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1" r:id="rId2"/>
    <p:sldMasterId id="2147483717" r:id="rId3"/>
  </p:sldMasterIdLst>
  <p:notesMasterIdLst>
    <p:notesMasterId r:id="rId24"/>
  </p:notesMasterIdLst>
  <p:handoutMasterIdLst>
    <p:handoutMasterId r:id="rId25"/>
  </p:handoutMasterIdLst>
  <p:sldIdLst>
    <p:sldId id="256" r:id="rId4"/>
    <p:sldId id="317" r:id="rId5"/>
    <p:sldId id="318" r:id="rId6"/>
    <p:sldId id="319" r:id="rId7"/>
    <p:sldId id="320" r:id="rId8"/>
    <p:sldId id="321" r:id="rId9"/>
    <p:sldId id="328" r:id="rId10"/>
    <p:sldId id="322" r:id="rId11"/>
    <p:sldId id="323" r:id="rId12"/>
    <p:sldId id="324" r:id="rId13"/>
    <p:sldId id="325" r:id="rId14"/>
    <p:sldId id="326" r:id="rId15"/>
    <p:sldId id="327" r:id="rId16"/>
    <p:sldId id="310" r:id="rId17"/>
    <p:sldId id="311" r:id="rId18"/>
    <p:sldId id="312" r:id="rId19"/>
    <p:sldId id="329" r:id="rId20"/>
    <p:sldId id="330" r:id="rId21"/>
    <p:sldId id="314" r:id="rId22"/>
    <p:sldId id="315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44546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420C-986C-4C2B-A13E-7B0B9ED5AE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6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6C99-338D-4918-A97C-178839F88B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02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4164-08C8-4B80-A154-321FE2060E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979041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C096-C409-4CCC-AA91-BB9F3AD6AB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3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7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6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79512" y="1340768"/>
            <a:ext cx="8784976" cy="54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79512" y="116632"/>
            <a:ext cx="878497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>
            <a:lvl1pPr marL="342900" indent="-342900">
              <a:buClr>
                <a:srgbClr val="40566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4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56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3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7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0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5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8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420C-986C-4C2B-A13E-7B0B9ED5AEA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7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6C99-338D-4918-A97C-178839F88B8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7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4164-08C8-4B80-A154-321FE2060EC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7703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179512" y="1340768"/>
            <a:ext cx="8784976" cy="54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79512" y="116632"/>
            <a:ext cx="878497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C096-C409-4CCC-AA91-BB9F3AD6AB6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95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7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2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8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5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9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7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Βιοηθική και Δεοντολογία στην Φυσικοθεραπεία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096543"/>
            <a:ext cx="8712967" cy="119655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13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Κοινωνικοοικονομικοί </a:t>
            </a:r>
            <a:r>
              <a:rPr lang="el-GR" sz="2800" dirty="0" smtClean="0"/>
              <a:t>παράγοντες ανισοτήτων υγείας στην ασφαλιστική κάλυψη της Φυσικοθεραπείας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7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422108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2000" dirty="0">
                <a:latin typeface="+mn-lt"/>
              </a:rPr>
              <a:t>Γεωργία Πέττα</a:t>
            </a:r>
          </a:p>
          <a:p>
            <a:pPr algn="ctr">
              <a:spcBef>
                <a:spcPts val="0"/>
              </a:spcBef>
            </a:pPr>
            <a:r>
              <a:rPr lang="el-GR" sz="2000" dirty="0">
                <a:latin typeface="+mn-lt"/>
              </a:rPr>
              <a:t>Τμήμα Φυσικοθεραπείας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3968" y="3989394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err="1">
                <a:latin typeface="+mn-lt"/>
              </a:rPr>
              <a:t>Σεφεριάδης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Μιχαήλ</a:t>
            </a:r>
            <a:r>
              <a:rPr lang="en-US" sz="2000" dirty="0" smtClean="0">
                <a:latin typeface="+mn-lt"/>
              </a:rPr>
              <a:t>, 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>
                <a:latin typeface="+mn-lt"/>
              </a:rPr>
              <a:t>Φυσικοθεραπευτής </a:t>
            </a:r>
            <a:r>
              <a:rPr lang="en-US" sz="2000" dirty="0">
                <a:latin typeface="+mn-lt"/>
              </a:rPr>
              <a:t>MSc.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err="1">
                <a:latin typeface="+mn-lt"/>
              </a:rPr>
              <a:t>Γεν.Νοσοκ</a:t>
            </a:r>
            <a:r>
              <a:rPr lang="el-GR" sz="2000" dirty="0">
                <a:latin typeface="+mn-lt"/>
              </a:rPr>
              <a:t>. Πατησίων, </a:t>
            </a:r>
            <a:r>
              <a:rPr lang="el-GR" sz="2000" dirty="0" err="1" smtClean="0">
                <a:latin typeface="+mn-lt"/>
              </a:rPr>
              <a:t>Εργ</a:t>
            </a:r>
            <a:r>
              <a:rPr lang="el-GR" sz="2000" dirty="0">
                <a:latin typeface="+mn-lt"/>
              </a:rPr>
              <a:t>. συνεργάτης Τ.Ε.Ι</a:t>
            </a:r>
            <a:r>
              <a:rPr lang="el-GR" sz="2000" dirty="0" smtClean="0">
                <a:latin typeface="+mn-lt"/>
              </a:rPr>
              <a:t>.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Αθήνας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Διεθνώς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2800" b="1" dirty="0" smtClean="0"/>
              <a:t>Στη διεθνή κοινότητα η ασφαλιστική παροχή Φ/Θ καθορίζεται με</a:t>
            </a:r>
            <a:r>
              <a:rPr lang="en-US" sz="2800" b="1" dirty="0" smtClean="0"/>
              <a:t>:</a:t>
            </a:r>
            <a:endParaRPr lang="el-GR" sz="2800" b="1" dirty="0" smtClean="0"/>
          </a:p>
          <a:p>
            <a:pPr marL="444500" indent="-444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l-GR" sz="2800" dirty="0" smtClean="0"/>
              <a:t>φυσικοθεραπευτική αξιολόγηση, επανεκτίμηση και </a:t>
            </a:r>
            <a:r>
              <a:rPr lang="el-GR" sz="2800" dirty="0" err="1" smtClean="0"/>
              <a:t>συναπόφαση</a:t>
            </a:r>
            <a:r>
              <a:rPr lang="el-GR" sz="2800" dirty="0" smtClean="0"/>
              <a:t> στη θεραπευτική </a:t>
            </a:r>
            <a:r>
              <a:rPr lang="el-GR" sz="2800" dirty="0" smtClean="0"/>
              <a:t>ομάδα.</a:t>
            </a:r>
            <a:endParaRPr lang="el-GR" sz="2800" dirty="0" smtClean="0"/>
          </a:p>
          <a:p>
            <a:pPr marL="444500" indent="-444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l-GR" sz="2800" dirty="0" smtClean="0"/>
              <a:t>οργάνωση ασθενών ανά ειδική νοσολογική οντότητα όντος και εκτός </a:t>
            </a:r>
            <a:r>
              <a:rPr lang="el-GR" sz="2800" dirty="0" smtClean="0"/>
              <a:t>νοσοκομείου.</a:t>
            </a:r>
            <a:endParaRPr lang="el-GR" sz="2800" dirty="0" smtClean="0"/>
          </a:p>
          <a:p>
            <a:pPr marL="444500" indent="-444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9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Στην 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l-GR" sz="2600" dirty="0" smtClean="0"/>
              <a:t>Δεν έχει κατοχυρωθεί η εξειδίκευση  με  αποτέλεσμα  τα συμβεβλημένα </a:t>
            </a:r>
            <a:r>
              <a:rPr lang="el-GR" sz="2600" dirty="0" err="1" smtClean="0"/>
              <a:t>φυσ</a:t>
            </a:r>
            <a:r>
              <a:rPr lang="el-GR" sz="2600" dirty="0" smtClean="0"/>
              <a:t>/ια ή δηλώνουν ειδικά η είναι γενικά και η  ποιότητα  επαφίεται στην «φιλοτιμία « του </a:t>
            </a:r>
            <a:r>
              <a:rPr lang="el-GR" sz="2600" dirty="0" smtClean="0"/>
              <a:t>θεραπευτή.</a:t>
            </a:r>
            <a:endParaRPr lang="el-GR" sz="2600" dirty="0" smtClean="0"/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l-GR" sz="2600" dirty="0" smtClean="0"/>
              <a:t>Ο ασθενής  «ψάχνει» τον </a:t>
            </a:r>
            <a:r>
              <a:rPr lang="el-GR" sz="2600" dirty="0" smtClean="0"/>
              <a:t>ειδικό.</a:t>
            </a:r>
            <a:endParaRPr lang="el-GR" sz="2600" dirty="0" smtClean="0"/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l-GR" sz="2600" dirty="0" smtClean="0"/>
              <a:t>Στον ιδιωτικό τομέα ο φυσικοθεραπευτής ακόμα και αν είναι εξειδικευμένος δέχεται σχεδόν όλα τα </a:t>
            </a:r>
            <a:r>
              <a:rPr lang="el-GR" sz="2600" dirty="0" smtClean="0"/>
              <a:t>περιστατικά.</a:t>
            </a:r>
            <a:endParaRPr lang="el-GR" sz="2600" dirty="0" smtClean="0"/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l-GR" sz="2600" dirty="0" smtClean="0"/>
              <a:t>Στον δημόσιο τομέα ο </a:t>
            </a:r>
            <a:r>
              <a:rPr lang="el-GR" sz="2600" dirty="0"/>
              <a:t>φυσικοθεραπευτής</a:t>
            </a:r>
            <a:r>
              <a:rPr lang="el-GR" sz="2600" dirty="0" smtClean="0"/>
              <a:t> ακόμα και αν είναι εξειδικευμένος υποχρεούται να αντιμετωπίζει  σχεδόν όλα τα </a:t>
            </a:r>
            <a:r>
              <a:rPr lang="el-GR" sz="2600" dirty="0" smtClean="0"/>
              <a:t>περιστατικά.</a:t>
            </a:r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Συμπερασματικά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l-GR" altLang="el-GR" sz="2800" dirty="0" smtClean="0"/>
              <a:t>Η πολίτικη της ασφαλιστικής κάλυψης της φυσικοθεραπείας </a:t>
            </a:r>
            <a:r>
              <a:rPr lang="el-GR" altLang="el-GR" sz="2800" b="1" dirty="0" smtClean="0"/>
              <a:t>δε </a:t>
            </a:r>
            <a:r>
              <a:rPr lang="el-GR" altLang="el-GR" sz="2800" b="1" dirty="0" smtClean="0"/>
              <a:t>βασίζεται.</a:t>
            </a:r>
            <a:endParaRPr lang="el-GR" altLang="el-GR" sz="2800" b="1" dirty="0" smtClean="0"/>
          </a:p>
          <a:p>
            <a:r>
              <a:rPr lang="el-GR" altLang="el-GR" sz="2800" dirty="0" smtClean="0"/>
              <a:t>Σε επιστημονικά τεκμηριωμένες </a:t>
            </a:r>
            <a:r>
              <a:rPr lang="el-GR" altLang="el-GR" sz="2800" dirty="0" smtClean="0"/>
              <a:t>απόψεις.</a:t>
            </a:r>
            <a:endParaRPr lang="el-GR" altLang="el-GR" sz="2800" dirty="0" smtClean="0"/>
          </a:p>
          <a:p>
            <a:r>
              <a:rPr lang="el-GR" altLang="el-GR" sz="2800" dirty="0" smtClean="0"/>
              <a:t>Σε οικονομικοτεχνικές μελέτες ώστε να μην «μπλοκάρουν» την ολοκλήρωση της </a:t>
            </a:r>
            <a:r>
              <a:rPr lang="el-GR" altLang="el-GR" sz="2800" dirty="0" smtClean="0"/>
              <a:t>θεραπείας.</a:t>
            </a:r>
            <a:endParaRPr lang="el-GR" alt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7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Προτάσεις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Καθιέρωση της αμοιβής κατά </a:t>
            </a:r>
            <a:r>
              <a:rPr lang="el-GR" altLang="el-GR" sz="2800" dirty="0" smtClean="0"/>
              <a:t>συνεδρία.</a:t>
            </a:r>
            <a:endParaRPr lang="el-GR" altLang="el-GR" sz="2800" dirty="0" smtClean="0"/>
          </a:p>
          <a:p>
            <a:r>
              <a:rPr lang="el-GR" altLang="el-GR" sz="2800" dirty="0" smtClean="0"/>
              <a:t>Καθιέρωση αμοιβής </a:t>
            </a:r>
            <a:r>
              <a:rPr lang="el-GR" altLang="el-GR" sz="2800" dirty="0" smtClean="0"/>
              <a:t>αξιολόγησης.</a:t>
            </a:r>
            <a:endParaRPr lang="el-GR" altLang="el-GR" sz="2800" dirty="0" smtClean="0"/>
          </a:p>
          <a:p>
            <a:r>
              <a:rPr lang="el-GR" altLang="el-GR" sz="2800" dirty="0" smtClean="0"/>
              <a:t>Νομική κατοχύρωση της </a:t>
            </a:r>
            <a:r>
              <a:rPr lang="el-GR" altLang="el-GR" sz="2800" dirty="0" smtClean="0"/>
              <a:t>εξειδίκευσης.</a:t>
            </a:r>
            <a:endParaRPr lang="el-GR" altLang="el-GR" sz="2800" dirty="0" smtClean="0"/>
          </a:p>
          <a:p>
            <a:r>
              <a:rPr lang="el-GR" altLang="el-GR" sz="2800" dirty="0" smtClean="0"/>
              <a:t>Οικονομικό πλαφόν στα ασφαλιστικά ταμεία ανά ασφαλισμένο και όχι πλαφόν «πράξεων</a:t>
            </a:r>
            <a:r>
              <a:rPr lang="el-GR" altLang="el-GR" sz="2800" dirty="0" smtClean="0"/>
              <a:t>».</a:t>
            </a:r>
            <a:endParaRPr lang="el-GR" altLang="el-GR" sz="2800" dirty="0" smtClean="0"/>
          </a:p>
          <a:p>
            <a:r>
              <a:rPr lang="el-GR" altLang="el-GR" sz="2800" dirty="0" smtClean="0"/>
              <a:t>Μεικτό σύστημα </a:t>
            </a:r>
            <a:r>
              <a:rPr lang="el-GR" altLang="el-GR" sz="2800" dirty="0" smtClean="0"/>
              <a:t>παροχής.</a:t>
            </a:r>
            <a:endParaRPr lang="el-GR" altLang="el-GR" sz="2800" dirty="0" smtClean="0"/>
          </a:p>
          <a:p>
            <a:endParaRPr lang="el-GR" altLang="el-GR" sz="2800" dirty="0" smtClean="0"/>
          </a:p>
          <a:p>
            <a:endParaRPr lang="el-GR" alt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2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8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Πέττα. «Βιοηθική και Δεοντολογία στην Φυσικοθεραπεία. Ενότητα 13: Κοινωνικοοικονομικοί παράγοντες ανισοτήτων υγείας στην ασφαλιστική κάλυψη </a:t>
            </a:r>
            <a:r>
              <a:rPr lang="el-GR" sz="2000"/>
              <a:t>της </a:t>
            </a:r>
            <a:r>
              <a:rPr lang="el-GR" sz="2000" smtClean="0"/>
              <a:t>Φυσικοθεραπείας».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754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1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468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dirty="0"/>
              <a:t>Κοινωνικοοικονομικοί παράγοντες ανισοτήτων υγείας στην ασφαλιστική κάλυψη της Φυσικοθεραπείας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Η φυσικοθεραπεία είναι …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Εμφανίζεται στην Ελλάδα ...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Η πρώτη σχόλη βοηθών …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Η πρώτη ανωτέρα σχόλη Φυσικοθεραπευτών…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Το πρώτο τμήμα στην τριτοβάθμιας εκπαίδευση</a:t>
            </a:r>
            <a:r>
              <a:rPr lang="en-US" sz="2800" dirty="0" smtClean="0"/>
              <a:t>:</a:t>
            </a:r>
            <a:r>
              <a:rPr lang="el-GR" sz="2800" dirty="0" smtClean="0"/>
              <a:t> ΚΑΤΕ…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Εξέλιξη  ΚΑΤΕ σε ΤΕΙ…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Ενιαία  τριτοβάθμια  εκπαίδευση…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5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 smtClean="0"/>
              <a:t>Επαγγελματικά δικαιώματα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Επαγγελματικά δικαιώματα και οικονομικοί οροί εφαρμογής ακολούθησαν αντίστοιχη </a:t>
            </a:r>
            <a:r>
              <a:rPr lang="el-GR" altLang="el-GR" sz="2800" dirty="0" smtClean="0"/>
              <a:t>πορεία.</a:t>
            </a:r>
            <a:endParaRPr lang="el-GR" altLang="el-GR" sz="2800" dirty="0" smtClean="0"/>
          </a:p>
          <a:p>
            <a:r>
              <a:rPr lang="el-GR" altLang="el-GR" sz="2800" dirty="0" smtClean="0"/>
              <a:t>Οι φυσικοθεραπευτές σήμερα ως επαγγελματίες  υγείας θεσμικά καλύπτονται από τον Π.Σ.Φ., μέλος του ευρωπαϊκού τμήματος της παγκόσμιας συνομοσπονδίας </a:t>
            </a:r>
            <a:r>
              <a:rPr lang="el-GR" altLang="el-GR" sz="2800" dirty="0" smtClean="0"/>
              <a:t>Φυσικοθεραπείας.</a:t>
            </a:r>
            <a:endParaRPr lang="el-GR" alt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6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>Παροχή υπηρεσιών και διαμόρφωση αμοιβής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2776"/>
            <a:ext cx="3754759" cy="5328592"/>
          </a:xfrm>
        </p:spPr>
        <p:txBody>
          <a:bodyPr>
            <a:noAutofit/>
          </a:bodyPr>
          <a:lstStyle/>
          <a:p>
            <a:r>
              <a:rPr lang="el-GR" altLang="el-GR" sz="2400" dirty="0" smtClean="0"/>
              <a:t>Η σχέση ασφαλισμένου και παροχής φυσικοθεραπευτικών υπηρεσιών ποικίλλει από ταμείο σε </a:t>
            </a:r>
            <a:r>
              <a:rPr lang="el-GR" altLang="el-GR" sz="2400" dirty="0" smtClean="0"/>
              <a:t>ταμείο.</a:t>
            </a:r>
            <a:endParaRPr lang="el-GR" altLang="el-GR" sz="2400" dirty="0" smtClean="0"/>
          </a:p>
          <a:p>
            <a:r>
              <a:rPr lang="el-GR" altLang="el-GR" sz="2400" dirty="0" smtClean="0"/>
              <a:t>Το είδος παροχής υπηρεσιών επιλέγεται από τον φυσικοθεραπευτή συμφώνα με τα επαγγελματικά  του δικαιώματα μετά από ιατρική </a:t>
            </a:r>
            <a:r>
              <a:rPr lang="el-GR" altLang="el-GR" sz="2400" dirty="0" smtClean="0"/>
              <a:t>διάγνωση.</a:t>
            </a:r>
            <a:endParaRPr lang="el-GR" altLang="el-GR" sz="2400" dirty="0" smtClean="0"/>
          </a:p>
          <a:p>
            <a:pPr>
              <a:buFont typeface="Wingdings" pitchFamily="2" charset="2"/>
              <a:buChar char="v"/>
            </a:pPr>
            <a:endParaRPr lang="el-GR" altLang="el-GR" sz="2400" b="1" dirty="0" smtClean="0"/>
          </a:p>
          <a:p>
            <a:endParaRPr lang="el-GR" sz="2400" dirty="0"/>
          </a:p>
        </p:txBody>
      </p:sp>
      <p:pic>
        <p:nvPicPr>
          <p:cNvPr id="8" name="Picture 3" descr="C:\Users\ΓΕΩΡΓΙΑ\Documents\αρθριτιδες\αρθεικον\8834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29" y="1603028"/>
            <a:ext cx="4185458" cy="2776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9864" y="4581128"/>
            <a:ext cx="4399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>
                <a:solidFill>
                  <a:srgbClr val="004B82"/>
                </a:solidFill>
                <a:latin typeface="+mn-lt"/>
              </a:rPr>
              <a:t>Η φυσικοθεραπεία </a:t>
            </a:r>
            <a:r>
              <a:rPr lang="el-GR" altLang="el-GR" sz="2400" b="1" dirty="0" smtClean="0">
                <a:solidFill>
                  <a:srgbClr val="004B82"/>
                </a:solidFill>
                <a:latin typeface="+mn-lt"/>
              </a:rPr>
              <a:t> ακόμα κοστολογείται </a:t>
            </a:r>
            <a:r>
              <a:rPr lang="el-GR" altLang="el-GR" sz="2400" b="1" dirty="0">
                <a:solidFill>
                  <a:srgbClr val="004B82"/>
                </a:solidFill>
                <a:latin typeface="+mn-lt"/>
              </a:rPr>
              <a:t>με τιμολόγιο του 1991, </a:t>
            </a:r>
            <a:r>
              <a:rPr lang="el-GR" altLang="el-GR" sz="2400" b="1" dirty="0" smtClean="0">
                <a:solidFill>
                  <a:srgbClr val="004B82"/>
                </a:solidFill>
                <a:latin typeface="+mn-lt"/>
              </a:rPr>
              <a:t>  </a:t>
            </a:r>
            <a:r>
              <a:rPr lang="el-GR" altLang="el-GR" sz="2400" b="1" dirty="0">
                <a:solidFill>
                  <a:srgbClr val="004B82"/>
                </a:solidFill>
                <a:latin typeface="+mn-lt"/>
              </a:rPr>
              <a:t>με ένα αναχρονιστικό σύστημα βασιλικών </a:t>
            </a:r>
            <a:r>
              <a:rPr lang="el-GR" altLang="el-GR" sz="2400" b="1" dirty="0" smtClean="0">
                <a:solidFill>
                  <a:srgbClr val="004B82"/>
                </a:solidFill>
                <a:latin typeface="+mn-lt"/>
              </a:rPr>
              <a:t>διαταγμάτων.</a:t>
            </a:r>
            <a:endParaRPr lang="el-GR" altLang="el-GR" sz="24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799485" y="4354490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7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Συνταγογράφηση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776"/>
            <a:ext cx="5626969" cy="53285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400" dirty="0" smtClean="0"/>
              <a:t>Η Συνταγογράφηση της παρεχομένης θεραπείας  καθορίζεται όχι βάσει των αναγκών των ασθενών αλλά βάσει της οικονομικής πολίτικης του </a:t>
            </a:r>
            <a:r>
              <a:rPr lang="el-GR" altLang="el-GR" sz="2400" dirty="0" smtClean="0"/>
              <a:t>ταμείου.</a:t>
            </a:r>
            <a:endParaRPr lang="el-GR" altLang="el-GR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400" dirty="0" smtClean="0"/>
              <a:t>Η πολίτικη των ταμείων δημιουργεί ψευδεπίγραφες αντιλήψεις για την καταλληλότητα της εκάστοτε θεραπευτικής </a:t>
            </a:r>
            <a:r>
              <a:rPr lang="el-GR" altLang="el-GR" sz="2400" dirty="0" smtClean="0"/>
              <a:t>προσέγγισης.</a:t>
            </a:r>
            <a:endParaRPr lang="el-GR" altLang="el-GR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400" dirty="0" smtClean="0"/>
              <a:t>Λόγω έλλειψης οικονομοτεχνικών μελετών καταφεύγουν σε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«παραπεμπτικά τρικ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».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7" name="Picture 2" descr="C:\Users\ΓΕΩΡΓΙΑ\Documents\αρθριτιδες\αρθεικον\8834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91" y="1556793"/>
            <a:ext cx="2892767" cy="19442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99401" y="3501009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3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Αμοιβή και συμμετοχή με παλαιό καθεστώς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544616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b="1" dirty="0" smtClean="0">
                <a:solidFill>
                  <a:srgbClr val="820000"/>
                </a:solidFill>
              </a:rPr>
              <a:t>ΙΚΑ</a:t>
            </a:r>
            <a:r>
              <a:rPr lang="el-GR" sz="2300" dirty="0" smtClean="0"/>
              <a:t>:  μέχρι 3 πράξεις , 10ΣΥΝ, 3 /έτος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b="1" dirty="0" smtClean="0">
                <a:solidFill>
                  <a:srgbClr val="820000"/>
                </a:solidFill>
              </a:rPr>
              <a:t>ΤΕΒΕ</a:t>
            </a:r>
            <a:r>
              <a:rPr lang="el-GR" sz="2300" dirty="0" smtClean="0"/>
              <a:t>: 4ΠΡ </a:t>
            </a:r>
            <a:r>
              <a:rPr lang="en-US" sz="2300" dirty="0" smtClean="0"/>
              <a:t>x</a:t>
            </a:r>
            <a:r>
              <a:rPr lang="el-GR" sz="2300" dirty="0" smtClean="0"/>
              <a:t> 15ΣΥΝ = 60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b="1" dirty="0" smtClean="0">
                <a:solidFill>
                  <a:srgbClr val="820000"/>
                </a:solidFill>
              </a:rPr>
              <a:t>              ή  </a:t>
            </a:r>
            <a:r>
              <a:rPr lang="el-GR" sz="2300" dirty="0" smtClean="0"/>
              <a:t>3ΠΡ </a:t>
            </a:r>
            <a:r>
              <a:rPr lang="en-US" sz="2300" dirty="0" smtClean="0"/>
              <a:t>x</a:t>
            </a:r>
            <a:r>
              <a:rPr lang="el-GR" sz="2300" dirty="0" smtClean="0"/>
              <a:t> 20  ΣΥΝ =</a:t>
            </a:r>
            <a:r>
              <a:rPr lang="en-US" sz="2300" dirty="0" smtClean="0"/>
              <a:t> </a:t>
            </a:r>
            <a:r>
              <a:rPr lang="el-GR" sz="2300" dirty="0" smtClean="0"/>
              <a:t>60 κοκ , 3/ΕΤΟΣ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dirty="0" smtClean="0"/>
              <a:t>                  25% συμμέτοχη από τον ασθενή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dirty="0" smtClean="0"/>
              <a:t>Χωρίς δυνατότητα επιλογής θεραπευτή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b="1" dirty="0" smtClean="0">
                <a:solidFill>
                  <a:srgbClr val="820000"/>
                </a:solidFill>
              </a:rPr>
              <a:t>ΟΠΑΔ, ΤΣΑΥ, ΤΔΚΥ</a:t>
            </a:r>
            <a:r>
              <a:rPr lang="el-GR" sz="2300" dirty="0" smtClean="0"/>
              <a:t>:  μέχρι 3 πραξεισ,10 συν, </a:t>
            </a:r>
            <a:r>
              <a:rPr lang="el-GR" sz="2300" b="1" dirty="0" smtClean="0">
                <a:solidFill>
                  <a:srgbClr val="820000"/>
                </a:solidFill>
              </a:rPr>
              <a:t>σε δυο σημεία  </a:t>
            </a:r>
            <a:r>
              <a:rPr lang="el-GR" sz="2300" dirty="0" smtClean="0"/>
              <a:t>3/ετος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dirty="0" smtClean="0"/>
              <a:t>Μεικτό σύστημα επιλογής θεραπευτή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dirty="0" smtClean="0"/>
              <a:t>ΟΓΑ: παρέχεται μόνο σε νοσοκομεία χωρίς κανένα περιορισμό   στον  αριθμό των πράξεων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b="1" dirty="0" smtClean="0">
                <a:solidFill>
                  <a:srgbClr val="820000"/>
                </a:solidFill>
              </a:rPr>
              <a:t>Ταμεία τραπεζών, ΤΣΥΜΕΔΕ  </a:t>
            </a:r>
            <a:r>
              <a:rPr lang="el-GR" sz="2300" dirty="0" err="1" smtClean="0"/>
              <a:t>ακολουθουν</a:t>
            </a:r>
            <a:r>
              <a:rPr lang="el-GR" sz="2300" dirty="0" smtClean="0"/>
              <a:t> την </a:t>
            </a:r>
            <a:r>
              <a:rPr lang="el-GR" sz="2300" dirty="0" err="1" smtClean="0"/>
              <a:t>πολιτικη</a:t>
            </a:r>
            <a:r>
              <a:rPr lang="el-GR" sz="2300" dirty="0" smtClean="0"/>
              <a:t> του ΟΠΑΔ  με λιγότερους περιορισμούς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b="1" dirty="0" smtClean="0">
                <a:solidFill>
                  <a:srgbClr val="820000"/>
                </a:solidFill>
              </a:rPr>
              <a:t>Ταμείο δημοσιογράφων  έχει δική του κοστολόγηση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l-GR" sz="2300" dirty="0" smtClean="0"/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300" dirty="0" smtClean="0">
                <a:solidFill>
                  <a:srgbClr val="FF0000"/>
                </a:solidFill>
              </a:rPr>
              <a:t>          </a:t>
            </a:r>
            <a:endParaRPr lang="el-GR" sz="23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8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Αμοιβή με το σύγχρονο καθεστώς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Υποχρεωτικές </a:t>
            </a:r>
            <a:r>
              <a:rPr lang="el-GR" dirty="0" smtClean="0"/>
              <a:t>συμβάσεις.</a:t>
            </a:r>
            <a:endParaRPr lang="el-GR" dirty="0" smtClean="0"/>
          </a:p>
          <a:p>
            <a:r>
              <a:rPr lang="el-GR" dirty="0" smtClean="0"/>
              <a:t>Αμοιβή με συνεδρία =15 </a:t>
            </a:r>
            <a:r>
              <a:rPr lang="el-GR" dirty="0" smtClean="0"/>
              <a:t>€.</a:t>
            </a:r>
            <a:endParaRPr lang="el-GR" dirty="0" smtClean="0"/>
          </a:p>
          <a:p>
            <a:r>
              <a:rPr lang="el-GR" dirty="0" smtClean="0"/>
              <a:t>Η εξόφληση δεν </a:t>
            </a:r>
            <a:r>
              <a:rPr lang="el-GR" dirty="0" err="1" smtClean="0"/>
              <a:t>εχει</a:t>
            </a:r>
            <a:r>
              <a:rPr lang="el-GR" dirty="0" smtClean="0"/>
              <a:t> ολοκληρωθεί 3 χρόνια μετά την αρχική σύμβαση σε κανένα </a:t>
            </a:r>
            <a:r>
              <a:rPr lang="el-GR" dirty="0" smtClean="0"/>
              <a:t>επίπεδο.</a:t>
            </a:r>
            <a:endParaRPr lang="el-GR" dirty="0" smtClean="0"/>
          </a:p>
          <a:p>
            <a:r>
              <a:rPr lang="el-GR" dirty="0" smtClean="0"/>
              <a:t>Η πραγματική τιμή είναι ουσιαστικά κάτω του 30% της προβλεπόμενης στην </a:t>
            </a:r>
            <a:r>
              <a:rPr lang="el-GR" dirty="0" smtClean="0"/>
              <a:t>σύμβαση.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Μεγέθη αμοιβών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400" dirty="0" smtClean="0"/>
              <a:t>«Συμψηφισμός  αριθμού συνεδρίων με αριθμό θεραπευτικών πράξεων</a:t>
            </a:r>
            <a:r>
              <a:rPr lang="el-GR" sz="2400" dirty="0" smtClean="0"/>
              <a:t>».</a:t>
            </a:r>
            <a:endParaRPr lang="el-GR" sz="2400" dirty="0" smtClean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400" dirty="0" smtClean="0"/>
              <a:t>Οικονομικά </a:t>
            </a:r>
            <a:r>
              <a:rPr lang="el-GR" sz="2400" dirty="0" smtClean="0"/>
              <a:t>αδύνατοι </a:t>
            </a:r>
            <a:r>
              <a:rPr lang="el-GR" sz="2400" dirty="0" smtClean="0"/>
              <a:t>να μην ολοκληρώνουν την </a:t>
            </a:r>
            <a:r>
              <a:rPr lang="el-GR" sz="2400" dirty="0" smtClean="0"/>
              <a:t>θεραπεία.</a:t>
            </a:r>
            <a:endParaRPr lang="el-GR" sz="2400" dirty="0" smtClean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400" dirty="0" smtClean="0"/>
              <a:t>Οικονομικά </a:t>
            </a:r>
            <a:r>
              <a:rPr lang="el-GR" sz="2400" dirty="0" smtClean="0"/>
              <a:t>αδύνατοι να </a:t>
            </a:r>
            <a:r>
              <a:rPr lang="el-GR" sz="2400" dirty="0" smtClean="0"/>
              <a:t>μην μπορούν να επιλέξουν </a:t>
            </a:r>
            <a:r>
              <a:rPr lang="el-GR" sz="2400" dirty="0" smtClean="0"/>
              <a:t>θεραπευτή.</a:t>
            </a:r>
            <a:endParaRPr lang="el-GR" sz="2400" dirty="0" smtClean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400" dirty="0" smtClean="0"/>
              <a:t>Να διακυβεύεται  η ποιότητα της παρεχομένης θεραπευτικής διαδικασίας για την ίδια πάθηση σε ασθενείς με διαφορετική ασφαλιστική </a:t>
            </a:r>
            <a:r>
              <a:rPr lang="el-GR" sz="2400" dirty="0" smtClean="0"/>
              <a:t>κάλυψη.</a:t>
            </a:r>
            <a:endParaRPr lang="el-GR" sz="2400" dirty="0" smtClean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400" dirty="0" err="1" smtClean="0"/>
              <a:t>Προκλητή</a:t>
            </a:r>
            <a:r>
              <a:rPr lang="el-GR" sz="2400" dirty="0" smtClean="0"/>
              <a:t> ζήτηση επί πλέον </a:t>
            </a:r>
            <a:r>
              <a:rPr lang="el-GR" sz="2400" dirty="0" smtClean="0"/>
              <a:t>πράξεων.</a:t>
            </a:r>
            <a:endParaRPr lang="el-GR" sz="2400" dirty="0" smtClean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l-GR" sz="2400" b="1" dirty="0" smtClean="0"/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400" b="1" dirty="0" smtClean="0"/>
              <a:t>  </a:t>
            </a:r>
            <a:endParaRPr lang="el-G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8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Διεθνώς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800" b="1" dirty="0" smtClean="0"/>
              <a:t>Στη διεθνή κοινότητα η φυσικοθεραπεία  αμείβεται</a:t>
            </a:r>
            <a:r>
              <a:rPr lang="en-US" sz="2800" b="1" dirty="0" smtClean="0"/>
              <a:t>:</a:t>
            </a:r>
            <a:endParaRPr lang="el-GR" sz="2800" b="1" dirty="0" smtClean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Ως συνέδρια ανεξαρτήτως θεραπευτικών </a:t>
            </a:r>
            <a:r>
              <a:rPr lang="el-GR" sz="2800" dirty="0" smtClean="0"/>
              <a:t>πράξεων.</a:t>
            </a:r>
            <a:endParaRPr lang="el-GR" sz="2800" dirty="0" smtClean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Υπάρχει διαφοροποίηση ως προς την ειδική θεραπεία (Ορθοπεδική/ νευρολογική /αναπνευστική κ.α</a:t>
            </a:r>
            <a:r>
              <a:rPr lang="el-GR" sz="2800" dirty="0" smtClean="0"/>
              <a:t>.).</a:t>
            </a:r>
            <a:endParaRPr lang="el-GR" sz="2800" dirty="0" smtClean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/>
              <a:t>Υπάρχει αναγνώριση των «ειδικών  τεχνικών» που διδάσκονται στις σχολές και της εξειδίκευσης των </a:t>
            </a:r>
            <a:r>
              <a:rPr lang="el-GR" sz="2800" dirty="0" smtClean="0"/>
              <a:t>φυσικοθεραπευτών.</a:t>
            </a:r>
            <a:endParaRPr lang="el-GR" sz="2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68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bff01277261e10941775d0de44f9b1afd8bcc8"/>
</p:tagLst>
</file>

<file path=ppt/theme/theme1.xml><?xml version="1.0" encoding="utf-8"?>
<a:theme xmlns:a="http://schemas.openxmlformats.org/drawingml/2006/main" name="OC_template_updated">
  <a:themeElements>
    <a:clrScheme name="Προσαρμοσμένο 2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2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1232</Words>
  <Application>Microsoft Office PowerPoint</Application>
  <PresentationFormat>Προβολή στην οθόνη (4:3)</PresentationFormat>
  <Paragraphs>152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OC_template_updated</vt:lpstr>
      <vt:lpstr>1_OC_template_updated</vt:lpstr>
      <vt:lpstr>2_OC_template_updated</vt:lpstr>
      <vt:lpstr>Βιοηθική και Δεοντολογία στην Φυσικοθεραπεία</vt:lpstr>
      <vt:lpstr>Κοινωνικοοικονομικοί παράγοντες ανισοτήτων υγείας στην ασφαλιστική κάλυψη της Φυσικοθεραπείας</vt:lpstr>
      <vt:lpstr>Επαγγελματικά δικαιώματα</vt:lpstr>
      <vt:lpstr>Παροχή υπηρεσιών και διαμόρφωση αμοιβής</vt:lpstr>
      <vt:lpstr>Συνταγογράφηση</vt:lpstr>
      <vt:lpstr>Αμοιβή και συμμετοχή με παλαιό καθεστώς </vt:lpstr>
      <vt:lpstr>Αμοιβή με το σύγχρονο καθεστώς</vt:lpstr>
      <vt:lpstr>Μεγέθη αμοιβών</vt:lpstr>
      <vt:lpstr>Διεθνώς (1 από 2)</vt:lpstr>
      <vt:lpstr>Διεθνώς (2 από 2)</vt:lpstr>
      <vt:lpstr>Στην Ελλάδα</vt:lpstr>
      <vt:lpstr>Συμπερασματικά</vt:lpstr>
      <vt:lpstr>Προτάσεις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154</cp:revision>
  <dcterms:created xsi:type="dcterms:W3CDTF">2013-03-04T13:35:19Z</dcterms:created>
  <dcterms:modified xsi:type="dcterms:W3CDTF">2015-06-09T09:52:13Z</dcterms:modified>
</cp:coreProperties>
</file>