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3"/>
  </p:notesMasterIdLst>
  <p:handoutMasterIdLst>
    <p:handoutMasterId r:id="rId74"/>
  </p:handoutMasterIdLst>
  <p:sldIdLst>
    <p:sldId id="256" r:id="rId3"/>
    <p:sldId id="335" r:id="rId4"/>
    <p:sldId id="269" r:id="rId5"/>
    <p:sldId id="270" r:id="rId6"/>
    <p:sldId id="271" r:id="rId7"/>
    <p:sldId id="33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3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8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257" r:id="rId66"/>
    <p:sldId id="262" r:id="rId67"/>
    <p:sldId id="264" r:id="rId68"/>
    <p:sldId id="338" r:id="rId69"/>
    <p:sldId id="339" r:id="rId70"/>
    <p:sldId id="266" r:id="rId71"/>
    <p:sldId id="261" r:id="rId72"/>
  </p:sldIdLst>
  <p:sldSz cx="9144000" cy="6858000" type="screen4x3"/>
  <p:notesSz cx="7104063" cy="10234613"/>
  <p:custDataLst>
    <p:tags r:id="rId7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41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30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E0A19-4FD4-4468-BCF6-CF14C77AF835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224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56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97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7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5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1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0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0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1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yroid_system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Mikael_H%C3%A4ggstr%C3%B6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thyroid_parathyroi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FC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yroid_glan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natomist9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Thyoid-histology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creativecommons.org/licenses/by-sa/2.0/deed.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Graves_Ophthalmopathy_MRT_01.jpg" TargetMode="Externa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en.wikipedia.org/wiki/File:Proptosis_and_lid_retraction_from_Graves'_Disease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Myxedema.j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Thyroid_hormone_synthesis.pn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9"/>
            <a:ext cx="91440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Ενδοκρινών Αδένων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Ενδοκρινικό σύστημα</a:t>
            </a:r>
            <a:r>
              <a:rPr lang="en-US" sz="2600" dirty="0" smtClean="0"/>
              <a:t> -</a:t>
            </a:r>
            <a:r>
              <a:rPr lang="el-GR" sz="2600" dirty="0" smtClean="0"/>
              <a:t> Παθολογία Θυρεοειδής αδένας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2/8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αιτιολογία θυρεοειδίτιδας </a:t>
            </a:r>
            <a:r>
              <a:rPr lang="en-US" b="1" dirty="0"/>
              <a:t>Hashimoto </a:t>
            </a:r>
            <a:r>
              <a:rPr lang="el-GR" dirty="0"/>
              <a:t>είναι η </a:t>
            </a:r>
            <a:r>
              <a:rPr lang="el-GR" b="1" dirty="0"/>
              <a:t>αυτοάνοση καταστροφή </a:t>
            </a:r>
            <a:r>
              <a:rPr lang="el-GR" dirty="0"/>
              <a:t>του θυρεοειδούς αδένα. </a:t>
            </a:r>
            <a:r>
              <a:rPr lang="el-GR" dirty="0" smtClean="0"/>
              <a:t>Όπως </a:t>
            </a:r>
            <a:r>
              <a:rPr lang="el-GR" dirty="0"/>
              <a:t>και άλλες αυτοάνοσες καταστάσεις, η </a:t>
            </a:r>
            <a:r>
              <a:rPr lang="en-US" dirty="0"/>
              <a:t>Hashimoto </a:t>
            </a:r>
            <a:r>
              <a:rPr lang="el-GR" dirty="0"/>
              <a:t>είναι πιο συνηθισμένη στις γυναίκες, η δε συχνότητα αυξάνεται αυξανομένης της ηλικίας</a:t>
            </a:r>
            <a:r>
              <a:rPr lang="el-GR" dirty="0" smtClean="0"/>
              <a:t>. </a:t>
            </a:r>
            <a:r>
              <a:rPr lang="el-GR" dirty="0"/>
              <a:t>Υπάρχει έντονο οικογενές στοιχείο. 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καταστροφή του θυρεοειδούς είναι μη αντιστρεπτή και αργά προοδευτική.  </a:t>
            </a:r>
            <a:endParaRPr lang="en-US" dirty="0" smtClean="0"/>
          </a:p>
          <a:p>
            <a:r>
              <a:rPr lang="el-GR" b="1" dirty="0" smtClean="0"/>
              <a:t>Τα </a:t>
            </a:r>
            <a:r>
              <a:rPr lang="el-GR" b="1" dirty="0"/>
              <a:t>θυρεοειδικά αντισώματα </a:t>
            </a:r>
            <a:r>
              <a:rPr lang="el-GR" dirty="0"/>
              <a:t>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thyroglobulin </a:t>
            </a:r>
            <a:r>
              <a:rPr lang="el-GR" dirty="0"/>
              <a:t>και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TPO</a:t>
            </a:r>
            <a:r>
              <a:rPr lang="el-GR" dirty="0"/>
              <a:t>) είναι παρόντα στους περισσότερους ασθενείς.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3/8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αυτοάνοση θυρεοειδίτιδα μπορεί να συνυπάρχει με άλλες αυτοάνοσες καταστάσεις όπως κακοήθη αναιμία </a:t>
            </a:r>
            <a:r>
              <a:rPr lang="el-GR" dirty="0" smtClean="0"/>
              <a:t>(μεγαλοβλαστική </a:t>
            </a:r>
            <a:r>
              <a:rPr lang="el-GR" dirty="0"/>
              <a:t>αναιμία, </a:t>
            </a:r>
            <a:r>
              <a:rPr lang="en-US" dirty="0"/>
              <a:t>Biermer</a:t>
            </a:r>
            <a:r>
              <a:rPr lang="el-GR" dirty="0"/>
              <a:t>’</a:t>
            </a:r>
            <a:r>
              <a:rPr lang="en-US" dirty="0"/>
              <a:t>s</a:t>
            </a:r>
            <a:r>
              <a:rPr lang="el-GR" dirty="0"/>
              <a:t>), ρευματοειδή αρθρίτιδα και σακχαρώδη διαβήτη.  </a:t>
            </a:r>
            <a:endParaRPr lang="en-US" dirty="0" smtClean="0"/>
          </a:p>
          <a:p>
            <a:r>
              <a:rPr lang="el-GR" dirty="0" smtClean="0"/>
              <a:t>Η «</a:t>
            </a:r>
            <a:r>
              <a:rPr lang="en-US" dirty="0" smtClean="0"/>
              <a:t>burnt out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Graves </a:t>
            </a:r>
            <a:r>
              <a:rPr lang="el-GR" dirty="0"/>
              <a:t>νόσος ανήκει επίσης σε αυτήν την κατηγορία.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48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4/8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Υποξεία θυρεοειδίτιδα 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υποξεία θυρεοειδίτιδα (κοκκιωματώδης, λεμφοκυτταρική </a:t>
            </a:r>
            <a:r>
              <a:rPr lang="el-GR" dirty="0" smtClean="0"/>
              <a:t>ή μετά </a:t>
            </a:r>
            <a:r>
              <a:rPr lang="el-GR" dirty="0"/>
              <a:t>τοκετό (</a:t>
            </a:r>
            <a:r>
              <a:rPr lang="en-US" dirty="0"/>
              <a:t>postpartum</a:t>
            </a:r>
            <a:r>
              <a:rPr lang="el-GR" dirty="0"/>
              <a:t>) οφείλεται σε φλεγμονή του </a:t>
            </a:r>
            <a:r>
              <a:rPr lang="el-GR" dirty="0" smtClean="0"/>
              <a:t>θυρεοειδούς. 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υποξεία θυρεοειδίτιδα έχει διακριτές κλινικές φάσεις.  </a:t>
            </a:r>
            <a:endParaRPr lang="en-US" dirty="0" smtClean="0"/>
          </a:p>
          <a:p>
            <a:r>
              <a:rPr lang="el-GR" dirty="0" smtClean="0"/>
              <a:t>Υπάρχει </a:t>
            </a:r>
            <a:r>
              <a:rPr lang="el-GR" b="1" dirty="0"/>
              <a:t>μια αρχική περίοδος υπερθυρεοειδισμού που ακολουθείται από μια περίοδο υποθυρεοειδισμού </a:t>
            </a:r>
            <a:r>
              <a:rPr lang="el-GR" dirty="0"/>
              <a:t>από παροδική αναστρέψιμη καταστροφή του θυρεοειδούς αδένα, </a:t>
            </a:r>
            <a:r>
              <a:rPr lang="el-GR" b="1" dirty="0"/>
              <a:t>με τελική </a:t>
            </a:r>
            <a:r>
              <a:rPr lang="el-GR" b="1" dirty="0" smtClean="0"/>
              <a:t>επισ</a:t>
            </a:r>
            <a:r>
              <a:rPr lang="el-GR" b="1" dirty="0"/>
              <a:t>τ</a:t>
            </a:r>
            <a:r>
              <a:rPr lang="el-GR" b="1" dirty="0" smtClean="0"/>
              <a:t>ροφή </a:t>
            </a:r>
            <a:r>
              <a:rPr lang="el-GR" b="1" dirty="0"/>
              <a:t>στην κατάσταση </a:t>
            </a:r>
            <a:r>
              <a:rPr lang="el-GR" b="1" dirty="0" smtClean="0"/>
              <a:t>ευθυρεοειδισμού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3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5/8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υποξεία θυρεοειδίτιδα είναι συχνά παροδική στο 90% των ασθενών, αλλά μπορεί να οδηγήσει και σε μόνιμο υποθυρεοειδισμό, ιδίως ο λεμφοκυτταρικός η postpartum τύπος υποξείας θυρεοειδίτιδας που συνδυάζεται με αυτοανοσία.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σημαντικό να μην διαγιγνώσκονται τέτοιοι ασθενείς ως </a:t>
            </a:r>
            <a:r>
              <a:rPr lang="en-US" dirty="0"/>
              <a:t>Hashimoto</a:t>
            </a:r>
            <a:r>
              <a:rPr lang="el-GR" dirty="0"/>
              <a:t>’</a:t>
            </a:r>
            <a:r>
              <a:rPr lang="en-US" dirty="0"/>
              <a:t>s</a:t>
            </a:r>
            <a:r>
              <a:rPr lang="el-GR" dirty="0"/>
              <a:t>, ώστε να μην καταδικάζονται να παίρνουν δια βίου θεραπεία υποκατάστασης με θυρεοειδικές </a:t>
            </a:r>
            <a:r>
              <a:rPr lang="el-GR" dirty="0" smtClean="0"/>
              <a:t>ορμόνες.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2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6/8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Ιατρογενής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Μετά από καταστροφή του αδένα με ραδιενεργό ιώδιο η μετά από θυρεοειδεκτομή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Φάρμακα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Το λίθιο, η αμιοδαρόνη ( ~40% ιώδιο), η λήψη μεγάλης ποσότητας ιωδίου όπως δισκία από φύκια η άλγες από καταστήματα τροφών.  Συχνά σήμερα μια αυτοάνοση θυρεοειδίτιδα βρίσκεται σε άτομα που </a:t>
            </a:r>
            <a:r>
              <a:rPr lang="el-GR" dirty="0" smtClean="0"/>
              <a:t>γίνονται </a:t>
            </a:r>
            <a:r>
              <a:rPr lang="el-GR" dirty="0"/>
              <a:t>υποθυρεοειδικά παίρνοντας τέτοια φαρμακευτικά </a:t>
            </a:r>
            <a:r>
              <a:rPr lang="el-GR" dirty="0" smtClean="0"/>
              <a:t>προϊόντα.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99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7/8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Έλλειψη του ιωδίου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έλλειψη του ιωδίου είναι ένα πρόβλημα σε μη ανεπτυγμένες χώρες.  Η βρογχοκήλη σε τέτοιες περιοχές είναι συχνή και μερικά παιδιά αναπτύσσουν κρετινισμό.  </a:t>
            </a:r>
          </a:p>
          <a:p>
            <a:r>
              <a:rPr lang="el-GR" b="1" dirty="0"/>
              <a:t>Δυσορμονογένεση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Ενζυματικές διαταραχές στην βιοσύνθεση των θυρεοειδικών ορμονών οδηγούν στην ελάττωση του ποσού των εκκρινομένων θυρεοειδικών ορμονών και σε βρογχοκήλη.  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Αυτή </a:t>
            </a:r>
            <a:r>
              <a:rPr lang="el-GR" dirty="0"/>
              <a:t>η αιτία είναι σπάνια, ιδίως στον ενήλικα υποθυρεοειδικό ασθενή.  </a:t>
            </a:r>
          </a:p>
          <a:p>
            <a:pPr marL="355600" indent="0">
              <a:buNone/>
            </a:pPr>
            <a:r>
              <a:rPr lang="el-GR" dirty="0"/>
              <a:t>Η αποτυχία επίσης καθόδου του θυρεοειδούς στην εμβρυογένεση μπορεί επίσης να οδηγήσει σε συγγενή </a:t>
            </a:r>
            <a:r>
              <a:rPr lang="el-GR" dirty="0" smtClean="0"/>
              <a:t>υποθυρεοειδισμό.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43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8/8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Πρωτοπαθής </a:t>
            </a:r>
            <a:r>
              <a:rPr lang="el-GR" b="1" dirty="0"/>
              <a:t>η μεταστατικό όγκος</a:t>
            </a:r>
            <a:r>
              <a:rPr lang="el-GR" dirty="0"/>
              <a:t> στον θυρεοειδή είναι σπάνια αιτία υποθυρεοειδισμού.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18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Δευτεροπαθής </a:t>
            </a:r>
            <a:r>
              <a:rPr lang="el-GR" dirty="0"/>
              <a:t>υποθυρεοειδισμός </a:t>
            </a:r>
            <a:r>
              <a:rPr lang="el-GR" sz="3000" b="0" dirty="0" smtClean="0"/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</a:t>
            </a:r>
            <a:r>
              <a:rPr lang="el-GR" dirty="0"/>
              <a:t>ενήλικες, ο δευτεροπαθής υποθυρεοειδισμός οφείλεται </a:t>
            </a:r>
            <a:r>
              <a:rPr lang="el-GR" b="1" dirty="0"/>
              <a:t>σχεδόν πάντοτε σε υποφυσιακή νόσο.  </a:t>
            </a:r>
            <a:r>
              <a:rPr lang="el-GR" dirty="0"/>
              <a:t>Σε αυτήν την περίπτωση, η </a:t>
            </a:r>
            <a:r>
              <a:rPr lang="en-US" dirty="0"/>
              <a:t>TSH </a:t>
            </a:r>
            <a:r>
              <a:rPr lang="el-GR" dirty="0"/>
              <a:t>μπορεί να εκκρίνεται από την υπόφυση, ωστόσο δεν είναι βιολογικά δραστική και αυτό εξηγεί γιατί στις μετρήσεις αυτών των ασθενών, η </a:t>
            </a:r>
            <a:r>
              <a:rPr lang="en-US" dirty="0"/>
              <a:t>TSH </a:t>
            </a:r>
            <a:r>
              <a:rPr lang="el-GR" dirty="0"/>
              <a:t>μπορεί να βρίσκεται «απαράδεκτα φυσιολογική».  </a:t>
            </a:r>
            <a:endParaRPr lang="el-GR" dirty="0" smtClean="0"/>
          </a:p>
          <a:p>
            <a:r>
              <a:rPr lang="el-GR" dirty="0" smtClean="0"/>
              <a:t>Αυτοί </a:t>
            </a:r>
            <a:r>
              <a:rPr lang="el-GR" dirty="0"/>
              <a:t>οι ασθενείς έχουν συχνά υποφυσιακή δυσλειτουργία, μπορεί και άλλων υποφυσιακών ορμονών πλην της </a:t>
            </a:r>
            <a:r>
              <a:rPr lang="en-US" dirty="0"/>
              <a:t>TSH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87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Δευτεροπαθής υποθυρεοειδισμός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εκλεκτική έλλειψη της </a:t>
            </a:r>
            <a:r>
              <a:rPr lang="en-US" b="1" dirty="0"/>
              <a:t>TSH</a:t>
            </a:r>
            <a:r>
              <a:rPr lang="el-GR" b="1" dirty="0"/>
              <a:t> </a:t>
            </a:r>
            <a:r>
              <a:rPr lang="el-GR" dirty="0"/>
              <a:t>είναι </a:t>
            </a:r>
            <a:r>
              <a:rPr lang="el-GR" b="1" dirty="0"/>
              <a:t>μια πολύ σπάνια </a:t>
            </a:r>
            <a:r>
              <a:rPr lang="el-GR" dirty="0"/>
              <a:t>γενετική αιτία του νεογνικού </a:t>
            </a:r>
            <a:r>
              <a:rPr lang="el-GR" dirty="0" smtClean="0"/>
              <a:t>υποθυρεοειδισμού.</a:t>
            </a:r>
            <a:endParaRPr lang="el-GR" dirty="0"/>
          </a:p>
          <a:p>
            <a:r>
              <a:rPr lang="el-GR" dirty="0" smtClean="0"/>
              <a:t>Μπορεί </a:t>
            </a:r>
            <a:r>
              <a:rPr lang="el-GR" dirty="0"/>
              <a:t>να υπάρξει και στους ενήλικες λόγω αυτοανοσίας ενάντια στα θυεοειδοτρόφα κύτταρα (κύτταρα που παράγουν </a:t>
            </a:r>
            <a:r>
              <a:rPr lang="en-US" dirty="0"/>
              <a:t>TSH </a:t>
            </a:r>
            <a:r>
              <a:rPr lang="el-GR" dirty="0"/>
              <a:t>στην υπόφυση</a:t>
            </a:r>
            <a:r>
              <a:rPr lang="el-GR" dirty="0" smtClean="0"/>
              <a:t>).</a:t>
            </a:r>
            <a:r>
              <a:rPr lang="el-GR" b="1" dirty="0"/>
              <a:t> 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39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Τριτογενής υποθυρεοειδισμός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τριτογενής υποθυρεοεισμός οφείλεται σε υποθαλαμική νόσο (πχ σαρκοείδωση, όγκοι, </a:t>
            </a:r>
            <a:r>
              <a:rPr lang="el-GR" dirty="0" smtClean="0"/>
              <a:t>ή </a:t>
            </a:r>
            <a:r>
              <a:rPr lang="el-GR" dirty="0"/>
              <a:t>ακτινοβολία) (βλ επίσης υποθάλαμος και υπόφυση).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4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θυρεοειδικό σύστημα </a:t>
            </a:r>
            <a:r>
              <a:rPr lang="el-GR" sz="3200" b="0" dirty="0" smtClean="0"/>
              <a:t>1/2</a:t>
            </a:r>
            <a:endParaRPr lang="en-US" sz="3200" b="0" dirty="0"/>
          </a:p>
        </p:txBody>
      </p:sp>
      <p:pic>
        <p:nvPicPr>
          <p:cNvPr id="3074" name="Picture 2" descr="File:Thyroid syste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1124744"/>
            <a:ext cx="4644516" cy="5390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83939" y="6518888"/>
            <a:ext cx="6176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Thyroid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Περιφερική αντίσταση στις θυρεοειδικές ορμόνες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περιφερική αντίσταση των ιστών στην δράση των θυρεοειδικών ορμονών είναι πάρα πολύ σπάνια.   </a:t>
            </a:r>
          </a:p>
          <a:p>
            <a:r>
              <a:rPr lang="el-GR" sz="2200" dirty="0"/>
              <a:t>Η αντίσταση οφείλεται </a:t>
            </a:r>
            <a:r>
              <a:rPr lang="el-GR" sz="2200" b="1" dirty="0"/>
              <a:t>σε γενετικές διαταραχές στους πυρηνικούς υποδοχείς των θυρεοειδικών ορμονών, </a:t>
            </a:r>
            <a:r>
              <a:rPr lang="el-GR" sz="2200" dirty="0"/>
              <a:t>που οδηγούν σε διαταραχή της δέσμευσης (</a:t>
            </a:r>
            <a:r>
              <a:rPr lang="en-US" sz="2200" dirty="0"/>
              <a:t>binding</a:t>
            </a:r>
            <a:r>
              <a:rPr lang="el-GR" sz="2200" dirty="0"/>
              <a:t>) και κατά συνέπεια σε ελαττωματική γονιδιακή μεταγραφή (</a:t>
            </a:r>
            <a:r>
              <a:rPr lang="en-US" sz="2200" dirty="0"/>
              <a:t>gene transcription</a:t>
            </a:r>
            <a:r>
              <a:rPr lang="el-GR" sz="2200" dirty="0"/>
              <a:t>).  </a:t>
            </a:r>
          </a:p>
          <a:p>
            <a:r>
              <a:rPr lang="el-GR" sz="2200" dirty="0"/>
              <a:t>Τα επίπεδα των κυκλοφορούντων </a:t>
            </a:r>
            <a:r>
              <a:rPr lang="el-GR" sz="2200" b="1" dirty="0"/>
              <a:t>θυρεοειδικών ορμονών είναι υψηλά </a:t>
            </a:r>
            <a:r>
              <a:rPr lang="el-GR" sz="2200" dirty="0"/>
              <a:t>που σημαίνει ότι η θυρεοειδική αντίσταση συνδυάζεται με ποικίλους βαθμούς ενδοκυτταρικής αντίστασης στην δράση των θυρεοειδικών ορμονών, και που εν μέρει </a:t>
            </a:r>
            <a:r>
              <a:rPr lang="el-GR" sz="2200" dirty="0" smtClean="0"/>
              <a:t>υπερνικιέται </a:t>
            </a:r>
            <a:r>
              <a:rPr lang="el-GR" sz="2200" dirty="0"/>
              <a:t>από αυξημένη ορμονική παραγωγή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35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Κλινικά ευρήματα στον υποθυρεοειδισμό </a:t>
            </a:r>
            <a:r>
              <a:rPr lang="el-GR" sz="3000" b="0" dirty="0" smtClean="0"/>
              <a:t>1/11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συχνότερα ευρήματα του υποθυρεοειδισμού </a:t>
            </a:r>
            <a:r>
              <a:rPr lang="el-GR" dirty="0" smtClean="0"/>
              <a:t>είναι:</a:t>
            </a:r>
          </a:p>
          <a:p>
            <a:pPr lvl="1" indent="-387350"/>
            <a:r>
              <a:rPr lang="el-GR" dirty="0" smtClean="0"/>
              <a:t>η κόπωση,</a:t>
            </a:r>
          </a:p>
          <a:p>
            <a:pPr lvl="1" indent="-387350"/>
            <a:r>
              <a:rPr lang="el-GR" dirty="0" smtClean="0"/>
              <a:t>η ξηροδερμία,</a:t>
            </a:r>
          </a:p>
          <a:p>
            <a:pPr lvl="1" indent="-387350"/>
            <a:r>
              <a:rPr lang="el-GR" dirty="0" smtClean="0"/>
              <a:t>η </a:t>
            </a:r>
            <a:r>
              <a:rPr lang="el-GR" dirty="0"/>
              <a:t>δυσανεξία στο </a:t>
            </a:r>
            <a:r>
              <a:rPr lang="el-GR" dirty="0" smtClean="0"/>
              <a:t>ψυχρό,</a:t>
            </a:r>
          </a:p>
          <a:p>
            <a:pPr lvl="1" indent="-387350"/>
            <a:r>
              <a:rPr lang="el-GR" dirty="0" smtClean="0"/>
              <a:t>η δυσκοιλιότητα,</a:t>
            </a:r>
          </a:p>
          <a:p>
            <a:pPr lvl="1" indent="-387350"/>
            <a:r>
              <a:rPr lang="el-GR" dirty="0" smtClean="0"/>
              <a:t>οι </a:t>
            </a:r>
            <a:r>
              <a:rPr lang="el-GR" dirty="0"/>
              <a:t>διαταραχές της εμμήνου </a:t>
            </a:r>
            <a:r>
              <a:rPr lang="el-GR" dirty="0" smtClean="0"/>
              <a:t>ρύσεως και</a:t>
            </a:r>
          </a:p>
          <a:p>
            <a:pPr lvl="1" indent="-387350"/>
            <a:r>
              <a:rPr lang="el-GR" dirty="0" smtClean="0"/>
              <a:t>ίσως </a:t>
            </a:r>
            <a:r>
              <a:rPr lang="el-GR" dirty="0"/>
              <a:t>η αύξηση του βάρους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86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/>
              <a:t>2</a:t>
            </a:r>
            <a:r>
              <a:rPr lang="el-GR" sz="3000" b="0" dirty="0" smtClean="0"/>
              <a:t>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Δέρμα και </a:t>
            </a:r>
            <a:r>
              <a:rPr lang="el-GR" sz="2200" b="1" dirty="0" smtClean="0"/>
              <a:t>εξανθήματα</a:t>
            </a:r>
          </a:p>
          <a:p>
            <a:r>
              <a:rPr lang="el-GR" sz="2200" dirty="0" smtClean="0"/>
              <a:t>Η </a:t>
            </a:r>
            <a:r>
              <a:rPr lang="el-GR" sz="2200" dirty="0"/>
              <a:t>ανεπάρκεια των θυρεοειδικών ορμονών οδηγεί </a:t>
            </a:r>
            <a:r>
              <a:rPr lang="el-GR" sz="2200" b="1" dirty="0"/>
              <a:t>σε ξηρό και τραχύ δέρμα.  </a:t>
            </a:r>
            <a:endParaRPr lang="el-GR" sz="2200" b="1" dirty="0" smtClean="0"/>
          </a:p>
          <a:p>
            <a:r>
              <a:rPr lang="el-GR" sz="2200" dirty="0" smtClean="0"/>
              <a:t>Οιδηματώδης </a:t>
            </a:r>
            <a:r>
              <a:rPr lang="el-GR" sz="2200" dirty="0"/>
              <a:t>κατάσταση του δέρματος (</a:t>
            </a:r>
            <a:r>
              <a:rPr lang="en-US" sz="2200" dirty="0"/>
              <a:t>non</a:t>
            </a:r>
            <a:r>
              <a:rPr lang="el-GR" sz="2200" dirty="0"/>
              <a:t>-</a:t>
            </a:r>
            <a:r>
              <a:rPr lang="en-US" sz="2200" dirty="0"/>
              <a:t>pitting puffiness</a:t>
            </a:r>
            <a:r>
              <a:rPr lang="el-GR" sz="2200" dirty="0"/>
              <a:t>) οφείλεται πρωταρχικά σε συσσώρευση βλενοπολυσακχαριδών, υαλουρονικού οξέος και θειικής χονδροιτίνης, ουσίες οι οποίες είναι πολύ υδρόφιλες και συγκεντρώνουν ύδωρ (στα άκρα αυτή η εικόνα λέγεται μυξοίδημα). </a:t>
            </a:r>
            <a:r>
              <a:rPr lang="el-GR" sz="2200" dirty="0" smtClean="0"/>
              <a:t>Το </a:t>
            </a:r>
            <a:r>
              <a:rPr lang="el-GR" sz="2200" dirty="0"/>
              <a:t>δέρμα φαίνεται ωχρό και κηρώδες λόγω αγγειοσύσπασης, αύξησης της καρωτίνης καθώς και λόγω συνυπάρχουσας αναιμίας. </a:t>
            </a:r>
            <a:r>
              <a:rPr lang="el-GR" sz="2200" dirty="0" smtClean="0"/>
              <a:t>Οι </a:t>
            </a:r>
            <a:r>
              <a:rPr lang="el-GR" sz="2200" dirty="0"/>
              <a:t>τρίχες είναι τραχιές και ξηρές, υπάρχει απόπτωση των κροταφικών πλευρών των οφρύων.  </a:t>
            </a:r>
          </a:p>
          <a:p>
            <a:r>
              <a:rPr lang="el-GR" sz="2200" dirty="0"/>
              <a:t>Η ελάττωση της δραστικότητας των σμηγματογόνων αδένων συνεισφέρει στην ξηρότητα του δέρματος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74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3/11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Από τους οφθαλμούς</a:t>
            </a:r>
            <a:endParaRPr lang="el-GR" sz="2200" dirty="0"/>
          </a:p>
          <a:p>
            <a:r>
              <a:rPr lang="el-GR" sz="2200" dirty="0"/>
              <a:t>Υπάρχει οίδημα των άνω και κάτω βλεφάρων (</a:t>
            </a:r>
            <a:r>
              <a:rPr lang="en-US" sz="2200" dirty="0"/>
              <a:t>baggy swelling</a:t>
            </a:r>
            <a:r>
              <a:rPr lang="el-GR" sz="2200" dirty="0" smtClean="0"/>
              <a:t>).</a:t>
            </a:r>
            <a:endParaRPr lang="el-GR" sz="2200" dirty="0"/>
          </a:p>
          <a:p>
            <a:pPr marL="0" indent="0">
              <a:buNone/>
            </a:pPr>
            <a:r>
              <a:rPr lang="el-GR" sz="2200" b="1" dirty="0"/>
              <a:t>Καρδιαγγειακά ευρήματα</a:t>
            </a:r>
            <a:endParaRPr lang="el-GR" sz="2200" dirty="0"/>
          </a:p>
          <a:p>
            <a:r>
              <a:rPr lang="el-GR" sz="2200" dirty="0"/>
              <a:t>Συναντάμε </a:t>
            </a:r>
            <a:r>
              <a:rPr lang="el-GR" sz="2200" b="1" dirty="0"/>
              <a:t>βραδυκαρδία, διαταραχή μυικής σύσπασης και ελάττωση της καρδιακής παροχής</a:t>
            </a:r>
            <a:r>
              <a:rPr lang="el-GR" sz="2200" dirty="0"/>
              <a:t>.  </a:t>
            </a:r>
          </a:p>
          <a:p>
            <a:r>
              <a:rPr lang="el-GR" sz="2200" dirty="0"/>
              <a:t>Υπάρχει επίσης μεγαλοκαρδία καθώς και περικαρδιακή συλλογή υγρού. </a:t>
            </a:r>
            <a:endParaRPr lang="el-GR" sz="2200" dirty="0" smtClean="0"/>
          </a:p>
          <a:p>
            <a:r>
              <a:rPr lang="el-GR" sz="2200" dirty="0" smtClean="0"/>
              <a:t>Η </a:t>
            </a:r>
            <a:r>
              <a:rPr lang="el-GR" sz="2200" dirty="0"/>
              <a:t>συλλογή του υγρού περικαρδιακά είναι το αποτέλεσμα της αυξημένης διαβατότητας των τριχοειδών αγγείων και είναι πλούσια σε </a:t>
            </a:r>
            <a:r>
              <a:rPr lang="el-GR" sz="2200" dirty="0" smtClean="0"/>
              <a:t>πρωτεΐνες </a:t>
            </a:r>
            <a:r>
              <a:rPr lang="el-GR" sz="2200" dirty="0"/>
              <a:t>και χοληστερόλη.  </a:t>
            </a:r>
            <a:endParaRPr lang="el-GR" sz="2200" dirty="0" smtClean="0"/>
          </a:p>
          <a:p>
            <a:r>
              <a:rPr lang="el-GR" sz="2200" dirty="0" smtClean="0"/>
              <a:t>Υπάρχουν </a:t>
            </a:r>
            <a:r>
              <a:rPr lang="el-GR" sz="2200" dirty="0"/>
              <a:t>και πλευρικές και </a:t>
            </a:r>
            <a:r>
              <a:rPr lang="el-GR" sz="2200" dirty="0" smtClean="0"/>
              <a:t>περιτοναϊκές </a:t>
            </a:r>
            <a:r>
              <a:rPr lang="el-GR" sz="2200" dirty="0"/>
              <a:t>συγκεντρώσεις υγρού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588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4/11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Μπορεί να προκύψει </a:t>
            </a:r>
            <a:r>
              <a:rPr lang="el-GR" b="1" dirty="0"/>
              <a:t>στηθάγχη </a:t>
            </a:r>
            <a:r>
              <a:rPr lang="el-GR" dirty="0"/>
              <a:t>λόγω αγγειακής νόσου των στεφανιαίων αρτηριών με την έναρξη θεραπείας υποκατάστασης με θυρεοειδικές ορμόνες.  </a:t>
            </a:r>
          </a:p>
          <a:p>
            <a:r>
              <a:rPr lang="el-GR" b="1" dirty="0"/>
              <a:t>Το ΗΚΓ </a:t>
            </a:r>
            <a:r>
              <a:rPr lang="el-GR" dirty="0"/>
              <a:t>μπορεί να δείχνει χαμηλά δυναμικά (</a:t>
            </a:r>
            <a:r>
              <a:rPr lang="en-US" dirty="0"/>
              <a:t>P</a:t>
            </a:r>
            <a:r>
              <a:rPr lang="el-GR" dirty="0"/>
              <a:t>, </a:t>
            </a:r>
            <a:r>
              <a:rPr lang="en-US" dirty="0"/>
              <a:t>QRS</a:t>
            </a:r>
            <a:r>
              <a:rPr lang="el-GR" dirty="0"/>
              <a:t>, </a:t>
            </a:r>
            <a:r>
              <a:rPr lang="en-US" dirty="0"/>
              <a:t>T</a:t>
            </a:r>
            <a:r>
              <a:rPr lang="el-GR" dirty="0"/>
              <a:t>, ισοηλεκτρικά </a:t>
            </a:r>
            <a:r>
              <a:rPr lang="en-US" dirty="0"/>
              <a:t>S</a:t>
            </a:r>
            <a:r>
              <a:rPr lang="el-GR" dirty="0"/>
              <a:t>-</a:t>
            </a:r>
            <a:r>
              <a:rPr lang="en-US" dirty="0"/>
              <a:t>T</a:t>
            </a:r>
            <a:r>
              <a:rPr lang="el-GR" dirty="0"/>
              <a:t>).   Ειδικά το Τ μπορεί να είναι ανεστραμμένο η συχνά να υπάρχει ατελής αποκλεισμός δεξιού σκέλους.  </a:t>
            </a:r>
          </a:p>
          <a:p>
            <a:r>
              <a:rPr lang="el-GR" b="1" dirty="0"/>
              <a:t>Η </a:t>
            </a:r>
            <a:r>
              <a:rPr lang="en-US" b="1" dirty="0"/>
              <a:t>AST</a:t>
            </a:r>
            <a:r>
              <a:rPr lang="el-GR" b="1" dirty="0"/>
              <a:t>, </a:t>
            </a:r>
            <a:r>
              <a:rPr lang="en-US" b="1" dirty="0"/>
              <a:t>ALT</a:t>
            </a:r>
            <a:r>
              <a:rPr lang="el-GR" b="1" dirty="0"/>
              <a:t>, </a:t>
            </a:r>
            <a:r>
              <a:rPr lang="en-US" b="1" dirty="0"/>
              <a:t>LDH</a:t>
            </a:r>
            <a:r>
              <a:rPr lang="el-GR" b="1" dirty="0"/>
              <a:t>, </a:t>
            </a:r>
            <a:r>
              <a:rPr lang="en-US" b="1" dirty="0"/>
              <a:t>CPK </a:t>
            </a:r>
            <a:r>
              <a:rPr lang="el-GR" dirty="0"/>
              <a:t>μπορεί να είναι αυξημένες πράγμα που οφείλεται σε </a:t>
            </a:r>
            <a:r>
              <a:rPr lang="el-GR" dirty="0" smtClean="0"/>
              <a:t>ελαττωμένο </a:t>
            </a:r>
            <a:r>
              <a:rPr lang="el-GR" dirty="0"/>
              <a:t>καταβολισμό η αυξημένη κυτταρική «διαρροή» αυτών των ενζύμων.  Ειδικά η ολική και </a:t>
            </a:r>
            <a:r>
              <a:rPr lang="en-US" dirty="0"/>
              <a:t>LDL </a:t>
            </a:r>
            <a:r>
              <a:rPr lang="el-GR" dirty="0"/>
              <a:t>χοληστερόλη είναι αυξημένες πολύ πιθανόν λόγω ελαττωμένου καταβολισμού.  </a:t>
            </a:r>
          </a:p>
          <a:p>
            <a:r>
              <a:rPr lang="el-GR" dirty="0"/>
              <a:t>Υπάρχει ένδειξη ότι η αρτηριοσκλήρυνση των στεφανιαίων είναι αυξημένη στον υποθυρεοειδισμό.  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465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5/11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Από τους πνεύμονες</a:t>
            </a:r>
            <a:endParaRPr lang="el-GR" dirty="0"/>
          </a:p>
          <a:p>
            <a:r>
              <a:rPr lang="el-GR" dirty="0"/>
              <a:t>Η δύσπνοια είναι συχνό εύρημα στον υποθυρεοειδισμό και στο μυξοιδηματικό κώμα μπορεί να εμφανισθεί αναπνευστική ανεπάρκεια.</a:t>
            </a:r>
          </a:p>
          <a:p>
            <a:pPr marL="0" indent="0">
              <a:buNone/>
            </a:pPr>
            <a:r>
              <a:rPr lang="el-GR" b="1" dirty="0"/>
              <a:t>Από τα ώτα, ρίνα και φάρυγγα</a:t>
            </a:r>
            <a:endParaRPr lang="el-GR" dirty="0"/>
          </a:p>
          <a:p>
            <a:r>
              <a:rPr lang="el-GR" dirty="0"/>
              <a:t>Είναι δυνατόν να εμφανισθεί μερική κώφωση λόγω αύξησης των βλεννοπολυσακχαριτών στο μέσο ους.  Επίσης για τον αυτό λόγο μπορεί να έχουμε έκκριση βλέννης και καταρροή η ρινική απόφραξη.  Η φωνή βαθύνεται, γίνεται τραχιά αλλά χωρίς παράλυση των χορδών.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παχυσμένη γλώσσα που παρατηρείται μπορεί να συνεισφέρει στην τραχύτητα της φωνής </a:t>
            </a:r>
            <a:r>
              <a:rPr lang="el-GR" dirty="0" smtClean="0"/>
              <a:t>(νόσος </a:t>
            </a:r>
            <a:r>
              <a:rPr lang="el-GR" dirty="0"/>
              <a:t>του τηλεφώνου).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70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6/11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b="1" dirty="0"/>
              <a:t>Γαστρεντερικά συμπτώματα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όρεξη του ασθενούς ελαττώνεται.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Παρατηρείται μέτρια αύξηση του βάρους λόγω κατακράτησης υγρών.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κινητικότητα του γαστρεντερικού σωλήνα ελαττώνεται.  </a:t>
            </a:r>
            <a:endParaRPr lang="el-GR" sz="22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Υπάρχει </a:t>
            </a:r>
            <a:r>
              <a:rPr lang="el-GR" sz="2200" dirty="0"/>
              <a:t>διάταση της κοιλίας, μετεωρισμός, και πολύ συχνά δυσκοιλιότητα.  Σπάνια να εμφανισθούν συμπτώματα μεγάκολου, λόγω παραλυτικού ειλεού.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Σε μερικές περιπτώσεις παρατηρείται σύνδρομο δυσαπορρόφησης.  </a:t>
            </a:r>
            <a:endParaRPr lang="el-GR" sz="22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Στο </a:t>
            </a:r>
            <a:r>
              <a:rPr lang="el-GR" sz="2200" dirty="0"/>
              <a:t>50% των ασθενών παρατηρείται ατροφική </a:t>
            </a:r>
            <a:r>
              <a:rPr lang="el-GR" sz="2200" dirty="0" smtClean="0"/>
              <a:t>γαστρίτιδα </a:t>
            </a:r>
            <a:r>
              <a:rPr lang="el-GR" sz="2200" dirty="0"/>
              <a:t>με αχλωρυδρία.  Η απορρόφηση της βιταμίνης Β12 που γίνεται από τον τελικό ειλεό, ελαττώνεται και στο 12% των ασθενών εμφανίζεται μεγαλοβλαστική αναιμία </a:t>
            </a:r>
            <a:r>
              <a:rPr lang="el-GR" sz="2200" dirty="0" smtClean="0"/>
              <a:t>(κακοήθης </a:t>
            </a:r>
            <a:r>
              <a:rPr lang="el-GR" sz="2200" dirty="0"/>
              <a:t>αναιμία, </a:t>
            </a:r>
            <a:r>
              <a:rPr lang="en-US" sz="2200" dirty="0"/>
              <a:t>Biermer</a:t>
            </a:r>
            <a:r>
              <a:rPr lang="el-GR" sz="2200" dirty="0"/>
              <a:t>).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14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7/11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Νευρικό σύστημα</a:t>
            </a:r>
            <a:endParaRPr lang="el-GR" sz="2200" dirty="0"/>
          </a:p>
          <a:p>
            <a:r>
              <a:rPr lang="el-GR" sz="2200" dirty="0"/>
              <a:t>Οι θυρεοειδικές ορμόνες όπως ξέρουμε είναι απαραίτητες για την καλή ανάπτυξη του νευρικού συστήματος.  </a:t>
            </a:r>
          </a:p>
          <a:p>
            <a:r>
              <a:rPr lang="el-GR" sz="2200" dirty="0"/>
              <a:t>Παιδιά που γεννιούνται υποθυρεοειδικά, χωρίς θεραπεία παθαίνουν σημαντική νευρολογική βλάβη (κρετινισμός).</a:t>
            </a:r>
          </a:p>
          <a:p>
            <a:r>
              <a:rPr lang="el-GR" sz="2200" dirty="0"/>
              <a:t>Σήμερα, όλα τα νεογνά ελέγχονται για υποθυρεοειδισμό, φαινυλκετονουρία και έλλειψη </a:t>
            </a:r>
            <a:r>
              <a:rPr lang="en-US" sz="2200" dirty="0"/>
              <a:t>G</a:t>
            </a:r>
            <a:r>
              <a:rPr lang="el-GR" sz="2200" dirty="0"/>
              <a:t>6</a:t>
            </a:r>
            <a:r>
              <a:rPr lang="en-US" sz="2200" dirty="0"/>
              <a:t>PD </a:t>
            </a:r>
            <a:r>
              <a:rPr lang="el-GR" sz="2200" dirty="0"/>
              <a:t>στην γέννηση, ώστε να ληφθούν τα κατάλληλα θεραπευτικά μέτρα.  </a:t>
            </a:r>
            <a:endParaRPr lang="el-GR" sz="2200" dirty="0" smtClean="0"/>
          </a:p>
          <a:p>
            <a:r>
              <a:rPr lang="el-GR" sz="2200" dirty="0" smtClean="0"/>
              <a:t>Όσο </a:t>
            </a:r>
            <a:r>
              <a:rPr lang="el-GR" sz="2200" dirty="0"/>
              <a:t>πιο γρήγορα χορηγηθεί η θεραπεία στο υποθυρεοειδικό νεογνό, τόσο καλύτερα είναι τα αποτελέσματα στην ανάπτυξη και την φυσιολογική πνευματική λειτουργία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79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8/11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/>
          </a:bodyPr>
          <a:lstStyle/>
          <a:p>
            <a:r>
              <a:rPr lang="el-GR" sz="2200" dirty="0"/>
              <a:t>Σε ενήλικες με υποθυρεοειδισμό μπορεί να υπάρχει ελάττωση της συγκέντρωσης, λήθαργος ακόμη και κώμα.  </a:t>
            </a:r>
            <a:endParaRPr lang="el-GR" sz="2200" dirty="0" smtClean="0"/>
          </a:p>
          <a:p>
            <a:r>
              <a:rPr lang="el-GR" sz="2200" dirty="0" smtClean="0"/>
              <a:t>Διαταραχές </a:t>
            </a:r>
            <a:r>
              <a:rPr lang="el-GR" sz="2200" dirty="0"/>
              <a:t>στην μνήμη μπορεί να οδηγήσουν σε λανθασμένη διάγνωση  άνοιας αν δεν ελεγχθεί η λειτουργία του θυρεοειδούς αδένα.</a:t>
            </a:r>
          </a:p>
          <a:p>
            <a:r>
              <a:rPr lang="el-GR" sz="2200" dirty="0"/>
              <a:t>Διάφορα ηρεμιστικά (μορφίνη, </a:t>
            </a:r>
            <a:r>
              <a:rPr lang="el-GR" sz="2200" dirty="0" smtClean="0"/>
              <a:t>βαρβιτουρικά </a:t>
            </a:r>
            <a:r>
              <a:rPr lang="el-GR" sz="2200" dirty="0"/>
              <a:t>κα), μπορεί να οδηγήσουν σε νάρκωση </a:t>
            </a:r>
            <a:r>
              <a:rPr lang="en-US" sz="2200" dirty="0"/>
              <a:t>CO</a:t>
            </a:r>
            <a:r>
              <a:rPr lang="el-GR" sz="2200" dirty="0"/>
              <a:t>2 και κώμα.  </a:t>
            </a:r>
          </a:p>
          <a:p>
            <a:r>
              <a:rPr lang="el-GR" sz="2200" dirty="0"/>
              <a:t>Μπορεί να υπάρχει στον ασθενή συνδρομή καρπιαίου σωλήνα.  </a:t>
            </a:r>
            <a:endParaRPr lang="el-GR" sz="2200" dirty="0" smtClean="0"/>
          </a:p>
          <a:p>
            <a:r>
              <a:rPr lang="el-GR" sz="2200" dirty="0" smtClean="0"/>
              <a:t>Τα </a:t>
            </a:r>
            <a:r>
              <a:rPr lang="el-GR" sz="2200" dirty="0"/>
              <a:t>αντανακλαστικά χαρακτηριστικά είναι βραδέα (φάση χαλάρωσης, </a:t>
            </a:r>
            <a:r>
              <a:rPr lang="en-US" sz="2200" dirty="0"/>
              <a:t>relaxation phase</a:t>
            </a:r>
            <a:r>
              <a:rPr lang="el-GR" sz="2200" dirty="0"/>
              <a:t>).  Αυτό οφείλεται σε ελάττωση της λειτουργίας των </a:t>
            </a:r>
            <a:r>
              <a:rPr lang="el-GR" sz="2200" dirty="0" smtClean="0"/>
              <a:t>μυών.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48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9/11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Μύες</a:t>
            </a:r>
            <a:endParaRPr lang="el-GR" sz="2200" dirty="0"/>
          </a:p>
          <a:p>
            <a:r>
              <a:rPr lang="el-GR" sz="2200" dirty="0"/>
              <a:t>Υπάρχουν πολύ δυσκαμψία και επώδυνες κράμπες των μυών.  Τα ένζυμα </a:t>
            </a:r>
            <a:r>
              <a:rPr lang="en-US" sz="2200" dirty="0"/>
              <a:t>CPK </a:t>
            </a:r>
            <a:r>
              <a:rPr lang="el-GR" sz="2200" dirty="0"/>
              <a:t>και </a:t>
            </a:r>
            <a:r>
              <a:rPr lang="en-US" sz="2200" dirty="0"/>
              <a:t>SGOT </a:t>
            </a:r>
            <a:r>
              <a:rPr lang="el-GR" sz="2200" dirty="0"/>
              <a:t>μπορεί να είναι αυξημένα.</a:t>
            </a:r>
          </a:p>
          <a:p>
            <a:pPr marL="0" indent="0">
              <a:buNone/>
            </a:pPr>
            <a:r>
              <a:rPr lang="el-GR" sz="2200" b="1" dirty="0"/>
              <a:t>Σκελετός</a:t>
            </a:r>
            <a:endParaRPr lang="el-GR" sz="2200" dirty="0"/>
          </a:p>
          <a:p>
            <a:r>
              <a:rPr lang="el-GR" sz="2200" dirty="0"/>
              <a:t>Τόσο η Τ4 όσο και η αυξητική ορμόνη, δρουν συνεργικά προωθώντας την αύξηση του σώματος.  Η έλλειψη των θυρεοειδικών ορμονών στην παιδική ηλικία, οδηγεί σε δυσγενεσία των επιφύσεων.  Η δε αλκαλική φωσφατάση στα υποθυρεοειδικά παιδιά ελαττώνεται. </a:t>
            </a:r>
          </a:p>
          <a:p>
            <a:r>
              <a:rPr lang="el-GR" sz="2200" dirty="0"/>
              <a:t>Στους ενήλικες παρουσιάζονται συμπτώματα που υπενθυμίζουν την εκφυλιστική αρθρίτιδα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96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Λοβοί θυρεοειδού</a:t>
            </a:r>
            <a:r>
              <a:rPr lang="el-GR" dirty="0"/>
              <a:t>ς</a:t>
            </a:r>
          </a:p>
        </p:txBody>
      </p:sp>
      <p:pic>
        <p:nvPicPr>
          <p:cNvPr id="1026" name="Picture 2" descr="File:Illu thyroid parathy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76" y="1412776"/>
            <a:ext cx="48850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524132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Illu thyroid </a:t>
            </a:r>
            <a:r>
              <a:rPr lang="en-US" sz="1200" dirty="0" smtClean="0">
                <a:latin typeface="+mn-lt"/>
                <a:hlinkClick r:id="rId3"/>
              </a:rPr>
              <a:t>parathyroid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99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Κλινικά ευρήματα στον υποθυρεοειδισμό </a:t>
            </a:r>
            <a:r>
              <a:rPr lang="el-GR" sz="3000" b="0" dirty="0" smtClean="0"/>
              <a:t>10/11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Αναιμία</a:t>
            </a:r>
            <a:endParaRPr lang="el-GR" dirty="0"/>
          </a:p>
          <a:p>
            <a:r>
              <a:rPr lang="el-GR" dirty="0"/>
              <a:t>Υπάρχουν </a:t>
            </a:r>
            <a:r>
              <a:rPr lang="el-GR" dirty="0" smtClean="0"/>
              <a:t>διάφοροι </a:t>
            </a:r>
            <a:r>
              <a:rPr lang="el-GR" dirty="0"/>
              <a:t>τύποι αναιμιών, η πιο συχνή είναι η νορμόχρωμη, νορμοκυτταρική αναιμία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Μπορεί να υπάρχει μικροκυτταρική (από έλλειψη σιδήρου λόγω μη απορρόφησής του από τον στόμαχο) και η μακροκυτταρική </a:t>
            </a:r>
            <a:r>
              <a:rPr lang="el-GR" dirty="0" smtClean="0"/>
              <a:t>(έλλειψη </a:t>
            </a:r>
            <a:r>
              <a:rPr lang="el-GR" dirty="0"/>
              <a:t>Β12 η φυλλικού) λόγω μη </a:t>
            </a:r>
            <a:r>
              <a:rPr lang="el-GR" dirty="0" smtClean="0"/>
              <a:t>απορρόφησης </a:t>
            </a:r>
            <a:r>
              <a:rPr lang="el-GR" dirty="0"/>
              <a:t>από τον τελικό ειλεό η έλλειψης.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90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2700" b="0" dirty="0" smtClean="0"/>
              <a:t>11/11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Από τα νεφρά και τους ηλεκτρολύτες</a:t>
            </a:r>
            <a:endParaRPr lang="el-GR" sz="2200" dirty="0"/>
          </a:p>
          <a:p>
            <a:r>
              <a:rPr lang="el-GR" sz="2200" dirty="0"/>
              <a:t>Η σπειραματική διήθηση, η νεφρική ροή πλάσματος και η σωληναριακή </a:t>
            </a:r>
            <a:r>
              <a:rPr lang="el-GR" sz="2200" dirty="0" smtClean="0"/>
              <a:t>επαναρρόφηση </a:t>
            </a:r>
            <a:r>
              <a:rPr lang="el-GR" sz="2200" dirty="0"/>
              <a:t>είναι </a:t>
            </a:r>
            <a:r>
              <a:rPr lang="el-GR" sz="2200" dirty="0" smtClean="0"/>
              <a:t>ελαττωμένη</a:t>
            </a:r>
            <a:r>
              <a:rPr lang="el-GR" sz="2200" dirty="0"/>
              <a:t>, αλλά η ουρία και </a:t>
            </a:r>
            <a:r>
              <a:rPr lang="en-US" sz="2200" dirty="0"/>
              <a:t>BUN </a:t>
            </a:r>
            <a:r>
              <a:rPr lang="el-GR" sz="2200" dirty="0"/>
              <a:t>είναι φυσιολογικά.  </a:t>
            </a:r>
          </a:p>
          <a:p>
            <a:r>
              <a:rPr lang="el-GR" sz="2200" dirty="0"/>
              <a:t>Η απέκκριση του ύδατος είναι ελαττωμένη.  </a:t>
            </a:r>
            <a:endParaRPr lang="el-GR" sz="2200" dirty="0" smtClean="0"/>
          </a:p>
          <a:p>
            <a:r>
              <a:rPr lang="el-GR" sz="2200" dirty="0" smtClean="0"/>
              <a:t>Έτσι</a:t>
            </a:r>
            <a:r>
              <a:rPr lang="el-GR" sz="2200" dirty="0"/>
              <a:t>, η ενδοφλέβια χορήγηση υγρών σε τέτοιους ασθενείς πρέπει να είναι προσεκτική διότι υπάρχει ο κίνδυνος δηλητηρίασης </a:t>
            </a:r>
            <a:r>
              <a:rPr lang="el-GR" sz="2200" dirty="0" smtClean="0"/>
              <a:t>δι</a:t>
            </a:r>
            <a:r>
              <a:rPr lang="el-GR" sz="2200" dirty="0"/>
              <a:t>α</a:t>
            </a:r>
            <a:r>
              <a:rPr lang="el-GR" sz="2200" dirty="0" smtClean="0"/>
              <a:t> </a:t>
            </a:r>
            <a:r>
              <a:rPr lang="el-GR" sz="2200" dirty="0"/>
              <a:t>ύδατος.  </a:t>
            </a:r>
          </a:p>
          <a:p>
            <a:r>
              <a:rPr lang="el-GR" sz="2200" dirty="0"/>
              <a:t>Το Να είναι ελαττωμένο στο πλάσμα, δίδοντας μια κατάσταση που συναντάται στο σύνδρομο </a:t>
            </a:r>
            <a:r>
              <a:rPr lang="el-GR" sz="2200" dirty="0" smtClean="0"/>
              <a:t>υπερέκκρισης </a:t>
            </a:r>
            <a:r>
              <a:rPr lang="en-US" sz="2200" dirty="0" smtClean="0"/>
              <a:t>ADH [inappropriate </a:t>
            </a:r>
            <a:r>
              <a:rPr lang="en-US" sz="2200" dirty="0"/>
              <a:t>ADH secretion</a:t>
            </a:r>
            <a:r>
              <a:rPr lang="el-GR" sz="2200" dirty="0"/>
              <a:t> (</a:t>
            </a:r>
            <a:r>
              <a:rPr lang="en-US" sz="2200" dirty="0"/>
              <a:t>SIADH</a:t>
            </a:r>
            <a:r>
              <a:rPr lang="el-GR" sz="2200" dirty="0" smtClean="0"/>
              <a:t>)</a:t>
            </a:r>
            <a:r>
              <a:rPr lang="en-US" sz="2200" dirty="0" smtClean="0"/>
              <a:t>]</a:t>
            </a:r>
            <a:r>
              <a:rPr lang="el-GR" sz="2200" dirty="0" smtClean="0"/>
              <a:t>.  </a:t>
            </a:r>
            <a:r>
              <a:rPr lang="el-GR" sz="2200" dirty="0"/>
              <a:t>Το ολικό ποσό ύδατος στο σώμα μπορεί να είναι αυξημένο, λόγω κατακράτησης ύδατος από τους βλεννοπολυσακχαρίτες.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42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Εργαστηριακά ευρήματα στον υποθυρεοειδισμό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Στον πρωτοπαθή </a:t>
            </a:r>
            <a:r>
              <a:rPr lang="el-GR" b="1" dirty="0"/>
              <a:t>υποθυρεοειδισμό (</a:t>
            </a:r>
            <a:r>
              <a:rPr lang="en-US" b="1" dirty="0"/>
              <a:t>Hashimoto</a:t>
            </a:r>
            <a:r>
              <a:rPr lang="el-GR" b="1" dirty="0"/>
              <a:t>’</a:t>
            </a:r>
            <a:r>
              <a:rPr lang="en-US" b="1" dirty="0"/>
              <a:t>s</a:t>
            </a:r>
            <a:r>
              <a:rPr lang="el-GR" b="1" dirty="0"/>
              <a:t>) </a:t>
            </a:r>
            <a:r>
              <a:rPr lang="el-GR" dirty="0"/>
              <a:t>τα επίπεδα Τ4 είναι χαμηλά, της Τ3 φυσιολογικά η χαμηλά, της </a:t>
            </a:r>
            <a:r>
              <a:rPr lang="en-US" dirty="0"/>
              <a:t>TSH </a:t>
            </a:r>
            <a:r>
              <a:rPr lang="el-GR" dirty="0"/>
              <a:t>υψηλά, τα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TPO</a:t>
            </a:r>
            <a:r>
              <a:rPr lang="el-GR" dirty="0"/>
              <a:t>,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thyroglobulin</a:t>
            </a:r>
            <a:r>
              <a:rPr lang="el-GR" dirty="0"/>
              <a:t> 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 err="1"/>
              <a:t>Tg</a:t>
            </a:r>
            <a:r>
              <a:rPr lang="el-GR" dirty="0"/>
              <a:t>) αντισώματα είναι ανιχνεύσιμα στο 90% των ασθενών</a:t>
            </a:r>
          </a:p>
          <a:p>
            <a:r>
              <a:rPr lang="el-GR" b="1" dirty="0"/>
              <a:t>Στον δευτεροπαθή υποθυρεοειδισμό</a:t>
            </a:r>
            <a:r>
              <a:rPr lang="el-GR" dirty="0"/>
              <a:t>, τα επίπεδα Τ4 είναι χαμηλά, της Τ3 φυσιολογικά η χαμηλά, της </a:t>
            </a:r>
            <a:r>
              <a:rPr lang="en-US" dirty="0"/>
              <a:t>TSH </a:t>
            </a:r>
            <a:r>
              <a:rPr lang="el-GR" dirty="0"/>
              <a:t>είναι επίσης χαμηλά η «φυσιολογικά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837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Μυξοιδηματικό κώμα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b="1" dirty="0" smtClean="0"/>
              <a:t>μυξοιδηματικό </a:t>
            </a:r>
            <a:r>
              <a:rPr lang="el-GR" b="1" dirty="0"/>
              <a:t>κώμα </a:t>
            </a:r>
            <a:r>
              <a:rPr lang="el-GR" dirty="0"/>
              <a:t>είναι τελικό στάδιο βαρέως και μη θεραπευόμενου υποθυρεοειδισμού, όπου τα νοητικά συμπτώματα είναι σοβαρά.  Είναι από τις λίγες καταστάσεις ενδοκρινικών επειγόντων και έχει θνητότητα πάνω από 50%.  Συνήθως είναι ηλικιωμένοι ασθενείς στην διάρκεια του χειμώνα.  </a:t>
            </a:r>
          </a:p>
          <a:p>
            <a:r>
              <a:rPr lang="el-GR" dirty="0"/>
              <a:t>Συνυπάρχει δε βραδυκαρδία και υπόταση.</a:t>
            </a:r>
          </a:p>
          <a:p>
            <a:r>
              <a:rPr lang="el-GR" dirty="0" smtClean="0"/>
              <a:t>Προδιαθετικοί </a:t>
            </a:r>
            <a:r>
              <a:rPr lang="el-GR" dirty="0"/>
              <a:t>παράγοντες είναι το κρύο, η λοίμωξη, το τραύμα, η καταστολή του </a:t>
            </a:r>
            <a:r>
              <a:rPr lang="el-GR" dirty="0" smtClean="0"/>
              <a:t>ΚΝΣ.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15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Μυξοιδηματικό κώμα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Υπάρχει </a:t>
            </a:r>
            <a:r>
              <a:rPr lang="el-GR" dirty="0"/>
              <a:t>κυψελιδικός υποαερισμός που οδηγεί σε κατακράτηση </a:t>
            </a:r>
            <a:r>
              <a:rPr lang="en-US" dirty="0"/>
              <a:t>CO</a:t>
            </a:r>
            <a:r>
              <a:rPr lang="el-GR" dirty="0" smtClean="0"/>
              <a:t>2, υπονατριαιμία </a:t>
            </a:r>
            <a:r>
              <a:rPr lang="el-GR" dirty="0"/>
              <a:t>εκ διαλύσεως που μοιάζει με την εικόνα της </a:t>
            </a:r>
            <a:r>
              <a:rPr lang="en-US" dirty="0"/>
              <a:t>SIADH</a:t>
            </a:r>
            <a:r>
              <a:rPr lang="el-GR" dirty="0"/>
              <a:t>.  </a:t>
            </a:r>
          </a:p>
          <a:p>
            <a:r>
              <a:rPr lang="el-GR" dirty="0"/>
              <a:t>Η κλινική διάγνωση συχνά αποδεικνύεται δύσκολη, πρέπει να γίνεται σε κλινικό έδαφος και η θεραπεία να αρχίζει άμεσα χωρίς </a:t>
            </a:r>
            <a:r>
              <a:rPr lang="el-GR" dirty="0" smtClean="0"/>
              <a:t>την </a:t>
            </a:r>
            <a:r>
              <a:rPr lang="el-GR" dirty="0"/>
              <a:t>εργαστηριακή επιβεβαίωση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956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υποθυρεοειδισμού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θεραπεία του υποθυρεοειδισμού γίνεται </a:t>
            </a:r>
            <a:r>
              <a:rPr lang="el-GR" sz="2200" b="1" dirty="0"/>
              <a:t>με υποκατάσταση των θυρεοειδικών ορμονών.</a:t>
            </a:r>
          </a:p>
          <a:p>
            <a:r>
              <a:rPr lang="el-GR" sz="2200" dirty="0"/>
              <a:t>Ο στόχος της θεραπείας υποκατάστασης είναι να καταστεί ο ασθενής </a:t>
            </a:r>
            <a:r>
              <a:rPr lang="el-GR" sz="2200" b="1" dirty="0"/>
              <a:t>ευθυρεοειδικός</a:t>
            </a:r>
            <a:r>
              <a:rPr lang="el-GR" sz="2200" dirty="0"/>
              <a:t> και να μειωθούν τα προβλήματα που σχετίζονται με τον χαμηλό μεταβολικό ρυθμό.</a:t>
            </a:r>
          </a:p>
          <a:p>
            <a:r>
              <a:rPr lang="el-GR" sz="2200" dirty="0"/>
              <a:t>Η θεραπεία υποκατάστασης στον υποθυρεοειδισμό επιτυγχάνεται με την χορήγηση </a:t>
            </a:r>
            <a:r>
              <a:rPr lang="el-GR" sz="2200" b="1" dirty="0"/>
              <a:t>της συνθετικής Τ4 (λεβοθυροξίνης) και της συνθετικής Τ3 (λιοθυρονίνης). </a:t>
            </a:r>
            <a:r>
              <a:rPr lang="el-GR" sz="2200" dirty="0" smtClean="0"/>
              <a:t>Και </a:t>
            </a:r>
            <a:r>
              <a:rPr lang="el-GR" sz="2200" dirty="0"/>
              <a:t>οι δύο απορροφώνται ικανοποιητικά μετά την από του στόματος χορήγηση. </a:t>
            </a:r>
          </a:p>
          <a:p>
            <a:r>
              <a:rPr lang="el-GR" sz="2200" dirty="0"/>
              <a:t>Ο χρόνος για να δράσει η Τ3 είναι μικρότερος από εκείνον που χρειάζεται η Τ4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04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υποθυρεοειδισμού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16624"/>
          </a:xfrm>
        </p:spPr>
        <p:txBody>
          <a:bodyPr>
            <a:normAutofit/>
          </a:bodyPr>
          <a:lstStyle/>
          <a:p>
            <a:r>
              <a:rPr lang="el-GR" sz="2200" dirty="0"/>
              <a:t>Είναι όμως </a:t>
            </a:r>
            <a:r>
              <a:rPr lang="el-GR" sz="2200" b="1" dirty="0"/>
              <a:t>συνηθέστερο να δίδεται η Τ4 διότι παρέχει μικρότερη διακύμανση συγκέντρωσης στο πλάσμα και απαιτεί μια μόνο δόση την ημέρα</a:t>
            </a:r>
            <a:r>
              <a:rPr lang="el-GR" sz="2200" dirty="0"/>
              <a:t>.  Η πλήρης δράση επιτυγχάνεται σε 4-6 εβδομάδες.  </a:t>
            </a:r>
          </a:p>
          <a:p>
            <a:r>
              <a:rPr lang="el-GR" sz="2200" dirty="0"/>
              <a:t>Οι Τ3 και η Τ4 προσδένονται ισχυρά με </a:t>
            </a:r>
            <a:r>
              <a:rPr lang="el-GR" sz="2200" dirty="0" smtClean="0"/>
              <a:t>πρωτεΐνες </a:t>
            </a:r>
            <a:r>
              <a:rPr lang="el-GR" sz="2200" dirty="0"/>
              <a:t>και έτσι η απαιτούμενη δόση ελέγχεται με την μέτρηση των συγκεντρώσεων της ελεύθερης Τ4 και της </a:t>
            </a:r>
            <a:r>
              <a:rPr lang="en-US" sz="2200" dirty="0"/>
              <a:t>TSH</a:t>
            </a:r>
            <a:r>
              <a:rPr lang="el-GR" sz="2200" dirty="0"/>
              <a:t> στο πλάσμα καθώς και με το κλινικό αποτέλεσμα.</a:t>
            </a:r>
          </a:p>
          <a:p>
            <a:r>
              <a:rPr lang="el-GR" sz="2200" dirty="0"/>
              <a:t>Η Τ4 μεταβολίζεται σε Τ3 μέσα στα κύτταρα.</a:t>
            </a:r>
          </a:p>
          <a:p>
            <a:r>
              <a:rPr lang="el-GR" sz="2200" dirty="0"/>
              <a:t>Και οι δύο ουσίες υφίστανται ηπατικό μεταβολισμό.</a:t>
            </a:r>
          </a:p>
          <a:p>
            <a:r>
              <a:rPr lang="el-GR" sz="2200" dirty="0"/>
              <a:t>Οι μεταβολικές ορμόνες ρυθμίζουν τον μεταβολισμό όλων των κυττάρων του σώματος, κυρίως </a:t>
            </a:r>
            <a:r>
              <a:rPr lang="el-GR" sz="2200" b="1" dirty="0"/>
              <a:t>αυξάνοντας την σύνθεση </a:t>
            </a:r>
            <a:r>
              <a:rPr lang="el-GR" sz="2200" b="1" dirty="0" smtClean="0"/>
              <a:t>πρωτεϊνών </a:t>
            </a:r>
            <a:r>
              <a:rPr lang="el-GR" sz="2200" dirty="0"/>
              <a:t>που είναι απαραίτητες για το βέλτιστο επίπεδο του κυτταρικού μεταβολισμού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685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υποθυρεοειδισμού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r>
              <a:rPr lang="el-GR" sz="2200" dirty="0"/>
              <a:t>Προκαλούν αύξηση </a:t>
            </a:r>
            <a:r>
              <a:rPr lang="el-GR" sz="2200" b="1" dirty="0"/>
              <a:t>του αριθμού των μιτοχονδρίων </a:t>
            </a:r>
            <a:r>
              <a:rPr lang="el-GR" sz="2200" dirty="0"/>
              <a:t>στα κύτταρα που με την σειρά του προκαλεί αύξηση του ενεργειακού μεταβολισμού και της κατανάλωσης οξυγόνου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Η Τ3 διεγείρει την ανάπτυξη, ιδιαίτερα του οστίτη ιστού και είναι απαραίτητη για την φυσιολογική διαφοροποίηση των κυττάρων του νευρικού συστήματος στην ενδομήτρια και στην πρώιμη παιδική ηλικία.</a:t>
            </a:r>
          </a:p>
          <a:p>
            <a:r>
              <a:rPr lang="el-GR" sz="2200" dirty="0"/>
              <a:t>Μετά από υπερδοσολογία μπορεί να προκληθούν συμπτώματα υπερθυρεοειδισμού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b="1" dirty="0"/>
              <a:t>Χρειάζεται προσοχή κατά την αρχική δοσολογική περίοδο.</a:t>
            </a:r>
          </a:p>
          <a:p>
            <a:r>
              <a:rPr lang="el-GR" sz="2200" b="1" dirty="0"/>
              <a:t>Αυτό είναι ιδιαίτερα σημαντικό σε ασθενείς με υποκείμενες καρδιαγγειακές διαταραχές </a:t>
            </a:r>
            <a:r>
              <a:rPr lang="el-GR" sz="2200" dirty="0"/>
              <a:t>όπου υπάρχει κίνδυνος επιδείνωσης η εμφάνισης στηθάγχης, αρρυθμιών η καρδιακής ανεπαρκείας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04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Υπερθυρεοειδισμός (θυρεοτοξίκωση)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Αιτιολογία </a:t>
            </a:r>
            <a:r>
              <a:rPr lang="el-GR" b="1" dirty="0"/>
              <a:t>του υπερθυρεοειδισμού</a:t>
            </a:r>
            <a:endParaRPr lang="el-GR" dirty="0"/>
          </a:p>
          <a:p>
            <a:r>
              <a:rPr lang="el-GR" dirty="0"/>
              <a:t>Η θυρεοτοξίκωση αναφέρεται στην παρουσία υπερβολικών ποσοτήτων θυρεοειδικών ορμονών οιασδήποτε αιτιολογίας που μπορεί να δημιουργούν η όχι συμπτώματα. </a:t>
            </a:r>
          </a:p>
          <a:p>
            <a:r>
              <a:rPr lang="el-GR" dirty="0"/>
              <a:t>Ο υπερθυρεοειδισμός αναφέρεται σε περίσσεια θυρεοειδικών ορμονών από υπερδραστηριότητα του θυρεοειδούς αδένα υπερβολική έκκριση η υπερβολική παραγωγή), ωστόσο οι δύο όροι στην κλινική πράξη χρησιμοποιούνται με την ίδια έννοια.  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400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Οι αιτίες του υπερθυρεοειδισμού που βασίζονται στην μέτρηση της </a:t>
            </a:r>
            <a:r>
              <a:rPr lang="el-GR" dirty="0" smtClean="0"/>
              <a:t>TSH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93166" y="6486227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35974" y="1556792"/>
            <a:ext cx="3629016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Χαμηλή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TSH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Πρωτοπαθής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Νόσος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Graves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(Νόσος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Graves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=60% των παθήσεων με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θυρεοτοξίκωση.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Τοξική πολυοζώδης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βρογχοκήλη.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67944" y="1569858"/>
            <a:ext cx="5076056" cy="429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Υπερθυρεοειδική φάση θυρεοειδίτιδων (επώδυνος υποξεία=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De Quervain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ανώδυνος λεμφοκυτταρική, μετά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τοκετό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θυρεοειδίτιδα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Τοξικό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αδένωμα.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Μετά χρήση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ιωδίου.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Μεταστατικό καρκίνωμα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θυρεοειδούς.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Υπερβολικές ποσότητες β-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HCG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από μύλη κύηση 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χοριοκαρκίνωμα.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139952" y="1700808"/>
            <a:ext cx="0" cy="396044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5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Το θυρεοειδικό σύστημα </a:t>
            </a:r>
            <a:r>
              <a:rPr lang="el-GR" sz="3200" b="0" dirty="0" smtClean="0"/>
              <a:t>2/2</a:t>
            </a:r>
            <a:endParaRPr lang="el-GR" dirty="0"/>
          </a:p>
        </p:txBody>
      </p:sp>
      <p:pic>
        <p:nvPicPr>
          <p:cNvPr id="4" name="3 - Θέση περιεχομένου" descr="800px-Thyroid_g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2" y="1196975"/>
            <a:ext cx="6720417" cy="5040313"/>
          </a:xfrm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927212" y="6381403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Thyroid </a:t>
            </a:r>
            <a:r>
              <a:rPr lang="en-US" sz="1200" dirty="0" smtClean="0">
                <a:latin typeface="+mn-lt"/>
                <a:hlinkClick r:id="rId3"/>
              </a:rPr>
              <a:t>gland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natomist90"/>
              </a:rPr>
              <a:t>Anatomist90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71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Οι αιτίες του υπερθυρεοειδισμού που βασίζονται στην μέτρηση της TSH </a:t>
            </a:r>
            <a:r>
              <a:rPr lang="el-GR" sz="3300" b="0" dirty="0" smtClean="0"/>
              <a:t>2/2</a:t>
            </a:r>
            <a:r>
              <a:rPr lang="el-GR" sz="3300" dirty="0" smtClean="0"/>
              <a:t> 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b="1" dirty="0"/>
              <a:t>Έκτοπα/Εξωγενή (σπάνια</a:t>
            </a:r>
            <a:r>
              <a:rPr lang="el-GR" dirty="0"/>
              <a:t>) </a:t>
            </a:r>
          </a:p>
          <a:p>
            <a:pPr lvl="1" indent="-387350"/>
            <a:r>
              <a:rPr lang="en-US" dirty="0"/>
              <a:t>Factitia </a:t>
            </a:r>
            <a:r>
              <a:rPr lang="el-GR" dirty="0"/>
              <a:t>θυρεοτοξίκωση (από υπερβολική λήψη θυρεοειδικών ορμονών, συνήθως Τ3, σπάνια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n-US" dirty="0"/>
              <a:t>Struma ovarii</a:t>
            </a:r>
            <a:r>
              <a:rPr lang="el-GR" dirty="0"/>
              <a:t> (που παράγει θυρεοειδική ορμόνη, σπάνια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Αυξημένη </a:t>
            </a:r>
            <a:r>
              <a:rPr lang="el-GR" b="1" dirty="0"/>
              <a:t>η παρά φύση φυσιολογική </a:t>
            </a:r>
            <a:r>
              <a:rPr lang="en-US" b="1" dirty="0"/>
              <a:t>TSH</a:t>
            </a:r>
            <a:endParaRPr lang="el-GR" dirty="0"/>
          </a:p>
          <a:p>
            <a:pPr lvl="1" indent="-387350"/>
            <a:r>
              <a:rPr lang="el-GR" dirty="0"/>
              <a:t>Αδένωμα που παράγει </a:t>
            </a:r>
            <a:r>
              <a:rPr lang="en-US" dirty="0"/>
              <a:t>TSH </a:t>
            </a:r>
            <a:r>
              <a:rPr lang="el-GR" dirty="0"/>
              <a:t>(σπάνιο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l-GR" dirty="0"/>
              <a:t>Αντίσταση στις θυρεοειδικές ορμόνες (μπορεί να μην υπάρχουν συμπτώματα, σπάνιο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266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Νόσος </a:t>
            </a:r>
            <a:r>
              <a:rPr lang="en-US" dirty="0" smtClean="0"/>
              <a:t>Graves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000" b="0" dirty="0" smtClean="0"/>
              <a:t>(</a:t>
            </a:r>
            <a:r>
              <a:rPr lang="el-GR" sz="3000" b="0" dirty="0" smtClean="0"/>
              <a:t>διάχυτη τοξική βρογχοκήλη)</a:t>
            </a:r>
            <a:r>
              <a:rPr lang="en-US" sz="3000" b="0" dirty="0" smtClean="0"/>
              <a:t> 1/</a:t>
            </a:r>
            <a:r>
              <a:rPr lang="el-GR" sz="3000" b="0" dirty="0" smtClean="0"/>
              <a:t>13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Επιδημιολογία - Παθοφυσιολογία</a:t>
            </a:r>
            <a:endParaRPr lang="el-GR" dirty="0"/>
          </a:p>
          <a:p>
            <a:r>
              <a:rPr lang="el-GR" dirty="0"/>
              <a:t>Η νόσος </a:t>
            </a:r>
            <a:r>
              <a:rPr lang="en-US" dirty="0"/>
              <a:t>Graves </a:t>
            </a:r>
            <a:r>
              <a:rPr lang="el-GR" dirty="0"/>
              <a:t>είναι η πιο συχνή μορφή υπερθυρεοειδισμού που αριθμεί στο 60-70% των περιπτώσεων.  </a:t>
            </a:r>
            <a:endParaRPr lang="el-GR" dirty="0" smtClean="0"/>
          </a:p>
          <a:p>
            <a:r>
              <a:rPr lang="el-GR" dirty="0" smtClean="0"/>
              <a:t>Πλήττει </a:t>
            </a:r>
            <a:r>
              <a:rPr lang="el-GR" dirty="0"/>
              <a:t>περίπου το 3% του πληθυσμού.  </a:t>
            </a:r>
            <a:endParaRPr lang="el-GR" dirty="0" smtClean="0"/>
          </a:p>
          <a:p>
            <a:r>
              <a:rPr lang="el-GR" dirty="0" smtClean="0"/>
              <a:t>Υπάρχει </a:t>
            </a:r>
            <a:r>
              <a:rPr lang="el-GR" dirty="0"/>
              <a:t>έντονο οικογενές στοιχείο και προσβάλλονται συχνότερα οι γυναίκες (5:1) κυρίως την τρίτη και την τέταρτη δεκαετία της ζωής τους.  </a:t>
            </a:r>
          </a:p>
          <a:p>
            <a:r>
              <a:rPr lang="el-GR" dirty="0"/>
              <a:t>Η </a:t>
            </a:r>
            <a:r>
              <a:rPr lang="el-GR" b="1" dirty="0"/>
              <a:t>νόσος </a:t>
            </a:r>
            <a:r>
              <a:rPr lang="en-US" b="1" dirty="0"/>
              <a:t>Graves </a:t>
            </a:r>
            <a:r>
              <a:rPr lang="el-GR" b="1" dirty="0"/>
              <a:t>είναι αυτοάνοση </a:t>
            </a:r>
            <a:r>
              <a:rPr lang="el-GR" dirty="0"/>
              <a:t>και αγνώστου αιτιολογίας. Χαρακτηρίζεται από κυκλοφορούντα αντισώματα ενάντια σε διάφορα θυρεοειδικά αντιγόνα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9515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2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/>
          </a:bodyPr>
          <a:lstStyle/>
          <a:p>
            <a:r>
              <a:rPr lang="el-GR" sz="2200" dirty="0"/>
              <a:t>Το πιο σημαντικό αντίσωμα είναι </a:t>
            </a:r>
            <a:r>
              <a:rPr lang="el-GR" sz="2200" b="1" dirty="0"/>
              <a:t>το αντίσωμα </a:t>
            </a:r>
            <a:r>
              <a:rPr lang="en-US" sz="2200" b="1" dirty="0"/>
              <a:t>TSH receptor antibody</a:t>
            </a:r>
            <a:r>
              <a:rPr lang="el-GR" sz="2200" b="1" dirty="0"/>
              <a:t> (</a:t>
            </a:r>
            <a:r>
              <a:rPr lang="en-US" sz="2200" b="1" dirty="0"/>
              <a:t>TSH</a:t>
            </a:r>
            <a:r>
              <a:rPr lang="el-GR" sz="2200" b="1" dirty="0"/>
              <a:t>-</a:t>
            </a:r>
            <a:r>
              <a:rPr lang="en-US" sz="2200" b="1" dirty="0"/>
              <a:t>R</a:t>
            </a:r>
            <a:r>
              <a:rPr lang="el-GR" sz="2200" b="1" dirty="0"/>
              <a:t>-</a:t>
            </a:r>
            <a:r>
              <a:rPr lang="en-US" sz="2200" b="1" dirty="0"/>
              <a:t>Ab</a:t>
            </a:r>
            <a:r>
              <a:rPr lang="el-GR" sz="2200" b="1" dirty="0"/>
              <a:t>)</a:t>
            </a:r>
            <a:r>
              <a:rPr lang="el-GR" sz="2200" dirty="0"/>
              <a:t> που κατευθύνεται ενάντια στον υποδοχέα της </a:t>
            </a:r>
            <a:r>
              <a:rPr lang="en-US" sz="2200" dirty="0"/>
              <a:t>TSH </a:t>
            </a:r>
            <a:r>
              <a:rPr lang="el-GR" sz="2200" dirty="0"/>
              <a:t>στην κυτταρική μεμβράνη του κυττάρου του θυρεοειδικού θυλακίου.  </a:t>
            </a:r>
            <a:endParaRPr lang="el-GR" sz="2200" dirty="0" smtClean="0"/>
          </a:p>
          <a:p>
            <a:r>
              <a:rPr lang="el-GR" sz="2200" dirty="0" smtClean="0"/>
              <a:t>Αυτό </a:t>
            </a:r>
            <a:r>
              <a:rPr lang="el-GR" sz="2200" dirty="0"/>
              <a:t>το είδος αντισώματος πιο συχνά δρα σαν </a:t>
            </a:r>
            <a:r>
              <a:rPr lang="el-GR" sz="2200" b="1" dirty="0"/>
              <a:t>αγωνιστής του υποδοχέα της </a:t>
            </a:r>
            <a:r>
              <a:rPr lang="en-US" sz="2200" b="1" dirty="0"/>
              <a:t>TSH</a:t>
            </a:r>
            <a:r>
              <a:rPr lang="el-GR" sz="2200" b="1" dirty="0"/>
              <a:t>,</a:t>
            </a:r>
            <a:r>
              <a:rPr lang="el-GR" sz="2200" dirty="0"/>
              <a:t> αυξάνοντας την δραστηριότητα της αδενυλκυκλάσης.  </a:t>
            </a:r>
            <a:endParaRPr lang="el-GR" sz="2200" dirty="0" smtClean="0"/>
          </a:p>
          <a:p>
            <a:r>
              <a:rPr lang="el-GR" sz="2200" dirty="0" smtClean="0"/>
              <a:t>Έτσι </a:t>
            </a:r>
            <a:r>
              <a:rPr lang="el-GR" sz="2200" dirty="0"/>
              <a:t>αυξάνονται τα ενδοκυτταρικά επίπεδα του </a:t>
            </a:r>
            <a:r>
              <a:rPr lang="en-US" sz="2200" dirty="0"/>
              <a:t>cAMP </a:t>
            </a:r>
            <a:r>
              <a:rPr lang="el-GR" sz="2200" dirty="0"/>
              <a:t>που οδηγούν σε κυτταρική υπερδραστηριότητα (δηλ αύξηση πρόσληψης ιωδίου </a:t>
            </a:r>
            <a:r>
              <a:rPr lang="el-GR" sz="2200" dirty="0" smtClean="0"/>
              <a:t>από κυκλοφορία</a:t>
            </a:r>
            <a:r>
              <a:rPr lang="el-GR" sz="2200" dirty="0"/>
              <a:t>, αύξηση σύνθεσης και έκκρισης των θυρεοειδικών ορμονών).  Τα </a:t>
            </a:r>
            <a:r>
              <a:rPr lang="en-US" sz="2200" dirty="0"/>
              <a:t>TSH</a:t>
            </a:r>
            <a:r>
              <a:rPr lang="el-GR" sz="2200" dirty="0"/>
              <a:t>-</a:t>
            </a:r>
            <a:r>
              <a:rPr lang="en-US" sz="2200" dirty="0"/>
              <a:t>R</a:t>
            </a:r>
            <a:r>
              <a:rPr lang="el-GR" sz="2200" dirty="0"/>
              <a:t>-</a:t>
            </a:r>
            <a:r>
              <a:rPr lang="en-US" sz="2200" dirty="0"/>
              <a:t>Ab </a:t>
            </a:r>
            <a:r>
              <a:rPr lang="el-GR" sz="2200" dirty="0"/>
              <a:t>είναι παρόντα στους περισσότερους ασθενείς που πάσχουν από νόσο </a:t>
            </a:r>
            <a:r>
              <a:rPr lang="en-US" sz="2200" dirty="0"/>
              <a:t>Graves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242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3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Όπως </a:t>
            </a:r>
            <a:r>
              <a:rPr lang="el-GR" dirty="0"/>
              <a:t>και άλλες αυτοάνοσες νόσοι, η νόσος </a:t>
            </a:r>
            <a:r>
              <a:rPr lang="en-US" dirty="0"/>
              <a:t>Graves </a:t>
            </a:r>
            <a:r>
              <a:rPr lang="el-GR" dirty="0"/>
              <a:t>μπορεί να </a:t>
            </a:r>
            <a:r>
              <a:rPr lang="el-GR" b="1" dirty="0"/>
              <a:t>είναι κυκλική με εξάρσεις και υφέσεις.  </a:t>
            </a:r>
          </a:p>
          <a:p>
            <a:r>
              <a:rPr lang="el-GR" dirty="0"/>
              <a:t>Στους περισσότερους ασθενείς υπάρχει </a:t>
            </a:r>
            <a:r>
              <a:rPr lang="el-GR" b="1" dirty="0"/>
              <a:t>μια συνεχής καταστροφική φλεγμονή του θυρεοειδούς αδένα </a:t>
            </a:r>
            <a:r>
              <a:rPr lang="el-GR" dirty="0"/>
              <a:t>που τελικά μετά από πολλά χρόνια οδηγεί σε μια κατάσταση </a:t>
            </a:r>
            <a:r>
              <a:rPr lang="en-US" dirty="0"/>
              <a:t>burnt</a:t>
            </a:r>
            <a:r>
              <a:rPr lang="el-GR" dirty="0"/>
              <a:t>-</a:t>
            </a:r>
            <a:r>
              <a:rPr lang="en-US" dirty="0"/>
              <a:t>out </a:t>
            </a:r>
            <a:r>
              <a:rPr lang="el-GR" dirty="0"/>
              <a:t>του αδένα, οδηγώντας σε υποθυρεοειδισμό. </a:t>
            </a:r>
          </a:p>
          <a:p>
            <a:r>
              <a:rPr lang="el-GR" dirty="0"/>
              <a:t>Ο αυτοάνοσος και «κληρονομικός» χαρακτήρας της νόσου </a:t>
            </a:r>
            <a:r>
              <a:rPr lang="en-US" dirty="0"/>
              <a:t>Graves</a:t>
            </a:r>
            <a:r>
              <a:rPr lang="el-GR" dirty="0"/>
              <a:t> φαίνεται από την οικογενή της προδιάθεση και βρίσκεται στο φάσμα της επίσης αυτοάνοσης </a:t>
            </a:r>
            <a:r>
              <a:rPr lang="en-US" dirty="0"/>
              <a:t>Hashimoto </a:t>
            </a:r>
            <a:r>
              <a:rPr lang="el-GR" dirty="0" smtClean="0"/>
              <a:t>θυρεοειδίτιδας.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6123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4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Συνδέεται </a:t>
            </a:r>
            <a:r>
              <a:rPr lang="el-GR" b="1" dirty="0"/>
              <a:t>και με άλλες αυτοάνοσες νόσους </a:t>
            </a:r>
            <a:r>
              <a:rPr lang="el-GR" dirty="0"/>
              <a:t>όπως κακοήθη αναιμία, </a:t>
            </a:r>
            <a:r>
              <a:rPr lang="en-US" dirty="0"/>
              <a:t>myasthenia gravis</a:t>
            </a:r>
            <a:r>
              <a:rPr lang="el-GR" dirty="0"/>
              <a:t>, λεύκη, νόσο </a:t>
            </a:r>
            <a:r>
              <a:rPr lang="en-US" dirty="0"/>
              <a:t>Addison</a:t>
            </a:r>
            <a:r>
              <a:rPr lang="el-GR" dirty="0"/>
              <a:t> (αυτοάνοση προσβολή των επινεφριδίων που οδηγεί σε επινεφριδιακή ανεπάρκεια), τύπο 1 σακχαρώδη διαβήτη.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387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5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dirty="0"/>
              <a:t>Η βασική βλάβη στην νόσο </a:t>
            </a:r>
            <a:r>
              <a:rPr lang="en-US" dirty="0"/>
              <a:t>Graves</a:t>
            </a:r>
            <a:r>
              <a:rPr lang="el-GR" dirty="0"/>
              <a:t> είναι </a:t>
            </a:r>
            <a:r>
              <a:rPr lang="el-GR" b="1" dirty="0"/>
              <a:t>ένα ειδικά σχετιζόμενο με το σύστημα </a:t>
            </a:r>
            <a:r>
              <a:rPr lang="en-US" b="1" dirty="0"/>
              <a:t>HLA</a:t>
            </a:r>
            <a:r>
              <a:rPr lang="el-GR" b="1" dirty="0"/>
              <a:t> μειονέκτημα που σχετίζεται με την λεμφοκυτταρική λειτουργία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suppressor </a:t>
            </a:r>
            <a:r>
              <a:rPr lang="el-GR" dirty="0"/>
              <a:t>κυττάρων.</a:t>
            </a:r>
          </a:p>
          <a:p>
            <a:r>
              <a:rPr lang="el-GR" dirty="0"/>
              <a:t>Παράγοντες του περιβάλλοντος, όπως το στρες, η λοίμωξη, το τραύμα, τα διάφορα φάρμακα, μπορεί να προκαλέσουν περαιτέρω </a:t>
            </a:r>
            <a:r>
              <a:rPr lang="el-GR" b="1" dirty="0"/>
              <a:t>δυσλειτουργία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suppressor </a:t>
            </a:r>
            <a:r>
              <a:rPr lang="el-GR" b="1" dirty="0"/>
              <a:t>λεμφοκυττάρων, </a:t>
            </a:r>
            <a:r>
              <a:rPr lang="el-GR" dirty="0"/>
              <a:t>η οποία μαζί με την γενετική ανωμαλία οδηγούν σε </a:t>
            </a:r>
            <a:r>
              <a:rPr lang="el-GR" b="1" dirty="0"/>
              <a:t>ενεργοποίηση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helper </a:t>
            </a:r>
            <a:r>
              <a:rPr lang="el-GR" b="1" dirty="0"/>
              <a:t>λεμφοκυττάρων.  </a:t>
            </a:r>
            <a:endParaRPr lang="el-GR" b="1" dirty="0" smtClean="0"/>
          </a:p>
          <a:p>
            <a:r>
              <a:rPr lang="el-GR" dirty="0" smtClean="0"/>
              <a:t>Αυτά </a:t>
            </a:r>
            <a:r>
              <a:rPr lang="el-GR" dirty="0"/>
              <a:t>τα ενεργοποιημένα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helper </a:t>
            </a:r>
            <a:r>
              <a:rPr lang="el-GR" dirty="0"/>
              <a:t>λεμφοκύτταρα ευαισθητοποιούνται σε θυρεοειδικά αντιγόνα </a:t>
            </a:r>
            <a:r>
              <a:rPr lang="el-GR" b="1" dirty="0"/>
              <a:t>και διεγείρουν ειδικά Β-λεμφοκύτταρα </a:t>
            </a:r>
            <a:r>
              <a:rPr lang="el-GR" dirty="0"/>
              <a:t>να παράγουν </a:t>
            </a:r>
            <a:r>
              <a:rPr lang="en-US" dirty="0"/>
              <a:t>TSH</a:t>
            </a:r>
            <a:r>
              <a:rPr lang="el-GR" dirty="0"/>
              <a:t>-</a:t>
            </a:r>
            <a:r>
              <a:rPr lang="en-US" dirty="0"/>
              <a:t>R</a:t>
            </a:r>
            <a:r>
              <a:rPr lang="el-GR" dirty="0"/>
              <a:t>-</a:t>
            </a:r>
            <a:r>
              <a:rPr lang="en-US" dirty="0"/>
              <a:t>Ab</a:t>
            </a:r>
            <a:r>
              <a:rPr lang="el-GR" dirty="0"/>
              <a:t>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987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6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Αντισώματα ενάντια σε άλλα θυρεοειδικά αντιγόνα, όπως στην θυρεοειδική υπεροξειδάση (</a:t>
            </a:r>
            <a:r>
              <a:rPr lang="en-US" sz="2200" dirty="0"/>
              <a:t>TPO</a:t>
            </a:r>
            <a:r>
              <a:rPr lang="el-GR" sz="2200" dirty="0"/>
              <a:t>) και την θυρεοσφαιρίνη (</a:t>
            </a:r>
            <a:r>
              <a:rPr lang="en-US" sz="2200" dirty="0"/>
              <a:t>Tg</a:t>
            </a:r>
            <a:r>
              <a:rPr lang="el-GR" sz="2200" dirty="0"/>
              <a:t>) είναι επίσης παρόντα στην νόσο του </a:t>
            </a:r>
            <a:r>
              <a:rPr lang="en-US" sz="2200" dirty="0"/>
              <a:t>Graves</a:t>
            </a:r>
            <a:r>
              <a:rPr lang="el-GR" sz="2200" dirty="0"/>
              <a:t>.</a:t>
            </a:r>
          </a:p>
          <a:p>
            <a:r>
              <a:rPr lang="el-GR" sz="2200" dirty="0"/>
              <a:t>Η παθογένεια </a:t>
            </a:r>
            <a:r>
              <a:rPr lang="el-GR" sz="2200" b="1" dirty="0"/>
              <a:t>της οφθαλμοπάθειας </a:t>
            </a:r>
            <a:r>
              <a:rPr lang="el-GR" sz="2200" dirty="0"/>
              <a:t>που συνδέεται με την νόσο του </a:t>
            </a:r>
            <a:r>
              <a:rPr lang="en-US" sz="2200" dirty="0"/>
              <a:t>Graves </a:t>
            </a:r>
            <a:r>
              <a:rPr lang="el-GR" sz="2200" dirty="0"/>
              <a:t>δεν είναι σαφής. </a:t>
            </a: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Φαίνεται να ενοχοποιούνται κυτοτοξικά λεμφοκύτταρα και ευαισθητοποιημένα αντισώματα σε ένα κοινό αντιγόνο μεταξύ του θυρεοειδούς και των ινοβλαστών του κόγχου και του </a:t>
            </a:r>
            <a:r>
              <a:rPr lang="el-GR" sz="2200" dirty="0" smtClean="0"/>
              <a:t>μυϊκού </a:t>
            </a:r>
            <a:r>
              <a:rPr lang="el-GR" sz="2200" dirty="0"/>
              <a:t>ιστού. </a:t>
            </a: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Ο ινώδης ιστός διηθείται καθώς και οι έξω οφθαλμικοί μύες, και μαζί με το οίδημα οδηγούν σε οφθαλμοπάθεια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7891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7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Κλινική Εικόνα της νόσου </a:t>
            </a:r>
            <a:r>
              <a:rPr lang="en-US" b="1" dirty="0"/>
              <a:t>Graves</a:t>
            </a:r>
            <a:endParaRPr lang="el-GR" dirty="0"/>
          </a:p>
          <a:p>
            <a:r>
              <a:rPr lang="el-GR" dirty="0"/>
              <a:t>Χαρακτηρίζεται με πολύ υψηλά επίπεδα θυρεοειδικών ορμονών τα οποία δίνουν </a:t>
            </a:r>
            <a:r>
              <a:rPr lang="el-GR" b="1" dirty="0"/>
              <a:t>γενικά συμπτώματα</a:t>
            </a:r>
            <a:r>
              <a:rPr lang="el-GR" dirty="0"/>
              <a:t> όπως, </a:t>
            </a:r>
            <a:r>
              <a:rPr lang="el-GR" b="1" dirty="0"/>
              <a:t>ελάττωση του βάρους, δυσανεξία στην θερμότητα, αυπνία.</a:t>
            </a:r>
          </a:p>
          <a:p>
            <a:r>
              <a:rPr lang="el-GR" b="1" dirty="0"/>
              <a:t>Από το δέρμα</a:t>
            </a:r>
            <a:r>
              <a:rPr lang="el-GR" dirty="0"/>
              <a:t>, υπεριδρωσία, ερύθημα παλαμών, ονυχόλυση </a:t>
            </a:r>
          </a:p>
          <a:p>
            <a:r>
              <a:rPr lang="el-GR" b="1" dirty="0"/>
              <a:t>Από το νευρικό σύστημα</a:t>
            </a:r>
            <a:r>
              <a:rPr lang="el-GR" dirty="0"/>
              <a:t>, τρόμο, εκνευρισμό, άγχος, υπερκινητικότητα.  </a:t>
            </a:r>
          </a:p>
          <a:p>
            <a:r>
              <a:rPr lang="el-GR" b="1" dirty="0"/>
              <a:t>Από το καρδιαγγειακό</a:t>
            </a:r>
            <a:r>
              <a:rPr lang="el-GR" dirty="0"/>
              <a:t>, δύσπνοια στην προσπάθεια, έκτακτες συστολές (κολπικός πτερυγισμός η μαρμαρυγή), αύξηση της συστολικής πίεσης, ελάττωση της διαστολικής πίεσης, αύξηση της καρδιακής παροχής.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481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8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Από το αναπαραγωγικό σύστημα</a:t>
            </a:r>
            <a:r>
              <a:rPr lang="el-GR" dirty="0"/>
              <a:t>, ανωμαλίες περιόδου, αμηνόρροια, υπογονιμότητα.</a:t>
            </a:r>
          </a:p>
          <a:p>
            <a:r>
              <a:rPr lang="el-GR" b="1" dirty="0"/>
              <a:t>Από το μυοσκελετικό</a:t>
            </a:r>
            <a:r>
              <a:rPr lang="el-GR" dirty="0"/>
              <a:t>, μυαλγία, </a:t>
            </a:r>
            <a:r>
              <a:rPr lang="el-GR" dirty="0" smtClean="0"/>
              <a:t>μυϊκή </a:t>
            </a:r>
            <a:r>
              <a:rPr lang="el-GR" dirty="0"/>
              <a:t>αδυναμία, υποκαλιαιμική περιοδική παράλυση, </a:t>
            </a:r>
            <a:r>
              <a:rPr lang="el-GR" dirty="0" smtClean="0"/>
              <a:t>οστεοπάθεια </a:t>
            </a:r>
            <a:r>
              <a:rPr lang="el-GR" dirty="0"/>
              <a:t>(υποπεριοστική δημιουργία </a:t>
            </a:r>
            <a:r>
              <a:rPr lang="el-GR" dirty="0" smtClean="0"/>
              <a:t>οστού και </a:t>
            </a:r>
            <a:r>
              <a:rPr lang="el-GR" dirty="0"/>
              <a:t>οίδημα)</a:t>
            </a:r>
          </a:p>
          <a:p>
            <a:r>
              <a:rPr lang="el-GR" b="1" dirty="0"/>
              <a:t>Από τον κεφάλι και τον λαιμό</a:t>
            </a:r>
            <a:r>
              <a:rPr lang="el-GR" dirty="0"/>
              <a:t>, </a:t>
            </a:r>
            <a:r>
              <a:rPr lang="el-GR" dirty="0" smtClean="0"/>
              <a:t>σύσπαση άνω </a:t>
            </a:r>
            <a:r>
              <a:rPr lang="el-GR" dirty="0"/>
              <a:t>βλεφάρου, έντονο βλέμμα, (</a:t>
            </a:r>
            <a:r>
              <a:rPr lang="en-US" dirty="0"/>
              <a:t>lid lag</a:t>
            </a:r>
            <a:r>
              <a:rPr lang="el-GR" dirty="0"/>
              <a:t>, </a:t>
            </a:r>
            <a:r>
              <a:rPr lang="en-US" dirty="0"/>
              <a:t>stare</a:t>
            </a:r>
            <a:r>
              <a:rPr lang="el-GR" dirty="0"/>
              <a:t>), βρογχοκήλη.</a:t>
            </a:r>
          </a:p>
          <a:p>
            <a:r>
              <a:rPr lang="el-GR" dirty="0"/>
              <a:t>Στην </a:t>
            </a:r>
            <a:r>
              <a:rPr lang="en-US" dirty="0"/>
              <a:t>Graves</a:t>
            </a:r>
            <a:r>
              <a:rPr lang="el-GR" dirty="0"/>
              <a:t>’ ειδικά </a:t>
            </a:r>
            <a:r>
              <a:rPr lang="el-GR" b="1" dirty="0"/>
              <a:t>η βρογχοκήλη είναι συμμετρική, μπορεί να υπάρχει οφθαλμοπάθεια και δερμοπάθεια.  </a:t>
            </a:r>
            <a:endParaRPr lang="el-GR" b="1" dirty="0" smtClean="0"/>
          </a:p>
          <a:p>
            <a:r>
              <a:rPr lang="el-GR" dirty="0" smtClean="0"/>
              <a:t>Παρ</a:t>
            </a:r>
            <a:r>
              <a:rPr lang="el-GR" dirty="0"/>
              <a:t>ό</a:t>
            </a:r>
            <a:r>
              <a:rPr lang="el-GR" dirty="0" smtClean="0"/>
              <a:t>τι </a:t>
            </a:r>
            <a:r>
              <a:rPr lang="el-GR" dirty="0"/>
              <a:t>δεν είναι ότι πιο σύνηθες, ωστόσο είναι πολύ  τα δύο τελευταία συμπτώματα είναι πολύ ειδικά για την </a:t>
            </a:r>
            <a:r>
              <a:rPr lang="en-US" dirty="0"/>
              <a:t>Graves</a:t>
            </a:r>
            <a:r>
              <a:rPr lang="el-GR" dirty="0"/>
              <a:t>’.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792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9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οφθαλμοπάθεια</a:t>
            </a:r>
            <a:r>
              <a:rPr lang="el-GR" dirty="0"/>
              <a:t> χαρακτηρίζεται από </a:t>
            </a:r>
            <a:r>
              <a:rPr lang="el-GR" b="1" dirty="0"/>
              <a:t>περικογχικό οίδημα και πρόπτωση.  </a:t>
            </a:r>
            <a:endParaRPr lang="el-GR" b="1" dirty="0" smtClean="0"/>
          </a:p>
          <a:p>
            <a:r>
              <a:rPr lang="el-GR" b="1" dirty="0" smtClean="0"/>
              <a:t>Επίσης </a:t>
            </a:r>
            <a:r>
              <a:rPr lang="el-GR" b="1" dirty="0"/>
              <a:t>χύμωση </a:t>
            </a:r>
            <a:r>
              <a:rPr lang="el-GR" dirty="0"/>
              <a:t>(οίδημα του σκληρού χιτώνα), </a:t>
            </a:r>
            <a:r>
              <a:rPr lang="el-GR" b="1" dirty="0"/>
              <a:t>δυσλειτουργία των οφθαλμικών μυών</a:t>
            </a:r>
            <a:r>
              <a:rPr lang="el-GR" dirty="0"/>
              <a:t>, κυρίως του κάτω ορθού που επιδρά στο άνω βλέμμα, </a:t>
            </a:r>
            <a:r>
              <a:rPr lang="el-GR" b="1" dirty="0"/>
              <a:t>κερατίτιδα </a:t>
            </a:r>
            <a:r>
              <a:rPr lang="el-GR" dirty="0"/>
              <a:t>(φλεγμονή το κερατοειδούς) και απώλεια της όρασης σε προσβολή του οπτικού νεύρου.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63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Ιστολογία του θυρεοειδούς</a:t>
            </a:r>
            <a:endParaRPr lang="el-GR" dirty="0"/>
          </a:p>
        </p:txBody>
      </p:sp>
      <p:pic>
        <p:nvPicPr>
          <p:cNvPr id="4" name="3 - Θέση περιεχομένου" descr="800px-Thyoid-histolog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220563"/>
            <a:ext cx="4876800" cy="2993136"/>
          </a:xfrm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946939" y="5445224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Thyoid-histology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we Gille"/>
              </a:rPr>
              <a:t>Uwe Gille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638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0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οφθαλμοπάθεια </a:t>
            </a:r>
            <a:r>
              <a:rPr lang="el-GR" dirty="0"/>
              <a:t>στην </a:t>
            </a:r>
            <a:r>
              <a:rPr lang="en-US" dirty="0"/>
              <a:t>Graves </a:t>
            </a:r>
            <a:r>
              <a:rPr lang="el-GR" dirty="0"/>
              <a:t>έχει ανεξάρτητη πορεία από την ίδια την ασθένεια, και δεν επηρεάζεται η πορεία της από την θεραπεία της ίδιας της </a:t>
            </a:r>
            <a:r>
              <a:rPr lang="en-US" dirty="0"/>
              <a:t>Graves</a:t>
            </a:r>
            <a:r>
              <a:rPr lang="el-GR" dirty="0"/>
              <a:t>’.  </a:t>
            </a:r>
          </a:p>
          <a:p>
            <a:r>
              <a:rPr lang="el-GR" dirty="0"/>
              <a:t>Πρέπει η οφθαλμοπάθεια </a:t>
            </a:r>
            <a:r>
              <a:rPr lang="en-US" dirty="0"/>
              <a:t>Graves</a:t>
            </a:r>
            <a:r>
              <a:rPr lang="el-GR" dirty="0"/>
              <a:t>’ να διαφοροδιαγιγνώσκεται από τα συμπτώματα των οφθαλμών που συναντάμε σε κάθε τύπο θυρεοτοξίκωσης </a:t>
            </a:r>
            <a:r>
              <a:rPr lang="el-GR" dirty="0" smtClean="0"/>
              <a:t>[σύσπαση </a:t>
            </a:r>
            <a:r>
              <a:rPr lang="el-GR" dirty="0"/>
              <a:t>άνω βλεφάρου, έντονο βλέμμα, (</a:t>
            </a:r>
            <a:r>
              <a:rPr lang="en-US" dirty="0"/>
              <a:t>lid lag</a:t>
            </a:r>
            <a:r>
              <a:rPr lang="el-GR" dirty="0"/>
              <a:t>, </a:t>
            </a:r>
            <a:r>
              <a:rPr lang="en-US" dirty="0"/>
              <a:t>stare</a:t>
            </a:r>
            <a:r>
              <a:rPr lang="el-GR" dirty="0" smtClean="0"/>
              <a:t>)].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607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1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pic>
        <p:nvPicPr>
          <p:cNvPr id="2050" name="Picture 2" descr="http://upload.wikimedia.org/wikipedia/commons/thumb/8/8d/Graves_Ophthalmopathy_MRT_01.jpg/220px-Graves_Ophthalmopathy_MR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953"/>
            <a:ext cx="3475459" cy="39967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roptosis and lid retraction from Graves' Dis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64121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3850" y="5019897"/>
            <a:ext cx="349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Proptosis and lid retraction from Graves' </a:t>
            </a:r>
            <a:r>
              <a:rPr lang="en-US" sz="1200" dirty="0" smtClean="0">
                <a:latin typeface="+mn-lt"/>
                <a:hlinkClick r:id="rId4"/>
              </a:rPr>
              <a:t>Disease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Warfieldian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75103" y="5633962"/>
            <a:ext cx="349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Graves Ophthalmopathy MRT </a:t>
            </a:r>
            <a:r>
              <a:rPr lang="en-US" sz="1200" dirty="0" smtClean="0">
                <a:latin typeface="+mn-lt"/>
                <a:hlinkClick r:id="rId6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Kuebi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7"/>
              </a:rPr>
              <a:t>CC BY-SA </a:t>
            </a:r>
            <a:r>
              <a:rPr lang="en-US" sz="1200" dirty="0" smtClean="0">
                <a:latin typeface="+mn-lt"/>
                <a:hlinkClick r:id="rId7"/>
              </a:rPr>
              <a:t>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360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2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pic>
        <p:nvPicPr>
          <p:cNvPr id="4098" name="Picture 2" descr="File:Myxede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8963"/>
            <a:ext cx="39719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4008" y="6237312"/>
            <a:ext cx="25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Myxedema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501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3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δερμοπάθεια </a:t>
            </a:r>
            <a:r>
              <a:rPr lang="en-US" b="1" dirty="0" smtClean="0"/>
              <a:t>Graves</a:t>
            </a:r>
            <a:r>
              <a:rPr lang="el-GR" dirty="0" smtClean="0"/>
              <a:t> </a:t>
            </a:r>
            <a:r>
              <a:rPr lang="el-GR" dirty="0"/>
              <a:t>είναι σπάνια και χαρακτηρίζεται από πάχυνση του δέρματος, ιδίως στην πρόσθια κνήμη και οφείλεται σε εναπόθεση γλυκοζαμινογλυκανών που προκαλούν τοπική κατακράτηση ύδατος.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846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στον υπερθυρεοειδισμό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δραστηριότητα του θυρεοειδούς μπορεί να μειωθεί με φάρμακα που αναστέλλουν την ενσωμάτωση του ιωδίου στις τυροσίνες (θυρεοστατικά), με την χορήγηση μεγάλων δόσεων ιωδίου που αναστέλλει την έκκριση των θυρεοειδικών ορμονών, η με ραδιενεργό ιώδιο που ακτινοβολεί και καταστρέφει τον ιστό όπου και παράγεται η θυρεοσφαιρίνη.  </a:t>
            </a:r>
          </a:p>
          <a:p>
            <a:r>
              <a:rPr lang="el-GR" sz="2200" dirty="0"/>
              <a:t>Σε ορισμένες περιπτώσεις ο θυρεοειδικός ιστός αφαιρείται χειρουργικά.  </a:t>
            </a:r>
          </a:p>
          <a:p>
            <a:r>
              <a:rPr lang="el-GR" sz="2200" b="1" dirty="0"/>
              <a:t>Στόχος </a:t>
            </a:r>
            <a:r>
              <a:rPr lang="el-GR" sz="2200" dirty="0"/>
              <a:t>όμως τόσο της φαρμακευτικής όσο και της χειρουργικής αγωγής είναι να παραμείνει αρκετός θυρεοειδικός ιστός για την φυσιολογική παραγωγή των ορμονών του </a:t>
            </a:r>
            <a:r>
              <a:rPr lang="el-GR" sz="2200" dirty="0" smtClean="0"/>
              <a:t>θυρεοειδούς.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847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χορήγηση ιωδίου</a:t>
            </a:r>
            <a:r>
              <a:rPr lang="el-GR" dirty="0"/>
              <a:t> σε μεγάλες δόσεις εμποδίζει την ιωδίωση των τυροσινών στην θυρεοσφαιρίνη και, επίσης μειώνει την απελευθέρωση των ορμονών. </a:t>
            </a:r>
            <a:r>
              <a:rPr lang="el-GR" dirty="0" smtClean="0"/>
              <a:t>Το </a:t>
            </a:r>
            <a:r>
              <a:rPr lang="el-GR" dirty="0"/>
              <a:t>αποτέλεσμα εμφανίζεται γρήγορα, μέσα σε 1-2 ημέρες, και χρησιμοποιείται τόσο στην </a:t>
            </a:r>
            <a:r>
              <a:rPr lang="el-GR" dirty="0" smtClean="0"/>
              <a:t>θυρεοτοξική </a:t>
            </a:r>
            <a:r>
              <a:rPr lang="el-GR" dirty="0"/>
              <a:t>κρίση όσο και στην προεγχειρητική θεραπεία πριν την χειρουργική αφαίρεση θυρεοειδικού ιστού για την μείωση της ιστικής αγγείωσης. </a:t>
            </a:r>
            <a:r>
              <a:rPr lang="el-GR" dirty="0" smtClean="0"/>
              <a:t>Η </a:t>
            </a:r>
            <a:r>
              <a:rPr lang="el-GR" dirty="0"/>
              <a:t>θεραπεία δεν πρέπει να χρησιμοποιείται επί μακρόν καθώς το αντιθυρεοειδικό αποτέλεσμα μειώνεται μετά από 10-15 ημέρες.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215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Το ραδιενεργό ιώδιο</a:t>
            </a:r>
            <a:r>
              <a:rPr lang="el-GR" dirty="0"/>
              <a:t> χρησιμοποιείται σε ηλικιωμένους ασθενείς και στην θεραπεία τοξικών αδενωμάτων. 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ραδιενεργό ιώδιο συγκεντρώνεται στον θυρεοειδικό ιστό και τον καταστρέφει ώστε να μειωθεί η ορμονική παραγωγή.  </a:t>
            </a:r>
            <a:endParaRPr lang="el-GR" dirty="0" smtClean="0"/>
          </a:p>
          <a:p>
            <a:r>
              <a:rPr lang="el-GR" dirty="0" smtClean="0"/>
              <a:t>Μεγάλες </a:t>
            </a:r>
            <a:r>
              <a:rPr lang="el-GR" dirty="0"/>
              <a:t>δόσεις ραδιενεργού ιωδίου οδηγούν σε υποθυρεοειδισμό ο οποίος πρέπει να αντιμετωπίζεται με θεραπεία υποκατάστασης.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209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χειρουργική αφαίρεση</a:t>
            </a:r>
            <a:r>
              <a:rPr lang="el-GR" dirty="0"/>
              <a:t> χρησιμοποιείται σε μεγάλες βρογχοκήλες οι οποίες αν αφεθούν χωρίς θεραπεία μπορεί να μεγαλώσουν τόσο ώστε να ασκούν πίεση η και να αποκλείσουν την τραχεία.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επέμβαση μπορεί να οδηγήσει σε παράλυση των φωνητικών χορδών λόγω της πιθανότητας τρώσης του παλίνδρομου λαρυγγικού νεύρου κατά την διάρκειά της.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097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Τα θυρεοστατικά φάρμακα, όπως καρβιμαζόλη και η προπυλθειουρακίλη</a:t>
            </a:r>
            <a:r>
              <a:rPr lang="el-GR" dirty="0"/>
              <a:t> είναι ουσίες που αναστέλλουν την παραγωγή των θυρεοειδικών ορμονών.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παράγωγα της θειουρίας.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η θεραπεία εκλογής σε παιδιά και νεαρούς ενήλικες.</a:t>
            </a:r>
          </a:p>
          <a:p>
            <a:r>
              <a:rPr lang="el-GR" dirty="0"/>
              <a:t>Και τα δύο φάρμακα χορηγούνται από το στόμα.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καρβιμαζόλη είναι αδρανής και μεταβολίζεται σε μεθιμαζόλη που είναι και ο ενεργός μεταβολίτης.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019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καρβιμαζόλη και η προπυλθειουρακίλη συγκεντρώνονται στα θυλακιώδη κύτταρα του θυρεοειδή και αναστέλλουν την ιωδίωση των τυροσινών του μορίου της </a:t>
            </a:r>
            <a:r>
              <a:rPr lang="el-GR" dirty="0" smtClean="0"/>
              <a:t>θυρεοσφαιρίνης.</a:t>
            </a:r>
            <a:endParaRPr lang="el-GR" dirty="0"/>
          </a:p>
          <a:p>
            <a:r>
              <a:rPr lang="el-GR" dirty="0" smtClean="0"/>
              <a:t>Επιπλέον </a:t>
            </a:r>
            <a:r>
              <a:rPr lang="el-GR" dirty="0"/>
              <a:t>φαίνεται ότι αναστέλλουν την σύζευξη των ΜΙΤ και </a:t>
            </a:r>
            <a:r>
              <a:rPr lang="en-US" dirty="0"/>
              <a:t>DIT</a:t>
            </a:r>
            <a:r>
              <a:rPr lang="el-GR" dirty="0"/>
              <a:t>, ώστε να μειώνεται η παραγωγή των Τ4 και Τ3.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91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Παραγωγή θυρεοειδικών ορμονών</a:t>
            </a:r>
            <a:endParaRPr lang="en-US" sz="4000" b="1" dirty="0"/>
          </a:p>
        </p:txBody>
      </p:sp>
      <p:pic>
        <p:nvPicPr>
          <p:cNvPr id="4098" name="Picture 2" descr="File:Thyroid hormone synthes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772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483939" y="6309320"/>
            <a:ext cx="6176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Thyroid hormone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synthesis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κύτταρα-στόχους των θυρεοειδικών ορμονών, η Τ4 πρέπει να αποιωδιωθεί σε Τ3 για να έχει μέγιστη δράση.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διαδικασία αυτή αναστέλλεται από την προπυλθειουρακίλη.  </a:t>
            </a:r>
          </a:p>
          <a:p>
            <a:r>
              <a:rPr lang="el-GR" dirty="0"/>
              <a:t>Τα δύο φάρμακα δεν έχουν επίδραση στις ήδη σχηματισμένες (κατά την έναρξη της θεραπείας) θυρεοειδικές ορμόνες.  </a:t>
            </a:r>
            <a:endParaRPr lang="el-GR" dirty="0" smtClean="0"/>
          </a:p>
          <a:p>
            <a:r>
              <a:rPr lang="el-GR" dirty="0" smtClean="0"/>
              <a:t>Χρειάζονται </a:t>
            </a:r>
            <a:r>
              <a:rPr lang="el-GR" dirty="0"/>
              <a:t>3-4 εβδομάδες για να επιστρέψουν οι ορμόνες σε φυσιολογικά επίπεδα.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236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Ανεπιθύμητες ενέργειες των θυρεοστατικών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κυριότερη και σοβαρότερη παρενέργεια των θυρεοστατικών φαρμάκων είναι η καταστολή του μυελού των οστών με συνέπεια ακοκκιοκυτταραιμία και θρομβοπενία που εμφανίζονται σε 3-6 εβδομάδες στο 0.5% των ασθενών και είναι αναστρέψιμες με την διακοπή της θεραπείας.  </a:t>
            </a:r>
            <a:endParaRPr lang="el-GR" dirty="0" smtClean="0"/>
          </a:p>
          <a:p>
            <a:r>
              <a:rPr lang="el-GR" dirty="0" smtClean="0"/>
              <a:t>Μια </a:t>
            </a:r>
            <a:r>
              <a:rPr lang="el-GR" dirty="0"/>
              <a:t>μικρή μείωση του αριθμού των λευκοκυττάρων μπορεί να προκύψει αλλά αυτός δεν είναι λόγος διακοπής της θεραπείας, χρήζει όμως στενής παρακολούθησης.</a:t>
            </a:r>
          </a:p>
          <a:p>
            <a:r>
              <a:rPr lang="el-GR" dirty="0"/>
              <a:t>Έχουν αναφερθεί επίσης εξανθήματα κεφαλαλγίες, αρθραλγίες και ηπατίτιδα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532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Ανεπιθύμητες ενέργειες των θυρεοστατικών φαρμάκων </a:t>
            </a:r>
            <a:r>
              <a:rPr lang="el-GR" sz="3300" b="0" dirty="0" smtClean="0"/>
              <a:t>2/2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Σε σχέση με την καρβιμαζόλη, η προπυλθειουρακίλη είναι λιγότερο πιθανό να διαπεράσει τον πλακούντα η να εισέλθει στο μητρικό γάλα.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προπυλθειουρακίλη προτιμάται στην εγκυμοσύνη, και τα δύο όμως δεν πρέπει να χρησιμοποιούνται στις θηλάζουσες μητέρες.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57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Β-αναστολείς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Πολλά </a:t>
            </a:r>
            <a:r>
              <a:rPr lang="el-GR" dirty="0"/>
              <a:t>από τα συμπτώματα του υπερθυρεοειδισμού μπορούν να μειωθούν με την χρήση των β-αναστολέων, οι οποίοι αναστέλλουν την αυξημένη αδρενεργική δραστηριότητα που εμφανίζεται στον υπερθυρεοειδισμό.  </a:t>
            </a:r>
            <a:endParaRPr lang="el-GR" dirty="0" smtClean="0"/>
          </a:p>
          <a:p>
            <a:r>
              <a:rPr lang="el-GR" dirty="0" smtClean="0"/>
              <a:t>Αποτελούν </a:t>
            </a:r>
            <a:r>
              <a:rPr lang="el-GR" dirty="0"/>
              <a:t>συμπτωματική ανακούφιση και όχι μακροχρόνια θεραπευτική αγωγή.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8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«Παθολογία Ενδοκρινών Αδένων.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Ενδοκρινικό σύστημα - Παθολογία Θυρεοειδής αδένας».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Υποθυρεοειδισμός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επιδημιολογία του υποθυρεοειδισμού </a:t>
            </a:r>
            <a:r>
              <a:rPr lang="el-GR" dirty="0"/>
              <a:t>ποικίλλει ανάλογα με το φύλο, την ηλικία καθώς και τους γεωγραφικούς και περιβαλλοντικούς παράγοντες (πιο σημαντικός θεωρείται ο παράγων ιωδίου στην δίαιτα).  </a:t>
            </a:r>
            <a:endParaRPr lang="en-US" dirty="0"/>
          </a:p>
          <a:p>
            <a:r>
              <a:rPr lang="el-GR" dirty="0" smtClean="0"/>
              <a:t>Πάνω </a:t>
            </a:r>
            <a:r>
              <a:rPr lang="el-GR" dirty="0"/>
              <a:t>από 5-10% των ανθρώπων πάνω από την ηλικία των 65 ετών μπορεί να πάσχουν από υποθυρεοειδισμό.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5498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Υποθυρεοειδισμός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υποθυρεοειδισμός μπορεί να προκύψει ως αποτέλεσμα μιας διαταραχής αυτού καθ’ αυτού του αδένα (</a:t>
            </a:r>
            <a:r>
              <a:rPr lang="el-GR" b="1" dirty="0"/>
              <a:t>πρωτοπαθής </a:t>
            </a:r>
            <a:r>
              <a:rPr lang="el-GR" dirty="0"/>
              <a:t>υποθυρεοειδισμός) η από έλλειψη έκκρισης της </a:t>
            </a:r>
            <a:r>
              <a:rPr lang="en-US" dirty="0"/>
              <a:t>TSH </a:t>
            </a:r>
            <a:r>
              <a:rPr lang="el-GR" dirty="0"/>
              <a:t>(</a:t>
            </a:r>
            <a:r>
              <a:rPr lang="el-GR" b="1" dirty="0"/>
              <a:t>δευτεροπαθής</a:t>
            </a:r>
            <a:r>
              <a:rPr lang="el-GR" dirty="0"/>
              <a:t> υποθυρεοειδισμός) η από έλλειψη έκκρισης του </a:t>
            </a:r>
            <a:r>
              <a:rPr lang="en-US" dirty="0"/>
              <a:t>TRH </a:t>
            </a:r>
            <a:r>
              <a:rPr lang="el-GR" dirty="0"/>
              <a:t>(</a:t>
            </a:r>
            <a:r>
              <a:rPr lang="el-GR" b="1" dirty="0"/>
              <a:t>τριτοπαθής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/>
              <a:t>υποθαλαμικός υποθυρεοειδισμός).  </a:t>
            </a:r>
          </a:p>
          <a:p>
            <a:r>
              <a:rPr lang="el-GR" dirty="0"/>
              <a:t>Η ανεπάρκεια του θυρεοειδούς μπορεί επίσης να προέλθει από </a:t>
            </a:r>
            <a:r>
              <a:rPr lang="el-GR" b="1" dirty="0"/>
              <a:t>περιφερική αντίσταση </a:t>
            </a:r>
            <a:r>
              <a:rPr lang="el-GR" dirty="0"/>
              <a:t>των ιστών στην δράση των θυρεοειδικών ορμονών (</a:t>
            </a:r>
            <a:r>
              <a:rPr lang="en-US" dirty="0"/>
              <a:t>peripheral resistance</a:t>
            </a:r>
            <a:r>
              <a:rPr lang="el-GR" dirty="0"/>
              <a:t>).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60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Πρωτοπαθής υποθυρεοειδισμός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πρωτοπαθής υποθυρεοειδισμός οφείλεται σε διαταραχή </a:t>
            </a:r>
            <a:r>
              <a:rPr lang="el-GR" b="1" dirty="0"/>
              <a:t>αυτού καθ’ αυτού του αδένα.  </a:t>
            </a:r>
            <a:endParaRPr lang="en-US" b="1" dirty="0" smtClean="0"/>
          </a:p>
          <a:p>
            <a:r>
              <a:rPr lang="el-GR" dirty="0" smtClean="0"/>
              <a:t>Είναι </a:t>
            </a:r>
            <a:r>
              <a:rPr lang="el-GR" dirty="0"/>
              <a:t>η </a:t>
            </a:r>
            <a:r>
              <a:rPr lang="el-GR" b="1" dirty="0"/>
              <a:t>πιο συχνή αιτία </a:t>
            </a:r>
            <a:r>
              <a:rPr lang="el-GR" dirty="0"/>
              <a:t>και αριθμεί περίπου το 98% των περιπτώσεων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Χρονία Θυρεοειδίτις-(</a:t>
            </a:r>
            <a:r>
              <a:rPr lang="en-US" b="1" dirty="0" smtClean="0"/>
              <a:t>Hashimoto</a:t>
            </a:r>
            <a:r>
              <a:rPr lang="el-GR" b="1" dirty="0" smtClean="0"/>
              <a:t>’</a:t>
            </a:r>
            <a:r>
              <a:rPr lang="en-US" b="1" dirty="0" smtClean="0"/>
              <a:t>s</a:t>
            </a:r>
            <a:r>
              <a:rPr lang="el-GR" b="1" dirty="0" smtClean="0"/>
              <a:t>)  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Η χρονία θυρεοειδίτιδα οφείλεται σχεδόν πάντοτε στην θυρεοειδίτιδα </a:t>
            </a:r>
            <a:r>
              <a:rPr lang="en-US" dirty="0" smtClean="0"/>
              <a:t>Hashimoto </a:t>
            </a:r>
            <a:r>
              <a:rPr lang="el-GR" dirty="0" smtClean="0"/>
              <a:t>που είναι και η πιο συχνή αιτία του υποθυρεοειδισμού.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5934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Φυσιολογία">
  <a:themeElements>
    <a:clrScheme name="Προσαρμοσμένο 1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183</TotalTime>
  <Words>4590</Words>
  <Application>Microsoft Office PowerPoint</Application>
  <PresentationFormat>Προβολή στην οθόνη (4:3)</PresentationFormat>
  <Paragraphs>409</Paragraphs>
  <Slides>70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70</vt:i4>
      </vt:variant>
    </vt:vector>
  </HeadingPairs>
  <TitlesOfParts>
    <vt:vector size="72" baseType="lpstr">
      <vt:lpstr>template</vt:lpstr>
      <vt:lpstr>1_template Φυσιολογία</vt:lpstr>
      <vt:lpstr>Παθολογία Ενδοκρινών Αδένων</vt:lpstr>
      <vt:lpstr>Το θυρεοειδικό σύστημα 1/2</vt:lpstr>
      <vt:lpstr>Λοβοί θυρεοειδούς</vt:lpstr>
      <vt:lpstr>Το θυρεοειδικό σύστημα 2/2</vt:lpstr>
      <vt:lpstr>Ιστολογία του θυρεοειδούς</vt:lpstr>
      <vt:lpstr>Παραγωγή θυρεοειδικών ορμονών</vt:lpstr>
      <vt:lpstr>Υποθυρεοειδισμός 1/2</vt:lpstr>
      <vt:lpstr>Υποθυρεοειδισμός 2/2</vt:lpstr>
      <vt:lpstr>Πρωτοπαθής υποθυρεοειδισμός 1/8</vt:lpstr>
      <vt:lpstr>Πρωτοπαθής υποθυρεοειδισμός 2/8</vt:lpstr>
      <vt:lpstr>Πρωτοπαθής υποθυρεοειδισμός 3/8</vt:lpstr>
      <vt:lpstr>Πρωτοπαθής υποθυρεοειδισμός 4/8</vt:lpstr>
      <vt:lpstr>Πρωτοπαθής υποθυρεοειδισμός 5/8</vt:lpstr>
      <vt:lpstr>Πρωτοπαθής υποθυρεοειδισμός 6/8</vt:lpstr>
      <vt:lpstr>Πρωτοπαθής υποθυρεοειδισμός 7/8</vt:lpstr>
      <vt:lpstr>Πρωτοπαθής υποθυρεοειδισμός 8/8</vt:lpstr>
      <vt:lpstr>Δευτεροπαθής υποθυρεοειδισμός 1/2</vt:lpstr>
      <vt:lpstr>Δευτεροπαθής υποθυρεοειδισμός 2/2</vt:lpstr>
      <vt:lpstr>Τριτογενής υποθυρεοειδισμός</vt:lpstr>
      <vt:lpstr>Περιφερική αντίσταση στις θυρεοειδικές ορμόνες</vt:lpstr>
      <vt:lpstr>Κλινικά ευρήματα στον υποθυρεοειδισμό 1/11</vt:lpstr>
      <vt:lpstr>Κλινικά ευρήματα στον υποθυρεοειδισμό 2/11</vt:lpstr>
      <vt:lpstr>Κλινικά ευρήματα στον υποθυρεοειδισμό 3/11</vt:lpstr>
      <vt:lpstr>Κλινικά ευρήματα στον υποθυρεοειδισμό 4/11</vt:lpstr>
      <vt:lpstr>Κλινικά ευρήματα στον υποθυρεοειδισμό 5/11</vt:lpstr>
      <vt:lpstr>Κλινικά ευρήματα στον υποθυρεοειδισμό 6/11</vt:lpstr>
      <vt:lpstr>Κλινικά ευρήματα στον υποθυρεοειδισμό 7/11</vt:lpstr>
      <vt:lpstr>Κλινικά ευρήματα στον υποθυρεοειδισμό 8/11</vt:lpstr>
      <vt:lpstr>Κλινικά ευρήματα στον υποθυρεοειδισμό 9/11</vt:lpstr>
      <vt:lpstr>Κλινικά ευρήματα στον υποθυρεοειδισμό 10/11</vt:lpstr>
      <vt:lpstr>Κλινικά ευρήματα στον υποθυρεοειδισμό 11/11</vt:lpstr>
      <vt:lpstr>Εργαστηριακά ευρήματα στον υποθυρεοειδισμό</vt:lpstr>
      <vt:lpstr>Μυξοιδηματικό κώμα 1/2</vt:lpstr>
      <vt:lpstr>Μυξοιδηματικό κώμα 2/2</vt:lpstr>
      <vt:lpstr>Θεραπεία υποθυρεοειδισμού 1/3</vt:lpstr>
      <vt:lpstr>Θεραπεία υποθυρεοειδισμού 2/3</vt:lpstr>
      <vt:lpstr>Θεραπεία υποθυρεοειδισμού 3/3</vt:lpstr>
      <vt:lpstr>Υπερθυρεοειδισμός (θυρεοτοξίκωση)</vt:lpstr>
      <vt:lpstr>Οι αιτίες του υπερθυρεοειδισμού που βασίζονται στην μέτρηση της TSH 1/2 </vt:lpstr>
      <vt:lpstr>Οι αιτίες του υπερθυρεοειδισμού που βασίζονται στην μέτρηση της TSH 2/2 </vt:lpstr>
      <vt:lpstr>Νόσος Graves (διάχυτη τοξική βρογχοκήλη) 1/13</vt:lpstr>
      <vt:lpstr>Νόσος Graves (διάχυτη τοξική βρογχοκήλη) 2/13</vt:lpstr>
      <vt:lpstr>Νόσος Graves (διάχυτη τοξική βρογχοκήλη) 3/13</vt:lpstr>
      <vt:lpstr>Νόσος Graves (διάχυτη τοξική βρογχοκήλη) 4/13</vt:lpstr>
      <vt:lpstr>Νόσος Graves (διάχυτη τοξική βρογχοκήλη) 5/13</vt:lpstr>
      <vt:lpstr>Νόσος Graves (διάχυτη τοξική βρογχοκήλη) 6/13</vt:lpstr>
      <vt:lpstr>Νόσος Graves (διάχυτη τοξική βρογχοκήλη) 7/13</vt:lpstr>
      <vt:lpstr>Νόσος Graves (διάχυτη τοξική βρογχοκήλη) 8/13</vt:lpstr>
      <vt:lpstr>Νόσος Graves (διάχυτη τοξική βρογχοκήλη) 9/13</vt:lpstr>
      <vt:lpstr>Νόσος Graves (διάχυτη τοξική βρογχοκήλη) 10/13</vt:lpstr>
      <vt:lpstr>Νόσος Graves (διάχυτη τοξική βρογχοκήλη) 11/13</vt:lpstr>
      <vt:lpstr>Νόσος Graves (διάχυτη τοξική βρογχοκήλη) 12/13</vt:lpstr>
      <vt:lpstr>Νόσος Graves (διάχυτη τοξική βρογχοκήλη) 13/13</vt:lpstr>
      <vt:lpstr>Θεραπεία στον υπερθυρεοειδισμό 1/7</vt:lpstr>
      <vt:lpstr>Θεραπεία στον υπερθυρεοειδισμό 2/7</vt:lpstr>
      <vt:lpstr>Θεραπεία στον υπερθυρεοειδισμό 3/7</vt:lpstr>
      <vt:lpstr>Θεραπεία στον υπερθυρεοειδισμό 4/7</vt:lpstr>
      <vt:lpstr>Θεραπεία στον υπερθυρεοειδισμό 5/7</vt:lpstr>
      <vt:lpstr>Θεραπεία στον υπερθυρεοειδισμό 6/7</vt:lpstr>
      <vt:lpstr>Θεραπεία στον υπερθυρεοειδισμό 7/7</vt:lpstr>
      <vt:lpstr>Ανεπιθύμητες ενέργειες των θυρεοστατικών φαρμάκων 1/2</vt:lpstr>
      <vt:lpstr>Ανεπιθύμητες ενέργειες των θυρεοστατικών φαρμάκων 2/2</vt:lpstr>
      <vt:lpstr>Β-αναστολείς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Ενδοκρινών Αδένων</dc:title>
  <dc:creator>opencourses@teiath.gr</dc:creator>
  <cp:lastModifiedBy>natasakar new</cp:lastModifiedBy>
  <cp:revision>41</cp:revision>
  <dcterms:created xsi:type="dcterms:W3CDTF">2014-10-13T06:56:41Z</dcterms:created>
  <dcterms:modified xsi:type="dcterms:W3CDTF">2015-02-13T11:47:57Z</dcterms:modified>
</cp:coreProperties>
</file>