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6858000" cy="9144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B378-F555-4167-AEB8-D0B1BC9569C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66232-BBA7-4618-BDC8-3E6DC464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6232-BBA7-4618-BDC8-3E6DC4642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6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595669"/>
            <a:ext cx="3028950" cy="6720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70"/>
            <a:ext cx="303014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2"/>
            <a:ext cx="303014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95670"/>
            <a:ext cx="3031331" cy="1304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2"/>
            <a:ext cx="3031331" cy="5416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9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5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4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228600" y="438151"/>
            <a:ext cx="6399610" cy="826346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121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95669"/>
            <a:ext cx="6172200" cy="672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2676" y="1787693"/>
            <a:ext cx="5829300" cy="1960033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Δημιουργία Ανοιχτού Ακαδημαϊκού Μαθήματος στην πλατφόρμα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openeclass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27026" y="4764022"/>
            <a:ext cx="4800600" cy="17015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40" y="635563"/>
            <a:ext cx="719546" cy="54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72" y="635565"/>
            <a:ext cx="608128" cy="6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1070" y="841908"/>
            <a:ext cx="499586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81377"/>
              </p:ext>
            </p:extLst>
          </p:nvPr>
        </p:nvGraphicFramePr>
        <p:xfrm>
          <a:off x="337457" y="7924801"/>
          <a:ext cx="6236486" cy="11245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1810"/>
                <a:gridCol w="3894676"/>
              </a:tblGrid>
              <a:tr h="106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300" dirty="0">
                          <a:effectLst/>
                        </a:rPr>
                        <a:t>Creative Commons </a:t>
                      </a:r>
                      <a:r>
                        <a:rPr lang="el-GR" sz="1300" dirty="0">
                          <a:effectLst/>
                        </a:rPr>
                        <a:t>εκτός και αν αναφέρεται διαφορετικά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Το </a:t>
                      </a:r>
                      <a:r>
                        <a:rPr lang="el-GR" sz="13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03" y="7039284"/>
            <a:ext cx="2211297" cy="80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93621" y="7005637"/>
            <a:ext cx="3645686" cy="8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lex\Desktop\Δημιουργία μαθήματος\27-11-2015 4-35-00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1" y="1777101"/>
            <a:ext cx="6253857" cy="39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Επεξεργασία θεματικής ενότητας</a:t>
            </a:r>
            <a:endParaRPr lang="el-G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57650" y="2667000"/>
            <a:ext cx="200025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Ορισμός τίτλου θεματικής ενότητας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57600" y="3097887"/>
            <a:ext cx="40005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0111" y="4396512"/>
            <a:ext cx="200025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Συμπλήρωση</a:t>
            </a:r>
            <a:r>
              <a:rPr lang="en-US" dirty="0" smtClean="0"/>
              <a:t>: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Περιγραφής θεματικής ενότητας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Μαθησιακών στόχων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Λέξεων κλειδιών</a:t>
            </a:r>
          </a:p>
          <a:p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11216" y="3991507"/>
            <a:ext cx="708895" cy="8358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1437" y="6111448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14" name="Rounded Rectangle 13"/>
          <p:cNvSpPr/>
          <p:nvPr/>
        </p:nvSpPr>
        <p:spPr>
          <a:xfrm>
            <a:off x="1447800" y="5105400"/>
            <a:ext cx="685799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13" idx="0"/>
            <a:endCxn id="14" idx="3"/>
          </p:cNvCxnSpPr>
          <p:nvPr/>
        </p:nvCxnSpPr>
        <p:spPr>
          <a:xfrm flipH="1" flipV="1">
            <a:off x="2133599" y="5323910"/>
            <a:ext cx="680788" cy="7875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δημιουργία θεματικής ενότητας</a:t>
            </a:r>
            <a:endParaRPr lang="el-GR" sz="3600" dirty="0"/>
          </a:p>
        </p:txBody>
      </p:sp>
      <p:pic>
        <p:nvPicPr>
          <p:cNvPr id="10242" name="Picture 2" descr="C:\Users\alex\Desktop\Δημιουργία μαθήματος\27-11-2015 4-36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32" y="1828800"/>
            <a:ext cx="6464968" cy="72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516" y="1744682"/>
            <a:ext cx="3308684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το μάθημά μας από το μενού μπορούμε να δούμε την εισαγωγική σελίδα και την επιτυχή προσθήκη της θεματικής ενότητας</a:t>
            </a:r>
          </a:p>
          <a:p>
            <a:r>
              <a:rPr lang="el-GR" dirty="0" smtClean="0"/>
              <a:t>Επαναλαμβάνουμε τη διαδικασία για τις αντίστοιχες θεματικές ενότητες που επιθυμούμε να δημιουργήσουμε.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1981200"/>
            <a:ext cx="685799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1"/>
            <a:endCxn id="6" idx="3"/>
          </p:cNvCxnSpPr>
          <p:nvPr/>
        </p:nvCxnSpPr>
        <p:spPr>
          <a:xfrm flipH="1" flipV="1">
            <a:off x="2209799" y="2199710"/>
            <a:ext cx="1034717" cy="9761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66800" y="5715000"/>
            <a:ext cx="3200400" cy="2235200"/>
          </a:xfrm>
          <a:prstGeom prst="roundRect">
            <a:avLst>
              <a:gd name="adj" fmla="val 471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7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</a:p>
        </p:txBody>
      </p:sp>
      <p:pic>
        <p:nvPicPr>
          <p:cNvPr id="11267" name="Picture 3" descr="C:\Users\alex\Desktop\Δημιουργία μαθήματος\27-11-2015 4-42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28800"/>
            <a:ext cx="6704835" cy="3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9078" y="3429000"/>
            <a:ext cx="2457450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συμπληρώσουμε τις επόμενες πληροφορίες ή μεταδεδομένα του μαθήματος επιλέγουμε από τη «Διαχείριση μαθήματος» τις «Ρυθμίσεις»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5146" y="3364578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  <a:endCxn id="7" idx="3"/>
          </p:cNvCxnSpPr>
          <p:nvPr/>
        </p:nvCxnSpPr>
        <p:spPr>
          <a:xfrm flipH="1" flipV="1">
            <a:off x="1150428" y="3583088"/>
            <a:ext cx="628650" cy="10000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black"/>
                </a:solidFill>
              </a:rPr>
              <a:t>Μεταδεδομένα μαθήματος</a:t>
            </a:r>
            <a:endParaRPr lang="el-GR" dirty="0"/>
          </a:p>
        </p:txBody>
      </p:sp>
      <p:pic>
        <p:nvPicPr>
          <p:cNvPr id="12290" name="Picture 2" descr="C:\Users\alex\Desktop\Δημιουργία μαθήματος\27-11-2015 4-45-33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25601"/>
            <a:ext cx="6324600" cy="747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023" y="4093809"/>
            <a:ext cx="1578281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το κουμπί «γρανάζι» μπορούμε να μεταβούμε στα μεταδεδομένα του μαθήματος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4513623" y="2751536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0"/>
            <a:endCxn id="6" idx="2"/>
          </p:cNvCxnSpPr>
          <p:nvPr/>
        </p:nvCxnSpPr>
        <p:spPr>
          <a:xfrm flipV="1">
            <a:off x="5074164" y="3188556"/>
            <a:ext cx="2100" cy="9052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340625"/>
            <a:ext cx="1578281" cy="23391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μπορούμε να συμπληρώσουμε τις λέξεις-κλειδιά που αφορούν το μάθημα</a:t>
            </a:r>
            <a:endParaRPr lang="el-GR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89140" y="4137426"/>
            <a:ext cx="830889" cy="203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296959" y="3700404"/>
            <a:ext cx="646141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2700004" y="8146217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26" name="Rounded Rectangle 25"/>
          <p:cNvSpPr/>
          <p:nvPr/>
        </p:nvSpPr>
        <p:spPr>
          <a:xfrm>
            <a:off x="1839231" y="8165994"/>
            <a:ext cx="514349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2353580" y="8408652"/>
            <a:ext cx="346424" cy="607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81669" y="3867469"/>
            <a:ext cx="7772400" cy="140906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Μεταδεδομένα - Μάθημα</a:t>
            </a:r>
            <a:endParaRPr lang="el-GR" sz="3600" dirty="0"/>
          </a:p>
        </p:txBody>
      </p:sp>
      <p:pic>
        <p:nvPicPr>
          <p:cNvPr id="13315" name="Picture 3" descr="C:\Users\alex\Desktop\Δημιουργία μαθήματος\27-11-2015 5-01-38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062" y="0"/>
            <a:ext cx="54489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8660" y="914400"/>
            <a:ext cx="15782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Επίπεδο μαθήματος, προπτυχιακό/ μεταπτυχιακό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895600" y="1524000"/>
            <a:ext cx="1370602" cy="2185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266202" y="1514565"/>
            <a:ext cx="902458" cy="1139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68660" y="2124587"/>
            <a:ext cx="15782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Επίπεδο μαθήματος, προπτυχιακό/ μεταπτυχιακό</a:t>
            </a:r>
            <a:endParaRPr lang="el-GR" dirty="0"/>
          </a:p>
        </p:txBody>
      </p:sp>
      <p:sp>
        <p:nvSpPr>
          <p:cNvPr id="20" name="Rounded Rectangle 19"/>
          <p:cNvSpPr/>
          <p:nvPr/>
        </p:nvSpPr>
        <p:spPr>
          <a:xfrm>
            <a:off x="2648587" y="1742510"/>
            <a:ext cx="1484943" cy="2185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4133531" y="1851765"/>
            <a:ext cx="1035129" cy="8729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4876800"/>
            <a:ext cx="1870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επιστημονικής/  θεματικής περιοχής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2544793" y="7850043"/>
            <a:ext cx="1341407" cy="518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 flipV="1">
            <a:off x="4651096" y="5379376"/>
            <a:ext cx="225704" cy="975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95490" y="7924800"/>
            <a:ext cx="187014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«Ναι»</a:t>
            </a:r>
            <a:endParaRPr lang="el-GR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3886200" y="8109466"/>
            <a:ext cx="100929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51439" y="8469869"/>
            <a:ext cx="209189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35" name="Rounded Rectangle 34"/>
          <p:cNvSpPr/>
          <p:nvPr/>
        </p:nvSpPr>
        <p:spPr>
          <a:xfrm>
            <a:off x="2609933" y="8435147"/>
            <a:ext cx="438068" cy="4040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Straight Arrow Connector 35"/>
          <p:cNvCxnSpPr>
            <a:stCxn id="34" idx="1"/>
            <a:endCxn id="35" idx="3"/>
          </p:cNvCxnSpPr>
          <p:nvPr/>
        </p:nvCxnSpPr>
        <p:spPr>
          <a:xfrm flipH="1" flipV="1">
            <a:off x="3048001" y="8637174"/>
            <a:ext cx="203438" cy="173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00" y="7112313"/>
            <a:ext cx="2133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πληροφορίες με «μπλε» χρώμα συμπληρώνονται σε άλλη σελίδα και θα τις προσθέσουμε στη συνέχεια</a:t>
            </a:r>
            <a:endParaRPr lang="el-GR" dirty="0"/>
          </a:p>
        </p:txBody>
      </p:sp>
      <p:sp>
        <p:nvSpPr>
          <p:cNvPr id="48" name="Rounded Rectangle 47"/>
          <p:cNvSpPr/>
          <p:nvPr/>
        </p:nvSpPr>
        <p:spPr>
          <a:xfrm>
            <a:off x="2377297" y="320040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Rounded Rectangle 48"/>
          <p:cNvSpPr/>
          <p:nvPr/>
        </p:nvSpPr>
        <p:spPr>
          <a:xfrm>
            <a:off x="2377297" y="411480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Rounded Rectangle 49"/>
          <p:cNvSpPr/>
          <p:nvPr/>
        </p:nvSpPr>
        <p:spPr>
          <a:xfrm>
            <a:off x="2377296" y="5379376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ounded Rectangle 50"/>
          <p:cNvSpPr/>
          <p:nvPr/>
        </p:nvSpPr>
        <p:spPr>
          <a:xfrm>
            <a:off x="2378016" y="637205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2" name="Straight Arrow Connector 51"/>
          <p:cNvCxnSpPr>
            <a:stCxn id="47" idx="0"/>
          </p:cNvCxnSpPr>
          <p:nvPr/>
        </p:nvCxnSpPr>
        <p:spPr>
          <a:xfrm flipV="1">
            <a:off x="1143000" y="3459822"/>
            <a:ext cx="1234296" cy="36524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0"/>
            <a:endCxn id="50" idx="1"/>
          </p:cNvCxnSpPr>
          <p:nvPr/>
        </p:nvCxnSpPr>
        <p:spPr>
          <a:xfrm flipV="1">
            <a:off x="1143000" y="5638799"/>
            <a:ext cx="1234296" cy="14735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0"/>
            <a:endCxn id="49" idx="1"/>
          </p:cNvCxnSpPr>
          <p:nvPr/>
        </p:nvCxnSpPr>
        <p:spPr>
          <a:xfrm flipV="1">
            <a:off x="1143000" y="4374223"/>
            <a:ext cx="1234297" cy="27380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0"/>
            <a:endCxn id="51" idx="1"/>
          </p:cNvCxnSpPr>
          <p:nvPr/>
        </p:nvCxnSpPr>
        <p:spPr>
          <a:xfrm flipV="1">
            <a:off x="1143000" y="6631473"/>
            <a:ext cx="1235016" cy="4808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2227" y="314235"/>
            <a:ext cx="219506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Αν δε θέλουμε να συμπληρώσουμε πληροφορίες στα αγγλικά απλά γράφουμε </a:t>
            </a:r>
            <a:r>
              <a:rPr lang="en-US" dirty="0" smtClean="0"/>
              <a:t>“not available”</a:t>
            </a:r>
            <a:endParaRPr lang="el-GR" dirty="0"/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>
          <a:xfrm>
            <a:off x="1279762" y="2068561"/>
            <a:ext cx="1330171" cy="21969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prstClr val="black"/>
                </a:solidFill>
              </a:rPr>
              <a:t>Πληροφορίες μαθήματος</a:t>
            </a:r>
            <a:endParaRPr lang="el-GR" dirty="0"/>
          </a:p>
        </p:txBody>
      </p:sp>
      <p:pic>
        <p:nvPicPr>
          <p:cNvPr id="14339" name="Picture 3" descr="C:\Users\alex\Desktop\Δημιουργία μαθήματος\27-11-2015 5-31-49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" y="2895600"/>
            <a:ext cx="68479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676400"/>
            <a:ext cx="6698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αυτή τη σελίδα συμπληρώνουμε τις πληροφορίες του μαθήματος </a:t>
            </a:r>
          </a:p>
          <a:p>
            <a:r>
              <a:rPr lang="el-GR" dirty="0" smtClean="0"/>
              <a:t>που εμφανίζονται με «μπλε χρώμα» στην προηγούμενη σελίδα.</a:t>
            </a:r>
          </a:p>
          <a:p>
            <a:r>
              <a:rPr lang="el-GR" dirty="0" smtClean="0"/>
              <a:t>Απλά επιλέγουμε μια από αυτές και η πλατφόρμα μας οδηγεί στην </a:t>
            </a:r>
          </a:p>
          <a:p>
            <a:r>
              <a:rPr lang="el-GR" dirty="0" smtClean="0"/>
              <a:t>παρακάτω σελίδα.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4191000"/>
            <a:ext cx="5251085" cy="1066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2133601" y="5715000"/>
            <a:ext cx="838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149542" y="5758934"/>
            <a:ext cx="240365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Προσθήκη πληροφορίας</a:t>
            </a:r>
            <a:endParaRPr lang="el-GR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971801" y="5943600"/>
            <a:ext cx="1177741" cy="138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Πληροφορίες μαθήματος</a:t>
            </a:r>
            <a:endParaRPr lang="el-GR" sz="3600" dirty="0"/>
          </a:p>
        </p:txBody>
      </p:sp>
      <p:pic>
        <p:nvPicPr>
          <p:cNvPr id="15362" name="Picture 2" descr="C:\Users\alex\Desktop\Δημιουργία μαθήματος\27-11-2015 5-36-0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9"/>
            <a:ext cx="6858000" cy="38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1" y="4367692"/>
            <a:ext cx="4166558" cy="34163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«Δημιουργία και διόρθωση» για να προσθέσουμε και τις υπόλοιπες υποχρεωτικές πληροφορίες ενός ανοιχτού ακαδημαϊκού μαθήματος που είναι</a:t>
            </a:r>
            <a:r>
              <a:rPr lang="en-US" dirty="0" smtClean="0"/>
              <a:t>: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Μαθησιακοί στόχοι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Βιβλιογραφία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Προαπαιτούμενα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Προτεινόμενα συγγράμματα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Μπορούμε επίσης να συμπληρώσουμε αν θέλουμε και κάποιες από τις προαιρετικές πληροφορίες.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5373057" y="3352800"/>
            <a:ext cx="1484943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0"/>
            <a:endCxn id="6" idx="2"/>
          </p:cNvCxnSpPr>
          <p:nvPr/>
        </p:nvCxnSpPr>
        <p:spPr>
          <a:xfrm flipV="1">
            <a:off x="4750280" y="3733800"/>
            <a:ext cx="1365249" cy="6338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Επιστροφή στα μεταδεδομένα μαθήματος</a:t>
            </a:r>
            <a:endParaRPr lang="el-GR" sz="3600" dirty="0"/>
          </a:p>
        </p:txBody>
      </p:sp>
      <p:pic>
        <p:nvPicPr>
          <p:cNvPr id="11267" name="Picture 3" descr="C:\Users\alex\Desktop\Δημιουργία μαθήματος\27-11-2015 4-42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28800"/>
            <a:ext cx="6704835" cy="3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9078" y="3429000"/>
            <a:ext cx="4012122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Επιστρέφουμε στα μεταδεδομένα μαθήματος επιλέγοντας Διαχείριση μαθήματος -&gt; Ρυθμίσεις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5146" y="3364578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  <a:endCxn id="7" idx="3"/>
          </p:cNvCxnSpPr>
          <p:nvPr/>
        </p:nvCxnSpPr>
        <p:spPr>
          <a:xfrm flipH="1" flipV="1">
            <a:off x="1150428" y="3583088"/>
            <a:ext cx="628650" cy="307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lex\Desktop\Δημιουργία μαθήματος\27-11-2015 4-45-33 μ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6" y="5891778"/>
            <a:ext cx="6324600" cy="25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0" y="7851987"/>
            <a:ext cx="2476115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και στη συνέχεια επιλέγουμε το  κουμπί «γρανάζι»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6728223"/>
            <a:ext cx="1422941" cy="7803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>
            <a:stCxn id="10" idx="0"/>
            <a:endCxn id="11" idx="2"/>
          </p:cNvCxnSpPr>
          <p:nvPr/>
        </p:nvCxnSpPr>
        <p:spPr>
          <a:xfrm flipV="1">
            <a:off x="5276658" y="7508614"/>
            <a:ext cx="83013" cy="3433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47431" y="3999239"/>
            <a:ext cx="6172200" cy="916922"/>
          </a:xfrm>
        </p:spPr>
        <p:txBody>
          <a:bodyPr/>
          <a:lstStyle/>
          <a:p>
            <a:r>
              <a:rPr lang="el-GR" sz="3600" dirty="0" smtClean="0"/>
              <a:t>Μεταδεδομένα </a:t>
            </a:r>
            <a:r>
              <a:rPr lang="el-GR" sz="3600" dirty="0"/>
              <a:t>μαθήματος</a:t>
            </a:r>
            <a:endParaRPr lang="el-GR" dirty="0"/>
          </a:p>
        </p:txBody>
      </p:sp>
      <p:pic>
        <p:nvPicPr>
          <p:cNvPr id="16387" name="Picture 3" descr="C:\Users\alex\Desktop\Δημιουργία μαθήματος\27-11-2015 5-58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130" y="0"/>
            <a:ext cx="596087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096000"/>
            <a:ext cx="2150870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Βλέπουμε τη σελίδα των μεταδεδομένων του μαθήματος όπου όλα τα </a:t>
            </a:r>
            <a:r>
              <a:rPr lang="el-GR" b="1" dirty="0" smtClean="0"/>
              <a:t>υποχρεωτικά</a:t>
            </a:r>
            <a:r>
              <a:rPr lang="el-GR" dirty="0" smtClean="0"/>
              <a:t> πεδία είναι συμπληρωμένα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9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black"/>
                </a:solidFill>
              </a:rPr>
              <a:t>Μεταδεδομένα μαθήματος</a:t>
            </a:r>
            <a:endParaRPr lang="el-GR" dirty="0"/>
          </a:p>
        </p:txBody>
      </p:sp>
      <p:pic>
        <p:nvPicPr>
          <p:cNvPr id="16387" name="Picture 3" descr="C:\Users\alex\Desktop\Δημιουργία μαθήματος\27-11-2015 5-58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650299"/>
            <a:ext cx="5486400" cy="74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95800" y="6096000"/>
            <a:ext cx="215087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ίδια σελίδα επιλέγοντας «</a:t>
            </a:r>
            <a:r>
              <a:rPr lang="el-GR" b="1" dirty="0" smtClean="0"/>
              <a:t>περισσότερα</a:t>
            </a:r>
            <a:r>
              <a:rPr lang="el-GR" dirty="0" smtClean="0"/>
              <a:t>» εμφανίζονται προαιρετικά μεταδεδομένα που μπορούμε αν θέλουμε να συμπληρώσουμε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6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Σύνδεση στην πλατφόρμα</a:t>
            </a:r>
            <a:endParaRPr lang="el-GR" sz="3600" dirty="0"/>
          </a:p>
        </p:txBody>
      </p:sp>
      <p:pic>
        <p:nvPicPr>
          <p:cNvPr id="1026" name="Picture 2" descr="C:\Users\alex\Desktop\27-11-2015 3-37-06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345627"/>
            <a:ext cx="6855653" cy="35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3303" y="4909183"/>
            <a:ext cx="26289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συνδεθούμε χρησιμοποιούμε τα στοιχεία ηλεκτρονικού μας λογαριασμού στο ΤΕΙ Αθήνας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20303" y="4402631"/>
            <a:ext cx="1143000" cy="13067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Μεταδεδομένα μαθήματος</a:t>
            </a:r>
            <a:br>
              <a:rPr lang="el-GR" sz="3600" dirty="0" smtClean="0"/>
            </a:br>
            <a:r>
              <a:rPr lang="el-GR" sz="3600" dirty="0" smtClean="0"/>
              <a:t>«Διδάσκοντες»</a:t>
            </a:r>
            <a:endParaRPr lang="el-GR" sz="3600" dirty="0"/>
          </a:p>
        </p:txBody>
      </p:sp>
      <p:pic>
        <p:nvPicPr>
          <p:cNvPr id="17410" name="Picture 2" descr="C:\Users\alex\Desktop\Δημιουργία μαθήματος\27-11-2015 6-18-26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6858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6096000"/>
            <a:ext cx="3370070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πληροφορίες για τον ή τους διδάσκοντες</a:t>
            </a:r>
          </a:p>
          <a:p>
            <a:r>
              <a:rPr lang="el-GR" dirty="0" smtClean="0"/>
              <a:t>Μπορούμε να επισυνάψουμε φωτογραφία και </a:t>
            </a:r>
          </a:p>
          <a:p>
            <a:r>
              <a:rPr lang="el-GR" dirty="0" smtClean="0"/>
              <a:t>να προσθέσουμε περισσότερους διδάσκοντες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973" y="6381023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6400800"/>
            <a:ext cx="687561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763761" y="6673823"/>
            <a:ext cx="173212" cy="303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  <a:br>
              <a:rPr lang="el-GR" sz="3600" dirty="0"/>
            </a:br>
            <a:r>
              <a:rPr lang="el-GR" sz="3600" dirty="0" smtClean="0"/>
              <a:t>«Προγράμματα Σπουδών»</a:t>
            </a:r>
            <a:endParaRPr lang="el-GR" sz="3600" dirty="0"/>
          </a:p>
        </p:txBody>
      </p:sp>
      <p:pic>
        <p:nvPicPr>
          <p:cNvPr id="18434" name="Picture 2" descr="C:\Users\alex\Desktop\Δημιουργία μαθήματος\27-11-2015 6-23-4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57600"/>
            <a:ext cx="6858000" cy="53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835694"/>
            <a:ext cx="6705599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πληροφορίες που σχετίζονται με το πρόγραμμα σπουδών. Επιλέγοντας «περισσότερα» συμπληρώνουμε το έτος σπουδών, το εξάμηνο, τον τύπο μαθήματος, τις διδακτικές ώρες  στο εξάμηνο (Χ*13, όπου Χ οι εβδομαδιαίες ώρες διδασκαλίας) και τις διδακτικές μονάδες. Τέλος επιλέγουμε «</a:t>
            </a:r>
            <a:r>
              <a:rPr lang="el-GR" b="1" dirty="0" smtClean="0"/>
              <a:t>υποβολή</a:t>
            </a:r>
            <a:r>
              <a:rPr lang="el-GR" dirty="0" smtClean="0"/>
              <a:t>».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715000"/>
            <a:ext cx="5562599" cy="16764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1219200" y="7458075"/>
            <a:ext cx="5562599" cy="1676400"/>
          </a:xfrm>
          <a:prstGeom prst="roundRect">
            <a:avLst>
              <a:gd name="adj" fmla="val 81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7658100"/>
            <a:ext cx="685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  <a:br>
              <a:rPr lang="el-GR" sz="3600" dirty="0"/>
            </a:br>
            <a:r>
              <a:rPr lang="el-GR" sz="3600" dirty="0" smtClean="0"/>
              <a:t>«Θεματικές Ενότητες»</a:t>
            </a:r>
            <a:endParaRPr lang="el-GR" sz="3600" dirty="0"/>
          </a:p>
        </p:txBody>
      </p:sp>
      <p:pic>
        <p:nvPicPr>
          <p:cNvPr id="19458" name="Picture 2" descr="C:\Users\alex\Desktop\Δημιουργία μαθήματος\27-11-2015 6-32-0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2971800"/>
            <a:ext cx="648176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835694"/>
            <a:ext cx="6705599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«λέξεις – κλειδιά ανά ενότητα».</a:t>
            </a:r>
          </a:p>
          <a:p>
            <a:r>
              <a:rPr lang="el-GR" dirty="0" smtClean="0"/>
              <a:t>Επαναλαμβάνουμε τη διαδικασία για τον αντίστοιχο αριθμό ενοτήτων που έχουμε δημιουργήσει.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185" y="6688546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49412" y="6708323"/>
            <a:ext cx="687561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936973" y="6981346"/>
            <a:ext cx="173212" cy="303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3400" y="6248399"/>
            <a:ext cx="60960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5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Ανάρτηση εκπαιδευτικού υλικού</a:t>
            </a:r>
            <a:endParaRPr lang="el-GR" sz="3600" dirty="0"/>
          </a:p>
        </p:txBody>
      </p:sp>
      <p:pic>
        <p:nvPicPr>
          <p:cNvPr id="20483" name="Picture 3" descr="C:\Users\alex\Desktop\Δημιουργία μαθήματος\27-11-2015 6-55-28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47900"/>
            <a:ext cx="6858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038600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Δημιουργία καταλόγου</a:t>
            </a:r>
            <a:endParaRPr lang="el-GR" dirty="0"/>
          </a:p>
        </p:txBody>
      </p:sp>
      <p:cxnSp>
        <p:nvCxnSpPr>
          <p:cNvPr id="8" name="Straight Arrow Connector 7"/>
          <p:cNvCxnSpPr>
            <a:stCxn id="6" idx="0"/>
            <a:endCxn id="9" idx="2"/>
          </p:cNvCxnSpPr>
          <p:nvPr/>
        </p:nvCxnSpPr>
        <p:spPr>
          <a:xfrm flipV="1">
            <a:off x="5924550" y="3581401"/>
            <a:ext cx="400050" cy="457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172200" y="3200400"/>
            <a:ext cx="3048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590675" y="4742497"/>
            <a:ext cx="37338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τα ενεργά εργαλεία του μαθήματος μεταβαίνουμε στα έγγραφα για να δημιουργήσουμε νέο κατάλογο/ φάκελο και να αναρτήσουμε το εκπαιδευτικό υλικό του μαθήματος</a:t>
            </a:r>
            <a:endParaRPr lang="el-GR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914401" y="3390901"/>
            <a:ext cx="2543174" cy="13515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609601" y="3810001"/>
            <a:ext cx="2847974" cy="9324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smtClean="0"/>
              <a:t>Δημιουργία καταλόγου</a:t>
            </a:r>
            <a:endParaRPr lang="el-GR" sz="3600"/>
          </a:p>
        </p:txBody>
      </p:sp>
      <p:pic>
        <p:nvPicPr>
          <p:cNvPr id="21506" name="Picture 2" descr="C:\Users\alex\Desktop\Δημιουργία μαθήματος\27-11-2015 7-06-52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38400"/>
            <a:ext cx="6848475" cy="27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4089146"/>
            <a:ext cx="2667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Γράφουμε την ονομασία που επιθυμούμε και στη συνέχεια επιλέγουμε «Δημιουργία»</a:t>
            </a:r>
            <a:endParaRPr lang="el-GR" dirty="0"/>
          </a:p>
        </p:txBody>
      </p:sp>
      <p:cxnSp>
        <p:nvCxnSpPr>
          <p:cNvPr id="7" name="Straight Arrow Connector 6"/>
          <p:cNvCxnSpPr>
            <a:stCxn id="6" idx="1"/>
            <a:endCxn id="8" idx="3"/>
          </p:cNvCxnSpPr>
          <p:nvPr/>
        </p:nvCxnSpPr>
        <p:spPr>
          <a:xfrm flipH="1" flipV="1">
            <a:off x="2209800" y="3864087"/>
            <a:ext cx="1066800" cy="8252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295400" y="3673586"/>
            <a:ext cx="914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2209800" y="4333470"/>
            <a:ext cx="1066800" cy="35584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95400" y="4108672"/>
            <a:ext cx="914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5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Έγγραφα &amp; ανέβασμα αρχείου</a:t>
            </a:r>
            <a:endParaRPr lang="el-GR" sz="3600" dirty="0"/>
          </a:p>
        </p:txBody>
      </p:sp>
      <p:pic>
        <p:nvPicPr>
          <p:cNvPr id="22530" name="Picture 2" descr="C:\Users\alex\Desktop\Δημιουργία μαθήματος\27-11-2015 7-10-25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648392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lex\Desktop\Δημιουργία μαθήματος\27-11-2015 7-11-09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953125"/>
            <a:ext cx="6210300" cy="21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089146"/>
            <a:ext cx="4045528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τον κατάλογο που δημιουργήσαμε για να αναρτήσουμε τις παρουσιάσεις του μαθήματος μέσα σε αυτόν.</a:t>
            </a:r>
          </a:p>
          <a:p>
            <a:r>
              <a:rPr lang="el-GR" dirty="0" smtClean="0"/>
              <a:t>Μπορούμε να αναρτήσουμε επίσης έγγραφα, αρχεία </a:t>
            </a:r>
            <a:r>
              <a:rPr lang="en-US" dirty="0" smtClean="0"/>
              <a:t>pdf </a:t>
            </a:r>
            <a:r>
              <a:rPr lang="el-GR" dirty="0" smtClean="0"/>
              <a:t>κτλ.</a:t>
            </a:r>
            <a:endParaRPr lang="el-GR" dirty="0"/>
          </a:p>
        </p:txBody>
      </p:sp>
      <p:cxnSp>
        <p:nvCxnSpPr>
          <p:cNvPr id="7" name="Straight Arrow Connector 6"/>
          <p:cNvCxnSpPr>
            <a:stCxn id="6" idx="1"/>
            <a:endCxn id="8" idx="3"/>
          </p:cNvCxnSpPr>
          <p:nvPr/>
        </p:nvCxnSpPr>
        <p:spPr>
          <a:xfrm flipH="1" flipV="1">
            <a:off x="1371600" y="4610100"/>
            <a:ext cx="762000" cy="3562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7200" y="4419599"/>
            <a:ext cx="914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57399" y="7543800"/>
            <a:ext cx="254663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Πάμε να αναρτήσουμε την πρώτη παρουσίαση. </a:t>
            </a:r>
            <a:endParaRPr lang="el-GR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330719" y="6858000"/>
            <a:ext cx="1469881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800600" y="6667499"/>
            <a:ext cx="1295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Ανέβασμα αρχείου</a:t>
            </a:r>
            <a:endParaRPr lang="el-GR" sz="3600" dirty="0"/>
          </a:p>
        </p:txBody>
      </p:sp>
      <p:pic>
        <p:nvPicPr>
          <p:cNvPr id="23555" name="Picture 3" descr="C:\Users\alex\Desktop\Δημιουργία μαθήματος\27-11-2015 7-16-08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76475"/>
            <a:ext cx="6858000" cy="53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0718" y="6420534"/>
            <a:ext cx="254663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ανέβασμα αρχείου</a:t>
            </a:r>
            <a:endParaRPr lang="el-GR" dirty="0"/>
          </a:p>
        </p:txBody>
      </p:sp>
      <p:cxnSp>
        <p:nvCxnSpPr>
          <p:cNvPr id="7" name="Straight Arrow Connector 6"/>
          <p:cNvCxnSpPr>
            <a:stCxn id="6" idx="1"/>
            <a:endCxn id="8" idx="3"/>
          </p:cNvCxnSpPr>
          <p:nvPr/>
        </p:nvCxnSpPr>
        <p:spPr>
          <a:xfrm flipH="1">
            <a:off x="2895600" y="6743700"/>
            <a:ext cx="435118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33600" y="6553200"/>
            <a:ext cx="7620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203986" y="2438400"/>
            <a:ext cx="2025363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το αρχείο που θέλουμε να ανεβάσουμε από τον υπολογιστή μας</a:t>
            </a:r>
            <a:endParaRPr lang="el-GR" dirty="0"/>
          </a:p>
        </p:txBody>
      </p:sp>
      <p:cxnSp>
        <p:nvCxnSpPr>
          <p:cNvPr id="13" name="Straight Arrow Connector 12"/>
          <p:cNvCxnSpPr>
            <a:endCxn id="14" idx="3"/>
          </p:cNvCxnSpPr>
          <p:nvPr/>
        </p:nvCxnSpPr>
        <p:spPr>
          <a:xfrm flipH="1">
            <a:off x="3810000" y="37719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752600" y="3581400"/>
            <a:ext cx="2057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3113160" y="4345126"/>
            <a:ext cx="3116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την κατηγορία του αρχείου, διάλεξη, άσκηση, παράδειγμα,  θεωρία…</a:t>
            </a:r>
            <a:endParaRPr lang="el-GR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52726" y="4572000"/>
            <a:ext cx="36043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4079" y="5276969"/>
            <a:ext cx="3305175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Συμπληρώνουμε το όνομα του Συγγραφέα</a:t>
            </a:r>
            <a:endParaRPr lang="el-GR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33752" y="5334000"/>
            <a:ext cx="23032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43037" y="5867400"/>
            <a:ext cx="255173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050" y="5322838"/>
            <a:ext cx="1423987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την άδεια διάθεσης του αρχείου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7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ανάρτηση αρχείου</a:t>
            </a:r>
            <a:endParaRPr lang="el-GR" sz="3600" dirty="0"/>
          </a:p>
        </p:txBody>
      </p:sp>
      <p:pic>
        <p:nvPicPr>
          <p:cNvPr id="1027" name="Picture 3" descr="C:\Users\alex\Desktop\Δημιουργία μαθήματος\27-11-2015 7-33-08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858000" cy="27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244005"/>
            <a:ext cx="655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Αφού ανεβάσαμε το αρχείο στη συνέχεια θα πρέπει να το αντιστοιχίσουμε με τη διδακτική ενότητα στην οποία ανήκει.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5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Επιλογή θεματικής ενότητας</a:t>
            </a:r>
            <a:endParaRPr lang="el-GR" sz="3600" dirty="0"/>
          </a:p>
        </p:txBody>
      </p:sp>
      <p:pic>
        <p:nvPicPr>
          <p:cNvPr id="2050" name="Picture 2" descr="C:\Users\alex\Desktop\Δημιουργία μαθήματος\27-11-2015 7-40-00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600200"/>
            <a:ext cx="6848475" cy="71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1925" y="1561237"/>
            <a:ext cx="2025363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το μενού επιστρέφουμε στην αρχική σελίδα του μαθήματος</a:t>
            </a:r>
            <a:endParaRPr lang="el-GR" dirty="0"/>
          </a:p>
        </p:txBody>
      </p:sp>
      <p:cxnSp>
        <p:nvCxnSpPr>
          <p:cNvPr id="6" name="Straight Arrow Connector 5"/>
          <p:cNvCxnSpPr>
            <a:endCxn id="7" idx="3"/>
          </p:cNvCxnSpPr>
          <p:nvPr/>
        </p:nvCxnSpPr>
        <p:spPr>
          <a:xfrm flipH="1">
            <a:off x="3590925" y="2028826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33525" y="1838325"/>
            <a:ext cx="2057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010025" y="5473780"/>
            <a:ext cx="2543175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τη θεματική ενότητα για την αντιστοίχιση με το αρχείο που αναρτήσαμε</a:t>
            </a:r>
            <a:endParaRPr lang="el-GR" dirty="0"/>
          </a:p>
        </p:txBody>
      </p:sp>
      <p:cxnSp>
        <p:nvCxnSpPr>
          <p:cNvPr id="9" name="Straight Arrow Connector 8"/>
          <p:cNvCxnSpPr>
            <a:endCxn id="10" idx="3"/>
          </p:cNvCxnSpPr>
          <p:nvPr/>
        </p:nvCxnSpPr>
        <p:spPr>
          <a:xfrm flipH="1">
            <a:off x="3619500" y="58293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62100" y="5638800"/>
            <a:ext cx="20574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3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Προσθήκη εγγράφου στην ενότητα</a:t>
            </a:r>
            <a:endParaRPr lang="el-GR" sz="3600" dirty="0"/>
          </a:p>
        </p:txBody>
      </p:sp>
      <p:pic>
        <p:nvPicPr>
          <p:cNvPr id="3076" name="Picture 4" descr="C:\Users\alex\Desktop\Δημιουργία μαθήματος\27-11-2015 7-58-2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0"/>
            <a:ext cx="6858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3238679"/>
            <a:ext cx="2330163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Πατώντας το κουμπί «γρανάζι» εμφανίζονται οι επιλογές προσθήκης.</a:t>
            </a:r>
          </a:p>
          <a:p>
            <a:r>
              <a:rPr lang="el-GR" dirty="0" smtClean="0"/>
              <a:t>Επιλέγουμε την προσθήκη εγγράφου.</a:t>
            </a:r>
            <a:endParaRPr lang="el-GR" dirty="0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4158963" y="3848100"/>
            <a:ext cx="48923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48200" y="3733800"/>
            <a:ext cx="2133600" cy="2286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6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Δημιουργία μαθήματος</a:t>
            </a:r>
            <a:endParaRPr lang="el-GR" sz="3600" dirty="0"/>
          </a:p>
        </p:txBody>
      </p:sp>
      <p:pic>
        <p:nvPicPr>
          <p:cNvPr id="2050" name="Picture 2" descr="C:\Users\alex\Desktop\27-11-2015 3-39-40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53" y="2086281"/>
            <a:ext cx="6827995" cy="38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361" y="6096000"/>
            <a:ext cx="2628900" cy="1231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δημιουργήσουμε ένα νέο μάθημα επιλέγουμε τη «Δημιουργία μαθήματος»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3944" y="3352800"/>
            <a:ext cx="2752915" cy="2743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08494" y="2641600"/>
            <a:ext cx="1276730" cy="711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Επιλογή καταλόγου και αρχείου</a:t>
            </a:r>
            <a:endParaRPr lang="el-GR" sz="3600" dirty="0"/>
          </a:p>
        </p:txBody>
      </p:sp>
      <p:pic>
        <p:nvPicPr>
          <p:cNvPr id="4098" name="Picture 2" descr="C:\Users\alex\Desktop\Δημιουργία μαθήματος\27-11-2015 8-10-1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199"/>
            <a:ext cx="6858000" cy="20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Δημιουργία μαθήματος\27-11-2015 8-10-58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0" cy="23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3531662"/>
            <a:ext cx="2330163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πρώτα τον κατάλογο για να εισέλθουμε σε αυτόν</a:t>
            </a:r>
            <a:endParaRPr lang="el-GR" dirty="0"/>
          </a:p>
        </p:txBody>
      </p:sp>
      <p:cxnSp>
        <p:nvCxnSpPr>
          <p:cNvPr id="7" name="Straight Arrow Connector 6"/>
          <p:cNvCxnSpPr>
            <a:endCxn id="8" idx="3"/>
          </p:cNvCxnSpPr>
          <p:nvPr/>
        </p:nvCxnSpPr>
        <p:spPr>
          <a:xfrm flipH="1">
            <a:off x="1123950" y="3914775"/>
            <a:ext cx="131445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150" y="3800475"/>
            <a:ext cx="1066800" cy="2286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6172200" y="7467600"/>
            <a:ext cx="533400" cy="2286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3048000" y="7005935"/>
            <a:ext cx="2330163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το αρχείο από το </a:t>
            </a:r>
            <a:r>
              <a:rPr lang="en-US" dirty="0" smtClean="0"/>
              <a:t>checkbox </a:t>
            </a:r>
            <a:r>
              <a:rPr lang="el-GR" dirty="0" smtClean="0"/>
              <a:t>και στη συνέχεια «Προσθήκη επιλεγμένων»</a:t>
            </a:r>
            <a:endParaRPr lang="el-GR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78164" y="7581900"/>
            <a:ext cx="79403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αντιστοίχιση ενότητας και αρχείου</a:t>
            </a:r>
            <a:endParaRPr lang="el-GR" sz="3600" dirty="0"/>
          </a:p>
        </p:txBody>
      </p:sp>
      <p:pic>
        <p:nvPicPr>
          <p:cNvPr id="5122" name="Picture 2" descr="C:\Users\alex\Desktop\Δημιουργία μαθήματος\27-11-2015 8-15-38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975"/>
            <a:ext cx="6858000" cy="36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4800600"/>
            <a:ext cx="2330163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ενότητα τώρα βλέπουμε το αρχείο που αντιστοιχίσαμε </a:t>
            </a:r>
            <a:endParaRPr lang="el-GR" dirty="0"/>
          </a:p>
        </p:txBody>
      </p:sp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2057400" y="5262265"/>
            <a:ext cx="2057400" cy="8337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2400" y="6096000"/>
            <a:ext cx="3810000" cy="2286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3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Πίνακας ελέγχου </a:t>
            </a:r>
            <a:r>
              <a:rPr lang="en-US" sz="3600" dirty="0" smtClean="0"/>
              <a:t>opencourses</a:t>
            </a:r>
            <a:endParaRPr lang="el-GR" sz="3600" dirty="0"/>
          </a:p>
        </p:txBody>
      </p:sp>
      <p:pic>
        <p:nvPicPr>
          <p:cNvPr id="6146" name="Picture 2" descr="C:\Users\alex\Desktop\Δημιουργία μαθήματος\27-11-2015 8-17-48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165"/>
            <a:ext cx="6858000" cy="37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752600"/>
            <a:ext cx="64008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από το κεντρικό μενού «Διαχείριση μαθήματος» και έπειτα «Ρυθμίσεις» μεταβαίνουμε στη σελίδα ρυθμίσεων του μαθήματος. Εκεί από το κουμπί «γρανάζι» επιλέγουμε «Πίνακας Ελέγχου </a:t>
            </a:r>
            <a:r>
              <a:rPr lang="en-US" dirty="0" smtClean="0"/>
              <a:t>Opencourses</a:t>
            </a:r>
            <a:r>
              <a:rPr lang="el-GR" dirty="0" smtClean="0"/>
              <a:t>» ώστε να χαρακτηρίσουμε το μάθημα ως ανοιχτό ακαδημαϊκό μάθημα ή και να ελέγξουμε αν έχουμε συμπληρώσει όλα τα μεταδεδομένα που χρειάζονται ώστε να χαρακτηριστεί το μάθημα ως ανοιχτό μάθημα.  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0" y="6223964"/>
            <a:ext cx="1143000" cy="44464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5334000" y="6258905"/>
            <a:ext cx="1447800" cy="44464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 Πίνακας ελέγχου </a:t>
            </a:r>
            <a:r>
              <a:rPr lang="en-US" sz="3600" dirty="0"/>
              <a:t>opencourses</a:t>
            </a:r>
            <a:endParaRPr lang="el-GR" sz="3600" dirty="0"/>
          </a:p>
        </p:txBody>
      </p:sp>
      <p:pic>
        <p:nvPicPr>
          <p:cNvPr id="7170" name="Picture 2" descr="C:\Users\alex\Desktop\Δημιουργία μαθήματος\27-11-2015 8-59-36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29000"/>
            <a:ext cx="6853051" cy="53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64008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πεδίο Χαρακτηρισμός μαθήματος επιλέγουμε «Μάθημα τύπου </a:t>
            </a:r>
            <a:r>
              <a:rPr lang="en-US" dirty="0" smtClean="0"/>
              <a:t>Open Courses </a:t>
            </a:r>
            <a:r>
              <a:rPr lang="el-GR" dirty="0" smtClean="0"/>
              <a:t>Α-» από το αντίστοιχο </a:t>
            </a:r>
            <a:r>
              <a:rPr lang="en-US" dirty="0" smtClean="0"/>
              <a:t>checkbox </a:t>
            </a:r>
            <a:r>
              <a:rPr lang="el-GR" dirty="0" smtClean="0"/>
              <a:t>και στη συνέχεια επιλέγουμε «Υποβολή».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7162800"/>
            <a:ext cx="5334000" cy="22232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1295400" y="7848600"/>
            <a:ext cx="723900" cy="3048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5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Επιτυχής χαρακτηρισμός μαθήματος </a:t>
            </a:r>
            <a:r>
              <a:rPr lang="el-GR" sz="3600" dirty="0"/>
              <a:t>Μάθημα τύπου </a:t>
            </a:r>
            <a:r>
              <a:rPr lang="en-US" sz="3600" dirty="0"/>
              <a:t>Open Courses </a:t>
            </a:r>
            <a:r>
              <a:rPr lang="el-GR" sz="3600" dirty="0"/>
              <a:t>Α-</a:t>
            </a:r>
          </a:p>
        </p:txBody>
      </p:sp>
      <p:pic>
        <p:nvPicPr>
          <p:cNvPr id="8194" name="Picture 2" descr="C:\Users\alex\Desktop\Δημιουργία μαθήματος\27-11-2015 9-04-15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80825"/>
            <a:ext cx="6858000" cy="62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29" y="2057400"/>
            <a:ext cx="6400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Μετά την «Υποβολή» βλέπουμε ότι το μάθημά μας έχει χαρακτηριστεί επιτυχώς </a:t>
            </a:r>
            <a:r>
              <a:rPr lang="el-GR" dirty="0"/>
              <a:t>ως </a:t>
            </a:r>
            <a:r>
              <a:rPr lang="el-GR" dirty="0" smtClean="0"/>
              <a:t>«</a:t>
            </a:r>
            <a:r>
              <a:rPr lang="en-US" dirty="0" smtClean="0"/>
              <a:t>Open </a:t>
            </a:r>
            <a:r>
              <a:rPr lang="en-US" dirty="0"/>
              <a:t>Courses </a:t>
            </a:r>
            <a:r>
              <a:rPr lang="el-GR" dirty="0" smtClean="0"/>
              <a:t>Α-»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206828" y="4114800"/>
            <a:ext cx="6498771" cy="3048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5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Ανοιχτό μάθημα </a:t>
            </a:r>
            <a:br>
              <a:rPr lang="el-GR" sz="3600" dirty="0" smtClean="0"/>
            </a:br>
            <a:r>
              <a:rPr lang="el-GR" sz="3600" dirty="0" smtClean="0"/>
              <a:t>Επίπεδο Α-</a:t>
            </a:r>
            <a:br>
              <a:rPr lang="el-GR" sz="3600" dirty="0" smtClean="0"/>
            </a:br>
            <a:r>
              <a:rPr lang="el-GR" sz="3600" dirty="0" smtClean="0"/>
              <a:t>Μεταδεδομένα μαθήματος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alex\Desktop\Δημιουργία μαθήματος\27-11-2015 9-07-17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0" y="1905000"/>
            <a:ext cx="6286241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505200"/>
            <a:ext cx="41910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αρχική σελίδα του μαθήματος βλέπουμε πως το μάθημά μας απέκτησε το λογότυπο των ανοιχτών ακαδημαϊκών μαθημάτων και πως έχει εμφανιστεί ο ενεργός </a:t>
            </a:r>
            <a:r>
              <a:rPr lang="el-GR" dirty="0" err="1" smtClean="0"/>
              <a:t>υπερσύνδεσμος</a:t>
            </a:r>
            <a:r>
              <a:rPr lang="el-GR" dirty="0" smtClean="0"/>
              <a:t> «Μεταδεδομένα μαθήματος». 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5527964"/>
            <a:ext cx="1694212" cy="720436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4800" y="5262265"/>
            <a:ext cx="457200" cy="6259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8400" y="4076700"/>
            <a:ext cx="6172200" cy="990600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Παρουσίαση μεταδεδομένων μαθήματος</a:t>
            </a:r>
            <a:endParaRPr lang="el-GR" sz="3200" dirty="0"/>
          </a:p>
        </p:txBody>
      </p:sp>
      <p:pic>
        <p:nvPicPr>
          <p:cNvPr id="10242" name="Picture 2" descr="C:\Users\alex\Desktop\Δημιουργία μαθήματος\27-11-2015 9-11-02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5652" y="1"/>
            <a:ext cx="5525421" cy="91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858000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τον ενεργό </a:t>
            </a:r>
            <a:r>
              <a:rPr lang="el-GR" dirty="0" err="1" smtClean="0"/>
              <a:t>υπερσύνδεσμο</a:t>
            </a:r>
            <a:r>
              <a:rPr lang="el-GR" dirty="0" smtClean="0"/>
              <a:t> «Μεταδεδομένα μαθήματος» βλέπουμε όλες τις πληροφορίες που συμπληρώσαμε κατά τη δημιουργία του μαθήματος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90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366184"/>
            <a:ext cx="6686550" cy="1524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Συγχαρητήρια</a:t>
            </a:r>
            <a:br>
              <a:rPr lang="el-GR" sz="3600" dirty="0" smtClean="0"/>
            </a:br>
            <a:r>
              <a:rPr lang="el-GR" sz="3600" dirty="0" smtClean="0"/>
              <a:t>μόλις δημιουργήσατε το πρώτο σας </a:t>
            </a:r>
            <a:r>
              <a:rPr lang="el-GR" sz="3600" dirty="0" smtClean="0">
                <a:solidFill>
                  <a:srgbClr val="00B0F0"/>
                </a:solidFill>
              </a:rPr>
              <a:t>ανοιχτό ακαδημαϊκό μάθημα!</a:t>
            </a:r>
            <a:endParaRPr lang="el-GR" sz="36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lex\Desktop\Δημιουργία μαθήματος\27-11-2015 9-07-17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860" y="2286000"/>
            <a:ext cx="5688280" cy="61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1" y="7908225"/>
            <a:ext cx="1478756" cy="936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2996952" y="7908225"/>
            <a:ext cx="250957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0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Δημιουργία μαθήματο</a:t>
            </a:r>
            <a:r>
              <a:rPr lang="el-GR" sz="3600" dirty="0"/>
              <a:t>ς</a:t>
            </a:r>
          </a:p>
        </p:txBody>
      </p:sp>
      <p:pic>
        <p:nvPicPr>
          <p:cNvPr id="3074" name="Picture 2" descr="C:\Users\alex\Desktop\27-11-2015 3-42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1" y="1600200"/>
            <a:ext cx="6849979" cy="72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1499" y="2870904"/>
            <a:ext cx="197383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41010" y="3095421"/>
            <a:ext cx="159048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71850" y="4180873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31499" y="3240236"/>
            <a:ext cx="223919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Σχολή και Τμήμα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46748" y="3779062"/>
            <a:ext cx="62965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20" y="3378736"/>
            <a:ext cx="135355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Ονοματεπώνυμο διδάσκοντα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4057650" y="3779062"/>
            <a:ext cx="1426401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Περιγραφή του μαθήματος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057650" y="4889361"/>
            <a:ext cx="26289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Μορφή μαθήματος. Επιλέγουμε «Μάθημα με θεματικές ενότητες</a:t>
            </a:r>
            <a:endParaRPr lang="el-GR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25560" y="5320247"/>
            <a:ext cx="33209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41011" y="3378736"/>
            <a:ext cx="159048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«Δημιουργία Ανοιχτού Ακαδημαϊκού Μαθήματος στην πλατφόρμα </a:t>
            </a:r>
            <a:r>
              <a:rPr lang="el-GR" sz="2000" dirty="0" err="1"/>
              <a:t>openeclass</a:t>
            </a:r>
            <a:r>
              <a:rPr lang="el-GR" sz="2000" dirty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4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16363"/>
            <a:ext cx="6172200" cy="1524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6" y="1019605"/>
            <a:ext cx="6696744" cy="277111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7" y="3790720"/>
            <a:ext cx="1236495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86" y="4379980"/>
            <a:ext cx="6777372" cy="4764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4" y="0"/>
            <a:ext cx="6172200" cy="1211627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173" y="1097829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6705" y="1219508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916" y="1814597"/>
            <a:ext cx="10662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450" y="2594298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65" y="5106457"/>
            <a:ext cx="14115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934" y="4176002"/>
            <a:ext cx="137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000" y="18720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000" y="2640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6000" y="422400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6173" y="5003864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450" y="3373998"/>
            <a:ext cx="1345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6173" y="3415032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467" y="6018534"/>
            <a:ext cx="126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6172" y="6059570"/>
            <a:ext cx="5297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6816002"/>
            <a:ext cx="156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" y="7721476"/>
            <a:ext cx="1566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6001" y="6816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6174" y="7584000"/>
            <a:ext cx="5297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8446017"/>
            <a:ext cx="1566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6174" y="8446018"/>
            <a:ext cx="5297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3432" y="184503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432" y="26246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432" y="33859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432" y="4143004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432" y="4963741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432" y="6019093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6815080"/>
            <a:ext cx="6399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434" y="7597037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434" y="8294664"/>
            <a:ext cx="639990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0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87693"/>
            <a:ext cx="6172200" cy="6034617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4" y="6204181"/>
            <a:ext cx="412623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μαθήματο</a:t>
            </a:r>
            <a:r>
              <a:rPr lang="el-GR" dirty="0"/>
              <a:t>ς</a:t>
            </a:r>
          </a:p>
        </p:txBody>
      </p:sp>
      <p:pic>
        <p:nvPicPr>
          <p:cNvPr id="3074" name="Picture 2" descr="C:\Users\alex\Desktop\27-11-2015 3-42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19407"/>
            <a:ext cx="6858000" cy="7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27-11-2015 3-50-43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152" y="4601854"/>
            <a:ext cx="5633911" cy="151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981200" y="5565274"/>
            <a:ext cx="3606290" cy="5461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4146295" y="3190125"/>
            <a:ext cx="26289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«Άδεια διάθεσης επιλέγουμε την άδεια </a:t>
            </a:r>
            <a:r>
              <a:rPr lang="en-US" dirty="0" smtClean="0"/>
              <a:t>CC-</a:t>
            </a:r>
            <a:r>
              <a:rPr lang="el-GR" dirty="0" smtClean="0"/>
              <a:t>αναφορά-Μη εμπορική χρήση-παρόμοια διανομή η οποία έχει επιλεγεί από το Ίδρυμα ως η επίσημη άδεια διάθεσης των Ανοιχτών Ακαδημαϊκών Μαθημάτων</a:t>
            </a:r>
            <a:endParaRPr lang="el-GR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2428875" y="4482787"/>
            <a:ext cx="1717420" cy="12926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950" y="6908800"/>
            <a:ext cx="142875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«Ανοιχτό μάθημα»</a:t>
            </a:r>
            <a:endParaRPr lang="el-GR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2171700" y="6400800"/>
            <a:ext cx="0" cy="969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00501" y="7885831"/>
            <a:ext cx="200609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Τέλος επιλέγουμε «Δημιουργία μαθήματος»</a:t>
            </a:r>
            <a:endParaRPr lang="el-GR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276600" y="8001000"/>
            <a:ext cx="723900" cy="3157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27-11-2015 3-58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57400"/>
            <a:ext cx="6858000" cy="35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δημιουργία μαθήματος</a:t>
            </a:r>
            <a:endParaRPr lang="el-GR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3352800"/>
            <a:ext cx="717884" cy="6229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Εισαγωγική σελίδα</a:t>
            </a:r>
            <a:endParaRPr lang="el-G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8" name="Picture 4" descr="C:\Users\alex\Desktop\27-11-2015 4-00-17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05835"/>
            <a:ext cx="6858000" cy="76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6993" y="3388641"/>
            <a:ext cx="2519364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Εικόνα και Περιγραφή μαθήματος. Πατώντας το «μολύβι» μπορούμε να ορίσουμε εικόνα και να συμπληρώσουμε την περιγραφή του μαθήματος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104477" y="5606754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Στοιχεία μαθήματος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09122"/>
            <a:ext cx="2406302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Θεματικές ενότητες. </a:t>
            </a:r>
          </a:p>
          <a:p>
            <a:r>
              <a:rPr lang="el-GR" dirty="0" smtClean="0"/>
              <a:t>Αφού συμπληρώσουμε τις βασικές πληροφορίες μπορούμε να προσθέσουμε τις θεματικές ενότητες του μαθήματος</a:t>
            </a:r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9402" y="5886079"/>
            <a:ext cx="603598" cy="6230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55197" y="5606754"/>
            <a:ext cx="912216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>
            <a:stCxn id="8" idx="0"/>
            <a:endCxn id="15" idx="2"/>
          </p:cNvCxnSpPr>
          <p:nvPr/>
        </p:nvCxnSpPr>
        <p:spPr>
          <a:xfrm flipH="1" flipV="1">
            <a:off x="2277059" y="5206419"/>
            <a:ext cx="1475118" cy="4003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25118" y="4053288"/>
            <a:ext cx="2303881" cy="11531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3275659" y="2514600"/>
            <a:ext cx="1601141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3874953" y="3097313"/>
            <a:ext cx="1001722" cy="291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4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Επεξεργασία περιγραφής μαθήματος και ορισμός εικόνας μαθήματος</a:t>
            </a:r>
            <a:endParaRPr lang="el-GR" sz="3600" dirty="0"/>
          </a:p>
        </p:txBody>
      </p:sp>
      <p:pic>
        <p:nvPicPr>
          <p:cNvPr id="7170" name="Picture 2" descr="C:\Users\alex\Desktop\27-11-2015 4-06-25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54" y="2450432"/>
            <a:ext cx="6878053" cy="41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3146" y="4101042"/>
            <a:ext cx="188595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εικόνας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294397" y="3941242"/>
            <a:ext cx="800100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114550" y="4232598"/>
            <a:ext cx="608596" cy="531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66121" y="4981255"/>
            <a:ext cx="260884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Επεξεργασία περιγραφής</a:t>
            </a:r>
            <a:endParaRPr lang="el-GR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2723146" y="4981255"/>
            <a:ext cx="942975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87051" y="5966530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1258302" y="5806730"/>
            <a:ext cx="685799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Arrow Connector 16"/>
          <p:cNvCxnSpPr>
            <a:stCxn id="15" idx="1"/>
            <a:endCxn id="16" idx="3"/>
          </p:cNvCxnSpPr>
          <p:nvPr/>
        </p:nvCxnSpPr>
        <p:spPr>
          <a:xfrm flipH="1" flipV="1">
            <a:off x="1944101" y="6098086"/>
            <a:ext cx="742950" cy="1916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Προσθήκη θεματικών ενοτήτων</a:t>
            </a:r>
            <a:endParaRPr lang="el-GR" sz="3600" dirty="0"/>
          </a:p>
        </p:txBody>
      </p:sp>
      <p:pic>
        <p:nvPicPr>
          <p:cNvPr id="8195" name="Picture 3" descr="C:\Users\alex\Desktop\Δημιουργία μαθήματος\27-11-2015 4-25-0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32" y="1523999"/>
            <a:ext cx="6236368" cy="76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4911" y="5494717"/>
            <a:ext cx="1600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Προσθήκη θεματικών ενοτήτων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5555778"/>
            <a:ext cx="304800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33600" y="5847135"/>
            <a:ext cx="531312" cy="2913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dd718885e93d7767acf0a8b62014b3e4fef0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1553</Words>
  <Application>Microsoft Office PowerPoint</Application>
  <PresentationFormat>On-screen Show (4:3)</PresentationFormat>
  <Paragraphs>186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OC_template_updated</vt:lpstr>
      <vt:lpstr>Δημιουργία Ανοιχτού Ακαδημαϊκού Μαθήματος στην πλατφόρμα openeclass</vt:lpstr>
      <vt:lpstr>Σύνδεση στην πλατφόρμα</vt:lpstr>
      <vt:lpstr>Δημιουργία μαθήματος</vt:lpstr>
      <vt:lpstr>Δημιουργία μαθήματος</vt:lpstr>
      <vt:lpstr>Δημιουργία μαθήματος</vt:lpstr>
      <vt:lpstr>Επιτυχής δημιουργία μαθήματος</vt:lpstr>
      <vt:lpstr>Εισαγωγική σελίδα</vt:lpstr>
      <vt:lpstr>Επεξεργασία περιγραφής μαθήματος και ορισμός εικόνας μαθήματος</vt:lpstr>
      <vt:lpstr>Προσθήκη θεματικών ενοτήτων</vt:lpstr>
      <vt:lpstr>Επεξεργασία θεματικής ενότητας</vt:lpstr>
      <vt:lpstr>Επιτυχής δημιουργία θεματικής ενότητας</vt:lpstr>
      <vt:lpstr>Μεταδεδομένα μαθήματος</vt:lpstr>
      <vt:lpstr>Μεταδεδομένα μαθήματος</vt:lpstr>
      <vt:lpstr>Μεταδεδομένα - Μάθημα</vt:lpstr>
      <vt:lpstr>Πληροφορίες μαθήματος</vt:lpstr>
      <vt:lpstr>Πληροφορίες μαθήματος</vt:lpstr>
      <vt:lpstr>Επιστροφή στα μεταδεδομένα μαθήματος</vt:lpstr>
      <vt:lpstr>Μεταδεδομένα μαθήματος</vt:lpstr>
      <vt:lpstr>Μεταδεδομένα μαθήματος</vt:lpstr>
      <vt:lpstr>Μεταδεδομένα μαθήματος «Διδάσκοντες»</vt:lpstr>
      <vt:lpstr>Μεταδεδομένα μαθήματος «Προγράμματα Σπουδών»</vt:lpstr>
      <vt:lpstr>Μεταδεδομένα μαθήματος «Θεματικές Ενότητες»</vt:lpstr>
      <vt:lpstr>Ανάρτηση εκπαιδευτικού υλικού</vt:lpstr>
      <vt:lpstr>Δημιουργία καταλόγου</vt:lpstr>
      <vt:lpstr>Έγγραφα &amp; ανέβασμα αρχείου</vt:lpstr>
      <vt:lpstr>Ανέβασμα αρχείου</vt:lpstr>
      <vt:lpstr>Επιτυχής ανάρτηση αρχείου</vt:lpstr>
      <vt:lpstr>Επιλογή θεματικής ενότητας</vt:lpstr>
      <vt:lpstr>Προσθήκη εγγράφου στην ενότητα</vt:lpstr>
      <vt:lpstr>Επιλογή καταλόγου και αρχείου</vt:lpstr>
      <vt:lpstr>Επιτυχής αντιστοίχιση ενότητας και αρχείου</vt:lpstr>
      <vt:lpstr> Πίνακας ελέγχου opencourses</vt:lpstr>
      <vt:lpstr> Πίνακας ελέγχου opencourses</vt:lpstr>
      <vt:lpstr>Επιτυχής χαρακτηρισμός μαθήματος Μάθημα τύπου Open Courses Α-</vt:lpstr>
      <vt:lpstr>Ανοιχτό μάθημα  Επίπεδο Α- Μεταδεδομένα μαθήματος</vt:lpstr>
      <vt:lpstr>Παρουσίαση μεταδεδομένων μαθήματος</vt:lpstr>
      <vt:lpstr>Συγχαρητήρια μόλις δημιουργήσατε το πρώτο σας ανοιχτό ακαδημαϊκό μάθημα!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tagoulis</dc:creator>
  <cp:lastModifiedBy>alex</cp:lastModifiedBy>
  <cp:revision>110</cp:revision>
  <dcterms:created xsi:type="dcterms:W3CDTF">2006-08-16T00:00:00Z</dcterms:created>
  <dcterms:modified xsi:type="dcterms:W3CDTF">2015-12-03T12:16:32Z</dcterms:modified>
</cp:coreProperties>
</file>