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62" r:id="rId12"/>
    <p:sldId id="264" r:id="rId13"/>
    <p:sldId id="274" r:id="rId14"/>
    <p:sldId id="275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4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1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2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3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97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3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1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8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tterfly_needl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Philipp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_7mcbUCgDPY" TargetMode="Externa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Λήψη φλεβικού αίματος (Τεχνική με πεταλούδα)</a:t>
            </a:r>
            <a:endParaRPr lang="en-US" sz="2600" dirty="0" smtClean="0"/>
          </a:p>
          <a:p>
            <a:r>
              <a:rPr lang="el-GR" sz="2200" dirty="0"/>
              <a:t>Αναστάσιος </a:t>
            </a:r>
            <a:r>
              <a:rPr lang="el-GR" sz="2200" dirty="0" err="1"/>
              <a:t>Κριεμπάρδης</a:t>
            </a:r>
            <a:endParaRPr lang="el-GR" sz="2200" dirty="0"/>
          </a:p>
          <a:p>
            <a:r>
              <a:rPr lang="el-GR" sz="22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/>
              <a:t> (E)</a:t>
            </a:r>
            <a:r>
              <a:rPr lang="el-GR" sz="2000" smtClean="0"/>
              <a:t>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Λήψη φλεβικού αίματος (Τεχνική με πεταλούδα)».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8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Λήψη φλεβικού αίματος με πεταλούδα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Η πεταλούδα αποτελείται από μικρή βελόνα με μήκος περίπου 20</a:t>
            </a:r>
            <a:r>
              <a:rPr lang="en-US" dirty="0" smtClean="0"/>
              <a:t>mm</a:t>
            </a:r>
            <a:r>
              <a:rPr lang="el-GR" dirty="0" smtClean="0"/>
              <a:t> και φέρει πτερύγια στη βάση της. Ακολουθεί λεπτός, πλαστικός και εύκαμπτος σωλήνας μήκους 30 cm και στο άκρο του προσαρμόζεται σύριγγα. </a:t>
            </a:r>
          </a:p>
        </p:txBody>
      </p:sp>
      <p:pic>
        <p:nvPicPr>
          <p:cNvPr id="2050" name="Picture 2" descr="File:Butterfly need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457700" cy="278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7"/>
          <p:cNvSpPr/>
          <p:nvPr/>
        </p:nvSpPr>
        <p:spPr>
          <a:xfrm>
            <a:off x="5314428" y="4641248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Butterfly </a:t>
            </a:r>
            <a:r>
              <a:rPr lang="en-US" sz="1200" dirty="0" smtClean="0">
                <a:latin typeface="+mn-lt"/>
                <a:hlinkClick r:id="rId3"/>
              </a:rPr>
              <a:t>needle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PhilippN"/>
              </a:rPr>
              <a:t>PhilippN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9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205063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Επιλογή κατάλληλων σωληναρίων ανάλογα με το είδος της εξέτασης που αναγράφεται στο αντίστοιχο παραπεμπτικό του κλινικού ιατρού.</a:t>
            </a:r>
          </a:p>
          <a:p>
            <a:pPr lvl="0"/>
            <a:r>
              <a:rPr lang="el-GR" dirty="0" smtClean="0"/>
              <a:t>Αναγραφή του ονοματεπώνυμου του ασθενή, καθώς και της ημερομηνίας αιμοληψίας σε όλα τα σωληνάρια.</a:t>
            </a:r>
          </a:p>
          <a:p>
            <a:r>
              <a:rPr lang="el-GR" dirty="0" smtClean="0"/>
              <a:t>Επισύναψη των σωληναρίων με ειδικό χρώμα μαρκαδόρου (κόκκινο) στην περίπτωση που είναι γνωστή κάποια μεταδοτική με το αίμα ασθένεια [(π.χ. </a:t>
            </a:r>
            <a:r>
              <a:rPr lang="en-US" dirty="0" smtClean="0"/>
              <a:t>HCV </a:t>
            </a:r>
            <a:r>
              <a:rPr lang="el-GR" dirty="0" smtClean="0"/>
              <a:t>(+)].</a:t>
            </a:r>
          </a:p>
        </p:txBody>
      </p:sp>
    </p:spTree>
    <p:extLst>
      <p:ext uri="{BB962C8B-B14F-4D97-AF65-F5344CB8AC3E}">
        <p14:creationId xmlns:p14="http://schemas.microsoft.com/office/powerpoint/2010/main" val="7130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Περίδεση του βραχίονα με περιχειρίδα. </a:t>
            </a:r>
          </a:p>
          <a:p>
            <a:pPr lvl="0"/>
            <a:r>
              <a:rPr lang="el-GR" dirty="0" smtClean="0"/>
              <a:t>Οδηγίες στον ασθενή να σφίξει την παλάμη και να τεντώσει τον αγκώνα.</a:t>
            </a:r>
          </a:p>
          <a:p>
            <a:pPr lvl="0"/>
            <a:r>
              <a:rPr lang="el-GR" dirty="0" smtClean="0"/>
              <a:t>Επιλογή προσπελάσιμης φλέβας.</a:t>
            </a:r>
          </a:p>
          <a:p>
            <a:pPr lvl="0"/>
            <a:r>
              <a:rPr lang="el-GR" dirty="0" smtClean="0"/>
              <a:t>Ψηλάφηση της φλέβας.</a:t>
            </a:r>
          </a:p>
          <a:p>
            <a:r>
              <a:rPr lang="el-GR" dirty="0" smtClean="0"/>
              <a:t>Αντισηψία του δέρματος.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 l="20938" t="18750" r="13443" b="8327"/>
          <a:stretch>
            <a:fillRect/>
          </a:stretch>
        </p:blipFill>
        <p:spPr bwMode="auto">
          <a:xfrm>
            <a:off x="5436096" y="3501007"/>
            <a:ext cx="3096344" cy="258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8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Παρακέντηση της φλέβας με την αιχμή της βελόνας προς τα πάνω. Η παρακέντηση γίνεται υπό γωνία 15</a:t>
            </a:r>
            <a:r>
              <a:rPr lang="el-GR" baseline="30000" dirty="0" smtClean="0"/>
              <a:t>ο</a:t>
            </a:r>
            <a:r>
              <a:rPr lang="el-GR" dirty="0" smtClean="0"/>
              <a:t>, κατά μήκος της φλέβας και σε βάθος 1-1,5cm και πάντα παράλληλα με την πορεία της. Απαγορεύεται η προσέγγιση της φλέβας από τα πλάγια ή κάθετα.</a:t>
            </a:r>
          </a:p>
        </p:txBody>
      </p:sp>
    </p:spTree>
    <p:extLst>
      <p:ext uri="{BB962C8B-B14F-4D97-AF65-F5344CB8AC3E}">
        <p14:creationId xmlns:p14="http://schemas.microsoft.com/office/powerpoint/2010/main" val="42206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4/6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2578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είσοδος της βελόνας γίνεται πιάνοντας τα πτερύγια της πεταλούδας με τον δείκτη και τον αντίχειρα</a:t>
            </a:r>
          </a:p>
          <a:p>
            <a:r>
              <a:rPr lang="el-GR" sz="2200" dirty="0" smtClean="0"/>
              <a:t> Πριν την είσοδο έχει προηγηθεί έλεγχος της βελόνας με αναρρόφηση, 2-3 φορές, του αέρα με τη σύριγγα.</a:t>
            </a:r>
          </a:p>
          <a:p>
            <a:r>
              <a:rPr lang="el-GR" sz="2200" dirty="0" smtClean="0"/>
              <a:t>Για σταθεροποίηση της πεταλούδας επικολλάται ο σωλήνας με μικρό κομμάτι κολλητικής ταινίας στο χέρι του ασθενή.</a:t>
            </a:r>
          </a:p>
        </p:txBody>
      </p:sp>
      <p:pic>
        <p:nvPicPr>
          <p:cNvPr id="6" name="Picture 7" descr="P1328_17-01-11"/>
          <p:cNvPicPr>
            <a:picLocks noChangeAspect="1" noChangeArrowheads="1"/>
          </p:cNvPicPr>
          <p:nvPr/>
        </p:nvPicPr>
        <p:blipFill>
          <a:blip r:embed="rId2" cstate="print"/>
          <a:srcRect l="23752" t="12091" b="25423"/>
          <a:stretch>
            <a:fillRect/>
          </a:stretch>
        </p:blipFill>
        <p:spPr bwMode="auto">
          <a:xfrm>
            <a:off x="5096912" y="1844823"/>
            <a:ext cx="3867576" cy="2376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7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5/6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l-GR" dirty="0" smtClean="0"/>
              <a:t>Επειδή η βελόνα είναι λεπτή η αναρρόφηση του αίματος γίνεται πιο αργά από τον </a:t>
            </a:r>
            <a:r>
              <a:rPr lang="el-GR" dirty="0" err="1" smtClean="0"/>
              <a:t>αιμολήπτη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αιχμή της βελόνας βρίσκεται πάντα προς τα επάνω.</a:t>
            </a:r>
          </a:p>
        </p:txBody>
      </p:sp>
    </p:spTree>
    <p:extLst>
      <p:ext uri="{BB962C8B-B14F-4D97-AF65-F5344CB8AC3E}">
        <p14:creationId xmlns:p14="http://schemas.microsoft.com/office/powerpoint/2010/main" val="5804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267744" y="61043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Sample Procedure - Venipuncture Butterfly Method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37795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00457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b99c04cf6b06264c74af11c742f0e5a018d3f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_7mcbUCgDPY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ς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</TotalTime>
  <Words>890</Words>
  <Application>Microsoft Office PowerPoint</Application>
  <PresentationFormat>On-screen Show (4:3)</PresentationFormat>
  <Paragraphs>89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OC_template_updated</vt:lpstr>
      <vt:lpstr>template</vt:lpstr>
      <vt:lpstr>Τεχνικές Λήψης Βιολογικών Υλικών (E)</vt:lpstr>
      <vt:lpstr>Λήψη φλεβικού αίματος με πεταλούδα</vt:lpstr>
      <vt:lpstr>Τεχνική 1/6</vt:lpstr>
      <vt:lpstr>Τεχνική 2/6</vt:lpstr>
      <vt:lpstr>Τεχνική 3/6</vt:lpstr>
      <vt:lpstr>Τεχνική 4/6</vt:lpstr>
      <vt:lpstr>Τεχνική 5/6</vt:lpstr>
      <vt:lpstr>Τεχνική 6/6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alex</cp:lastModifiedBy>
  <cp:revision>9</cp:revision>
  <dcterms:created xsi:type="dcterms:W3CDTF">2014-10-07T08:24:45Z</dcterms:created>
  <dcterms:modified xsi:type="dcterms:W3CDTF">2015-03-02T10:41:59Z</dcterms:modified>
</cp:coreProperties>
</file>