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8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81" r:id="rId18"/>
    <p:sldId id="262" r:id="rId19"/>
    <p:sldId id="264" r:id="rId20"/>
    <p:sldId id="299" r:id="rId21"/>
    <p:sldId id="300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7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Μελέτη </a:t>
            </a:r>
            <a:r>
              <a:rPr lang="el-GR" sz="2800" dirty="0" smtClean="0"/>
              <a:t>Περίπτωσης</a:t>
            </a:r>
            <a:r>
              <a:rPr lang="en-US" sz="2800" dirty="0" smtClean="0"/>
              <a:t> -</a:t>
            </a:r>
            <a:r>
              <a:rPr lang="el-GR" sz="2800" dirty="0" smtClean="0"/>
              <a:t> </a:t>
            </a:r>
            <a:r>
              <a:rPr lang="en-US" sz="2800" dirty="0"/>
              <a:t>American Elections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Χ. Σκουρλάς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1981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με γλώσσα </a:t>
            </a:r>
            <a:r>
              <a:rPr lang="en-US" altLang="el-GR" dirty="0" smtClean="0"/>
              <a:t>SQL </a:t>
            </a:r>
            <a:r>
              <a:rPr lang="en-US" altLang="el-GR" sz="3200" b="0" dirty="0" smtClean="0"/>
              <a:t>1/6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71409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presidents(winner VARCHAR2(15) NOT NULL,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VARCHAR2(15),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VARCHAR2(15) 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losers(loser VARCHAR2(15) NOT NULL,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l_party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VARCHAR2(15));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election_year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VARCHAR2(4) NOT NULL,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winner VARCHAR2(15),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w_votes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election_year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VARCHAR2(4) NOT NULL,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loser VARCHAR2(15) NOT NULL,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l_votes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endParaRPr lang="el-GR" sz="1600" dirty="0"/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INTO presidents VALUES ('EISENHOWER','REPUBLICAN','TEXAS');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losers VALUES('STEVENSON','DEMOCRAT');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VALUES('1952','EISENHOWER',442);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VALUES('1956','EISENHOWER',447);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VALUES('1952','STEVENSON',89);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VALUES('1956','STEVENSON',73);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1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black"/>
                </a:solidFill>
              </a:rPr>
              <a:t>Υλοποίηση με γλώσσα </a:t>
            </a:r>
            <a:r>
              <a:rPr lang="en-US" altLang="el-GR" dirty="0">
                <a:solidFill>
                  <a:prstClr val="black"/>
                </a:solidFill>
              </a:rPr>
              <a:t>SQL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2/6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47500" lnSpcReduction="20000"/>
          </a:bodyPr>
          <a:lstStyle/>
          <a:p>
            <a:r>
              <a:rPr lang="el-GR" sz="3800" dirty="0"/>
              <a:t>Δείξτε όλα τα στοιχεία προέδρων ταξινομημένα ανά όνομα</a:t>
            </a:r>
          </a:p>
          <a:p>
            <a:r>
              <a:rPr lang="el-GR" sz="3800" dirty="0"/>
              <a:t>Δείξτε τα ονόματα των προέδρων από τον πίνακα </a:t>
            </a:r>
            <a:r>
              <a:rPr lang="en-US" sz="3800" dirty="0" err="1"/>
              <a:t>electionwinner</a:t>
            </a:r>
            <a:r>
              <a:rPr lang="el-GR" sz="3800" dirty="0"/>
              <a:t> μία φορά  </a:t>
            </a:r>
          </a:p>
          <a:p>
            <a:r>
              <a:rPr lang="el-GR" sz="3800" dirty="0"/>
              <a:t>Δείξτε όλα τα στοιχεία προέδρων ανά κόμμα και αλφαβητικά</a:t>
            </a:r>
          </a:p>
          <a:p>
            <a:r>
              <a:rPr lang="el-GR" sz="3800" dirty="0"/>
              <a:t>Δείξτε όλα τα στοιχεία προέδρων που ανήκουν στο κόμμα των ρεπουμπλικάνων </a:t>
            </a:r>
          </a:p>
          <a:p>
            <a:r>
              <a:rPr lang="el-GR" sz="3800" b="1" dirty="0" smtClean="0">
                <a:solidFill>
                  <a:srgbClr val="820000"/>
                </a:solidFill>
              </a:rPr>
              <a:t>Τι </a:t>
            </a:r>
            <a:r>
              <a:rPr lang="el-GR" sz="3800" b="1" dirty="0">
                <a:solidFill>
                  <a:srgbClr val="820000"/>
                </a:solidFill>
              </a:rPr>
              <a:t>θα δείξουν οι  αναζητήσεις;</a:t>
            </a: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winner,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presidents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 = 'REP';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winner,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presidents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RepUBLICAN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winner,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presidents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 = 'republican';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winner,w_party,w_state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presidents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n-US" sz="3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 = 'REPUBLICAN';</a:t>
            </a:r>
            <a:endParaRPr lang="el-GR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3800" dirty="0"/>
              <a:t>Δείξτε  στοιχεία </a:t>
            </a:r>
            <a:r>
              <a:rPr lang="en-US" sz="3800" dirty="0"/>
              <a:t>NIXON </a:t>
            </a:r>
            <a:endParaRPr lang="el-GR" sz="3800" dirty="0"/>
          </a:p>
          <a:p>
            <a:r>
              <a:rPr lang="el-GR" sz="3800" dirty="0"/>
              <a:t>Δείξτε υποψήφιους που έχασαν με ψήφους λιγότερους των 80 </a:t>
            </a:r>
          </a:p>
          <a:p>
            <a:r>
              <a:rPr lang="el-GR" sz="3800" dirty="0"/>
              <a:t>Δείξτε υποψήφιους που έχασαν στις εκλογές πάνω από </a:t>
            </a:r>
            <a:r>
              <a:rPr lang="el-GR" sz="3800" dirty="0" smtClean="0"/>
              <a:t>1</a:t>
            </a:r>
            <a:r>
              <a:rPr lang="en-US" sz="3800" dirty="0" smtClean="0"/>
              <a:t> </a:t>
            </a:r>
            <a:r>
              <a:rPr lang="el-GR" sz="3800" dirty="0" smtClean="0"/>
              <a:t>φορά</a:t>
            </a:r>
            <a:r>
              <a:rPr lang="en-US" sz="3800" dirty="0" smtClean="0"/>
              <a:t> </a:t>
            </a:r>
            <a:r>
              <a:rPr lang="el-GR" sz="3800" dirty="0" smtClean="0"/>
              <a:t>(</a:t>
            </a:r>
            <a:r>
              <a:rPr lang="en-US" sz="3800" dirty="0"/>
              <a:t>GROUP BY</a:t>
            </a:r>
            <a:r>
              <a:rPr lang="el-GR" sz="3800" dirty="0"/>
              <a:t>)</a:t>
            </a:r>
          </a:p>
          <a:p>
            <a:r>
              <a:rPr lang="el-GR" sz="3800" dirty="0"/>
              <a:t>Δείξτε όλα τα στοιχεία των εκλογών για κάθε έτος εκλογικής αναμέτρησης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6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Γράψτε τις παρακάτω αναζητήσεις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Δείξτε δημοκρατικούς προέδρους από την πολιτεία </a:t>
            </a:r>
            <a:r>
              <a:rPr lang="en-US" dirty="0" smtClean="0"/>
              <a:t>Mass</a:t>
            </a:r>
            <a:r>
              <a:rPr lang="en-US" dirty="0"/>
              <a:t>.</a:t>
            </a:r>
            <a:endParaRPr lang="el-GR" dirty="0"/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Δείξτε δημοκρατικούς προέδρους που εξελέγησαν νικητές πάνω από μία </a:t>
            </a:r>
            <a:r>
              <a:rPr lang="el-GR" dirty="0" smtClean="0"/>
              <a:t>φορά</a:t>
            </a:r>
            <a:r>
              <a:rPr lang="en-US" dirty="0" smtClean="0"/>
              <a:t>.</a:t>
            </a:r>
            <a:endParaRPr lang="el-GR" dirty="0"/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Δείξτε όλα τα στοιχεία των υποψηφίων που ηττήθηκαν και νίκησαν σε εκλογικές αναμετρήσεις πχ ο </a:t>
            </a:r>
            <a:r>
              <a:rPr lang="en-US" dirty="0"/>
              <a:t>Nixon</a:t>
            </a:r>
            <a:r>
              <a:rPr lang="el-GR" dirty="0"/>
              <a:t> έχασε και κέρδισε εκλογές.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Πόσους ψήφους εκλεκτόρων έλαβαν οι δημοκρατικοί πρόεδροι από το 1952 έως το 1992.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Ποιος ο ελάχιστος αριθμός εκλεκτόρων που εξασφάλισε δημοκρατικός πρόεδρος που εξελέγη από το 1952 έως και το 1984.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Ποιος ο μέσος όρος ψήφων εκλεκτόρων που έλαβαν οι υποψήφιοι που εξελέγησαν πρόεδροι από το 1952 έως και το 1984.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Εκτυπώστε έτη εκλογικής αναμέτρησης, ονόματα νικητών και ψήφους εκλεκτόρων. Ταξινομήστε τα αποτελέσματα ανά φθίνουσα σειρά ψήφων εκλεκτόρων.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Δείξτε υποψήφιους που έχασαν πάνω από μία φορά με ψήφους εκλεκτόρων λιγότερους από 100.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Πόσοι ανεξάρτητοι υποψήφιοι συμμετείχαν στις εκλογικές </a:t>
            </a:r>
            <a:r>
              <a:rPr lang="el-GR" dirty="0" smtClean="0"/>
              <a:t>αναμετρήσεις</a:t>
            </a:r>
            <a:r>
              <a:rPr lang="en-US" dirty="0" smtClean="0"/>
              <a:t>.</a:t>
            </a:r>
            <a:endParaRPr lang="el-GR" dirty="0"/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l-GR" dirty="0"/>
              <a:t>Δείξτε δημοκρατικούς υποψήφιους από το 1952 έως και το 1988.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3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black"/>
                </a:solidFill>
              </a:rPr>
              <a:t>Υλοποίηση με γλώσσα </a:t>
            </a:r>
            <a:r>
              <a:rPr lang="en-US" altLang="el-GR" dirty="0">
                <a:solidFill>
                  <a:prstClr val="black"/>
                </a:solidFill>
              </a:rPr>
              <a:t>SQL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3/6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758948"/>
              </p:ext>
            </p:extLst>
          </p:nvPr>
        </p:nvGraphicFramePr>
        <p:xfrm>
          <a:off x="5292080" y="1369922"/>
          <a:ext cx="3672408" cy="252374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12168"/>
                <a:gridCol w="1080120"/>
                <a:gridCol w="108012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WINNER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W-PARTY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W_STATE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EISENHOWER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KENNEDY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JOHNSON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CARTER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REAGAN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BUSH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CLINTON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REP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DEM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TEXAS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MASS.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TEXAS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CALIF.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2464" y="2132856"/>
            <a:ext cx="820891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dirty="0">
                <a:latin typeface="+mn-lt"/>
                <a:cs typeface="Courier New" panose="02070309020205020404" pitchFamily="49" charset="0"/>
              </a:rPr>
              <a:t>/* Δείξτε όλα τα στοιχεία προέδρων   */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l-GR" sz="1600" dirty="0" smtClean="0">
                <a:latin typeface="+mn-lt"/>
                <a:cs typeface="Courier New" panose="02070309020205020404" pitchFamily="49" charset="0"/>
              </a:rPr>
              <a:t>/* </a:t>
            </a:r>
            <a:r>
              <a:rPr lang="el-GR" sz="1600" dirty="0">
                <a:latin typeface="+mn-lt"/>
                <a:cs typeface="Courier New" panose="02070309020205020404" pitchFamily="49" charset="0"/>
              </a:rPr>
              <a:t>Δείξτε όλα τα στοιχεία προέδρων με άλλη  σειρά    */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winner,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l-GR" sz="1600" dirty="0" smtClean="0">
                <a:latin typeface="+mn-lt"/>
                <a:cs typeface="Courier New" panose="02070309020205020404" pitchFamily="49" charset="0"/>
              </a:rPr>
              <a:t>/* </a:t>
            </a:r>
            <a:r>
              <a:rPr lang="el-GR" sz="1600" dirty="0">
                <a:latin typeface="+mn-lt"/>
                <a:cs typeface="Courier New" panose="02070309020205020404" pitchFamily="49" charset="0"/>
              </a:rPr>
              <a:t>Δείξτε όλα τα στοιχεία προέδρων κατά κόμμα και αλφαβητικά  */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winner;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l-GR" sz="1600" dirty="0" smtClean="0">
                <a:latin typeface="+mn-lt"/>
                <a:cs typeface="Courier New" panose="02070309020205020404" pitchFamily="49" charset="0"/>
              </a:rPr>
              <a:t>/* </a:t>
            </a:r>
            <a:r>
              <a:rPr lang="el-GR" sz="1600" dirty="0">
                <a:latin typeface="+mn-lt"/>
                <a:cs typeface="Courier New" panose="02070309020205020404" pitchFamily="49" charset="0"/>
              </a:rPr>
              <a:t>Δείξτε όλα τα στοιχεία προέδρων που ανήκουν στο κόμμα των ρεπουμπλικάνων */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'REPUBLICAN';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1000590"/>
            <a:ext cx="132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PRESIDENTS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66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black"/>
                </a:solidFill>
              </a:rPr>
              <a:t>Υλοποίηση με γλώσσα </a:t>
            </a:r>
            <a:r>
              <a:rPr lang="en-US" altLang="el-GR" dirty="0">
                <a:solidFill>
                  <a:prstClr val="black"/>
                </a:solidFill>
              </a:rPr>
              <a:t>SQL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4/6</a:t>
            </a:r>
            <a:endParaRPr lang="el-GR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477728"/>
              </p:ext>
            </p:extLst>
          </p:nvPr>
        </p:nvGraphicFramePr>
        <p:xfrm>
          <a:off x="5292080" y="1369922"/>
          <a:ext cx="3672408" cy="252374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12168"/>
                <a:gridCol w="1080120"/>
                <a:gridCol w="108012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WINNER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W-PARTY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W_STATE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EISENHOWER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KENNEDY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JOHNSON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CARTER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REAGAN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BUSH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CLINTON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REP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DEM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TEXAS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MASS.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TEXAS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CALIF.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292080" y="1000590"/>
            <a:ext cx="132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PRESIDENTS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464" y="268559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τι θα δείξουν οι  αναζητήσεις;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winner,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'REP';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winner,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RepUBLICAN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winner,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'republican';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winner,w_party,w_state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'REPUBLICAN';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3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black"/>
                </a:solidFill>
              </a:rPr>
              <a:t>Υλοποίηση με γλώσσα </a:t>
            </a:r>
            <a:r>
              <a:rPr lang="en-US" altLang="el-GR" dirty="0">
                <a:solidFill>
                  <a:prstClr val="black"/>
                </a:solidFill>
              </a:rPr>
              <a:t>SQL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5/6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Δείξτε  στοιχεία για τον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NIXON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winner,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w_state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presidents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winner = 'NIXON';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Δείξτε υποψήφιους που έχασαν με ψήφους λιγότερους των 80 */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loser,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election_year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l_votes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l_votes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&lt;80;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 Δείξτε υποψήφιους που έχασαν στις εκλογές πάνω από μία φορά */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loser, count(*)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loser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HAVING count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(*) &gt; 1</a:t>
            </a: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4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black"/>
                </a:solidFill>
              </a:rPr>
              <a:t>Υλοποίηση με γλώσσα </a:t>
            </a:r>
            <a:r>
              <a:rPr lang="en-US" altLang="el-GR" dirty="0">
                <a:solidFill>
                  <a:prstClr val="black"/>
                </a:solidFill>
              </a:rPr>
              <a:t>SQL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6/6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Δείξτε όλα τα στοιχεία των εκλογών για κάθε έτος εκλογικής αναμέτρησης*/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electionwinner.election_year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presidents.winner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w_votes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electionloser.loser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l_party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l_votes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presidents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losers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presidents.winner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electionwinner.winner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AND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electionwinner.election_year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electionloser.election_year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AND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electionloser.loser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losers.loser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electionwinner.election_year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3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0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 (</a:t>
            </a:r>
            <a:r>
              <a:rPr lang="el-GR" sz="2000" dirty="0"/>
              <a:t>Θ). Ενότητα 14: Μελέτη Περίπτωσης - </a:t>
            </a:r>
            <a:r>
              <a:rPr lang="el-GR" sz="2000" dirty="0" err="1"/>
              <a:t>American</a:t>
            </a:r>
            <a:r>
              <a:rPr lang="el-GR" sz="2000" dirty="0"/>
              <a:t> </a:t>
            </a:r>
            <a:r>
              <a:rPr lang="el-GR" sz="2000" dirty="0" err="1" smtClean="0"/>
              <a:t>Elections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813"/>
              </a:lnSpc>
              <a:spcBef>
                <a:spcPts val="1125"/>
              </a:spcBef>
              <a:buClr>
                <a:srgbClr val="000000"/>
              </a:buClr>
              <a:buSzPct val="75000"/>
              <a:buNone/>
            </a:pPr>
            <a:r>
              <a:rPr lang="en-GB" altLang="el-GR" sz="2400" dirty="0" err="1" smtClean="0"/>
              <a:t>Σκοπός</a:t>
            </a:r>
            <a:r>
              <a:rPr lang="en-GB" altLang="el-GR" sz="2400" dirty="0" smtClean="0"/>
              <a:t> του μαθήματος είναι να </a:t>
            </a:r>
            <a:r>
              <a:rPr lang="en-GB" altLang="el-GR" sz="2400" dirty="0" err="1" smtClean="0"/>
              <a:t>παρουσιάσει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στοιχεία μιας μελέτης περίπτωσης.</a:t>
            </a:r>
            <a:endParaRPr lang="en-US" altLang="el-GR" sz="2400" dirty="0" smtClean="0"/>
          </a:p>
          <a:p>
            <a:pPr marL="0" indent="0">
              <a:lnSpc>
                <a:spcPts val="2813"/>
              </a:lnSpc>
              <a:spcBef>
                <a:spcPts val="1125"/>
              </a:spcBef>
              <a:buClr>
                <a:srgbClr val="000000"/>
              </a:buClr>
              <a:buSzPct val="75000"/>
              <a:buNone/>
            </a:pPr>
            <a:endParaRPr lang="en-US" altLang="el-GR" sz="2400" dirty="0"/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Χ. </a:t>
            </a:r>
            <a:r>
              <a:rPr lang="el-GR" sz="2400" dirty="0" err="1" smtClean="0">
                <a:cs typeface="Arial" charset="0"/>
              </a:rPr>
              <a:t>Σκουρλάς</a:t>
            </a:r>
            <a:endParaRPr lang="el-GR" sz="2400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6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1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Study: </a:t>
            </a:r>
            <a:br>
              <a:rPr lang="en-US" dirty="0"/>
            </a:br>
            <a:r>
              <a:rPr lang="en-US" dirty="0"/>
              <a:t>    American </a:t>
            </a:r>
            <a:r>
              <a:rPr lang="en-US" dirty="0" smtClean="0"/>
              <a:t>Elections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dirty="0"/>
              <a:t>Αρχή με δείγμα δεδομένων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42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Study: </a:t>
            </a:r>
            <a:r>
              <a:rPr lang="en-US" dirty="0" smtClean="0"/>
              <a:t>American </a:t>
            </a:r>
            <a:r>
              <a:rPr lang="en-US" dirty="0" smtClean="0"/>
              <a:t>Elections </a:t>
            </a:r>
            <a:r>
              <a:rPr lang="en-US" sz="3200" b="0" dirty="0" smtClean="0"/>
              <a:t>1/4</a:t>
            </a:r>
            <a:endParaRPr lang="el-GR" sz="32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47013"/>
              </p:ext>
            </p:extLst>
          </p:nvPr>
        </p:nvGraphicFramePr>
        <p:xfrm>
          <a:off x="215516" y="1191763"/>
          <a:ext cx="8712968" cy="438912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48072"/>
                <a:gridCol w="1440160"/>
                <a:gridCol w="1008112"/>
                <a:gridCol w="1165244"/>
                <a:gridCol w="1047604"/>
                <a:gridCol w="1459560"/>
                <a:gridCol w="1080161"/>
                <a:gridCol w="86405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YEAR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WINNER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VOTES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W-PARTY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STATE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LOSER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L_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VOTES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L_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PARTY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1964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1972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1976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1980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1984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1988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1992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1992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EISENHOWER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EISENHOWER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KENNEDY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JOHNSON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NIXON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NIXON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NIXON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CARTER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REAGAN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REAGAN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REAGAN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BUSH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CLINTON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CLINTON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447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486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297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426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NULL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NULL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DEM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DEM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DEM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DEM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DEM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TEXAS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TEXAS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MASS.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TEXAS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CALIF.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CALIF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CALIF.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NULL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NULL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NULL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NULL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NULL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STEVENSON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STEVENSON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NIXON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GOLDWATER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HUMPHREY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WALLACE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McGOVERN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FORD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CARTER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AN</a:t>
                      </a: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GB" sz="1800">
                          <a:effectLst/>
                        </a:rPr>
                        <a:t>ERSON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MONDALE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DOUKAKIS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BUSH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PERAULT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219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191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240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NULL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IND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IND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REP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IND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5594757"/>
            <a:ext cx="8784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l-GR" dirty="0">
                <a:latin typeface="+mn-lt"/>
              </a:rPr>
              <a:t>REP=REPUBLICAN , DEM=DEMOCRAT , IND=INDEPENDENT</a:t>
            </a:r>
            <a:endParaRPr lang="el-GR" altLang="el-GR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l-GR" dirty="0">
                <a:latin typeface="+mn-lt"/>
              </a:rPr>
              <a:t>Η αναγραφή </a:t>
            </a:r>
            <a:r>
              <a:rPr lang="en-US" altLang="el-GR" dirty="0">
                <a:latin typeface="+mn-lt"/>
              </a:rPr>
              <a:t>NULL</a:t>
            </a:r>
            <a:r>
              <a:rPr lang="el-GR" altLang="el-GR" dirty="0">
                <a:latin typeface="+mn-lt"/>
              </a:rPr>
              <a:t> σε μια θέση του πίνακα σημαίνει ότι η αντίστοιχη στήλη δεν έχει τιμή.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l-GR" dirty="0">
                <a:latin typeface="+mn-lt"/>
              </a:rPr>
              <a:t>Στη συνέχεια παραθέτουμε 4 πίνακες στους οποίους πρέπει να γράψετε τα στοιχεία των εκλογών.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Case Study: American Elections </a:t>
            </a:r>
            <a:r>
              <a:rPr lang="en-US" sz="3200" b="0" dirty="0" smtClean="0">
                <a:solidFill>
                  <a:prstClr val="black"/>
                </a:solidFill>
              </a:rPr>
              <a:t>2/4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163610"/>
              </p:ext>
            </p:extLst>
          </p:nvPr>
        </p:nvGraphicFramePr>
        <p:xfrm>
          <a:off x="486271" y="1628800"/>
          <a:ext cx="4263109" cy="8229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98813"/>
                <a:gridCol w="1080120"/>
                <a:gridCol w="158417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WINNER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W-PARTY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W_STATE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EISENHOWER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…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TEXAS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9025"/>
              </p:ext>
            </p:extLst>
          </p:nvPr>
        </p:nvGraphicFramePr>
        <p:xfrm>
          <a:off x="459762" y="3041078"/>
          <a:ext cx="2664296" cy="1097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74508"/>
                <a:gridCol w="118978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LOSER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L_PARTY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STEVENSON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NIXON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…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DEM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41455"/>
              </p:ext>
            </p:extLst>
          </p:nvPr>
        </p:nvGraphicFramePr>
        <p:xfrm>
          <a:off x="459762" y="4677730"/>
          <a:ext cx="4104457" cy="1371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89135"/>
                <a:gridCol w="1778769"/>
                <a:gridCol w="133655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YEAR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WINNER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W_VOTES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…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EISENHOWER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EISENHOWER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KENNEDY</a:t>
                      </a:r>
                      <a:endParaRPr lang="el-G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447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650"/>
              </p:ext>
            </p:extLst>
          </p:nvPr>
        </p:nvGraphicFramePr>
        <p:xfrm>
          <a:off x="4932040" y="4677730"/>
          <a:ext cx="3888432" cy="1371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5067"/>
                <a:gridCol w="1807419"/>
                <a:gridCol w="107594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YEAR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LOSER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L_VOTES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…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STEVENSON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STEVENSON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NIXON</a:t>
                      </a:r>
                      <a:endParaRPr lang="el-GR" sz="18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73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219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4157" y="2316455"/>
            <a:ext cx="241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Ακολουθεί η απάντηση</a:t>
            </a:r>
          </a:p>
        </p:txBody>
      </p:sp>
      <p:sp>
        <p:nvSpPr>
          <p:cNvPr id="9" name="Rectangle 8"/>
          <p:cNvSpPr/>
          <p:nvPr/>
        </p:nvSpPr>
        <p:spPr>
          <a:xfrm>
            <a:off x="486271" y="1321696"/>
            <a:ext cx="132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PRESIDENTS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762" y="2695826"/>
            <a:ext cx="875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LOSERS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762" y="4349249"/>
            <a:ext cx="189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E</a:t>
            </a:r>
            <a:r>
              <a:rPr lang="el-GR" dirty="0">
                <a:latin typeface="+mn-lt"/>
              </a:rPr>
              <a:t>LECTIONWINNER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2040" y="4349249"/>
            <a:ext cx="168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ELECTIONLOSER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281919" y="2799307"/>
            <a:ext cx="648072" cy="558547"/>
          </a:xfrm>
          <a:prstGeom prst="rightArrow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6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5630"/>
              </p:ext>
            </p:extLst>
          </p:nvPr>
        </p:nvGraphicFramePr>
        <p:xfrm>
          <a:off x="179512" y="779512"/>
          <a:ext cx="3168352" cy="2225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96144"/>
                <a:gridCol w="936104"/>
                <a:gridCol w="936104"/>
              </a:tblGrid>
              <a:tr h="274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WINNER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W-PARTY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W_STATE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EISENHOWER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KENNEDY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JOHNSON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CARTER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REAGAN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BUSH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CLINTON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REP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DEM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TEXAS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MASS.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TEXAS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CALIF.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99273"/>
              </p:ext>
            </p:extLst>
          </p:nvPr>
        </p:nvGraphicFramePr>
        <p:xfrm>
          <a:off x="3635896" y="779512"/>
          <a:ext cx="2088232" cy="3413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6"/>
                <a:gridCol w="86409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LOSER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L_PARTY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STEVENSON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GOLDWATER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HUMPHREY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WALLACE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McGOVERN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FORD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CARTER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</a:t>
                      </a:r>
                      <a:r>
                        <a:rPr lang="en-US" sz="1600" dirty="0">
                          <a:effectLst/>
                        </a:rPr>
                        <a:t>D</a:t>
                      </a:r>
                      <a:r>
                        <a:rPr lang="en-GB" sz="1600" dirty="0">
                          <a:effectLst/>
                        </a:rPr>
                        <a:t>ERSON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MONDALE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DOUKAKIS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BUSH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PERAULT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IND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03206"/>
              </p:ext>
            </p:extLst>
          </p:nvPr>
        </p:nvGraphicFramePr>
        <p:xfrm>
          <a:off x="6012160" y="779512"/>
          <a:ext cx="2902044" cy="32308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48072"/>
                <a:gridCol w="1296144"/>
                <a:gridCol w="957828"/>
              </a:tblGrid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YEAR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WINNER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500" dirty="0" smtClean="0">
                          <a:effectLst/>
                        </a:rPr>
                        <a:t>W_VOTES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1964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1972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1976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1980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1984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1988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1992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EISENHOWER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EISENHOWER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KENNEDY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JOHNSON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CARTER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REAGAN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REAGAN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BUSH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CLINTON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447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486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520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297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525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426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57950"/>
              </p:ext>
            </p:extLst>
          </p:nvPr>
        </p:nvGraphicFramePr>
        <p:xfrm>
          <a:off x="179512" y="3083768"/>
          <a:ext cx="2808312" cy="3657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48072"/>
                <a:gridCol w="1224136"/>
                <a:gridCol w="936104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YEAR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LOSER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L_VOTES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1964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1968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1972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1976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1980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1984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1988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1992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1992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STEVENSON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STEVENSON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NIXON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GOLDWATER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HUMPHREY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WALLACE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McGOVERN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FORD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CARTER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</a:t>
                      </a:r>
                      <a:r>
                        <a:rPr lang="en-US" sz="1600" dirty="0">
                          <a:effectLst/>
                        </a:rPr>
                        <a:t>D</a:t>
                      </a:r>
                      <a:r>
                        <a:rPr lang="en-GB" sz="1600" dirty="0">
                          <a:effectLst/>
                        </a:rPr>
                        <a:t>ERSON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MONDALE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DOUKAKIS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BUSH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PERAULT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89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219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191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240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NULL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Case Study: American Elections </a:t>
            </a:r>
            <a:r>
              <a:rPr lang="en-US" sz="3200" b="0" dirty="0" smtClean="0">
                <a:solidFill>
                  <a:prstClr val="black"/>
                </a:solidFill>
              </a:rPr>
              <a:t>3/4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8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63" y="980728"/>
            <a:ext cx="7272337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-24811" y="2610683"/>
            <a:ext cx="574893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Περιορισμοί (</a:t>
            </a:r>
            <a:r>
              <a:rPr lang="el-GR" altLang="el-GR" sz="1800" dirty="0" err="1">
                <a:latin typeface="+mn-lt"/>
              </a:rPr>
              <a:t>constraints</a:t>
            </a:r>
            <a:r>
              <a:rPr lang="el-GR" altLang="el-GR" sz="1800" dirty="0">
                <a:latin typeface="+mn-lt"/>
              </a:rPr>
              <a:t>)</a:t>
            </a:r>
          </a:p>
          <a:p>
            <a:pPr marL="355600" indent="-355600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1.	</a:t>
            </a:r>
            <a:r>
              <a:rPr lang="el-GR" altLang="el-GR" sz="1800" dirty="0" err="1">
                <a:latin typeface="+mn-lt"/>
              </a:rPr>
              <a:t>Year</a:t>
            </a:r>
            <a:r>
              <a:rPr lang="el-GR" altLang="el-GR" sz="1800" dirty="0">
                <a:latin typeface="+mn-lt"/>
              </a:rPr>
              <a:t> χαρακτηρίζει μοναδικά την εκλογική αναμέτρηση </a:t>
            </a:r>
            <a:r>
              <a:rPr lang="en-US" altLang="el-GR" sz="1800" dirty="0" smtClean="0">
                <a:latin typeface="+mn-lt"/>
              </a:rPr>
              <a:t>.</a:t>
            </a:r>
            <a:endParaRPr lang="el-GR" altLang="el-GR" sz="1800" dirty="0">
              <a:latin typeface="+mn-lt"/>
            </a:endParaRPr>
          </a:p>
          <a:p>
            <a:pPr marL="355600" indent="-355600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2.	</a:t>
            </a:r>
            <a:r>
              <a:rPr lang="el-GR" altLang="el-GR" sz="1800" dirty="0" err="1">
                <a:latin typeface="+mn-lt"/>
              </a:rPr>
              <a:t>year</a:t>
            </a:r>
            <a:r>
              <a:rPr lang="el-GR" altLang="el-GR" sz="1800" dirty="0">
                <a:latin typeface="+mn-lt"/>
              </a:rPr>
              <a:t> - -&gt; </a:t>
            </a:r>
            <a:r>
              <a:rPr lang="el-GR" altLang="el-GR" sz="1800" dirty="0" err="1">
                <a:latin typeface="+mn-lt"/>
              </a:rPr>
              <a:t>winner</a:t>
            </a:r>
            <a:r>
              <a:rPr lang="el-GR" altLang="el-GR" sz="1800" dirty="0">
                <a:latin typeface="+mn-lt"/>
              </a:rPr>
              <a:t> , w-</a:t>
            </a:r>
            <a:r>
              <a:rPr lang="el-GR" altLang="el-GR" sz="1800" dirty="0" err="1">
                <a:latin typeface="+mn-lt"/>
              </a:rPr>
              <a:t>votes</a:t>
            </a:r>
            <a:r>
              <a:rPr lang="el-GR" altLang="el-GR" sz="1800" dirty="0">
                <a:latin typeface="+mn-lt"/>
              </a:rPr>
              <a:t> , w-</a:t>
            </a:r>
            <a:r>
              <a:rPr lang="el-GR" altLang="el-GR" sz="1800" dirty="0" err="1">
                <a:latin typeface="+mn-lt"/>
              </a:rPr>
              <a:t>party</a:t>
            </a:r>
            <a:r>
              <a:rPr lang="el-GR" altLang="el-GR" sz="1800" dirty="0">
                <a:latin typeface="+mn-lt"/>
              </a:rPr>
              <a:t> , </a:t>
            </a:r>
            <a:r>
              <a:rPr lang="el-GR" altLang="el-GR" sz="1800" dirty="0" err="1">
                <a:latin typeface="+mn-lt"/>
              </a:rPr>
              <a:t>w_state</a:t>
            </a:r>
            <a:r>
              <a:rPr lang="el-GR" altLang="el-GR" sz="1800" dirty="0">
                <a:latin typeface="+mn-lt"/>
              </a:rPr>
              <a:t>  (Το έτος χαρακτηρίζει μοναδικά κάποια πεδία που περιγράφουν την εκλογική αναμέτρηση . Δηλαδή αν σκεφτούμε το έτος μίας εκλογικής αναμέτρησης τότε αυτομάτως έρχεται στο μυαλό μας ακριβώς ένας </a:t>
            </a:r>
            <a:r>
              <a:rPr lang="el-GR" altLang="el-GR" sz="1800" dirty="0" err="1">
                <a:latin typeface="+mn-lt"/>
              </a:rPr>
              <a:t>νικήτης</a:t>
            </a:r>
            <a:r>
              <a:rPr lang="el-GR" altLang="el-GR" sz="1800" dirty="0">
                <a:latin typeface="+mn-lt"/>
              </a:rPr>
              <a:t>, ο Πρόεδρος, ακριβώς ένα </a:t>
            </a:r>
            <a:r>
              <a:rPr lang="el-GR" altLang="el-GR" sz="1800" dirty="0" err="1">
                <a:latin typeface="+mn-lt"/>
              </a:rPr>
              <a:t>κόμα</a:t>
            </a:r>
            <a:r>
              <a:rPr lang="el-GR" altLang="el-GR" sz="1800" dirty="0">
                <a:latin typeface="+mn-lt"/>
              </a:rPr>
              <a:t>, αυτό που νίκησε στις εκλογές κτλ</a:t>
            </a:r>
            <a:r>
              <a:rPr lang="el-GR" altLang="el-GR" sz="1800" dirty="0" smtClean="0">
                <a:latin typeface="+mn-lt"/>
              </a:rPr>
              <a:t>.)</a:t>
            </a:r>
            <a:r>
              <a:rPr lang="en-US" altLang="el-GR" sz="1800" dirty="0" smtClean="0">
                <a:latin typeface="+mn-lt"/>
              </a:rPr>
              <a:t>.</a:t>
            </a:r>
            <a:endParaRPr lang="el-GR" altLang="el-GR" sz="1800" dirty="0">
              <a:latin typeface="+mn-lt"/>
            </a:endParaRPr>
          </a:p>
          <a:p>
            <a:pPr marL="355600" indent="-355600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3.	</a:t>
            </a:r>
            <a:r>
              <a:rPr lang="el-GR" altLang="el-GR" sz="1800" dirty="0" err="1">
                <a:latin typeface="+mn-lt"/>
              </a:rPr>
              <a:t>winner</a:t>
            </a:r>
            <a:r>
              <a:rPr lang="el-GR" altLang="el-GR" sz="1800" dirty="0">
                <a:latin typeface="+mn-lt"/>
              </a:rPr>
              <a:t> - -&gt; </a:t>
            </a:r>
            <a:r>
              <a:rPr lang="el-GR" altLang="el-GR" sz="1800" dirty="0" err="1">
                <a:latin typeface="+mn-lt"/>
              </a:rPr>
              <a:t>w_party</a:t>
            </a:r>
            <a:r>
              <a:rPr lang="el-GR" altLang="el-GR" sz="1800" dirty="0">
                <a:latin typeface="+mn-lt"/>
              </a:rPr>
              <a:t> , </a:t>
            </a:r>
            <a:r>
              <a:rPr lang="el-GR" altLang="el-GR" sz="1800" dirty="0" err="1">
                <a:latin typeface="+mn-lt"/>
              </a:rPr>
              <a:t>w_state</a:t>
            </a:r>
            <a:r>
              <a:rPr lang="el-GR" altLang="el-GR" sz="1800" dirty="0">
                <a:latin typeface="+mn-lt"/>
              </a:rPr>
              <a:t> (Ο νικητής, ανήκει ισόβια ως υποψήφιος στο ίδιο </a:t>
            </a:r>
            <a:r>
              <a:rPr lang="el-GR" altLang="el-GR" sz="1800" dirty="0" err="1">
                <a:latin typeface="+mn-lt"/>
              </a:rPr>
              <a:t>κόμα</a:t>
            </a:r>
            <a:r>
              <a:rPr lang="el-GR" altLang="el-GR" sz="1800" dirty="0">
                <a:latin typeface="+mn-lt"/>
              </a:rPr>
              <a:t> και ξεκινά </a:t>
            </a:r>
            <a:r>
              <a:rPr lang="el-GR" altLang="el-GR" sz="1800" dirty="0" err="1">
                <a:latin typeface="+mn-lt"/>
              </a:rPr>
              <a:t>απο</a:t>
            </a:r>
            <a:r>
              <a:rPr lang="el-GR" altLang="el-GR" sz="1800" dirty="0">
                <a:latin typeface="+mn-lt"/>
              </a:rPr>
              <a:t> την ίδια πολιτεία</a:t>
            </a:r>
            <a:r>
              <a:rPr lang="el-GR" altLang="el-GR" sz="1800" dirty="0" smtClean="0">
                <a:latin typeface="+mn-lt"/>
              </a:rPr>
              <a:t>)</a:t>
            </a:r>
            <a:r>
              <a:rPr lang="en-US" altLang="el-GR" sz="1800" dirty="0" smtClean="0">
                <a:latin typeface="+mn-lt"/>
              </a:rPr>
              <a:t>.</a:t>
            </a:r>
            <a:endParaRPr lang="el-GR" altLang="el-GR" sz="1800" dirty="0">
              <a:latin typeface="+mn-lt"/>
            </a:endParaRPr>
          </a:p>
          <a:p>
            <a:pPr marL="355600" indent="-355600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4.	</a:t>
            </a:r>
            <a:r>
              <a:rPr lang="el-GR" altLang="el-GR" sz="1800" dirty="0" err="1">
                <a:latin typeface="+mn-lt"/>
              </a:rPr>
              <a:t>year</a:t>
            </a:r>
            <a:r>
              <a:rPr lang="el-GR" altLang="el-GR" sz="1800" dirty="0">
                <a:latin typeface="+mn-lt"/>
              </a:rPr>
              <a:t> , </a:t>
            </a:r>
            <a:r>
              <a:rPr lang="el-GR" altLang="el-GR" sz="1800" dirty="0" err="1">
                <a:latin typeface="+mn-lt"/>
              </a:rPr>
              <a:t>loser</a:t>
            </a:r>
            <a:r>
              <a:rPr lang="el-GR" altLang="el-GR" sz="1800" dirty="0">
                <a:latin typeface="+mn-lt"/>
              </a:rPr>
              <a:t>  - - &gt; </a:t>
            </a:r>
            <a:r>
              <a:rPr lang="el-GR" altLang="el-GR" sz="1800" dirty="0" err="1" smtClean="0">
                <a:latin typeface="+mn-lt"/>
              </a:rPr>
              <a:t>l_votes</a:t>
            </a:r>
            <a:r>
              <a:rPr lang="en-US" altLang="el-GR" sz="1800" dirty="0" smtClean="0">
                <a:latin typeface="+mn-lt"/>
              </a:rPr>
              <a:t>.</a:t>
            </a:r>
            <a:endParaRPr lang="el-GR" altLang="el-GR" sz="1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Case Study: American Elections </a:t>
            </a:r>
            <a:r>
              <a:rPr lang="en-US" sz="3200" b="0" dirty="0" smtClean="0">
                <a:solidFill>
                  <a:prstClr val="black"/>
                </a:solidFill>
              </a:rPr>
              <a:t>4/4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9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δεδομένων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b="1" dirty="0"/>
              <a:t>Αφετηρία της Μοντελοποίησης, </a:t>
            </a:r>
            <a:r>
              <a:rPr lang="el-GR" sz="2000" b="1" dirty="0" err="1"/>
              <a:t>Κανονικοποίησης</a:t>
            </a:r>
            <a:r>
              <a:rPr lang="el-GR" sz="2000" b="1" dirty="0"/>
              <a:t> ήταν το δείγμα:</a:t>
            </a:r>
            <a:endParaRPr lang="el-GR" sz="2000" dirty="0"/>
          </a:p>
          <a:p>
            <a:r>
              <a:rPr lang="el-GR" sz="2000" dirty="0"/>
              <a:t>Δείγμα δεδομένων και Περιορισμοί  (</a:t>
            </a:r>
            <a:r>
              <a:rPr lang="en-US" sz="2000" dirty="0"/>
              <a:t>constraints</a:t>
            </a:r>
            <a:r>
              <a:rPr lang="el-GR" sz="2000" dirty="0" smtClean="0"/>
              <a:t>)</a:t>
            </a:r>
            <a:r>
              <a:rPr lang="en-US" sz="2000" dirty="0" smtClean="0"/>
              <a:t>.</a:t>
            </a:r>
            <a:endParaRPr lang="el-GR" sz="2000" dirty="0"/>
          </a:p>
          <a:p>
            <a:r>
              <a:rPr lang="el-GR" sz="2000" dirty="0" err="1"/>
              <a:t>Κανονικοποίηση</a:t>
            </a:r>
            <a:r>
              <a:rPr lang="el-GR" sz="2000" dirty="0"/>
              <a:t> – Τρίτη Κ.Μ. – Μορφή </a:t>
            </a:r>
            <a:r>
              <a:rPr lang="en-US" sz="2000" dirty="0"/>
              <a:t>Boyce</a:t>
            </a:r>
            <a:r>
              <a:rPr lang="el-GR" sz="2000" dirty="0"/>
              <a:t>-</a:t>
            </a:r>
            <a:r>
              <a:rPr lang="en-US" sz="2000" dirty="0" err="1" smtClean="0"/>
              <a:t>Codd</a:t>
            </a:r>
            <a:r>
              <a:rPr lang="en-US" sz="2000" dirty="0" smtClean="0"/>
              <a:t>.</a:t>
            </a:r>
            <a:endParaRPr lang="el-GR" sz="2000" dirty="0"/>
          </a:p>
          <a:p>
            <a:r>
              <a:rPr lang="el-GR" sz="2000" dirty="0"/>
              <a:t>Μοντέλο Οντοτήτων Συσχετίσεων (ΜΟΣ</a:t>
            </a:r>
            <a:r>
              <a:rPr lang="el-GR" sz="2000" dirty="0" smtClean="0"/>
              <a:t>)</a:t>
            </a:r>
            <a:r>
              <a:rPr lang="en-US" sz="2000" dirty="0" smtClean="0"/>
              <a:t>.</a:t>
            </a:r>
            <a:endParaRPr lang="el-GR" sz="2000" dirty="0"/>
          </a:p>
          <a:p>
            <a:pPr lvl="0"/>
            <a:r>
              <a:rPr lang="el-GR" sz="2000" dirty="0"/>
              <a:t>Γράφουμε περιορισμούς</a:t>
            </a:r>
            <a:r>
              <a:rPr lang="en-US" sz="2000" dirty="0"/>
              <a:t> (constraints):</a:t>
            </a:r>
            <a:endParaRPr lang="el-GR" sz="2000" dirty="0"/>
          </a:p>
          <a:p>
            <a:pPr marL="355600" indent="0">
              <a:buNone/>
            </a:pPr>
            <a:r>
              <a:rPr lang="en-US" sz="2000" dirty="0"/>
              <a:t>Year</a:t>
            </a:r>
            <a:r>
              <a:rPr lang="el-GR" sz="2000" dirty="0"/>
              <a:t> χαρακτηρίζει μοναδικά την εκλογική αναμέτρηση </a:t>
            </a:r>
          </a:p>
          <a:p>
            <a:pPr marL="355600" indent="0">
              <a:buNone/>
            </a:pPr>
            <a:r>
              <a:rPr lang="en-US" sz="2000" dirty="0"/>
              <a:t>year </a:t>
            </a:r>
            <a:r>
              <a:rPr lang="el-GR" sz="2000" dirty="0">
                <a:sym typeface="Wingdings"/>
              </a:rPr>
              <a:t></a:t>
            </a:r>
            <a:r>
              <a:rPr lang="en-GB" sz="2000" dirty="0"/>
              <a:t> winner , w-votes , w-party , </a:t>
            </a:r>
            <a:r>
              <a:rPr lang="en-GB" sz="2000" dirty="0" err="1"/>
              <a:t>w_state</a:t>
            </a:r>
            <a:r>
              <a:rPr lang="en-GB" sz="2000" dirty="0"/>
              <a:t> </a:t>
            </a:r>
            <a:endParaRPr lang="el-GR" sz="2000" dirty="0"/>
          </a:p>
          <a:p>
            <a:pPr marL="355600" indent="0">
              <a:buNone/>
            </a:pPr>
            <a:r>
              <a:rPr lang="el-GR" sz="2000" dirty="0"/>
              <a:t>(Το έτος χαρακτηρίζει μοναδικά κάποιες στήλες που περιγράφουν την εκλογική αναμέτρηση. Δηλαδή αν σκεφτούμε το έτος μίας εκλογικής αναμέτρησης τότε αυτομάτως έρχεται στο μυαλό μας ακριβώς ένας </a:t>
            </a:r>
            <a:r>
              <a:rPr lang="el-GR" sz="2000" dirty="0" err="1"/>
              <a:t>νικήτης</a:t>
            </a:r>
            <a:r>
              <a:rPr lang="el-GR" sz="2000" dirty="0"/>
              <a:t>, ο Πρόεδρος, ακριβώς ένα κόμμα, αυτό που νίκησε στις εκλογές κτλ</a:t>
            </a:r>
            <a:r>
              <a:rPr lang="el-GR" sz="2000" dirty="0" smtClean="0"/>
              <a:t>.)</a:t>
            </a:r>
            <a:endParaRPr lang="el-GR" sz="2000" dirty="0"/>
          </a:p>
          <a:p>
            <a:pPr marL="355600" indent="0">
              <a:buNone/>
            </a:pPr>
            <a:r>
              <a:rPr lang="el-GR" sz="2000" dirty="0" err="1"/>
              <a:t>winner</a:t>
            </a:r>
            <a:r>
              <a:rPr lang="el-GR" sz="2000" dirty="0"/>
              <a:t> </a:t>
            </a:r>
            <a:r>
              <a:rPr lang="el-GR" sz="2000" dirty="0">
                <a:sym typeface="Wingdings"/>
              </a:rPr>
              <a:t></a:t>
            </a:r>
            <a:r>
              <a:rPr lang="el-GR" sz="2000" dirty="0"/>
              <a:t> </a:t>
            </a:r>
            <a:r>
              <a:rPr lang="el-GR" sz="2000" dirty="0" err="1"/>
              <a:t>w_party</a:t>
            </a:r>
            <a:r>
              <a:rPr lang="el-GR" sz="2000" dirty="0"/>
              <a:t> , </a:t>
            </a:r>
            <a:r>
              <a:rPr lang="el-GR" sz="2000" dirty="0" err="1"/>
              <a:t>w_state</a:t>
            </a:r>
            <a:r>
              <a:rPr lang="el-GR" sz="2000" dirty="0"/>
              <a:t> (Ο νικητής, ανήκει ισόβια ως υποψήφιος στο ίδιο κόμμα και ξεκινά από την ίδια πολιτεία</a:t>
            </a:r>
            <a:r>
              <a:rPr lang="el-GR" sz="2000" dirty="0" smtClean="0"/>
              <a:t>)</a:t>
            </a:r>
            <a:endParaRPr lang="el-GR" sz="2000" dirty="0"/>
          </a:p>
          <a:p>
            <a:pPr marL="355600" indent="0">
              <a:buNone/>
            </a:pPr>
            <a:r>
              <a:rPr lang="el-GR" sz="2000" dirty="0"/>
              <a:t> </a:t>
            </a:r>
            <a:r>
              <a:rPr lang="en-US" sz="2000" dirty="0"/>
              <a:t>year</a:t>
            </a:r>
            <a:r>
              <a:rPr lang="el-GR" sz="2000" dirty="0"/>
              <a:t>, </a:t>
            </a:r>
            <a:r>
              <a:rPr lang="en-US" sz="2000" dirty="0"/>
              <a:t>loser</a:t>
            </a:r>
            <a:r>
              <a:rPr lang="el-GR" sz="2000" dirty="0"/>
              <a:t>  </a:t>
            </a:r>
            <a:r>
              <a:rPr lang="el-GR" sz="2000" dirty="0">
                <a:sym typeface="Wingdings"/>
              </a:rPr>
              <a:t></a:t>
            </a:r>
            <a:r>
              <a:rPr lang="el-GR" sz="2000" dirty="0"/>
              <a:t> </a:t>
            </a:r>
            <a:r>
              <a:rPr lang="en-US" sz="2000" dirty="0"/>
              <a:t>l</a:t>
            </a:r>
            <a:r>
              <a:rPr lang="el-GR" sz="2000" dirty="0"/>
              <a:t>_</a:t>
            </a:r>
            <a:r>
              <a:rPr lang="en-US" sz="2000" dirty="0"/>
              <a:t>votes </a:t>
            </a:r>
            <a:endParaRPr lang="el-GR" sz="2000" dirty="0"/>
          </a:p>
          <a:p>
            <a:r>
              <a:rPr lang="el-GR" sz="2000" b="1" dirty="0">
                <a:solidFill>
                  <a:srgbClr val="820000"/>
                </a:solidFill>
              </a:rPr>
              <a:t>Γράψτε πως προέκυψαν μοντέλο και πίνακες (άσκηση</a:t>
            </a:r>
            <a:r>
              <a:rPr lang="el-GR" sz="2000" b="1" dirty="0" smtClean="0">
                <a:solidFill>
                  <a:srgbClr val="820000"/>
                </a:solidFill>
              </a:rPr>
              <a:t>)</a:t>
            </a:r>
            <a:r>
              <a:rPr lang="en-US" sz="2000" b="1" dirty="0" smtClean="0">
                <a:solidFill>
                  <a:srgbClr val="820000"/>
                </a:solidFill>
              </a:rPr>
              <a:t>.</a:t>
            </a:r>
            <a:endParaRPr lang="el-GR" sz="20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9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dirty="0" smtClean="0"/>
              <a:t>Υλοποίηση με γλώσσα </a:t>
            </a:r>
            <a:r>
              <a:rPr lang="en-US" altLang="el-GR" dirty="0" smtClean="0"/>
              <a:t>SQL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1602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d166a20d9ecb3c2e5518c5eec6d3b585b47384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1001</TotalTime>
  <Words>1842</Words>
  <Application>Microsoft Office PowerPoint</Application>
  <PresentationFormat>Προβολή στην οθόνη (4:3)</PresentationFormat>
  <Paragraphs>588</Paragraphs>
  <Slides>23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exo-opistho_simeiomata</vt:lpstr>
      <vt:lpstr>Βάσεις Δεδομένων I (Θ)</vt:lpstr>
      <vt:lpstr>Περιγραφή Ενότητας</vt:lpstr>
      <vt:lpstr>Case Study:      American Elections</vt:lpstr>
      <vt:lpstr>Case Study: American Elections 1/4</vt:lpstr>
      <vt:lpstr>Case Study: American Elections 2/4</vt:lpstr>
      <vt:lpstr>Case Study: American Elections 3/4</vt:lpstr>
      <vt:lpstr>Case Study: American Elections 4/4</vt:lpstr>
      <vt:lpstr>Ανάλυση δεδομένων </vt:lpstr>
      <vt:lpstr>Υλοποίηση με γλώσσα SQL</vt:lpstr>
      <vt:lpstr>Υλοποίηση με γλώσσα SQL 1/6</vt:lpstr>
      <vt:lpstr>Υλοποίηση με γλώσσα SQL 2/6</vt:lpstr>
      <vt:lpstr>Γράψτε τις παρακάτω αναζητήσεις</vt:lpstr>
      <vt:lpstr>Υλοποίηση με γλώσσα SQL 3/6</vt:lpstr>
      <vt:lpstr>Υλοποίηση με γλώσσα SQL 4/6</vt:lpstr>
      <vt:lpstr>Υλοποίηση με γλώσσα SQL 5/6</vt:lpstr>
      <vt:lpstr>Υλοποίηση με γλώσσα SQL 6/6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fkaram2</cp:lastModifiedBy>
  <cp:revision>118</cp:revision>
  <dcterms:created xsi:type="dcterms:W3CDTF">2014-10-20T11:54:42Z</dcterms:created>
  <dcterms:modified xsi:type="dcterms:W3CDTF">2015-05-12T14:03:48Z</dcterms:modified>
</cp:coreProperties>
</file>