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0"/>
  </p:notesMasterIdLst>
  <p:handoutMasterIdLst>
    <p:handoutMasterId r:id="rId41"/>
  </p:handoutMasterIdLst>
  <p:sldIdLst>
    <p:sldId id="256" r:id="rId3"/>
    <p:sldId id="269" r:id="rId4"/>
    <p:sldId id="270" r:id="rId5"/>
    <p:sldId id="271" r:id="rId6"/>
    <p:sldId id="272" r:id="rId7"/>
    <p:sldId id="273" r:id="rId8"/>
    <p:sldId id="274" r:id="rId9"/>
    <p:sldId id="275" r:id="rId10"/>
    <p:sldId id="277" r:id="rId11"/>
    <p:sldId id="276"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6" r:id="rId27"/>
    <p:sldId id="297" r:id="rId28"/>
    <p:sldId id="293" r:id="rId29"/>
    <p:sldId id="294" r:id="rId30"/>
    <p:sldId id="295" r:id="rId31"/>
    <p:sldId id="298" r:id="rId32"/>
    <p:sldId id="257" r:id="rId33"/>
    <p:sldId id="262" r:id="rId34"/>
    <p:sldId id="264" r:id="rId35"/>
    <p:sldId id="299" r:id="rId36"/>
    <p:sldId id="300"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8" d="100"/>
          <a:sy n="78" d="100"/>
        </p:scale>
        <p:origin x="-2748" y="-7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75437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4855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26028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318836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365845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62303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99978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494880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21530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3916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69415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Ογκολογική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636912"/>
            <a:ext cx="6400800" cy="2212231"/>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4</a:t>
            </a:r>
            <a:r>
              <a:rPr lang="el-GR" sz="2800" dirty="0" smtClean="0"/>
              <a:t>:</a:t>
            </a:r>
            <a:r>
              <a:rPr lang="en-US" sz="2800" dirty="0" smtClean="0"/>
              <a:t> </a:t>
            </a:r>
            <a:r>
              <a:rPr lang="el-GR" sz="2800" dirty="0"/>
              <a:t>Η επίδραση του καρκίνου στους επαγγελματίες υγείας</a:t>
            </a:r>
          </a:p>
          <a:p>
            <a:r>
              <a:rPr lang="el-GR" sz="2400" dirty="0" smtClean="0"/>
              <a:t>Ευάγγελος Δούσης, Καθηγητής Εφαρμογών</a:t>
            </a:r>
          </a:p>
          <a:p>
            <a:pPr>
              <a:spcBef>
                <a:spcPts val="0"/>
              </a:spcBef>
            </a:pPr>
            <a:r>
              <a:rPr lang="el-GR" sz="2400" dirty="0" smtClean="0"/>
              <a:t>Τμήμα Νοσηλευτικής</a:t>
            </a:r>
          </a:p>
          <a:p>
            <a:pPr>
              <a:spcBef>
                <a:spcPts val="0"/>
              </a:spcBef>
            </a:pPr>
            <a:r>
              <a:rPr lang="el-GR" sz="2400" dirty="0" smtClean="0"/>
              <a:t>Ουρανία Γκοβίνα, Επίκουρος Καθηγήτρια</a:t>
            </a:r>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Θεραπευτική διάσταση της νοσηλευτικής </a:t>
            </a:r>
            <a:r>
              <a:rPr lang="el-GR" sz="2800" b="0" dirty="0" smtClean="0"/>
              <a:t>(1/2)</a:t>
            </a:r>
            <a:endParaRPr lang="el-GR" sz="2800" b="0" dirty="0"/>
          </a:p>
        </p:txBody>
      </p:sp>
      <p:sp>
        <p:nvSpPr>
          <p:cNvPr id="3" name="Content Placeholder 2"/>
          <p:cNvSpPr>
            <a:spLocks noGrp="1"/>
          </p:cNvSpPr>
          <p:nvPr>
            <p:ph idx="1"/>
          </p:nvPr>
        </p:nvSpPr>
        <p:spPr/>
        <p:txBody>
          <a:bodyPr>
            <a:normAutofit/>
          </a:bodyPr>
          <a:lstStyle/>
          <a:p>
            <a:r>
              <a:rPr lang="el-GR" sz="2400" dirty="0" smtClean="0"/>
              <a:t>Η συντροφιά που παρέχει ένας νοσηλευτής με τη μορφή της εγγύτητας, η οποία δεν έχει το χαρακτήρα της βαθιάς προσωπικής φιλίας, αλλά την έννοια της σωματικής παρουσίας και της μορφής «του να είσαι εκεί» και όχι απλά «του να κάνεις κάτι»</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915885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t>Θεραπευτική διάσταση της νοσηλευτικής </a:t>
            </a:r>
            <a:r>
              <a:rPr lang="el-GR" sz="3100" b="0" dirty="0" smtClean="0"/>
              <a:t>(2/2</a:t>
            </a:r>
            <a:r>
              <a:rPr lang="el-GR" sz="3100" b="0" dirty="0"/>
              <a:t>)</a:t>
            </a:r>
            <a:endParaRPr lang="el-GR" sz="3100" dirty="0"/>
          </a:p>
        </p:txBody>
      </p:sp>
      <p:sp>
        <p:nvSpPr>
          <p:cNvPr id="3" name="Content Placeholder 2"/>
          <p:cNvSpPr>
            <a:spLocks noGrp="1"/>
          </p:cNvSpPr>
          <p:nvPr>
            <p:ph idx="1"/>
          </p:nvPr>
        </p:nvSpPr>
        <p:spPr>
          <a:xfrm>
            <a:off x="457200" y="1196752"/>
            <a:ext cx="8229600" cy="5661248"/>
          </a:xfrm>
        </p:spPr>
        <p:txBody>
          <a:bodyPr>
            <a:normAutofit fontScale="92500" lnSpcReduction="10000"/>
          </a:bodyPr>
          <a:lstStyle/>
          <a:p>
            <a:pPr>
              <a:lnSpc>
                <a:spcPct val="110000"/>
              </a:lnSpc>
            </a:pPr>
            <a:r>
              <a:rPr lang="el-GR" sz="2400" dirty="0" smtClean="0"/>
              <a:t>Η ικανότητα των νοσηλευτών να ερμηνεύσουν τις υποκειμενικές εμπειρίες των άλλων αποτελεί θεμελιώδες αξίωμα του «βοηθητικού ρόλου» των νοσηλευτών</a:t>
            </a:r>
          </a:p>
          <a:p>
            <a:pPr>
              <a:lnSpc>
                <a:spcPct val="110000"/>
              </a:lnSpc>
            </a:pPr>
            <a:r>
              <a:rPr lang="el-GR" sz="2400" dirty="0" smtClean="0"/>
              <a:t>Η ικανότητα ερμηνείας ανησυχιών καθιστά τον νοσηλευτή ικανό να βοηθήσει τους ανθρώπους να διαχειριστούν την ασθένειά τους</a:t>
            </a:r>
          </a:p>
          <a:p>
            <a:pPr>
              <a:lnSpc>
                <a:spcPct val="110000"/>
              </a:lnSpc>
            </a:pPr>
            <a:r>
              <a:rPr lang="el-GR" sz="2400" dirty="0" smtClean="0"/>
              <a:t>Θα πρέπει να γίνει μια διάκριση μεταξύ της ταυτόσημης διατύπωσης του άγχους σε ένα στενό φίλο κατά τη διάρκεια μιας εγκάρδιας συζήτησης και αυτών που θα συμβούν μεταξύ ενός νοσηλευτή και του ασθενή. </a:t>
            </a:r>
          </a:p>
          <a:p>
            <a:pPr>
              <a:lnSpc>
                <a:spcPct val="110000"/>
              </a:lnSpc>
            </a:pPr>
            <a:r>
              <a:rPr lang="el-GR" sz="2400" dirty="0" smtClean="0"/>
              <a:t>Η διαφορά υπάρχει στην επινοητικότητα, σκοπιμότητα και στρατηγική χρήση των «δεδομένων» που κάνει ο νοσηλευτής και παρέχονται από το άτομο. </a:t>
            </a:r>
          </a:p>
          <a:p>
            <a:pPr>
              <a:lnSpc>
                <a:spcPct val="110000"/>
              </a:lnSpc>
            </a:pPr>
            <a:r>
              <a:rPr lang="el-GR" sz="2400" dirty="0" smtClean="0"/>
              <a:t>Η εγκάρδια συζήτηση με ένα φίλο δεν είναι «επαγγελματική σχέση»</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401002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Επαγγελματικό &amp; πολιτικό πλαίσιο</a:t>
            </a:r>
            <a:endParaRPr lang="el-GR" sz="3600" dirty="0"/>
          </a:p>
        </p:txBody>
      </p:sp>
      <p:sp>
        <p:nvSpPr>
          <p:cNvPr id="3" name="Content Placeholder 2"/>
          <p:cNvSpPr>
            <a:spLocks noGrp="1"/>
          </p:cNvSpPr>
          <p:nvPr>
            <p:ph idx="1"/>
          </p:nvPr>
        </p:nvSpPr>
        <p:spPr/>
        <p:txBody>
          <a:bodyPr>
            <a:normAutofit/>
          </a:bodyPr>
          <a:lstStyle/>
          <a:p>
            <a:r>
              <a:rPr lang="el-GR" sz="2400" dirty="0" smtClean="0"/>
              <a:t>Η ανάγκη διαχείρισης προσωπικού επιφέρει επιδράσεις στη παροχή φροντίδας υγείας</a:t>
            </a:r>
          </a:p>
          <a:p>
            <a:r>
              <a:rPr lang="el-GR" sz="2400" dirty="0" smtClean="0"/>
              <a:t>Ανταμείβονται μόνο οι μετρήσιμες επιδόσεις των νοσηλευτών ενώ επιδόσεις τους που σχετίζονται με την επικεντρωμένη στο συναίσθημα εργασία δεν μπορούν να μετρηθούν</a:t>
            </a:r>
          </a:p>
          <a:p>
            <a:r>
              <a:rPr lang="el-GR" sz="2400" dirty="0" smtClean="0"/>
              <a:t>Το μοντέλο της γραφειοκρατίας που υπάρχει στηρίζεται στην τυπικότητα και στην απόσταση που θεωρούνται σαν τον μόνο τρόπο για τη λογική λήψη αποφάσεων. Έτσι δίνεται έμφαση στις ποσότητες, στα επίπεδα και στους αριθμούς. Αυτό το μοντέλο απέχει από τις θεμελιώδεις νοσηλευτικές αξίες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896081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sz="3600" dirty="0" smtClean="0"/>
              <a:t>Ο ειδικευμένος Νοσηλευτής στην φροντίδα ασθενών με καρκίνο</a:t>
            </a:r>
            <a:endParaRPr lang="el-GR" sz="3600" dirty="0"/>
          </a:p>
        </p:txBody>
      </p:sp>
      <p:sp>
        <p:nvSpPr>
          <p:cNvPr id="4" name="Slide Number Placeholder 3"/>
          <p:cNvSpPr>
            <a:spLocks noGrp="1"/>
          </p:cNvSpPr>
          <p:nvPr>
            <p:ph type="sldNum" sz="quarter" idx="12"/>
          </p:nvPr>
        </p:nvSpPr>
        <p:spPr>
          <a:xfrm>
            <a:off x="6553200" y="6466078"/>
            <a:ext cx="2133600" cy="365125"/>
          </a:xfrm>
        </p:spPr>
        <p:txBody>
          <a:bodyPr/>
          <a:lstStyle/>
          <a:p>
            <a:fld id="{B6F15528-21DE-4FAA-801E-634DDDAF4B2B}" type="slidenum">
              <a:rPr lang="en-US" smtClean="0"/>
              <a:pPr/>
              <a:t>12</a:t>
            </a:fld>
            <a:endParaRPr lang="en-US" dirty="0"/>
          </a:p>
        </p:txBody>
      </p:sp>
      <p:sp>
        <p:nvSpPr>
          <p:cNvPr id="3" name="Rectangle 2"/>
          <p:cNvSpPr/>
          <p:nvPr/>
        </p:nvSpPr>
        <p:spPr>
          <a:xfrm>
            <a:off x="345510" y="1340769"/>
            <a:ext cx="1457484" cy="1440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Εξειδικευμένος νοσηλευτής</a:t>
            </a:r>
            <a:endParaRPr lang="el-GR" sz="1600" dirty="0">
              <a:solidFill>
                <a:schemeClr val="tx1"/>
              </a:solidFill>
            </a:endParaRPr>
          </a:p>
        </p:txBody>
      </p:sp>
      <p:sp>
        <p:nvSpPr>
          <p:cNvPr id="8" name="Rectangle 7"/>
          <p:cNvSpPr/>
          <p:nvPr/>
        </p:nvSpPr>
        <p:spPr>
          <a:xfrm>
            <a:off x="345510" y="2781320"/>
            <a:ext cx="1457484" cy="1270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Εκπαιδευτής</a:t>
            </a:r>
            <a:endParaRPr lang="el-GR" sz="1600" dirty="0">
              <a:solidFill>
                <a:schemeClr val="tx1"/>
              </a:solidFill>
            </a:endParaRPr>
          </a:p>
        </p:txBody>
      </p:sp>
      <p:sp>
        <p:nvSpPr>
          <p:cNvPr id="9" name="Rectangle 8"/>
          <p:cNvSpPr/>
          <p:nvPr/>
        </p:nvSpPr>
        <p:spPr>
          <a:xfrm>
            <a:off x="345510" y="4051569"/>
            <a:ext cx="1457484" cy="1249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Ερευνητής</a:t>
            </a:r>
            <a:endParaRPr lang="el-GR" sz="1600" dirty="0">
              <a:solidFill>
                <a:schemeClr val="tx1"/>
              </a:solidFill>
            </a:endParaRPr>
          </a:p>
        </p:txBody>
      </p:sp>
      <p:sp>
        <p:nvSpPr>
          <p:cNvPr id="10" name="Rectangle 9"/>
          <p:cNvSpPr/>
          <p:nvPr/>
        </p:nvSpPr>
        <p:spPr>
          <a:xfrm>
            <a:off x="345510" y="5301209"/>
            <a:ext cx="1457484"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Σύμβουλος</a:t>
            </a:r>
            <a:endParaRPr lang="el-GR" sz="1600" dirty="0">
              <a:solidFill>
                <a:schemeClr val="tx1"/>
              </a:solidFill>
            </a:endParaRPr>
          </a:p>
        </p:txBody>
      </p:sp>
      <p:sp>
        <p:nvSpPr>
          <p:cNvPr id="11" name="Rectangle 10"/>
          <p:cNvSpPr/>
          <p:nvPr/>
        </p:nvSpPr>
        <p:spPr>
          <a:xfrm rot="16200000">
            <a:off x="-2412776" y="3767059"/>
            <a:ext cx="5184576" cy="331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Υπο-ρόλοι</a:t>
            </a:r>
            <a:endParaRPr lang="el-GR" sz="1600" b="1" dirty="0">
              <a:solidFill>
                <a:schemeClr val="tx1"/>
              </a:solidFill>
            </a:endParaRPr>
          </a:p>
        </p:txBody>
      </p:sp>
      <p:sp>
        <p:nvSpPr>
          <p:cNvPr id="12" name="Rectangle 11"/>
          <p:cNvSpPr/>
          <p:nvPr/>
        </p:nvSpPr>
        <p:spPr>
          <a:xfrm>
            <a:off x="1802995" y="985280"/>
            <a:ext cx="2963048" cy="3554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Δεξιότητες</a:t>
            </a:r>
            <a:endParaRPr lang="el-GR" sz="1600" b="1" dirty="0">
              <a:solidFill>
                <a:schemeClr val="tx1"/>
              </a:solidFill>
            </a:endParaRPr>
          </a:p>
        </p:txBody>
      </p:sp>
      <p:sp>
        <p:nvSpPr>
          <p:cNvPr id="13" name="Rectangle 12"/>
          <p:cNvSpPr/>
          <p:nvPr/>
        </p:nvSpPr>
        <p:spPr>
          <a:xfrm>
            <a:off x="1802994" y="1340769"/>
            <a:ext cx="2963048" cy="5184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anose="020B0604020202020204" pitchFamily="34" charset="0"/>
              <a:buChar char="•"/>
            </a:pPr>
            <a:r>
              <a:rPr lang="el-GR" sz="1600" dirty="0" smtClean="0">
                <a:solidFill>
                  <a:schemeClr val="tx1"/>
                </a:solidFill>
              </a:rPr>
              <a:t>Μεταρρυθμιστική ηγεσία</a:t>
            </a:r>
          </a:p>
          <a:p>
            <a:pPr marL="182563" indent="-182563">
              <a:buFont typeface="Arial" panose="020B0604020202020204" pitchFamily="34" charset="0"/>
              <a:buChar char="•"/>
            </a:pPr>
            <a:r>
              <a:rPr lang="el-GR" sz="1600" dirty="0" smtClean="0">
                <a:solidFill>
                  <a:schemeClr val="tx1"/>
                </a:solidFill>
              </a:rPr>
              <a:t>Στρατηγική/Όραμα</a:t>
            </a:r>
          </a:p>
          <a:p>
            <a:pPr marL="182563" indent="-182563">
              <a:buFont typeface="Arial" panose="020B0604020202020204" pitchFamily="34" charset="0"/>
              <a:buChar char="•"/>
            </a:pPr>
            <a:r>
              <a:rPr lang="el-GR" sz="1600" dirty="0" smtClean="0">
                <a:solidFill>
                  <a:schemeClr val="tx1"/>
                </a:solidFill>
              </a:rPr>
              <a:t>Συνεργασία</a:t>
            </a:r>
          </a:p>
          <a:p>
            <a:pPr marL="182563" indent="-182563">
              <a:buFont typeface="Arial" panose="020B0604020202020204" pitchFamily="34" charset="0"/>
              <a:buChar char="•"/>
            </a:pPr>
            <a:r>
              <a:rPr lang="el-GR" sz="1600" dirty="0" smtClean="0">
                <a:solidFill>
                  <a:schemeClr val="tx1"/>
                </a:solidFill>
              </a:rPr>
              <a:t>Παράγοντας αλλαγής</a:t>
            </a:r>
          </a:p>
          <a:p>
            <a:endParaRPr lang="el-GR" sz="1600" dirty="0">
              <a:solidFill>
                <a:schemeClr val="tx1"/>
              </a:solidFill>
            </a:endParaRPr>
          </a:p>
          <a:p>
            <a:r>
              <a:rPr lang="el-GR" sz="1600" dirty="0" smtClean="0">
                <a:solidFill>
                  <a:schemeClr val="tx1"/>
                </a:solidFill>
              </a:rPr>
              <a:t>Ρόλος μοντέλου </a:t>
            </a:r>
          </a:p>
          <a:p>
            <a:r>
              <a:rPr lang="el-GR" sz="1600" dirty="0" smtClean="0">
                <a:solidFill>
                  <a:schemeClr val="tx1"/>
                </a:solidFill>
              </a:rPr>
              <a:t>Υποκίνηση</a:t>
            </a:r>
            <a:r>
              <a:rPr lang="en-US" sz="1600" dirty="0" smtClean="0">
                <a:solidFill>
                  <a:schemeClr val="tx1"/>
                </a:solidFill>
              </a:rPr>
              <a:t>:</a:t>
            </a:r>
            <a:endParaRPr lang="el-GR" sz="1600" dirty="0" smtClean="0">
              <a:solidFill>
                <a:schemeClr val="tx1"/>
              </a:solidFill>
            </a:endParaRPr>
          </a:p>
          <a:p>
            <a:pPr marL="182563" indent="-182563">
              <a:buFont typeface="Arial" panose="020B0604020202020204" pitchFamily="34" charset="0"/>
              <a:buChar char="•"/>
            </a:pPr>
            <a:r>
              <a:rPr lang="el-GR" sz="1600" dirty="0" smtClean="0">
                <a:solidFill>
                  <a:schemeClr val="tx1"/>
                </a:solidFill>
              </a:rPr>
              <a:t>Ανάπτυξης προσωπικού</a:t>
            </a:r>
          </a:p>
          <a:p>
            <a:pPr marL="182563" indent="-182563">
              <a:buFont typeface="Arial" panose="020B0604020202020204" pitchFamily="34" charset="0"/>
              <a:buChar char="•"/>
            </a:pPr>
            <a:r>
              <a:rPr lang="el-GR" sz="1600" dirty="0" smtClean="0">
                <a:solidFill>
                  <a:schemeClr val="tx1"/>
                </a:solidFill>
              </a:rPr>
              <a:t>Ανάπτυξης της πρακτικής</a:t>
            </a:r>
          </a:p>
          <a:p>
            <a:pPr marL="182563" indent="-182563">
              <a:buFont typeface="Arial" panose="020B0604020202020204" pitchFamily="34" charset="0"/>
              <a:buChar char="•"/>
            </a:pPr>
            <a:r>
              <a:rPr lang="el-GR" sz="1600" dirty="0" smtClean="0">
                <a:solidFill>
                  <a:schemeClr val="tx1"/>
                </a:solidFill>
              </a:rPr>
              <a:t>Ανάπτυξης της οργάνωσης</a:t>
            </a:r>
          </a:p>
          <a:p>
            <a:pPr marL="182563" indent="-182563">
              <a:buFont typeface="Arial" panose="020B0604020202020204" pitchFamily="34" charset="0"/>
              <a:buChar char="•"/>
            </a:pPr>
            <a:r>
              <a:rPr lang="el-GR" sz="1600" dirty="0" smtClean="0">
                <a:solidFill>
                  <a:schemeClr val="tx1"/>
                </a:solidFill>
              </a:rPr>
              <a:t>Διαχειριστικές παρεμβάσεις</a:t>
            </a:r>
          </a:p>
          <a:p>
            <a:endParaRPr lang="el-GR" sz="1600" dirty="0">
              <a:solidFill>
                <a:schemeClr val="tx1"/>
              </a:solidFill>
            </a:endParaRPr>
          </a:p>
          <a:p>
            <a:r>
              <a:rPr lang="el-GR" sz="1600" dirty="0" smtClean="0">
                <a:solidFill>
                  <a:schemeClr val="tx1"/>
                </a:solidFill>
              </a:rPr>
              <a:t>Διεργασίες</a:t>
            </a:r>
            <a:r>
              <a:rPr lang="en-US" sz="1600" dirty="0" smtClean="0">
                <a:solidFill>
                  <a:schemeClr val="tx1"/>
                </a:solidFill>
              </a:rPr>
              <a:t>:</a:t>
            </a:r>
            <a:endParaRPr lang="el-GR" sz="1600" dirty="0" smtClean="0">
              <a:solidFill>
                <a:schemeClr val="tx1"/>
              </a:solidFill>
            </a:endParaRPr>
          </a:p>
          <a:p>
            <a:pPr marL="182563" indent="-182563">
              <a:buFont typeface="Arial" panose="020B0604020202020204" pitchFamily="34" charset="0"/>
              <a:buChar char="•"/>
            </a:pPr>
            <a:r>
              <a:rPr lang="el-GR" sz="1600" dirty="0" smtClean="0">
                <a:solidFill>
                  <a:schemeClr val="tx1"/>
                </a:solidFill>
              </a:rPr>
              <a:t>Ανάπτυξη κοινού οράματος</a:t>
            </a:r>
          </a:p>
          <a:p>
            <a:pPr marL="182563" indent="-182563">
              <a:buFont typeface="Arial" panose="020B0604020202020204" pitchFamily="34" charset="0"/>
              <a:buChar char="•"/>
            </a:pPr>
            <a:r>
              <a:rPr lang="el-GR" sz="1600" dirty="0" smtClean="0">
                <a:solidFill>
                  <a:schemeClr val="tx1"/>
                </a:solidFill>
              </a:rPr>
              <a:t>Έμπνευση και επικοινωνία</a:t>
            </a:r>
          </a:p>
          <a:p>
            <a:pPr marL="182563" indent="-182563">
              <a:buFont typeface="Arial" panose="020B0604020202020204" pitchFamily="34" charset="0"/>
              <a:buChar char="•"/>
            </a:pPr>
            <a:r>
              <a:rPr lang="el-GR" sz="1600" dirty="0" smtClean="0">
                <a:solidFill>
                  <a:schemeClr val="tx1"/>
                </a:solidFill>
              </a:rPr>
              <a:t>Εκτίμηση της αξίας των άλλων</a:t>
            </a:r>
          </a:p>
          <a:p>
            <a:pPr marL="182563" indent="-182563">
              <a:buFont typeface="Arial" panose="020B0604020202020204" pitchFamily="34" charset="0"/>
              <a:buChar char="•"/>
            </a:pPr>
            <a:r>
              <a:rPr lang="el-GR" sz="1600" dirty="0" smtClean="0">
                <a:solidFill>
                  <a:schemeClr val="tx1"/>
                </a:solidFill>
              </a:rPr>
              <a:t>Πρόσκληση και παροχή κινήτρων</a:t>
            </a:r>
          </a:p>
          <a:p>
            <a:pPr marL="182563" indent="-182563">
              <a:buFont typeface="Arial" panose="020B0604020202020204" pitchFamily="34" charset="0"/>
              <a:buChar char="•"/>
            </a:pPr>
            <a:r>
              <a:rPr lang="el-GR" sz="1600" dirty="0" smtClean="0">
                <a:solidFill>
                  <a:schemeClr val="tx1"/>
                </a:solidFill>
              </a:rPr>
              <a:t>Ανάπτυξη εμπιστοσύνης</a:t>
            </a:r>
          </a:p>
          <a:p>
            <a:pPr marL="182563" indent="-182563">
              <a:buFont typeface="Arial" panose="020B0604020202020204" pitchFamily="34" charset="0"/>
              <a:buChar char="•"/>
            </a:pPr>
            <a:r>
              <a:rPr lang="el-GR" sz="1600" dirty="0" smtClean="0">
                <a:solidFill>
                  <a:schemeClr val="tx1"/>
                </a:solidFill>
              </a:rPr>
              <a:t>Εμπιστευτικότητα</a:t>
            </a:r>
            <a:endParaRPr lang="el-GR" sz="1600" dirty="0">
              <a:solidFill>
                <a:schemeClr val="tx1"/>
              </a:solidFill>
            </a:endParaRPr>
          </a:p>
        </p:txBody>
      </p:sp>
      <p:sp>
        <p:nvSpPr>
          <p:cNvPr id="14" name="Rectangle 13"/>
          <p:cNvSpPr/>
          <p:nvPr/>
        </p:nvSpPr>
        <p:spPr>
          <a:xfrm>
            <a:off x="4766042" y="1340769"/>
            <a:ext cx="2520280" cy="1270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accent2">
                    <a:lumMod val="50000"/>
                  </a:schemeClr>
                </a:solidFill>
              </a:rPr>
              <a:t>Το πλαίσιο φροντίδας του καρκίνου</a:t>
            </a:r>
            <a:endParaRPr lang="el-GR" sz="1600" b="1" dirty="0">
              <a:solidFill>
                <a:schemeClr val="accent2">
                  <a:lumMod val="50000"/>
                </a:schemeClr>
              </a:solidFill>
            </a:endParaRPr>
          </a:p>
        </p:txBody>
      </p:sp>
      <p:sp>
        <p:nvSpPr>
          <p:cNvPr id="15" name="Rectangle 14"/>
          <p:cNvSpPr/>
          <p:nvPr/>
        </p:nvSpPr>
        <p:spPr>
          <a:xfrm>
            <a:off x="4766043" y="4437113"/>
            <a:ext cx="2520279" cy="2088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solidFill>
                  <a:schemeClr val="tx1"/>
                </a:solidFill>
              </a:rPr>
              <a:t>Προϋποθέσεις</a:t>
            </a:r>
          </a:p>
          <a:p>
            <a:r>
              <a:rPr lang="el-GR" sz="1600" dirty="0" smtClean="0">
                <a:solidFill>
                  <a:schemeClr val="tx1"/>
                </a:solidFill>
              </a:rPr>
              <a:t>Κοινές αξίες &amp; πεποιθήσεις</a:t>
            </a:r>
          </a:p>
          <a:p>
            <a:r>
              <a:rPr lang="el-GR" sz="1600" dirty="0" smtClean="0">
                <a:solidFill>
                  <a:schemeClr val="tx1"/>
                </a:solidFill>
              </a:rPr>
              <a:t>Ανοικτή μη-ιεραρχική ογκολογική μονάδα/κέντρο διαχείρισης</a:t>
            </a:r>
          </a:p>
          <a:p>
            <a:r>
              <a:rPr lang="el-GR" sz="1600" dirty="0" smtClean="0">
                <a:solidFill>
                  <a:schemeClr val="tx1"/>
                </a:solidFill>
              </a:rPr>
              <a:t>Οργανωτική εξουσία που επενδύει στους ειδικευμένους νοσηλευτές</a:t>
            </a:r>
            <a:endParaRPr lang="el-GR" sz="1600" dirty="0">
              <a:solidFill>
                <a:schemeClr val="tx1"/>
              </a:solidFill>
            </a:endParaRPr>
          </a:p>
        </p:txBody>
      </p:sp>
      <p:sp>
        <p:nvSpPr>
          <p:cNvPr id="7" name="Pentagon 6"/>
          <p:cNvSpPr/>
          <p:nvPr/>
        </p:nvSpPr>
        <p:spPr>
          <a:xfrm flipH="1">
            <a:off x="4478010" y="2611017"/>
            <a:ext cx="2808312" cy="1826096"/>
          </a:xfrm>
          <a:prstGeom prst="homePlate">
            <a:avLst>
              <a:gd name="adj" fmla="val 160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Ειδικευμένος νοσηλευτής/ </a:t>
            </a:r>
          </a:p>
          <a:p>
            <a:pPr algn="ctr"/>
            <a:r>
              <a:rPr lang="el-GR" dirty="0" smtClean="0">
                <a:solidFill>
                  <a:schemeClr val="tx1"/>
                </a:solidFill>
              </a:rPr>
              <a:t>Σύμβουλος </a:t>
            </a:r>
          </a:p>
          <a:p>
            <a:pPr algn="ctr"/>
            <a:r>
              <a:rPr lang="el-GR" dirty="0" smtClean="0">
                <a:solidFill>
                  <a:schemeClr val="tx1"/>
                </a:solidFill>
              </a:rPr>
              <a:t>νοσηλευτής</a:t>
            </a:r>
            <a:endParaRPr lang="el-GR" dirty="0">
              <a:solidFill>
                <a:schemeClr val="tx1"/>
              </a:solidFill>
            </a:endParaRPr>
          </a:p>
        </p:txBody>
      </p:sp>
      <p:sp>
        <p:nvSpPr>
          <p:cNvPr id="16" name="Right Arrow 15"/>
          <p:cNvSpPr/>
          <p:nvPr/>
        </p:nvSpPr>
        <p:spPr>
          <a:xfrm>
            <a:off x="7286322" y="1674522"/>
            <a:ext cx="216024" cy="9364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Right Arrow 17"/>
          <p:cNvSpPr/>
          <p:nvPr/>
        </p:nvSpPr>
        <p:spPr>
          <a:xfrm>
            <a:off x="7282810" y="5228653"/>
            <a:ext cx="216024" cy="9364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Right Arrow 18"/>
          <p:cNvSpPr/>
          <p:nvPr/>
        </p:nvSpPr>
        <p:spPr>
          <a:xfrm>
            <a:off x="7279298" y="3464809"/>
            <a:ext cx="216024" cy="93649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Rectangle 19"/>
          <p:cNvSpPr/>
          <p:nvPr/>
        </p:nvSpPr>
        <p:spPr>
          <a:xfrm>
            <a:off x="7523722" y="1338495"/>
            <a:ext cx="1620278" cy="5186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600" b="1" dirty="0" smtClean="0">
                <a:solidFill>
                  <a:schemeClr val="tx1"/>
                </a:solidFill>
              </a:rPr>
              <a:t>Εκβάσεις</a:t>
            </a:r>
          </a:p>
          <a:p>
            <a:r>
              <a:rPr lang="el-GR" sz="1500" dirty="0" smtClean="0">
                <a:solidFill>
                  <a:schemeClr val="tx1"/>
                </a:solidFill>
              </a:rPr>
              <a:t>Οι εμπειρίες &amp; οι ανάγκες για τον καρκίνο του ασθενή καθορίζουν τη θεραπεία &amp; τη φροντίδα για τον καρκίνο</a:t>
            </a:r>
          </a:p>
          <a:p>
            <a:r>
              <a:rPr lang="el-GR" sz="1500" dirty="0" smtClean="0">
                <a:solidFill>
                  <a:schemeClr val="tx1"/>
                </a:solidFill>
              </a:rPr>
              <a:t>Εξέλιξη &amp; Ενδυνάμωση του προσωπικού</a:t>
            </a:r>
          </a:p>
          <a:p>
            <a:r>
              <a:rPr lang="el-GR" sz="1500" dirty="0" smtClean="0">
                <a:solidFill>
                  <a:schemeClr val="tx1"/>
                </a:solidFill>
              </a:rPr>
              <a:t>Εξέλιξη των νοσηλευτικών πρακτικών</a:t>
            </a:r>
          </a:p>
          <a:p>
            <a:r>
              <a:rPr lang="el-GR" sz="1500" dirty="0" smtClean="0">
                <a:solidFill>
                  <a:schemeClr val="tx1"/>
                </a:solidFill>
              </a:rPr>
              <a:t>Μεταρρύθμιση κουλτούρας</a:t>
            </a:r>
          </a:p>
          <a:p>
            <a:pPr algn="ctr"/>
            <a:endParaRPr lang="el-GR" sz="1500" dirty="0">
              <a:solidFill>
                <a:schemeClr val="tx1"/>
              </a:solidFill>
            </a:endParaRPr>
          </a:p>
          <a:p>
            <a:pPr algn="ctr"/>
            <a:r>
              <a:rPr lang="el-GR" sz="1500" dirty="0" smtClean="0">
                <a:solidFill>
                  <a:schemeClr val="tx1"/>
                </a:solidFill>
              </a:rPr>
              <a:t>Ποιοτικές υπηρεσίες παροχής φροντίδας</a:t>
            </a:r>
            <a:endParaRPr lang="el-GR" sz="1500" dirty="0">
              <a:solidFill>
                <a:schemeClr val="tx1"/>
              </a:solidFill>
            </a:endParaRPr>
          </a:p>
        </p:txBody>
      </p:sp>
      <p:sp>
        <p:nvSpPr>
          <p:cNvPr id="21" name="Right Arrow 20"/>
          <p:cNvSpPr/>
          <p:nvPr/>
        </p:nvSpPr>
        <p:spPr>
          <a:xfrm rot="5400000">
            <a:off x="8233100" y="5202717"/>
            <a:ext cx="201522" cy="45374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420617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Ογκολογικός νοσηλευτής (ειδικευμένος)</a:t>
            </a:r>
            <a:endParaRPr lang="el-GR" sz="3600" dirty="0"/>
          </a:p>
        </p:txBody>
      </p:sp>
      <p:sp>
        <p:nvSpPr>
          <p:cNvPr id="3" name="Content Placeholder 2"/>
          <p:cNvSpPr>
            <a:spLocks noGrp="1"/>
          </p:cNvSpPr>
          <p:nvPr>
            <p:ph idx="1"/>
          </p:nvPr>
        </p:nvSpPr>
        <p:spPr/>
        <p:txBody>
          <a:bodyPr>
            <a:normAutofit/>
          </a:bodyPr>
          <a:lstStyle/>
          <a:p>
            <a:r>
              <a:rPr lang="el-GR" sz="2400" dirty="0" smtClean="0"/>
              <a:t>Θεμελιώδη γνώση &amp; θεωρία που προάγει τη θεραπευτική πρακτική</a:t>
            </a:r>
          </a:p>
          <a:p>
            <a:r>
              <a:rPr lang="el-GR" sz="2400" dirty="0" smtClean="0"/>
              <a:t>Θεραπευτικές παρεμβάσεις για τα άτομα ή τα προβλήματα</a:t>
            </a:r>
          </a:p>
          <a:p>
            <a:r>
              <a:rPr lang="el-GR" sz="2400" dirty="0" smtClean="0"/>
              <a:t>Ανάπτυξη και αλλαγή του συστήματος ή του περιβάλλοντος υγείας</a:t>
            </a:r>
          </a:p>
          <a:p>
            <a:r>
              <a:rPr lang="el-GR" sz="2400" dirty="0" smtClean="0"/>
              <a:t>Κριτική &amp; αναπροσαρμογή της μορφής της φροντίδας κάτω από την κοινωνική προοπτική.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30457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Οργανωτικό πλαίσιο </a:t>
            </a:r>
            <a:r>
              <a:rPr lang="el-GR" sz="2800" b="0" dirty="0" smtClean="0"/>
              <a:t>(1/4)</a:t>
            </a:r>
            <a:endParaRPr lang="el-GR" sz="2800" b="0" dirty="0"/>
          </a:p>
        </p:txBody>
      </p:sp>
      <p:sp>
        <p:nvSpPr>
          <p:cNvPr id="3" name="Content Placeholder 2"/>
          <p:cNvSpPr>
            <a:spLocks noGrp="1"/>
          </p:cNvSpPr>
          <p:nvPr>
            <p:ph idx="1"/>
          </p:nvPr>
        </p:nvSpPr>
        <p:spPr/>
        <p:txBody>
          <a:bodyPr>
            <a:normAutofit fontScale="92500" lnSpcReduction="20000"/>
          </a:bodyPr>
          <a:lstStyle/>
          <a:p>
            <a:r>
              <a:rPr lang="el-GR" sz="2600" dirty="0" smtClean="0"/>
              <a:t>Συναισθηματική βάση της νοσηλευτικής φροντίδας των ασθενών με καρκίνο.</a:t>
            </a:r>
          </a:p>
          <a:p>
            <a:r>
              <a:rPr lang="el-GR" sz="2600" dirty="0" smtClean="0"/>
              <a:t>Τα συναισθήματα θα πρέπει να διαχειρίζονται όχι με την άρνηση αλλά με την ενασχόληση με αυτά. Αυτό εξαρτάται από παράγοντες:</a:t>
            </a:r>
          </a:p>
          <a:p>
            <a:pPr lvl="1"/>
            <a:r>
              <a:rPr lang="el-GR" sz="2400" dirty="0" smtClean="0"/>
              <a:t>Οργανωτικούς</a:t>
            </a:r>
          </a:p>
          <a:p>
            <a:pPr lvl="1"/>
            <a:r>
              <a:rPr lang="el-GR" sz="2400" dirty="0" smtClean="0"/>
              <a:t>Ενδοπροσωπικούς:</a:t>
            </a:r>
          </a:p>
          <a:p>
            <a:pPr lvl="2"/>
            <a:r>
              <a:rPr lang="el-GR" sz="2200" dirty="0" smtClean="0"/>
              <a:t>Τύποι χώρου &amp; χρόνου</a:t>
            </a:r>
          </a:p>
          <a:p>
            <a:pPr lvl="2"/>
            <a:r>
              <a:rPr lang="el-GR" sz="2200" dirty="0" smtClean="0"/>
              <a:t>Λιγότερο ή περισσότερο δημόσιες συζητήσεις</a:t>
            </a:r>
          </a:p>
          <a:p>
            <a:pPr lvl="2"/>
            <a:r>
              <a:rPr lang="el-GR" sz="2200" dirty="0" smtClean="0"/>
              <a:t>Άρνηση των συναισθημάτων</a:t>
            </a:r>
          </a:p>
          <a:p>
            <a:pPr lvl="2"/>
            <a:r>
              <a:rPr lang="el-GR" sz="2200" dirty="0" smtClean="0"/>
              <a:t>Περιορισμό της μεταφοράς πληροφοριών</a:t>
            </a:r>
          </a:p>
          <a:p>
            <a:pPr lvl="2"/>
            <a:r>
              <a:rPr lang="el-GR" sz="2200" dirty="0" smtClean="0"/>
              <a:t>Επίσημων &amp; ανεπίσημων επαγγελματικών ρόλων</a:t>
            </a:r>
          </a:p>
          <a:p>
            <a:pPr lvl="2"/>
            <a:r>
              <a:rPr lang="el-GR" sz="2200" dirty="0" smtClean="0"/>
              <a:t>Εργασίας ανάλογα με το φύλο</a:t>
            </a:r>
          </a:p>
          <a:p>
            <a:pPr lvl="2"/>
            <a:r>
              <a:rPr lang="el-GR" sz="2200" dirty="0" smtClean="0"/>
              <a:t>Έμπειρο ή όχι προσωπικό</a:t>
            </a:r>
          </a:p>
          <a:p>
            <a:pPr lvl="2"/>
            <a:r>
              <a:rPr lang="el-GR" sz="2200" dirty="0" smtClean="0"/>
              <a:t>Περιβάλλον μέσα από το οποίο οι ασθενείς μπορούν να εκφράσουν το άγχος και τα συναισθήματά τους</a:t>
            </a:r>
            <a:endParaRPr lang="el-GR"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99857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Οργανωτικό πλαίσιο </a:t>
            </a:r>
            <a:r>
              <a:rPr lang="el-GR" sz="2800" b="0" dirty="0" smtClean="0"/>
              <a:t>(2/4</a:t>
            </a:r>
            <a:r>
              <a:rPr lang="el-GR" sz="2800" b="0" dirty="0"/>
              <a:t>)</a:t>
            </a:r>
            <a:endParaRPr lang="el-GR" sz="2800" dirty="0"/>
          </a:p>
        </p:txBody>
      </p:sp>
      <p:sp>
        <p:nvSpPr>
          <p:cNvPr id="3" name="Content Placeholder 2"/>
          <p:cNvSpPr>
            <a:spLocks noGrp="1"/>
          </p:cNvSpPr>
          <p:nvPr>
            <p:ph idx="1"/>
          </p:nvPr>
        </p:nvSpPr>
        <p:spPr/>
        <p:txBody>
          <a:bodyPr>
            <a:normAutofit/>
          </a:bodyPr>
          <a:lstStyle/>
          <a:p>
            <a:pPr>
              <a:spcAft>
                <a:spcPts val="600"/>
              </a:spcAft>
            </a:pPr>
            <a:r>
              <a:rPr lang="el-GR" sz="2400" dirty="0" smtClean="0"/>
              <a:t>Μελέτες έχουν δείξει ότι οι νοσηλευτές συχνά δεν ανταποκρίνονται με ευαισθησία στους ασθενείς με καρκίνο αλλά εργάζονται επικεντρωμένοι στο καθήκον τους.</a:t>
            </a:r>
          </a:p>
          <a:p>
            <a:pPr lvl="1">
              <a:spcAft>
                <a:spcPts val="600"/>
              </a:spcAft>
              <a:buNone/>
            </a:pPr>
            <a:r>
              <a:rPr lang="el-GR" sz="2200" dirty="0" smtClean="0"/>
              <a:t>Π.χ ξυπνούν τους ασθενείς κατά τη νοσηλεία για να τους δώσουν φάρμακο κλπ….</a:t>
            </a:r>
          </a:p>
          <a:p>
            <a:pPr>
              <a:spcAft>
                <a:spcPts val="600"/>
              </a:spcAft>
            </a:pPr>
            <a:r>
              <a:rPr lang="el-GR" sz="2400" dirty="0" smtClean="0"/>
              <a:t>Άλλες μελέτες έδειξαν ότι η μετακίνηση των νοσηλευτών από το ογκολογικό τμήμα σε άλλο τμήμα γίνονταν για να προφυλαχθούν οι νοσηλευτές από το άγχος τους και όχι προς όφελος των ασθενών.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603461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Οργανωτικό πλαίσιο </a:t>
            </a:r>
            <a:r>
              <a:rPr lang="el-GR" sz="2800" b="0" dirty="0" smtClean="0">
                <a:solidFill>
                  <a:prstClr val="black"/>
                </a:solidFill>
              </a:rPr>
              <a:t>(3/4</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dirty="0" smtClean="0"/>
              <a:t>Άλλες μελέτες έδειξαν ότι το άγχος που βιώνουν οι νοσηλευτές που φροντίζουν ασθενείς με καρκίνο μπορεί να εξαρτάται από τη φύση του επαγγέλματος αλλά δεν εξαρτάται από τη νοσηλευτική αφού αν έχουν αποτελεσματικούς μηχανισμούς αντιμετώπισης του άγχους το ξεπερνούν.</a:t>
            </a:r>
          </a:p>
          <a:p>
            <a:r>
              <a:rPr lang="el-GR" sz="2400" dirty="0" smtClean="0"/>
              <a:t>Η μετακίνηση των νοσηλευτών από τμήμα σε τμήμα ή από νοσοκομείο σε νοσοκομείο λειτουργεί σαν «απομάκρυνσή τους» με αποτέλεσμα να διασπώνται σχέσεις συνεργασίας μεταξύ των νοσηλευτών αλλά και μεταξύ αυτών και των ασθενών.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337600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Οργανωτικό πλαίσιο </a:t>
            </a:r>
            <a:r>
              <a:rPr lang="el-GR" sz="2800" b="0" dirty="0" smtClean="0">
                <a:solidFill>
                  <a:prstClr val="black"/>
                </a:solidFill>
              </a:rPr>
              <a:t>(4/4</a:t>
            </a:r>
            <a:r>
              <a:rPr lang="el-GR"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r>
              <a:rPr lang="el-GR" sz="2400" dirty="0" smtClean="0"/>
              <a:t>Μελέτες έδειξαν ότι σε ογκολογικά τμήματα με ασθενείς με λευχαιμία επικρατούσε ένα ιατροκεντρικό μοντέλο παροχής φροντίδας με κύριο συστατικό την αντικειμενικότητα και όχι οι συναισθηματικά φορτισμένες συζητήσεις οι οποίες και αποφεύγονταν.</a:t>
            </a:r>
          </a:p>
          <a:p>
            <a:r>
              <a:rPr lang="el-GR" sz="2400" dirty="0" smtClean="0"/>
              <a:t>Άλλες μελέτες υποστηρίζουν ότι η φροντίδα των ασθενών με καρκίνο πρέπει να γίνεται περισσότερο με όρους οικογενειακούς παρά με όρους ιδρυματικούς…..</a:t>
            </a:r>
          </a:p>
          <a:p>
            <a:r>
              <a:rPr lang="el-GR" sz="2400" dirty="0" smtClean="0"/>
              <a:t>Ενώ άλλες μελέτες τονίζουν τη σημασία της υποστήριξης της διοίκησης…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192441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Μορφές επικοινωνίας στις υπηρεσίες παροχής φροντίδας στην ογκολογία</a:t>
            </a:r>
            <a:endParaRPr lang="el-GR" sz="3200" dirty="0"/>
          </a:p>
        </p:txBody>
      </p:sp>
      <p:sp>
        <p:nvSpPr>
          <p:cNvPr id="3" name="Content Placeholder 2"/>
          <p:cNvSpPr>
            <a:spLocks noGrp="1"/>
          </p:cNvSpPr>
          <p:nvPr>
            <p:ph idx="1"/>
          </p:nvPr>
        </p:nvSpPr>
        <p:spPr/>
        <p:txBody>
          <a:bodyPr>
            <a:normAutofit/>
          </a:bodyPr>
          <a:lstStyle/>
          <a:p>
            <a:r>
              <a:rPr lang="el-GR" sz="2400" dirty="0" smtClean="0"/>
              <a:t>Υπάρχει η τάση αποφυγής των δύσκολων ή των επώδυνων θεμάτων καθώς και των παρερμηνειών που αναπτύσσονται μεταξύ των ατόμων με καρκίνο. Αυτό εξαρτάται από τη σχέση νοσηλευτή – ασθενή, από την άσκηση του επαγγέλματος και την εξειδικευμένη γνώση του νοσηλευτή.</a:t>
            </a:r>
          </a:p>
          <a:p>
            <a:r>
              <a:rPr lang="el-GR" sz="2400" dirty="0" smtClean="0"/>
              <a:t>Η γλώσσα των γιατρών αντανακλά μια άνιση κοινωνική σχέση και δεν θα πρέπει να την υιοθετούν οι νοσηλευτές…..</a:t>
            </a:r>
          </a:p>
          <a:p>
            <a:r>
              <a:rPr lang="el-GR" sz="2400" dirty="0" smtClean="0"/>
              <a:t>Η ιατρική φωνή ορίζεται σαφώς με το τυπικό πλαίσιο:</a:t>
            </a:r>
          </a:p>
          <a:p>
            <a:pPr lvl="1">
              <a:buNone/>
            </a:pPr>
            <a:r>
              <a:rPr lang="el-GR" sz="2200" b="1" dirty="0" smtClean="0"/>
              <a:t>Γιατρός: ερώτηση</a:t>
            </a:r>
          </a:p>
          <a:p>
            <a:pPr lvl="1">
              <a:buNone/>
            </a:pPr>
            <a:r>
              <a:rPr lang="el-GR" sz="2200" b="1" dirty="0" smtClean="0"/>
              <a:t>Ασθενής: απάντηση</a:t>
            </a:r>
          </a:p>
          <a:p>
            <a:pPr lvl="1">
              <a:buNone/>
            </a:pPr>
            <a:r>
              <a:rPr lang="el-GR" sz="2200" b="1" dirty="0" smtClean="0"/>
              <a:t>Γιατρός: εκτίμηση / επόμενη ερώτηση </a:t>
            </a:r>
            <a:endParaRPr lang="el-GR" sz="22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418123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επίδραση του καρκίνου στους επαγγελματίες υγείας</a:t>
            </a:r>
            <a:r>
              <a:rPr lang="en-US" sz="3200" dirty="0" smtClean="0"/>
              <a:t> </a:t>
            </a:r>
            <a:r>
              <a:rPr lang="en-US" sz="2800" b="0" dirty="0" smtClean="0"/>
              <a:t>(1/2)</a:t>
            </a:r>
            <a:endParaRPr lang="el-GR" sz="2800" b="0" dirty="0"/>
          </a:p>
        </p:txBody>
      </p:sp>
      <p:sp>
        <p:nvSpPr>
          <p:cNvPr id="3" name="Content Placeholder 2"/>
          <p:cNvSpPr>
            <a:spLocks noGrp="1"/>
          </p:cNvSpPr>
          <p:nvPr>
            <p:ph idx="1"/>
          </p:nvPr>
        </p:nvSpPr>
        <p:spPr/>
        <p:txBody>
          <a:bodyPr>
            <a:normAutofit/>
          </a:bodyPr>
          <a:lstStyle/>
          <a:p>
            <a:endParaRPr lang="el-GR" sz="2400" dirty="0" smtClean="0"/>
          </a:p>
          <a:p>
            <a:endParaRPr lang="el-GR" sz="2400" dirty="0"/>
          </a:p>
          <a:p>
            <a:r>
              <a:rPr lang="el-GR" sz="2400" dirty="0" smtClean="0"/>
              <a:t>Τι κάνουν οι νοσηλευτές στα πλαίσια της φροντίδας των ασθενών με καρκίνο; (</a:t>
            </a:r>
            <a:r>
              <a:rPr lang="el-GR" sz="2400" b="1" dirty="0" smtClean="0"/>
              <a:t>επαγγελματικός στόχος</a:t>
            </a:r>
            <a:r>
              <a:rPr lang="el-GR" sz="2400" dirty="0" smtClean="0"/>
              <a:t>)</a:t>
            </a:r>
          </a:p>
          <a:p>
            <a:endParaRPr lang="el-GR" sz="2400" dirty="0" smtClean="0"/>
          </a:p>
          <a:p>
            <a:r>
              <a:rPr lang="el-GR" sz="2400" dirty="0" smtClean="0"/>
              <a:t>Γιατί το κάνουν; (</a:t>
            </a:r>
            <a:r>
              <a:rPr lang="el-GR" sz="2400" b="1" dirty="0" smtClean="0"/>
              <a:t>προσωπικός στόχος</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866768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Η σύγχρονη νοσηλευτική υποστηρίζει ότι η σχέση νοσηλευτή – ασθενή επηρεάζεται από </a:t>
            </a:r>
            <a:r>
              <a:rPr lang="el-GR" sz="2400" b="0" dirty="0" smtClean="0"/>
              <a:t>(1/2):</a:t>
            </a:r>
            <a:endParaRPr lang="el-GR" sz="3200" b="0" dirty="0"/>
          </a:p>
        </p:txBody>
      </p:sp>
      <p:sp>
        <p:nvSpPr>
          <p:cNvPr id="3" name="Content Placeholder 2"/>
          <p:cNvSpPr>
            <a:spLocks noGrp="1"/>
          </p:cNvSpPr>
          <p:nvPr>
            <p:ph idx="1"/>
          </p:nvPr>
        </p:nvSpPr>
        <p:spPr/>
        <p:txBody>
          <a:bodyPr>
            <a:normAutofit/>
          </a:bodyPr>
          <a:lstStyle/>
          <a:p>
            <a:r>
              <a:rPr lang="el-GR" sz="2400" dirty="0" smtClean="0"/>
              <a:t>Υιοθέτηση επικεντρωμένης στον ασθενή προσέγγισης με ανοικτές ερωτήσεις</a:t>
            </a:r>
          </a:p>
          <a:p>
            <a:r>
              <a:rPr lang="el-GR" sz="2400" dirty="0" smtClean="0"/>
              <a:t>Ερμηνείας των ιατρικών θεμάτων</a:t>
            </a:r>
          </a:p>
          <a:p>
            <a:r>
              <a:rPr lang="el-GR" sz="2400" dirty="0" smtClean="0"/>
              <a:t>Χρησιμοποίησης λέξεων του ίδιου του ατόμου προκειμένου να διατυπωθούν περαιτέρω ερωτήσεις</a:t>
            </a:r>
          </a:p>
          <a:p>
            <a:r>
              <a:rPr lang="el-GR" sz="2400" dirty="0" smtClean="0"/>
              <a:t>Ακρόασης με την ελάχιστη διακοπή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292545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200" dirty="0" smtClean="0"/>
              <a:t>Η σύγχρονη νοσηλευτική υποστηρίζει ότι η σχέση νοσηλευτή – ασθενή επηρεάζεται από </a:t>
            </a:r>
            <a:r>
              <a:rPr lang="el-GR" sz="2400" b="0" dirty="0" smtClean="0"/>
              <a:t>(2/2</a:t>
            </a:r>
            <a:r>
              <a:rPr lang="el-GR" sz="2400" b="0" dirty="0"/>
              <a:t>):</a:t>
            </a:r>
            <a:endParaRPr lang="el-GR" sz="2400" dirty="0"/>
          </a:p>
        </p:txBody>
      </p:sp>
      <p:sp>
        <p:nvSpPr>
          <p:cNvPr id="3" name="Content Placeholder 2"/>
          <p:cNvSpPr>
            <a:spLocks noGrp="1"/>
          </p:cNvSpPr>
          <p:nvPr>
            <p:ph idx="1"/>
          </p:nvPr>
        </p:nvSpPr>
        <p:spPr/>
        <p:txBody>
          <a:bodyPr>
            <a:normAutofit/>
          </a:bodyPr>
          <a:lstStyle/>
          <a:p>
            <a:r>
              <a:rPr lang="el-GR" sz="2400" dirty="0" smtClean="0"/>
              <a:t>Οι νοσηλευτές συχνά έχουν το άγχος ότι δεν έχουν τις επαρκείς κλινικές γνώσεις για να συζητήσουν το πρόβλημα του ασθενή.</a:t>
            </a:r>
          </a:p>
          <a:p>
            <a:r>
              <a:rPr lang="el-GR" sz="2400" dirty="0" smtClean="0"/>
              <a:t>Άλλες μελέτες έδειξαν ότι οι νοσηλευτές αποφεύγουν να εκτεθούν στο άγχος των ασθενών. Αυτό εξαρτάται από:</a:t>
            </a:r>
          </a:p>
          <a:p>
            <a:pPr lvl="1"/>
            <a:r>
              <a:rPr lang="el-GR" sz="2200" dirty="0" smtClean="0"/>
              <a:t>το βαθμό στον οποίο η ανάληψη κινδύνου είναι φυσιολογική από την ομάδα</a:t>
            </a:r>
          </a:p>
          <a:p>
            <a:pPr lvl="1"/>
            <a:r>
              <a:rPr lang="el-GR" sz="2200" dirty="0" smtClean="0"/>
              <a:t>Το βαθμό στον οποίο είναι πιθανή η ανταλλαγή συναισθημάτων</a:t>
            </a:r>
          </a:p>
          <a:p>
            <a:pPr lvl="1"/>
            <a:r>
              <a:rPr lang="el-GR" sz="2200" dirty="0" smtClean="0"/>
              <a:t>Το βαθμό στον οποίο τα μέλη της ομάδας υποστηρίζονται μεταξύ τους</a:t>
            </a:r>
          </a:p>
          <a:p>
            <a:pPr lvl="1"/>
            <a:r>
              <a:rPr lang="el-GR" sz="2200" dirty="0" smtClean="0"/>
              <a:t>Το βαθμό στον οποίο είναι δυνατό να μοιραστεί η ευθύνη</a:t>
            </a:r>
          </a:p>
          <a:p>
            <a:endParaRPr lang="el-GR" sz="2400" dirty="0" smtClean="0"/>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258190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Στάσεις και άμυνες των νοσηλευτών</a:t>
            </a:r>
            <a:endParaRPr lang="el-GR" sz="3600" dirty="0"/>
          </a:p>
        </p:txBody>
      </p:sp>
      <p:sp>
        <p:nvSpPr>
          <p:cNvPr id="3" name="Content Placeholder 2"/>
          <p:cNvSpPr>
            <a:spLocks noGrp="1"/>
          </p:cNvSpPr>
          <p:nvPr>
            <p:ph idx="1"/>
          </p:nvPr>
        </p:nvSpPr>
        <p:spPr/>
        <p:txBody>
          <a:bodyPr>
            <a:normAutofit/>
          </a:bodyPr>
          <a:lstStyle/>
          <a:p>
            <a:pPr>
              <a:spcAft>
                <a:spcPts val="600"/>
              </a:spcAft>
            </a:pPr>
            <a:r>
              <a:rPr lang="el-GR" sz="2400" dirty="0" smtClean="0"/>
              <a:t>Μελέτες έδειξαν ότι συχνά οι νοσηλευτές έχουν:</a:t>
            </a:r>
          </a:p>
          <a:p>
            <a:pPr lvl="1">
              <a:spcAft>
                <a:spcPts val="600"/>
              </a:spcAft>
            </a:pPr>
            <a:r>
              <a:rPr lang="el-GR" sz="2200" dirty="0" smtClean="0"/>
              <a:t>Αρνητική στάση για τον καρκίνο</a:t>
            </a:r>
          </a:p>
          <a:p>
            <a:pPr lvl="1">
              <a:spcAft>
                <a:spcPts val="600"/>
              </a:spcAft>
            </a:pPr>
            <a:r>
              <a:rPr lang="el-GR" sz="2200" dirty="0" smtClean="0"/>
              <a:t>Αρνητική στάση για τη θεραπεία </a:t>
            </a:r>
          </a:p>
          <a:p>
            <a:pPr lvl="1">
              <a:spcAft>
                <a:spcPts val="600"/>
              </a:spcAft>
            </a:pPr>
            <a:r>
              <a:rPr lang="el-GR" sz="2200" dirty="0" smtClean="0"/>
              <a:t>Συσχετίζουν τον καρκίνο με τον θάνατο, το ότι υποφέρουν οι ασθενείς, με την οδύνη</a:t>
            </a:r>
          </a:p>
          <a:p>
            <a:pPr>
              <a:spcAft>
                <a:spcPts val="600"/>
              </a:spcAft>
            </a:pPr>
            <a:r>
              <a:rPr lang="el-GR" sz="2400" dirty="0" smtClean="0"/>
              <a:t>Ενώ όσο καλύτερα εκπαιδευμένοι είναι τόσο λιγότερο έχουν τις παραπάνω στάσεις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644034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Πηγές άγχους για τους νοσηλευτές που φροντίζουν ασθενείς με καρκίνο</a:t>
            </a:r>
            <a:endParaRPr lang="el-GR" sz="3200" dirty="0"/>
          </a:p>
        </p:txBody>
      </p:sp>
      <p:sp>
        <p:nvSpPr>
          <p:cNvPr id="5" name="Content Placeholder 4"/>
          <p:cNvSpPr>
            <a:spLocks noGrp="1"/>
          </p:cNvSpPr>
          <p:nvPr>
            <p:ph idx="1"/>
          </p:nvPr>
        </p:nvSpPr>
        <p:spPr/>
        <p:txBody>
          <a:bodyPr>
            <a:normAutofit/>
          </a:bodyPr>
          <a:lstStyle/>
          <a:p>
            <a:r>
              <a:rPr lang="el-GR" sz="2400" dirty="0" smtClean="0"/>
              <a:t>Η συναισθηματική υπερφόρτωση από την εργασία και την επίδρασή της στην οικογενειακή ζωή</a:t>
            </a:r>
          </a:p>
          <a:p>
            <a:r>
              <a:rPr lang="el-GR" sz="2400" dirty="0" smtClean="0"/>
              <a:t>Η πτωχή διοικητική υποστήριξη και οι περιορισμοί πόρων/προσωπικού</a:t>
            </a:r>
          </a:p>
          <a:p>
            <a:r>
              <a:rPr lang="el-GR" sz="2400" dirty="0" smtClean="0"/>
              <a:t>Η διαχείριση του «υποφέρειν» των ασθενών</a:t>
            </a:r>
          </a:p>
          <a:p>
            <a:r>
              <a:rPr lang="el-GR" sz="2400" dirty="0" smtClean="0"/>
              <a:t>Ο θάνατος και η πορεία προς το θάνατο</a:t>
            </a:r>
          </a:p>
          <a:p>
            <a:r>
              <a:rPr lang="el-GR" sz="2400" dirty="0" smtClean="0"/>
              <a:t>Οι σχέσεις με τους άλλους επαγγελματίες υγείας</a:t>
            </a:r>
          </a:p>
          <a:p>
            <a:r>
              <a:rPr lang="el-GR" sz="2400" dirty="0" smtClean="0"/>
              <a:t>Η έλλειψη εμπειρίας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262895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3200" dirty="0" smtClean="0"/>
              <a:t>Επιλεγμένες μελέτες για τη ψυχική ένταση των επαγγελματιών υγείας στην </a:t>
            </a:r>
            <a:r>
              <a:rPr lang="el-GR" sz="3200" dirty="0" smtClean="0"/>
              <a:t>ογκολογία</a:t>
            </a:r>
            <a:r>
              <a:rPr lang="en-US" sz="3200" dirty="0" smtClean="0"/>
              <a:t> </a:t>
            </a:r>
            <a:r>
              <a:rPr lang="el-GR" sz="2800" b="0" dirty="0" smtClean="0">
                <a:solidFill>
                  <a:prstClr val="black"/>
                </a:solidFill>
              </a:rPr>
              <a:t>(</a:t>
            </a:r>
            <a:r>
              <a:rPr lang="en-US" sz="2800" b="0" dirty="0" smtClean="0">
                <a:solidFill>
                  <a:prstClr val="black"/>
                </a:solidFill>
              </a:rPr>
              <a:t>1</a:t>
            </a:r>
            <a:r>
              <a:rPr lang="el-GR" sz="2800" b="0" dirty="0" smtClean="0">
                <a:solidFill>
                  <a:prstClr val="black"/>
                </a:solidFill>
              </a:rPr>
              <a:t>/</a:t>
            </a:r>
            <a:r>
              <a:rPr lang="en-US" sz="2800" b="0" dirty="0">
                <a:solidFill>
                  <a:prstClr val="black"/>
                </a:solidFill>
              </a:rPr>
              <a:t>3</a:t>
            </a:r>
            <a:r>
              <a:rPr lang="el-GR" sz="28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5220156"/>
              </p:ext>
            </p:extLst>
          </p:nvPr>
        </p:nvGraphicFramePr>
        <p:xfrm>
          <a:off x="0" y="1920592"/>
          <a:ext cx="9144000" cy="3596640"/>
        </p:xfrm>
        <a:graphic>
          <a:graphicData uri="http://schemas.openxmlformats.org/drawingml/2006/table">
            <a:tbl>
              <a:tblPr firstRow="1" bandRow="1">
                <a:tableStyleId>{5C22544A-7EE6-4342-B048-85BDC9FD1C3A}</a:tableStyleId>
              </a:tblPr>
              <a:tblGrid>
                <a:gridCol w="1259632"/>
                <a:gridCol w="1440160"/>
                <a:gridCol w="1800200"/>
                <a:gridCol w="2448272"/>
                <a:gridCol w="2195736"/>
              </a:tblGrid>
              <a:tr h="288032">
                <a:tc>
                  <a:txBody>
                    <a:bodyPr/>
                    <a:lstStyle/>
                    <a:p>
                      <a:r>
                        <a:rPr lang="el-GR" sz="1600" dirty="0" smtClean="0"/>
                        <a:t>Μελέτη</a:t>
                      </a:r>
                      <a:endParaRPr lang="el-GR" sz="1600" dirty="0"/>
                    </a:p>
                  </a:txBody>
                  <a:tcPr/>
                </a:tc>
                <a:tc>
                  <a:txBody>
                    <a:bodyPr/>
                    <a:lstStyle/>
                    <a:p>
                      <a:r>
                        <a:rPr lang="el-GR" sz="1600" dirty="0" smtClean="0"/>
                        <a:t>Δομές</a:t>
                      </a:r>
                      <a:endParaRPr lang="el-GR" sz="1600" dirty="0"/>
                    </a:p>
                  </a:txBody>
                  <a:tcPr/>
                </a:tc>
                <a:tc>
                  <a:txBody>
                    <a:bodyPr/>
                    <a:lstStyle/>
                    <a:p>
                      <a:r>
                        <a:rPr lang="el-GR" sz="1600" dirty="0" smtClean="0"/>
                        <a:t>Δείγμα</a:t>
                      </a:r>
                      <a:endParaRPr lang="el-GR" sz="1600" dirty="0"/>
                    </a:p>
                  </a:txBody>
                  <a:tcPr/>
                </a:tc>
                <a:tc>
                  <a:txBody>
                    <a:bodyPr/>
                    <a:lstStyle/>
                    <a:p>
                      <a:r>
                        <a:rPr lang="el-GR" sz="1600" dirty="0" smtClean="0"/>
                        <a:t>Μέθοδος</a:t>
                      </a:r>
                      <a:endParaRPr lang="el-GR" sz="1600" dirty="0"/>
                    </a:p>
                  </a:txBody>
                  <a:tcPr/>
                </a:tc>
                <a:tc>
                  <a:txBody>
                    <a:bodyPr/>
                    <a:lstStyle/>
                    <a:p>
                      <a:r>
                        <a:rPr lang="el-GR" sz="1600" dirty="0" smtClean="0"/>
                        <a:t>Αποτελέσματα</a:t>
                      </a:r>
                      <a:endParaRPr lang="el-GR" sz="1600" dirty="0"/>
                    </a:p>
                  </a:txBody>
                  <a:tcPr/>
                </a:tc>
              </a:tr>
              <a:tr h="370840">
                <a:tc>
                  <a:txBody>
                    <a:bodyPr/>
                    <a:lstStyle/>
                    <a:p>
                      <a:pPr algn="l"/>
                      <a:r>
                        <a:rPr lang="en-US" sz="1600" b="0" i="0" u="none" strike="noStrike" baseline="0" dirty="0" smtClean="0">
                          <a:solidFill>
                            <a:srgbClr val="000000"/>
                          </a:solidFill>
                          <a:latin typeface="+mn-lt"/>
                        </a:rPr>
                        <a:t>Ulrich A. </a:t>
                      </a:r>
                      <a:r>
                        <a:rPr lang="el-GR" sz="1600" b="0" i="0" u="none" strike="noStrike" baseline="0" dirty="0" smtClean="0">
                          <a:solidFill>
                            <a:srgbClr val="000000"/>
                          </a:solidFill>
                          <a:latin typeface="+mn-lt"/>
                        </a:rPr>
                        <a:t>και </a:t>
                      </a:r>
                      <a:r>
                        <a:rPr lang="en-US" sz="1600" b="0" i="0" u="none" strike="noStrike" baseline="0" dirty="0" smtClean="0">
                          <a:solidFill>
                            <a:srgbClr val="000000"/>
                          </a:solidFill>
                          <a:latin typeface="+mn-lt"/>
                        </a:rPr>
                        <a:t>FitzGerald P. (1990)</a:t>
                      </a:r>
                    </a:p>
                    <a:p>
                      <a:pPr algn="l"/>
                      <a:endParaRPr lang="el-GR" sz="1600" b="0" i="0" u="none" strike="noStrike" baseline="0" dirty="0" smtClean="0">
                        <a:solidFill>
                          <a:srgbClr val="000000"/>
                        </a:solidFill>
                        <a:latin typeface="+mn-lt"/>
                      </a:endParaRPr>
                    </a:p>
                  </a:txBody>
                  <a:tcPr/>
                </a:tc>
                <a:tc>
                  <a:txBody>
                    <a:bodyPr/>
                    <a:lstStyle/>
                    <a:p>
                      <a:pPr algn="l"/>
                      <a:r>
                        <a:rPr lang="el-GR" sz="1600" b="0" i="0" u="none" strike="noStrike" baseline="0" dirty="0" smtClean="0">
                          <a:solidFill>
                            <a:srgbClr val="000000"/>
                          </a:solidFill>
                          <a:latin typeface="+mn-lt"/>
                        </a:rPr>
                        <a:t>13 ογκολογικά τμήματα</a:t>
                      </a:r>
                    </a:p>
                    <a:p>
                      <a:pPr algn="l"/>
                      <a:endParaRPr lang="el-GR" sz="1600" b="0" i="0" u="none" strike="noStrike" baseline="0" dirty="0" smtClean="0">
                        <a:solidFill>
                          <a:srgbClr val="000000"/>
                        </a:solidFill>
                        <a:latin typeface="+mn-lt"/>
                      </a:endParaRPr>
                    </a:p>
                  </a:txBody>
                  <a:tcPr/>
                </a:tc>
                <a:tc>
                  <a:txBody>
                    <a:bodyPr/>
                    <a:lstStyle/>
                    <a:p>
                      <a:pPr algn="l"/>
                      <a:r>
                        <a:rPr lang="en-US" sz="1600" b="0" i="0" u="none" strike="noStrike" kern="1200" baseline="0" dirty="0" smtClean="0">
                          <a:solidFill>
                            <a:schemeClr val="dk1"/>
                          </a:solidFill>
                          <a:latin typeface="+mn-lt"/>
                          <a:ea typeface="+mn-ea"/>
                          <a:cs typeface="+mn-cs"/>
                        </a:rPr>
                        <a:t>n</a:t>
                      </a:r>
                      <a:r>
                        <a:rPr lang="el-GR" sz="1600" b="0" i="0" u="none" strike="noStrike" kern="1200" baseline="0" dirty="0" smtClean="0">
                          <a:solidFill>
                            <a:schemeClr val="dk1"/>
                          </a:solidFill>
                          <a:latin typeface="+mn-lt"/>
                          <a:ea typeface="+mn-ea"/>
                          <a:cs typeface="+mn-cs"/>
                        </a:rPr>
                        <a:t> = 91 νοσηλευτές</a:t>
                      </a:r>
                    </a:p>
                    <a:p>
                      <a:pPr algn="l"/>
                      <a:r>
                        <a:rPr lang="el-GR" sz="1600" b="0" i="0" u="none" strike="noStrike" kern="1200" baseline="0" dirty="0" smtClean="0">
                          <a:solidFill>
                            <a:schemeClr val="dk1"/>
                          </a:solidFill>
                          <a:latin typeface="+mn-lt"/>
                          <a:ea typeface="+mn-ea"/>
                          <a:cs typeface="+mn-cs"/>
                        </a:rPr>
                        <a:t>n = 57 γιατροί</a:t>
                      </a:r>
                    </a:p>
                  </a:txBody>
                  <a:tcPr/>
                </a:tc>
                <a:tc>
                  <a:txBody>
                    <a:bodyPr/>
                    <a:lstStyle/>
                    <a:p>
                      <a:r>
                        <a:rPr lang="el-GR" sz="1600" dirty="0" smtClean="0"/>
                        <a:t>Δομημένες συνεντεύξεις. Ερωτηματολόγιο που δημιουργήθηκε για την μελέτη και αφορά τέσσερα πεδία: περιπτώσεις σύγκρουσης, υποδομή, μεταβλητές του οργανισμού, υγεία.</a:t>
                      </a:r>
                      <a:endParaRPr lang="el-GR" sz="1600" dirty="0"/>
                    </a:p>
                  </a:txBody>
                  <a:tcPr/>
                </a:tc>
                <a:tc>
                  <a:txBody>
                    <a:bodyPr/>
                    <a:lstStyle/>
                    <a:p>
                      <a:r>
                        <a:rPr lang="el-GR" sz="1600" dirty="0" smtClean="0"/>
                        <a:t>Ισχυρές συσχετίσεις μεταξύ των περιστασιακών παραγόντων έντασης και ψυχοσωματικών παθήσεων. Νοσηλευτές: διαπροσωπικές δυσκολίες = σωματική καταπόνηση. Γιατροί: μη επαγγελματική ικανοποίηση = κόπωση</a:t>
                      </a:r>
                    </a:p>
                    <a:p>
                      <a:endParaRPr lang="el-GR" sz="1600" dirty="0"/>
                    </a:p>
                  </a:txBody>
                  <a:tcPr/>
                </a:tc>
              </a:tr>
            </a:tbl>
          </a:graphicData>
        </a:graphic>
      </p:graphicFrame>
    </p:spTree>
    <p:extLst>
      <p:ext uri="{BB962C8B-B14F-4D97-AF65-F5344CB8AC3E}">
        <p14:creationId xmlns:p14="http://schemas.microsoft.com/office/powerpoint/2010/main" val="1027109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3200" dirty="0"/>
              <a:t>Επιλεγμένες μελέτες για τη ψυχική ένταση των επαγγελματιών υγείας στην </a:t>
            </a:r>
            <a:r>
              <a:rPr lang="el-GR" sz="3200" dirty="0" smtClean="0"/>
              <a:t>ογκολογία</a:t>
            </a:r>
            <a:r>
              <a:rPr lang="en-US" sz="3200" dirty="0" smtClean="0"/>
              <a:t> </a:t>
            </a:r>
            <a:r>
              <a:rPr lang="el-GR" sz="2800" b="0" dirty="0">
                <a:solidFill>
                  <a:prstClr val="black"/>
                </a:solidFill>
              </a:rPr>
              <a:t>(</a:t>
            </a:r>
            <a:r>
              <a:rPr lang="en-US" sz="2800" b="0" dirty="0">
                <a:solidFill>
                  <a:prstClr val="black"/>
                </a:solidFill>
              </a:rPr>
              <a:t>2</a:t>
            </a:r>
            <a:r>
              <a:rPr lang="el-GR" sz="2800" b="0" dirty="0">
                <a:solidFill>
                  <a:prstClr val="black"/>
                </a:solidFill>
              </a:rPr>
              <a:t>/</a:t>
            </a:r>
            <a:r>
              <a:rPr lang="en-US" sz="2800" b="0" dirty="0">
                <a:solidFill>
                  <a:prstClr val="black"/>
                </a:solidFill>
              </a:rPr>
              <a:t>3</a:t>
            </a:r>
            <a:r>
              <a:rPr lang="el-GR" sz="28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20741855"/>
              </p:ext>
            </p:extLst>
          </p:nvPr>
        </p:nvGraphicFramePr>
        <p:xfrm>
          <a:off x="1" y="1196752"/>
          <a:ext cx="9036496" cy="5394960"/>
        </p:xfrm>
        <a:graphic>
          <a:graphicData uri="http://schemas.openxmlformats.org/drawingml/2006/table">
            <a:tbl>
              <a:tblPr firstRow="1" bandRow="1">
                <a:tableStyleId>{5C22544A-7EE6-4342-B048-85BDC9FD1C3A}</a:tableStyleId>
              </a:tblPr>
              <a:tblGrid>
                <a:gridCol w="827583"/>
                <a:gridCol w="1080120"/>
                <a:gridCol w="1656184"/>
                <a:gridCol w="2304256"/>
                <a:gridCol w="3168353"/>
              </a:tblGrid>
              <a:tr h="288032">
                <a:tc>
                  <a:txBody>
                    <a:bodyPr/>
                    <a:lstStyle/>
                    <a:p>
                      <a:r>
                        <a:rPr lang="el-GR" sz="1600" dirty="0" smtClean="0"/>
                        <a:t>Μελέτη</a:t>
                      </a:r>
                      <a:endParaRPr lang="el-GR" sz="1600" dirty="0"/>
                    </a:p>
                  </a:txBody>
                  <a:tcPr/>
                </a:tc>
                <a:tc>
                  <a:txBody>
                    <a:bodyPr/>
                    <a:lstStyle/>
                    <a:p>
                      <a:r>
                        <a:rPr lang="el-GR" sz="1600" dirty="0" smtClean="0"/>
                        <a:t>Δομές</a:t>
                      </a:r>
                      <a:endParaRPr lang="el-GR" sz="1600" dirty="0"/>
                    </a:p>
                  </a:txBody>
                  <a:tcPr/>
                </a:tc>
                <a:tc>
                  <a:txBody>
                    <a:bodyPr/>
                    <a:lstStyle/>
                    <a:p>
                      <a:r>
                        <a:rPr lang="el-GR" sz="1600" dirty="0" smtClean="0"/>
                        <a:t>Δείγμα</a:t>
                      </a:r>
                      <a:endParaRPr lang="el-GR" sz="1600" dirty="0"/>
                    </a:p>
                  </a:txBody>
                  <a:tcPr/>
                </a:tc>
                <a:tc>
                  <a:txBody>
                    <a:bodyPr/>
                    <a:lstStyle/>
                    <a:p>
                      <a:r>
                        <a:rPr lang="el-GR" sz="1600" dirty="0" smtClean="0"/>
                        <a:t>Μέθοδος</a:t>
                      </a:r>
                      <a:endParaRPr lang="el-GR" sz="1600" dirty="0"/>
                    </a:p>
                  </a:txBody>
                  <a:tcPr/>
                </a:tc>
                <a:tc>
                  <a:txBody>
                    <a:bodyPr/>
                    <a:lstStyle/>
                    <a:p>
                      <a:r>
                        <a:rPr lang="el-GR" sz="1600" dirty="0" smtClean="0"/>
                        <a:t>Αποτελέσματα</a:t>
                      </a:r>
                      <a:endParaRPr lang="el-G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Whippon D </a:t>
                      </a:r>
                      <a:r>
                        <a:rPr lang="el-GR" sz="1600" dirty="0" smtClean="0"/>
                        <a:t>&amp; </a:t>
                      </a:r>
                      <a:r>
                        <a:rPr lang="en-US" sz="1600" dirty="0" smtClean="0"/>
                        <a:t>Canellos G (1991) Cull (1991)</a:t>
                      </a:r>
                    </a:p>
                    <a:p>
                      <a:pPr algn="l"/>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n=1000 τυχαία επιλεγμένοι ογκολόγοι</a:t>
                      </a:r>
                    </a:p>
                    <a:p>
                      <a:pPr algn="l"/>
                      <a:r>
                        <a:rPr lang="el-GR" sz="1600" dirty="0" smtClean="0"/>
                        <a:t>Πανεπιστημιακή ογκολογική μονάδα</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60% ανταπόκριση στα ερωτηματολόγια</a:t>
                      </a:r>
                    </a:p>
                    <a:p>
                      <a:pPr algn="l"/>
                      <a:r>
                        <a:rPr lang="en-US" sz="1600" dirty="0" smtClean="0"/>
                        <a:t>n</a:t>
                      </a:r>
                      <a:r>
                        <a:rPr lang="el-GR" sz="1600" dirty="0" smtClean="0"/>
                        <a:t> = 11 νοσηλευτές </a:t>
                      </a:r>
                      <a:endParaRPr lang="en-US" sz="1600" dirty="0" smtClean="0"/>
                    </a:p>
                    <a:p>
                      <a:pPr algn="l"/>
                      <a:r>
                        <a:rPr lang="el-GR" sz="1600" dirty="0" smtClean="0"/>
                        <a:t>n = 6  γιατροί </a:t>
                      </a:r>
                      <a:endParaRPr lang="en-US" sz="1600" dirty="0" smtClean="0"/>
                    </a:p>
                    <a:p>
                      <a:pPr algn="l"/>
                      <a:r>
                        <a:rPr lang="en-US" sz="1600" dirty="0" smtClean="0"/>
                        <a:t>n</a:t>
                      </a:r>
                      <a:r>
                        <a:rPr lang="el-GR" sz="1600" dirty="0" smtClean="0"/>
                        <a:t> = 4 παραϊατρικό  προσωπικό</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56% βίωνε επαγγελματική κόπωση</a:t>
                      </a:r>
                    </a:p>
                    <a:p>
                      <a:endParaRPr lang="en-US" sz="1600" dirty="0" smtClean="0"/>
                    </a:p>
                    <a:p>
                      <a:r>
                        <a:rPr lang="el-GR" sz="1600" dirty="0" smtClean="0"/>
                        <a:t>Τεχνική Δελφοί</a:t>
                      </a:r>
                    </a:p>
                    <a:p>
                      <a:r>
                        <a:rPr lang="el-GR" sz="1600" dirty="0" smtClean="0"/>
                        <a:t>Πτωχή ανταπόκριση στην τρίτη εκτίμηση = 6</a:t>
                      </a:r>
                    </a:p>
                    <a:p>
                      <a:endParaRPr lang="el-GR" sz="1600" dirty="0"/>
                    </a:p>
                  </a:txBody>
                  <a:tcPr/>
                </a:tc>
                <a:tc>
                  <a:txBody>
                    <a:bodyPr/>
                    <a:lstStyle/>
                    <a:p>
                      <a:r>
                        <a:rPr lang="el-GR" sz="1600" dirty="0" smtClean="0"/>
                        <a:t>Σημαντικότητα μεταξύ του τύπου</a:t>
                      </a:r>
                    </a:p>
                    <a:p>
                      <a:r>
                        <a:rPr lang="el-GR" sz="1600" dirty="0" smtClean="0"/>
                        <a:t>των δραστηριοτήτων και της επαγγελματικής κόπωσης</a:t>
                      </a:r>
                    </a:p>
                    <a:p>
                      <a:r>
                        <a:rPr lang="el-GR" sz="1600" dirty="0" smtClean="0"/>
                        <a:t>Ανάγκη συζήτησης</a:t>
                      </a:r>
                      <a:r>
                        <a:rPr lang="el-GR" sz="1600" baseline="0" dirty="0" smtClean="0"/>
                        <a:t> θεμάτων. Ανοικτό πρόβλημα της ομάδας που επιζητούσε λύση η διατήρηση αμοιβαίας υποστήριξης και επικοινωνίας.</a:t>
                      </a:r>
                      <a:endParaRPr lang="el-GR" sz="1600" dirty="0"/>
                    </a:p>
                  </a:txBody>
                  <a:tcPr/>
                </a:tc>
              </a:tr>
              <a:tr h="370840">
                <a:tc>
                  <a:txBody>
                    <a:bodyPr/>
                    <a:lstStyle/>
                    <a:p>
                      <a:pPr algn="l"/>
                      <a:r>
                        <a:rPr lang="nl-NL" sz="1600" dirty="0" smtClean="0"/>
                        <a:t>Kent G. και </a:t>
                      </a:r>
                      <a:r>
                        <a:rPr lang="el-GR" sz="1600" dirty="0" smtClean="0"/>
                        <a:t>συ</a:t>
                      </a:r>
                      <a:r>
                        <a:rPr lang="nl-NL" sz="1600" dirty="0" smtClean="0"/>
                        <a:t>v.</a:t>
                      </a:r>
                    </a:p>
                    <a:p>
                      <a:pPr algn="l"/>
                      <a:r>
                        <a:rPr lang="nl-NL" sz="1600" dirty="0" smtClean="0"/>
                        <a:t>(1994)</a:t>
                      </a:r>
                    </a:p>
                    <a:p>
                      <a:pPr algn="l"/>
                      <a:endParaRPr lang="nl-NL" sz="1600" dirty="0" smtClean="0"/>
                    </a:p>
                    <a:p>
                      <a:pPr algn="l"/>
                      <a:endParaRPr lang="el-GR" sz="1600" dirty="0"/>
                    </a:p>
                  </a:txBody>
                  <a:tcPr/>
                </a:tc>
                <a:tc>
                  <a:txBody>
                    <a:bodyPr/>
                    <a:lstStyle/>
                    <a:p>
                      <a:pPr algn="l"/>
                      <a:r>
                        <a:rPr lang="el-GR" sz="1600" dirty="0" smtClean="0"/>
                        <a:t>Οικολογικό κέντρο</a:t>
                      </a:r>
                    </a:p>
                    <a:p>
                      <a:pPr algn="l"/>
                      <a:endParaRPr lang="el-GR" sz="1600" dirty="0"/>
                    </a:p>
                  </a:txBody>
                  <a:tcPr/>
                </a:tc>
                <a:tc>
                  <a:txBody>
                    <a:bodyPr/>
                    <a:lstStyle/>
                    <a:p>
                      <a:pPr algn="l"/>
                      <a:r>
                        <a:rPr lang="en-US" sz="1600" dirty="0" smtClean="0"/>
                        <a:t>n</a:t>
                      </a:r>
                      <a:r>
                        <a:rPr lang="el-GR" sz="1600" dirty="0" smtClean="0"/>
                        <a:t> = 125 ιατρικό, πανεπιστημιακό, νοσηλευτικό και βοηθητικό προσωπικό, τυχαία επιλεγμένο</a:t>
                      </a:r>
                      <a:endParaRPr lang="el-GR" sz="1600" dirty="0"/>
                    </a:p>
                  </a:txBody>
                  <a:tcPr/>
                </a:tc>
                <a:tc>
                  <a:txBody>
                    <a:bodyPr/>
                    <a:lstStyle/>
                    <a:p>
                      <a:r>
                        <a:rPr lang="el-GR" sz="1600" dirty="0" smtClean="0"/>
                        <a:t>Δελτία καταγραφών σημαντικών συμβάντων. Οι κλίμακες: </a:t>
                      </a:r>
                      <a:r>
                        <a:rPr lang="en-US" sz="1600" dirty="0" smtClean="0"/>
                        <a:t>Maslach Burnout Inventory (MBI), Hospital Anxiety and Depression Scale </a:t>
                      </a:r>
                      <a:r>
                        <a:rPr lang="el-GR" sz="1600" dirty="0" smtClean="0"/>
                        <a:t>Πρόθεση εγκατάλειψης της θέσης Ανταπόκριση </a:t>
                      </a:r>
                      <a:r>
                        <a:rPr lang="en-US" sz="1600" dirty="0" smtClean="0"/>
                        <a:t>n</a:t>
                      </a:r>
                      <a:r>
                        <a:rPr lang="el-GR" sz="1600" dirty="0" smtClean="0"/>
                        <a:t> = 48 (39%)</a:t>
                      </a:r>
                    </a:p>
                    <a:p>
                      <a:r>
                        <a:rPr lang="el-GR" sz="1600" dirty="0" smtClean="0"/>
                        <a:t>Ερωτηματολόγιο</a:t>
                      </a:r>
                      <a:endParaRPr lang="el-GR" sz="1600" dirty="0"/>
                    </a:p>
                  </a:txBody>
                  <a:tcPr/>
                </a:tc>
                <a:tc>
                  <a:txBody>
                    <a:bodyPr/>
                    <a:lstStyle/>
                    <a:p>
                      <a:r>
                        <a:rPr lang="el-GR" sz="1600" dirty="0" smtClean="0"/>
                        <a:t>Η αντίληψη ανικανότητας για βοήθεια των ασθενών έδινε υψηλές τιμές αξιολόγησης στην κλίμακα ΜΒΙ.</a:t>
                      </a:r>
                    </a:p>
                    <a:p>
                      <a:r>
                        <a:rPr lang="el-GR" sz="1600" dirty="0" smtClean="0"/>
                        <a:t>22% κίνδυνος για κλινικό άγχος, 33% πρόσφατη τάση εγκατάλειψης του επαγγέλματος</a:t>
                      </a:r>
                      <a:endParaRPr lang="el-GR" sz="1600" dirty="0"/>
                    </a:p>
                  </a:txBody>
                  <a:tcPr/>
                </a:tc>
              </a:tr>
            </a:tbl>
          </a:graphicData>
        </a:graphic>
      </p:graphicFrame>
    </p:spTree>
    <p:extLst>
      <p:ext uri="{BB962C8B-B14F-4D97-AF65-F5344CB8AC3E}">
        <p14:creationId xmlns:p14="http://schemas.microsoft.com/office/powerpoint/2010/main" val="1475944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3200" dirty="0"/>
              <a:t>Επιλεγμένες μελέτες για τη ψυχική ένταση των επαγγελματιών υγείας στην </a:t>
            </a:r>
            <a:r>
              <a:rPr lang="el-GR" sz="3200" dirty="0" smtClean="0"/>
              <a:t>ογκολογία</a:t>
            </a:r>
            <a:r>
              <a:rPr lang="en-US" sz="3200" dirty="0" smtClean="0"/>
              <a:t> </a:t>
            </a:r>
            <a:r>
              <a:rPr lang="el-GR" sz="2800" b="0" dirty="0" smtClean="0">
                <a:solidFill>
                  <a:prstClr val="black"/>
                </a:solidFill>
              </a:rPr>
              <a:t>(</a:t>
            </a:r>
            <a:r>
              <a:rPr lang="en-US" sz="2800" b="0" dirty="0" smtClean="0">
                <a:solidFill>
                  <a:prstClr val="black"/>
                </a:solidFill>
              </a:rPr>
              <a:t>3</a:t>
            </a:r>
            <a:r>
              <a:rPr lang="el-GR" sz="2800" b="0" dirty="0" smtClean="0">
                <a:solidFill>
                  <a:prstClr val="black"/>
                </a:solidFill>
              </a:rPr>
              <a:t>/</a:t>
            </a:r>
            <a:r>
              <a:rPr lang="en-US" sz="2800" b="0" dirty="0">
                <a:solidFill>
                  <a:prstClr val="black"/>
                </a:solidFill>
              </a:rPr>
              <a:t>3</a:t>
            </a:r>
            <a:r>
              <a:rPr lang="el-GR" sz="2800" b="0" dirty="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14614959"/>
              </p:ext>
            </p:extLst>
          </p:nvPr>
        </p:nvGraphicFramePr>
        <p:xfrm>
          <a:off x="0" y="1196752"/>
          <a:ext cx="9144000" cy="5151120"/>
        </p:xfrm>
        <a:graphic>
          <a:graphicData uri="http://schemas.openxmlformats.org/drawingml/2006/table">
            <a:tbl>
              <a:tblPr firstRow="1" bandRow="1">
                <a:tableStyleId>{5C22544A-7EE6-4342-B048-85BDC9FD1C3A}</a:tableStyleId>
              </a:tblPr>
              <a:tblGrid>
                <a:gridCol w="1259632"/>
                <a:gridCol w="1296144"/>
                <a:gridCol w="1728192"/>
                <a:gridCol w="1656184"/>
                <a:gridCol w="3203848"/>
              </a:tblGrid>
              <a:tr h="288032">
                <a:tc>
                  <a:txBody>
                    <a:bodyPr/>
                    <a:lstStyle/>
                    <a:p>
                      <a:r>
                        <a:rPr lang="el-GR" sz="1600" dirty="0" smtClean="0"/>
                        <a:t>Μελέτη</a:t>
                      </a:r>
                      <a:endParaRPr lang="el-GR" sz="1600" dirty="0"/>
                    </a:p>
                  </a:txBody>
                  <a:tcPr/>
                </a:tc>
                <a:tc>
                  <a:txBody>
                    <a:bodyPr/>
                    <a:lstStyle/>
                    <a:p>
                      <a:r>
                        <a:rPr lang="el-GR" sz="1600" dirty="0" smtClean="0"/>
                        <a:t>Δομές</a:t>
                      </a:r>
                      <a:endParaRPr lang="el-GR" sz="1600" dirty="0"/>
                    </a:p>
                  </a:txBody>
                  <a:tcPr/>
                </a:tc>
                <a:tc>
                  <a:txBody>
                    <a:bodyPr/>
                    <a:lstStyle/>
                    <a:p>
                      <a:r>
                        <a:rPr lang="el-GR" sz="1600" dirty="0" smtClean="0"/>
                        <a:t>Δείγμα</a:t>
                      </a:r>
                      <a:endParaRPr lang="el-GR" sz="1600" dirty="0"/>
                    </a:p>
                  </a:txBody>
                  <a:tcPr/>
                </a:tc>
                <a:tc>
                  <a:txBody>
                    <a:bodyPr/>
                    <a:lstStyle/>
                    <a:p>
                      <a:r>
                        <a:rPr lang="el-GR" sz="1600" dirty="0" smtClean="0"/>
                        <a:t>Μέθοδος</a:t>
                      </a:r>
                      <a:endParaRPr lang="el-GR" sz="1600" dirty="0"/>
                    </a:p>
                  </a:txBody>
                  <a:tcPr/>
                </a:tc>
                <a:tc>
                  <a:txBody>
                    <a:bodyPr/>
                    <a:lstStyle/>
                    <a:p>
                      <a:r>
                        <a:rPr lang="el-GR" sz="1600" dirty="0" smtClean="0"/>
                        <a:t>Αποτελέσματα</a:t>
                      </a:r>
                      <a:endParaRPr lang="el-GR" sz="1600" dirty="0"/>
                    </a:p>
                  </a:txBody>
                  <a:tcPr/>
                </a:tc>
              </a:tr>
              <a:tr h="370840">
                <a:tc>
                  <a:txBody>
                    <a:bodyPr/>
                    <a:lstStyle/>
                    <a:p>
                      <a:pPr algn="l"/>
                      <a:r>
                        <a:rPr lang="fr-FR" sz="1600" dirty="0" smtClean="0"/>
                        <a:t>Ramirez Λ. και </a:t>
                      </a:r>
                      <a:r>
                        <a:rPr lang="el-GR" sz="1600" dirty="0" smtClean="0"/>
                        <a:t>συν</a:t>
                      </a:r>
                      <a:r>
                        <a:rPr lang="fr-FR" sz="1600" dirty="0" smtClean="0"/>
                        <a:t>.</a:t>
                      </a:r>
                    </a:p>
                    <a:p>
                      <a:pPr algn="l"/>
                      <a:r>
                        <a:rPr lang="fr-FR" sz="1600" dirty="0" smtClean="0"/>
                        <a:t>(1995)</a:t>
                      </a:r>
                    </a:p>
                  </a:txBody>
                  <a:tcPr/>
                </a:tc>
                <a:tc>
                  <a:txBody>
                    <a:bodyPr/>
                    <a:lstStyle/>
                    <a:p>
                      <a:pPr algn="l"/>
                      <a:r>
                        <a:rPr lang="el-GR" sz="1600" dirty="0" smtClean="0"/>
                        <a:t>Εθνική μελέτη ογκολογικών κέντρων</a:t>
                      </a:r>
                    </a:p>
                  </a:txBody>
                  <a:tcPr/>
                </a:tc>
                <a:tc>
                  <a:txBody>
                    <a:bodyPr/>
                    <a:lstStyle/>
                    <a:p>
                      <a:pPr algn="l"/>
                      <a:r>
                        <a:rPr lang="el-GR" sz="1600" dirty="0" smtClean="0"/>
                        <a:t>Παθολόγοι και κλινικοί ογκολόγοι και γιατροί ανακουφιστικής θεραπείας</a:t>
                      </a:r>
                      <a:endParaRPr lang="el-GR" sz="1600" dirty="0"/>
                    </a:p>
                  </a:txBody>
                  <a:tcPr/>
                </a:tc>
                <a:tc>
                  <a:txBody>
                    <a:bodyPr/>
                    <a:lstStyle/>
                    <a:p>
                      <a:pPr algn="l"/>
                      <a:r>
                        <a:rPr lang="el-GR" sz="1600" dirty="0" smtClean="0"/>
                        <a:t>Ερωτηματολόγιο</a:t>
                      </a:r>
                      <a:endParaRPr lang="fr-FR" sz="1600" dirty="0" smtClean="0"/>
                    </a:p>
                  </a:txBody>
                  <a:tcPr/>
                </a:tc>
                <a:tc>
                  <a:txBody>
                    <a:bodyPr/>
                    <a:lstStyle/>
                    <a:p>
                      <a:pPr algn="l"/>
                      <a:r>
                        <a:rPr lang="el-GR" sz="1600" dirty="0" smtClean="0"/>
                        <a:t>Εμφάνιση ψυχιατρικής νοσηρότητας στους ογκολόγους σε ποσοστό περίπου 32% για τους παθολόγους ογκολόγους, 29% για τους κλινικούς ογκολόγους και 25% για εκείνους της ανακουφιστικής, όσους δηλαδή παρείχαν συμβουλευτική και κατ' οίκον νοσηλεία που εργάζονταν σε επείγουσες νοσοκομειακές ειδικότητες.</a:t>
                      </a:r>
                    </a:p>
                  </a:txBody>
                  <a:tcPr/>
                </a:tc>
              </a:tr>
              <a:tr h="370840">
                <a:tc>
                  <a:txBody>
                    <a:bodyPr/>
                    <a:lstStyle/>
                    <a:p>
                      <a:pPr algn="l"/>
                      <a:r>
                        <a:rPr lang="en-US" sz="1600" dirty="0" smtClean="0"/>
                        <a:t>Miller D </a:t>
                      </a:r>
                      <a:r>
                        <a:rPr lang="el-GR" sz="1600" dirty="0" smtClean="0"/>
                        <a:t>και </a:t>
                      </a:r>
                      <a:r>
                        <a:rPr lang="en-US" sz="1600" dirty="0" smtClean="0"/>
                        <a:t>Gillies P. (1996)</a:t>
                      </a:r>
                    </a:p>
                  </a:txBody>
                  <a:tcPr/>
                </a:tc>
                <a:tc>
                  <a:txBody>
                    <a:bodyPr/>
                    <a:lstStyle/>
                    <a:p>
                      <a:pPr algn="l"/>
                      <a:r>
                        <a:rPr lang="el-GR" sz="1600" dirty="0" smtClean="0"/>
                        <a:t>Επτά κέντρα </a:t>
                      </a:r>
                      <a:r>
                        <a:rPr lang="el-GR" sz="1600" dirty="0" smtClean="0"/>
                        <a:t>HIV/AID</a:t>
                      </a:r>
                      <a:r>
                        <a:rPr lang="en-US" sz="1600" dirty="0" smtClean="0"/>
                        <a:t>S</a:t>
                      </a:r>
                      <a:r>
                        <a:rPr lang="el-GR" sz="1600" dirty="0" smtClean="0"/>
                        <a:t> </a:t>
                      </a:r>
                      <a:r>
                        <a:rPr lang="el-GR" sz="1600" dirty="0" smtClean="0"/>
                        <a:t>και 2 ογκολογικά κέντρα</a:t>
                      </a:r>
                    </a:p>
                  </a:txBody>
                  <a:tcPr/>
                </a:tc>
                <a:tc>
                  <a:txBody>
                    <a:bodyPr/>
                    <a:lstStyle/>
                    <a:p>
                      <a:pPr algn="l"/>
                      <a:r>
                        <a:rPr lang="en-US" sz="1600" b="0" i="0" u="none" strike="noStrike" kern="1200" baseline="0" dirty="0" smtClean="0">
                          <a:solidFill>
                            <a:schemeClr val="dk1"/>
                          </a:solidFill>
                          <a:latin typeface="+mn-lt"/>
                          <a:ea typeface="+mn-ea"/>
                          <a:cs typeface="+mn-cs"/>
                        </a:rPr>
                        <a:t>n = </a:t>
                      </a:r>
                      <a:r>
                        <a:rPr lang="el-GR" sz="1600" b="0" i="0" u="none" strike="noStrike" kern="1200" baseline="0" dirty="0" smtClean="0">
                          <a:solidFill>
                            <a:schemeClr val="dk1"/>
                          </a:solidFill>
                          <a:latin typeface="+mn-lt"/>
                          <a:ea typeface="+mn-ea"/>
                          <a:cs typeface="+mn-cs"/>
                        </a:rPr>
                        <a:t>203 άτομα προσωπικό</a:t>
                      </a:r>
                    </a:p>
                    <a:p>
                      <a:pPr algn="l"/>
                      <a:r>
                        <a:rPr lang="el-GR" sz="1600" b="0" i="0" u="none" strike="noStrike" kern="1200" baseline="0" dirty="0" smtClean="0">
                          <a:solidFill>
                            <a:schemeClr val="dk1"/>
                          </a:solidFill>
                          <a:latin typeface="+mn-lt"/>
                          <a:ea typeface="+mn-ea"/>
                          <a:cs typeface="+mn-cs"/>
                        </a:rPr>
                        <a:t>(το σύνολο του προσωπικού</a:t>
                      </a:r>
                    </a:p>
                    <a:p>
                      <a:pPr algn="l"/>
                      <a:r>
                        <a:rPr lang="el-GR" sz="1600" b="0" i="0" u="none" strike="noStrike" kern="1200" baseline="0" dirty="0" smtClean="0">
                          <a:solidFill>
                            <a:schemeClr val="dk1"/>
                          </a:solidFill>
                          <a:latin typeface="+mn-lt"/>
                          <a:ea typeface="+mn-ea"/>
                          <a:cs typeface="+mn-cs"/>
                        </a:rPr>
                        <a:t>της μονάδας για χρονικό  διάστημα μεγαλύτερο από 6 μήνες)</a:t>
                      </a:r>
                    </a:p>
                  </a:txBody>
                  <a:tcPr/>
                </a:tc>
                <a:tc>
                  <a:txBody>
                    <a:bodyPr/>
                    <a:lstStyle/>
                    <a:p>
                      <a:pPr algn="l"/>
                      <a:r>
                        <a:rPr lang="el-GR" sz="1600" dirty="0" smtClean="0"/>
                        <a:t>Δομημένες συνεντεύξεις Οι κλίμακες:</a:t>
                      </a:r>
                    </a:p>
                    <a:p>
                      <a:pPr algn="l"/>
                      <a:r>
                        <a:rPr lang="en-US" sz="1600" dirty="0" smtClean="0"/>
                        <a:t>Maslach Burnout Inventory General Hospital Questionnaire</a:t>
                      </a:r>
                    </a:p>
                  </a:txBody>
                  <a:tcPr/>
                </a:tc>
                <a:tc>
                  <a:txBody>
                    <a:bodyPr/>
                    <a:lstStyle/>
                    <a:p>
                      <a:pPr algn="l"/>
                      <a:r>
                        <a:rPr lang="el-GR" sz="1600" dirty="0" smtClean="0"/>
                        <a:t>Μικρό ποσοστό ανταπόκρισης για τους ογκολόγους. Μικρές συνολικές διαφορές</a:t>
                      </a:r>
                      <a:r>
                        <a:rPr lang="el-GR" sz="1600" baseline="0" dirty="0" smtClean="0"/>
                        <a:t> </a:t>
                      </a:r>
                      <a:r>
                        <a:rPr lang="el-GR" sz="1600" dirty="0" smtClean="0"/>
                        <a:t>μεταξύ των δομών HIV/AIDS και ογκολογίας. 39% του δείγματος παραπονούνταν για δέσμευση με την εργασία.</a:t>
                      </a:r>
                    </a:p>
                    <a:p>
                      <a:pPr algn="l"/>
                      <a:r>
                        <a:rPr lang="el-GR" sz="1600" dirty="0" smtClean="0"/>
                        <a:t>25%  ανέφεραν ύπαρξη σχέσεων και ότι είχαν υποφέρει</a:t>
                      </a:r>
                    </a:p>
                  </a:txBody>
                  <a:tcPr/>
                </a:tc>
              </a:tr>
            </a:tbl>
          </a:graphicData>
        </a:graphic>
      </p:graphicFrame>
    </p:spTree>
    <p:extLst>
      <p:ext uri="{BB962C8B-B14F-4D97-AF65-F5344CB8AC3E}">
        <p14:creationId xmlns:p14="http://schemas.microsoft.com/office/powerpoint/2010/main" val="2712843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Άμυνες των νοσηλευτών</a:t>
            </a:r>
            <a:endParaRPr lang="el-GR" dirty="0"/>
          </a:p>
        </p:txBody>
      </p:sp>
      <p:sp>
        <p:nvSpPr>
          <p:cNvPr id="6" name="Subtitle 5"/>
          <p:cNvSpPr>
            <a:spLocks noGrp="1"/>
          </p:cNvSpPr>
          <p:nvPr>
            <p:ph type="subTitle" idx="1"/>
          </p:nvPr>
        </p:nvSpPr>
        <p:spPr/>
        <p:txBody>
          <a:bodyPr/>
          <a:lstStyle/>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3787290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16632"/>
            <a:ext cx="8856984" cy="908720"/>
          </a:xfrm>
        </p:spPr>
        <p:txBody>
          <a:bodyPr>
            <a:noAutofit/>
          </a:bodyPr>
          <a:lstStyle/>
          <a:p>
            <a:r>
              <a:rPr lang="el-GR" sz="3200" dirty="0"/>
              <a:t>Συνήθεις κινητοποιούμενες στην καθημερινή κλινική εργασία άμυνες </a:t>
            </a:r>
            <a:r>
              <a:rPr lang="el-GR" sz="3200" dirty="0" smtClean="0"/>
              <a:t>ενάντια </a:t>
            </a:r>
            <a:r>
              <a:rPr lang="el-GR" sz="3200" dirty="0"/>
              <a:t>στο </a:t>
            </a:r>
            <a:r>
              <a:rPr lang="el-GR" sz="3200" dirty="0" smtClean="0"/>
              <a:t>άγχος</a:t>
            </a:r>
            <a:r>
              <a:rPr lang="en-US" sz="3200" dirty="0" smtClean="0"/>
              <a:t> </a:t>
            </a:r>
            <a:r>
              <a:rPr lang="el-GR" sz="2800" b="0" dirty="0" smtClean="0">
                <a:solidFill>
                  <a:prstClr val="black"/>
                </a:solidFill>
              </a:rPr>
              <a:t>(</a:t>
            </a:r>
            <a:r>
              <a:rPr lang="en-US" sz="2800" b="0" dirty="0" smtClean="0">
                <a:solidFill>
                  <a:prstClr val="black"/>
                </a:solidFill>
              </a:rPr>
              <a:t>1</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78794810"/>
              </p:ext>
            </p:extLst>
          </p:nvPr>
        </p:nvGraphicFramePr>
        <p:xfrm>
          <a:off x="107504" y="1052736"/>
          <a:ext cx="8928992" cy="5582920"/>
        </p:xfrm>
        <a:graphic>
          <a:graphicData uri="http://schemas.openxmlformats.org/drawingml/2006/table">
            <a:tbl>
              <a:tblPr firstRow="1" bandRow="1">
                <a:tableStyleId>{5C22544A-7EE6-4342-B048-85BDC9FD1C3A}</a:tableStyleId>
              </a:tblPr>
              <a:tblGrid>
                <a:gridCol w="1620688"/>
                <a:gridCol w="7308304"/>
              </a:tblGrid>
              <a:tr h="370840">
                <a:tc>
                  <a:txBody>
                    <a:bodyPr/>
                    <a:lstStyle/>
                    <a:p>
                      <a:endParaRPr lang="el-GR" b="0" dirty="0"/>
                    </a:p>
                  </a:txBody>
                  <a:tcPr/>
                </a:tc>
                <a:tc>
                  <a:txBody>
                    <a:bodyPr/>
                    <a:lstStyle/>
                    <a:p>
                      <a:endParaRPr lang="el-GR" b="0" dirty="0"/>
                    </a:p>
                  </a:txBody>
                  <a:tcPr/>
                </a:tc>
              </a:tr>
              <a:tr h="370840">
                <a:tc>
                  <a:txBody>
                    <a:bodyPr/>
                    <a:lstStyle/>
                    <a:p>
                      <a:r>
                        <a:rPr lang="el-GR" sz="1800" b="1" kern="1200" dirty="0" smtClean="0">
                          <a:solidFill>
                            <a:schemeClr val="dk1"/>
                          </a:solidFill>
                          <a:effectLst/>
                          <a:latin typeface="+mn-lt"/>
                          <a:ea typeface="+mn-ea"/>
                          <a:cs typeface="+mn-cs"/>
                        </a:rPr>
                        <a:t>Άρνηση</a:t>
                      </a:r>
                      <a:endParaRPr lang="el-GR" b="1" dirty="0"/>
                    </a:p>
                  </a:txBody>
                  <a:tcPr/>
                </a:tc>
                <a:tc>
                  <a:txBody>
                    <a:bodyPr/>
                    <a:lstStyle/>
                    <a:p>
                      <a:r>
                        <a:rPr lang="el-GR" sz="1800" kern="1200" dirty="0" smtClean="0">
                          <a:solidFill>
                            <a:schemeClr val="dk1"/>
                          </a:solidFill>
                          <a:effectLst/>
                          <a:latin typeface="+mn-lt"/>
                          <a:ea typeface="+mn-ea"/>
                          <a:cs typeface="+mn-cs"/>
                        </a:rPr>
                        <a:t>Αμυντικός μηχανισμός με τον οποίο είτε αρνείσαι μια αντίληψη του εαυτού, είτε αρνείσαι κάποιες</a:t>
                      </a:r>
                    </a:p>
                    <a:p>
                      <a:r>
                        <a:rPr lang="el-GR" sz="1800" kern="1200" dirty="0" smtClean="0">
                          <a:solidFill>
                            <a:schemeClr val="dk1"/>
                          </a:solidFill>
                          <a:effectLst/>
                          <a:latin typeface="+mn-lt"/>
                          <a:ea typeface="+mn-ea"/>
                          <a:cs typeface="+mn-cs"/>
                        </a:rPr>
                        <a:t>οδυνηρές εμπειρίες</a:t>
                      </a:r>
                      <a:endParaRPr lang="el-GR" b="0" dirty="0"/>
                    </a:p>
                  </a:txBody>
                  <a:tcPr/>
                </a:tc>
              </a:tr>
              <a:tr h="370840">
                <a:tc>
                  <a:txBody>
                    <a:bodyPr/>
                    <a:lstStyle/>
                    <a:p>
                      <a:r>
                        <a:rPr lang="el-GR" sz="1800" b="1" kern="1200" dirty="0" smtClean="0">
                          <a:solidFill>
                            <a:schemeClr val="dk1"/>
                          </a:solidFill>
                          <a:effectLst/>
                          <a:latin typeface="+mn-lt"/>
                          <a:ea typeface="+mn-ea"/>
                          <a:cs typeface="+mn-cs"/>
                        </a:rPr>
                        <a:t>Αντιληπτική Άμυνα</a:t>
                      </a:r>
                      <a:endParaRPr lang="el-GR" b="1" dirty="0"/>
                    </a:p>
                  </a:txBody>
                  <a:tcPr/>
                </a:tc>
                <a:tc>
                  <a:txBody>
                    <a:bodyPr/>
                    <a:lstStyle/>
                    <a:p>
                      <a:r>
                        <a:rPr lang="el-GR" sz="1800" kern="1200" dirty="0" smtClean="0">
                          <a:solidFill>
                            <a:schemeClr val="dk1"/>
                          </a:solidFill>
                          <a:effectLst/>
                          <a:latin typeface="+mn-lt"/>
                          <a:ea typeface="+mn-ea"/>
                          <a:cs typeface="+mn-cs"/>
                        </a:rPr>
                        <a:t>Συνειδητή προσπάθεια να ξεχάσεις ή να αρνηθείς και να αποφύγεις να σκεφτείς κάτι</a:t>
                      </a:r>
                      <a:endParaRPr lang="el-GR" b="0" dirty="0"/>
                    </a:p>
                  </a:txBody>
                  <a:tcPr/>
                </a:tc>
              </a:tr>
              <a:tr h="370840">
                <a:tc>
                  <a:txBody>
                    <a:bodyPr/>
                    <a:lstStyle/>
                    <a:p>
                      <a:r>
                        <a:rPr lang="el-GR" sz="1800" b="1" kern="1200" dirty="0" smtClean="0">
                          <a:solidFill>
                            <a:schemeClr val="dk1"/>
                          </a:solidFill>
                          <a:effectLst/>
                          <a:latin typeface="+mn-lt"/>
                          <a:ea typeface="+mn-ea"/>
                          <a:cs typeface="+mn-cs"/>
                        </a:rPr>
                        <a:t>Απώθηση</a:t>
                      </a:r>
                      <a:endParaRPr lang="el-GR" b="1" dirty="0"/>
                    </a:p>
                  </a:txBody>
                  <a:tcPr/>
                </a:tc>
                <a:tc>
                  <a:txBody>
                    <a:bodyPr/>
                    <a:lstStyle/>
                    <a:p>
                      <a:r>
                        <a:rPr lang="el-GR" sz="1800" kern="1200" dirty="0" smtClean="0">
                          <a:solidFill>
                            <a:schemeClr val="dk1"/>
                          </a:solidFill>
                          <a:effectLst/>
                          <a:latin typeface="+mn-lt"/>
                          <a:ea typeface="+mn-ea"/>
                          <a:cs typeface="+mn-cs"/>
                        </a:rPr>
                        <a:t>Μια αντίληψη ενδεχόμενα να καταπιέζεται ασυνείδητα εξαιτίας της αδιανόητης φύσης της. Πιθανά να</a:t>
                      </a:r>
                    </a:p>
                    <a:p>
                      <a:r>
                        <a:rPr lang="el-GR" sz="1800" kern="1200" dirty="0" smtClean="0">
                          <a:solidFill>
                            <a:schemeClr val="dk1"/>
                          </a:solidFill>
                          <a:effectLst/>
                          <a:latin typeface="+mn-lt"/>
                          <a:ea typeface="+mn-ea"/>
                          <a:cs typeface="+mn-cs"/>
                        </a:rPr>
                        <a:t>πρόκειται για μια αντίληψη συναισθημάτων που έρχονται σε σύγκρουση με την άποψη για τον εαυτό μας και για το τι είναι αποδεκτό. Αποφεύγεται να γίνει συνειδητή.</a:t>
                      </a:r>
                      <a:endParaRPr lang="el-GR" b="0" dirty="0"/>
                    </a:p>
                  </a:txBody>
                  <a:tcPr/>
                </a:tc>
              </a:tr>
              <a:tr h="370840">
                <a:tc>
                  <a:txBody>
                    <a:bodyPr/>
                    <a:lstStyle/>
                    <a:p>
                      <a:r>
                        <a:rPr lang="el-GR" sz="1800" b="1" kern="1200" dirty="0" smtClean="0">
                          <a:solidFill>
                            <a:schemeClr val="dk1"/>
                          </a:solidFill>
                          <a:effectLst/>
                          <a:latin typeface="+mn-lt"/>
                          <a:ea typeface="+mn-ea"/>
                          <a:cs typeface="+mn-cs"/>
                        </a:rPr>
                        <a:t>Σχάση (αντικειμένου)</a:t>
                      </a:r>
                      <a:endParaRPr lang="el-GR" b="1" dirty="0"/>
                    </a:p>
                  </a:txBody>
                  <a:tcPr/>
                </a:tc>
                <a:tc>
                  <a:txBody>
                    <a:bodyPr/>
                    <a:lstStyle/>
                    <a:p>
                      <a:r>
                        <a:rPr lang="el-GR" sz="1800" kern="1200" dirty="0" smtClean="0">
                          <a:solidFill>
                            <a:schemeClr val="dk1"/>
                          </a:solidFill>
                          <a:effectLst/>
                          <a:latin typeface="+mn-lt"/>
                          <a:ea typeface="+mn-ea"/>
                          <a:cs typeface="+mn-cs"/>
                        </a:rPr>
                        <a:t>Περιλαμβάνει τον διαχωρισμό των καλών και κακών απόψεων για τον εαυτό και τους άλλους ή των</a:t>
                      </a:r>
                      <a:r>
                        <a:rPr lang="en-US" sz="1800" kern="1200" dirty="0" smtClean="0">
                          <a:solidFill>
                            <a:schemeClr val="dk1"/>
                          </a:solidFill>
                          <a:effectLst/>
                          <a:latin typeface="+mn-lt"/>
                          <a:ea typeface="+mn-ea"/>
                          <a:cs typeface="+mn-cs"/>
                        </a:rPr>
                        <a:t> </a:t>
                      </a:r>
                      <a:r>
                        <a:rPr lang="el-GR" sz="1800" kern="1200" dirty="0" smtClean="0">
                          <a:solidFill>
                            <a:schemeClr val="dk1"/>
                          </a:solidFill>
                          <a:effectLst/>
                          <a:latin typeface="+mn-lt"/>
                          <a:ea typeface="+mn-ea"/>
                          <a:cs typeface="+mn-cs"/>
                        </a:rPr>
                        <a:t>καλών και κακών συναισθημάτων</a:t>
                      </a:r>
                      <a:endParaRPr lang="el-GR" b="0" dirty="0"/>
                    </a:p>
                  </a:txBody>
                  <a:tcPr/>
                </a:tc>
              </a:tr>
              <a:tr h="370840">
                <a:tc>
                  <a:txBody>
                    <a:bodyPr/>
                    <a:lstStyle/>
                    <a:p>
                      <a:r>
                        <a:rPr lang="el-GR" sz="1800" b="1" kern="1200" dirty="0" smtClean="0">
                          <a:solidFill>
                            <a:schemeClr val="dk1"/>
                          </a:solidFill>
                          <a:effectLst/>
                          <a:latin typeface="+mn-lt"/>
                          <a:ea typeface="+mn-ea"/>
                          <a:cs typeface="+mn-cs"/>
                        </a:rPr>
                        <a:t>Προβολή</a:t>
                      </a:r>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effectLst/>
                          <a:latin typeface="+mn-lt"/>
                          <a:ea typeface="+mn-ea"/>
                          <a:cs typeface="+mn-cs"/>
                        </a:rPr>
                        <a:t>Εξωτερίκευση μη αποδεκτών συναισθημάτων και απόδοση τους σε άλλα άτομα ή αντικείμενα</a:t>
                      </a:r>
                      <a:endParaRPr lang="el-GR" b="0" dirty="0"/>
                    </a:p>
                  </a:txBody>
                  <a:tcPr/>
                </a:tc>
              </a:tr>
              <a:tr h="370840">
                <a:tc>
                  <a:txBody>
                    <a:bodyPr/>
                    <a:lstStyle/>
                    <a:p>
                      <a:r>
                        <a:rPr lang="el-GR" sz="1800" b="1" kern="1200" dirty="0" smtClean="0">
                          <a:solidFill>
                            <a:schemeClr val="dk1"/>
                          </a:solidFill>
                          <a:effectLst/>
                          <a:latin typeface="+mn-lt"/>
                          <a:ea typeface="+mn-ea"/>
                          <a:cs typeface="+mn-cs"/>
                        </a:rPr>
                        <a:t>Προβολική ταύτιση</a:t>
                      </a:r>
                      <a:endParaRPr lang="el-GR" b="1" dirty="0"/>
                    </a:p>
                  </a:txBody>
                  <a:tcPr/>
                </a:tc>
                <a:tc>
                  <a:txBody>
                    <a:bodyPr/>
                    <a:lstStyle/>
                    <a:p>
                      <a:r>
                        <a:rPr lang="el-GR" sz="1800" kern="1200" dirty="0" smtClean="0">
                          <a:solidFill>
                            <a:schemeClr val="dk1"/>
                          </a:solidFill>
                          <a:effectLst/>
                          <a:latin typeface="+mn-lt"/>
                          <a:ea typeface="+mn-ea"/>
                          <a:cs typeface="+mn-cs"/>
                        </a:rPr>
                        <a:t>Προβολή όχι μόνο συναισθημάτων αλλά και σημαντικών απόψεων του εαυτού στους άλλους, ώστε το</a:t>
                      </a:r>
                      <a:r>
                        <a:rPr lang="en-US" sz="1800" kern="1200" dirty="0" smtClean="0">
                          <a:solidFill>
                            <a:schemeClr val="dk1"/>
                          </a:solidFill>
                          <a:effectLst/>
                          <a:latin typeface="+mn-lt"/>
                          <a:ea typeface="+mn-ea"/>
                          <a:cs typeface="+mn-cs"/>
                        </a:rPr>
                        <a:t> </a:t>
                      </a:r>
                      <a:r>
                        <a:rPr lang="el-GR" sz="1800" kern="1200" dirty="0" smtClean="0">
                          <a:solidFill>
                            <a:schemeClr val="dk1"/>
                          </a:solidFill>
                          <a:effectLst/>
                          <a:latin typeface="+mn-lt"/>
                          <a:ea typeface="+mn-ea"/>
                          <a:cs typeface="+mn-cs"/>
                        </a:rPr>
                        <a:t>άτομο αυτό να νιώσει και να αποκτήσει ικανότητες και κίνητρα τα οποία διαφορετικά δεν του ανήκουν</a:t>
                      </a:r>
                      <a:endParaRPr lang="el-GR" b="0" dirty="0"/>
                    </a:p>
                  </a:txBody>
                  <a:tcPr/>
                </a:tc>
              </a:tr>
            </a:tbl>
          </a:graphicData>
        </a:graphic>
      </p:graphicFrame>
    </p:spTree>
    <p:extLst>
      <p:ext uri="{BB962C8B-B14F-4D97-AF65-F5344CB8AC3E}">
        <p14:creationId xmlns:p14="http://schemas.microsoft.com/office/powerpoint/2010/main" val="440524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116632"/>
            <a:ext cx="8784976" cy="908720"/>
          </a:xfrm>
        </p:spPr>
        <p:txBody>
          <a:bodyPr>
            <a:noAutofit/>
          </a:bodyPr>
          <a:lstStyle/>
          <a:p>
            <a:r>
              <a:rPr lang="el-GR" sz="3200" dirty="0"/>
              <a:t>Συνήθεις κινητοποιούμενες στην καθημερινή κλινική εργασία άμυνες ενάντια στο </a:t>
            </a:r>
            <a:r>
              <a:rPr lang="el-GR" sz="3200" dirty="0" smtClean="0"/>
              <a:t>άγχος</a:t>
            </a:r>
            <a:r>
              <a:rPr lang="en-US" sz="3200" dirty="0" smtClean="0"/>
              <a:t> </a:t>
            </a:r>
            <a:r>
              <a:rPr lang="el-GR" sz="2800" b="0" dirty="0" smtClean="0">
                <a:solidFill>
                  <a:prstClr val="black"/>
                </a:solidFill>
              </a:rPr>
              <a:t>(</a:t>
            </a:r>
            <a:r>
              <a:rPr lang="en-US" sz="2800" b="0" dirty="0">
                <a:solidFill>
                  <a:prstClr val="black"/>
                </a:solidFill>
              </a:rPr>
              <a:t>2</a:t>
            </a:r>
            <a:r>
              <a:rPr lang="el-GR" sz="2800" b="0" dirty="0" smtClean="0">
                <a:solidFill>
                  <a:prstClr val="black"/>
                </a:solidFill>
              </a:rPr>
              <a:t>/</a:t>
            </a:r>
            <a:r>
              <a:rPr lang="en-US" sz="2800" b="0" dirty="0" smtClean="0">
                <a:solidFill>
                  <a:prstClr val="black"/>
                </a:solidFill>
              </a:rPr>
              <a:t>2</a:t>
            </a:r>
            <a:r>
              <a:rPr lang="el-GR" sz="2800" b="0" dirty="0" smtClean="0">
                <a:solidFill>
                  <a:prstClr val="black"/>
                </a:solidFill>
              </a:rPr>
              <a:t>)</a:t>
            </a:r>
            <a:endParaRPr lang="el-GR"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45493633"/>
              </p:ext>
            </p:extLst>
          </p:nvPr>
        </p:nvGraphicFramePr>
        <p:xfrm>
          <a:off x="107504" y="1052736"/>
          <a:ext cx="8928992" cy="5400040"/>
        </p:xfrm>
        <a:graphic>
          <a:graphicData uri="http://schemas.openxmlformats.org/drawingml/2006/table">
            <a:tbl>
              <a:tblPr firstRow="1" bandRow="1">
                <a:tableStyleId>{5C22544A-7EE6-4342-B048-85BDC9FD1C3A}</a:tableStyleId>
              </a:tblPr>
              <a:tblGrid>
                <a:gridCol w="1728192"/>
                <a:gridCol w="7200800"/>
              </a:tblGrid>
              <a:tr h="370840">
                <a:tc>
                  <a:txBody>
                    <a:bodyPr/>
                    <a:lstStyle/>
                    <a:p>
                      <a:endParaRPr lang="el-GR" b="0" dirty="0"/>
                    </a:p>
                  </a:txBody>
                  <a:tcPr/>
                </a:tc>
                <a:tc>
                  <a:txBody>
                    <a:bodyPr/>
                    <a:lstStyle/>
                    <a:p>
                      <a:endParaRPr lang="el-GR" b="0" dirty="0"/>
                    </a:p>
                  </a:txBody>
                  <a:tcPr/>
                </a:tc>
              </a:tr>
              <a:tr h="370840">
                <a:tc>
                  <a:txBody>
                    <a:bodyPr/>
                    <a:lstStyle/>
                    <a:p>
                      <a:r>
                        <a:rPr lang="el-GR" sz="1800" b="1" kern="1200" dirty="0" smtClean="0">
                          <a:solidFill>
                            <a:schemeClr val="dk1"/>
                          </a:solidFill>
                          <a:effectLst/>
                          <a:latin typeface="+mn-lt"/>
                          <a:ea typeface="+mn-ea"/>
                          <a:cs typeface="+mn-cs"/>
                        </a:rPr>
                        <a:t>Αντιδραστικός σχηματισμός </a:t>
                      </a:r>
                      <a:endParaRPr lang="el-GR" b="1" dirty="0"/>
                    </a:p>
                  </a:txBody>
                  <a:tcPr/>
                </a:tc>
                <a:tc>
                  <a:txBody>
                    <a:bodyPr/>
                    <a:lstStyle/>
                    <a:p>
                      <a:r>
                        <a:rPr lang="el-GR" sz="1800" kern="1200" dirty="0" smtClean="0">
                          <a:solidFill>
                            <a:schemeClr val="dk1"/>
                          </a:solidFill>
                          <a:effectLst/>
                          <a:latin typeface="+mn-lt"/>
                          <a:ea typeface="+mn-ea"/>
                          <a:cs typeface="+mn-cs"/>
                        </a:rPr>
                        <a:t>Η κίνηση προς το αντίθετο άκρο, αποσαφηνίζει μη αποδεκτά συναισθήματα, την υπερβολική ηρεμία για να αποκρύψει τον πανικό</a:t>
                      </a:r>
                      <a:endParaRPr lang="el-GR" sz="1800" kern="1200" dirty="0">
                        <a:solidFill>
                          <a:schemeClr val="dk1"/>
                        </a:solidFill>
                        <a:effectLst/>
                        <a:latin typeface="+mn-lt"/>
                        <a:ea typeface="+mn-ea"/>
                        <a:cs typeface="+mn-cs"/>
                      </a:endParaRPr>
                    </a:p>
                  </a:txBody>
                  <a:tcPr/>
                </a:tc>
              </a:tr>
              <a:tr h="370840">
                <a:tc>
                  <a:txBody>
                    <a:bodyPr/>
                    <a:lstStyle/>
                    <a:p>
                      <a:r>
                        <a:rPr lang="el-GR" sz="1800" b="1" kern="1200" dirty="0" smtClean="0">
                          <a:solidFill>
                            <a:schemeClr val="dk1"/>
                          </a:solidFill>
                          <a:effectLst/>
                          <a:latin typeface="+mn-lt"/>
                          <a:ea typeface="+mn-ea"/>
                          <a:cs typeface="+mn-cs"/>
                        </a:rPr>
                        <a:t>Εκλογίκευση</a:t>
                      </a:r>
                      <a:endParaRPr lang="el-GR" b="1" dirty="0"/>
                    </a:p>
                  </a:txBody>
                  <a:tcPr/>
                </a:tc>
                <a:tc>
                  <a:txBody>
                    <a:bodyPr/>
                    <a:lstStyle/>
                    <a:p>
                      <a:r>
                        <a:rPr lang="el-GR" sz="1800" kern="1200" dirty="0" smtClean="0">
                          <a:solidFill>
                            <a:schemeClr val="dk1"/>
                          </a:solidFill>
                          <a:effectLst/>
                          <a:latin typeface="+mn-lt"/>
                          <a:ea typeface="+mn-ea"/>
                          <a:cs typeface="+mn-cs"/>
                        </a:rPr>
                        <a:t>Αιτιολόγηση ασυνείδητου κίνητρο») ή δικαιολόγηση για κάτι το οποίο δεν είναι κατάλληλο για την περίπτωση</a:t>
                      </a:r>
                      <a:endParaRPr lang="el-GR" sz="1800" kern="1200" dirty="0">
                        <a:solidFill>
                          <a:schemeClr val="dk1"/>
                        </a:solidFill>
                        <a:effectLst/>
                        <a:latin typeface="+mn-lt"/>
                        <a:ea typeface="+mn-ea"/>
                        <a:cs typeface="+mn-cs"/>
                      </a:endParaRPr>
                    </a:p>
                  </a:txBody>
                  <a:tcPr/>
                </a:tc>
              </a:tr>
              <a:tr h="370840">
                <a:tc>
                  <a:txBody>
                    <a:bodyPr/>
                    <a:lstStyle/>
                    <a:p>
                      <a:r>
                        <a:rPr lang="el-GR" sz="1800" b="1" kern="1200" dirty="0" smtClean="0">
                          <a:solidFill>
                            <a:schemeClr val="dk1"/>
                          </a:solidFill>
                          <a:effectLst/>
                          <a:latin typeface="+mn-lt"/>
                          <a:ea typeface="+mn-ea"/>
                          <a:cs typeface="+mn-cs"/>
                        </a:rPr>
                        <a:t>Ψυχοσωματικές αντιδράσεις </a:t>
                      </a:r>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effectLst/>
                          <a:latin typeface="+mn-lt"/>
                          <a:ea typeface="+mn-ea"/>
                          <a:cs typeface="+mn-cs"/>
                        </a:rPr>
                        <a:t>Μη αποδεκτά συναισθήματα ενδεχομένως να μετατρέπονται σε σωματικά συμπτώματα</a:t>
                      </a:r>
                      <a:endParaRPr lang="el-GR" b="0" dirty="0"/>
                    </a:p>
                  </a:txBody>
                  <a:tcPr/>
                </a:tc>
              </a:tr>
              <a:tr h="370840">
                <a:tc>
                  <a:txBody>
                    <a:bodyPr/>
                    <a:lstStyle/>
                    <a:p>
                      <a:r>
                        <a:rPr lang="el-GR" sz="1800" b="1" kern="1200" dirty="0" smtClean="0">
                          <a:solidFill>
                            <a:schemeClr val="dk1"/>
                          </a:solidFill>
                          <a:effectLst/>
                          <a:latin typeface="+mn-lt"/>
                          <a:ea typeface="+mn-ea"/>
                          <a:cs typeface="+mn-cs"/>
                        </a:rPr>
                        <a:t>Αποφυγή φόβου</a:t>
                      </a:r>
                      <a:endParaRPr lang="el-GR" b="1" dirty="0"/>
                    </a:p>
                  </a:txBody>
                  <a:tcPr/>
                </a:tc>
                <a:tc>
                  <a:txBody>
                    <a:bodyPr/>
                    <a:lstStyle/>
                    <a:p>
                      <a:r>
                        <a:rPr lang="el-GR" sz="1800" kern="1200" dirty="0" smtClean="0">
                          <a:solidFill>
                            <a:schemeClr val="dk1"/>
                          </a:solidFill>
                          <a:effectLst/>
                          <a:latin typeface="+mn-lt"/>
                          <a:ea typeface="+mn-ea"/>
                          <a:cs typeface="+mn-cs"/>
                        </a:rPr>
                        <a:t>Αποφυγή καταστάσεων που εγείρουν δυσάρεστα συναισθήματα</a:t>
                      </a:r>
                      <a:endParaRPr lang="el-GR" b="0" dirty="0"/>
                    </a:p>
                  </a:txBody>
                  <a:tcPr/>
                </a:tc>
              </a:tr>
              <a:tr h="370840">
                <a:tc>
                  <a:txBody>
                    <a:bodyPr/>
                    <a:lstStyle/>
                    <a:p>
                      <a:r>
                        <a:rPr lang="el-GR" sz="1800" b="1" kern="1200" dirty="0" smtClean="0">
                          <a:solidFill>
                            <a:schemeClr val="dk1"/>
                          </a:solidFill>
                          <a:effectLst/>
                          <a:latin typeface="+mn-lt"/>
                          <a:ea typeface="+mn-ea"/>
                          <a:cs typeface="+mn-cs"/>
                        </a:rPr>
                        <a:t>Μετάθεση</a:t>
                      </a:r>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effectLst/>
                          <a:latin typeface="+mn-lt"/>
                          <a:ea typeface="+mn-ea"/>
                          <a:cs typeface="+mn-cs"/>
                        </a:rPr>
                        <a:t>Φόβος έκφρασης συναισθημάτων στο άτομο που τους προκαλεί και διοχέτευση τους κάπου άλλου</a:t>
                      </a:r>
                      <a:endParaRPr lang="el-GR" b="0" dirty="0"/>
                    </a:p>
                  </a:txBody>
                  <a:tcPr/>
                </a:tc>
              </a:tr>
              <a:tr h="370840">
                <a:tc>
                  <a:txBody>
                    <a:bodyPr/>
                    <a:lstStyle/>
                    <a:p>
                      <a:r>
                        <a:rPr lang="el-GR" sz="1800" b="1" kern="1200" dirty="0" smtClean="0">
                          <a:solidFill>
                            <a:schemeClr val="dk1"/>
                          </a:solidFill>
                          <a:effectLst/>
                          <a:latin typeface="+mn-lt"/>
                          <a:ea typeface="+mn-ea"/>
                          <a:cs typeface="+mn-cs"/>
                        </a:rPr>
                        <a:t>Παλινδρόμηση</a:t>
                      </a:r>
                      <a:endParaRPr lang="el-GR" b="1" dirty="0"/>
                    </a:p>
                  </a:txBody>
                  <a:tcPr/>
                </a:tc>
                <a:tc>
                  <a:txBody>
                    <a:bodyPr/>
                    <a:lstStyle/>
                    <a:p>
                      <a:r>
                        <a:rPr lang="el-GR" sz="1800" kern="1200" dirty="0" smtClean="0">
                          <a:solidFill>
                            <a:schemeClr val="dk1"/>
                          </a:solidFill>
                          <a:effectLst/>
                          <a:latin typeface="+mn-lt"/>
                          <a:ea typeface="+mn-ea"/>
                          <a:cs typeface="+mn-cs"/>
                        </a:rPr>
                        <a:t>Εάν είμαστε ανίκανοι να προσαρμοστούμε, παλινδρομούμε, είτε παλιμπαιδίζοντας είτε ακολουθώντας περισσότερο εξαρτημένες συμπεριφορές.</a:t>
                      </a:r>
                      <a:endParaRPr lang="el-GR" b="0" dirty="0"/>
                    </a:p>
                  </a:txBody>
                  <a:tcPr/>
                </a:tc>
              </a:tr>
              <a:tr h="370840">
                <a:tc>
                  <a:txBody>
                    <a:bodyPr/>
                    <a:lstStyle/>
                    <a:p>
                      <a:r>
                        <a:rPr lang="el-GR" sz="1800" b="1" kern="1200" dirty="0" smtClean="0">
                          <a:solidFill>
                            <a:schemeClr val="dk1"/>
                          </a:solidFill>
                          <a:effectLst/>
                          <a:latin typeface="+mn-lt"/>
                          <a:ea typeface="+mn-ea"/>
                          <a:cs typeface="+mn-cs"/>
                        </a:rPr>
                        <a:t>Μετουσίωση</a:t>
                      </a:r>
                      <a:endParaRPr lang="el-GR" b="1" dirty="0"/>
                    </a:p>
                  </a:txBody>
                  <a:tcPr/>
                </a:tc>
                <a:tc>
                  <a:txBody>
                    <a:bodyPr/>
                    <a:lstStyle/>
                    <a:p>
                      <a:r>
                        <a:rPr lang="el-GR" sz="1800" kern="1200" dirty="0" smtClean="0">
                          <a:solidFill>
                            <a:schemeClr val="dk1"/>
                          </a:solidFill>
                          <a:effectLst/>
                          <a:latin typeface="+mn-lt"/>
                          <a:ea typeface="+mn-ea"/>
                          <a:cs typeface="+mn-cs"/>
                        </a:rPr>
                        <a:t>Επικράτηση μη συνειδητών σκέψεων, επιτρέπεται μερική, τροποποιημένη, κοινωνικά αποδεκτή, ακόμα</a:t>
                      </a:r>
                    </a:p>
                    <a:p>
                      <a:r>
                        <a:rPr lang="el-GR" sz="1800" kern="1200" dirty="0" smtClean="0">
                          <a:solidFill>
                            <a:schemeClr val="dk1"/>
                          </a:solidFill>
                          <a:effectLst/>
                          <a:latin typeface="+mn-lt"/>
                          <a:ea typeface="+mn-ea"/>
                          <a:cs typeface="+mn-cs"/>
                        </a:rPr>
                        <a:t>και επιθυμητή έκφραση. </a:t>
                      </a:r>
                      <a:endParaRPr lang="el-GR" b="0" dirty="0"/>
                    </a:p>
                  </a:txBody>
                  <a:tcPr/>
                </a:tc>
              </a:tr>
            </a:tbl>
          </a:graphicData>
        </a:graphic>
      </p:graphicFrame>
    </p:spTree>
    <p:extLst>
      <p:ext uri="{BB962C8B-B14F-4D97-AF65-F5344CB8AC3E}">
        <p14:creationId xmlns:p14="http://schemas.microsoft.com/office/powerpoint/2010/main" val="96426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επίδραση του καρκίνου στους επαγγελματίες υγείας</a:t>
            </a:r>
            <a:r>
              <a:rPr lang="en-US" sz="3200" dirty="0" smtClean="0"/>
              <a:t> </a:t>
            </a:r>
            <a:r>
              <a:rPr lang="en-US" sz="2800" b="0" dirty="0" smtClean="0">
                <a:solidFill>
                  <a:prstClr val="black"/>
                </a:solidFill>
              </a:rPr>
              <a:t>(2/2</a:t>
            </a:r>
            <a:r>
              <a:rPr lang="en-US" sz="2800" b="0" dirty="0">
                <a:solidFill>
                  <a:prstClr val="black"/>
                </a:solidFill>
              </a:rPr>
              <a:t>)</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Για να γίνει αντιληπτή η επίδραση του καρκίνου του ασθενή στους νοσηλευτές θα πρέπει να διερευνηθούν:</a:t>
            </a:r>
          </a:p>
          <a:p>
            <a:r>
              <a:rPr lang="el-GR" sz="2400" dirty="0" smtClean="0"/>
              <a:t>Ρόλοι και λειτουργίες</a:t>
            </a:r>
          </a:p>
          <a:p>
            <a:r>
              <a:rPr lang="el-GR" sz="2400" dirty="0" smtClean="0"/>
              <a:t>Δεξιότητες επικοινωνίας</a:t>
            </a:r>
          </a:p>
          <a:p>
            <a:r>
              <a:rPr lang="el-GR" sz="2400" dirty="0" smtClean="0"/>
              <a:t>Ικανότητες των νοσηλευτών</a:t>
            </a:r>
          </a:p>
          <a:p>
            <a:r>
              <a:rPr lang="el-GR" sz="2400" dirty="0" smtClean="0"/>
              <a:t>Πρότυπα θεραπευτικών πρακτικών</a:t>
            </a:r>
          </a:p>
          <a:p>
            <a:r>
              <a:rPr lang="el-GR" sz="2400" dirty="0" smtClean="0"/>
              <a:t>Συνειδητές &amp; ασυνείδητες εργασίες των νοσηλευτικών σχέσεων στη νοσηλευτική ογκολογία</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190929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Βιβλιογραφία</a:t>
            </a:r>
          </a:p>
        </p:txBody>
      </p:sp>
      <p:sp>
        <p:nvSpPr>
          <p:cNvPr id="3" name="Content Placeholder 2"/>
          <p:cNvSpPr>
            <a:spLocks noGrp="1"/>
          </p:cNvSpPr>
          <p:nvPr>
            <p:ph idx="1"/>
          </p:nvPr>
        </p:nvSpPr>
        <p:spPr/>
        <p:txBody>
          <a:bodyPr/>
          <a:lstStyle/>
          <a:p>
            <a:r>
              <a:rPr lang="en-US" sz="2400" dirty="0">
                <a:cs typeface="Arial" pitchFamily="34" charset="0"/>
              </a:rPr>
              <a:t>Jessica Corner &amp; Christopher </a:t>
            </a:r>
            <a:r>
              <a:rPr lang="en-US" sz="2400" dirty="0" smtClean="0">
                <a:cs typeface="Arial" pitchFamily="34" charset="0"/>
              </a:rPr>
              <a:t>Bailey, </a:t>
            </a:r>
            <a:r>
              <a:rPr lang="el-GR" sz="2400" dirty="0" smtClean="0">
                <a:cs typeface="Arial" pitchFamily="34" charset="0"/>
              </a:rPr>
              <a:t>Νοσηλευτική Ογκολογία</a:t>
            </a:r>
            <a:r>
              <a:rPr lang="en-US" sz="2400" dirty="0" smtClean="0">
                <a:cs typeface="Arial" pitchFamily="34" charset="0"/>
              </a:rPr>
              <a:t>, </a:t>
            </a:r>
            <a:r>
              <a:rPr lang="el-GR" sz="2400" dirty="0" smtClean="0">
                <a:cs typeface="Arial" pitchFamily="34" charset="0"/>
              </a:rPr>
              <a:t>Το </a:t>
            </a:r>
            <a:r>
              <a:rPr lang="el-GR" sz="2400" dirty="0">
                <a:cs typeface="Arial" pitchFamily="34" charset="0"/>
              </a:rPr>
              <a:t>πλαίσιο </a:t>
            </a:r>
            <a:r>
              <a:rPr lang="el-GR" sz="2400" dirty="0" smtClean="0">
                <a:cs typeface="Arial" pitchFamily="34" charset="0"/>
              </a:rPr>
              <a:t>φροντίδας</a:t>
            </a:r>
            <a:r>
              <a:rPr lang="en-US" sz="2400" dirty="0" smtClean="0">
                <a:cs typeface="Arial" pitchFamily="34" charset="0"/>
              </a:rPr>
              <a:t>, </a:t>
            </a:r>
            <a:r>
              <a:rPr lang="el-GR" sz="2400" dirty="0" smtClean="0">
                <a:cs typeface="Arial" pitchFamily="34" charset="0"/>
              </a:rPr>
              <a:t>Επιμέλεια</a:t>
            </a:r>
            <a:r>
              <a:rPr lang="el-GR" sz="2400" dirty="0">
                <a:cs typeface="Arial" pitchFamily="34" charset="0"/>
              </a:rPr>
              <a:t>: Ελισάβετ </a:t>
            </a:r>
            <a:r>
              <a:rPr lang="el-GR" sz="2400" dirty="0" smtClean="0">
                <a:cs typeface="Arial" pitchFamily="34" charset="0"/>
              </a:rPr>
              <a:t>Πατηράκη-Κουρμπάνη</a:t>
            </a:r>
            <a:r>
              <a:rPr lang="en-US" sz="2400" dirty="0" smtClean="0">
                <a:cs typeface="Arial" pitchFamily="34" charset="0"/>
              </a:rPr>
              <a:t>, </a:t>
            </a:r>
            <a:r>
              <a:rPr lang="el-GR" sz="2400" dirty="0" smtClean="0">
                <a:cs typeface="Arial" pitchFamily="34" charset="0"/>
              </a:rPr>
              <a:t>Εκδόσεις</a:t>
            </a:r>
            <a:r>
              <a:rPr lang="el-GR" sz="2400" dirty="0">
                <a:cs typeface="Arial" pitchFamily="34" charset="0"/>
              </a:rPr>
              <a:t>: Π.Χ. Πασχαλίδης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488364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a:t>
            </a:r>
            <a:r>
              <a:rPr lang="el-GR" sz="2000" dirty="0" smtClean="0"/>
              <a:t>Δούσης</a:t>
            </a:r>
            <a:r>
              <a:rPr lang="en-US" sz="2000" dirty="0" smtClean="0"/>
              <a:t>, </a:t>
            </a:r>
            <a:r>
              <a:rPr lang="el-GR" sz="2000" dirty="0"/>
              <a:t>Ουρανία </a:t>
            </a:r>
            <a:r>
              <a:rPr lang="el-GR" sz="2000" dirty="0" smtClean="0"/>
              <a:t>Γκοβίνα</a:t>
            </a:r>
            <a:r>
              <a:rPr lang="en-US" sz="2000" dirty="0" smtClean="0"/>
              <a:t>,</a:t>
            </a:r>
            <a:r>
              <a:rPr lang="el-GR" sz="2000" dirty="0" smtClean="0"/>
              <a:t> </a:t>
            </a:r>
            <a:r>
              <a:rPr lang="el-GR" sz="2000" dirty="0"/>
              <a:t>2014. </a:t>
            </a:r>
            <a:r>
              <a:rPr lang="el-GR" sz="2000" dirty="0" smtClean="0"/>
              <a:t>Ευάγγελος Δούσης</a:t>
            </a:r>
            <a:r>
              <a:rPr lang="en-US" sz="2000" dirty="0" smtClean="0"/>
              <a:t>, </a:t>
            </a:r>
            <a:r>
              <a:rPr lang="el-GR" sz="2000" dirty="0"/>
              <a:t>Ουρανία Γκοβίνα. </a:t>
            </a:r>
            <a:r>
              <a:rPr lang="el-GR" sz="2000" dirty="0" smtClean="0"/>
              <a:t>«Ογκολογική Νοσηλευτική. </a:t>
            </a:r>
            <a:r>
              <a:rPr lang="el-GR" sz="2000" dirty="0"/>
              <a:t>Ενότητα 4: Η επίδραση του καρκίνου στους επαγγελματίες </a:t>
            </a:r>
            <a:r>
              <a:rPr lang="el-GR" sz="2000" dirty="0" smtClean="0"/>
              <a:t>υγείας».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5662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609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Θεμελιώδη θέματα στην ογκολογική νοσηλευτική</a:t>
            </a:r>
            <a:endParaRPr lang="el-GR" sz="3200" dirty="0"/>
          </a:p>
        </p:txBody>
      </p:sp>
      <p:sp>
        <p:nvSpPr>
          <p:cNvPr id="3" name="Content Placeholder 2"/>
          <p:cNvSpPr>
            <a:spLocks noGrp="1"/>
          </p:cNvSpPr>
          <p:nvPr>
            <p:ph idx="1"/>
          </p:nvPr>
        </p:nvSpPr>
        <p:spPr/>
        <p:txBody>
          <a:bodyPr>
            <a:normAutofit/>
          </a:bodyPr>
          <a:lstStyle/>
          <a:p>
            <a:r>
              <a:rPr lang="el-GR" sz="2400" dirty="0" smtClean="0"/>
              <a:t>Ποιες είναι οι διακριτές απόψεις για την διαπροσωπική εργασία;</a:t>
            </a:r>
          </a:p>
          <a:p>
            <a:r>
              <a:rPr lang="el-GR" sz="2400" dirty="0" smtClean="0"/>
              <a:t>Πως οι νοσηλευτές χρησιμοποιούν την προσωπικότητά τους προς όφελος των ασθενών που φροντίζουν;</a:t>
            </a:r>
          </a:p>
          <a:p>
            <a:r>
              <a:rPr lang="el-GR" sz="2400" dirty="0" smtClean="0"/>
              <a:t>Τι επιβάλλουν οι ρόλοι;</a:t>
            </a:r>
          </a:p>
          <a:p>
            <a:r>
              <a:rPr lang="el-GR" sz="2400" dirty="0" smtClean="0"/>
              <a:t>Τρόποι επικοινωνίας των νοσηλευτών με τους ασθενείς και τους συναδέλφους τους</a:t>
            </a:r>
          </a:p>
          <a:p>
            <a:r>
              <a:rPr lang="el-GR" sz="2400" dirty="0" smtClean="0"/>
              <a:t>Τι ο νοσηλευτής και ο ασθενής αντιπροσωπεύει ο ένας για τον άλλο;</a:t>
            </a:r>
          </a:p>
          <a:p>
            <a:r>
              <a:rPr lang="el-GR" sz="2400" dirty="0" smtClean="0"/>
              <a:t>Πως οι νοσηλευτές διαχειρίζονται το άγχος τους από την αντιμετώπιση του ψυχικού πόνου και της οδύνης;</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4289183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Το θεωρητικό πλαίσιο της Νοσηλευτικής στη φροντίδα ασθενών με καρκίνο</a:t>
            </a:r>
            <a:endParaRPr lang="el-GR" sz="3200" dirty="0"/>
          </a:p>
        </p:txBody>
      </p:sp>
      <p:sp>
        <p:nvSpPr>
          <p:cNvPr id="3" name="Content Placeholder 2"/>
          <p:cNvSpPr>
            <a:spLocks noGrp="1"/>
          </p:cNvSpPr>
          <p:nvPr>
            <p:ph idx="1"/>
          </p:nvPr>
        </p:nvSpPr>
        <p:spPr/>
        <p:txBody>
          <a:bodyPr>
            <a:normAutofit/>
          </a:bodyPr>
          <a:lstStyle/>
          <a:p>
            <a:r>
              <a:rPr lang="el-GR" sz="2400" dirty="0" smtClean="0"/>
              <a:t>Μεγάλη σημασία η σχέση νοσηλευτή – ασθενή</a:t>
            </a:r>
          </a:p>
          <a:p>
            <a:pPr lvl="1"/>
            <a:r>
              <a:rPr lang="el-GR" sz="2000" dirty="0" smtClean="0"/>
              <a:t>Εκπαιδευτική</a:t>
            </a:r>
          </a:p>
          <a:p>
            <a:pPr lvl="1"/>
            <a:r>
              <a:rPr lang="el-GR" sz="2000" dirty="0" smtClean="0"/>
              <a:t>Θεραπευτική</a:t>
            </a:r>
          </a:p>
          <a:p>
            <a:pPr lvl="1"/>
            <a:r>
              <a:rPr lang="el-GR" sz="2000" dirty="0" smtClean="0"/>
              <a:t>Σωματική προσέγγιση ασθενή (επαγγελματική εγγύτητα – μη αμοιβαία σχέση)</a:t>
            </a:r>
          </a:p>
          <a:p>
            <a:pPr lvl="1"/>
            <a:r>
              <a:rPr lang="el-GR" sz="2000" dirty="0" smtClean="0"/>
              <a:t>Διαπροσωπική στενή σχέση με ασθενή</a:t>
            </a:r>
          </a:p>
          <a:p>
            <a:r>
              <a:rPr lang="el-GR" sz="2400" dirty="0" smtClean="0"/>
              <a:t>Ο νοσηλευτής &amp; ο ασθενής γνωρίζουν &amp; σέβονται ο ένας τον άλλο ως άτομα που μοιάζουν αλλά και διαφέρουν και ως άτομα που μοιράζονται από κοινού τις λύσεις προβλημάτων</a:t>
            </a:r>
          </a:p>
          <a:p>
            <a:endParaRPr lang="el-GR"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40502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sz="2800" dirty="0" smtClean="0"/>
              <a:t>Η προμελετημένη λήψη αποφάσεων των νοσηλευτών αποτελεί πλεονέκτημα για τους ασθενείς &amp; προάγει την προσαρμογή την θεραπεία &amp; την υγεία</a:t>
            </a:r>
            <a:endParaRPr lang="el-GR" sz="2800" dirty="0"/>
          </a:p>
        </p:txBody>
      </p:sp>
      <p:sp>
        <p:nvSpPr>
          <p:cNvPr id="3" name="Content Placeholder 2"/>
          <p:cNvSpPr>
            <a:spLocks noGrp="1"/>
          </p:cNvSpPr>
          <p:nvPr>
            <p:ph idx="1"/>
          </p:nvPr>
        </p:nvSpPr>
        <p:spPr>
          <a:xfrm>
            <a:off x="457200" y="1700808"/>
            <a:ext cx="8229600" cy="4536504"/>
          </a:xfrm>
        </p:spPr>
        <p:txBody>
          <a:bodyPr>
            <a:normAutofit/>
          </a:bodyPr>
          <a:lstStyle/>
          <a:p>
            <a:pPr>
              <a:buNone/>
            </a:pPr>
            <a:r>
              <a:rPr lang="el-GR" sz="2400" b="1" dirty="0" smtClean="0">
                <a:solidFill>
                  <a:schemeClr val="tx2"/>
                </a:solidFill>
              </a:rPr>
              <a:t>Στους τομείς:</a:t>
            </a:r>
          </a:p>
          <a:p>
            <a:r>
              <a:rPr lang="el-GR" sz="2400" dirty="0" smtClean="0"/>
              <a:t>Σχέση νοσηλευτή – ασθενή</a:t>
            </a:r>
          </a:p>
          <a:p>
            <a:r>
              <a:rPr lang="el-GR" sz="2400" dirty="0" smtClean="0"/>
              <a:t>Διαπροσωπικό περιβάλλον φροντίδας</a:t>
            </a:r>
          </a:p>
          <a:p>
            <a:r>
              <a:rPr lang="el-GR" sz="2400" dirty="0" smtClean="0"/>
              <a:t>Προαγωγή της άνεσης</a:t>
            </a:r>
          </a:p>
          <a:p>
            <a:r>
              <a:rPr lang="el-GR" sz="2400" dirty="0" smtClean="0"/>
              <a:t>Συμβατικές &amp; μη συμβατικές νοσηλευτικές παρεμβάσεις</a:t>
            </a:r>
          </a:p>
          <a:p>
            <a:r>
              <a:rPr lang="el-GR" sz="2400" dirty="0" smtClean="0"/>
              <a:t>Η εκπαίδευση του ασθενή</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789036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Το θεωρητικό πλαίσιο της Νοσηλευτικής στη φροντίδα ασθενών με καρκίνο</a:t>
            </a:r>
            <a:endParaRPr lang="el-GR" sz="3200" dirty="0"/>
          </a:p>
        </p:txBody>
      </p:sp>
      <p:sp>
        <p:nvSpPr>
          <p:cNvPr id="3" name="Content Placeholder 2"/>
          <p:cNvSpPr>
            <a:spLocks noGrp="1"/>
          </p:cNvSpPr>
          <p:nvPr>
            <p:ph idx="1"/>
          </p:nvPr>
        </p:nvSpPr>
        <p:spPr/>
        <p:txBody>
          <a:bodyPr>
            <a:normAutofit/>
          </a:bodyPr>
          <a:lstStyle/>
          <a:p>
            <a:r>
              <a:rPr lang="el-GR" sz="2400" dirty="0" smtClean="0"/>
              <a:t>Η ιδανική σχέση νοσηλευτή – ασθενή στηρίζεται στην αμοιβαιότητα και στη συνεργασία</a:t>
            </a:r>
          </a:p>
          <a:p>
            <a:endParaRPr lang="el-GR" sz="2400" dirty="0" smtClean="0"/>
          </a:p>
          <a:p>
            <a:pPr indent="-6350">
              <a:buNone/>
            </a:pPr>
            <a:r>
              <a:rPr lang="el-GR" sz="2400" dirty="0" smtClean="0"/>
              <a:t>Καλή σχέση μεταξύ νοσηλευτή και ασθενή σημαίνει:</a:t>
            </a:r>
          </a:p>
          <a:p>
            <a:pPr>
              <a:buNone/>
            </a:pPr>
            <a:endParaRPr lang="el-GR" sz="2400" dirty="0" smtClean="0"/>
          </a:p>
          <a:p>
            <a:pPr lvl="1"/>
            <a:r>
              <a:rPr lang="el-GR" sz="2400" dirty="0" smtClean="0"/>
              <a:t>Συνεργασία </a:t>
            </a:r>
          </a:p>
          <a:p>
            <a:pPr lvl="1"/>
            <a:r>
              <a:rPr lang="el-GR" sz="2400" dirty="0" smtClean="0"/>
              <a:t>Οικειότητα </a:t>
            </a:r>
          </a:p>
          <a:p>
            <a:pPr lvl="1"/>
            <a:r>
              <a:rPr lang="el-GR" sz="2400" dirty="0" smtClean="0"/>
              <a:t>Αμοιβαιότητα </a:t>
            </a:r>
          </a:p>
          <a:p>
            <a:pPr lvl="1"/>
            <a:endParaRPr lang="el-GR" sz="2000" dirty="0" smtClean="0"/>
          </a:p>
          <a:p>
            <a:r>
              <a:rPr lang="el-GR" sz="2400" dirty="0" smtClean="0"/>
              <a:t>Είναι σημαντικό νοσηλευτής &amp; ασθενής να αποκαλύπτουν τα συναισθήματά τους &amp; τα οφέλη τους από τη σχέση αυτή</a:t>
            </a:r>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5" name="Right Brace 4"/>
          <p:cNvSpPr/>
          <p:nvPr/>
        </p:nvSpPr>
        <p:spPr>
          <a:xfrm>
            <a:off x="3369564" y="3461857"/>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TextBox 5"/>
          <p:cNvSpPr txBox="1"/>
          <p:nvPr/>
        </p:nvSpPr>
        <p:spPr>
          <a:xfrm>
            <a:off x="3886200" y="3280048"/>
            <a:ext cx="3657600" cy="135421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l-GR" sz="2400" dirty="0" smtClean="0">
                <a:latin typeface="+mn-lt"/>
              </a:rPr>
              <a:t>Ατμόσφαιρα</a:t>
            </a:r>
          </a:p>
          <a:p>
            <a:pPr marL="342900" indent="-342900">
              <a:spcBef>
                <a:spcPts val="600"/>
              </a:spcBef>
              <a:buFont typeface="Arial" panose="020B0604020202020204" pitchFamily="34" charset="0"/>
              <a:buChar char="•"/>
            </a:pPr>
            <a:r>
              <a:rPr lang="el-GR" sz="2400" dirty="0" smtClean="0">
                <a:latin typeface="+mn-lt"/>
              </a:rPr>
              <a:t>Πνεύμα</a:t>
            </a:r>
          </a:p>
          <a:p>
            <a:pPr marL="342900" indent="-342900">
              <a:spcBef>
                <a:spcPts val="600"/>
              </a:spcBef>
              <a:buFont typeface="Arial" panose="020B0604020202020204" pitchFamily="34" charset="0"/>
              <a:buChar char="•"/>
            </a:pPr>
            <a:r>
              <a:rPr lang="el-GR" sz="2400" dirty="0" smtClean="0">
                <a:latin typeface="+mn-lt"/>
              </a:rPr>
              <a:t>Δυναμική </a:t>
            </a:r>
            <a:endParaRPr lang="el-GR" sz="2400" dirty="0">
              <a:latin typeface="+mn-lt"/>
            </a:endParaRPr>
          </a:p>
        </p:txBody>
      </p:sp>
    </p:spTree>
    <p:extLst>
      <p:ext uri="{BB962C8B-B14F-4D97-AF65-F5344CB8AC3E}">
        <p14:creationId xmlns:p14="http://schemas.microsoft.com/office/powerpoint/2010/main" val="330320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Τρόποι συνύπαρξης νοσηλευτή – ασθενή</a:t>
            </a:r>
            <a:endParaRPr lang="el-GR" sz="3200" dirty="0"/>
          </a:p>
        </p:txBody>
      </p:sp>
      <p:sp>
        <p:nvSpPr>
          <p:cNvPr id="3" name="Content Placeholder 2"/>
          <p:cNvSpPr>
            <a:spLocks noGrp="1"/>
          </p:cNvSpPr>
          <p:nvPr>
            <p:ph idx="1"/>
          </p:nvPr>
        </p:nvSpPr>
        <p:spPr/>
        <p:txBody>
          <a:bodyPr>
            <a:normAutofit/>
          </a:bodyPr>
          <a:lstStyle/>
          <a:p>
            <a:pPr marL="0" indent="0">
              <a:buNone/>
            </a:pPr>
            <a:r>
              <a:rPr lang="el-GR" sz="2400" dirty="0" smtClean="0"/>
              <a:t>Ο </a:t>
            </a:r>
            <a:r>
              <a:rPr lang="en-US" sz="2400" dirty="0" smtClean="0"/>
              <a:t>Halldorsdottir </a:t>
            </a:r>
            <a:r>
              <a:rPr lang="el-GR" sz="2400" dirty="0" smtClean="0"/>
              <a:t>θεωρεί ότι υπάρχουν 5 τρόποι συνύπαρξης με τον άλλο, καθένα από τα οποία αντιπροσωπεύει ένα ποιοτικά διαφορετικό βαθμό παροχής φροντίδας</a:t>
            </a:r>
            <a:r>
              <a:rPr lang="en-US" sz="2400" dirty="0" smtClean="0"/>
              <a:t>:</a:t>
            </a:r>
            <a:endParaRPr lang="el-GR" sz="2400" dirty="0" smtClean="0"/>
          </a:p>
          <a:p>
            <a:r>
              <a:rPr lang="el-GR" sz="2400" dirty="0" smtClean="0"/>
              <a:t>Επιβεβαίωση της προσωπικότητας του άλλου </a:t>
            </a:r>
          </a:p>
          <a:p>
            <a:r>
              <a:rPr lang="el-GR" sz="2400" dirty="0" smtClean="0"/>
              <a:t>Αναγνώριση της προσωπικότητας του άλλου</a:t>
            </a:r>
          </a:p>
          <a:p>
            <a:r>
              <a:rPr lang="el-GR" sz="2400" dirty="0" smtClean="0"/>
              <a:t>Δεν υπάρχει επίδραση στη ζωή του άλλου</a:t>
            </a:r>
          </a:p>
          <a:p>
            <a:r>
              <a:rPr lang="el-GR" sz="2400" dirty="0" smtClean="0"/>
              <a:t>Απομάκρυνση από το αληθινό κέντρο του άλλου</a:t>
            </a:r>
          </a:p>
          <a:p>
            <a:r>
              <a:rPr lang="el-GR" sz="2400" dirty="0" smtClean="0"/>
              <a:t>Αποπροσωποποίηση του άλλου</a:t>
            </a:r>
          </a:p>
          <a:p>
            <a:endParaRPr lang="el-GR" sz="2400" dirty="0" smtClean="0"/>
          </a:p>
          <a:p>
            <a:endParaRPr lang="el-GR" sz="2400" dirty="0" smtClean="0"/>
          </a:p>
          <a:p>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6690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200" dirty="0" smtClean="0"/>
              <a:t>Οι τύποι της νοσηλευτικής γνώσης κατά </a:t>
            </a:r>
            <a:r>
              <a:rPr lang="en-US" sz="3200" dirty="0" smtClean="0"/>
              <a:t>Carper</a:t>
            </a:r>
            <a:endParaRPr lang="el-GR" sz="3200" dirty="0"/>
          </a:p>
        </p:txBody>
      </p:sp>
      <p:sp>
        <p:nvSpPr>
          <p:cNvPr id="5" name="Content Placeholder 4"/>
          <p:cNvSpPr>
            <a:spLocks noGrp="1"/>
          </p:cNvSpPr>
          <p:nvPr>
            <p:ph idx="1"/>
          </p:nvPr>
        </p:nvSpPr>
        <p:spPr/>
        <p:txBody>
          <a:bodyPr>
            <a:normAutofit/>
          </a:bodyPr>
          <a:lstStyle/>
          <a:p>
            <a:r>
              <a:rPr lang="el-GR" sz="2400" dirty="0" smtClean="0"/>
              <a:t>Η επιστημονική γνώση της ανθρώπινης συμπεριφοράς</a:t>
            </a:r>
          </a:p>
          <a:p>
            <a:r>
              <a:rPr lang="el-GR" sz="2400" dirty="0" smtClean="0"/>
              <a:t>Η αισθητική αντίληψη των σημαντικών εμπειριών</a:t>
            </a:r>
          </a:p>
          <a:p>
            <a:r>
              <a:rPr lang="el-GR" sz="2400" dirty="0" smtClean="0"/>
              <a:t>Η προσωπική κατανόηση της ατομικότητας του εαυτού</a:t>
            </a:r>
          </a:p>
          <a:p>
            <a:r>
              <a:rPr lang="el-GR" sz="2400" dirty="0" smtClean="0"/>
              <a:t>Η ικανότητα επιλογών σε συγκεκριμένες καταστάσεις με τη συμμετοχή ιδιαίτερων ηθικών κρίσεων</a:t>
            </a:r>
            <a:endParaRPr lang="el-GR"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31365961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11e219510cfb1aaf80b2a7b7eff94831d842a"/>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2605</TotalTime>
  <Words>2874</Words>
  <Application>Microsoft Office PowerPoint</Application>
  <PresentationFormat>Προβολή στην οθόνη (4:3)</PresentationFormat>
  <Paragraphs>366</Paragraphs>
  <Slides>37</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37</vt:i4>
      </vt:variant>
    </vt:vector>
  </HeadingPairs>
  <TitlesOfParts>
    <vt:vector size="39" baseType="lpstr">
      <vt:lpstr>OC_template_updated</vt:lpstr>
      <vt:lpstr>1_OC_template_updated</vt:lpstr>
      <vt:lpstr>Ογκολογική Νοσηλευτική</vt:lpstr>
      <vt:lpstr>Η επίδραση του καρκίνου στους επαγγελματίες υγείας (1/2)</vt:lpstr>
      <vt:lpstr>Η επίδραση του καρκίνου στους επαγγελματίες υγείας (2/2)</vt:lpstr>
      <vt:lpstr>Θεμελιώδη θέματα στην ογκολογική νοσηλευτική</vt:lpstr>
      <vt:lpstr>Το θεωρητικό πλαίσιο της Νοσηλευτικής στη φροντίδα ασθενών με καρκίνο</vt:lpstr>
      <vt:lpstr>Η προμελετημένη λήψη αποφάσεων των νοσηλευτών αποτελεί πλεονέκτημα για τους ασθενείς &amp; προάγει την προσαρμογή την θεραπεία &amp; την υγεία</vt:lpstr>
      <vt:lpstr>Το θεωρητικό πλαίσιο της Νοσηλευτικής στη φροντίδα ασθενών με καρκίνο</vt:lpstr>
      <vt:lpstr>Τρόποι συνύπαρξης νοσηλευτή – ασθενή</vt:lpstr>
      <vt:lpstr>Οι τύποι της νοσηλευτικής γνώσης κατά Carper</vt:lpstr>
      <vt:lpstr>Θεραπευτική διάσταση της νοσηλευτικής (1/2)</vt:lpstr>
      <vt:lpstr>Θεραπευτική διάσταση της νοσηλευτικής (2/2)</vt:lpstr>
      <vt:lpstr>Επαγγελματικό &amp; πολιτικό πλαίσιο</vt:lpstr>
      <vt:lpstr>Ο ειδικευμένος Νοσηλευτής στην φροντίδα ασθενών με καρκίνο</vt:lpstr>
      <vt:lpstr>Ογκολογικός νοσηλευτής (ειδικευμένος)</vt:lpstr>
      <vt:lpstr>Οργανωτικό πλαίσιο (1/4)</vt:lpstr>
      <vt:lpstr>Οργανωτικό πλαίσιο (2/4)</vt:lpstr>
      <vt:lpstr>Οργανωτικό πλαίσιο (3/4)</vt:lpstr>
      <vt:lpstr>Οργανωτικό πλαίσιο (4/4)</vt:lpstr>
      <vt:lpstr>Μορφές επικοινωνίας στις υπηρεσίες παροχής φροντίδας στην ογκολογία</vt:lpstr>
      <vt:lpstr>Η σύγχρονη νοσηλευτική υποστηρίζει ότι η σχέση νοσηλευτή – ασθενή επηρεάζεται από (1/2):</vt:lpstr>
      <vt:lpstr>Η σύγχρονη νοσηλευτική υποστηρίζει ότι η σχέση νοσηλευτή – ασθενή επηρεάζεται από (2/2):</vt:lpstr>
      <vt:lpstr>Στάσεις και άμυνες των νοσηλευτών</vt:lpstr>
      <vt:lpstr>Πηγές άγχους για τους νοσηλευτές που φροντίζουν ασθενείς με καρκίνο</vt:lpstr>
      <vt:lpstr>Επιλεγμένες μελέτες για τη ψυχική ένταση των επαγγελματιών υγείας στην ογκολογία (1/3)</vt:lpstr>
      <vt:lpstr>Επιλεγμένες μελέτες για τη ψυχική ένταση των επαγγελματιών υγείας στην ογκολογία (2/3)</vt:lpstr>
      <vt:lpstr>Επιλεγμένες μελέτες για τη ψυχική ένταση των επαγγελματιών υγείας στην ογκολογία (3/3)</vt:lpstr>
      <vt:lpstr>Άμυνες των νοσηλευτών</vt:lpstr>
      <vt:lpstr>Συνήθεις κινητοποιούμενες στην καθημερινή κλινική εργασία άμυνες ενάντια στο άγχος (1/2)</vt:lpstr>
      <vt:lpstr>Συνήθεις κινητοποιούμενες στην καθημερινή κλινική εργασία άμυνες ενάντια στο άγχος (2/2)</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95</cp:revision>
  <dcterms:created xsi:type="dcterms:W3CDTF">2013-03-04T13:35:19Z</dcterms:created>
  <dcterms:modified xsi:type="dcterms:W3CDTF">2015-05-29T09:55:50Z</dcterms:modified>
</cp:coreProperties>
</file>