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58" r:id="rId4"/>
    <p:sldId id="291" r:id="rId5"/>
    <p:sldId id="261" r:id="rId6"/>
    <p:sldId id="292" r:id="rId7"/>
    <p:sldId id="293" r:id="rId8"/>
    <p:sldId id="263" r:id="rId9"/>
    <p:sldId id="288" r:id="rId10"/>
    <p:sldId id="294" r:id="rId11"/>
    <p:sldId id="295" r:id="rId12"/>
    <p:sldId id="289" r:id="rId13"/>
    <p:sldId id="290" r:id="rId14"/>
    <p:sldId id="296" r:id="rId15"/>
    <p:sldId id="297" r:id="rId16"/>
    <p:sldId id="298" r:id="rId17"/>
  </p:sldIdLst>
  <p:sldSz cx="9144000" cy="5508625"/>
  <p:notesSz cx="6858000" cy="9144000"/>
  <p:defaultTextStyle>
    <a:defPPr>
      <a:defRPr lang="el-GR"/>
    </a:defPPr>
    <a:lvl1pPr marL="0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9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9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9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8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7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6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7" algn="l" defTabSz="9142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Σκούρο στυλ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Φωτεινό στυλ 1 - Έμφαση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Φωτεινό στυλ 1 - Έμφαση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14" autoAdjust="0"/>
  </p:normalViewPr>
  <p:slideViewPr>
    <p:cSldViewPr>
      <p:cViewPr varScale="1">
        <p:scale>
          <a:sx n="79" d="100"/>
          <a:sy n="79" d="100"/>
        </p:scale>
        <p:origin x="-1116" y="-96"/>
      </p:cViewPr>
      <p:guideLst>
        <p:guide orient="horz" pos="173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45AD-0DD2-4540-94F5-2A1C8928070C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584200" y="685800"/>
            <a:ext cx="5689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B0F74-1FA7-4698-8FA8-EAD9C14C67F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5" y="1711252"/>
            <a:ext cx="7772401" cy="1180784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2" y="3121554"/>
            <a:ext cx="6400800" cy="140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4" y="220604"/>
            <a:ext cx="2057400" cy="4700184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20604"/>
            <a:ext cx="6019800" cy="4700184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7" y="3539803"/>
            <a:ext cx="7772401" cy="1094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7" y="2334793"/>
            <a:ext cx="7772401" cy="12050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4" y="1285350"/>
            <a:ext cx="4038600" cy="36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3" y="1285350"/>
            <a:ext cx="4038600" cy="3635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2" y="1233069"/>
            <a:ext cx="4040188" cy="5138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79" indent="0">
              <a:buNone/>
              <a:defRPr sz="1800" b="1"/>
            </a:lvl3pPr>
            <a:lvl4pPr marL="1371419" indent="0">
              <a:buNone/>
              <a:defRPr sz="1600" b="1"/>
            </a:lvl4pPr>
            <a:lvl5pPr marL="1828559" indent="0">
              <a:buNone/>
              <a:defRPr sz="1600" b="1"/>
            </a:lvl5pPr>
            <a:lvl6pPr marL="2285698" indent="0">
              <a:buNone/>
              <a:defRPr sz="1600" b="1"/>
            </a:lvl6pPr>
            <a:lvl7pPr marL="2742837" indent="0">
              <a:buNone/>
              <a:defRPr sz="1600" b="1"/>
            </a:lvl7pPr>
            <a:lvl8pPr marL="3199976" indent="0">
              <a:buNone/>
              <a:defRPr sz="1600" b="1"/>
            </a:lvl8pPr>
            <a:lvl9pPr marL="3657117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2" y="1746949"/>
            <a:ext cx="4040188" cy="3173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30" y="1233069"/>
            <a:ext cx="4041775" cy="51388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79" indent="0">
              <a:buNone/>
              <a:defRPr sz="1800" b="1"/>
            </a:lvl3pPr>
            <a:lvl4pPr marL="1371419" indent="0">
              <a:buNone/>
              <a:defRPr sz="1600" b="1"/>
            </a:lvl4pPr>
            <a:lvl5pPr marL="1828559" indent="0">
              <a:buNone/>
              <a:defRPr sz="1600" b="1"/>
            </a:lvl5pPr>
            <a:lvl6pPr marL="2285698" indent="0">
              <a:buNone/>
              <a:defRPr sz="1600" b="1"/>
            </a:lvl6pPr>
            <a:lvl7pPr marL="2742837" indent="0">
              <a:buNone/>
              <a:defRPr sz="1600" b="1"/>
            </a:lvl7pPr>
            <a:lvl8pPr marL="3199976" indent="0">
              <a:buNone/>
              <a:defRPr sz="1600" b="1"/>
            </a:lvl8pPr>
            <a:lvl9pPr marL="3657117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30" y="1746949"/>
            <a:ext cx="4041775" cy="31738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5" y="219327"/>
            <a:ext cx="3008313" cy="9334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3" y="219332"/>
            <a:ext cx="5111750" cy="4701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5" y="1152734"/>
            <a:ext cx="3008313" cy="3768053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100"/>
            </a:lvl2pPr>
            <a:lvl3pPr marL="914279" indent="0">
              <a:buNone/>
              <a:defRPr sz="1000"/>
            </a:lvl3pPr>
            <a:lvl4pPr marL="1371419" indent="0">
              <a:buNone/>
              <a:defRPr sz="900"/>
            </a:lvl4pPr>
            <a:lvl5pPr marL="1828559" indent="0">
              <a:buNone/>
              <a:defRPr sz="900"/>
            </a:lvl5pPr>
            <a:lvl6pPr marL="2285698" indent="0">
              <a:buNone/>
              <a:defRPr sz="900"/>
            </a:lvl6pPr>
            <a:lvl7pPr marL="2742837" indent="0">
              <a:buNone/>
              <a:defRPr sz="900"/>
            </a:lvl7pPr>
            <a:lvl8pPr marL="3199976" indent="0">
              <a:buNone/>
              <a:defRPr sz="900"/>
            </a:lvl8pPr>
            <a:lvl9pPr marL="3657117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856038"/>
            <a:ext cx="5486400" cy="4552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92207"/>
            <a:ext cx="5486400" cy="3305175"/>
          </a:xfrm>
        </p:spPr>
        <p:txBody>
          <a:bodyPr/>
          <a:lstStyle>
            <a:lvl1pPr marL="0" indent="0">
              <a:buNone/>
              <a:defRPr sz="3200"/>
            </a:lvl1pPr>
            <a:lvl2pPr marL="457140" indent="0">
              <a:buNone/>
              <a:defRPr sz="2800"/>
            </a:lvl2pPr>
            <a:lvl3pPr marL="914279" indent="0">
              <a:buNone/>
              <a:defRPr sz="2400"/>
            </a:lvl3pPr>
            <a:lvl4pPr marL="1371419" indent="0">
              <a:buNone/>
              <a:defRPr sz="2000"/>
            </a:lvl4pPr>
            <a:lvl5pPr marL="1828559" indent="0">
              <a:buNone/>
              <a:defRPr sz="2000"/>
            </a:lvl5pPr>
            <a:lvl6pPr marL="2285698" indent="0">
              <a:buNone/>
              <a:defRPr sz="2000"/>
            </a:lvl6pPr>
            <a:lvl7pPr marL="2742837" indent="0">
              <a:buNone/>
              <a:defRPr sz="2000"/>
            </a:lvl7pPr>
            <a:lvl8pPr marL="3199976" indent="0">
              <a:buNone/>
              <a:defRPr sz="2000"/>
            </a:lvl8pPr>
            <a:lvl9pPr marL="3657117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311270"/>
            <a:ext cx="5486400" cy="646498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100"/>
            </a:lvl2pPr>
            <a:lvl3pPr marL="914279" indent="0">
              <a:buNone/>
              <a:defRPr sz="1000"/>
            </a:lvl3pPr>
            <a:lvl4pPr marL="1371419" indent="0">
              <a:buNone/>
              <a:defRPr sz="900"/>
            </a:lvl4pPr>
            <a:lvl5pPr marL="1828559" indent="0">
              <a:buNone/>
              <a:defRPr sz="900"/>
            </a:lvl5pPr>
            <a:lvl6pPr marL="2285698" indent="0">
              <a:buNone/>
              <a:defRPr sz="900"/>
            </a:lvl6pPr>
            <a:lvl7pPr marL="2742837" indent="0">
              <a:buNone/>
              <a:defRPr sz="900"/>
            </a:lvl7pPr>
            <a:lvl8pPr marL="3199976" indent="0">
              <a:buNone/>
              <a:defRPr sz="900"/>
            </a:lvl8pPr>
            <a:lvl9pPr marL="3657117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3" y="220601"/>
            <a:ext cx="8229600" cy="918104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3" y="1285350"/>
            <a:ext cx="8229600" cy="3635438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2" y="5105681"/>
            <a:ext cx="2133600" cy="293284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45F3-139C-4EC6-9A2B-45BB5F0E6EFD}" type="datetimeFigureOut">
              <a:rPr lang="el-GR" smtClean="0"/>
              <a:pPr/>
              <a:t>19/1/2015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5" y="5105681"/>
            <a:ext cx="2895601" cy="293284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2" y="5105681"/>
            <a:ext cx="2133600" cy="293284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EF19E-2E3C-43F3-96CA-992F3BE31F9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7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5" indent="-342855" algn="l" defTabSz="91427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2" indent="-285712" algn="l" defTabSz="91427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9" indent="-228569" algn="l" defTabSz="91427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89" indent="-228569" algn="l" defTabSz="91427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28" indent="-228569" algn="l" defTabSz="91427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68" indent="-228569" algn="l" defTabSz="9142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07" indent="-228569" algn="l" defTabSz="9142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48" indent="-228569" algn="l" defTabSz="9142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87" indent="-228569" algn="l" defTabSz="9142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0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9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9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9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8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37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76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17" algn="l" defTabSz="9142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059834" y="0"/>
            <a:ext cx="6084168" cy="1597517"/>
          </a:xfrm>
        </p:spPr>
        <p:txBody>
          <a:bodyPr>
            <a:normAutofit fontScale="90000"/>
          </a:bodyPr>
          <a:lstStyle/>
          <a:p>
            <a:pPr algn="l"/>
            <a:r>
              <a:rPr lang="el-GR" sz="5400" b="1" dirty="0"/>
              <a:t>ΕΤΗΣΙΟΣ ΕΛΕΓΧΟΣ ΥΓΕΙΑΣ-ΠΡΟΛΗΨΗ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3" y="1944556"/>
            <a:ext cx="4572001" cy="140776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ΠΑΡΟΥΣΙΑΣΗ ΣΤΑ ΠΛΑΙΣΙΑ ΤΗΣ ΗΜΕΡΙΔΑΣ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 &lt;&lt;ΥΓΕΙΑ ΤΗΣ ΓΥΝΑΙΚΑΣ&gt;&gt;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148064" y="3827539"/>
            <a:ext cx="3995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/>
              <a:t>ΕΠΙΜΕΛΕΙΑ </a:t>
            </a:r>
            <a:r>
              <a:rPr lang="el-GR" sz="2400" b="1" i="1" dirty="0" smtClean="0"/>
              <a:t>ΠΑΡΟΥΣΙΑΣΗΣ Η ΦΟΙΤΗΤΡΙΑ</a:t>
            </a:r>
            <a:endParaRPr lang="el-GR" sz="2400" b="1" i="1" dirty="0"/>
          </a:p>
          <a:p>
            <a:r>
              <a:rPr lang="el-GR" sz="2400" b="1" i="1" dirty="0"/>
              <a:t>ΝΙΚΟΛΑΟΥ ΕΥΑΓΓΕΛΙΑ</a:t>
            </a:r>
          </a:p>
          <a:p>
            <a:endParaRPr lang="el-GR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ΓΕΝΙΚΗ ΟΥΡΩΝ 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600" b="1" dirty="0" smtClean="0"/>
              <a:t>Γίνεται στο Κ.Υγείας Αλιβερίου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600" b="1" dirty="0" smtClean="0"/>
              <a:t>Οι ασφαλισμένοι δεν πληρώνουν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600" b="1" dirty="0" smtClean="0"/>
              <a:t>Ο παθολόγος μπορεί να σας γράψει το παραπεμπτικό </a:t>
            </a:r>
            <a:endParaRPr lang="el-GR" sz="3600" b="1" dirty="0"/>
          </a:p>
        </p:txBody>
      </p:sp>
      <p:pic>
        <p:nvPicPr>
          <p:cNvPr id="4" name="3 - Εικόνα" descr="shutterstock_728396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906439"/>
            <a:ext cx="2952328" cy="1602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3" y="0"/>
            <a:ext cx="8229600" cy="1138705"/>
          </a:xfrm>
        </p:spPr>
        <p:txBody>
          <a:bodyPr>
            <a:normAutofit fontScale="90000"/>
          </a:bodyPr>
          <a:lstStyle/>
          <a:p>
            <a:r>
              <a:rPr lang="el-GR" b="1" u="sng" dirty="0" smtClean="0"/>
              <a:t>ΚΟΣΤΟΣ ΕΞΕΤΑΣΕΩΝ </a:t>
            </a:r>
            <a:br>
              <a:rPr lang="el-GR" b="1" u="sng" dirty="0" smtClean="0"/>
            </a:br>
            <a:r>
              <a:rPr lang="el-GR" b="1" u="sng" dirty="0" smtClean="0"/>
              <a:t>ΣΕ ΙΔΙΩΤΙΚΑ ΙΑΤΡΕΙΑ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Οι ασφαλισμένοι σε Ι.Ιατρείο </a:t>
            </a:r>
            <a:br>
              <a:rPr lang="el-GR" b="1" dirty="0" smtClean="0"/>
            </a:br>
            <a:r>
              <a:rPr lang="el-GR" b="1" dirty="0" smtClean="0"/>
              <a:t>πληρώνουν το 15% </a:t>
            </a:r>
            <a:br>
              <a:rPr lang="el-GR" b="1" dirty="0" smtClean="0"/>
            </a:br>
            <a:r>
              <a:rPr lang="el-GR" b="1" dirty="0" smtClean="0"/>
              <a:t>της αξίας των εξετάσεων</a:t>
            </a:r>
          </a:p>
          <a:p>
            <a:pPr>
              <a:buFont typeface="Wingdings" pitchFamily="2" charset="2"/>
              <a:buChar char="Ø"/>
            </a:pPr>
            <a:endParaRPr lang="el-GR" b="1" dirty="0" smtClean="0"/>
          </a:p>
          <a:p>
            <a:pPr>
              <a:buFont typeface="Wingdings" pitchFamily="2" charset="2"/>
              <a:buChar char="Ø"/>
            </a:pPr>
            <a:r>
              <a:rPr lang="el-GR" b="1" dirty="0" smtClean="0"/>
              <a:t>Οι τιμές των εξετάσεων</a:t>
            </a:r>
            <a:br>
              <a:rPr lang="el-GR" b="1" dirty="0" smtClean="0"/>
            </a:br>
            <a:r>
              <a:rPr lang="el-GR" b="1" dirty="0" smtClean="0"/>
              <a:t> για τους ανασφάλιστους</a:t>
            </a:r>
            <a:br>
              <a:rPr lang="el-GR" b="1" dirty="0" smtClean="0"/>
            </a:br>
            <a:r>
              <a:rPr lang="el-GR" b="1" dirty="0" smtClean="0"/>
              <a:t> εξαρτώνται από το εργαστήριο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ΚΑΛΛΙΕΡΓΕΙΑ ΚΟΛΠΙΚΟΥ ΥΓΡΟΥ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Ετήσια εξέταση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Πρόληψη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Διάγνωση λοιμώξεων</a:t>
            </a:r>
            <a:br>
              <a:rPr lang="el-GR" b="1" dirty="0" smtClean="0"/>
            </a:br>
            <a:r>
              <a:rPr lang="el-GR" b="1" dirty="0" smtClean="0"/>
              <a:t> του γεννητικού συστήματος </a:t>
            </a:r>
          </a:p>
        </p:txBody>
      </p:sp>
      <p:pic>
        <p:nvPicPr>
          <p:cNvPr id="5" name="4 - Εικόνα" descr="phpThumb_generated_thumbnailjpg.jpg">
            <a:hlinkClick r:id="" action="ppaction://hlinkshowjump?jump=nextslide" highlightClick="1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170136"/>
            <a:ext cx="4427984" cy="3240360"/>
          </a:xfrm>
          <a:prstGeom prst="cloud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ΚΑΛΛΙΕΡΓΕΙΑ ΚΟΛΠΙΚΟΥ ΥΓΡΟΥ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3" y="1285350"/>
            <a:ext cx="8229600" cy="4061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l-GR" b="1" dirty="0" smtClean="0"/>
              <a:t>Γίνεται στο Κ.Υγείας Αλιβερίου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l-GR" b="1" dirty="0" smtClean="0"/>
              <a:t>Για τους ασφαλισμένους </a:t>
            </a:r>
            <a:br>
              <a:rPr lang="el-GR" b="1" dirty="0" smtClean="0"/>
            </a:br>
            <a:r>
              <a:rPr lang="el-GR" b="1" dirty="0" smtClean="0"/>
              <a:t>είναι δωρεάν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l-GR" b="1" dirty="0" smtClean="0"/>
              <a:t>Πληρώνουν την εξέταση</a:t>
            </a:r>
            <a:br>
              <a:rPr lang="el-GR" b="1" dirty="0" smtClean="0"/>
            </a:br>
            <a:r>
              <a:rPr lang="el-GR" b="1" dirty="0" smtClean="0"/>
              <a:t> για τα χλαμύδια 50 €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l-GR" b="1" dirty="0" smtClean="0"/>
              <a:t>Ο γυναικολόγος μπορεί να </a:t>
            </a:r>
            <a:br>
              <a:rPr lang="el-GR" b="1" dirty="0" smtClean="0"/>
            </a:br>
            <a:r>
              <a:rPr lang="el-GR" b="1" dirty="0" smtClean="0"/>
              <a:t>σας γράψει το παραπεμπτικό  </a:t>
            </a:r>
          </a:p>
        </p:txBody>
      </p:sp>
      <p:pic>
        <p:nvPicPr>
          <p:cNvPr id="4" name="3 - Εικόνα" descr="gonorroia87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1170136"/>
            <a:ext cx="3419872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ΕΙΔΙΚΗ ΚΑΤΗΓΟΡΙΑ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915816" y="954112"/>
            <a:ext cx="6228184" cy="3635438"/>
          </a:xfrm>
        </p:spPr>
        <p:txBody>
          <a:bodyPr/>
          <a:lstStyle/>
          <a:p>
            <a:pPr algn="r"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Τα άτομα που δεν έχουν την οικονομική δυνατότητα πρέπει να φροντίζουν να εντάσσονται στο ταμείο της πρόνοιας.</a:t>
            </a:r>
          </a:p>
          <a:p>
            <a:pPr algn="ctr">
              <a:buNone/>
            </a:pPr>
            <a:endParaRPr lang="el-GR" dirty="0"/>
          </a:p>
        </p:txBody>
      </p:sp>
      <p:pic>
        <p:nvPicPr>
          <p:cNvPr id="5" name="4 - Εικόνα" descr="banner_Prolipsi_4_NeaYgeia2.jpg"/>
          <p:cNvPicPr>
            <a:picLocks noChangeAspect="1"/>
          </p:cNvPicPr>
          <p:nvPr/>
        </p:nvPicPr>
        <p:blipFill>
          <a:blip r:embed="rId3" cstate="print"/>
          <a:srcRect b="62201"/>
          <a:stretch>
            <a:fillRect/>
          </a:stretch>
        </p:blipFill>
        <p:spPr>
          <a:xfrm>
            <a:off x="323528" y="1098128"/>
            <a:ext cx="3456384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ΣΥΜΠΕΡΑΣΜΑΤΙΚΑ…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3967" y="1285350"/>
            <a:ext cx="4402835" cy="3635438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Ø"/>
            </a:pPr>
            <a:r>
              <a:rPr lang="el-GR" sz="4400" b="1" dirty="0" smtClean="0"/>
              <a:t>Εξεταστείτε μια φορά το χρόνο</a:t>
            </a:r>
          </a:p>
          <a:p>
            <a:pPr algn="r">
              <a:buFont typeface="Wingdings" pitchFamily="2" charset="2"/>
              <a:buChar char="Ø"/>
            </a:pPr>
            <a:r>
              <a:rPr lang="el-GR" sz="4400" b="1" dirty="0" smtClean="0"/>
              <a:t>Φροντίστε τον εαυτό σας μη το                               αμελείτε!!</a:t>
            </a:r>
          </a:p>
        </p:txBody>
      </p:sp>
      <p:pic>
        <p:nvPicPr>
          <p:cNvPr id="7" name="6 - Εικόνα" descr="gjiykbvxin5152c79e0b9ef.jpg"/>
          <p:cNvPicPr>
            <a:picLocks noChangeAspect="1"/>
          </p:cNvPicPr>
          <p:nvPr/>
        </p:nvPicPr>
        <p:blipFill>
          <a:blip r:embed="rId3" cstate="print"/>
          <a:srcRect t="12038" r="4680"/>
          <a:stretch>
            <a:fillRect/>
          </a:stretch>
        </p:blipFill>
        <p:spPr>
          <a:xfrm>
            <a:off x="0" y="1026119"/>
            <a:ext cx="4788024" cy="44825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5408" y="810096"/>
            <a:ext cx="5328592" cy="196222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sz="6600" b="1" dirty="0" smtClean="0"/>
              <a:t>ΣΑΣ ΕΥΧΑΡΙΣΤΩ ΓΙΑ ΤΗΝ ΠΡΟΣΟΧΗ ΣΑΣ</a:t>
            </a:r>
            <a:endParaRPr lang="el-GR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666080"/>
            <a:ext cx="7427165" cy="1138705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ΠΡΟΣΥΜΠΤΩΜΑΤΙΚΟΣ ΕΛΕΓΧΟΣ 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" y="2250256"/>
            <a:ext cx="9143999" cy="376242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l-GR" sz="4400" b="1" dirty="0" smtClean="0"/>
              <a:t>ΓΕΝΙΚΗ ΑΙΜΑΤΟΣ </a:t>
            </a:r>
          </a:p>
          <a:p>
            <a:pPr algn="ctr">
              <a:buFont typeface="Wingdings" pitchFamily="2" charset="2"/>
              <a:buChar char="v"/>
            </a:pPr>
            <a:r>
              <a:rPr lang="el-GR" sz="4400" b="1" dirty="0" smtClean="0"/>
              <a:t>ΒΙΟΧΗΜΙΚΕΣ ΕΞΕΤΑΣΕΙΣ</a:t>
            </a:r>
          </a:p>
          <a:p>
            <a:pPr algn="ctr">
              <a:buFont typeface="Wingdings" pitchFamily="2" charset="2"/>
              <a:buChar char="v"/>
            </a:pPr>
            <a:r>
              <a:rPr lang="el-GR" sz="4400" b="1" dirty="0" smtClean="0"/>
              <a:t>ΓΕΝΙΚΗ ΟΥΡΩΝ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/>
          </a:p>
        </p:txBody>
      </p:sp>
      <p:pic>
        <p:nvPicPr>
          <p:cNvPr id="4" name="3 - Εικόνα" descr="thumbnail.jpg"/>
          <p:cNvPicPr>
            <a:picLocks noChangeAspect="1"/>
          </p:cNvPicPr>
          <p:nvPr/>
        </p:nvPicPr>
        <p:blipFill>
          <a:blip r:embed="rId3" cstate="print"/>
          <a:srcRect l="24800" t="15729" r="39920" b="19760"/>
          <a:stretch>
            <a:fillRect/>
          </a:stretch>
        </p:blipFill>
        <p:spPr>
          <a:xfrm>
            <a:off x="0" y="3258368"/>
            <a:ext cx="1800200" cy="2057371"/>
          </a:xfrm>
          <a:prstGeom prst="wedgeEllipseCallou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- Εικόνα" descr="blood-sample_660.jpg"/>
          <p:cNvPicPr>
            <a:picLocks noChangeAspect="1"/>
          </p:cNvPicPr>
          <p:nvPr/>
        </p:nvPicPr>
        <p:blipFill>
          <a:blip r:embed="rId4" cstate="print"/>
          <a:srcRect r="11150"/>
          <a:stretch>
            <a:fillRect/>
          </a:stretch>
        </p:blipFill>
        <p:spPr>
          <a:xfrm>
            <a:off x="7199784" y="1458168"/>
            <a:ext cx="1944216" cy="1928813"/>
          </a:xfrm>
          <a:prstGeom prst="wedgeEllipseCallou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755576" y="1026120"/>
            <a:ext cx="8100392" cy="43204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Ο </a:t>
            </a:r>
            <a:r>
              <a:rPr lang="el-GR" b="1" i="1" dirty="0" smtClean="0"/>
              <a:t>αιματοκρίτης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i="1" dirty="0" smtClean="0"/>
              <a:t> η αιμοσφαιρίνη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i="1" dirty="0" smtClean="0"/>
              <a:t>τα αιμοπετάλια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i="1" dirty="0" smtClean="0"/>
              <a:t>Τα ερυθρά αιμοσφαίρια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i="1" dirty="0" smtClean="0"/>
              <a:t> τα λευκά αιμοσφαίρια κ.α. 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endParaRPr lang="el-GR" dirty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ΓΕΝΙΚΗ ΑΙΜΑΤΟΣ</a:t>
            </a:r>
            <a:endParaRPr lang="el-GR" b="1" u="sng" dirty="0"/>
          </a:p>
        </p:txBody>
      </p:sp>
      <p:pic>
        <p:nvPicPr>
          <p:cNvPr id="7" name="6 - Εικόνα" descr="featured_Blood-Samples-39442-779698.jpg"/>
          <p:cNvPicPr>
            <a:picLocks noChangeAspect="1"/>
          </p:cNvPicPr>
          <p:nvPr/>
        </p:nvPicPr>
        <p:blipFill>
          <a:blip r:embed="rId3" cstate="print"/>
          <a:srcRect l="38765" r="10398"/>
          <a:stretch>
            <a:fillRect/>
          </a:stretch>
        </p:blipFill>
        <p:spPr>
          <a:xfrm>
            <a:off x="5004048" y="1026120"/>
            <a:ext cx="4139952" cy="3816424"/>
          </a:xfrm>
          <a:prstGeom prst="cloudCallou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ΓΕΝΙΚΗ ΑΙΜΑΤΟΣ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3" y="1098127"/>
            <a:ext cx="8229600" cy="42484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Γίνεται στο Κ.Υγείας Αλιβερίου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Οι ασφαλισμένοι στον ΕΟΠΠΥ δεν πληρώνουν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Για τους ανασφάλιστους κοστίζει 2,88€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Ο παθολόγος μπορεί να σας </a:t>
            </a:r>
            <a:br>
              <a:rPr lang="el-GR" b="1" dirty="0" smtClean="0"/>
            </a:br>
            <a:r>
              <a:rPr lang="el-GR" b="1" dirty="0" smtClean="0"/>
              <a:t>γράψει το παραπεμπτικό</a:t>
            </a:r>
          </a:p>
          <a:p>
            <a:pPr>
              <a:lnSpc>
                <a:spcPct val="150000"/>
              </a:lnSpc>
              <a:buNone/>
            </a:pPr>
            <a:endParaRPr lang="el-GR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l-GR" dirty="0" smtClean="0"/>
          </a:p>
        </p:txBody>
      </p:sp>
      <p:pic>
        <p:nvPicPr>
          <p:cNvPr id="4" name="3 - Εικόνα" descr="o-BLOOD-TEST-facebook.jpg"/>
          <p:cNvPicPr>
            <a:picLocks noChangeAspect="1"/>
          </p:cNvPicPr>
          <p:nvPr/>
        </p:nvPicPr>
        <p:blipFill>
          <a:blip r:embed="rId3" cstate="print"/>
          <a:srcRect l="6384" r="23393"/>
          <a:stretch>
            <a:fillRect/>
          </a:stretch>
        </p:blipFill>
        <p:spPr>
          <a:xfrm>
            <a:off x="5975648" y="3912617"/>
            <a:ext cx="3168352" cy="1596008"/>
          </a:xfrm>
          <a:prstGeom prst="cloudCallou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-1"/>
            <a:ext cx="9144000" cy="55086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sz="2800" dirty="0" smtClean="0"/>
          </a:p>
          <a:p>
            <a:pPr algn="ctr">
              <a:buNone/>
            </a:pPr>
            <a:r>
              <a:rPr lang="el-GR" sz="4000" b="1" u="sng" dirty="0" smtClean="0"/>
              <a:t>ΒΙΟΧΗΜΙΚΕΣ ΕΞΕΤΑΣΕΙΣ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Το σάκχαρο</a:t>
            </a:r>
            <a:endParaRPr lang="el-GR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Την ουρία και την κρεατινίνη</a:t>
            </a:r>
            <a:endParaRPr lang="el-GR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Το ουρικό οξύ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 τη χοληστερίνη, την </a:t>
            </a:r>
            <a:r>
              <a:rPr lang="en-US" sz="2800" b="1" dirty="0" smtClean="0"/>
              <a:t>HDL, </a:t>
            </a:r>
            <a:r>
              <a:rPr lang="el-GR" sz="2800" b="1" dirty="0" smtClean="0"/>
              <a:t>την </a:t>
            </a:r>
            <a:r>
              <a:rPr lang="en-US" sz="2800" b="1" dirty="0" smtClean="0"/>
              <a:t>LDL </a:t>
            </a:r>
            <a:endParaRPr lang="el-GR" sz="28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τα τριγλυκερίδια</a:t>
            </a:r>
            <a:endParaRPr lang="el-GR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Την αλκαλική φωσφατάση, τις τρανσαμινάσες</a:t>
            </a:r>
            <a:r>
              <a:rPr lang="en-US" sz="2800" b="1" dirty="0" smtClean="0"/>
              <a:t> </a:t>
            </a:r>
            <a:r>
              <a:rPr lang="el-GR" sz="2800" b="1" dirty="0" smtClean="0"/>
              <a:t>και τη γ-</a:t>
            </a:r>
            <a:r>
              <a:rPr lang="en-US" sz="2800" b="1" dirty="0" smtClean="0"/>
              <a:t>GT</a:t>
            </a:r>
            <a:r>
              <a:rPr lang="el-GR" sz="2800" b="1" dirty="0"/>
              <a:t> </a:t>
            </a:r>
            <a:endParaRPr lang="el-GR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b="1" dirty="0" smtClean="0"/>
              <a:t>Το σίδηρο και τη φερριτίνη </a:t>
            </a:r>
          </a:p>
          <a:p>
            <a:pPr>
              <a:buNone/>
            </a:pPr>
            <a:endParaRPr lang="el-GR" sz="2800" b="1" dirty="0"/>
          </a:p>
        </p:txBody>
      </p:sp>
      <p:pic>
        <p:nvPicPr>
          <p:cNvPr id="5" name="4 - Εικόνα" descr="HG17429_QA_blood-test-ra-diagnosed_F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170136"/>
            <a:ext cx="3995936" cy="2996952"/>
          </a:xfrm>
          <a:prstGeom prst="flowChartMagneticTap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18104"/>
          </a:xfrm>
        </p:spPr>
        <p:txBody>
          <a:bodyPr/>
          <a:lstStyle/>
          <a:p>
            <a:r>
              <a:rPr lang="el-GR" b="1" u="sng" dirty="0" smtClean="0"/>
              <a:t>ΒΙΟΧΗΜΙΚΕΣ ΕΞΕΤΑΣΕΙΣ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1314152"/>
            <a:ext cx="8229600" cy="347439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Γίνονται στο Κ.Υγείας Αλιβερίου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Οι ασφαλισμένοι δεν πληρώνουν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Ο παθολόγος  μπορεί να σας γράψει</a:t>
            </a:r>
            <a:br>
              <a:rPr lang="el-GR" b="1" dirty="0" smtClean="0"/>
            </a:br>
            <a:r>
              <a:rPr lang="el-GR" b="1" dirty="0" smtClean="0"/>
              <a:t> το παραπεμπτικό </a:t>
            </a:r>
          </a:p>
          <a:p>
            <a:pPr>
              <a:lnSpc>
                <a:spcPct val="150000"/>
              </a:lnSpc>
              <a:buNone/>
            </a:pPr>
            <a:endParaRPr lang="el-GR" sz="2400" b="1" dirty="0" smtClean="0"/>
          </a:p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82104"/>
          </a:xfrm>
        </p:spPr>
        <p:txBody>
          <a:bodyPr>
            <a:normAutofit/>
          </a:bodyPr>
          <a:lstStyle/>
          <a:p>
            <a:r>
              <a:rPr lang="el-GR" b="1" u="sng" dirty="0" smtClean="0"/>
              <a:t>ΒΙΟΧΗΜΙΚΕΣ ΕΞΕΤΑΣΕΙΣ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2" y="1026119"/>
            <a:ext cx="8686797" cy="448250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/>
              <a:t>Για τους ανασφάλιστους σε Κ.Υγείας κοστίζουν:</a:t>
            </a:r>
          </a:p>
          <a:p>
            <a:r>
              <a:rPr lang="el-GR" b="1" dirty="0" smtClean="0"/>
              <a:t>Σάκχαρο :2,26€</a:t>
            </a:r>
          </a:p>
          <a:p>
            <a:r>
              <a:rPr lang="el-GR" b="1" dirty="0" smtClean="0"/>
              <a:t>Ουρία :2,26 €</a:t>
            </a:r>
          </a:p>
          <a:p>
            <a:r>
              <a:rPr lang="el-GR" b="1" dirty="0" smtClean="0"/>
              <a:t>Κρεατινίνη :4,05 €</a:t>
            </a:r>
          </a:p>
          <a:p>
            <a:r>
              <a:rPr lang="el-GR" b="1" dirty="0" smtClean="0"/>
              <a:t>Ουρικό οξύ:2,88 €</a:t>
            </a:r>
          </a:p>
          <a:p>
            <a:r>
              <a:rPr lang="el-GR" b="1" dirty="0" smtClean="0"/>
              <a:t>Χοληστερίνη:2,88 € </a:t>
            </a:r>
            <a:r>
              <a:rPr lang="en-US" b="1" dirty="0" smtClean="0"/>
              <a:t>HDL</a:t>
            </a:r>
            <a:r>
              <a:rPr lang="el-GR" b="1" dirty="0" smtClean="0"/>
              <a:t>:4,75 €  </a:t>
            </a:r>
            <a:r>
              <a:rPr lang="en-US" b="1" dirty="0" smtClean="0"/>
              <a:t>LDL</a:t>
            </a:r>
            <a:r>
              <a:rPr lang="el-GR" b="1" dirty="0" smtClean="0"/>
              <a:t>:4,49 €</a:t>
            </a:r>
          </a:p>
          <a:p>
            <a:r>
              <a:rPr lang="el-GR" b="1" dirty="0" smtClean="0"/>
              <a:t>Αλκαλική φωσφατάση:5,02 €</a:t>
            </a:r>
          </a:p>
          <a:p>
            <a:r>
              <a:rPr lang="el-GR" b="1" dirty="0" smtClean="0"/>
              <a:t>γ-</a:t>
            </a:r>
            <a:r>
              <a:rPr lang="en-US" b="1" dirty="0" smtClean="0"/>
              <a:t>GT </a:t>
            </a:r>
            <a:r>
              <a:rPr lang="el-GR" b="1" dirty="0" smtClean="0"/>
              <a:t>:5,02 €</a:t>
            </a:r>
          </a:p>
          <a:p>
            <a:r>
              <a:rPr lang="en-US" b="1" dirty="0" smtClean="0"/>
              <a:t>SGOT</a:t>
            </a:r>
            <a:r>
              <a:rPr lang="el-GR" b="1" dirty="0" smtClean="0"/>
              <a:t>:4,49 €</a:t>
            </a:r>
          </a:p>
          <a:p>
            <a:r>
              <a:rPr lang="el-GR" b="1" dirty="0" smtClean="0"/>
              <a:t>Τριγλυκερίδια:4,49 €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αρχείο λήψη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314152"/>
            <a:ext cx="2411760" cy="3672408"/>
          </a:xfrm>
          <a:prstGeom prst="cloudCallou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-1"/>
            <a:ext cx="9144000" cy="550862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sz="2800" dirty="0" smtClean="0"/>
          </a:p>
          <a:p>
            <a:pPr algn="ctr">
              <a:buNone/>
            </a:pPr>
            <a:r>
              <a:rPr lang="el-GR" sz="4000" b="1" u="sng" dirty="0" smtClean="0"/>
              <a:t>ΓΕΝΙΚΗ ΟΥΡΩΝ </a:t>
            </a:r>
          </a:p>
          <a:p>
            <a:pPr>
              <a:buNone/>
            </a:pPr>
            <a:endParaRPr lang="el-GR" sz="2800" dirty="0" smtClean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Το </a:t>
            </a:r>
            <a:r>
              <a:rPr lang="en-US" sz="3800" b="1" dirty="0" smtClean="0"/>
              <a:t>ph</a:t>
            </a:r>
            <a:endParaRPr lang="el-GR" sz="3800" b="1" dirty="0" smtClean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800" b="1" dirty="0" smtClean="0"/>
              <a:t> </a:t>
            </a:r>
            <a:r>
              <a:rPr lang="el-GR" sz="3800" b="1" dirty="0" smtClean="0"/>
              <a:t>το σάκχαρο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το λεύκωμα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 τα πυοσφαίρια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η βλέννη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 κόκκοι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 μικρόβια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l-GR" sz="3800" b="1" dirty="0" smtClean="0"/>
              <a:t>ερυθρά αιμοσφαίρια</a:t>
            </a:r>
          </a:p>
          <a:p>
            <a:pPr>
              <a:buFont typeface="Wingdings" pitchFamily="2" charset="2"/>
              <a:buChar char="Ø"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endParaRPr lang="el-GR" sz="2800" dirty="0" smtClean="0"/>
          </a:p>
          <a:p>
            <a:pPr>
              <a:buFont typeface="Wingdings" pitchFamily="2" charset="2"/>
              <a:buChar char="Ø"/>
            </a:pPr>
            <a:endParaRPr lang="el-GR" sz="2800" dirty="0"/>
          </a:p>
        </p:txBody>
      </p:sp>
      <p:pic>
        <p:nvPicPr>
          <p:cNvPr id="4" name="3 - Εικόνα" descr="495442-2558-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1242144"/>
            <a:ext cx="4752528" cy="3024336"/>
          </a:xfrm>
          <a:prstGeom prst="cloudCallou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78048"/>
            <a:ext cx="8229600" cy="918104"/>
          </a:xfrm>
        </p:spPr>
        <p:txBody>
          <a:bodyPr>
            <a:normAutofit/>
          </a:bodyPr>
          <a:lstStyle/>
          <a:p>
            <a:r>
              <a:rPr lang="el-GR" dirty="0" smtClean="0"/>
              <a:t> Συμβουλές για </a:t>
            </a:r>
            <a:r>
              <a:rPr lang="el-GR" b="1" dirty="0" smtClean="0"/>
              <a:t>τη </a:t>
            </a:r>
            <a:r>
              <a:rPr lang="el-GR" b="1" smtClean="0"/>
              <a:t>γενική </a:t>
            </a:r>
            <a:r>
              <a:rPr lang="el-GR" b="1" smtClean="0"/>
              <a:t>ούρων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Πλένετε την γεννητική περιοχή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Σκουπίζετε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Συλλέγετε τα πρώτα ούρα της ημέρας σε αποστειρωμένο ουροσυλλέκτη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Δε πρέπει να γίνεται στην περίοδο</a:t>
            </a:r>
            <a:endParaRPr lang="el-GR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1192</TotalTime>
  <Words>297</Words>
  <Application>Microsoft Office PowerPoint</Application>
  <PresentationFormat>Προσαρμογή</PresentationFormat>
  <Paragraphs>88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ΕΤΗΣΙΟΣ ΕΛΕΓΧΟΣ ΥΓΕΙΑΣ-ΠΡΟΛΗΨΗ </vt:lpstr>
      <vt:lpstr>ΠΡΟΣΥΜΠΤΩΜΑΤΙΚΟΣ ΕΛΕΓΧΟΣ </vt:lpstr>
      <vt:lpstr>ΓΕΝΙΚΗ ΑΙΜΑΤΟΣ</vt:lpstr>
      <vt:lpstr>ΓΕΝΙΚΗ ΑΙΜΑΤΟΣ</vt:lpstr>
      <vt:lpstr>Διαφάνεια 5</vt:lpstr>
      <vt:lpstr>ΒΙΟΧΗΜΙΚΕΣ ΕΞΕΤΑΣΕΙΣ</vt:lpstr>
      <vt:lpstr>ΒΙΟΧΗΜΙΚΕΣ ΕΞΕΤΑΣΕΙΣ</vt:lpstr>
      <vt:lpstr>Διαφάνεια 8</vt:lpstr>
      <vt:lpstr> Συμβουλές για τη γενική ούρων</vt:lpstr>
      <vt:lpstr>ΓΕΝΙΚΗ ΟΥΡΩΝ </vt:lpstr>
      <vt:lpstr>ΚΟΣΤΟΣ ΕΞΕΤΑΣΕΩΝ  ΣΕ ΙΔΙΩΤΙΚΑ ΙΑΤΡΕΙΑ</vt:lpstr>
      <vt:lpstr>ΚΑΛΛΙΕΡΓΕΙΑ ΚΟΛΠΙΚΟΥ ΥΓΡΟΥ</vt:lpstr>
      <vt:lpstr>ΚΑΛΛΙΕΡΓΕΙΑ ΚΟΛΠΙΚΟΥ ΥΓΡΟΥ</vt:lpstr>
      <vt:lpstr>ΕΙΔΙΚΗ ΚΑΤΗΓΟΡΙΑ</vt:lpstr>
      <vt:lpstr>ΣΥΜΠΕΡΑΣΜΑΤΙΚΑ…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Vaggelitsa</dc:creator>
  <cp:lastModifiedBy>Vaggelitsa</cp:lastModifiedBy>
  <cp:revision>140</cp:revision>
  <dcterms:created xsi:type="dcterms:W3CDTF">2015-01-06T12:42:03Z</dcterms:created>
  <dcterms:modified xsi:type="dcterms:W3CDTF">2015-01-19T18:08:37Z</dcterms:modified>
</cp:coreProperties>
</file>