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6" r:id="rId11"/>
    <p:sldId id="279" r:id="rId12"/>
    <p:sldId id="280" r:id="rId13"/>
    <p:sldId id="287" r:id="rId14"/>
    <p:sldId id="281" r:id="rId15"/>
    <p:sldId id="282" r:id="rId16"/>
    <p:sldId id="283" r:id="rId17"/>
    <p:sldId id="284" r:id="rId18"/>
    <p:sldId id="257" r:id="rId19"/>
    <p:sldId id="262" r:id="rId20"/>
    <p:sldId id="285" r:id="rId21"/>
    <p:sldId id="269" r:id="rId22"/>
    <p:sldId id="270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4" autoAdjust="0"/>
    <p:restoredTop sz="94670" autoAdjust="0"/>
  </p:normalViewPr>
  <p:slideViewPr>
    <p:cSldViewPr>
      <p:cViewPr varScale="1">
        <p:scale>
          <a:sx n="111" d="100"/>
          <a:sy n="111" d="100"/>
        </p:scale>
        <p:origin x="-17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ymna.b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s://commons.wikimedia.org/wiki/User:Froztbyt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Todtanis&amp;action=edit&amp;redlink=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://creativecommons.org/licenses/by-sa/3.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footsmart.com/" TargetMode="External"/><Relationship Id="rId4" Type="http://schemas.openxmlformats.org/officeDocument/2006/relationships/hyperlink" Target="https://handtherapy.wordpres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cosmeticsandski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rmo-pad.com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innibeauty.c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algo.gr/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Θερμοθεραπεία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Ευθυμία</a:t>
            </a:r>
            <a:r>
              <a:rPr lang="en-US" sz="2800" dirty="0"/>
              <a:t> </a:t>
            </a:r>
            <a:r>
              <a:rPr lang="el-GR" sz="2800" dirty="0"/>
              <a:t>Μικελάτου </a:t>
            </a:r>
            <a:r>
              <a:rPr lang="en-US" sz="2800" dirty="0"/>
              <a:t> 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Θερμοκουβέρτες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3610982" cy="2814860"/>
          </a:xfrm>
        </p:spPr>
      </p:pic>
    </p:spTree>
    <p:extLst>
      <p:ext uri="{BB962C8B-B14F-4D97-AF65-F5344CB8AC3E}">
        <p14:creationId xmlns:p14="http://schemas.microsoft.com/office/powerpoint/2010/main" val="17896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Υπέρυθρη/Υπεριώδης ακτινοβολία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5482952" cy="381642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Με αντανάκλαση</a:t>
            </a:r>
          </a:p>
          <a:p>
            <a:r>
              <a:rPr lang="el-GR" dirty="0"/>
              <a:t>Με απορρόφηση</a:t>
            </a:r>
          </a:p>
          <a:p>
            <a:r>
              <a:rPr lang="el-GR" dirty="0"/>
              <a:t>Με Διάθλαση</a:t>
            </a:r>
          </a:p>
          <a:p>
            <a:r>
              <a:rPr lang="el-GR" dirty="0"/>
              <a:t>Θερμαντική ή μικροβιοκτόνος </a:t>
            </a:r>
            <a:r>
              <a:rPr lang="el-GR" dirty="0" smtClean="0"/>
              <a:t>δράση</a:t>
            </a:r>
            <a:endParaRPr lang="el-GR" dirty="0"/>
          </a:p>
          <a:p>
            <a:pPr lvl="1">
              <a:buFont typeface="Wingdings" pitchFamily="2" charset="2"/>
              <a:buChar char="v"/>
            </a:pPr>
            <a:r>
              <a:rPr lang="el-GR" dirty="0" smtClean="0">
                <a:solidFill>
                  <a:srgbClr val="C00000"/>
                </a:solidFill>
              </a:rPr>
              <a:t>Απόσταση</a:t>
            </a:r>
            <a:endParaRPr lang="el-GR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l-GR" dirty="0">
                <a:solidFill>
                  <a:srgbClr val="C00000"/>
                </a:solidFill>
              </a:rPr>
              <a:t>Ένταση λυχνίων </a:t>
            </a:r>
            <a:r>
              <a:rPr lang="en-US" dirty="0">
                <a:solidFill>
                  <a:srgbClr val="C00000"/>
                </a:solidFill>
              </a:rPr>
              <a:t>infra red</a:t>
            </a:r>
            <a:endParaRPr lang="el-GR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l-GR" dirty="0">
                <a:solidFill>
                  <a:srgbClr val="C00000"/>
                </a:solidFill>
              </a:rPr>
              <a:t> καθορισμένες δόσεις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93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Υπέρυθρη/Υπεριώδης ακτινοβολία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340768"/>
            <a:ext cx="3456384" cy="4464496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48" y="2060848"/>
            <a:ext cx="4762500" cy="317182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986305" y="5877272"/>
            <a:ext cx="1887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hlinkClick r:id="rId4"/>
              </a:rPr>
              <a:t>http://www.gymna.be/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68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644008" y="1268760"/>
            <a:ext cx="3764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+mn-lt"/>
              </a:rPr>
              <a:t>Φωτεινές Γεννήτριες</a:t>
            </a:r>
          </a:p>
          <a:p>
            <a:r>
              <a:rPr lang="el-GR" sz="2800" dirty="0" smtClean="0">
                <a:latin typeface="+mn-lt"/>
              </a:rPr>
              <a:t>Μη φωτεινές γεννήτριες</a:t>
            </a:r>
            <a:endParaRPr lang="el-GR" sz="2800" dirty="0">
              <a:latin typeface="+mn-lt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2776"/>
            <a:ext cx="2692400" cy="49911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42828"/>
            <a:ext cx="5148064" cy="3861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1900" y="6525343"/>
            <a:ext cx="4788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Tanning bed, </a:t>
            </a:r>
            <a:r>
              <a:rPr lang="el-GR" sz="1400" dirty="0" smtClean="0">
                <a:latin typeface="+mn-lt"/>
              </a:rPr>
              <a:t>από </a:t>
            </a:r>
            <a:r>
              <a:rPr lang="en-US" sz="1400" dirty="0" smtClean="0">
                <a:latin typeface="+mn-lt"/>
                <a:hlinkClick r:id="rId4" tooltip="User:Froztbyte"/>
              </a:rPr>
              <a:t>Froztbyte</a:t>
            </a:r>
            <a:r>
              <a:rPr lang="el-GR" sz="1400" dirty="0" smtClean="0">
                <a:latin typeface="+mn-lt"/>
              </a:rPr>
              <a:t> διαθέσιμο με άδεια </a:t>
            </a:r>
            <a:r>
              <a:rPr lang="en-US" sz="1400" dirty="0">
                <a:latin typeface="+mn-lt"/>
                <a:hlinkClick r:id="rId5"/>
              </a:rPr>
              <a:t>CC BY-SA 3.0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Sauna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2458616" cy="1368152"/>
          </a:xfrm>
        </p:spPr>
        <p:txBody>
          <a:bodyPr/>
          <a:lstStyle/>
          <a:p>
            <a:r>
              <a:rPr lang="el-GR" dirty="0" smtClean="0"/>
              <a:t>Υγρή</a:t>
            </a:r>
          </a:p>
          <a:p>
            <a:r>
              <a:rPr lang="el-GR" dirty="0" smtClean="0"/>
              <a:t>Ξηρή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5058139" cy="3793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558924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Modern sauna, </a:t>
            </a:r>
            <a:r>
              <a:rPr lang="el-GR" sz="1400" dirty="0" smtClean="0">
                <a:latin typeface="+mn-lt"/>
              </a:rPr>
              <a:t>από </a:t>
            </a:r>
            <a:r>
              <a:rPr lang="en-US" sz="1400" dirty="0">
                <a:latin typeface="+mn-lt"/>
                <a:hlinkClick r:id="rId3" tooltip="User:Todtanis (page does not exist)"/>
              </a:rPr>
              <a:t>Todtanis</a:t>
            </a:r>
            <a:r>
              <a:rPr lang="en-US" sz="1400" dirty="0">
                <a:latin typeface="+mn-lt"/>
              </a:rPr>
              <a:t> </a:t>
            </a:r>
            <a:r>
              <a:rPr lang="el-GR" sz="1400" dirty="0" smtClean="0">
                <a:latin typeface="+mn-lt"/>
              </a:rPr>
              <a:t>διαθέσιμο με άδεια </a:t>
            </a:r>
            <a:r>
              <a:rPr lang="en-US" sz="1400" dirty="0">
                <a:latin typeface="+mn-lt"/>
                <a:hlinkClick r:id="rId4"/>
              </a:rPr>
              <a:t>CC BY-SA </a:t>
            </a:r>
            <a:r>
              <a:rPr lang="en-US" sz="1400" dirty="0" smtClean="0">
                <a:latin typeface="+mn-lt"/>
                <a:hlinkClick r:id="rId4"/>
              </a:rPr>
              <a:t>3.0</a:t>
            </a:r>
            <a:endParaRPr lang="en-US" sz="1400" dirty="0"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12071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Ρεύματα υψηλής συχνότητας</a:t>
            </a:r>
            <a:br>
              <a:rPr lang="el-GR" dirty="0" smtClean="0"/>
            </a:br>
            <a:r>
              <a:rPr lang="el-GR" dirty="0" smtClean="0"/>
              <a:t>ή Υψίσυχνα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Βραχέα</a:t>
            </a:r>
          </a:p>
          <a:p>
            <a:r>
              <a:rPr lang="el-GR" dirty="0" smtClean="0"/>
              <a:t>Υπερβραχέα</a:t>
            </a:r>
          </a:p>
          <a:p>
            <a:r>
              <a:rPr lang="el-GR" dirty="0" smtClean="0"/>
              <a:t>Μικροκύματα</a:t>
            </a:r>
          </a:p>
          <a:p>
            <a:r>
              <a:rPr lang="el-GR" dirty="0" smtClean="0"/>
              <a:t>Δεν παρατηρείται </a:t>
            </a:r>
          </a:p>
          <a:p>
            <a:pPr>
              <a:buNone/>
            </a:pPr>
            <a:r>
              <a:rPr lang="el-GR" dirty="0" smtClean="0"/>
              <a:t>   διέγερση των μυϊκών</a:t>
            </a:r>
          </a:p>
          <a:p>
            <a:pPr>
              <a:buNone/>
            </a:pPr>
            <a:r>
              <a:rPr lang="el-GR" dirty="0" smtClean="0"/>
              <a:t>    ή νευρικών ινών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56792"/>
            <a:ext cx="46589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</a:t>
            </a:r>
            <a:r>
              <a:rPr lang="el-GR" dirty="0" smtClean="0"/>
              <a:t>Γληγόρη</a:t>
            </a:r>
            <a:r>
              <a:rPr lang="en-US" dirty="0" smtClean="0"/>
              <a:t>, </a:t>
            </a:r>
            <a:r>
              <a:rPr lang="el-GR" i="1" dirty="0" smtClean="0"/>
              <a:t>Αισθητική Ηλεκτροθεραπεία</a:t>
            </a:r>
            <a:r>
              <a:rPr lang="el-GR" dirty="0" smtClean="0"/>
              <a:t>, εκδόσεις Σταμούλη, Αθήνα 2006</a:t>
            </a:r>
          </a:p>
          <a:p>
            <a:r>
              <a:rPr lang="el-GR" dirty="0" smtClean="0"/>
              <a:t>Σταύρος Αρχοντάκης, </a:t>
            </a:r>
            <a:r>
              <a:rPr lang="el-GR" i="1" dirty="0" smtClean="0"/>
              <a:t>Παχυσαρκία  </a:t>
            </a:r>
            <a:r>
              <a:rPr lang="el-GR" i="1" smtClean="0"/>
              <a:t>και </a:t>
            </a:r>
            <a:r>
              <a:rPr lang="el-GR" i="1" smtClean="0"/>
              <a:t>κυτταρίτιδα</a:t>
            </a:r>
            <a:r>
              <a:rPr lang="el-GR" smtClean="0"/>
              <a:t>, </a:t>
            </a:r>
            <a:r>
              <a:rPr lang="el-GR" dirty="0"/>
              <a:t>εκδόσεις αδελφοί </a:t>
            </a:r>
            <a:r>
              <a:rPr lang="en-US" dirty="0" smtClean="0"/>
              <a:t> </a:t>
            </a:r>
            <a:r>
              <a:rPr lang="el-GR" dirty="0" smtClean="0"/>
              <a:t>Βλάσση</a:t>
            </a:r>
            <a:r>
              <a:rPr lang="en-US" dirty="0" smtClean="0"/>
              <a:t>, </a:t>
            </a:r>
            <a:r>
              <a:rPr lang="el-GR" dirty="0"/>
              <a:t>Αθήνα  </a:t>
            </a:r>
            <a:r>
              <a:rPr lang="el-GR" dirty="0" smtClean="0"/>
              <a:t>2003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64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«Αισθητική Ηλεκτροθεραπεία σώματος. </a:t>
            </a:r>
            <a:r>
              <a:rPr lang="el-GR" sz="2000" dirty="0"/>
              <a:t>Ενότητα 1</a:t>
            </a:r>
            <a:r>
              <a:rPr lang="el-GR" sz="2000" dirty="0" smtClean="0"/>
              <a:t>: Θερμοθεραπεία».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Επιπολής Θερμοθεραπεία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200" dirty="0" smtClean="0"/>
              <a:t>&lt; </a:t>
            </a:r>
            <a:r>
              <a:rPr lang="en-US" sz="2200" dirty="0" smtClean="0"/>
              <a:t>8-10 mm</a:t>
            </a:r>
            <a:r>
              <a:rPr lang="el-GR" sz="2200" dirty="0" smtClean="0"/>
              <a:t> με μεταφορά</a:t>
            </a:r>
          </a:p>
          <a:p>
            <a:pPr>
              <a:lnSpc>
                <a:spcPct val="100000"/>
              </a:lnSpc>
            </a:pPr>
            <a:r>
              <a:rPr lang="el-GR" sz="2200" dirty="0" smtClean="0"/>
              <a:t>Συσκευές ακτινοβολούμενης θερμότητας</a:t>
            </a:r>
          </a:p>
          <a:p>
            <a:pPr lvl="3">
              <a:lnSpc>
                <a:spcPct val="100000"/>
              </a:lnSpc>
              <a:buFont typeface="Wingdings" pitchFamily="2" charset="2"/>
              <a:buChar char="v"/>
            </a:pPr>
            <a:r>
              <a:rPr lang="el-GR" sz="2000" dirty="0" smtClean="0"/>
              <a:t>Φωτεινή γεννήτρια υπέρυθρης ακτινοβολίας</a:t>
            </a:r>
          </a:p>
          <a:p>
            <a:pPr lvl="3">
              <a:lnSpc>
                <a:spcPct val="100000"/>
              </a:lnSpc>
              <a:buFont typeface="Wingdings" pitchFamily="2" charset="2"/>
              <a:buChar char="v"/>
            </a:pPr>
            <a:r>
              <a:rPr lang="el-GR" sz="2000" dirty="0" smtClean="0"/>
              <a:t>Μη φωτεινή γεννήτρια υπέρυθρης ακτινοβολίας</a:t>
            </a:r>
          </a:p>
          <a:p>
            <a:pPr lvl="3">
              <a:lnSpc>
                <a:spcPct val="100000"/>
              </a:lnSpc>
              <a:buFont typeface="Wingdings" pitchFamily="2" charset="2"/>
              <a:buChar char="v"/>
            </a:pPr>
            <a:r>
              <a:rPr lang="el-GR" sz="2000" dirty="0" smtClean="0"/>
              <a:t>Γεννήτρια υπεριώδους ακτινοβολίας</a:t>
            </a:r>
          </a:p>
          <a:p>
            <a:pPr>
              <a:lnSpc>
                <a:spcPct val="100000"/>
              </a:lnSpc>
            </a:pPr>
            <a:r>
              <a:rPr lang="el-GR" sz="2200" dirty="0" smtClean="0"/>
              <a:t>Θερμά επιθέματα</a:t>
            </a:r>
          </a:p>
          <a:p>
            <a:pPr>
              <a:lnSpc>
                <a:spcPct val="100000"/>
              </a:lnSpc>
            </a:pPr>
            <a:r>
              <a:rPr lang="el-GR" sz="2200" dirty="0" smtClean="0"/>
              <a:t>Παραφινόλουτρο</a:t>
            </a:r>
          </a:p>
          <a:p>
            <a:pPr>
              <a:lnSpc>
                <a:spcPct val="100000"/>
              </a:lnSpc>
            </a:pPr>
            <a:r>
              <a:rPr lang="el-GR" sz="2200" dirty="0" smtClean="0"/>
              <a:t>Δινόλουτρο</a:t>
            </a:r>
          </a:p>
          <a:p>
            <a:pPr>
              <a:lnSpc>
                <a:spcPct val="100000"/>
              </a:lnSpc>
            </a:pPr>
            <a:r>
              <a:rPr lang="el-GR" sz="2200" dirty="0" smtClean="0"/>
              <a:t>Σάουνα</a:t>
            </a:r>
            <a:endParaRPr lang="en-US" sz="2200" dirty="0" smtClean="0"/>
          </a:p>
          <a:p>
            <a:pPr>
              <a:lnSpc>
                <a:spcPct val="100000"/>
              </a:lnSpc>
            </a:pPr>
            <a:r>
              <a:rPr lang="el-GR" sz="2200" dirty="0" smtClean="0"/>
              <a:t>Μπάνια μεγάλης ΔΤ</a:t>
            </a:r>
          </a:p>
          <a:p>
            <a:pPr>
              <a:lnSpc>
                <a:spcPct val="100000"/>
              </a:lnSpc>
            </a:pPr>
            <a:r>
              <a:rPr lang="el-GR" sz="2200" dirty="0" smtClean="0"/>
              <a:t> Ρεύματα υψηλής συχνότητας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6131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 10mm</a:t>
            </a:r>
            <a:r>
              <a:rPr lang="el-GR" dirty="0" smtClean="0"/>
              <a:t> με μετατροπή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Υπέρηχοι</a:t>
            </a:r>
          </a:p>
          <a:p>
            <a:r>
              <a:rPr lang="el-GR" dirty="0" smtClean="0"/>
              <a:t>Διαθερμίες μικρών κυμάτων</a:t>
            </a:r>
          </a:p>
          <a:p>
            <a:r>
              <a:rPr lang="el-GR" dirty="0" smtClean="0"/>
              <a:t>Διαθερμίες  βραχέων κυμάτων</a:t>
            </a:r>
          </a:p>
          <a:p>
            <a:r>
              <a:rPr lang="el-GR" dirty="0" smtClean="0"/>
              <a:t>Συνεχής </a:t>
            </a:r>
            <a:r>
              <a:rPr lang="el-GR" dirty="0"/>
              <a:t>η</a:t>
            </a:r>
            <a:r>
              <a:rPr lang="el-GR" dirty="0" smtClean="0"/>
              <a:t>λεκτρομαγνητική θεραπεία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 τω βάθει θερμοθεραπεία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23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διάδοσης θερμότητας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αγωγή</a:t>
            </a:r>
          </a:p>
          <a:p>
            <a:r>
              <a:rPr lang="el-GR" dirty="0" smtClean="0"/>
              <a:t>Με μεταφορά</a:t>
            </a:r>
          </a:p>
          <a:p>
            <a:r>
              <a:rPr lang="el-GR" dirty="0" smtClean="0"/>
              <a:t>Με ακτινοβολία</a:t>
            </a:r>
          </a:p>
          <a:p>
            <a:r>
              <a:rPr lang="el-GR" dirty="0" smtClean="0"/>
              <a:t>Με μετατροπή</a:t>
            </a:r>
            <a:endParaRPr lang="el-GR" dirty="0"/>
          </a:p>
        </p:txBody>
      </p:sp>
      <p:pic>
        <p:nvPicPr>
          <p:cNvPr id="2050" name="Picture 2" descr="C:\Users\Efi\Desktop\υψισυχνα_900922.jpg"/>
          <p:cNvPicPr>
            <a:picLocks noChangeAspect="1" noChangeArrowheads="1"/>
          </p:cNvPicPr>
          <p:nvPr/>
        </p:nvPicPr>
        <p:blipFill>
          <a:blip r:embed="rId2" cstate="print"/>
          <a:srcRect l="1050" r="43045"/>
          <a:stretch>
            <a:fillRect/>
          </a:stretch>
        </p:blipFill>
        <p:spPr bwMode="auto">
          <a:xfrm>
            <a:off x="3995936" y="1700808"/>
            <a:ext cx="2952328" cy="3747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17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Μέθοδοι εφαρμογής:</a:t>
            </a:r>
          </a:p>
          <a:p>
            <a:r>
              <a:rPr lang="el-GR" dirty="0" smtClean="0"/>
              <a:t>Με καταβύθιση και παραμονή 20΄</a:t>
            </a:r>
          </a:p>
          <a:p>
            <a:r>
              <a:rPr lang="el-GR" dirty="0" smtClean="0"/>
              <a:t>Καταβύθιση με στερεή επίστρωση</a:t>
            </a:r>
          </a:p>
          <a:p>
            <a:r>
              <a:rPr lang="el-GR" dirty="0" smtClean="0"/>
              <a:t>Μέθοδος γαντιού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Παραφινόλουτρο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48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παραφινόλουτρου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584448" cy="268833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2857500" cy="1905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605152" y="4606902"/>
            <a:ext cx="2441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4"/>
              </a:rPr>
              <a:t>https://handtherapy.wordpress.com</a:t>
            </a:r>
            <a:endParaRPr lang="el-GR" sz="120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182842" y="3789040"/>
            <a:ext cx="1896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5"/>
              </a:rPr>
              <a:t>http://blog.footsmart.com/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9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 παρελθόν…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22011" y="6237312"/>
            <a:ext cx="2804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hlinkClick r:id="rId2"/>
              </a:rPr>
              <a:t>http://www.cosmeticsandskin.com/</a:t>
            </a:r>
            <a:endParaRPr lang="el-GR" sz="1400" dirty="0">
              <a:latin typeface="+mn-lt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" y="1340768"/>
            <a:ext cx="3619500" cy="2667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40" y="1327448"/>
            <a:ext cx="3619500" cy="4143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52" y="4149080"/>
            <a:ext cx="3755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1936, θεραπεία μείωσης λίπους. Εφαρμογή κεριού παραφίνης για να διαλυθεί ο λιπώδης ιστός</a:t>
            </a:r>
            <a:endParaRPr lang="el-GR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733256"/>
            <a:ext cx="3698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1956, Παραφινόλουτρο στο θέρετρο της </a:t>
            </a:r>
            <a:r>
              <a:rPr lang="en-US" dirty="0"/>
              <a:t>Elizabeth Arden </a:t>
            </a:r>
            <a:r>
              <a:rPr lang="en-US" dirty="0" smtClean="0"/>
              <a:t>Maine Chance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4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Θερμά επιθέματα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664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Παραμονή επί 15-30</a:t>
            </a:r>
          </a:p>
          <a:p>
            <a:r>
              <a:rPr lang="el-GR" dirty="0" smtClean="0"/>
              <a:t>Ηλεκτρικά θερμά επιθέματα</a:t>
            </a:r>
          </a:p>
          <a:p>
            <a:pPr lvl="1"/>
            <a:r>
              <a:rPr lang="el-GR" dirty="0" smtClean="0"/>
              <a:t>Θερμομάσκες</a:t>
            </a:r>
          </a:p>
          <a:p>
            <a:pPr lvl="1"/>
            <a:r>
              <a:rPr lang="el-GR" dirty="0" smtClean="0"/>
              <a:t>Θερμοκουβέρτες</a:t>
            </a:r>
          </a:p>
          <a:p>
            <a:r>
              <a:rPr lang="el-GR" dirty="0" smtClean="0"/>
              <a:t>Χημικά θερμά επιθέματα</a:t>
            </a:r>
          </a:p>
          <a:p>
            <a:pPr lvl="1">
              <a:buNone/>
            </a:pPr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05" y="1556792"/>
            <a:ext cx="2952328" cy="297004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416862" y="4797152"/>
            <a:ext cx="1977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hlinkClick r:id="rId3"/>
              </a:rPr>
              <a:t>http://thermo-pad.com/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75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Θερμά επιθέματα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520280" cy="3727914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544932" y="5589240"/>
            <a:ext cx="2643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hlinkClick r:id="rId3"/>
              </a:rPr>
              <a:t>http://www.martinnibeauty.com/</a:t>
            </a:r>
            <a:endParaRPr lang="el-GR" sz="1400" dirty="0">
              <a:latin typeface="+mn-lt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56" y="1628800"/>
            <a:ext cx="5197118" cy="2674987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4932040" y="5589240"/>
            <a:ext cx="1818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hlinkClick r:id="rId5"/>
              </a:rPr>
              <a:t>http://www.thalgo.gr/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118</TotalTime>
  <Words>835</Words>
  <Application>Microsoft Office PowerPoint</Application>
  <PresentationFormat>Προβολή στην οθόνη (4:3)</PresentationFormat>
  <Paragraphs>141</Paragraphs>
  <Slides>23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template</vt:lpstr>
      <vt:lpstr>OC_template_updated</vt:lpstr>
      <vt:lpstr>Αισθητική ηλεκτροθεραπεία σώματος</vt:lpstr>
      <vt:lpstr>Επιπολής Θερμοθεραπεία</vt:lpstr>
      <vt:lpstr>Εν τω βάθει θερμοθεραπεία</vt:lpstr>
      <vt:lpstr>Τρόποι διάδοσης θερμότητας</vt:lpstr>
      <vt:lpstr>Παραφινόλουτρο</vt:lpstr>
      <vt:lpstr>Συσκευές παραφινόλουτρου</vt:lpstr>
      <vt:lpstr>Στο παρελθόν…</vt:lpstr>
      <vt:lpstr>Θερμά επιθέματα</vt:lpstr>
      <vt:lpstr>Θερμά επιθέματα</vt:lpstr>
      <vt:lpstr>Θερμοκουβέρτες</vt:lpstr>
      <vt:lpstr>Υπέρυθρη/Υπεριώδης ακτινοβολία</vt:lpstr>
      <vt:lpstr>Υπέρυθρη/Υπεριώδης ακτινοβολία</vt:lpstr>
      <vt:lpstr>Συσκευές</vt:lpstr>
      <vt:lpstr>Sauna</vt:lpstr>
      <vt:lpstr>Ρεύματα υψηλής συχνότητας ή Υψίσυχνα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12</cp:revision>
  <dcterms:created xsi:type="dcterms:W3CDTF">2015-07-16T06:15:31Z</dcterms:created>
  <dcterms:modified xsi:type="dcterms:W3CDTF">2015-07-27T08:24:20Z</dcterms:modified>
</cp:coreProperties>
</file>