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500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04" r:id="rId35"/>
    <p:sldId id="505" r:id="rId36"/>
    <p:sldId id="506" r:id="rId37"/>
    <p:sldId id="507" r:id="rId38"/>
    <p:sldId id="508" r:id="rId39"/>
    <p:sldId id="509" r:id="rId40"/>
    <p:sldId id="510" r:id="rId41"/>
  </p:sldIdLst>
  <p:sldSz cx="9144000" cy="6858000" type="screen4x3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E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7" autoAdjust="0"/>
    <p:restoredTop sz="91425" autoAdjust="0"/>
  </p:normalViewPr>
  <p:slideViewPr>
    <p:cSldViewPr>
      <p:cViewPr>
        <p:scale>
          <a:sx n="80" d="100"/>
          <a:sy n="80" d="100"/>
        </p:scale>
        <p:origin x="-271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BF9CF-2A6D-43C0-A695-922A4AD2C114}" type="doc">
      <dgm:prSet loTypeId="urn:microsoft.com/office/officeart/2005/8/layout/lProcess2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869723B9-2FB5-4EF8-A268-D1D47E9C18F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l-GR" b="1" i="0" u="none" baseline="0" dirty="0" smtClean="0"/>
            <a:t>Επίπεδο </a:t>
          </a:r>
          <a:endParaRPr lang="el-GR" dirty="0"/>
        </a:p>
      </dgm:t>
    </dgm:pt>
    <dgm:pt modelId="{30EC4FAC-E1E6-4447-AD73-0016BC19DD71}" type="parTrans" cxnId="{0AEA6D27-A6AF-4E9B-AFFA-A033A0DFD81D}">
      <dgm:prSet/>
      <dgm:spPr/>
      <dgm:t>
        <a:bodyPr/>
        <a:lstStyle/>
        <a:p>
          <a:endParaRPr lang="el-GR"/>
        </a:p>
      </dgm:t>
    </dgm:pt>
    <dgm:pt modelId="{6C6ED251-57AD-43BC-A72E-768E1E2AA9CD}" type="sibTrans" cxnId="{0AEA6D27-A6AF-4E9B-AFFA-A033A0DFD81D}">
      <dgm:prSet/>
      <dgm:spPr/>
      <dgm:t>
        <a:bodyPr/>
        <a:lstStyle/>
        <a:p>
          <a:endParaRPr lang="el-GR"/>
        </a:p>
      </dgm:t>
    </dgm:pt>
    <dgm:pt modelId="{8C2738E2-4EE8-4A0E-B730-AD03C456D4F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l-GR" b="1" i="0" u="none" baseline="0" dirty="0" smtClean="0"/>
            <a:t>Τεχνολογία </a:t>
          </a:r>
          <a:endParaRPr lang="el-GR" b="0" i="0" u="none" dirty="0"/>
        </a:p>
      </dgm:t>
    </dgm:pt>
    <dgm:pt modelId="{14FF6DC9-6BC8-4991-908C-FE8FBC5B11B7}" type="parTrans" cxnId="{D3B62D08-D5B7-4A9B-9D48-3FD5EBA2F6A9}">
      <dgm:prSet/>
      <dgm:spPr/>
      <dgm:t>
        <a:bodyPr/>
        <a:lstStyle/>
        <a:p>
          <a:endParaRPr lang="el-GR"/>
        </a:p>
      </dgm:t>
    </dgm:pt>
    <dgm:pt modelId="{E0A9FB96-5A54-4639-A9CA-68EC86BA1917}" type="sibTrans" cxnId="{D3B62D08-D5B7-4A9B-9D48-3FD5EBA2F6A9}">
      <dgm:prSet/>
      <dgm:spPr/>
      <dgm:t>
        <a:bodyPr/>
        <a:lstStyle/>
        <a:p>
          <a:endParaRPr lang="el-GR"/>
        </a:p>
      </dgm:t>
    </dgm:pt>
    <dgm:pt modelId="{82F9F5F6-7905-4F18-93A8-7B3DE798350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XML </a:t>
          </a:r>
          <a:endParaRPr lang="el-GR" b="0" i="0" u="none" dirty="0"/>
        </a:p>
      </dgm:t>
    </dgm:pt>
    <dgm:pt modelId="{C5E2B0E1-5FCF-45B3-B97B-15CA61233F80}" type="parTrans" cxnId="{8484CE8B-9C20-4935-A50C-6CBB6C7D1F50}">
      <dgm:prSet/>
      <dgm:spPr/>
      <dgm:t>
        <a:bodyPr/>
        <a:lstStyle/>
        <a:p>
          <a:endParaRPr lang="el-GR"/>
        </a:p>
      </dgm:t>
    </dgm:pt>
    <dgm:pt modelId="{1C13741C-384C-46CA-86BE-EF696C42B3E0}" type="sibTrans" cxnId="{8484CE8B-9C20-4935-A50C-6CBB6C7D1F50}">
      <dgm:prSet/>
      <dgm:spPr/>
      <dgm:t>
        <a:bodyPr/>
        <a:lstStyle/>
        <a:p>
          <a:endParaRPr lang="el-GR"/>
        </a:p>
      </dgm:t>
    </dgm:pt>
    <dgm:pt modelId="{328FF647-CF43-4593-8256-1A3A4C8D4073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SOAP</a:t>
          </a:r>
          <a:endParaRPr lang="el-GR" b="0" i="0" u="none" dirty="0"/>
        </a:p>
      </dgm:t>
    </dgm:pt>
    <dgm:pt modelId="{E86A9473-2F98-44AE-BF01-17CC086539D7}" type="parTrans" cxnId="{032A336F-4618-44DF-9C0A-D67DBE160EF4}">
      <dgm:prSet/>
      <dgm:spPr/>
      <dgm:t>
        <a:bodyPr/>
        <a:lstStyle/>
        <a:p>
          <a:endParaRPr lang="el-GR"/>
        </a:p>
      </dgm:t>
    </dgm:pt>
    <dgm:pt modelId="{64EE8C67-194B-4A13-B623-515EC0BA883B}" type="sibTrans" cxnId="{032A336F-4618-44DF-9C0A-D67DBE160EF4}">
      <dgm:prSet/>
      <dgm:spPr/>
      <dgm:t>
        <a:bodyPr/>
        <a:lstStyle/>
        <a:p>
          <a:endParaRPr lang="el-GR"/>
        </a:p>
      </dgm:t>
    </dgm:pt>
    <dgm:pt modelId="{BE9864F7-77DB-4BE2-965E-51F34A10FF5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WSDL </a:t>
          </a:r>
          <a:endParaRPr lang="el-GR" b="0" i="0" u="none" dirty="0"/>
        </a:p>
      </dgm:t>
    </dgm:pt>
    <dgm:pt modelId="{48CD024B-1931-436F-8028-43D95DB0D594}" type="parTrans" cxnId="{4053116D-3927-4785-A910-5558717EFB2E}">
      <dgm:prSet/>
      <dgm:spPr/>
      <dgm:t>
        <a:bodyPr/>
        <a:lstStyle/>
        <a:p>
          <a:endParaRPr lang="el-GR"/>
        </a:p>
      </dgm:t>
    </dgm:pt>
    <dgm:pt modelId="{5CDEBF81-EC9C-4D9C-A8BC-B57E5B23D560}" type="sibTrans" cxnId="{4053116D-3927-4785-A910-5558717EFB2E}">
      <dgm:prSet/>
      <dgm:spPr/>
      <dgm:t>
        <a:bodyPr/>
        <a:lstStyle/>
        <a:p>
          <a:endParaRPr lang="el-GR"/>
        </a:p>
      </dgm:t>
    </dgm:pt>
    <dgm:pt modelId="{1D12FAD9-B288-4046-8BB6-0B47AF8B3A6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UDDI</a:t>
          </a:r>
          <a:endParaRPr lang="el-GR" b="0" i="0" u="none" dirty="0"/>
        </a:p>
      </dgm:t>
    </dgm:pt>
    <dgm:pt modelId="{D0C017CC-ED9C-4EE1-9AA7-D8E0E4325121}" type="parTrans" cxnId="{BB214878-43F5-419B-B6BF-8BA775016BB0}">
      <dgm:prSet/>
      <dgm:spPr/>
      <dgm:t>
        <a:bodyPr/>
        <a:lstStyle/>
        <a:p>
          <a:endParaRPr lang="el-GR"/>
        </a:p>
      </dgm:t>
    </dgm:pt>
    <dgm:pt modelId="{178ACDBB-0E38-4C42-A2E6-107884484F76}" type="sibTrans" cxnId="{BB214878-43F5-419B-B6BF-8BA775016BB0}">
      <dgm:prSet/>
      <dgm:spPr/>
      <dgm:t>
        <a:bodyPr/>
        <a:lstStyle/>
        <a:p>
          <a:endParaRPr lang="el-GR"/>
        </a:p>
      </dgm:t>
    </dgm:pt>
    <dgm:pt modelId="{1043B236-2D87-4FD3-9E80-100687F2B0F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Ανταλλαγή δεδομένων </a:t>
          </a:r>
          <a:endParaRPr lang="el-GR" dirty="0"/>
        </a:p>
      </dgm:t>
    </dgm:pt>
    <dgm:pt modelId="{A2C67542-818E-40DA-B2C8-0180D2706370}" type="parTrans" cxnId="{89815F12-943E-4FCA-B5FD-670F48C52AEE}">
      <dgm:prSet/>
      <dgm:spPr/>
      <dgm:t>
        <a:bodyPr/>
        <a:lstStyle/>
        <a:p>
          <a:endParaRPr lang="el-GR"/>
        </a:p>
      </dgm:t>
    </dgm:pt>
    <dgm:pt modelId="{061383DE-BCDB-45FA-911C-5A0B11F085F5}" type="sibTrans" cxnId="{89815F12-943E-4FCA-B5FD-670F48C52AEE}">
      <dgm:prSet/>
      <dgm:spPr/>
      <dgm:t>
        <a:bodyPr/>
        <a:lstStyle/>
        <a:p>
          <a:endParaRPr lang="el-GR"/>
        </a:p>
      </dgm:t>
    </dgm:pt>
    <dgm:pt modelId="{22CAB580-15B7-4B70-B0C4-DAC74CAFA74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Κανάλι επικοινωνίας </a:t>
          </a:r>
          <a:endParaRPr lang="el-GR" dirty="0"/>
        </a:p>
      </dgm:t>
    </dgm:pt>
    <dgm:pt modelId="{1E99C0FE-C9B7-4CD3-A0FA-52BF6CC43DC7}" type="parTrans" cxnId="{F903101B-607F-4A01-ABA5-AA37808BCED8}">
      <dgm:prSet/>
      <dgm:spPr/>
      <dgm:t>
        <a:bodyPr/>
        <a:lstStyle/>
        <a:p>
          <a:endParaRPr lang="el-GR"/>
        </a:p>
      </dgm:t>
    </dgm:pt>
    <dgm:pt modelId="{F0B3C31C-1FAD-4B3D-AE0D-7684A3427F36}" type="sibTrans" cxnId="{F903101B-607F-4A01-ABA5-AA37808BCED8}">
      <dgm:prSet/>
      <dgm:spPr/>
      <dgm:t>
        <a:bodyPr/>
        <a:lstStyle/>
        <a:p>
          <a:endParaRPr lang="el-GR"/>
        </a:p>
      </dgm:t>
    </dgm:pt>
    <dgm:pt modelId="{DCB70468-1834-4D0B-8A23-94F875488C4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Περιγραφή υπηρεσιών </a:t>
          </a:r>
          <a:endParaRPr lang="el-GR" dirty="0"/>
        </a:p>
      </dgm:t>
    </dgm:pt>
    <dgm:pt modelId="{CF190F63-0E73-4AE4-81E2-F04B2D35048B}" type="parTrans" cxnId="{10448ACE-49AC-46A0-BEBB-FAF3611DE56C}">
      <dgm:prSet/>
      <dgm:spPr/>
      <dgm:t>
        <a:bodyPr/>
        <a:lstStyle/>
        <a:p>
          <a:endParaRPr lang="el-GR"/>
        </a:p>
      </dgm:t>
    </dgm:pt>
    <dgm:pt modelId="{6869EDBD-2725-4194-B37A-A73F619F4948}" type="sibTrans" cxnId="{10448ACE-49AC-46A0-BEBB-FAF3611DE56C}">
      <dgm:prSet/>
      <dgm:spPr/>
      <dgm:t>
        <a:bodyPr/>
        <a:lstStyle/>
        <a:p>
          <a:endParaRPr lang="el-GR"/>
        </a:p>
      </dgm:t>
    </dgm:pt>
    <dgm:pt modelId="{CF3E5324-78E1-49C7-ACC0-D1DE72F3F00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l-GR" b="0" i="0" u="none" baseline="0" dirty="0" smtClean="0"/>
            <a:t>Κατάλογος υπηρεσιών </a:t>
          </a:r>
          <a:endParaRPr lang="el-GR" dirty="0"/>
        </a:p>
      </dgm:t>
    </dgm:pt>
    <dgm:pt modelId="{055AF6B1-C487-449D-BDD7-405529B738AF}" type="parTrans" cxnId="{A7DCBC1C-0E73-4EF2-AD28-AE13FB142A72}">
      <dgm:prSet/>
      <dgm:spPr/>
      <dgm:t>
        <a:bodyPr/>
        <a:lstStyle/>
        <a:p>
          <a:endParaRPr lang="el-GR"/>
        </a:p>
      </dgm:t>
    </dgm:pt>
    <dgm:pt modelId="{5F8FB029-0454-4052-8B98-21A31B66083D}" type="sibTrans" cxnId="{A7DCBC1C-0E73-4EF2-AD28-AE13FB142A72}">
      <dgm:prSet/>
      <dgm:spPr/>
      <dgm:t>
        <a:bodyPr/>
        <a:lstStyle/>
        <a:p>
          <a:endParaRPr lang="el-GR"/>
        </a:p>
      </dgm:t>
    </dgm:pt>
    <dgm:pt modelId="{9742BCD9-0A59-460D-AB30-D30517EB71CA}" type="pres">
      <dgm:prSet presAssocID="{E42BF9CF-2A6D-43C0-A695-922A4AD2C1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74C226-A2BD-4603-B727-3CB374482970}" type="pres">
      <dgm:prSet presAssocID="{869723B9-2FB5-4EF8-A268-D1D47E9C18F6}" presName="compNode" presStyleCnt="0"/>
      <dgm:spPr/>
    </dgm:pt>
    <dgm:pt modelId="{388AB114-7067-4942-88D1-A3B32C910CEB}" type="pres">
      <dgm:prSet presAssocID="{869723B9-2FB5-4EF8-A268-D1D47E9C18F6}" presName="aNode" presStyleLbl="bgShp" presStyleIdx="0" presStyleCnt="2"/>
      <dgm:spPr/>
      <dgm:t>
        <a:bodyPr/>
        <a:lstStyle/>
        <a:p>
          <a:endParaRPr lang="el-GR"/>
        </a:p>
      </dgm:t>
    </dgm:pt>
    <dgm:pt modelId="{4EAEEA7A-D5AC-4DAA-AA5C-62DA68EE2126}" type="pres">
      <dgm:prSet presAssocID="{869723B9-2FB5-4EF8-A268-D1D47E9C18F6}" presName="textNode" presStyleLbl="bgShp" presStyleIdx="0" presStyleCnt="2"/>
      <dgm:spPr/>
      <dgm:t>
        <a:bodyPr/>
        <a:lstStyle/>
        <a:p>
          <a:endParaRPr lang="el-GR"/>
        </a:p>
      </dgm:t>
    </dgm:pt>
    <dgm:pt modelId="{C1F84FF7-FFDF-4BD9-B1EC-0F7BE24A7AC6}" type="pres">
      <dgm:prSet presAssocID="{869723B9-2FB5-4EF8-A268-D1D47E9C18F6}" presName="compChildNode" presStyleCnt="0"/>
      <dgm:spPr/>
    </dgm:pt>
    <dgm:pt modelId="{F5014F8B-321C-4216-BBF3-BB8E1FC54BC7}" type="pres">
      <dgm:prSet presAssocID="{869723B9-2FB5-4EF8-A268-D1D47E9C18F6}" presName="theInnerList" presStyleCnt="0"/>
      <dgm:spPr/>
    </dgm:pt>
    <dgm:pt modelId="{2A991AEF-D61F-44D4-80D4-50FAA8EC1001}" type="pres">
      <dgm:prSet presAssocID="{1043B236-2D87-4FD3-9E80-100687F2B0F7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1A1666-93A2-4D89-BE64-0C17BF6F3B4D}" type="pres">
      <dgm:prSet presAssocID="{1043B236-2D87-4FD3-9E80-100687F2B0F7}" presName="aSpace2" presStyleCnt="0"/>
      <dgm:spPr/>
    </dgm:pt>
    <dgm:pt modelId="{0A5468EE-4A49-4B6D-880A-61D2472FBB7F}" type="pres">
      <dgm:prSet presAssocID="{22CAB580-15B7-4B70-B0C4-DAC74CAFA74C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956D1D-2F63-48AB-BEE5-A7E687255EC4}" type="pres">
      <dgm:prSet presAssocID="{22CAB580-15B7-4B70-B0C4-DAC74CAFA74C}" presName="aSpace2" presStyleCnt="0"/>
      <dgm:spPr/>
    </dgm:pt>
    <dgm:pt modelId="{1E6980B5-4B33-40DC-81F4-3A458AB4488C}" type="pres">
      <dgm:prSet presAssocID="{DCB70468-1834-4D0B-8A23-94F875488C4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C8918A-F502-48F7-A896-FED5657C0DDF}" type="pres">
      <dgm:prSet presAssocID="{DCB70468-1834-4D0B-8A23-94F875488C45}" presName="aSpace2" presStyleCnt="0"/>
      <dgm:spPr/>
    </dgm:pt>
    <dgm:pt modelId="{720C6612-702A-4865-B661-92224E993534}" type="pres">
      <dgm:prSet presAssocID="{CF3E5324-78E1-49C7-ACC0-D1DE72F3F00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89FDB8-1C7E-4478-9D03-83A9A2B34863}" type="pres">
      <dgm:prSet presAssocID="{869723B9-2FB5-4EF8-A268-D1D47E9C18F6}" presName="aSpace" presStyleCnt="0"/>
      <dgm:spPr/>
    </dgm:pt>
    <dgm:pt modelId="{5954DC1E-8C1B-4DD4-A8C3-D0717E8FCED1}" type="pres">
      <dgm:prSet presAssocID="{8C2738E2-4EE8-4A0E-B730-AD03C456D4F1}" presName="compNode" presStyleCnt="0"/>
      <dgm:spPr/>
    </dgm:pt>
    <dgm:pt modelId="{26D8204F-8C97-47E3-AA6A-C05AEAD133AC}" type="pres">
      <dgm:prSet presAssocID="{8C2738E2-4EE8-4A0E-B730-AD03C456D4F1}" presName="aNode" presStyleLbl="bgShp" presStyleIdx="1" presStyleCnt="2"/>
      <dgm:spPr/>
      <dgm:t>
        <a:bodyPr/>
        <a:lstStyle/>
        <a:p>
          <a:endParaRPr lang="el-GR"/>
        </a:p>
      </dgm:t>
    </dgm:pt>
    <dgm:pt modelId="{CE9D3A54-4BCE-4278-A6C5-47DF9681D1DD}" type="pres">
      <dgm:prSet presAssocID="{8C2738E2-4EE8-4A0E-B730-AD03C456D4F1}" presName="textNode" presStyleLbl="bgShp" presStyleIdx="1" presStyleCnt="2"/>
      <dgm:spPr/>
      <dgm:t>
        <a:bodyPr/>
        <a:lstStyle/>
        <a:p>
          <a:endParaRPr lang="el-GR"/>
        </a:p>
      </dgm:t>
    </dgm:pt>
    <dgm:pt modelId="{B30F3027-42A3-4C66-B8EF-BC23F98EBAA0}" type="pres">
      <dgm:prSet presAssocID="{8C2738E2-4EE8-4A0E-B730-AD03C456D4F1}" presName="compChildNode" presStyleCnt="0"/>
      <dgm:spPr/>
    </dgm:pt>
    <dgm:pt modelId="{839F77BF-C9C4-4F7B-9C2F-1576C36C82F5}" type="pres">
      <dgm:prSet presAssocID="{8C2738E2-4EE8-4A0E-B730-AD03C456D4F1}" presName="theInnerList" presStyleCnt="0"/>
      <dgm:spPr/>
    </dgm:pt>
    <dgm:pt modelId="{A03F89BF-D2C3-4BD7-B55D-800E3D106074}" type="pres">
      <dgm:prSet presAssocID="{82F9F5F6-7905-4F18-93A8-7B3DE7983509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3D82A8-40DF-4703-8C51-C6F84937EBC4}" type="pres">
      <dgm:prSet presAssocID="{82F9F5F6-7905-4F18-93A8-7B3DE7983509}" presName="aSpace2" presStyleCnt="0"/>
      <dgm:spPr/>
    </dgm:pt>
    <dgm:pt modelId="{0F36CD60-13E8-47E6-8ECA-7210231710D9}" type="pres">
      <dgm:prSet presAssocID="{328FF647-CF43-4593-8256-1A3A4C8D4073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9483BB-4A26-4F7E-8F7B-68B3F9D4D851}" type="pres">
      <dgm:prSet presAssocID="{328FF647-CF43-4593-8256-1A3A4C8D4073}" presName="aSpace2" presStyleCnt="0"/>
      <dgm:spPr/>
    </dgm:pt>
    <dgm:pt modelId="{83F703C5-CBCD-4C4F-B380-25FA182BCC28}" type="pres">
      <dgm:prSet presAssocID="{BE9864F7-77DB-4BE2-965E-51F34A10FF5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40265A-8BE4-49DD-AD09-0662403D027A}" type="pres">
      <dgm:prSet presAssocID="{BE9864F7-77DB-4BE2-965E-51F34A10FF5A}" presName="aSpace2" presStyleCnt="0"/>
      <dgm:spPr/>
    </dgm:pt>
    <dgm:pt modelId="{64F0DD1C-04B7-40F2-8C7E-058CD2999840}" type="pres">
      <dgm:prSet presAssocID="{1D12FAD9-B288-4046-8BB6-0B47AF8B3A6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F6423C1-A500-41FD-BFB1-70A7E86A0FAD}" type="presOf" srcId="{E42BF9CF-2A6D-43C0-A695-922A4AD2C114}" destId="{9742BCD9-0A59-460D-AB30-D30517EB71CA}" srcOrd="0" destOrd="0" presId="urn:microsoft.com/office/officeart/2005/8/layout/lProcess2"/>
    <dgm:cxn modelId="{C2E921C2-7FEC-436D-B4F9-119B17CE4FEE}" type="presOf" srcId="{1D12FAD9-B288-4046-8BB6-0B47AF8B3A67}" destId="{64F0DD1C-04B7-40F2-8C7E-058CD2999840}" srcOrd="0" destOrd="0" presId="urn:microsoft.com/office/officeart/2005/8/layout/lProcess2"/>
    <dgm:cxn modelId="{421490DC-26FF-4DAD-AE23-7EA4A7370C90}" type="presOf" srcId="{BE9864F7-77DB-4BE2-965E-51F34A10FF5A}" destId="{83F703C5-CBCD-4C4F-B380-25FA182BCC28}" srcOrd="0" destOrd="0" presId="urn:microsoft.com/office/officeart/2005/8/layout/lProcess2"/>
    <dgm:cxn modelId="{D87AF814-2BEF-484C-998A-50E322B4ACD5}" type="presOf" srcId="{869723B9-2FB5-4EF8-A268-D1D47E9C18F6}" destId="{4EAEEA7A-D5AC-4DAA-AA5C-62DA68EE2126}" srcOrd="1" destOrd="0" presId="urn:microsoft.com/office/officeart/2005/8/layout/lProcess2"/>
    <dgm:cxn modelId="{8484CE8B-9C20-4935-A50C-6CBB6C7D1F50}" srcId="{8C2738E2-4EE8-4A0E-B730-AD03C456D4F1}" destId="{82F9F5F6-7905-4F18-93A8-7B3DE7983509}" srcOrd="0" destOrd="0" parTransId="{C5E2B0E1-5FCF-45B3-B97B-15CA61233F80}" sibTransId="{1C13741C-384C-46CA-86BE-EF696C42B3E0}"/>
    <dgm:cxn modelId="{89815F12-943E-4FCA-B5FD-670F48C52AEE}" srcId="{869723B9-2FB5-4EF8-A268-D1D47E9C18F6}" destId="{1043B236-2D87-4FD3-9E80-100687F2B0F7}" srcOrd="0" destOrd="0" parTransId="{A2C67542-818E-40DA-B2C8-0180D2706370}" sibTransId="{061383DE-BCDB-45FA-911C-5A0B11F085F5}"/>
    <dgm:cxn modelId="{0E129F35-30B0-4D04-B336-9C2785A4EBE2}" type="presOf" srcId="{8C2738E2-4EE8-4A0E-B730-AD03C456D4F1}" destId="{CE9D3A54-4BCE-4278-A6C5-47DF9681D1DD}" srcOrd="1" destOrd="0" presId="urn:microsoft.com/office/officeart/2005/8/layout/lProcess2"/>
    <dgm:cxn modelId="{10448ACE-49AC-46A0-BEBB-FAF3611DE56C}" srcId="{869723B9-2FB5-4EF8-A268-D1D47E9C18F6}" destId="{DCB70468-1834-4D0B-8A23-94F875488C45}" srcOrd="2" destOrd="0" parTransId="{CF190F63-0E73-4AE4-81E2-F04B2D35048B}" sibTransId="{6869EDBD-2725-4194-B37A-A73F619F4948}"/>
    <dgm:cxn modelId="{D3B62D08-D5B7-4A9B-9D48-3FD5EBA2F6A9}" srcId="{E42BF9CF-2A6D-43C0-A695-922A4AD2C114}" destId="{8C2738E2-4EE8-4A0E-B730-AD03C456D4F1}" srcOrd="1" destOrd="0" parTransId="{14FF6DC9-6BC8-4991-908C-FE8FBC5B11B7}" sibTransId="{E0A9FB96-5A54-4639-A9CA-68EC86BA1917}"/>
    <dgm:cxn modelId="{6324D04D-0208-4D81-B1F3-52D0BA7BF67A}" type="presOf" srcId="{328FF647-CF43-4593-8256-1A3A4C8D4073}" destId="{0F36CD60-13E8-47E6-8ECA-7210231710D9}" srcOrd="0" destOrd="0" presId="urn:microsoft.com/office/officeart/2005/8/layout/lProcess2"/>
    <dgm:cxn modelId="{BB214878-43F5-419B-B6BF-8BA775016BB0}" srcId="{8C2738E2-4EE8-4A0E-B730-AD03C456D4F1}" destId="{1D12FAD9-B288-4046-8BB6-0B47AF8B3A67}" srcOrd="3" destOrd="0" parTransId="{D0C017CC-ED9C-4EE1-9AA7-D8E0E4325121}" sibTransId="{178ACDBB-0E38-4C42-A2E6-107884484F76}"/>
    <dgm:cxn modelId="{1BA32C01-52C5-408F-AFCD-03AD836482AB}" type="presOf" srcId="{869723B9-2FB5-4EF8-A268-D1D47E9C18F6}" destId="{388AB114-7067-4942-88D1-A3B32C910CEB}" srcOrd="0" destOrd="0" presId="urn:microsoft.com/office/officeart/2005/8/layout/lProcess2"/>
    <dgm:cxn modelId="{F903101B-607F-4A01-ABA5-AA37808BCED8}" srcId="{869723B9-2FB5-4EF8-A268-D1D47E9C18F6}" destId="{22CAB580-15B7-4B70-B0C4-DAC74CAFA74C}" srcOrd="1" destOrd="0" parTransId="{1E99C0FE-C9B7-4CD3-A0FA-52BF6CC43DC7}" sibTransId="{F0B3C31C-1FAD-4B3D-AE0D-7684A3427F36}"/>
    <dgm:cxn modelId="{0AEA6D27-A6AF-4E9B-AFFA-A033A0DFD81D}" srcId="{E42BF9CF-2A6D-43C0-A695-922A4AD2C114}" destId="{869723B9-2FB5-4EF8-A268-D1D47E9C18F6}" srcOrd="0" destOrd="0" parTransId="{30EC4FAC-E1E6-4447-AD73-0016BC19DD71}" sibTransId="{6C6ED251-57AD-43BC-A72E-768E1E2AA9CD}"/>
    <dgm:cxn modelId="{4053116D-3927-4785-A910-5558717EFB2E}" srcId="{8C2738E2-4EE8-4A0E-B730-AD03C456D4F1}" destId="{BE9864F7-77DB-4BE2-965E-51F34A10FF5A}" srcOrd="2" destOrd="0" parTransId="{48CD024B-1931-436F-8028-43D95DB0D594}" sibTransId="{5CDEBF81-EC9C-4D9C-A8BC-B57E5B23D560}"/>
    <dgm:cxn modelId="{032A336F-4618-44DF-9C0A-D67DBE160EF4}" srcId="{8C2738E2-4EE8-4A0E-B730-AD03C456D4F1}" destId="{328FF647-CF43-4593-8256-1A3A4C8D4073}" srcOrd="1" destOrd="0" parTransId="{E86A9473-2F98-44AE-BF01-17CC086539D7}" sibTransId="{64EE8C67-194B-4A13-B623-515EC0BA883B}"/>
    <dgm:cxn modelId="{58E804C0-A4CF-4482-B4F9-7272AAA276C8}" type="presOf" srcId="{82F9F5F6-7905-4F18-93A8-7B3DE7983509}" destId="{A03F89BF-D2C3-4BD7-B55D-800E3D106074}" srcOrd="0" destOrd="0" presId="urn:microsoft.com/office/officeart/2005/8/layout/lProcess2"/>
    <dgm:cxn modelId="{01084EAD-54F1-4C47-AB89-7C30E27FEF04}" type="presOf" srcId="{CF3E5324-78E1-49C7-ACC0-D1DE72F3F008}" destId="{720C6612-702A-4865-B661-92224E993534}" srcOrd="0" destOrd="0" presId="urn:microsoft.com/office/officeart/2005/8/layout/lProcess2"/>
    <dgm:cxn modelId="{C709FE07-4B26-4F92-9B69-7E530443F814}" type="presOf" srcId="{DCB70468-1834-4D0B-8A23-94F875488C45}" destId="{1E6980B5-4B33-40DC-81F4-3A458AB4488C}" srcOrd="0" destOrd="0" presId="urn:microsoft.com/office/officeart/2005/8/layout/lProcess2"/>
    <dgm:cxn modelId="{B0878807-66C1-4BE7-B31A-6AD7831A83B8}" type="presOf" srcId="{22CAB580-15B7-4B70-B0C4-DAC74CAFA74C}" destId="{0A5468EE-4A49-4B6D-880A-61D2472FBB7F}" srcOrd="0" destOrd="0" presId="urn:microsoft.com/office/officeart/2005/8/layout/lProcess2"/>
    <dgm:cxn modelId="{C0154FA9-5DC9-4E17-8E4C-587C0DAB4134}" type="presOf" srcId="{1043B236-2D87-4FD3-9E80-100687F2B0F7}" destId="{2A991AEF-D61F-44D4-80D4-50FAA8EC1001}" srcOrd="0" destOrd="0" presId="urn:microsoft.com/office/officeart/2005/8/layout/lProcess2"/>
    <dgm:cxn modelId="{EB0EE389-5CF8-4D3A-B837-E5DEBFC88689}" type="presOf" srcId="{8C2738E2-4EE8-4A0E-B730-AD03C456D4F1}" destId="{26D8204F-8C97-47E3-AA6A-C05AEAD133AC}" srcOrd="0" destOrd="0" presId="urn:microsoft.com/office/officeart/2005/8/layout/lProcess2"/>
    <dgm:cxn modelId="{A7DCBC1C-0E73-4EF2-AD28-AE13FB142A72}" srcId="{869723B9-2FB5-4EF8-A268-D1D47E9C18F6}" destId="{CF3E5324-78E1-49C7-ACC0-D1DE72F3F008}" srcOrd="3" destOrd="0" parTransId="{055AF6B1-C487-449D-BDD7-405529B738AF}" sibTransId="{5F8FB029-0454-4052-8B98-21A31B66083D}"/>
    <dgm:cxn modelId="{AC100A2F-1D3E-4E5E-BA30-3F76A7405CD7}" type="presParOf" srcId="{9742BCD9-0A59-460D-AB30-D30517EB71CA}" destId="{1674C226-A2BD-4603-B727-3CB374482970}" srcOrd="0" destOrd="0" presId="urn:microsoft.com/office/officeart/2005/8/layout/lProcess2"/>
    <dgm:cxn modelId="{04494337-1A46-419F-AF89-3B9932C79E28}" type="presParOf" srcId="{1674C226-A2BD-4603-B727-3CB374482970}" destId="{388AB114-7067-4942-88D1-A3B32C910CEB}" srcOrd="0" destOrd="0" presId="urn:microsoft.com/office/officeart/2005/8/layout/lProcess2"/>
    <dgm:cxn modelId="{9B90B8EA-62D3-432C-839B-30F9F82144E8}" type="presParOf" srcId="{1674C226-A2BD-4603-B727-3CB374482970}" destId="{4EAEEA7A-D5AC-4DAA-AA5C-62DA68EE2126}" srcOrd="1" destOrd="0" presId="urn:microsoft.com/office/officeart/2005/8/layout/lProcess2"/>
    <dgm:cxn modelId="{CA668689-4BDA-4B97-B2AA-994A7380896C}" type="presParOf" srcId="{1674C226-A2BD-4603-B727-3CB374482970}" destId="{C1F84FF7-FFDF-4BD9-B1EC-0F7BE24A7AC6}" srcOrd="2" destOrd="0" presId="urn:microsoft.com/office/officeart/2005/8/layout/lProcess2"/>
    <dgm:cxn modelId="{EAE02630-5E94-44AF-94F5-329097820B11}" type="presParOf" srcId="{C1F84FF7-FFDF-4BD9-B1EC-0F7BE24A7AC6}" destId="{F5014F8B-321C-4216-BBF3-BB8E1FC54BC7}" srcOrd="0" destOrd="0" presId="urn:microsoft.com/office/officeart/2005/8/layout/lProcess2"/>
    <dgm:cxn modelId="{67C1D0AD-490C-4F45-8056-D4D70D37097A}" type="presParOf" srcId="{F5014F8B-321C-4216-BBF3-BB8E1FC54BC7}" destId="{2A991AEF-D61F-44D4-80D4-50FAA8EC1001}" srcOrd="0" destOrd="0" presId="urn:microsoft.com/office/officeart/2005/8/layout/lProcess2"/>
    <dgm:cxn modelId="{C43C2F13-24C5-45F4-B729-FE76FC4058B1}" type="presParOf" srcId="{F5014F8B-321C-4216-BBF3-BB8E1FC54BC7}" destId="{581A1666-93A2-4D89-BE64-0C17BF6F3B4D}" srcOrd="1" destOrd="0" presId="urn:microsoft.com/office/officeart/2005/8/layout/lProcess2"/>
    <dgm:cxn modelId="{73F77C5F-1FC3-446B-85F7-E0726E4A1A71}" type="presParOf" srcId="{F5014F8B-321C-4216-BBF3-BB8E1FC54BC7}" destId="{0A5468EE-4A49-4B6D-880A-61D2472FBB7F}" srcOrd="2" destOrd="0" presId="urn:microsoft.com/office/officeart/2005/8/layout/lProcess2"/>
    <dgm:cxn modelId="{D0D2DFF6-2D5E-49E8-A4EC-F7008A6AE497}" type="presParOf" srcId="{F5014F8B-321C-4216-BBF3-BB8E1FC54BC7}" destId="{5A956D1D-2F63-48AB-BEE5-A7E687255EC4}" srcOrd="3" destOrd="0" presId="urn:microsoft.com/office/officeart/2005/8/layout/lProcess2"/>
    <dgm:cxn modelId="{5D74B84C-F1C8-4F67-87C1-596699273952}" type="presParOf" srcId="{F5014F8B-321C-4216-BBF3-BB8E1FC54BC7}" destId="{1E6980B5-4B33-40DC-81F4-3A458AB4488C}" srcOrd="4" destOrd="0" presId="urn:microsoft.com/office/officeart/2005/8/layout/lProcess2"/>
    <dgm:cxn modelId="{763FFD0C-E12B-4531-83B1-1C4044F36704}" type="presParOf" srcId="{F5014F8B-321C-4216-BBF3-BB8E1FC54BC7}" destId="{9FC8918A-F502-48F7-A896-FED5657C0DDF}" srcOrd="5" destOrd="0" presId="urn:microsoft.com/office/officeart/2005/8/layout/lProcess2"/>
    <dgm:cxn modelId="{060A77D4-46D2-4CE4-AE3C-3FDD007188B4}" type="presParOf" srcId="{F5014F8B-321C-4216-BBF3-BB8E1FC54BC7}" destId="{720C6612-702A-4865-B661-92224E993534}" srcOrd="6" destOrd="0" presId="urn:microsoft.com/office/officeart/2005/8/layout/lProcess2"/>
    <dgm:cxn modelId="{7B69C725-9105-4B18-B699-8F7E67D082A2}" type="presParOf" srcId="{9742BCD9-0A59-460D-AB30-D30517EB71CA}" destId="{C589FDB8-1C7E-4478-9D03-83A9A2B34863}" srcOrd="1" destOrd="0" presId="urn:microsoft.com/office/officeart/2005/8/layout/lProcess2"/>
    <dgm:cxn modelId="{675CE663-1CB2-4423-B719-49227035F430}" type="presParOf" srcId="{9742BCD9-0A59-460D-AB30-D30517EB71CA}" destId="{5954DC1E-8C1B-4DD4-A8C3-D0717E8FCED1}" srcOrd="2" destOrd="0" presId="urn:microsoft.com/office/officeart/2005/8/layout/lProcess2"/>
    <dgm:cxn modelId="{5BED6AEC-871D-46A7-9092-13F375B53D27}" type="presParOf" srcId="{5954DC1E-8C1B-4DD4-A8C3-D0717E8FCED1}" destId="{26D8204F-8C97-47E3-AA6A-C05AEAD133AC}" srcOrd="0" destOrd="0" presId="urn:microsoft.com/office/officeart/2005/8/layout/lProcess2"/>
    <dgm:cxn modelId="{88FE428A-6F74-4C74-B9C9-0B3F66C96A4B}" type="presParOf" srcId="{5954DC1E-8C1B-4DD4-A8C3-D0717E8FCED1}" destId="{CE9D3A54-4BCE-4278-A6C5-47DF9681D1DD}" srcOrd="1" destOrd="0" presId="urn:microsoft.com/office/officeart/2005/8/layout/lProcess2"/>
    <dgm:cxn modelId="{AAE74A63-7107-47EA-8BFA-FB034B8F14E8}" type="presParOf" srcId="{5954DC1E-8C1B-4DD4-A8C3-D0717E8FCED1}" destId="{B30F3027-42A3-4C66-B8EF-BC23F98EBAA0}" srcOrd="2" destOrd="0" presId="urn:microsoft.com/office/officeart/2005/8/layout/lProcess2"/>
    <dgm:cxn modelId="{5721DDCF-A7DD-448D-ADB5-F0728A488AD6}" type="presParOf" srcId="{B30F3027-42A3-4C66-B8EF-BC23F98EBAA0}" destId="{839F77BF-C9C4-4F7B-9C2F-1576C36C82F5}" srcOrd="0" destOrd="0" presId="urn:microsoft.com/office/officeart/2005/8/layout/lProcess2"/>
    <dgm:cxn modelId="{6EE76707-4FB5-476E-9B88-8C38FA88D618}" type="presParOf" srcId="{839F77BF-C9C4-4F7B-9C2F-1576C36C82F5}" destId="{A03F89BF-D2C3-4BD7-B55D-800E3D106074}" srcOrd="0" destOrd="0" presId="urn:microsoft.com/office/officeart/2005/8/layout/lProcess2"/>
    <dgm:cxn modelId="{40CEDA38-1FE8-40A4-9FE7-168F7AE84503}" type="presParOf" srcId="{839F77BF-C9C4-4F7B-9C2F-1576C36C82F5}" destId="{D73D82A8-40DF-4703-8C51-C6F84937EBC4}" srcOrd="1" destOrd="0" presId="urn:microsoft.com/office/officeart/2005/8/layout/lProcess2"/>
    <dgm:cxn modelId="{9215A996-23E5-47E9-8E35-2C9076ABA528}" type="presParOf" srcId="{839F77BF-C9C4-4F7B-9C2F-1576C36C82F5}" destId="{0F36CD60-13E8-47E6-8ECA-7210231710D9}" srcOrd="2" destOrd="0" presId="urn:microsoft.com/office/officeart/2005/8/layout/lProcess2"/>
    <dgm:cxn modelId="{70A94B09-9DE8-4F37-97AF-B4B03161593D}" type="presParOf" srcId="{839F77BF-C9C4-4F7B-9C2F-1576C36C82F5}" destId="{F49483BB-4A26-4F7E-8F7B-68B3F9D4D851}" srcOrd="3" destOrd="0" presId="urn:microsoft.com/office/officeart/2005/8/layout/lProcess2"/>
    <dgm:cxn modelId="{DEE07F95-D829-43DF-AE1C-92865241EA4C}" type="presParOf" srcId="{839F77BF-C9C4-4F7B-9C2F-1576C36C82F5}" destId="{83F703C5-CBCD-4C4F-B380-25FA182BCC28}" srcOrd="4" destOrd="0" presId="urn:microsoft.com/office/officeart/2005/8/layout/lProcess2"/>
    <dgm:cxn modelId="{C1675900-D2C2-4EA1-BC11-56A19B93A6C8}" type="presParOf" srcId="{839F77BF-C9C4-4F7B-9C2F-1576C36C82F5}" destId="{9C40265A-8BE4-49DD-AD09-0662403D027A}" srcOrd="5" destOrd="0" presId="urn:microsoft.com/office/officeart/2005/8/layout/lProcess2"/>
    <dgm:cxn modelId="{81789088-21EE-435C-B1A3-C07842065759}" type="presParOf" srcId="{839F77BF-C9C4-4F7B-9C2F-1576C36C82F5}" destId="{64F0DD1C-04B7-40F2-8C7E-058CD299984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AB114-7067-4942-88D1-A3B32C910CEB}">
      <dsp:nvSpPr>
        <dsp:cNvPr id="0" name=""/>
        <dsp:cNvSpPr/>
      </dsp:nvSpPr>
      <dsp:spPr>
        <a:xfrm>
          <a:off x="4328" y="0"/>
          <a:ext cx="4163876" cy="471963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100" b="1" i="0" u="none" kern="1200" baseline="0" dirty="0" smtClean="0"/>
            <a:t>Επίπεδο </a:t>
          </a:r>
          <a:endParaRPr lang="el-GR" sz="6100" kern="1200" dirty="0"/>
        </a:p>
      </dsp:txBody>
      <dsp:txXfrm>
        <a:off x="4328" y="0"/>
        <a:ext cx="4163876" cy="1415891"/>
      </dsp:txXfrm>
    </dsp:sp>
    <dsp:sp modelId="{2A991AEF-D61F-44D4-80D4-50FAA8EC1001}">
      <dsp:nvSpPr>
        <dsp:cNvPr id="0" name=""/>
        <dsp:cNvSpPr/>
      </dsp:nvSpPr>
      <dsp:spPr>
        <a:xfrm>
          <a:off x="420716" y="1416006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Ανταλλαγή δεδομένων </a:t>
          </a:r>
          <a:endParaRPr lang="el-GR" sz="2600" kern="1200" dirty="0"/>
        </a:p>
      </dsp:txBody>
      <dsp:txXfrm>
        <a:off x="440854" y="1436144"/>
        <a:ext cx="3290824" cy="647274"/>
      </dsp:txXfrm>
    </dsp:sp>
    <dsp:sp modelId="{0A5468EE-4A49-4B6D-880A-61D2472FBB7F}">
      <dsp:nvSpPr>
        <dsp:cNvPr id="0" name=""/>
        <dsp:cNvSpPr/>
      </dsp:nvSpPr>
      <dsp:spPr>
        <a:xfrm>
          <a:off x="420716" y="2209333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Κανάλι επικοινωνίας </a:t>
          </a:r>
          <a:endParaRPr lang="el-GR" sz="2600" kern="1200" dirty="0"/>
        </a:p>
      </dsp:txBody>
      <dsp:txXfrm>
        <a:off x="440854" y="2229471"/>
        <a:ext cx="3290824" cy="647274"/>
      </dsp:txXfrm>
    </dsp:sp>
    <dsp:sp modelId="{1E6980B5-4B33-40DC-81F4-3A458AB4488C}">
      <dsp:nvSpPr>
        <dsp:cNvPr id="0" name=""/>
        <dsp:cNvSpPr/>
      </dsp:nvSpPr>
      <dsp:spPr>
        <a:xfrm>
          <a:off x="420716" y="3002661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Περιγραφή υπηρεσιών </a:t>
          </a:r>
          <a:endParaRPr lang="el-GR" sz="2600" kern="1200" dirty="0"/>
        </a:p>
      </dsp:txBody>
      <dsp:txXfrm>
        <a:off x="440854" y="3022799"/>
        <a:ext cx="3290824" cy="647274"/>
      </dsp:txXfrm>
    </dsp:sp>
    <dsp:sp modelId="{720C6612-702A-4865-B661-92224E993534}">
      <dsp:nvSpPr>
        <dsp:cNvPr id="0" name=""/>
        <dsp:cNvSpPr/>
      </dsp:nvSpPr>
      <dsp:spPr>
        <a:xfrm>
          <a:off x="420716" y="3795989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Κατάλογος υπηρεσιών </a:t>
          </a:r>
          <a:endParaRPr lang="el-GR" sz="2600" kern="1200" dirty="0"/>
        </a:p>
      </dsp:txBody>
      <dsp:txXfrm>
        <a:off x="440854" y="3816127"/>
        <a:ext cx="3290824" cy="647274"/>
      </dsp:txXfrm>
    </dsp:sp>
    <dsp:sp modelId="{26D8204F-8C97-47E3-AA6A-C05AEAD133AC}">
      <dsp:nvSpPr>
        <dsp:cNvPr id="0" name=""/>
        <dsp:cNvSpPr/>
      </dsp:nvSpPr>
      <dsp:spPr>
        <a:xfrm>
          <a:off x="4480495" y="0"/>
          <a:ext cx="4163876" cy="471963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100" b="1" i="0" u="none" kern="1200" baseline="0" dirty="0" smtClean="0"/>
            <a:t>Τεχνολογία </a:t>
          </a:r>
          <a:endParaRPr lang="el-GR" sz="6100" b="0" i="0" u="none" kern="1200" dirty="0"/>
        </a:p>
      </dsp:txBody>
      <dsp:txXfrm>
        <a:off x="4480495" y="0"/>
        <a:ext cx="4163876" cy="1415891"/>
      </dsp:txXfrm>
    </dsp:sp>
    <dsp:sp modelId="{A03F89BF-D2C3-4BD7-B55D-800E3D106074}">
      <dsp:nvSpPr>
        <dsp:cNvPr id="0" name=""/>
        <dsp:cNvSpPr/>
      </dsp:nvSpPr>
      <dsp:spPr>
        <a:xfrm>
          <a:off x="4896882" y="1416006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XML </a:t>
          </a:r>
          <a:endParaRPr lang="el-GR" sz="2600" b="0" i="0" u="none" kern="1200" dirty="0"/>
        </a:p>
      </dsp:txBody>
      <dsp:txXfrm>
        <a:off x="4917020" y="1436144"/>
        <a:ext cx="3290824" cy="647274"/>
      </dsp:txXfrm>
    </dsp:sp>
    <dsp:sp modelId="{0F36CD60-13E8-47E6-8ECA-7210231710D9}">
      <dsp:nvSpPr>
        <dsp:cNvPr id="0" name=""/>
        <dsp:cNvSpPr/>
      </dsp:nvSpPr>
      <dsp:spPr>
        <a:xfrm>
          <a:off x="4896882" y="2209333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SOAP</a:t>
          </a:r>
          <a:endParaRPr lang="el-GR" sz="2600" b="0" i="0" u="none" kern="1200" dirty="0"/>
        </a:p>
      </dsp:txBody>
      <dsp:txXfrm>
        <a:off x="4917020" y="2229471"/>
        <a:ext cx="3290824" cy="647274"/>
      </dsp:txXfrm>
    </dsp:sp>
    <dsp:sp modelId="{83F703C5-CBCD-4C4F-B380-25FA182BCC28}">
      <dsp:nvSpPr>
        <dsp:cNvPr id="0" name=""/>
        <dsp:cNvSpPr/>
      </dsp:nvSpPr>
      <dsp:spPr>
        <a:xfrm>
          <a:off x="4896882" y="3002661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WSDL </a:t>
          </a:r>
          <a:endParaRPr lang="el-GR" sz="2600" b="0" i="0" u="none" kern="1200" dirty="0"/>
        </a:p>
      </dsp:txBody>
      <dsp:txXfrm>
        <a:off x="4917020" y="3022799"/>
        <a:ext cx="3290824" cy="647274"/>
      </dsp:txXfrm>
    </dsp:sp>
    <dsp:sp modelId="{64F0DD1C-04B7-40F2-8C7E-058CD2999840}">
      <dsp:nvSpPr>
        <dsp:cNvPr id="0" name=""/>
        <dsp:cNvSpPr/>
      </dsp:nvSpPr>
      <dsp:spPr>
        <a:xfrm>
          <a:off x="4896882" y="3795989"/>
          <a:ext cx="3331100" cy="6875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0" i="0" u="none" kern="1200" baseline="0" dirty="0" smtClean="0"/>
            <a:t>UDDI</a:t>
          </a:r>
          <a:endParaRPr lang="el-GR" sz="2600" b="0" i="0" u="none" kern="1200" dirty="0"/>
        </a:p>
      </dsp:txBody>
      <dsp:txXfrm>
        <a:off x="4917020" y="3816127"/>
        <a:ext cx="3290824" cy="647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B923-6127-4033-BEAA-DE705F3B2E0F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F4B29-5EAA-488C-B9D0-C61069848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4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064003-64EF-4B86-9B43-8A2CA18B0233}" type="slidenum">
              <a:rPr lang="en-US" altLang="el-GR" smtClean="0">
                <a:latin typeface="Times New Roman" pitchFamily="18" charset="0"/>
              </a:rPr>
              <a:pPr/>
              <a:t>13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6B3F0D8-710E-4EBC-8E3A-E1539BE0A823}" type="slidenum">
              <a:rPr lang="en-US" altLang="el-GR" smtClean="0">
                <a:latin typeface="Times New Roman" pitchFamily="18" charset="0"/>
              </a:rPr>
              <a:pPr/>
              <a:t>14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BCB121-293F-4978-B07C-DDA9329E205F}" type="slidenum">
              <a:rPr lang="en-US" altLang="el-GR" smtClean="0">
                <a:latin typeface="Times New Roman" pitchFamily="18" charset="0"/>
              </a:rPr>
              <a:pPr/>
              <a:t>15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D9ECFEC-B193-4F64-9F9A-FE5B8B58FEF2}" type="slidenum">
              <a:rPr lang="en-US" altLang="el-GR" smtClean="0">
                <a:latin typeface="Times New Roman" pitchFamily="18" charset="0"/>
              </a:rPr>
              <a:pPr/>
              <a:t>16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B221D47-48F7-4FFA-88FB-F40813F743E2}" type="slidenum">
              <a:rPr lang="en-US" altLang="el-GR" smtClean="0">
                <a:latin typeface="Times New Roman" pitchFamily="18" charset="0"/>
              </a:rPr>
              <a:pPr/>
              <a:t>17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E83E033-7B06-4536-99D4-057BF2DAF826}" type="slidenum">
              <a:rPr lang="en-US" altLang="el-GR" smtClean="0">
                <a:latin typeface="Times New Roman" pitchFamily="18" charset="0"/>
              </a:rPr>
              <a:pPr/>
              <a:t>18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22B733D-4C50-4325-A765-0DE9A6AAFCBA}" type="slidenum">
              <a:rPr lang="en-US" altLang="el-GR" smtClean="0">
                <a:latin typeface="Times New Roman" pitchFamily="18" charset="0"/>
              </a:rPr>
              <a:pPr/>
              <a:t>19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45AB840-8D5E-49AA-A81D-590B225C49B0}" type="slidenum">
              <a:rPr lang="en-US" altLang="el-GR" smtClean="0">
                <a:latin typeface="Times New Roman" pitchFamily="18" charset="0"/>
              </a:rPr>
              <a:pPr/>
              <a:t>20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E0F62FE-7C3C-40AB-8F29-2F9E28A3BB91}" type="slidenum">
              <a:rPr lang="en-US" altLang="el-GR" smtClean="0">
                <a:latin typeface="Times New Roman" pitchFamily="18" charset="0"/>
              </a:rPr>
              <a:pPr/>
              <a:t>21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3045891-0DF1-44E4-97E0-8D8E5F4052CF}" type="slidenum">
              <a:rPr lang="en-US" altLang="el-GR" smtClean="0">
                <a:latin typeface="Times New Roman" pitchFamily="18" charset="0"/>
              </a:rPr>
              <a:pPr/>
              <a:t>22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0E1028-ACC9-458E-945F-2076C9AD54CD}" type="slidenum">
              <a:rPr lang="en-US" altLang="el-GR" smtClean="0">
                <a:latin typeface="Times New Roman" pitchFamily="18" charset="0"/>
              </a:rPr>
              <a:pPr/>
              <a:t>2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212E196-CA33-4C4F-AC27-1F7EBC315E79}" type="slidenum">
              <a:rPr lang="en-US" altLang="el-GR" smtClean="0">
                <a:latin typeface="Times New Roman" pitchFamily="18" charset="0"/>
              </a:rPr>
              <a:pPr/>
              <a:t>25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46BB66E-76E2-47DB-BD7B-A499FFDBA45C}" type="slidenum">
              <a:rPr lang="en-US" altLang="el-GR" smtClean="0">
                <a:latin typeface="Times New Roman" pitchFamily="18" charset="0"/>
              </a:rPr>
              <a:pPr/>
              <a:t>26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AF92948-E4BF-4F06-9E14-251BBD7EE6D8}" type="slidenum">
              <a:rPr lang="en-US" altLang="el-GR" smtClean="0">
                <a:latin typeface="Times New Roman" pitchFamily="18" charset="0"/>
              </a:rPr>
              <a:pPr/>
              <a:t>27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383167D-45A3-4041-9D36-73D6538F3D37}" type="slidenum">
              <a:rPr lang="en-US" altLang="el-GR" smtClean="0">
                <a:latin typeface="Times New Roman" pitchFamily="18" charset="0"/>
              </a:rPr>
              <a:pPr/>
              <a:t>28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F6E327-FD2F-4062-9907-371E146D3CA8}" type="slidenum">
              <a:rPr lang="en-US" altLang="el-GR" smtClean="0">
                <a:latin typeface="Times New Roman" pitchFamily="18" charset="0"/>
              </a:rPr>
              <a:pPr/>
              <a:t>29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FEF4BA-2720-40A0-A4AA-1EB731AE913E}" type="slidenum">
              <a:rPr lang="en-US" altLang="el-GR" smtClean="0">
                <a:latin typeface="Times New Roman" pitchFamily="18" charset="0"/>
              </a:rPr>
              <a:pPr/>
              <a:t>30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0DA820-0018-49B1-8F9B-190ED398A785}" type="slidenum">
              <a:rPr lang="en-US" altLang="el-GR" smtClean="0">
                <a:latin typeface="Times New Roman" pitchFamily="18" charset="0"/>
              </a:rPr>
              <a:pPr/>
              <a:t>31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B5E294C-B064-4875-B9C3-5CC1BAAB5D07}" type="slidenum">
              <a:rPr lang="en-US" altLang="el-GR" smtClean="0">
                <a:latin typeface="Times New Roman" pitchFamily="18" charset="0"/>
              </a:rPr>
              <a:pPr/>
              <a:t>32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C44E81C-AF70-4203-A9A0-5C2C8ABAE3A7}" type="slidenum">
              <a:rPr lang="en-US" altLang="el-GR" smtClean="0">
                <a:latin typeface="Times New Roman" pitchFamily="18" charset="0"/>
              </a:rPr>
              <a:pPr/>
              <a:t>3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3D6F92F-A3A3-4C34-BA2B-7C3E5351C05E}" type="slidenum">
              <a:rPr lang="en-US" altLang="el-GR" smtClean="0">
                <a:latin typeface="Times New Roman" pitchFamily="18" charset="0"/>
              </a:rPr>
              <a:pPr/>
              <a:t>4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2576FCA-D6CC-42ED-AC7F-F0C0F3D8E9FE}" type="slidenum">
              <a:rPr lang="en-US" altLang="el-GR" smtClean="0">
                <a:latin typeface="Times New Roman" pitchFamily="18" charset="0"/>
              </a:rPr>
              <a:pPr/>
              <a:t>5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7C4F3-E32A-46A7-9FAA-923DB7EE5457}" type="slidenum">
              <a:rPr lang="en-US" altLang="el-GR" smtClean="0">
                <a:latin typeface="Times New Roman" pitchFamily="18" charset="0"/>
              </a:rPr>
              <a:pPr/>
              <a:t>9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3A8B3CA-9F21-4DAC-8168-5015E7B60AF5}" type="slidenum">
              <a:rPr lang="en-US" altLang="el-GR" smtClean="0">
                <a:latin typeface="Times New Roman" pitchFamily="18" charset="0"/>
              </a:rPr>
              <a:pPr/>
              <a:t>10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5A8275-4017-4DF1-8F96-7B4AE8392824}" type="slidenum">
              <a:rPr lang="en-US" altLang="el-GR" smtClean="0">
                <a:latin typeface="Times New Roman" pitchFamily="18" charset="0"/>
              </a:rPr>
              <a:pPr/>
              <a:t>11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61DCD43-F9AC-40BC-967E-19093CD3BF70}" type="slidenum">
              <a:rPr lang="en-US" altLang="el-GR" smtClean="0">
                <a:latin typeface="Times New Roman" pitchFamily="18" charset="0"/>
              </a:rPr>
              <a:pPr/>
              <a:t>12</a:t>
            </a:fld>
            <a:endParaRPr lang="en-US" altLang="el-GR" dirty="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7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9725B6-EF9A-4089-B1F5-71C56426BC8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6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6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7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0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9725B6-EF9A-4089-B1F5-71C56426BC8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4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Δικτυακός Προγραμματισμός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Webservices-SOAP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Ιωάννης Βογιατζής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65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4A8C456-A9F9-4D22-AE97-AD0DF6FABA4B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UDDI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500" b="1" dirty="0" smtClean="0">
                <a:ea typeface="ＭＳ Ｐゴシック" charset="-128"/>
              </a:rPr>
              <a:t>Universal</a:t>
            </a:r>
            <a:r>
              <a:rPr lang="el-GR" altLang="el-GR" sz="2500" b="1" dirty="0" smtClean="0">
                <a:ea typeface="ＭＳ Ｐゴシック" charset="-128"/>
              </a:rPr>
              <a:t> </a:t>
            </a:r>
            <a:r>
              <a:rPr lang="en-US" altLang="el-GR" sz="2500" b="1" dirty="0" smtClean="0">
                <a:ea typeface="ＭＳ Ｐゴシック" charset="-128"/>
              </a:rPr>
              <a:t>Description</a:t>
            </a:r>
            <a:r>
              <a:rPr lang="el-GR" altLang="el-GR" sz="2500" b="1" dirty="0" smtClean="0">
                <a:ea typeface="ＭＳ Ｐゴシック" charset="-128"/>
              </a:rPr>
              <a:t>, </a:t>
            </a:r>
            <a:r>
              <a:rPr lang="en-US" altLang="el-GR" sz="2500" b="1" dirty="0" smtClean="0">
                <a:ea typeface="ＭＳ Ｐゴシック" charset="-128"/>
              </a:rPr>
              <a:t>Discovery</a:t>
            </a:r>
            <a:r>
              <a:rPr lang="el-GR" altLang="el-GR" sz="2500" b="1" dirty="0" smtClean="0">
                <a:ea typeface="ＭＳ Ｐゴシック" charset="-128"/>
              </a:rPr>
              <a:t>, </a:t>
            </a:r>
            <a:r>
              <a:rPr lang="en-US" altLang="el-GR" sz="2500" b="1" dirty="0" smtClean="0">
                <a:ea typeface="ＭＳ Ｐゴシック" charset="-128"/>
              </a:rPr>
              <a:t>and</a:t>
            </a:r>
            <a:r>
              <a:rPr lang="el-GR" altLang="el-GR" sz="2500" b="1" dirty="0" smtClean="0">
                <a:ea typeface="ＭＳ Ｐゴシック" charset="-128"/>
              </a:rPr>
              <a:t> </a:t>
            </a:r>
            <a:r>
              <a:rPr lang="en-US" altLang="el-GR" sz="2500" b="1" dirty="0" smtClean="0">
                <a:ea typeface="ＭＳ Ｐゴシック" charset="-128"/>
              </a:rPr>
              <a:t>Integration</a:t>
            </a:r>
            <a:r>
              <a:rPr lang="el-GR" altLang="el-GR" sz="2500" b="1" dirty="0" smtClean="0">
                <a:ea typeface="ＭＳ Ｐゴシック" charset="-128"/>
              </a:rPr>
              <a:t> (UDDI)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100" dirty="0" smtClean="0">
                <a:ea typeface="ＭＳ Ｐゴシック" charset="-128"/>
              </a:rPr>
              <a:t>To </a:t>
            </a:r>
            <a:r>
              <a:rPr lang="el-GR" altLang="el-GR" sz="2100" dirty="0" smtClean="0">
                <a:ea typeface="ＭＳ Ｐゴシック" charset="-128"/>
              </a:rPr>
              <a:t>UDDI, ορίζει ένα μοντέλο δεδομένων (σε XML) και SOAP </a:t>
            </a:r>
            <a:r>
              <a:rPr lang="en-US" altLang="el-GR" sz="2100" dirty="0" smtClean="0">
                <a:ea typeface="ＭＳ Ｐゴシック" charset="-128"/>
              </a:rPr>
              <a:t>APIs</a:t>
            </a:r>
            <a:r>
              <a:rPr lang="el-GR" altLang="el-GR" sz="2100" dirty="0" smtClean="0">
                <a:ea typeface="ＭＳ Ｐゴシック" charset="-128"/>
              </a:rPr>
              <a:t> για </a:t>
            </a:r>
            <a:r>
              <a:rPr lang="el-GR" altLang="el-GR" sz="2100" b="1" dirty="0" smtClean="0">
                <a:ea typeface="ＭＳ Ｐゴシック" charset="-128"/>
              </a:rPr>
              <a:t>καταχώρηση</a:t>
            </a:r>
            <a:r>
              <a:rPr lang="el-GR" altLang="el-GR" sz="2100" dirty="0" smtClean="0">
                <a:ea typeface="ＭＳ Ｐゴシック" charset="-128"/>
              </a:rPr>
              <a:t> και </a:t>
            </a:r>
            <a:r>
              <a:rPr lang="el-GR" altLang="el-GR" sz="2100" b="1" dirty="0" smtClean="0">
                <a:ea typeface="ＭＳ Ｐゴシック" charset="-128"/>
              </a:rPr>
              <a:t>αναζήτηση</a:t>
            </a:r>
            <a:r>
              <a:rPr lang="el-GR" altLang="el-GR" sz="2100" dirty="0" smtClean="0">
                <a:ea typeface="ＭＳ Ｐゴシック" charset="-128"/>
              </a:rPr>
              <a:t> πληροφορίας μιας επιχείρησης, συμπεριλαμβανομένης της πληροφορίας που σχετίζεται με τις υπηρεσίες που παρέχει η επιχείρηση στο διαδίκτυο.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Οι επιχειρήσεις χρησιμοποιούν τα SOAP </a:t>
            </a:r>
            <a:r>
              <a:rPr lang="en-US" altLang="el-GR" sz="2100" dirty="0" smtClean="0">
                <a:ea typeface="ＭＳ Ｐゴシック" charset="-128"/>
              </a:rPr>
              <a:t>APIs</a:t>
            </a:r>
            <a:r>
              <a:rPr lang="el-GR" altLang="el-GR" sz="2100" dirty="0" smtClean="0">
                <a:ea typeface="ＭＳ Ｐゴシック" charset="-128"/>
              </a:rPr>
              <a:t> για να </a:t>
            </a:r>
            <a:r>
              <a:rPr lang="el-GR" altLang="el-GR" sz="2100" b="1" dirty="0" smtClean="0">
                <a:ea typeface="ＭＳ Ｐゴシック" charset="-128"/>
              </a:rPr>
              <a:t>καταχωρούν</a:t>
            </a:r>
            <a:r>
              <a:rPr lang="el-GR" altLang="el-GR" sz="2100" dirty="0" smtClean="0">
                <a:ea typeface="ＭＳ Ｐゴシック" charset="-128"/>
              </a:rPr>
              <a:t> τις υπηρεσίες που παρέχουν στο UDDI. ΟΙ άλλες επιχειρήσεις </a:t>
            </a:r>
            <a:r>
              <a:rPr lang="el-GR" altLang="el-GR" sz="2100" b="1" dirty="0" smtClean="0">
                <a:ea typeface="ＭＳ Ｐゴシック" charset="-128"/>
              </a:rPr>
              <a:t>ψάχνουν</a:t>
            </a:r>
            <a:r>
              <a:rPr lang="el-GR" altLang="el-GR" sz="2100" dirty="0" smtClean="0">
                <a:ea typeface="ＭＳ Ｐゴシック" charset="-128"/>
              </a:rPr>
              <a:t> στο UDDI όταν θέλουν να ανακαλύψουν έναν </a:t>
            </a:r>
            <a:r>
              <a:rPr lang="el-GR" altLang="el-GR" sz="2100" b="1" dirty="0" smtClean="0">
                <a:ea typeface="ＭＳ Ｐゴシック" charset="-128"/>
              </a:rPr>
              <a:t>εμπορικό</a:t>
            </a:r>
            <a:r>
              <a:rPr lang="el-GR" altLang="el-GR" sz="2100" dirty="0" smtClean="0">
                <a:ea typeface="ＭＳ Ｐゴシック" charset="-128"/>
              </a:rPr>
              <a:t> συνεργάτη. </a:t>
            </a:r>
            <a:endParaRPr lang="en-US" altLang="el-GR" sz="21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Το UDDI μπορεί να παρέχει </a:t>
            </a:r>
            <a:r>
              <a:rPr lang="el-GR" altLang="el-GR" sz="2100" b="1" dirty="0" smtClean="0">
                <a:ea typeface="ＭＳ Ｐゴシック" charset="-128"/>
              </a:rPr>
              <a:t>πληροφορία εύρεσης των υπηρεσιών</a:t>
            </a:r>
            <a:r>
              <a:rPr lang="el-GR" altLang="el-GR" sz="2100" dirty="0" smtClean="0">
                <a:ea typeface="ＭＳ Ｐゴシック" charset="-128"/>
              </a:rPr>
              <a:t> που παρέχει η επιχείρηση, δίνοντας ουσιαστικά έναν «δείκτη» στο </a:t>
            </a:r>
            <a:r>
              <a:rPr lang="el-GR" altLang="el-GR" sz="2100" b="1" dirty="0" smtClean="0">
                <a:ea typeface="ＭＳ Ｐゴシック" charset="-128"/>
              </a:rPr>
              <a:t>WSDL</a:t>
            </a:r>
            <a:r>
              <a:rPr lang="el-GR" altLang="el-GR" sz="2100" dirty="0" smtClean="0">
                <a:ea typeface="ＭＳ Ｐゴシック" charset="-128"/>
              </a:rPr>
              <a:t> αρχείο που περιγράφει τις υπηρεσίες διαδικτύου που παρέχει η συγκεκριμένη επιχείρηση.</a:t>
            </a:r>
          </a:p>
          <a:p>
            <a:pPr eaLnBrk="1" hangingPunct="1">
              <a:lnSpc>
                <a:spcPct val="90000"/>
              </a:lnSpc>
            </a:pPr>
            <a:endParaRPr lang="el-GR" altLang="el-GR" sz="25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BC8633E-322E-43BE-B9DA-16DF8218D886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charset="-128"/>
              </a:rPr>
              <a:t>To SOAP</a:t>
            </a: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Το</a:t>
            </a:r>
            <a:r>
              <a:rPr lang="el-GR" altLang="el-GR" sz="2400" b="1" dirty="0" smtClean="0">
                <a:ea typeface="ＭＳ Ｐゴシック" charset="-128"/>
              </a:rPr>
              <a:t> SOAP</a:t>
            </a:r>
            <a:r>
              <a:rPr lang="el-GR" altLang="el-GR" sz="2400" dirty="0" smtClean="0">
                <a:ea typeface="ＭＳ Ｐゴシック" charset="-128"/>
              </a:rPr>
              <a:t> είναι ένα </a:t>
            </a:r>
            <a:r>
              <a:rPr lang="el-GR" altLang="el-GR" sz="2400" b="1" dirty="0" smtClean="0">
                <a:ea typeface="ＭＳ Ｐゴシック" charset="-128"/>
              </a:rPr>
              <a:t>πλαίσιο</a:t>
            </a:r>
            <a:r>
              <a:rPr lang="el-GR" altLang="el-GR" sz="2400" dirty="0" smtClean="0">
                <a:ea typeface="ＭＳ Ｐゴシック" charset="-128"/>
              </a:rPr>
              <a:t> </a:t>
            </a:r>
            <a:r>
              <a:rPr lang="el-GR" altLang="el-GR" sz="2400" b="1" dirty="0" smtClean="0">
                <a:ea typeface="ＭＳ Ｐゴシック" charset="-128"/>
              </a:rPr>
              <a:t>ανταλλαγής</a:t>
            </a:r>
            <a:r>
              <a:rPr lang="el-GR" altLang="el-GR" sz="2400" dirty="0" smtClean="0">
                <a:ea typeface="ＭＳ Ｐゴシック" charset="-128"/>
              </a:rPr>
              <a:t> </a:t>
            </a:r>
            <a:r>
              <a:rPr lang="el-GR" altLang="el-GR" sz="2400" b="1" dirty="0" smtClean="0">
                <a:ea typeface="ＭＳ Ｐゴシック" charset="-128"/>
              </a:rPr>
              <a:t>μηνυμάτων</a:t>
            </a:r>
            <a:r>
              <a:rPr lang="el-GR" altLang="el-GR" sz="2400" dirty="0" smtClean="0">
                <a:ea typeface="ＭＳ Ｐゴシック" charset="-128"/>
              </a:rPr>
              <a:t> </a:t>
            </a:r>
            <a:r>
              <a:rPr lang="el-GR" altLang="el-GR" sz="2400" b="1" dirty="0" smtClean="0">
                <a:ea typeface="ＭＳ Ｐゴシック" charset="-128"/>
              </a:rPr>
              <a:t>βασισμένο</a:t>
            </a:r>
            <a:r>
              <a:rPr lang="el-GR" altLang="el-GR" sz="2400" dirty="0" smtClean="0">
                <a:ea typeface="ＭＳ Ｐゴシック" charset="-128"/>
              </a:rPr>
              <a:t> σε</a:t>
            </a:r>
            <a:r>
              <a:rPr lang="en-US" altLang="el-GR" sz="2400" dirty="0" smtClean="0">
                <a:ea typeface="ＭＳ Ｐゴシック" charset="-128"/>
              </a:rPr>
              <a:t> </a:t>
            </a:r>
            <a:r>
              <a:rPr lang="el-GR" altLang="el-GR" sz="2400" b="1" dirty="0" smtClean="0">
                <a:ea typeface="ＭＳ Ｐゴシック" charset="-128"/>
              </a:rPr>
              <a:t>XML</a:t>
            </a:r>
            <a:r>
              <a:rPr lang="el-GR" altLang="el-GR" sz="2400" dirty="0" smtClean="0">
                <a:ea typeface="ＭＳ Ｐゴシック" charset="-128"/>
              </a:rPr>
              <a:t>. Είναι ειδικά σχεδιασμένο για την ανταλλαγή μηνυμάτων μέσω</a:t>
            </a:r>
            <a:r>
              <a:rPr lang="en-US" altLang="el-GR" sz="2400" dirty="0" smtClean="0">
                <a:ea typeface="ＭＳ Ｐゴシック" charset="-128"/>
              </a:rPr>
              <a:t> </a:t>
            </a:r>
            <a:r>
              <a:rPr lang="el-GR" altLang="el-GR" sz="2400" dirty="0" smtClean="0">
                <a:ea typeface="ＭＳ Ｐゴシック" charset="-128"/>
              </a:rPr>
              <a:t>διαδικτύου. Είναι απλό στη χρήση, και εντελώς </a:t>
            </a:r>
            <a:r>
              <a:rPr lang="el-GR" altLang="el-GR" sz="2400" b="1" dirty="0" smtClean="0">
                <a:ea typeface="ＭＳ Ｐゴシック" charset="-128"/>
              </a:rPr>
              <a:t>ανεξάρτητο </a:t>
            </a:r>
            <a:r>
              <a:rPr lang="el-GR" altLang="el-GR" sz="2400" dirty="0" smtClean="0">
                <a:ea typeface="ＭＳ Ｐゴシック" charset="-128"/>
              </a:rPr>
              <a:t>από</a:t>
            </a:r>
            <a:r>
              <a:rPr lang="en-US" altLang="el-GR" sz="2400" b="1" dirty="0" smtClean="0">
                <a:ea typeface="ＭＳ Ｐゴシック" charset="-128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 dirty="0" smtClean="0">
                <a:ea typeface="ＭＳ Ｐゴシック" charset="-128"/>
              </a:rPr>
              <a:t>λειτουργικό σύστημα, </a:t>
            </a:r>
            <a:endParaRPr lang="en-US" altLang="el-GR" sz="20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 dirty="0" smtClean="0">
                <a:ea typeface="ＭＳ Ｐゴシック" charset="-128"/>
              </a:rPr>
              <a:t>γλώσσα προγραμματισμού ή </a:t>
            </a:r>
            <a:endParaRPr lang="en-US" altLang="el-GR" sz="20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 dirty="0" smtClean="0">
                <a:ea typeface="ＭＳ Ｐゴシック" charset="-128"/>
              </a:rPr>
              <a:t>πλατφόρμα</a:t>
            </a:r>
            <a:r>
              <a:rPr lang="en-US" altLang="el-GR" sz="2000" dirty="0" smtClean="0">
                <a:ea typeface="ＭＳ Ｐゴシック" charset="-128"/>
              </a:rPr>
              <a:t> </a:t>
            </a:r>
            <a:r>
              <a:rPr lang="el-GR" altLang="el-GR" sz="2000" dirty="0" smtClean="0">
                <a:ea typeface="ＭＳ Ｐゴシック" charset="-128"/>
              </a:rPr>
              <a:t>κατανεμημένων συστημάτων.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ea typeface="ＭＳ Ｐゴシック" charset="-128"/>
              </a:rPr>
              <a:t>Εκτός από το να </a:t>
            </a:r>
            <a:r>
              <a:rPr lang="el-GR" altLang="el-GR" sz="2400" b="1" dirty="0" smtClean="0">
                <a:ea typeface="ＭＳ Ｐゴシック" charset="-128"/>
              </a:rPr>
              <a:t>παρέχει</a:t>
            </a:r>
            <a:r>
              <a:rPr lang="el-GR" altLang="el-GR" sz="2400" dirty="0" smtClean="0">
                <a:ea typeface="ＭＳ Ｐゴシック" charset="-128"/>
              </a:rPr>
              <a:t> μια </a:t>
            </a:r>
            <a:r>
              <a:rPr lang="el-GR" altLang="el-GR" sz="2400" b="1" dirty="0" smtClean="0">
                <a:ea typeface="ＭＳ Ｐゴシック" charset="-128"/>
              </a:rPr>
              <a:t>αντιστοίχηση</a:t>
            </a:r>
            <a:r>
              <a:rPr lang="el-GR" altLang="el-GR" sz="2400" dirty="0" smtClean="0">
                <a:ea typeface="ＭＳ Ｐゴシック" charset="-128"/>
              </a:rPr>
              <a:t> σε ένα επίπεδο</a:t>
            </a:r>
            <a:r>
              <a:rPr lang="en-US" altLang="el-GR" sz="2400" dirty="0" smtClean="0">
                <a:ea typeface="ＭＳ Ｐゴシック" charset="-128"/>
              </a:rPr>
              <a:t> </a:t>
            </a:r>
            <a:r>
              <a:rPr lang="el-GR" altLang="el-GR" sz="2400" b="1" dirty="0" smtClean="0">
                <a:ea typeface="ＭＳ Ｐゴシック" charset="-128"/>
              </a:rPr>
              <a:t>μεταφοράς</a:t>
            </a:r>
            <a:r>
              <a:rPr lang="el-GR" altLang="el-GR" sz="2400" dirty="0" smtClean="0">
                <a:ea typeface="ＭＳ Ｐゴシック" charset="-128"/>
              </a:rPr>
              <a:t> για την ανταλλαγή XML μηνυμάτων μέσω του</a:t>
            </a:r>
            <a:r>
              <a:rPr lang="en-US" altLang="el-GR" sz="2400" dirty="0" smtClean="0">
                <a:ea typeface="ＭＳ Ｐゴシック" charset="-128"/>
              </a:rPr>
              <a:t> </a:t>
            </a:r>
            <a:r>
              <a:rPr lang="el-GR" altLang="el-GR" sz="2400" dirty="0" smtClean="0">
                <a:ea typeface="ＭＳ Ｐゴシック" charset="-128"/>
              </a:rPr>
              <a:t>διαδικτύου, με το SOAP μια επιχείρηση μπορεί να: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 b="1" dirty="0" smtClean="0">
                <a:ea typeface="ＭＳ Ｐゴシック" charset="-128"/>
              </a:rPr>
              <a:t>Δημοσιοποιήσει</a:t>
            </a:r>
            <a:r>
              <a:rPr lang="el-GR" altLang="el-GR" sz="2000" dirty="0" smtClean="0">
                <a:ea typeface="ＭＳ Ｐゴシック" charset="-128"/>
              </a:rPr>
              <a:t> τις υπηρεσίες της για ανταλλαγή XML εταιρικών</a:t>
            </a:r>
            <a:r>
              <a:rPr lang="en-US" altLang="el-GR" sz="2000" dirty="0" smtClean="0">
                <a:ea typeface="ＭＳ Ｐゴシック" charset="-128"/>
              </a:rPr>
              <a:t> </a:t>
            </a:r>
            <a:r>
              <a:rPr lang="el-GR" altLang="el-GR" sz="2000" dirty="0" smtClean="0">
                <a:ea typeface="ＭＳ Ｐゴシック" charset="-128"/>
              </a:rPr>
              <a:t>δεδομένων.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 b="1" dirty="0" smtClean="0">
                <a:ea typeface="ＭＳ Ｐゴシック" charset="-128"/>
              </a:rPr>
              <a:t>Ανακαλύψει</a:t>
            </a:r>
            <a:r>
              <a:rPr lang="el-GR" altLang="el-GR" sz="2000" dirty="0" smtClean="0">
                <a:ea typeface="ＭＳ Ｐゴシック" charset="-128"/>
              </a:rPr>
              <a:t> την τοποθεσία και την μορφή υπηρεσιών άλλων</a:t>
            </a:r>
            <a:r>
              <a:rPr lang="en-US" altLang="el-GR" sz="2000" dirty="0" smtClean="0">
                <a:ea typeface="ＭＳ Ｐゴシック" charset="-128"/>
              </a:rPr>
              <a:t> </a:t>
            </a:r>
            <a:r>
              <a:rPr lang="el-GR" altLang="el-GR" sz="2000" dirty="0" smtClean="0">
                <a:ea typeface="ＭＳ Ｐゴシック" charset="-128"/>
              </a:rPr>
              <a:t>επιχειρήσεων.</a:t>
            </a:r>
          </a:p>
        </p:txBody>
      </p:sp>
    </p:spTree>
    <p:extLst>
      <p:ext uri="{BB962C8B-B14F-4D97-AF65-F5344CB8AC3E}">
        <p14:creationId xmlns:p14="http://schemas.microsoft.com/office/powerpoint/2010/main" val="25378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0417C23-604A-489A-9B9F-27667E68B3C1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Μέσω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SOAP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500" dirty="0" smtClean="0">
                <a:ea typeface="ＭＳ Ｐゴシック" charset="-128"/>
              </a:rPr>
              <a:t>Η επιχείρηση Α </a:t>
            </a:r>
            <a:r>
              <a:rPr lang="el-GR" altLang="el-GR" sz="2500" b="1" dirty="0" smtClean="0">
                <a:ea typeface="ＭＳ Ｐゴシック" charset="-128"/>
              </a:rPr>
              <a:t>χρησιμοποιεί</a:t>
            </a:r>
            <a:r>
              <a:rPr lang="el-GR" altLang="el-GR" sz="2500" dirty="0" smtClean="0">
                <a:ea typeface="ＭＳ Ｐゴシック" charset="-128"/>
              </a:rPr>
              <a:t> ένα URL που παρέχεται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από την επιχείρηση Β για να ανακτήσει μια </a:t>
            </a:r>
            <a:r>
              <a:rPr lang="el-GR" altLang="el-GR" sz="2500" b="1" dirty="0" smtClean="0">
                <a:ea typeface="ＭＳ Ｐゴシック" charset="-128"/>
              </a:rPr>
              <a:t>λίστα</a:t>
            </a:r>
            <a:r>
              <a:rPr lang="el-GR" altLang="el-GR" sz="2500" dirty="0" smtClean="0">
                <a:ea typeface="ＭＳ Ｐゴシック" charset="-128"/>
              </a:rPr>
              <a:t> με τις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υπηρεσίες που δημοσιεύει η Β.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endParaRPr lang="el-GR" altLang="el-GR" sz="2500" dirty="0" smtClean="0">
              <a:ea typeface="ＭＳ Ｐゴシック" charset="-128"/>
            </a:endParaRP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500" dirty="0" smtClean="0">
                <a:ea typeface="ＭＳ Ｐゴシック" charset="-128"/>
              </a:rPr>
              <a:t>Η επιχείρηση Α «</a:t>
            </a:r>
            <a:r>
              <a:rPr lang="el-GR" altLang="el-GR" sz="2500" b="1" dirty="0" smtClean="0">
                <a:ea typeface="ＭＳ Ｐゴシック" charset="-128"/>
              </a:rPr>
              <a:t>κατεβάζει</a:t>
            </a:r>
            <a:r>
              <a:rPr lang="el-GR" altLang="el-GR" sz="2500" dirty="0" smtClean="0">
                <a:ea typeface="ＭＳ Ｐゴシック" charset="-128"/>
              </a:rPr>
              <a:t>» τα </a:t>
            </a:r>
            <a:r>
              <a:rPr lang="el-GR" altLang="el-GR" sz="2500" b="1" dirty="0" smtClean="0">
                <a:ea typeface="ＭＳ Ｐゴシック" charset="-128"/>
              </a:rPr>
              <a:t>XML schemas</a:t>
            </a:r>
            <a:r>
              <a:rPr lang="el-GR" altLang="el-GR" sz="2500" dirty="0" smtClean="0">
                <a:ea typeface="ＭＳ Ｐゴシック" charset="-128"/>
              </a:rPr>
              <a:t> (συνήθως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σε WSDL) που </a:t>
            </a:r>
            <a:r>
              <a:rPr lang="el-GR" altLang="el-GR" sz="2500" b="1" dirty="0" smtClean="0">
                <a:ea typeface="ＭＳ Ｐゴシック" charset="-128"/>
              </a:rPr>
              <a:t>περιγράφουν</a:t>
            </a:r>
            <a:r>
              <a:rPr lang="el-GR" altLang="el-GR" sz="2500" dirty="0" smtClean="0">
                <a:ea typeface="ＭＳ Ｐゴシック" charset="-128"/>
              </a:rPr>
              <a:t> την </a:t>
            </a:r>
            <a:r>
              <a:rPr lang="el-GR" altLang="el-GR" sz="2500" b="1" dirty="0" smtClean="0">
                <a:ea typeface="ＭＳ Ｐゴシック" charset="-128"/>
              </a:rPr>
              <a:t>μορφή</a:t>
            </a:r>
            <a:r>
              <a:rPr lang="el-GR" altLang="el-GR" sz="2500" dirty="0" smtClean="0">
                <a:ea typeface="ＭＳ Ｐゴシック" charset="-128"/>
              </a:rPr>
              <a:t> των </a:t>
            </a:r>
            <a:r>
              <a:rPr lang="el-GR" altLang="el-GR" sz="2500" b="1" dirty="0" smtClean="0">
                <a:ea typeface="ＭＳ Ｐゴシック" charset="-128"/>
              </a:rPr>
              <a:t>μηνυμάτων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που αναμένονται από τις υπηρεσίες της εταιρείας Β.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500" dirty="0" smtClean="0">
                <a:ea typeface="ＭＳ Ｐゴシック" charset="-128"/>
              </a:rPr>
              <a:t>Η επιχείρηση A σχηματίζει το ανάλογο </a:t>
            </a:r>
            <a:r>
              <a:rPr lang="el-GR" altLang="el-GR" sz="2500" b="1" dirty="0" smtClean="0">
                <a:ea typeface="ＭＳ Ｐゴシック" charset="-128"/>
              </a:rPr>
              <a:t>XML μήνυμα</a:t>
            </a:r>
            <a:r>
              <a:rPr lang="el-GR" altLang="el-GR" sz="2500" dirty="0" smtClean="0">
                <a:ea typeface="ＭＳ Ｐゴシック" charset="-128"/>
              </a:rPr>
              <a:t> και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το </a:t>
            </a:r>
            <a:r>
              <a:rPr lang="el-GR" altLang="el-GR" sz="2500" b="1" dirty="0" smtClean="0">
                <a:ea typeface="ＭＳ Ｐゴシック" charset="-128"/>
              </a:rPr>
              <a:t>αποστέλλει</a:t>
            </a:r>
            <a:r>
              <a:rPr lang="el-GR" altLang="el-GR" sz="2500" dirty="0" smtClean="0">
                <a:ea typeface="ＭＳ Ｐゴシック" charset="-128"/>
              </a:rPr>
              <a:t> μέσω </a:t>
            </a:r>
            <a:r>
              <a:rPr lang="el-GR" altLang="el-GR" sz="2500" b="1" dirty="0" smtClean="0">
                <a:ea typeface="ＭＳ Ｐゴシック" charset="-128"/>
              </a:rPr>
              <a:t>SOAP</a:t>
            </a:r>
            <a:r>
              <a:rPr lang="el-GR" altLang="el-GR" sz="2500" dirty="0" smtClean="0">
                <a:ea typeface="ＭＳ Ｐゴシック" charset="-128"/>
              </a:rPr>
              <a:t> στην επιχείρηση Β.</a:t>
            </a:r>
          </a:p>
          <a:p>
            <a:pPr marL="476250" indent="-47625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500" dirty="0" smtClean="0">
                <a:ea typeface="ＭＳ Ｐゴシック" charset="-128"/>
              </a:rPr>
              <a:t>Η επιχείρηση Β στέλνει μια </a:t>
            </a:r>
            <a:r>
              <a:rPr lang="el-GR" altLang="el-GR" sz="2500" b="1" dirty="0" smtClean="0">
                <a:ea typeface="ＭＳ Ｐゴシック" charset="-128"/>
              </a:rPr>
              <a:t>απάντηση</a:t>
            </a:r>
            <a:r>
              <a:rPr lang="el-GR" altLang="el-GR" sz="2500" dirty="0" smtClean="0">
                <a:ea typeface="ＭＳ Ｐゴシック" charset="-128"/>
              </a:rPr>
              <a:t>, μέσω </a:t>
            </a:r>
            <a:r>
              <a:rPr lang="el-GR" altLang="el-GR" sz="2500" b="1" dirty="0" smtClean="0">
                <a:ea typeface="ＭＳ Ｐゴシック" charset="-128"/>
              </a:rPr>
              <a:t>SOAP</a:t>
            </a:r>
            <a:r>
              <a:rPr lang="el-GR" altLang="el-GR" sz="2500" dirty="0" smtClean="0">
                <a:ea typeface="ＭＳ Ｐゴシック" charset="-128"/>
              </a:rPr>
              <a:t>, την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οποία η επιχείρηση Α </a:t>
            </a:r>
            <a:r>
              <a:rPr lang="el-GR" altLang="el-GR" sz="2500" b="1" dirty="0" smtClean="0">
                <a:ea typeface="ＭＳ Ｐゴシック" charset="-128"/>
              </a:rPr>
              <a:t>ερμηνεύει</a:t>
            </a:r>
            <a:r>
              <a:rPr lang="el-GR" altLang="el-GR" sz="2500" dirty="0" smtClean="0">
                <a:ea typeface="ＭＳ Ｐゴシック" charset="-128"/>
              </a:rPr>
              <a:t> χρησιμοποιώντας την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πληροφορία για το </a:t>
            </a:r>
            <a:r>
              <a:rPr lang="el-GR" altLang="el-GR" sz="2500" b="1" dirty="0" smtClean="0">
                <a:ea typeface="ＭＳ Ｐゴシック" charset="-128"/>
              </a:rPr>
              <a:t>XML schema</a:t>
            </a:r>
            <a:r>
              <a:rPr lang="el-GR" altLang="el-GR" sz="2500" dirty="0" smtClean="0">
                <a:ea typeface="ＭＳ Ｐゴシック" charset="-128"/>
              </a:rPr>
              <a:t> που έλαβε στο βήμα 2.</a:t>
            </a:r>
          </a:p>
        </p:txBody>
      </p:sp>
    </p:spTree>
    <p:extLst>
      <p:ext uri="{BB962C8B-B14F-4D97-AF65-F5344CB8AC3E}">
        <p14:creationId xmlns:p14="http://schemas.microsoft.com/office/powerpoint/2010/main" val="3375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0E5C366-825B-49D1-939D-2544196533CE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Πρόγονοι του SOAP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dirty="0" smtClean="0">
              <a:ea typeface="ＭＳ Ｐゴシック" charset="-128"/>
            </a:endParaRP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COM (</a:t>
            </a:r>
            <a:r>
              <a:rPr lang="en-US" altLang="el-GR" dirty="0" smtClean="0">
                <a:ea typeface="ＭＳ Ｐゴシック" charset="-128"/>
              </a:rPr>
              <a:t>Common Object Model)</a:t>
            </a:r>
          </a:p>
          <a:p>
            <a:pPr lvl="1" eaLnBrk="1" hangingPunct="1"/>
            <a:r>
              <a:rPr lang="en-US" altLang="el-GR" dirty="0" smtClean="0">
                <a:ea typeface="ＭＳ Ｐゴシック" charset="-128"/>
              </a:rPr>
              <a:t>Microsoft</a:t>
            </a:r>
          </a:p>
          <a:p>
            <a:pPr lvl="1" eaLnBrk="1" hangingPunct="1"/>
            <a:r>
              <a:rPr lang="el-GR" altLang="el-GR" dirty="0" smtClean="0">
                <a:ea typeface="ＭＳ Ｐゴシック" charset="-128"/>
              </a:rPr>
              <a:t>πιο περιοριστικό, διότι υποστηρίζεται μόνο από τα </a:t>
            </a:r>
            <a:r>
              <a:rPr lang="en-US" altLang="el-GR" dirty="0" smtClean="0">
                <a:ea typeface="ＭＳ Ｐゴシック" charset="-128"/>
              </a:rPr>
              <a:t>Windows.</a:t>
            </a:r>
            <a:endParaRPr lang="el-GR" altLang="el-GR" dirty="0" smtClean="0">
              <a:ea typeface="ＭＳ Ｐゴシック" charset="-128"/>
            </a:endParaRP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XML-RPC</a:t>
            </a:r>
            <a:endParaRPr lang="en-US" altLang="el-GR" dirty="0" smtClean="0">
              <a:ea typeface="ＭＳ Ｐゴシック" charset="-128"/>
            </a:endParaRPr>
          </a:p>
          <a:p>
            <a:pPr lvl="1" eaLnBrk="1" hangingPunct="1"/>
            <a:r>
              <a:rPr lang="el-GR" altLang="el-GR" dirty="0" smtClean="0">
                <a:ea typeface="ＭＳ Ｐゴシック" charset="-128"/>
              </a:rPr>
              <a:t>πολύ απλοϊκό</a:t>
            </a:r>
            <a:endParaRPr lang="en-US" altLang="el-GR" dirty="0" smtClean="0">
              <a:ea typeface="ＭＳ Ｐゴシック" charset="-128"/>
            </a:endParaRPr>
          </a:p>
          <a:p>
            <a:pPr lvl="2" eaLnBrk="1" hangingPunct="1"/>
            <a:r>
              <a:rPr lang="en-US" altLang="el-GR" dirty="0" smtClean="0">
                <a:ea typeface="ＭＳ Ｐゴシック" charset="-128"/>
              </a:rPr>
              <a:t>(</a:t>
            </a:r>
            <a:r>
              <a:rPr lang="el-GR" altLang="el-GR" dirty="0" smtClean="0">
                <a:ea typeface="ＭＳ Ｐゴシック" charset="-128"/>
              </a:rPr>
              <a:t>Όλο το </a:t>
            </a:r>
            <a:r>
              <a:rPr lang="en-US" altLang="el-GR" dirty="0" smtClean="0">
                <a:ea typeface="ＭＳ Ｐゴシック" charset="-128"/>
              </a:rPr>
              <a:t>specification </a:t>
            </a:r>
            <a:r>
              <a:rPr lang="el-GR" altLang="el-GR" dirty="0" smtClean="0">
                <a:ea typeface="ＭＳ Ｐゴシック" charset="-128"/>
              </a:rPr>
              <a:t>είναι 2 σελίδες</a:t>
            </a:r>
            <a:r>
              <a:rPr lang="en-US" altLang="el-GR" dirty="0" smtClean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8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D460ED5-8C92-478C-BED6-10E9202B40F8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Background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dirty="0" smtClean="0">
              <a:ea typeface="ＭＳ Ｐゴシック" charset="-128"/>
            </a:endParaRP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Αρχικά από IBM, Microsoft, Lotus, ARIBA</a:t>
            </a: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Υποβλήθηκε στο W3C - έγινε W3C Note τον Μάιο του 1998</a:t>
            </a: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Η τρέχουσα έκδοση είναι η 1.2 :</a:t>
            </a:r>
          </a:p>
          <a:p>
            <a:pPr lvl="1" eaLnBrk="1" hangingPunct="1"/>
            <a:r>
              <a:rPr lang="en-US" altLang="el-GR" dirty="0" smtClean="0">
                <a:ea typeface="ＭＳ Ｐゴシック" charset="-128"/>
              </a:rPr>
              <a:t>(</a:t>
            </a:r>
            <a:r>
              <a:rPr lang="el-GR" altLang="el-GR" dirty="0" smtClean="0">
                <a:ea typeface="ＭＳ Ｐゴシック" charset="-128"/>
              </a:rPr>
              <a:t>http://www.w3.org/TR/SOAP</a:t>
            </a:r>
            <a:r>
              <a:rPr lang="en-US" altLang="el-GR" dirty="0" smtClean="0">
                <a:ea typeface="ＭＳ Ｐゴシック" charset="-128"/>
              </a:rPr>
              <a:t>)</a:t>
            </a:r>
            <a:endParaRPr lang="el-GR" altLang="el-GR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3CDD4B8-CC15-4416-8943-852C9372C4F2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charset="-128"/>
              </a:rPr>
              <a:t>S</a:t>
            </a:r>
            <a:r>
              <a:rPr lang="el-GR" altLang="el-GR" dirty="0" smtClean="0">
                <a:ea typeface="ＭＳ Ｐゴシック" charset="-128"/>
              </a:rPr>
              <a:t>OAP και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XML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Τα SOAP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μηνύματα αποτελούνται από </a:t>
            </a:r>
            <a:r>
              <a:rPr lang="el-GR" altLang="el-GR" b="1" dirty="0" smtClean="0">
                <a:ea typeface="ＭＳ Ｐゴシック" charset="-128"/>
              </a:rPr>
              <a:t>XML elements</a:t>
            </a:r>
            <a:r>
              <a:rPr lang="el-GR" altLang="el-GR" dirty="0" smtClean="0">
                <a:ea typeface="ＭＳ Ｐゴシック" charset="-128"/>
              </a:rPr>
              <a:t>.</a:t>
            </a: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143250"/>
            <a:ext cx="1733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643188"/>
            <a:ext cx="5219700" cy="307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CA34516-A2B0-43FB-A845-523DFA55714C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Η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δομή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ενός SOAP Message</a:t>
            </a:r>
            <a:r>
              <a:rPr lang="en-US" altLang="el-GR" dirty="0" smtClean="0">
                <a:ea typeface="ＭＳ Ｐゴシック" charset="-128"/>
              </a:rPr>
              <a:t> 1/2</a:t>
            </a:r>
            <a:endParaRPr lang="el-GR" altLang="el-GR" dirty="0" smtClean="0">
              <a:ea typeface="ＭＳ Ｐゴシック" charset="-128"/>
            </a:endParaRPr>
          </a:p>
        </p:txBody>
      </p:sp>
      <p:pic>
        <p:nvPicPr>
          <p:cNvPr id="307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1593850"/>
            <a:ext cx="8648700" cy="4284663"/>
          </a:xfrm>
          <a:noFill/>
        </p:spPr>
      </p:pic>
    </p:spTree>
    <p:extLst>
      <p:ext uri="{BB962C8B-B14F-4D97-AF65-F5344CB8AC3E}">
        <p14:creationId xmlns:p14="http://schemas.microsoft.com/office/powerpoint/2010/main" val="23406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9D5E40D-C20E-47D0-8C94-901A3CDC3883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Η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δομή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ενός SOAP Message</a:t>
            </a:r>
            <a:r>
              <a:rPr lang="en-US" altLang="el-GR" dirty="0" smtClean="0">
                <a:ea typeface="ＭＳ Ｐゴシック" charset="-128"/>
              </a:rPr>
              <a:t> 2/2</a:t>
            </a: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SOAP </a:t>
            </a:r>
            <a:r>
              <a:rPr lang="en-US" dirty="0" smtClean="0">
                <a:ea typeface="ＭＳ Ｐゴシック" charset="-128"/>
              </a:rPr>
              <a:t>Messages</a:t>
            </a:r>
            <a:r>
              <a:rPr lang="el-GR" dirty="0" smtClean="0">
                <a:ea typeface="ＭＳ Ｐゴシック" charset="-128"/>
              </a:rPr>
              <a:t> περιέχονται μέσα στα </a:t>
            </a: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soap</a:t>
            </a:r>
            <a:r>
              <a:rPr lang="el-GR" dirty="0" smtClean="0">
                <a:ea typeface="ＭＳ Ｐゴシック" charset="-128"/>
              </a:rPr>
              <a:t>:</a:t>
            </a:r>
            <a:r>
              <a:rPr lang="en-US" dirty="0" smtClean="0">
                <a:ea typeface="ＭＳ Ｐゴシック" charset="-128"/>
              </a:rPr>
              <a:t>Envelope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elements</a:t>
            </a:r>
            <a:r>
              <a:rPr lang="el-GR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Το </a:t>
            </a:r>
            <a:r>
              <a:rPr lang="en-US" b="1" dirty="0" smtClean="0">
                <a:ea typeface="ＭＳ Ｐゴシック" charset="-128"/>
              </a:rPr>
              <a:t>Envelope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b="1" dirty="0" smtClean="0">
                <a:ea typeface="ＭＳ Ｐゴシック" charset="-128"/>
              </a:rPr>
              <a:t>ΜΠΟΡΕΙ</a:t>
            </a:r>
            <a:r>
              <a:rPr lang="el-GR" dirty="0" smtClean="0">
                <a:ea typeface="ＭＳ Ｐゴシック" charset="-128"/>
              </a:rPr>
              <a:t> να έχει: 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soap:Header</a:t>
            </a:r>
            <a:r>
              <a:rPr lang="el-GR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Το </a:t>
            </a:r>
            <a:r>
              <a:rPr lang="en-US" b="1" dirty="0" smtClean="0">
                <a:ea typeface="ＭＳ Ｐゴシック" charset="-128"/>
              </a:rPr>
              <a:t>Envelope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b="1" dirty="0" smtClean="0">
                <a:ea typeface="ＭＳ Ｐゴシック" charset="-128"/>
              </a:rPr>
              <a:t>ΠΡΕΠΕΙ</a:t>
            </a:r>
            <a:r>
              <a:rPr lang="el-GR" dirty="0" smtClean="0">
                <a:ea typeface="ＭＳ Ｐゴシック" charset="-128"/>
              </a:rPr>
              <a:t> να έχει: 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-128"/>
              </a:rPr>
              <a:t>soap:Body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To </a:t>
            </a:r>
            <a:r>
              <a:rPr lang="en-US" b="1" dirty="0" smtClean="0">
                <a:ea typeface="ＭＳ Ｐゴシック" charset="-128"/>
              </a:rPr>
              <a:t>Envelope</a:t>
            </a:r>
            <a:r>
              <a:rPr lang="el-GR" b="1" dirty="0" smtClean="0">
                <a:ea typeface="ＭＳ Ｐゴシック" charset="-128"/>
              </a:rPr>
              <a:t> ΠΡΕΠΕΙ</a:t>
            </a:r>
            <a:r>
              <a:rPr lang="el-GR" dirty="0" smtClean="0">
                <a:ea typeface="ＭＳ Ｐゴシック" charset="-128"/>
              </a:rPr>
              <a:t> να είναι το </a:t>
            </a:r>
            <a:r>
              <a:rPr lang="en-US" b="1" dirty="0" smtClean="0">
                <a:ea typeface="ＭＳ Ｐゴシック" charset="-128"/>
              </a:rPr>
              <a:t>root</a:t>
            </a:r>
            <a:r>
              <a:rPr lang="el-GR" b="1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element</a:t>
            </a:r>
            <a:r>
              <a:rPr lang="el-GR" b="1" dirty="0" smtClean="0">
                <a:ea typeface="ＭＳ Ｐゴシック" charset="-128"/>
              </a:rPr>
              <a:t>!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Στο </a:t>
            </a:r>
            <a:r>
              <a:rPr lang="en-US" dirty="0" smtClean="0">
                <a:ea typeface="ＭＳ Ｐゴシック" charset="-128"/>
              </a:rPr>
              <a:t>Envelope </a:t>
            </a:r>
            <a:r>
              <a:rPr lang="el-GR" dirty="0" smtClean="0">
                <a:ea typeface="ＭＳ Ｐゴシック" charset="-128"/>
              </a:rPr>
              <a:t>ορίζουμε πάντα το </a:t>
            </a:r>
            <a:r>
              <a:rPr lang="en-US" dirty="0" smtClean="0">
                <a:ea typeface="ＭＳ Ｐゴシック" charset="-128"/>
              </a:rPr>
              <a:t>namespace soap </a:t>
            </a:r>
            <a:r>
              <a:rPr lang="el-GR" dirty="0" smtClean="0">
                <a:ea typeface="ＭＳ Ｐゴシック" charset="-128"/>
              </a:rPr>
              <a:t>με τιμή το </a:t>
            </a:r>
            <a:r>
              <a:rPr lang="en-US" dirty="0" smtClean="0">
                <a:ea typeface="ＭＳ Ｐゴシック" charset="-128"/>
              </a:rPr>
              <a:t>URI: </a:t>
            </a:r>
            <a:endParaRPr lang="el-GR" dirty="0" smtClean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n-US" sz="2000" i="1" dirty="0" smtClean="0"/>
              <a:t>http://www.w3.org/2001/12/soap-envelope</a:t>
            </a:r>
            <a:endParaRPr lang="en-US" i="1" dirty="0" smtClean="0"/>
          </a:p>
          <a:p>
            <a:pPr lvl="1" eaLnBrk="1" hangingPunct="1">
              <a:defRPr/>
            </a:pPr>
            <a:r>
              <a:rPr lang="el-GR" sz="1600" i="1" dirty="0" smtClean="0"/>
              <a:t>Πχ </a:t>
            </a:r>
            <a:r>
              <a:rPr lang="en-US" sz="1600" i="1" dirty="0" smtClean="0"/>
              <a:t>&lt;soap:Envelope xmlns:soap="http://www.w3.org/2001/12/soap-envelope&gt;</a:t>
            </a:r>
            <a:endParaRPr lang="el-GR" sz="1600" i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7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B9A656-F298-4BC2-B66D-F57D890DC3D5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Το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SOAP Encoding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Με το </a:t>
            </a:r>
            <a:r>
              <a:rPr lang="en-US" altLang="el-GR" dirty="0" smtClean="0">
                <a:ea typeface="ＭＳ Ｐゴシック" charset="-128"/>
              </a:rPr>
              <a:t>SOAP Encoding </a:t>
            </a:r>
            <a:r>
              <a:rPr lang="el-GR" altLang="el-GR" dirty="0" smtClean="0">
                <a:ea typeface="ＭＳ Ｐゴシック" charset="-128"/>
              </a:rPr>
              <a:t>μπορούμε να ορίζουμε τύπους δεδομένων στο </a:t>
            </a:r>
            <a:r>
              <a:rPr lang="en-US" altLang="el-GR" dirty="0" smtClean="0">
                <a:ea typeface="ＭＳ Ｐゴシック" charset="-128"/>
              </a:rPr>
              <a:t>SOAP </a:t>
            </a:r>
            <a:r>
              <a:rPr lang="el-GR" altLang="el-GR" dirty="0" smtClean="0">
                <a:ea typeface="ＭＳ Ｐゴシック" charset="-128"/>
              </a:rPr>
              <a:t>μήνυμα. </a:t>
            </a:r>
            <a:endParaRPr lang="en-US" altLang="el-GR" dirty="0" smtClean="0">
              <a:ea typeface="ＭＳ Ｐゴシック" charset="-128"/>
            </a:endParaRP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Το </a:t>
            </a:r>
            <a:r>
              <a:rPr lang="en-US" altLang="el-GR" dirty="0" smtClean="0">
                <a:ea typeface="ＭＳ Ｐゴシック" charset="-128"/>
              </a:rPr>
              <a:t>SOAP Encoding </a:t>
            </a:r>
            <a:r>
              <a:rPr lang="el-GR" altLang="el-GR" dirty="0" smtClean="0">
                <a:ea typeface="ＭＳ Ｐゴシック" charset="-128"/>
              </a:rPr>
              <a:t>δηλώνεται στο </a:t>
            </a:r>
            <a:r>
              <a:rPr lang="en-US" altLang="el-GR" dirty="0" smtClean="0">
                <a:ea typeface="ＭＳ Ｐゴシック" charset="-128"/>
              </a:rPr>
              <a:t>Envelope</a:t>
            </a:r>
            <a:r>
              <a:rPr lang="el-GR" altLang="el-GR" dirty="0" smtClean="0">
                <a:ea typeface="ＭＳ Ｐゴシック" charset="-128"/>
              </a:rPr>
              <a:t> με το </a:t>
            </a:r>
            <a:r>
              <a:rPr lang="en-US" altLang="el-GR" dirty="0" smtClean="0">
                <a:ea typeface="ＭＳ Ｐゴシック" charset="-128"/>
              </a:rPr>
              <a:t>encodingStyle</a:t>
            </a:r>
            <a:r>
              <a:rPr lang="el-GR" altLang="el-GR" dirty="0" smtClean="0">
                <a:ea typeface="ＭＳ Ｐゴシック" charset="-128"/>
              </a:rPr>
              <a:t> και είναι προαιρετικό.</a:t>
            </a:r>
          </a:p>
          <a:p>
            <a:pPr marL="742950" lvl="2" indent="-342900" eaLnBrk="1" hangingPunct="1"/>
            <a:r>
              <a:rPr lang="en-US" altLang="el-GR" sz="1800" dirty="0" smtClean="0">
                <a:ea typeface="ＭＳ Ｐゴシック" charset="-128"/>
              </a:rPr>
              <a:t>&lt;soap:Envelope </a:t>
            </a:r>
            <a:br>
              <a:rPr lang="en-US" altLang="el-GR" sz="1800" dirty="0" smtClean="0">
                <a:ea typeface="ＭＳ Ｐゴシック" charset="-128"/>
              </a:rPr>
            </a:br>
            <a:r>
              <a:rPr lang="en-US" altLang="el-GR" sz="1800" dirty="0" smtClean="0">
                <a:ea typeface="ＭＳ Ｐゴシック" charset="-128"/>
              </a:rPr>
              <a:t>xmlns:soap="http://www.w3.org/2001/12/soap-envelope" </a:t>
            </a:r>
            <a:br>
              <a:rPr lang="en-US" altLang="el-GR" sz="1800" dirty="0" smtClean="0">
                <a:ea typeface="ＭＳ Ｐゴシック" charset="-128"/>
              </a:rPr>
            </a:br>
            <a:r>
              <a:rPr lang="en-US" altLang="el-GR" sz="1800" b="1" dirty="0" smtClean="0">
                <a:ea typeface="ＭＳ Ｐゴシック" charset="-128"/>
              </a:rPr>
              <a:t>soap:encodingStyle="http://www.w3.org/2001/12/soap-encoding"</a:t>
            </a:r>
            <a:r>
              <a:rPr lang="en-US" altLang="el-GR" sz="1800" dirty="0" smtClean="0">
                <a:ea typeface="ＭＳ Ｐゴシック" charset="-128"/>
              </a:rPr>
              <a:t>&gt;</a:t>
            </a:r>
          </a:p>
          <a:p>
            <a:pPr eaLnBrk="1" hangingPunct="1"/>
            <a:endParaRPr lang="el-GR" altLang="el-GR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l-GR" altLang="el-GR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0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72BC124-5584-42A7-9F2D-7B431395B17C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Το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SOAP Header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Το </a:t>
            </a:r>
            <a:r>
              <a:rPr lang="en-US" b="1" dirty="0" smtClean="0">
                <a:ea typeface="ＭＳ Ｐゴシック" charset="-128"/>
              </a:rPr>
              <a:t>Header</a:t>
            </a:r>
            <a:r>
              <a:rPr lang="el-GR" dirty="0" smtClean="0">
                <a:ea typeface="ＭＳ Ｐゴシック" charset="-128"/>
              </a:rPr>
              <a:t> (προαιρετικό)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μπορεί να περιλαμβάνει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b="1" dirty="0" smtClean="0">
                <a:ea typeface="ＭＳ Ｐゴシック" charset="-128"/>
              </a:rPr>
              <a:t>πληροφορίες για τη συγκεκριμένη εφαρμογή </a:t>
            </a:r>
            <a:r>
              <a:rPr lang="el-GR" dirty="0" smtClean="0">
                <a:ea typeface="ＭＳ Ｐゴシック" charset="-128"/>
              </a:rPr>
              <a:t>που αφορά το μήνυμα (πληρωμή, πιστοποίηση κτλ).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Το </a:t>
            </a:r>
            <a:r>
              <a:rPr lang="en-US" b="1" dirty="0" smtClean="0">
                <a:ea typeface="ＭＳ Ｐゴシック" charset="-128"/>
              </a:rPr>
              <a:t>Header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l-GR" dirty="0" smtClean="0">
                <a:ea typeface="ＭＳ Ｐゴシック" charset="-128"/>
              </a:rPr>
              <a:t>όπως και το </a:t>
            </a:r>
            <a:r>
              <a:rPr lang="en-US" b="1" dirty="0" smtClean="0">
                <a:ea typeface="ＭＳ Ｐゴシック" charset="-128"/>
              </a:rPr>
              <a:t>Body)</a:t>
            </a:r>
            <a:r>
              <a:rPr lang="el-GR" b="1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element</a:t>
            </a:r>
            <a:r>
              <a:rPr lang="el-GR" dirty="0" smtClean="0">
                <a:ea typeface="ＭＳ Ｐゴシック" charset="-128"/>
              </a:rPr>
              <a:t> πρέπει να είναι </a:t>
            </a:r>
            <a:r>
              <a:rPr lang="en-US" b="1" dirty="0" smtClean="0">
                <a:ea typeface="ＭＳ Ｐゴシック" charset="-128"/>
              </a:rPr>
              <a:t>firstlevel</a:t>
            </a:r>
            <a:r>
              <a:rPr lang="el-GR" b="1" dirty="0" smtClean="0">
                <a:ea typeface="ＭＳ Ｐゴシック" charset="-128"/>
              </a:rPr>
              <a:t> </a:t>
            </a:r>
            <a:r>
              <a:rPr lang="en-US" b="1" dirty="0" smtClean="0">
                <a:ea typeface="ＭＳ Ｐゴシック" charset="-128"/>
              </a:rPr>
              <a:t>elements</a:t>
            </a:r>
            <a:r>
              <a:rPr lang="el-GR" dirty="0" smtClean="0">
                <a:ea typeface="ＭＳ Ｐゴシック" charset="-128"/>
              </a:rPr>
              <a:t> κάτω από το </a:t>
            </a:r>
            <a:r>
              <a:rPr lang="en-US" b="1" dirty="0" smtClean="0">
                <a:ea typeface="ＭＳ Ｐゴシック" charset="-128"/>
              </a:rPr>
              <a:t>Envelope</a:t>
            </a:r>
            <a:r>
              <a:rPr lang="el-GR" dirty="0" smtClean="0">
                <a:ea typeface="ＭＳ Ｐゴシック" charset="-128"/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el-GR" i="1" dirty="0" smtClean="0">
                <a:ea typeface="ＭＳ Ｐゴシック" charset="-128"/>
              </a:rPr>
              <a:t>&lt;</a:t>
            </a:r>
            <a:r>
              <a:rPr lang="en-US" i="1" dirty="0" smtClean="0">
                <a:ea typeface="ＭＳ Ｐゴシック" charset="-128"/>
              </a:rPr>
              <a:t>soap</a:t>
            </a:r>
            <a:r>
              <a:rPr lang="el-GR" i="1" dirty="0" smtClean="0">
                <a:ea typeface="ＭＳ Ｐゴシック" charset="-128"/>
              </a:rPr>
              <a:t>:Header&gt;</a:t>
            </a:r>
          </a:p>
          <a:p>
            <a:pPr eaLnBrk="1" hangingPunct="1">
              <a:buFontTx/>
              <a:buNone/>
              <a:defRPr/>
            </a:pPr>
            <a:r>
              <a:rPr lang="el-GR" i="1" dirty="0" smtClean="0">
                <a:ea typeface="ＭＳ Ｐゴシック" charset="-128"/>
              </a:rPr>
              <a:t>	&lt;myns:Date&gt;Wed, 7 July 2002&lt;/myns: Date&gt;</a:t>
            </a:r>
          </a:p>
          <a:p>
            <a:pPr eaLnBrk="1" hangingPunct="1">
              <a:buFontTx/>
              <a:buNone/>
              <a:defRPr/>
            </a:pPr>
            <a:r>
              <a:rPr lang="el-GR" i="1" dirty="0" smtClean="0">
                <a:ea typeface="ＭＳ Ｐゴシック" charset="-128"/>
              </a:rPr>
              <a:t>	&lt;myns:From&gt;</a:t>
            </a:r>
            <a:r>
              <a:rPr lang="en-US" i="1" dirty="0" smtClean="0">
                <a:ea typeface="ＭＳ Ｐゴシック" charset="-128"/>
              </a:rPr>
              <a:t>dora</a:t>
            </a:r>
            <a:r>
              <a:rPr lang="el-GR" i="1" dirty="0" smtClean="0">
                <a:ea typeface="ＭＳ Ｐゴシック" charset="-128"/>
              </a:rPr>
              <a:t>@telecom.ntua.gr</a:t>
            </a:r>
          </a:p>
          <a:p>
            <a:pPr eaLnBrk="1" hangingPunct="1">
              <a:buFontTx/>
              <a:buNone/>
              <a:defRPr/>
            </a:pPr>
            <a:r>
              <a:rPr lang="el-GR" i="1" dirty="0" smtClean="0">
                <a:ea typeface="ＭＳ Ｐゴシック" charset="-128"/>
              </a:rPr>
              <a:t>	&lt;/myns:From&gt; …</a:t>
            </a:r>
          </a:p>
          <a:p>
            <a:pPr eaLnBrk="1" hangingPunct="1">
              <a:buFontTx/>
              <a:buNone/>
              <a:defRPr/>
            </a:pPr>
            <a:r>
              <a:rPr lang="el-GR" i="1" dirty="0" smtClean="0">
                <a:ea typeface="ＭＳ Ｐゴシック" charset="-128"/>
              </a:rPr>
              <a:t>&lt;/</a:t>
            </a:r>
            <a:r>
              <a:rPr lang="en-US" i="1" dirty="0" smtClean="0">
                <a:ea typeface="ＭＳ Ｐゴシック" charset="-128"/>
              </a:rPr>
              <a:t>soap</a:t>
            </a:r>
            <a:r>
              <a:rPr lang="el-GR" i="1" dirty="0" smtClean="0">
                <a:ea typeface="ＭＳ Ｐゴシック" charset="-128"/>
              </a:rPr>
              <a:t>:Header&gt;</a:t>
            </a:r>
          </a:p>
        </p:txBody>
      </p:sp>
    </p:spTree>
    <p:extLst>
      <p:ext uri="{BB962C8B-B14F-4D97-AF65-F5344CB8AC3E}">
        <p14:creationId xmlns:p14="http://schemas.microsoft.com/office/powerpoint/2010/main" val="2128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>
                <a:ea typeface="ＭＳ Ｐゴシック" charset="-128"/>
              </a:rPr>
              <a:t>WebServices</a:t>
            </a:r>
            <a:br>
              <a:rPr lang="en-US" altLang="el-GR" dirty="0" smtClean="0">
                <a:ea typeface="ＭＳ Ｐゴシック" charset="-128"/>
              </a:rPr>
            </a:br>
            <a:r>
              <a:rPr lang="en-US" altLang="el-GR" dirty="0" smtClean="0">
                <a:ea typeface="ＭＳ Ｐゴシック" charset="-128"/>
              </a:rPr>
              <a:t>SOAP - UDDI - WSDL</a:t>
            </a:r>
          </a:p>
        </p:txBody>
      </p:sp>
    </p:spTree>
    <p:extLst>
      <p:ext uri="{BB962C8B-B14F-4D97-AF65-F5344CB8AC3E}">
        <p14:creationId xmlns:p14="http://schemas.microsoft.com/office/powerpoint/2010/main" val="15540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59A907-3418-4235-B2DE-20C6EE97F7CB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Η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δομή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των SOAP Faults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Το </a:t>
            </a:r>
            <a:r>
              <a:rPr lang="en-US" altLang="el-GR" dirty="0" smtClean="0">
                <a:ea typeface="ＭＳ Ｐゴシック" charset="-128"/>
              </a:rPr>
              <a:t>“soap</a:t>
            </a:r>
            <a:r>
              <a:rPr lang="el-GR" altLang="el-GR" dirty="0" smtClean="0">
                <a:ea typeface="ＭＳ Ｐゴシック" charset="-128"/>
              </a:rPr>
              <a:t>:Fault</a:t>
            </a:r>
            <a:r>
              <a:rPr lang="en-US" altLang="el-GR" dirty="0" smtClean="0">
                <a:ea typeface="ＭＳ Ｐゴシック" charset="-128"/>
              </a:rPr>
              <a:t>”</a:t>
            </a:r>
            <a:r>
              <a:rPr lang="el-GR" altLang="el-GR" dirty="0" smtClean="0">
                <a:ea typeface="ＭＳ Ｐゴシック" charset="-128"/>
              </a:rPr>
              <a:t> </a:t>
            </a:r>
            <a:r>
              <a:rPr lang="en-US" altLang="el-GR" dirty="0" smtClean="0">
                <a:ea typeface="ＭＳ Ｐゴシック" charset="-128"/>
              </a:rPr>
              <a:t>element </a:t>
            </a:r>
            <a:r>
              <a:rPr lang="el-GR" altLang="el-GR" dirty="0" smtClean="0">
                <a:ea typeface="ＭＳ Ｐゴシック" charset="-128"/>
              </a:rPr>
              <a:t>χρησιμοποιείται για να δηλώσει κάποιο λάθος. </a:t>
            </a: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Περιλαμβάνεται στο </a:t>
            </a:r>
            <a:r>
              <a:rPr lang="en-US" altLang="el-GR" dirty="0" smtClean="0">
                <a:ea typeface="ＭＳ Ｐゴシック" charset="-128"/>
              </a:rPr>
              <a:t>element Body </a:t>
            </a:r>
            <a:r>
              <a:rPr lang="el-GR" altLang="el-GR" dirty="0" smtClean="0">
                <a:ea typeface="ＭＳ Ｐゴシック" charset="-128"/>
              </a:rPr>
              <a:t>και μπορεί να εμφανίζεται μόνο μια φορά στο ίδιο μήνυμα.</a:t>
            </a: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Τα sub-elements του είναι:</a:t>
            </a:r>
          </a:p>
          <a:p>
            <a:pPr lvl="1" eaLnBrk="1" hangingPunct="1"/>
            <a:r>
              <a:rPr lang="el-GR" altLang="el-GR" b="1" dirty="0" smtClean="0">
                <a:ea typeface="ＭＳ Ｐゴシック" charset="-128"/>
              </a:rPr>
              <a:t>faultcode</a:t>
            </a:r>
            <a:r>
              <a:rPr lang="el-GR" altLang="el-GR" dirty="0" smtClean="0">
                <a:ea typeface="ＭＳ Ｐゴシック" charset="-128"/>
              </a:rPr>
              <a:t>: ο κωδικός του λάθους</a:t>
            </a:r>
          </a:p>
          <a:p>
            <a:pPr lvl="1" eaLnBrk="1" hangingPunct="1"/>
            <a:r>
              <a:rPr lang="el-GR" altLang="el-GR" b="1" dirty="0" smtClean="0">
                <a:ea typeface="ＭＳ Ｐゴシック" charset="-128"/>
              </a:rPr>
              <a:t>faultstring</a:t>
            </a:r>
            <a:r>
              <a:rPr lang="el-GR" altLang="el-GR" dirty="0" smtClean="0">
                <a:ea typeface="ＭＳ Ｐゴシック" charset="-128"/>
              </a:rPr>
              <a:t>: η περιγραφή του λάθους</a:t>
            </a:r>
          </a:p>
          <a:p>
            <a:pPr lvl="1" eaLnBrk="1" hangingPunct="1"/>
            <a:r>
              <a:rPr lang="el-GR" altLang="el-GR" b="1" dirty="0" smtClean="0">
                <a:ea typeface="ＭＳ Ｐゴシック" charset="-128"/>
              </a:rPr>
              <a:t>faultactor</a:t>
            </a:r>
            <a:r>
              <a:rPr lang="el-GR" altLang="el-GR" dirty="0" smtClean="0">
                <a:ea typeface="ＭＳ Ｐゴシック" charset="-128"/>
              </a:rPr>
              <a:t>: ο actor που δημιούργησε το fault</a:t>
            </a:r>
          </a:p>
          <a:p>
            <a:pPr lvl="1" eaLnBrk="1" hangingPunct="1"/>
            <a:r>
              <a:rPr lang="el-GR" altLang="el-GR" b="1" dirty="0" smtClean="0">
                <a:ea typeface="ＭＳ Ｐゴシック" charset="-128"/>
              </a:rPr>
              <a:t>detail</a:t>
            </a:r>
            <a:r>
              <a:rPr lang="el-GR" altLang="el-GR" dirty="0" smtClean="0">
                <a:ea typeface="ＭＳ Ｐゴシック" charset="-128"/>
              </a:rPr>
              <a:t>: περισσότερες πληροφορίες</a:t>
            </a:r>
          </a:p>
        </p:txBody>
      </p:sp>
    </p:spTree>
    <p:extLst>
      <p:ext uri="{BB962C8B-B14F-4D97-AF65-F5344CB8AC3E}">
        <p14:creationId xmlns:p14="http://schemas.microsoft.com/office/powerpoint/2010/main" val="22170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7386EA7-42D9-41FD-9DC8-8E2F8F77085B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SOAP </a:t>
            </a:r>
            <a:r>
              <a:rPr lang="en-US" altLang="el-GR" dirty="0" smtClean="0">
                <a:ea typeface="ＭＳ Ｐゴシック" charset="-128"/>
              </a:rPr>
              <a:t>Request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Πως μοιάζει ένα SOAP </a:t>
            </a:r>
            <a:r>
              <a:rPr lang="en-US" altLang="el-GR" dirty="0" smtClean="0">
                <a:ea typeface="ＭＳ Ｐゴシック" charset="-128"/>
              </a:rPr>
              <a:t>request</a:t>
            </a:r>
            <a:r>
              <a:rPr lang="el-GR" altLang="el-GR" dirty="0" smtClean="0">
                <a:ea typeface="ＭＳ Ｐゴシック" charset="-128"/>
              </a:rPr>
              <a:t>?</a:t>
            </a:r>
          </a:p>
          <a:p>
            <a:pPr eaLnBrk="1" hangingPunct="1">
              <a:buFontTx/>
              <a:buNone/>
            </a:pPr>
            <a:endParaRPr lang="el-GR" altLang="el-GR" sz="2100" b="1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l-GR" altLang="el-GR" sz="2100" dirty="0" smtClean="0">
              <a:ea typeface="ＭＳ Ｐゴシック" charset="-128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571750"/>
            <a:ext cx="6446838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5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D3A333D-4197-4675-994D-B14C00408ADD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SOAP </a:t>
            </a:r>
            <a:r>
              <a:rPr lang="en-US" altLang="el-GR" dirty="0" smtClean="0">
                <a:ea typeface="ＭＳ Ｐゴシック" charset="-128"/>
              </a:rPr>
              <a:t>Response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Πως μοιάζει ένα SOAP </a:t>
            </a:r>
            <a:r>
              <a:rPr lang="en-US" altLang="el-GR" dirty="0" smtClean="0">
                <a:ea typeface="ＭＳ Ｐゴシック" charset="-128"/>
              </a:rPr>
              <a:t>response</a:t>
            </a:r>
            <a:r>
              <a:rPr lang="el-GR" altLang="el-GR" dirty="0" smtClean="0">
                <a:ea typeface="ＭＳ Ｐゴシック" charset="-128"/>
              </a:rPr>
              <a:t>?</a:t>
            </a:r>
          </a:p>
          <a:p>
            <a:pPr eaLnBrk="1" hangingPunct="1"/>
            <a:endParaRPr lang="el-GR" altLang="el-GR" dirty="0" smtClean="0">
              <a:ea typeface="ＭＳ Ｐゴシック" charset="-128"/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13" y="2571750"/>
            <a:ext cx="6408737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6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>
                <a:ea typeface="ＭＳ Ｐゴシック" charset="-128"/>
              </a:rPr>
              <a:t>Ολοκληρωμένο</a:t>
            </a:r>
            <a:r>
              <a:rPr lang="en-US" altLang="el-GR" sz="3200" dirty="0" smtClean="0">
                <a:ea typeface="ＭＳ Ｐゴシック" charset="-128"/>
              </a:rPr>
              <a:t> SOAP Request Message </a:t>
            </a:r>
            <a:r>
              <a:rPr lang="el-GR" altLang="el-GR" sz="3200" dirty="0" smtClean="0">
                <a:ea typeface="ＭＳ Ｐゴシック" charset="-128"/>
              </a:rPr>
              <a:t>πάνω από </a:t>
            </a:r>
            <a:r>
              <a:rPr lang="en-US" altLang="el-GR" sz="3200" dirty="0" smtClean="0">
                <a:ea typeface="ＭＳ Ｐゴシック" charset="-128"/>
              </a:rPr>
              <a:t>HTTP 1/2</a:t>
            </a:r>
            <a:endParaRPr lang="el-GR" altLang="el-GR" sz="3200" dirty="0" smtClean="0">
              <a:ea typeface="ＭＳ Ｐゴシック" charset="-128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284F936-9787-4E93-800C-B9FA43443962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928813"/>
            <a:ext cx="6429375" cy="379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3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>
                <a:ea typeface="ＭＳ Ｐゴシック" charset="-128"/>
              </a:rPr>
              <a:t>Ολοκληρωμένο</a:t>
            </a:r>
            <a:r>
              <a:rPr lang="en-US" altLang="el-GR" sz="3200" dirty="0" smtClean="0">
                <a:ea typeface="ＭＳ Ｐゴシック" charset="-128"/>
              </a:rPr>
              <a:t> SOAP Response Message </a:t>
            </a:r>
            <a:r>
              <a:rPr lang="el-GR" altLang="el-GR" sz="3200" dirty="0" smtClean="0">
                <a:ea typeface="ＭＳ Ｐゴシック" charset="-128"/>
              </a:rPr>
              <a:t>πάνω από </a:t>
            </a:r>
            <a:r>
              <a:rPr lang="en-US" altLang="el-GR" sz="3200" dirty="0" smtClean="0">
                <a:ea typeface="ＭＳ Ｐゴシック" charset="-128"/>
              </a:rPr>
              <a:t>HTTP 2/2</a:t>
            </a:r>
            <a:endParaRPr lang="el-GR" altLang="el-GR" sz="3200" dirty="0" smtClean="0">
              <a:ea typeface="ＭＳ Ｐゴシック" charset="-128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86725CD-95EA-475F-88A4-777D8D97C81B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928813"/>
            <a:ext cx="6516687" cy="3643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1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Πλεονεκτήματα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Λειτουργεί πάνω από </a:t>
            </a:r>
            <a:r>
              <a:rPr lang="el-GR" altLang="el-GR" b="1" dirty="0" smtClean="0">
                <a:ea typeface="ＭＳ Ｐゴシック" charset="-128"/>
              </a:rPr>
              <a:t>HTTP</a:t>
            </a:r>
            <a:r>
              <a:rPr lang="el-GR" altLang="el-GR" dirty="0" smtClean="0">
                <a:ea typeface="ＭＳ Ｐゴシック" charset="-128"/>
              </a:rPr>
              <a:t> (το οποίο είναι ένα καθιερωμένο πρωτόκολλο)</a:t>
            </a:r>
          </a:p>
          <a:p>
            <a:pPr eaLnBrk="1" hangingPunct="1"/>
            <a:r>
              <a:rPr lang="el-GR" altLang="el-GR" b="1" dirty="0" smtClean="0">
                <a:ea typeface="ＭＳ Ｐゴシック" charset="-128"/>
              </a:rPr>
              <a:t>Ασφαλές</a:t>
            </a:r>
            <a:r>
              <a:rPr lang="el-GR" altLang="el-GR" dirty="0" smtClean="0">
                <a:ea typeface="ＭＳ Ｐゴシック" charset="-128"/>
              </a:rPr>
              <a:t> (κάνοντας χρήση HTTPS)</a:t>
            </a:r>
          </a:p>
          <a:p>
            <a:pPr eaLnBrk="1" hangingPunct="1"/>
            <a:r>
              <a:rPr lang="el-GR" altLang="el-GR" b="1" dirty="0" smtClean="0">
                <a:ea typeface="ＭＳ Ｐゴシック" charset="-128"/>
              </a:rPr>
              <a:t>Open standard</a:t>
            </a:r>
            <a:r>
              <a:rPr lang="el-GR" altLang="el-GR" dirty="0" smtClean="0">
                <a:ea typeface="ＭＳ Ｐゴシック" charset="-128"/>
              </a:rPr>
              <a:t> (βασισμένο στο XML και W3C Group)</a:t>
            </a: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Επεκτασιμότητα</a:t>
            </a: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Διαθέσιμο σε διάφορες γλώσσες και υλοποιήσεις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FE656F8-5A81-41FD-ABC5-EEBF92535352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Μειονεκτήματα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Αργή επικοινωνία</a:t>
            </a:r>
          </a:p>
          <a:p>
            <a:pPr lvl="1" eaLnBrk="1" hangingPunct="1"/>
            <a:r>
              <a:rPr lang="el-GR" altLang="el-GR" dirty="0" smtClean="0">
                <a:ea typeface="ＭＳ Ｐゴシック" charset="-128"/>
              </a:rPr>
              <a:t>Ειδικά σε μικρά μηνύματα το </a:t>
            </a:r>
            <a:r>
              <a:rPr lang="en-US" altLang="el-GR" dirty="0" smtClean="0">
                <a:ea typeface="ＭＳ Ｐゴシック" charset="-128"/>
              </a:rPr>
              <a:t>overhead </a:t>
            </a:r>
            <a:r>
              <a:rPr lang="el-GR" altLang="el-GR" dirty="0" smtClean="0">
                <a:ea typeface="ＭＳ Ｐゴシック" charset="-128"/>
              </a:rPr>
              <a:t>είναι πολύ μεγάλο.</a:t>
            </a:r>
          </a:p>
          <a:p>
            <a:pPr eaLnBrk="1" hangingPunct="1"/>
            <a:r>
              <a:rPr lang="el-GR" altLang="el-GR" dirty="0" smtClean="0">
                <a:ea typeface="ＭＳ Ｐゴシック" charset="-128"/>
              </a:rPr>
              <a:t>Βαριά επεξεργασία</a:t>
            </a:r>
          </a:p>
          <a:p>
            <a:pPr eaLnBrk="1" hangingPunct="1"/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48A749-A3E8-4A64-93E8-B75C3C966F5D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Οι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SOAP πλατφόρμες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Apache Axis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1900" dirty="0" smtClean="0">
                <a:ea typeface="ＭＳ Ｐゴシック" charset="-128"/>
              </a:rPr>
              <a:t>Από τα πιο διαδεδομένα σήμερα.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.NET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1900" dirty="0" smtClean="0">
                <a:ea typeface="ＭＳ Ｐゴシック" charset="-128"/>
              </a:rPr>
              <a:t>Τα Components είναι προσβάσιμα δικτυακά</a:t>
            </a:r>
            <a:endParaRPr lang="en-US" altLang="el-GR" sz="19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2100" dirty="0" smtClean="0">
                <a:ea typeface="ＭＳ Ｐゴシック" charset="-128"/>
              </a:rPr>
              <a:t>……</a:t>
            </a:r>
          </a:p>
          <a:p>
            <a:pPr eaLnBrk="1" hangingPunct="1">
              <a:lnSpc>
                <a:spcPct val="90000"/>
              </a:lnSpc>
            </a:pPr>
            <a:endParaRPr lang="en-US" altLang="el-GR" sz="21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Υπάρχει υλοποιημένο στις περισσότερες γλώσσες προγραμματισμού. </a:t>
            </a:r>
            <a:endParaRPr lang="en-US" altLang="el-GR" sz="21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Οι περισσότερες εμπορικές πλατφόρμες το υποστηρίζουν, πχ: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900" dirty="0" smtClean="0">
                <a:ea typeface="ＭＳ Ｐゴシック" charset="-128"/>
              </a:rPr>
              <a:t>Oracle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900" dirty="0" smtClean="0">
                <a:ea typeface="ＭＳ Ｐゴシック" charset="-128"/>
              </a:rPr>
              <a:t>BEA WebLogic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1900" dirty="0" smtClean="0">
                <a:ea typeface="ＭＳ Ｐゴシック" charset="-128"/>
              </a:rPr>
              <a:t>IBM Websphere</a:t>
            </a:r>
            <a:endParaRPr lang="el-GR" altLang="el-GR" sz="1900" dirty="0" smtClean="0">
              <a:ea typeface="ＭＳ Ｐゴシック" charset="-128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92FB844-3F14-424A-A0E7-7943633FB73D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charset="-128"/>
              </a:rPr>
              <a:t>AXIS </a:t>
            </a:r>
            <a:r>
              <a:rPr lang="el-GR" altLang="el-GR" dirty="0" smtClean="0">
                <a:ea typeface="ＭＳ Ｐゴシック" charset="-128"/>
              </a:rPr>
              <a:t>και </a:t>
            </a:r>
            <a:r>
              <a:rPr lang="en-US" altLang="el-GR" dirty="0" smtClean="0">
                <a:ea typeface="ＭＳ Ｐゴシック" charset="-128"/>
              </a:rPr>
              <a:t>SOAP</a:t>
            </a: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500" dirty="0" smtClean="0">
                <a:ea typeface="ＭＳ Ｐゴシック" charset="-128"/>
              </a:rPr>
              <a:t>O Apache AXIS </a:t>
            </a:r>
            <a:r>
              <a:rPr lang="el-GR" altLang="el-GR" sz="2500" dirty="0" smtClean="0">
                <a:ea typeface="ＭＳ Ｐゴシック" charset="-128"/>
              </a:rPr>
              <a:t>είναι η πιο διαδεδομένη υλοποίηση του </a:t>
            </a:r>
            <a:r>
              <a:rPr lang="en-US" altLang="el-GR" sz="2500" dirty="0" smtClean="0">
                <a:ea typeface="ＭＳ Ｐゴシック" charset="-128"/>
              </a:rPr>
              <a:t>SOAP. </a:t>
            </a:r>
          </a:p>
          <a:p>
            <a:pPr eaLnBrk="1" hangingPunct="1"/>
            <a:r>
              <a:rPr lang="el-GR" altLang="el-GR" sz="2500" dirty="0" smtClean="0">
                <a:ea typeface="ＭＳ Ｐゴシック" charset="-128"/>
              </a:rPr>
              <a:t>Υπάρχει σε </a:t>
            </a:r>
            <a:r>
              <a:rPr lang="en-US" altLang="el-GR" sz="2500" dirty="0" smtClean="0">
                <a:ea typeface="ＭＳ Ｐゴシック" charset="-128"/>
              </a:rPr>
              <a:t>Java </a:t>
            </a:r>
            <a:r>
              <a:rPr lang="el-GR" altLang="el-GR" sz="2500" dirty="0" smtClean="0">
                <a:ea typeface="ＭＳ Ｐゴシック" charset="-128"/>
              </a:rPr>
              <a:t>και </a:t>
            </a:r>
            <a:r>
              <a:rPr lang="en-US" altLang="el-GR" sz="2500" dirty="0" smtClean="0">
                <a:ea typeface="ＭＳ Ｐゴシック" charset="-128"/>
              </a:rPr>
              <a:t>C++.</a:t>
            </a:r>
          </a:p>
          <a:p>
            <a:pPr eaLnBrk="1" hangingPunct="1"/>
            <a:r>
              <a:rPr lang="el-GR" altLang="el-GR" sz="2500" dirty="0" smtClean="0">
                <a:ea typeface="ＭＳ Ｐゴシック" charset="-128"/>
              </a:rPr>
              <a:t>Είναι </a:t>
            </a:r>
            <a:r>
              <a:rPr lang="en-US" altLang="el-GR" sz="2500" dirty="0" smtClean="0">
                <a:ea typeface="ＭＳ Ｐゴシック" charset="-128"/>
              </a:rPr>
              <a:t>open source.</a:t>
            </a:r>
          </a:p>
          <a:p>
            <a:pPr eaLnBrk="1" hangingPunct="1"/>
            <a:r>
              <a:rPr lang="el-GR" altLang="el-GR" sz="2500" dirty="0" smtClean="0">
                <a:ea typeface="ＭＳ Ｐゴシック" charset="-128"/>
              </a:rPr>
              <a:t>Υποστηρίζει</a:t>
            </a:r>
          </a:p>
          <a:p>
            <a:pPr lvl="1" eaLnBrk="1" hangingPunct="1"/>
            <a:r>
              <a:rPr lang="en-US" altLang="el-GR" sz="2100" dirty="0" smtClean="0">
                <a:ea typeface="ＭＳ Ｐゴシック" charset="-128"/>
              </a:rPr>
              <a:t>UDDI</a:t>
            </a:r>
          </a:p>
          <a:p>
            <a:pPr lvl="1" eaLnBrk="1" hangingPunct="1"/>
            <a:r>
              <a:rPr lang="en-US" altLang="el-GR" sz="2100" dirty="0" smtClean="0">
                <a:ea typeface="ＭＳ Ｐゴシック" charset="-128"/>
              </a:rPr>
              <a:t>WSDL</a:t>
            </a:r>
          </a:p>
          <a:p>
            <a:pPr lvl="1" eaLnBrk="1" hangingPunct="1"/>
            <a:r>
              <a:rPr lang="en-US" altLang="el-GR" sz="2100" dirty="0" smtClean="0">
                <a:ea typeface="ＭＳ Ｐゴシック" charset="-128"/>
              </a:rPr>
              <a:t>SOAP Message Monitoring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F27E83E-5A15-4A83-8F36-800888E44679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charset="-128"/>
              </a:rPr>
              <a:t>SOAP web service </a:t>
            </a:r>
            <a:r>
              <a:rPr lang="el-GR" altLang="el-GR" dirty="0" smtClean="0">
                <a:ea typeface="ＭＳ Ｐゴシック" charset="-128"/>
              </a:rPr>
              <a:t>σε </a:t>
            </a:r>
            <a:r>
              <a:rPr lang="en-US" altLang="el-GR" dirty="0" smtClean="0">
                <a:ea typeface="ＭＳ Ｐゴシック" charset="-128"/>
              </a:rPr>
              <a:t>netbeans 1/2</a:t>
            </a: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import javax.jws.WebService;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import javax.jws.WebMethod;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import javax.jws.WebParam;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@WebService (serviceName = "NameService")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public class NameService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{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@WebMethod (operationName = "hello")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public String hello (@WebParam (name = "name") String txt)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{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return "Hello " + txt + " !";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}</a:t>
            </a:r>
          </a:p>
          <a:p>
            <a:pPr marL="0" indent="0" eaLnBrk="1" hangingPunct="1">
              <a:buFontTx/>
              <a:buNone/>
            </a:pPr>
            <a:r>
              <a:rPr lang="en-US" altLang="el-GR" sz="18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}</a:t>
            </a:r>
          </a:p>
          <a:p>
            <a:pPr marL="0" indent="0" eaLnBrk="1" hangingPunct="1">
              <a:buFontTx/>
              <a:buNone/>
            </a:pPr>
            <a:endParaRPr lang="en-US" altLang="el-GR" sz="1800" dirty="0" smtClean="0">
              <a:latin typeface="Courier New" pitchFamily="49" charset="0"/>
              <a:ea typeface="ＭＳ Ｐゴシック" charset="-128"/>
              <a:cs typeface="Courier New" pitchFamily="49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990957B-C764-46C2-9AAB-4C67104541C0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ea typeface="ＭＳ Ｐゴシック" charset="-128"/>
              </a:rPr>
              <a:t>Υπηρεσίες Διαδικτύου</a:t>
            </a:r>
            <a:r>
              <a:rPr lang="en-US" altLang="el-GR" sz="3600" dirty="0" smtClean="0">
                <a:ea typeface="ＭＳ Ｐゴシック" charset="-128"/>
              </a:rPr>
              <a:t> </a:t>
            </a:r>
            <a:r>
              <a:rPr lang="el-GR" altLang="el-GR" sz="3600" dirty="0" smtClean="0">
                <a:ea typeface="ＭＳ Ｐゴシック" charset="-128"/>
              </a:rPr>
              <a:t>(</a:t>
            </a:r>
            <a:r>
              <a:rPr lang="en-US" altLang="el-GR" sz="3600" dirty="0" smtClean="0">
                <a:ea typeface="ＭＳ Ｐゴシック" charset="-128"/>
              </a:rPr>
              <a:t>Web Services</a:t>
            </a:r>
            <a:r>
              <a:rPr lang="el-GR" altLang="el-GR" sz="3600" dirty="0" smtClean="0">
                <a:ea typeface="ＭＳ Ｐゴシック" charset="-128"/>
              </a:rPr>
              <a:t>)</a:t>
            </a:r>
            <a:r>
              <a:rPr lang="en-US" altLang="el-GR" sz="3600" dirty="0" smtClean="0">
                <a:ea typeface="ＭＳ Ｐゴシック" charset="-128"/>
              </a:rPr>
              <a:t> 1/3</a:t>
            </a:r>
            <a:endParaRPr lang="el-GR" altLang="el-GR" sz="3600" dirty="0" smtClean="0">
              <a:ea typeface="ＭＳ Ｐゴシック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500" dirty="0" smtClean="0">
                <a:ea typeface="ＭＳ Ｐゴシック" charset="-128"/>
              </a:rPr>
              <a:t>Το παρόν του διαδικτύου βασίζεται στην εγκαθίδρυση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ενός πιο αποδοτικού </a:t>
            </a:r>
            <a:r>
              <a:rPr lang="el-GR" altLang="el-GR" sz="2500" b="1" dirty="0" smtClean="0">
                <a:ea typeface="ＭＳ Ｐゴシック" charset="-128"/>
              </a:rPr>
              <a:t>μέσου</a:t>
            </a:r>
            <a:r>
              <a:rPr lang="el-GR" altLang="el-GR" sz="2500" dirty="0" smtClean="0">
                <a:ea typeface="ＭＳ Ｐゴシック" charset="-128"/>
              </a:rPr>
              <a:t> </a:t>
            </a:r>
            <a:r>
              <a:rPr lang="el-GR" altLang="el-GR" sz="2500" b="1" dirty="0" smtClean="0">
                <a:ea typeface="ＭＳ Ｐゴシック" charset="-128"/>
              </a:rPr>
              <a:t>ανταλλαγής</a:t>
            </a:r>
            <a:r>
              <a:rPr lang="el-GR" altLang="el-GR" sz="2500" dirty="0" smtClean="0">
                <a:ea typeface="ＭＳ Ｐゴシック" charset="-128"/>
              </a:rPr>
              <a:t> </a:t>
            </a:r>
            <a:r>
              <a:rPr lang="el-GR" altLang="el-GR" sz="2500" b="1" dirty="0" smtClean="0">
                <a:ea typeface="ＭＳ Ｐゴシック" charset="-128"/>
              </a:rPr>
              <a:t>δεδομένων</a:t>
            </a:r>
            <a:r>
              <a:rPr lang="el-GR" altLang="el-GR" sz="2500" dirty="0" smtClean="0">
                <a:ea typeface="ＭＳ Ｐゴシック" charset="-128"/>
              </a:rPr>
              <a:t>, από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τις HTML σελίδες.</a:t>
            </a:r>
          </a:p>
          <a:p>
            <a:pPr eaLnBrk="1" hangingPunct="1"/>
            <a:r>
              <a:rPr lang="el-GR" altLang="el-GR" sz="2500" dirty="0" smtClean="0">
                <a:ea typeface="ＭＳ Ｐゴシック" charset="-128"/>
              </a:rPr>
              <a:t>Χρειάζεται ένα είδος “</a:t>
            </a:r>
            <a:r>
              <a:rPr lang="el-GR" altLang="el-GR" sz="2500" b="1" dirty="0" smtClean="0">
                <a:ea typeface="ＭＳ Ｐゴシック" charset="-128"/>
              </a:rPr>
              <a:t>αυτοματοποίησης</a:t>
            </a:r>
            <a:r>
              <a:rPr lang="el-GR" altLang="el-GR" sz="2500" dirty="0" smtClean="0">
                <a:ea typeface="ＭＳ Ｐゴシック" charset="-128"/>
              </a:rPr>
              <a:t>” της ανάκτησης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dirty="0" smtClean="0">
                <a:ea typeface="ＭＳ Ｐゴシック" charset="-128"/>
              </a:rPr>
              <a:t>της πληροφορίας (χωρίς την παρέμβαση του ανθρώπου).</a:t>
            </a:r>
          </a:p>
          <a:p>
            <a:pPr eaLnBrk="1" hangingPunct="1"/>
            <a:r>
              <a:rPr lang="el-GR" altLang="el-GR" sz="2500" dirty="0" smtClean="0">
                <a:ea typeface="ＭＳ Ｐゴシック" charset="-128"/>
              </a:rPr>
              <a:t>Αυτό μπορεί να γίνει εφικτό, σε μεγάλο μέρος, με τις</a:t>
            </a:r>
            <a:r>
              <a:rPr lang="en-US" altLang="el-GR" sz="2500" dirty="0" smtClean="0">
                <a:ea typeface="ＭＳ Ｐゴシック" charset="-128"/>
              </a:rPr>
              <a:t> </a:t>
            </a:r>
            <a:r>
              <a:rPr lang="el-GR" altLang="el-GR" sz="2500" b="1" dirty="0" smtClean="0">
                <a:ea typeface="ＭＳ Ｐゴシック" charset="-128"/>
              </a:rPr>
              <a:t>Υπηρεσίες Διαδικτύου</a:t>
            </a:r>
            <a:r>
              <a:rPr lang="el-GR" altLang="el-GR" sz="2500" dirty="0" smtClean="0">
                <a:ea typeface="ＭＳ Ｐゴシック" charset="-128"/>
              </a:rPr>
              <a:t>.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E92F237-9D94-4A64-9C27-1E154979745D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charset="-128"/>
              </a:rPr>
              <a:t>SOAP web service </a:t>
            </a:r>
            <a:r>
              <a:rPr lang="el-GR" altLang="el-GR" dirty="0" smtClean="0">
                <a:ea typeface="ＭＳ Ｐゴシック" charset="-128"/>
              </a:rPr>
              <a:t>σε </a:t>
            </a:r>
            <a:r>
              <a:rPr lang="en-US" altLang="el-GR" dirty="0" smtClean="0">
                <a:ea typeface="ＭＳ Ｐゴシック" charset="-128"/>
              </a:rPr>
              <a:t>netbeans 2/2</a:t>
            </a: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@WebService (serviceName = "Praxis")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public class Praxis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{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@WebMethod (operationName = "Add")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public int Add 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(@WebParam (name = "Num1") int Num1, @WebParam (name = "Num2") int Num2)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{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int Res = Num1 + Num2;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return Res;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}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@WebMethod (operationName = "Sub")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public int Sub 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(@WebParam (name = "First") int Num1, @WebParam (name = "Second") int Num2)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{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int Res = Num1 - Num2;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return Res;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}</a:t>
            </a:r>
          </a:p>
          <a:p>
            <a:pPr marL="0" indent="0" eaLnBrk="1" hangingPunct="1">
              <a:buFontTx/>
              <a:buNone/>
            </a:pPr>
            <a:r>
              <a:rPr lang="en-US" altLang="el-GR" sz="14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}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4A5A9EC-50D9-4C0B-BBD8-66795E97E164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charset="-128"/>
              </a:rPr>
              <a:t>SOAP web service client</a:t>
            </a: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import org.gmele.teiath.dikt.Praxis;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import org.gmele.teiath.dikt.Praxis_Service;</a:t>
            </a:r>
          </a:p>
          <a:p>
            <a:pPr marL="0" indent="0" eaLnBrk="1" hangingPunct="1">
              <a:buFontTx/>
              <a:buNone/>
            </a:pPr>
            <a:endParaRPr lang="en-US" altLang="el-GR" sz="1600" dirty="0" smtClean="0">
              <a:latin typeface="Courier New" pitchFamily="49" charset="0"/>
              <a:ea typeface="ＭＳ Ｐゴシック" charset="-128"/>
              <a:cs typeface="Courier New" pitchFamily="49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public class MainP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{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public static void main (String[] args)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{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Praxis_Service PS = new Praxis_Service ();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Praxis Port = PS.getPraxisPort ();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int Res1 = Port.add (10, 20);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System.out.println (Res1);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int Res2 = Port.sub (100, 200);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    System.out.println (Res2);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}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    </a:t>
            </a:r>
          </a:p>
          <a:p>
            <a:pPr marL="0" indent="0" eaLnBrk="1" hangingPunct="1">
              <a:buFontTx/>
              <a:buNone/>
            </a:pPr>
            <a:r>
              <a:rPr lang="en-US" altLang="el-GR" sz="1600" dirty="0" smtClean="0">
                <a:latin typeface="Courier New" pitchFamily="49" charset="0"/>
                <a:ea typeface="ＭＳ Ｐゴシック" charset="-128"/>
                <a:cs typeface="Courier New" pitchFamily="49" charset="0"/>
              </a:rPr>
              <a:t>}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0B7E83A-5FFA-45D4-9CF2-D294A682665C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l-GR" altLang="el-GR" dirty="0" smtClean="0">
                <a:ea typeface="ＭＳ Ｐゴシック" charset="-128"/>
              </a:rPr>
              <a:t>Θέματα σχετικά με τα </a:t>
            </a:r>
            <a:r>
              <a:rPr lang="en-US" altLang="el-GR" dirty="0" smtClean="0">
                <a:ea typeface="ＭＳ Ｐゴシック" charset="-128"/>
              </a:rPr>
              <a:t>web services</a:t>
            </a: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>
                <a:ea typeface="ＭＳ Ｐゴシック" charset="-128"/>
                <a:cs typeface="Courier New" pitchFamily="49" charset="0"/>
              </a:rPr>
              <a:t>Μπορώ να επιτρέψω μόνο σε εξουσιοδοτημένους χρήστες να έχουν πρόσβαση σε </a:t>
            </a:r>
            <a:r>
              <a:rPr lang="en-US" altLang="el-GR" sz="2400" dirty="0" smtClean="0">
                <a:ea typeface="ＭＳ Ｐゴシック" charset="-128"/>
                <a:cs typeface="Courier New" pitchFamily="49" charset="0"/>
              </a:rPr>
              <a:t>services?</a:t>
            </a:r>
            <a:endParaRPr lang="el-GR" altLang="el-GR" sz="2400" dirty="0" smtClean="0">
              <a:ea typeface="ＭＳ Ｐゴシック" charset="-128"/>
              <a:cs typeface="Courier New" pitchFamily="49" charset="0"/>
            </a:endParaRPr>
          </a:p>
          <a:p>
            <a:pPr eaLnBrk="1" hangingPunct="1"/>
            <a:r>
              <a:rPr lang="en-US" altLang="el-GR" sz="2400" dirty="0" smtClean="0">
                <a:ea typeface="ＭＳ Ｐゴシック" charset="-128"/>
                <a:cs typeface="Courier New" pitchFamily="49" charset="0"/>
              </a:rPr>
              <a:t>i.e.</a:t>
            </a:r>
            <a:r>
              <a:rPr lang="el-GR" altLang="el-GR" sz="2400" dirty="0" smtClean="0">
                <a:ea typeface="ＭＳ Ｐゴシック" charset="-128"/>
                <a:cs typeface="Courier New" pitchFamily="49" charset="0"/>
              </a:rPr>
              <a:t> Υπάρχει η έννοια του </a:t>
            </a:r>
            <a:r>
              <a:rPr lang="en-US" altLang="el-GR" sz="2400" dirty="0" smtClean="0">
                <a:ea typeface="ＭＳ Ｐゴシック" charset="-128"/>
                <a:cs typeface="Courier New" pitchFamily="49" charset="0"/>
              </a:rPr>
              <a:t>session? </a:t>
            </a:r>
            <a:endParaRPr lang="el-GR" altLang="el-GR" sz="2400" dirty="0" smtClean="0">
              <a:ea typeface="ＭＳ Ｐゴシック" charset="-128"/>
              <a:cs typeface="Courier New" pitchFamily="49" charset="0"/>
            </a:endParaRPr>
          </a:p>
          <a:p>
            <a:pPr eaLnBrk="1" hangingPunct="1"/>
            <a:endParaRPr lang="el-GR" altLang="el-GR" sz="2400" dirty="0" smtClean="0">
              <a:ea typeface="ＭＳ Ｐゴシック" charset="-128"/>
              <a:cs typeface="Courier New" pitchFamily="49" charset="0"/>
            </a:endParaRPr>
          </a:p>
          <a:p>
            <a:pPr eaLnBrk="1" hangingPunct="1"/>
            <a:endParaRPr lang="en-US" altLang="el-GR" sz="2400" dirty="0" smtClean="0">
              <a:ea typeface="ＭＳ Ｐゴシック" charset="-128"/>
              <a:cs typeface="Courier New" pitchFamily="49" charset="0"/>
            </a:endParaRP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4088C75-5550-4C85-9556-72FA93BCD43F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32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Ιωάννης Βογιατζής 2015. Ιωάννης Βογιατζής. «Δικτυακός </a:t>
            </a:r>
            <a:r>
              <a:rPr lang="el-GR" sz="2000" dirty="0" smtClean="0"/>
              <a:t>Προγραμματισμός</a:t>
            </a:r>
            <a:r>
              <a:rPr lang="en-US" sz="2000" dirty="0" smtClean="0"/>
              <a:t> (</a:t>
            </a:r>
            <a:r>
              <a:rPr lang="el-GR" sz="2000" dirty="0" smtClean="0"/>
              <a:t>Θ). </a:t>
            </a:r>
            <a:r>
              <a:rPr lang="el-GR" sz="2000" dirty="0"/>
              <a:t>Ενότητα </a:t>
            </a:r>
            <a:r>
              <a:rPr lang="en-US" sz="2000" dirty="0"/>
              <a:t>8</a:t>
            </a:r>
            <a:r>
              <a:rPr lang="el-GR" sz="2000" dirty="0" smtClean="0"/>
              <a:t>: </a:t>
            </a:r>
            <a:r>
              <a:rPr lang="en-US" sz="2000" dirty="0" smtClean="0"/>
              <a:t>Webservices-SOAP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10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53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ea typeface="ＭＳ Ｐゴシック" charset="-128"/>
              </a:rPr>
              <a:t>Υπηρεσίες Διαδικτύου</a:t>
            </a:r>
            <a:r>
              <a:rPr lang="en-US" altLang="el-GR" sz="3600" dirty="0" smtClean="0">
                <a:ea typeface="ＭＳ Ｐゴシック" charset="-128"/>
              </a:rPr>
              <a:t> </a:t>
            </a:r>
            <a:r>
              <a:rPr lang="el-GR" altLang="el-GR" sz="3600" dirty="0" smtClean="0">
                <a:ea typeface="ＭＳ Ｐゴシック" charset="-128"/>
              </a:rPr>
              <a:t>(</a:t>
            </a:r>
            <a:r>
              <a:rPr lang="en-US" altLang="el-GR" sz="3600" dirty="0" smtClean="0">
                <a:ea typeface="ＭＳ Ｐゴシック" charset="-128"/>
              </a:rPr>
              <a:t>Web Services</a:t>
            </a:r>
            <a:r>
              <a:rPr lang="el-GR" altLang="el-GR" sz="3600" dirty="0" smtClean="0">
                <a:ea typeface="ＭＳ Ｐゴシック" charset="-128"/>
              </a:rPr>
              <a:t>)</a:t>
            </a:r>
            <a:r>
              <a:rPr lang="en-US" altLang="el-GR" sz="3600" dirty="0" smtClean="0">
                <a:ea typeface="ＭＳ Ｐゴシック" charset="-128"/>
              </a:rPr>
              <a:t> 2/3</a:t>
            </a:r>
            <a:endParaRPr lang="el-GR" altLang="el-GR" sz="3600" dirty="0" smtClean="0">
              <a:ea typeface="ＭＳ Ｐゴシック" charset="-128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b="1" dirty="0" smtClean="0">
                <a:ea typeface="ＭＳ Ｐゴシック" charset="-128"/>
              </a:rPr>
              <a:t>Οι επιχειρήσεις πρέπει να είναι ικανές να: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>
                <a:ea typeface="ＭＳ Ｐゴシック" charset="-128"/>
              </a:rPr>
              <a:t>Δημοσιεύουν </a:t>
            </a:r>
            <a:r>
              <a:rPr lang="el-GR" altLang="el-GR" b="1" dirty="0" smtClean="0">
                <a:ea typeface="ＭＳ Ｐゴシック" charset="-128"/>
              </a:rPr>
              <a:t>interfaces</a:t>
            </a:r>
            <a:r>
              <a:rPr lang="el-GR" altLang="el-GR" dirty="0" smtClean="0">
                <a:ea typeface="ＭＳ Ｐゴシック" charset="-128"/>
              </a:rPr>
              <a:t> για τις υπηρεσίες που παρέχουν,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έτσι ώστε άλλες επιχειρήσεις να μπορούν να βρουν αυτές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τις υπηρεσίες και να τις χρησιμοποιήσουν.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dirty="0" smtClean="0">
                <a:ea typeface="ＭＳ Ｐゴシック" charset="-128"/>
              </a:rPr>
              <a:t>Αναζητήσουν</a:t>
            </a:r>
            <a:r>
              <a:rPr lang="el-GR" altLang="el-GR" dirty="0" smtClean="0">
                <a:ea typeface="ＭＳ Ｐゴシック" charset="-128"/>
              </a:rPr>
              <a:t> και να </a:t>
            </a:r>
            <a:r>
              <a:rPr lang="el-GR" altLang="el-GR" b="1" dirty="0" smtClean="0">
                <a:ea typeface="ＭＳ Ｐゴシック" charset="-128"/>
              </a:rPr>
              <a:t>ανακαλύπτουν</a:t>
            </a:r>
            <a:r>
              <a:rPr lang="el-GR" altLang="el-GR" dirty="0" smtClean="0">
                <a:ea typeface="ＭＳ Ｐゴシック" charset="-128"/>
              </a:rPr>
              <a:t> δημοσιευμένα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interfaces εμπορικών συνεργατών, με τους οποίους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επιθυμούν συνεργασία μέσω του διαδικτύου.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 dirty="0" smtClean="0">
                <a:ea typeface="ＭＳ Ｐゴシック" charset="-128"/>
              </a:rPr>
              <a:t>Αλληλεπιδρούν</a:t>
            </a:r>
            <a:r>
              <a:rPr lang="el-GR" altLang="el-GR" dirty="0" smtClean="0">
                <a:ea typeface="ＭＳ Ｐゴシック" charset="-128"/>
              </a:rPr>
              <a:t> με υπηρεσίες που δημοσιεύονται από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άλλες επιχειρήσεις, και αντίστροφα να επιτρέπουν σε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άλλες επιχειρήσεις να συνεργάζονται με τις δικές τους</a:t>
            </a:r>
            <a:r>
              <a:rPr lang="en-US" altLang="el-GR" dirty="0" smtClean="0">
                <a:ea typeface="ＭＳ Ｐゴシック" charset="-128"/>
              </a:rPr>
              <a:t> </a:t>
            </a:r>
            <a:r>
              <a:rPr lang="el-GR" altLang="el-GR" dirty="0" smtClean="0">
                <a:ea typeface="ＭＳ Ｐゴシック" charset="-128"/>
              </a:rPr>
              <a:t>υπηρεσίες.</a:t>
            </a:r>
          </a:p>
          <a:p>
            <a:pPr eaLnBrk="1" hangingPunct="1">
              <a:lnSpc>
                <a:spcPct val="90000"/>
              </a:lnSpc>
            </a:pPr>
            <a:endParaRPr lang="el-GR" altLang="el-GR" dirty="0" smtClean="0">
              <a:ea typeface="ＭＳ Ｐゴシック" charset="-128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797E5FC-47E9-4906-BBAC-302674F65BFF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ea typeface="ＭＳ Ｐゴシック" charset="-128"/>
              </a:rPr>
              <a:t>Υπηρεσίες Διαδικτύου</a:t>
            </a:r>
            <a:r>
              <a:rPr lang="en-US" altLang="el-GR" sz="3600" dirty="0" smtClean="0">
                <a:ea typeface="ＭＳ Ｐゴシック" charset="-128"/>
              </a:rPr>
              <a:t> </a:t>
            </a:r>
            <a:r>
              <a:rPr lang="el-GR" altLang="el-GR" sz="3600" dirty="0" smtClean="0">
                <a:ea typeface="ＭＳ Ｐゴシック" charset="-128"/>
              </a:rPr>
              <a:t>(</a:t>
            </a:r>
            <a:r>
              <a:rPr lang="en-US" altLang="el-GR" sz="3600" dirty="0" smtClean="0">
                <a:ea typeface="ＭＳ Ｐゴシック" charset="-128"/>
              </a:rPr>
              <a:t>Web Services</a:t>
            </a:r>
            <a:r>
              <a:rPr lang="el-GR" altLang="el-GR" sz="3600" dirty="0" smtClean="0">
                <a:ea typeface="ＭＳ Ｐゴシック" charset="-128"/>
              </a:rPr>
              <a:t>)</a:t>
            </a:r>
            <a:r>
              <a:rPr lang="en-US" altLang="el-GR" sz="3600" dirty="0" smtClean="0">
                <a:ea typeface="ＭＳ Ｐゴシック" charset="-128"/>
              </a:rPr>
              <a:t> 3/3</a:t>
            </a:r>
            <a:endParaRPr lang="el-GR" altLang="el-GR" sz="3600" dirty="0" smtClean="0">
              <a:ea typeface="ＭＳ Ｐゴシック" charset="-128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ea typeface="ＭＳ Ｐゴシック" charset="-128"/>
              </a:rPr>
              <a:t>Οι </a:t>
            </a:r>
            <a:r>
              <a:rPr lang="el-GR" altLang="el-GR" sz="2800" b="1" dirty="0" smtClean="0">
                <a:ea typeface="ＭＳ Ｐゴシック" charset="-128"/>
              </a:rPr>
              <a:t>υπηρεσίες</a:t>
            </a:r>
            <a:r>
              <a:rPr lang="el-GR" altLang="el-GR" sz="2800" dirty="0" smtClean="0">
                <a:ea typeface="ＭＳ Ｐゴシック" charset="-128"/>
              </a:rPr>
              <a:t> διαδικτύου είναι </a:t>
            </a:r>
            <a:r>
              <a:rPr lang="en-US" altLang="el-GR" sz="2800" b="1" dirty="0" smtClean="0">
                <a:ea typeface="ＭＳ Ｐゴシック" charset="-128"/>
              </a:rPr>
              <a:t>(</a:t>
            </a:r>
            <a:r>
              <a:rPr lang="el-GR" altLang="el-GR" sz="2800" b="1" dirty="0" smtClean="0">
                <a:ea typeface="ＭＳ Ｐゴシック" charset="-128"/>
              </a:rPr>
              <a:t>XML</a:t>
            </a:r>
            <a:r>
              <a:rPr lang="en-US" altLang="el-GR" sz="2800" b="1" dirty="0" smtClean="0">
                <a:ea typeface="ＭＳ Ｐゴシック" charset="-128"/>
              </a:rPr>
              <a:t>)</a:t>
            </a:r>
            <a:r>
              <a:rPr lang="el-GR" altLang="el-GR" sz="2800" b="1" dirty="0" smtClean="0">
                <a:ea typeface="ＭＳ Ｐゴシック" charset="-128"/>
              </a:rPr>
              <a:t> αναπαραστάσεις</a:t>
            </a:r>
            <a:r>
              <a:rPr lang="en-US" altLang="el-GR" sz="2800" dirty="0" smtClean="0">
                <a:ea typeface="ＭＳ Ｐゴシック" charset="-128"/>
              </a:rPr>
              <a:t> </a:t>
            </a:r>
            <a:r>
              <a:rPr lang="el-GR" altLang="el-GR" sz="2800" dirty="0" smtClean="0">
                <a:ea typeface="ＭＳ Ｐゴシック" charset="-128"/>
              </a:rPr>
              <a:t>προγραμμάτων, αντικειμένων ή κειμένων που είναι</a:t>
            </a:r>
            <a:r>
              <a:rPr lang="en-US" altLang="el-GR" sz="2800" dirty="0" smtClean="0">
                <a:ea typeface="ＭＳ Ｐゴシック" charset="-128"/>
              </a:rPr>
              <a:t> </a:t>
            </a:r>
            <a:r>
              <a:rPr lang="el-GR" altLang="el-GR" sz="2800" dirty="0" smtClean="0">
                <a:ea typeface="ＭＳ Ｐゴシック" charset="-128"/>
              </a:rPr>
              <a:t>προσπελάσιμα</a:t>
            </a:r>
            <a:r>
              <a:rPr lang="en-US" altLang="el-GR" sz="2800" dirty="0" smtClean="0">
                <a:ea typeface="ＭＳ Ｐゴシック" charset="-128"/>
              </a:rPr>
              <a:t> </a:t>
            </a:r>
            <a:r>
              <a:rPr lang="el-GR" altLang="el-GR" sz="2800" dirty="0" smtClean="0">
                <a:ea typeface="ＭＳ Ｐゴシック" charset="-128"/>
              </a:rPr>
              <a:t>μέσω του δικτύου.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ea typeface="ＭＳ Ｐゴシック" charset="-128"/>
              </a:rPr>
              <a:t>Αυτές οι αναπαραστάσεις προορίζονται για </a:t>
            </a:r>
            <a:r>
              <a:rPr lang="el-GR" altLang="el-GR" sz="2800" b="1" dirty="0" smtClean="0">
                <a:ea typeface="ＭＳ Ｐゴシック" charset="-128"/>
              </a:rPr>
              <a:t>απ’ ευθείας</a:t>
            </a:r>
            <a:r>
              <a:rPr lang="el-GR" altLang="el-GR" sz="2800" dirty="0" smtClean="0">
                <a:ea typeface="ＭＳ Ｐゴシック" charset="-128"/>
              </a:rPr>
              <a:t> </a:t>
            </a:r>
            <a:r>
              <a:rPr lang="el-GR" altLang="el-GR" sz="2800" b="1" dirty="0" smtClean="0">
                <a:ea typeface="ＭＳ Ｐゴシック" charset="-128"/>
              </a:rPr>
              <a:t>αλληλεπίδραση</a:t>
            </a:r>
            <a:r>
              <a:rPr lang="en-US" altLang="el-GR" sz="2800" dirty="0" smtClean="0">
                <a:ea typeface="ＭＳ Ｐゴシック" charset="-128"/>
              </a:rPr>
              <a:t> </a:t>
            </a:r>
            <a:r>
              <a:rPr lang="el-GR" altLang="el-GR" sz="2800" dirty="0" smtClean="0">
                <a:ea typeface="ＭＳ Ｐゴシック" charset="-128"/>
              </a:rPr>
              <a:t>μεταξύ εφαρμογών (</a:t>
            </a:r>
            <a:r>
              <a:rPr lang="en-US" altLang="el-GR" sz="2800" dirty="0" smtClean="0">
                <a:ea typeface="ＭＳ Ｐゴシック" charset="-128"/>
              </a:rPr>
              <a:t>machine-to-machine</a:t>
            </a:r>
            <a:r>
              <a:rPr lang="el-GR" altLang="el-GR" sz="2800" dirty="0" smtClean="0">
                <a:ea typeface="ＭＳ Ｐゴシック" charset="-128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800" dirty="0" smtClean="0">
                <a:ea typeface="ＭＳ Ｐゴシック" charset="-128"/>
              </a:rPr>
              <a:t>Οι υπηρεσίες διαδικτύου παρέχουν έναν, </a:t>
            </a:r>
            <a:r>
              <a:rPr lang="el-GR" altLang="el-GR" sz="2800" b="1" dirty="0" smtClean="0">
                <a:ea typeface="ＭＳ Ｐゴシック" charset="-128"/>
              </a:rPr>
              <a:t>ανεξάρτητο</a:t>
            </a:r>
            <a:r>
              <a:rPr lang="el-GR" altLang="el-GR" sz="2800" dirty="0" smtClean="0">
                <a:ea typeface="ＭＳ Ｐゴシック" charset="-128"/>
              </a:rPr>
              <a:t> από δεδομένα,</a:t>
            </a:r>
            <a:r>
              <a:rPr lang="en-US" altLang="el-GR" sz="2800" dirty="0" smtClean="0">
                <a:ea typeface="ＭＳ Ｐゴシック" charset="-128"/>
              </a:rPr>
              <a:t> </a:t>
            </a:r>
            <a:r>
              <a:rPr lang="el-GR" altLang="el-GR" sz="2800" b="1" dirty="0" smtClean="0">
                <a:ea typeface="ＭＳ Ｐゴシック" charset="-128"/>
              </a:rPr>
              <a:t>μηχανισμό</a:t>
            </a:r>
            <a:r>
              <a:rPr lang="el-GR" altLang="el-GR" sz="2800" dirty="0" smtClean="0">
                <a:ea typeface="ＭＳ Ｐゴシック" charset="-128"/>
              </a:rPr>
              <a:t> </a:t>
            </a:r>
            <a:r>
              <a:rPr lang="el-GR" altLang="el-GR" sz="2800" b="1" dirty="0" smtClean="0">
                <a:ea typeface="ＭＳ Ｐゴシック" charset="-128"/>
              </a:rPr>
              <a:t>παρουσίασης</a:t>
            </a:r>
            <a:r>
              <a:rPr lang="el-GR" altLang="el-GR" sz="2800" dirty="0" smtClean="0">
                <a:ea typeface="ＭＳ Ｐゴシック" charset="-128"/>
              </a:rPr>
              <a:t> των υπηρεσιών της επιχείρησης, με</a:t>
            </a:r>
            <a:r>
              <a:rPr lang="en-US" altLang="el-GR" sz="2800" dirty="0" smtClean="0">
                <a:ea typeface="ＭＳ Ｐゴシック" charset="-128"/>
              </a:rPr>
              <a:t> </a:t>
            </a:r>
            <a:r>
              <a:rPr lang="el-GR" altLang="el-GR" sz="2800" dirty="0" smtClean="0">
                <a:ea typeface="ＭＳ Ｐゴシック" charset="-128"/>
              </a:rPr>
              <a:t>χρήση XML πρωτοκόλλων και προτύπων.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500" dirty="0" smtClean="0">
              <a:ea typeface="ＭＳ Ｐゴシック" charset="-128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FECBF32-C177-4CA4-9A09-DFD250F664C5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C:\Users\amenychtas\AppData\Local\Microsoft\Windows\Temporary Internet Files\Content.IE5\XPRXRR5I\MM90023634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286375"/>
            <a:ext cx="12382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ea typeface="ＭＳ Ｐゴシック" charset="-128"/>
              </a:rPr>
              <a:t>Η αρχιτεκτονική των </a:t>
            </a:r>
            <a:r>
              <a:rPr lang="en-US" altLang="el-GR" sz="3600" dirty="0" smtClean="0">
                <a:ea typeface="ＭＳ Ｐゴシック" charset="-128"/>
              </a:rPr>
              <a:t>Web Services 1/2</a:t>
            </a:r>
            <a:endParaRPr lang="el-GR" altLang="el-GR" sz="3600" dirty="0" smtClean="0">
              <a:ea typeface="ＭＳ Ｐゴシック" charset="-128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582" y="646240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E167D7-CCC3-490A-A673-87540E144F7A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20486" name="Picture 2" descr="C:\Users\amenychtas\AppData\Local\Microsoft\Windows\Temporary Internet Files\Content.IE5\KT1XOK6F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429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Magnetic Disk 9"/>
          <p:cNvSpPr/>
          <p:nvPr/>
        </p:nvSpPr>
        <p:spPr bwMode="auto">
          <a:xfrm>
            <a:off x="4000500" y="1857375"/>
            <a:ext cx="1357313" cy="733425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488" name="Picture 5" descr="C:\Users\amenychtas\AppData\Local\Microsoft\Windows\Temporary Internet Files\Content.IE5\1F3RVXGK\MC9004326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 descr="C:\Users\amenychtas\AppData\Local\Microsoft\Windows\Temporary Internet Files\Content.IE5\K0IXLRYS\MC90043525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72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6429375" y="5786438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Πάροχος Υπηρεσιών</a:t>
            </a:r>
          </a:p>
        </p:txBody>
      </p:sp>
      <p:sp>
        <p:nvSpPr>
          <p:cNvPr id="20491" name="TextBox 15"/>
          <p:cNvSpPr txBox="1">
            <a:spLocks noChangeArrowheads="1"/>
          </p:cNvSpPr>
          <p:nvPr/>
        </p:nvSpPr>
        <p:spPr bwMode="auto">
          <a:xfrm>
            <a:off x="1357313" y="5786438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Πελάτης</a:t>
            </a:r>
          </a:p>
        </p:txBody>
      </p: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5643563" y="164306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Περιγραφή Υπηρεσίας</a:t>
            </a:r>
          </a:p>
        </p:txBody>
      </p:sp>
      <p:sp>
        <p:nvSpPr>
          <p:cNvPr id="20493" name="TextBox 17"/>
          <p:cNvSpPr txBox="1">
            <a:spLocks noChangeArrowheads="1"/>
          </p:cNvSpPr>
          <p:nvPr/>
        </p:nvSpPr>
        <p:spPr bwMode="auto">
          <a:xfrm>
            <a:off x="2786063" y="1357313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Κατάλογος Υπηρεσιών</a:t>
            </a:r>
          </a:p>
        </p:txBody>
      </p:sp>
      <p:sp>
        <p:nvSpPr>
          <p:cNvPr id="19" name="Right Arrow 18"/>
          <p:cNvSpPr/>
          <p:nvPr/>
        </p:nvSpPr>
        <p:spPr bwMode="auto">
          <a:xfrm rot="14024215">
            <a:off x="4979568" y="3461916"/>
            <a:ext cx="1857388" cy="35719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497" name="TextBox 19"/>
          <p:cNvSpPr txBox="1">
            <a:spLocks noChangeArrowheads="1"/>
          </p:cNvSpPr>
          <p:nvPr/>
        </p:nvSpPr>
        <p:spPr bwMode="auto">
          <a:xfrm>
            <a:off x="6000750" y="3286125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chemeClr val="bg1"/>
                </a:solidFill>
                <a:latin typeface="+mj-lt"/>
              </a:rPr>
              <a:t>1) Καταχώρηση</a:t>
            </a:r>
          </a:p>
        </p:txBody>
      </p:sp>
      <p:sp>
        <p:nvSpPr>
          <p:cNvPr id="23" name="Up-Down Arrow 22"/>
          <p:cNvSpPr/>
          <p:nvPr/>
        </p:nvSpPr>
        <p:spPr bwMode="auto">
          <a:xfrm rot="2187978">
            <a:off x="2909133" y="2603968"/>
            <a:ext cx="357190" cy="2214578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501" name="TextBox 23"/>
          <p:cNvSpPr txBox="1">
            <a:spLocks noChangeArrowheads="1"/>
          </p:cNvSpPr>
          <p:nvPr/>
        </p:nvSpPr>
        <p:spPr bwMode="auto">
          <a:xfrm>
            <a:off x="1357313" y="3214688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l-GR" b="1" dirty="0">
                <a:solidFill>
                  <a:schemeClr val="bg1"/>
                </a:solidFill>
                <a:latin typeface="+mj-lt"/>
              </a:rPr>
              <a:t>2) Αναζήτηση</a:t>
            </a:r>
          </a:p>
        </p:txBody>
      </p:sp>
      <p:sp>
        <p:nvSpPr>
          <p:cNvPr id="25" name="Up-Down Arrow 24"/>
          <p:cNvSpPr/>
          <p:nvPr/>
        </p:nvSpPr>
        <p:spPr bwMode="auto">
          <a:xfrm rot="5400000">
            <a:off x="4429124" y="4000504"/>
            <a:ext cx="357190" cy="2214578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0505" name="TextBox 25"/>
          <p:cNvSpPr txBox="1">
            <a:spLocks noChangeArrowheads="1"/>
          </p:cNvSpPr>
          <p:nvPr/>
        </p:nvSpPr>
        <p:spPr bwMode="auto">
          <a:xfrm>
            <a:off x="3929063" y="421481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l-GR" b="1" dirty="0">
                <a:solidFill>
                  <a:schemeClr val="bg1"/>
                </a:solidFill>
                <a:latin typeface="+mj-lt"/>
              </a:rPr>
              <a:t>3) Δέσμευση &amp; Χρήση</a:t>
            </a:r>
          </a:p>
        </p:txBody>
      </p:sp>
      <p:pic>
        <p:nvPicPr>
          <p:cNvPr id="20506" name="Picture 9" descr="C:\Users\amenychtas\AppData\Local\Microsoft\Windows\Temporary Internet Files\Content.IE5\XPRXRR5I\MC90044145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5006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9" descr="C:\Users\amenychtas\AppData\Local\Microsoft\Windows\Temporary Internet Files\Content.IE5\XPRXRR5I\MC90044145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6530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9" descr="C:\Users\amenychtas\AppData\Local\Microsoft\Windows\Temporary Internet Files\Content.IE5\XPRXRR5I\MC90044145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8054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9" name="TextBox 33"/>
          <p:cNvSpPr txBox="1">
            <a:spLocks noChangeArrowheads="1"/>
          </p:cNvSpPr>
          <p:nvPr/>
        </p:nvSpPr>
        <p:spPr bwMode="auto">
          <a:xfrm>
            <a:off x="5000625" y="550068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Επικοινωνία</a:t>
            </a:r>
          </a:p>
        </p:txBody>
      </p:sp>
      <p:sp>
        <p:nvSpPr>
          <p:cNvPr id="20510" name="TextBox 34"/>
          <p:cNvSpPr txBox="1">
            <a:spLocks noChangeArrowheads="1"/>
          </p:cNvSpPr>
          <p:nvPr/>
        </p:nvSpPr>
        <p:spPr bwMode="auto">
          <a:xfrm>
            <a:off x="3286125" y="585787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Δεδομένα</a:t>
            </a:r>
          </a:p>
        </p:txBody>
      </p:sp>
    </p:spTree>
    <p:extLst>
      <p:ext uri="{BB962C8B-B14F-4D97-AF65-F5344CB8AC3E}">
        <p14:creationId xmlns:p14="http://schemas.microsoft.com/office/powerpoint/2010/main" val="40009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a typeface="ＭＳ Ｐゴシック" charset="-128"/>
              </a:rPr>
              <a:t>Τεχνολογίες </a:t>
            </a:r>
            <a:r>
              <a:rPr lang="en-US" altLang="el-GR" dirty="0" smtClean="0">
                <a:ea typeface="ＭＳ Ｐゴシック" charset="-128"/>
              </a:rPr>
              <a:t>Web Services</a:t>
            </a:r>
            <a:endParaRPr lang="el-GR" altLang="el-GR" dirty="0" smtClean="0"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84534"/>
              </p:ext>
            </p:extLst>
          </p:nvPr>
        </p:nvGraphicFramePr>
        <p:xfrm>
          <a:off x="274638" y="1376363"/>
          <a:ext cx="8648700" cy="471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A6F0503-0FA4-4A3F-8E97-5CE261B92FAB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 descr="C:\Users\amenychtas\AppData\Local\Microsoft\Windows\Temporary Internet Files\Content.IE5\XPRXRR5I\MM90023634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286375"/>
            <a:ext cx="12382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ea typeface="ＭＳ Ｐゴシック" charset="-128"/>
              </a:rPr>
              <a:t>Η αρχιτεκτονική των </a:t>
            </a:r>
            <a:r>
              <a:rPr lang="en-US" altLang="el-GR" sz="3600" dirty="0" smtClean="0">
                <a:ea typeface="ＭＳ Ｐゴシック" charset="-128"/>
              </a:rPr>
              <a:t>Web Services 2/2</a:t>
            </a:r>
            <a:endParaRPr lang="el-GR" altLang="el-GR" sz="3600" dirty="0" smtClean="0">
              <a:ea typeface="ＭＳ Ｐゴシック" charset="-128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4E6CE2-E675-40C6-8C49-F101CCD982FE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22534" name="Picture 2" descr="C:\Users\amenychtas\AppData\Local\Microsoft\Windows\Temporary Internet Files\Content.IE5\KT1XOK6F\MC9004339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429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Magnetic Disk 9"/>
          <p:cNvSpPr/>
          <p:nvPr/>
        </p:nvSpPr>
        <p:spPr bwMode="auto">
          <a:xfrm>
            <a:off x="4000500" y="1857375"/>
            <a:ext cx="1357313" cy="733425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2536" name="Picture 5" descr="C:\Users\amenychtas\AppData\Local\Microsoft\Windows\Temporary Internet Files\Content.IE5\1F3RVXGK\MC9004326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C:\Users\amenychtas\AppData\Local\Microsoft\Windows\Temporary Internet Files\Content.IE5\K0IXLRYS\MC90043525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72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6443384" y="5845753"/>
            <a:ext cx="1357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Πάροχος Υπηρεσιών</a:t>
            </a:r>
          </a:p>
        </p:txBody>
      </p:sp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1371322" y="584575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j-lt"/>
              </a:rPr>
              <a:t>Πελάτης</a:t>
            </a:r>
          </a:p>
        </p:txBody>
      </p:sp>
      <p:sp>
        <p:nvSpPr>
          <p:cNvPr id="22540" name="TextBox 16"/>
          <p:cNvSpPr txBox="1">
            <a:spLocks noChangeArrowheads="1"/>
          </p:cNvSpPr>
          <p:nvPr/>
        </p:nvSpPr>
        <p:spPr bwMode="auto">
          <a:xfrm>
            <a:off x="5800447" y="170237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+mj-lt"/>
              </a:rPr>
              <a:t>WSDL</a:t>
            </a:r>
            <a:endParaRPr lang="el-GR" alt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41" name="TextBox 17"/>
          <p:cNvSpPr txBox="1">
            <a:spLocks noChangeArrowheads="1"/>
          </p:cNvSpPr>
          <p:nvPr/>
        </p:nvSpPr>
        <p:spPr bwMode="auto">
          <a:xfrm>
            <a:off x="3443009" y="163094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l-GR" dirty="0">
                <a:solidFill>
                  <a:schemeClr val="bg1"/>
                </a:solidFill>
                <a:latin typeface="+mj-lt"/>
              </a:rPr>
              <a:t>UDDI</a:t>
            </a:r>
            <a:endParaRPr lang="el-GR" alt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4024215">
            <a:off x="4979568" y="3461916"/>
            <a:ext cx="1857388" cy="35719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545" name="TextBox 19"/>
          <p:cNvSpPr txBox="1">
            <a:spLocks noChangeArrowheads="1"/>
          </p:cNvSpPr>
          <p:nvPr/>
        </p:nvSpPr>
        <p:spPr bwMode="auto">
          <a:xfrm>
            <a:off x="6014759" y="334544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chemeClr val="bg1"/>
                </a:solidFill>
                <a:latin typeface="+mj-lt"/>
              </a:rPr>
              <a:t>1) Καταχώρηση</a:t>
            </a:r>
          </a:p>
        </p:txBody>
      </p:sp>
      <p:sp>
        <p:nvSpPr>
          <p:cNvPr id="23" name="Up-Down Arrow 22"/>
          <p:cNvSpPr/>
          <p:nvPr/>
        </p:nvSpPr>
        <p:spPr bwMode="auto">
          <a:xfrm rot="2187978">
            <a:off x="2909133" y="2603968"/>
            <a:ext cx="357190" cy="2214578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549" name="TextBox 23"/>
          <p:cNvSpPr txBox="1">
            <a:spLocks noChangeArrowheads="1"/>
          </p:cNvSpPr>
          <p:nvPr/>
        </p:nvSpPr>
        <p:spPr bwMode="auto">
          <a:xfrm>
            <a:off x="1371322" y="3274003"/>
            <a:ext cx="164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l-GR" b="1" dirty="0">
                <a:solidFill>
                  <a:schemeClr val="bg1"/>
                </a:solidFill>
                <a:latin typeface="+mj-lt"/>
              </a:rPr>
              <a:t>2) Αναζήτηση</a:t>
            </a:r>
          </a:p>
        </p:txBody>
      </p:sp>
      <p:sp>
        <p:nvSpPr>
          <p:cNvPr id="25" name="Up-Down Arrow 24"/>
          <p:cNvSpPr/>
          <p:nvPr/>
        </p:nvSpPr>
        <p:spPr bwMode="auto">
          <a:xfrm rot="5400000">
            <a:off x="4429124" y="4000504"/>
            <a:ext cx="357190" cy="2214578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553" name="TextBox 25"/>
          <p:cNvSpPr txBox="1">
            <a:spLocks noChangeArrowheads="1"/>
          </p:cNvSpPr>
          <p:nvPr/>
        </p:nvSpPr>
        <p:spPr bwMode="auto">
          <a:xfrm>
            <a:off x="3943072" y="427412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l-GR" b="1" dirty="0">
                <a:solidFill>
                  <a:schemeClr val="bg1"/>
                </a:solidFill>
                <a:latin typeface="+mj-lt"/>
              </a:rPr>
              <a:t>3) Δέσμευση &amp; Χρήση</a:t>
            </a:r>
          </a:p>
        </p:txBody>
      </p:sp>
      <p:pic>
        <p:nvPicPr>
          <p:cNvPr id="22554" name="Picture 9" descr="C:\Users\amenychtas\AppData\Local\Microsoft\Windows\Temporary Internet Files\Content.IE5\XPRXRR5I\MC90044145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5006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9" descr="C:\Users\amenychtas\AppData\Local\Microsoft\Windows\Temporary Internet Files\Content.IE5\XPRXRR5I\MC90044145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6530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9" descr="C:\Users\amenychtas\AppData\Local\Microsoft\Windows\Temporary Internet Files\Content.IE5\XPRXRR5I\MC90044145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805488"/>
            <a:ext cx="6524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TextBox 33"/>
          <p:cNvSpPr txBox="1">
            <a:spLocks noChangeArrowheads="1"/>
          </p:cNvSpPr>
          <p:nvPr/>
        </p:nvSpPr>
        <p:spPr bwMode="auto">
          <a:xfrm>
            <a:off x="5228947" y="5560003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+mj-lt"/>
              </a:rPr>
              <a:t>SOAP</a:t>
            </a:r>
            <a:endParaRPr lang="el-GR" alt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58" name="TextBox 34"/>
          <p:cNvSpPr txBox="1">
            <a:spLocks noChangeArrowheads="1"/>
          </p:cNvSpPr>
          <p:nvPr/>
        </p:nvSpPr>
        <p:spPr bwMode="auto">
          <a:xfrm>
            <a:off x="3443009" y="5917190"/>
            <a:ext cx="78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+mj-lt"/>
              </a:rPr>
              <a:t>XML</a:t>
            </a:r>
            <a:endParaRPr lang="el-GR" altLang="el-G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7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3CDC49E-6A1F-4740-A970-3638AEDAA958}" type="slidenum">
              <a:rPr lang="el-GR" altLang="el-GR" smtClean="0">
                <a:solidFill>
                  <a:schemeClr val="bg1"/>
                </a:solidFill>
              </a:rPr>
              <a:pPr eaLnBrk="1" hangingPunct="1"/>
              <a:t>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charset="-128"/>
              </a:rPr>
              <a:t>WSDL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500" b="1" dirty="0" smtClean="0">
                <a:ea typeface="ＭＳ Ｐゴシック" charset="-128"/>
              </a:rPr>
              <a:t>Web </a:t>
            </a:r>
            <a:r>
              <a:rPr lang="en-US" altLang="el-GR" sz="2500" b="1" dirty="0" smtClean="0">
                <a:ea typeface="ＭＳ Ｐゴシック" charset="-128"/>
              </a:rPr>
              <a:t>Services</a:t>
            </a:r>
            <a:r>
              <a:rPr lang="el-GR" altLang="el-GR" sz="2500" b="1" dirty="0" smtClean="0">
                <a:ea typeface="ＭＳ Ｐゴシック" charset="-128"/>
              </a:rPr>
              <a:t> </a:t>
            </a:r>
            <a:r>
              <a:rPr lang="en-US" altLang="el-GR" sz="2500" b="1" dirty="0" smtClean="0">
                <a:ea typeface="ＭＳ Ｐゴシック" charset="-128"/>
              </a:rPr>
              <a:t>Description</a:t>
            </a:r>
            <a:r>
              <a:rPr lang="el-GR" altLang="el-GR" sz="2500" b="1" dirty="0" smtClean="0">
                <a:ea typeface="ＭＳ Ｐゴシック" charset="-128"/>
              </a:rPr>
              <a:t> </a:t>
            </a:r>
            <a:r>
              <a:rPr lang="en-US" altLang="el-GR" sz="2500" b="1" dirty="0" smtClean="0">
                <a:ea typeface="ＭＳ Ｐゴシック" charset="-128"/>
              </a:rPr>
              <a:t>Language</a:t>
            </a:r>
            <a:r>
              <a:rPr lang="el-GR" altLang="el-GR" sz="2500" b="1" dirty="0" smtClean="0">
                <a:ea typeface="ＭＳ Ｐゴシック" charset="-128"/>
              </a:rPr>
              <a:t> (WSDL)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b="1" dirty="0" smtClean="0">
                <a:ea typeface="ＭＳ Ｐゴシック" charset="-128"/>
              </a:rPr>
              <a:t>Το WSDL είναι ένα XML </a:t>
            </a:r>
            <a:r>
              <a:rPr lang="en-US" altLang="el-GR" sz="2100" b="1" dirty="0" smtClean="0">
                <a:ea typeface="ＭＳ Ｐゴシック" charset="-128"/>
              </a:rPr>
              <a:t>schema</a:t>
            </a:r>
            <a:r>
              <a:rPr lang="el-GR" altLang="el-GR" sz="2100" dirty="0" smtClean="0">
                <a:ea typeface="ＭＳ Ｐゴシック" charset="-128"/>
              </a:rPr>
              <a:t>, που αναπτύχθηκε από την  Microsoft και την IBM με σκοπό να </a:t>
            </a:r>
            <a:r>
              <a:rPr lang="el-GR" altLang="el-GR" sz="2100" b="1" dirty="0" smtClean="0">
                <a:ea typeface="ＭＳ Ｐゴシック" charset="-128"/>
              </a:rPr>
              <a:t>ορίσει </a:t>
            </a:r>
            <a:r>
              <a:rPr lang="el-GR" altLang="el-GR" sz="2100" dirty="0" smtClean="0">
                <a:ea typeface="ＭＳ Ｐゴシック" charset="-128"/>
              </a:rPr>
              <a:t>το</a:t>
            </a:r>
            <a:r>
              <a:rPr lang="el-GR" altLang="el-GR" sz="2100" b="1" dirty="0" smtClean="0">
                <a:ea typeface="ＭＳ Ｐゴシック" charset="-128"/>
              </a:rPr>
              <a:t> XML μήνυμα</a:t>
            </a:r>
            <a:r>
              <a:rPr lang="el-GR" altLang="el-GR" sz="2100" dirty="0" smtClean="0">
                <a:ea typeface="ＭＳ Ｐゴシック" charset="-128"/>
              </a:rPr>
              <a:t>, τη </a:t>
            </a:r>
            <a:r>
              <a:rPr lang="el-GR" altLang="el-GR" sz="2100" b="1" dirty="0" smtClean="0">
                <a:ea typeface="ＭＳ Ｐゴシック" charset="-128"/>
              </a:rPr>
              <a:t>λειτουργία</a:t>
            </a:r>
            <a:r>
              <a:rPr lang="el-GR" altLang="el-GR" sz="2100" dirty="0" smtClean="0">
                <a:ea typeface="ＭＳ Ｐゴシック" charset="-128"/>
              </a:rPr>
              <a:t> και το </a:t>
            </a:r>
            <a:r>
              <a:rPr lang="el-GR" altLang="el-GR" sz="2100" b="1" dirty="0" smtClean="0">
                <a:ea typeface="ＭＳ Ｐゴシック" charset="-128"/>
              </a:rPr>
              <a:t>πρωτόκολλο</a:t>
            </a:r>
            <a:r>
              <a:rPr lang="el-GR" altLang="el-GR" sz="2100" dirty="0" smtClean="0">
                <a:ea typeface="ＭＳ Ｐゴシック" charset="-128"/>
              </a:rPr>
              <a:t> αντιστοίχησης μιας </a:t>
            </a:r>
            <a:r>
              <a:rPr lang="el-GR" altLang="el-GR" sz="2100" b="1" dirty="0" smtClean="0">
                <a:ea typeface="ＭＳ Ｐゴシック" charset="-128"/>
              </a:rPr>
              <a:t>υπηρεσίας</a:t>
            </a:r>
            <a:r>
              <a:rPr lang="el-GR" altLang="el-GR" sz="2100" dirty="0" smtClean="0">
                <a:ea typeface="ＭＳ Ｐゴシック" charset="-128"/>
              </a:rPr>
              <a:t> διαδικτύου που προσπελαύνεται </a:t>
            </a:r>
            <a:r>
              <a:rPr lang="el-GR" altLang="el-GR" sz="2100" b="1" dirty="0" smtClean="0">
                <a:ea typeface="ＭＳ Ｐゴシック" charset="-128"/>
              </a:rPr>
              <a:t>χρησιμοποιώντας</a:t>
            </a:r>
            <a:r>
              <a:rPr lang="el-GR" altLang="el-GR" sz="2100" dirty="0" smtClean="0">
                <a:ea typeface="ＭＳ Ｐゴシック" charset="-128"/>
              </a:rPr>
              <a:t> </a:t>
            </a:r>
            <a:r>
              <a:rPr lang="el-GR" altLang="el-GR" sz="2100" b="1" dirty="0" smtClean="0">
                <a:ea typeface="ＭＳ Ｐゴシック" charset="-128"/>
              </a:rPr>
              <a:t>SOAP</a:t>
            </a:r>
            <a:r>
              <a:rPr lang="el-GR" altLang="el-GR" sz="2100" dirty="0" smtClean="0">
                <a:ea typeface="ＭＳ Ｐゴシック" charset="-128"/>
              </a:rPr>
              <a:t> ή κάποιο άλλο </a:t>
            </a:r>
            <a:r>
              <a:rPr lang="el-GR" altLang="el-GR" sz="2100" b="1" dirty="0" smtClean="0">
                <a:ea typeface="ＭＳ Ｐゴシック" charset="-128"/>
              </a:rPr>
              <a:t>XML</a:t>
            </a:r>
            <a:r>
              <a:rPr lang="el-GR" altLang="el-GR" sz="2100" dirty="0" smtClean="0">
                <a:ea typeface="ＭＳ Ｐゴシック" charset="-128"/>
              </a:rPr>
              <a:t> πρωτόκολλο.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Το </a:t>
            </a:r>
            <a:r>
              <a:rPr lang="el-GR" altLang="el-GR" sz="2100" b="1" dirty="0" smtClean="0">
                <a:ea typeface="ＭＳ Ｐゴシック" charset="-128"/>
              </a:rPr>
              <a:t>συντακτικό</a:t>
            </a:r>
            <a:r>
              <a:rPr lang="el-GR" altLang="el-GR" sz="2100" dirty="0" smtClean="0">
                <a:ea typeface="ＭＳ Ｐゴシック" charset="-128"/>
              </a:rPr>
              <a:t> του WSDL επιτρέπει τον </a:t>
            </a:r>
            <a:r>
              <a:rPr lang="el-GR" altLang="el-GR" sz="2100" b="1" dirty="0" smtClean="0">
                <a:ea typeface="ＭＳ Ｐゴシック" charset="-128"/>
              </a:rPr>
              <a:t>αφαιρετικό</a:t>
            </a:r>
            <a:r>
              <a:rPr lang="el-GR" altLang="el-GR" sz="2100" dirty="0" smtClean="0">
                <a:ea typeface="ＭＳ Ｐゴシック" charset="-128"/>
              </a:rPr>
              <a:t> ορισμό τόσο των μηνυμάτων όσο και των </a:t>
            </a:r>
            <a:r>
              <a:rPr lang="el-GR" altLang="el-GR" sz="2100" b="1" dirty="0" smtClean="0">
                <a:ea typeface="ＭＳ Ｐゴシック" charset="-128"/>
              </a:rPr>
              <a:t>λειτουργιών</a:t>
            </a:r>
            <a:r>
              <a:rPr lang="el-GR" altLang="el-GR" sz="2100" dirty="0" smtClean="0">
                <a:ea typeface="ＭＳ Ｐゴシック" charset="-128"/>
              </a:rPr>
              <a:t> των μηνυμάτων, έτσι ώστε να μπορούν να αντιστοιχηθούν σε πολλαπλές φυσικές υλοποιήσεις.</a:t>
            </a:r>
            <a:endParaRPr lang="en-US" altLang="el-GR" sz="21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>
                <a:ea typeface="ＭＳ Ｐゴシック" charset="-128"/>
              </a:rPr>
              <a:t>Καλύπτει την </a:t>
            </a:r>
            <a:r>
              <a:rPr lang="el-GR" altLang="el-GR" sz="2100" b="1" dirty="0" smtClean="0">
                <a:ea typeface="ＭＳ Ｐゴシック" charset="-128"/>
              </a:rPr>
              <a:t>ανάγκη</a:t>
            </a:r>
            <a:r>
              <a:rPr lang="el-GR" altLang="el-GR" sz="2100" dirty="0" smtClean="0">
                <a:ea typeface="ＭＳ Ｐゴシック" charset="-128"/>
              </a:rPr>
              <a:t> </a:t>
            </a:r>
            <a:r>
              <a:rPr lang="el-GR" altLang="el-GR" sz="2100" b="1" dirty="0" smtClean="0">
                <a:ea typeface="ＭＳ Ｐゴシック" charset="-128"/>
              </a:rPr>
              <a:t>για περιγραφή των </a:t>
            </a:r>
            <a:r>
              <a:rPr lang="en-US" altLang="el-GR" sz="2100" b="1" dirty="0" smtClean="0">
                <a:ea typeface="ＭＳ Ｐゴシック" charset="-128"/>
              </a:rPr>
              <a:t>XML </a:t>
            </a:r>
            <a:r>
              <a:rPr lang="el-GR" altLang="el-GR" sz="2100" b="1" dirty="0" smtClean="0">
                <a:ea typeface="ＭＳ Ｐゴシック" charset="-128"/>
              </a:rPr>
              <a:t>μηνυμάτων</a:t>
            </a:r>
            <a:r>
              <a:rPr lang="el-GR" altLang="el-GR" sz="2100" dirty="0" smtClean="0">
                <a:ea typeface="ＭＳ Ｐゴシック" charset="-128"/>
              </a:rPr>
              <a:t> καθώς και του τρόπου με τον οποίο γίνεται η ανταλλαγή τους.</a:t>
            </a:r>
          </a:p>
        </p:txBody>
      </p:sp>
    </p:spTree>
    <p:extLst>
      <p:ext uri="{BB962C8B-B14F-4D97-AF65-F5344CB8AC3E}">
        <p14:creationId xmlns:p14="http://schemas.microsoft.com/office/powerpoint/2010/main" val="217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406196a1629db92474801b472bc8c5b7e81152"/>
</p:tagLst>
</file>

<file path=ppt/theme/theme1.xml><?xml version="1.0" encoding="utf-8"?>
<a:theme xmlns:a="http://schemas.openxmlformats.org/drawingml/2006/main" name="Office Theme">
  <a:themeElements>
    <a:clrScheme name="Προσαρμοσμένο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9389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1998</Words>
  <Application>Microsoft Office PowerPoint</Application>
  <PresentationFormat>On-screen Show (4:3)</PresentationFormat>
  <Paragraphs>326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OC_template_updated</vt:lpstr>
      <vt:lpstr>Δικτυακός Προγραμματισμός (Θ)</vt:lpstr>
      <vt:lpstr>WebServices SOAP - UDDI - WSDL</vt:lpstr>
      <vt:lpstr>Υπηρεσίες Διαδικτύου (Web Services) 1/3</vt:lpstr>
      <vt:lpstr>Υπηρεσίες Διαδικτύου (Web Services) 2/3</vt:lpstr>
      <vt:lpstr>Υπηρεσίες Διαδικτύου (Web Services) 3/3</vt:lpstr>
      <vt:lpstr>Η αρχιτεκτονική των Web Services 1/2</vt:lpstr>
      <vt:lpstr>Τεχνολογίες Web Services</vt:lpstr>
      <vt:lpstr>Η αρχιτεκτονική των Web Services 2/2</vt:lpstr>
      <vt:lpstr>WSDL</vt:lpstr>
      <vt:lpstr>UDDI</vt:lpstr>
      <vt:lpstr>To SOAP</vt:lpstr>
      <vt:lpstr>Μέσω SOAP</vt:lpstr>
      <vt:lpstr>Πρόγονοι του SOAP</vt:lpstr>
      <vt:lpstr>Background</vt:lpstr>
      <vt:lpstr>SOAP και XML</vt:lpstr>
      <vt:lpstr>Η δομή ενός SOAP Message 1/2</vt:lpstr>
      <vt:lpstr>Η δομή ενός SOAP Message 2/2</vt:lpstr>
      <vt:lpstr>Το SOAP Encoding</vt:lpstr>
      <vt:lpstr>Το SOAP Header</vt:lpstr>
      <vt:lpstr>Η δομή των SOAP Faults</vt:lpstr>
      <vt:lpstr>SOAP Request</vt:lpstr>
      <vt:lpstr>SOAP Response</vt:lpstr>
      <vt:lpstr>Ολοκληρωμένο SOAP Request Message πάνω από HTTP 1/2</vt:lpstr>
      <vt:lpstr>Ολοκληρωμένο SOAP Response Message πάνω από HTTP 2/2</vt:lpstr>
      <vt:lpstr>Πλεονεκτήματα</vt:lpstr>
      <vt:lpstr>Μειονεκτήματα</vt:lpstr>
      <vt:lpstr>Οι SOAP πλατφόρμες</vt:lpstr>
      <vt:lpstr>AXIS και SOAP</vt:lpstr>
      <vt:lpstr>SOAP web service σε netbeans 1/2</vt:lpstr>
      <vt:lpstr>SOAP web service σε netbeans 2/2</vt:lpstr>
      <vt:lpstr>SOAP web service client</vt:lpstr>
      <vt:lpstr>Θέματα σχετικά με τα web services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Αρχιτεκτονικές</dc:title>
  <dc:creator>opencourses@teiath.gr</dc:creator>
  <cp:lastModifiedBy>alex</cp:lastModifiedBy>
  <cp:revision>125</cp:revision>
  <dcterms:created xsi:type="dcterms:W3CDTF">2014-10-06T11:46:26Z</dcterms:created>
  <dcterms:modified xsi:type="dcterms:W3CDTF">2015-05-07T11:27:40Z</dcterms:modified>
</cp:coreProperties>
</file>