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64"/>
  </p:notesMasterIdLst>
  <p:handoutMasterIdLst>
    <p:handoutMasterId r:id="rId65"/>
  </p:handoutMasterIdLst>
  <p:sldIdLst>
    <p:sldId id="256" r:id="rId4"/>
    <p:sldId id="267" r:id="rId5"/>
    <p:sldId id="268" r:id="rId6"/>
    <p:sldId id="270" r:id="rId7"/>
    <p:sldId id="271" r:id="rId8"/>
    <p:sldId id="272" r:id="rId9"/>
    <p:sldId id="273" r:id="rId10"/>
    <p:sldId id="274" r:id="rId11"/>
    <p:sldId id="275" r:id="rId12"/>
    <p:sldId id="276" r:id="rId13"/>
    <p:sldId id="277" r:id="rId14"/>
    <p:sldId id="278" r:id="rId15"/>
    <p:sldId id="323" r:id="rId16"/>
    <p:sldId id="279" r:id="rId17"/>
    <p:sldId id="280" r:id="rId18"/>
    <p:sldId id="285" r:id="rId19"/>
    <p:sldId id="286" r:id="rId20"/>
    <p:sldId id="287" r:id="rId21"/>
    <p:sldId id="288" r:id="rId22"/>
    <p:sldId id="289" r:id="rId23"/>
    <p:sldId id="291" r:id="rId24"/>
    <p:sldId id="292" r:id="rId25"/>
    <p:sldId id="293" r:id="rId26"/>
    <p:sldId id="324" r:id="rId27"/>
    <p:sldId id="325" r:id="rId28"/>
    <p:sldId id="294" r:id="rId29"/>
    <p:sldId id="295" r:id="rId30"/>
    <p:sldId id="296" r:id="rId31"/>
    <p:sldId id="297" r:id="rId32"/>
    <p:sldId id="298" r:id="rId33"/>
    <p:sldId id="326" r:id="rId34"/>
    <p:sldId id="299" r:id="rId35"/>
    <p:sldId id="300" r:id="rId36"/>
    <p:sldId id="301" r:id="rId37"/>
    <p:sldId id="302" r:id="rId38"/>
    <p:sldId id="327" r:id="rId39"/>
    <p:sldId id="328" r:id="rId40"/>
    <p:sldId id="329" r:id="rId41"/>
    <p:sldId id="303" r:id="rId42"/>
    <p:sldId id="306" r:id="rId43"/>
    <p:sldId id="307" r:id="rId44"/>
    <p:sldId id="308" r:id="rId45"/>
    <p:sldId id="309" r:id="rId46"/>
    <p:sldId id="310" r:id="rId47"/>
    <p:sldId id="311" r:id="rId48"/>
    <p:sldId id="312" r:id="rId49"/>
    <p:sldId id="313" r:id="rId50"/>
    <p:sldId id="322" r:id="rId51"/>
    <p:sldId id="314" r:id="rId52"/>
    <p:sldId id="315" r:id="rId53"/>
    <p:sldId id="316" r:id="rId54"/>
    <p:sldId id="317" r:id="rId55"/>
    <p:sldId id="318" r:id="rId56"/>
    <p:sldId id="257" r:id="rId57"/>
    <p:sldId id="262" r:id="rId58"/>
    <p:sldId id="264" r:id="rId59"/>
    <p:sldId id="330" r:id="rId60"/>
    <p:sldId id="331"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7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atin typeface="Arial" charset="0"/>
              </a:defRPr>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atin typeface="Arial" charset="0"/>
              </a:defRPr>
            </a:lvl1pPr>
          </a:lstStyle>
          <a:p>
            <a:pPr>
              <a:defRPr/>
            </a:pPr>
            <a:fld id="{C95AC6D3-4096-4C28-9F42-3936CFF808E8}" type="datetimeFigureOut">
              <a:rPr lang="el-GR"/>
              <a:pPr>
                <a:defRPr/>
              </a:pPr>
              <a:t>7/4/2017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atin typeface="Arial" charset="0"/>
              </a:defRPr>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atin typeface="Arial" charset="0"/>
              </a:defRPr>
            </a:lvl1pPr>
          </a:lstStyle>
          <a:p>
            <a:pPr>
              <a:defRPr/>
            </a:pPr>
            <a:fld id="{22058630-F0A0-42C5-9B2A-0D3B4386EFAC}" type="slidenum">
              <a:rPr lang="el-GR"/>
              <a:pPr>
                <a:defRPr/>
              </a:pPr>
              <a:t>‹#›</a:t>
            </a:fld>
            <a:endParaRPr lang="el-GR"/>
          </a:p>
        </p:txBody>
      </p:sp>
    </p:spTree>
    <p:extLst>
      <p:ext uri="{BB962C8B-B14F-4D97-AF65-F5344CB8AC3E}">
        <p14:creationId xmlns:p14="http://schemas.microsoft.com/office/powerpoint/2010/main" val="344036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atin typeface="Arial" charset="0"/>
              </a:defRPr>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atin typeface="Arial" charset="0"/>
              </a:defRPr>
            </a:lvl1pPr>
          </a:lstStyle>
          <a:p>
            <a:pPr>
              <a:defRPr/>
            </a:pPr>
            <a:fld id="{F5089B6B-C2F7-416F-A593-C045245C3717}" type="datetimeFigureOut">
              <a:rPr lang="el-GR"/>
              <a:pPr>
                <a:defRPr/>
              </a:pPr>
              <a:t>7/4/2017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atin typeface="Arial" charset="0"/>
              </a:defRPr>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atin typeface="Arial" charset="0"/>
              </a:defRPr>
            </a:lvl1pPr>
          </a:lstStyle>
          <a:p>
            <a:pPr>
              <a:defRPr/>
            </a:pPr>
            <a:fld id="{1B1A7960-E3D7-46A3-8EE5-0CC79BEB5CC2}" type="slidenum">
              <a:rPr lang="el-GR"/>
              <a:pPr>
                <a:defRPr/>
              </a:pPr>
              <a:t>‹#›</a:t>
            </a:fld>
            <a:endParaRPr lang="el-GR"/>
          </a:p>
        </p:txBody>
      </p:sp>
    </p:spTree>
    <p:extLst>
      <p:ext uri="{BB962C8B-B14F-4D97-AF65-F5344CB8AC3E}">
        <p14:creationId xmlns:p14="http://schemas.microsoft.com/office/powerpoint/2010/main" val="18299862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DE07BEBE-E5AD-4B93-A9AC-AB4C239ACF64}" type="slidenum">
              <a:rPr lang="el-GR" altLang="el-GR" smtClean="0"/>
              <a:pPr/>
              <a:t>0</a:t>
            </a:fld>
            <a:endParaRPr lang="el-GR" altLang="el-GR" smtClean="0"/>
          </a:p>
        </p:txBody>
      </p:sp>
    </p:spTree>
    <p:extLst>
      <p:ext uri="{BB962C8B-B14F-4D97-AF65-F5344CB8AC3E}">
        <p14:creationId xmlns:p14="http://schemas.microsoft.com/office/powerpoint/2010/main" val="220014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 Θέση εικόνας διαφάνειας"/>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9875"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724B526D-2AF5-4C6F-B194-7DCC09691D85}" type="slidenum">
              <a:rPr lang="el-GR" altLang="el-GR" smtClean="0">
                <a:solidFill>
                  <a:srgbClr val="000000"/>
                </a:solidFill>
              </a:rPr>
              <a:pPr/>
              <a:t>42</a:t>
            </a:fld>
            <a:endParaRPr lang="el-GR" altLang="el-GR" smtClean="0">
              <a:solidFill>
                <a:srgbClr val="000000"/>
              </a:solidFill>
            </a:endParaRPr>
          </a:p>
        </p:txBody>
      </p:sp>
    </p:spTree>
    <p:extLst>
      <p:ext uri="{BB962C8B-B14F-4D97-AF65-F5344CB8AC3E}">
        <p14:creationId xmlns:p14="http://schemas.microsoft.com/office/powerpoint/2010/main" val="45432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499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9B5CCABE-05F4-4787-8262-70D09EBA4A3D}" type="slidenum">
              <a:rPr lang="el-GR" altLang="el-GR" smtClean="0">
                <a:solidFill>
                  <a:srgbClr val="000000"/>
                </a:solidFill>
              </a:rPr>
              <a:pPr/>
              <a:t>46</a:t>
            </a:fld>
            <a:endParaRPr lang="el-GR" altLang="el-GR" smtClean="0">
              <a:solidFill>
                <a:srgbClr val="000000"/>
              </a:solidFill>
            </a:endParaRPr>
          </a:p>
        </p:txBody>
      </p:sp>
    </p:spTree>
    <p:extLst>
      <p:ext uri="{BB962C8B-B14F-4D97-AF65-F5344CB8AC3E}">
        <p14:creationId xmlns:p14="http://schemas.microsoft.com/office/powerpoint/2010/main" val="288758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704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2A44AB11-29C2-4C58-86C6-C3B88C282E99}" type="slidenum">
              <a:rPr lang="el-GR" altLang="el-GR" smtClean="0">
                <a:solidFill>
                  <a:srgbClr val="000000"/>
                </a:solidFill>
              </a:rPr>
              <a:pPr/>
              <a:t>48</a:t>
            </a:fld>
            <a:endParaRPr lang="el-GR" altLang="el-GR" smtClean="0">
              <a:solidFill>
                <a:srgbClr val="000000"/>
              </a:solidFill>
            </a:endParaRPr>
          </a:p>
        </p:txBody>
      </p:sp>
    </p:spTree>
    <p:extLst>
      <p:ext uri="{BB962C8B-B14F-4D97-AF65-F5344CB8AC3E}">
        <p14:creationId xmlns:p14="http://schemas.microsoft.com/office/powerpoint/2010/main" val="242711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318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FB8658EA-03AD-4DD9-A31E-A9A56A0E697B}" type="slidenum">
              <a:rPr lang="el-GR" altLang="el-GR" smtClean="0"/>
              <a:pPr/>
              <a:t>53</a:t>
            </a:fld>
            <a:endParaRPr lang="el-GR" altLang="el-GR" smtClean="0"/>
          </a:p>
        </p:txBody>
      </p:sp>
    </p:spTree>
    <p:extLst>
      <p:ext uri="{BB962C8B-B14F-4D97-AF65-F5344CB8AC3E}">
        <p14:creationId xmlns:p14="http://schemas.microsoft.com/office/powerpoint/2010/main" val="170740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59A0BF85-F1EA-4F33-9F10-72E82632FBA2}" type="slidenum">
              <a:rPr lang="el-GR" altLang="el-GR" smtClean="0"/>
              <a:pPr/>
              <a:t>54</a:t>
            </a:fld>
            <a:endParaRPr lang="el-GR" altLang="el-GR" smtClean="0"/>
          </a:p>
        </p:txBody>
      </p:sp>
    </p:spTree>
    <p:extLst>
      <p:ext uri="{BB962C8B-B14F-4D97-AF65-F5344CB8AC3E}">
        <p14:creationId xmlns:p14="http://schemas.microsoft.com/office/powerpoint/2010/main" val="399943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D0162BCE-26FE-4231-8D18-11ABFE1F6F00}" type="slidenum">
              <a:rPr lang="el-GR" altLang="el-GR" smtClean="0"/>
              <a:pPr/>
              <a:t>55</a:t>
            </a:fld>
            <a:endParaRPr lang="el-GR" altLang="el-GR" smtClean="0"/>
          </a:p>
        </p:txBody>
      </p:sp>
    </p:spTree>
    <p:extLst>
      <p:ext uri="{BB962C8B-B14F-4D97-AF65-F5344CB8AC3E}">
        <p14:creationId xmlns:p14="http://schemas.microsoft.com/office/powerpoint/2010/main" val="118797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D731391A-3320-4B55-A737-B519A36879DB}" type="slidenum">
              <a:rPr lang="el-GR" altLang="el-GR" smtClean="0"/>
              <a:pPr/>
              <a:t>58</a:t>
            </a:fld>
            <a:endParaRPr lang="el-GR" altLang="el-GR" smtClean="0"/>
          </a:p>
        </p:txBody>
      </p:sp>
    </p:spTree>
    <p:extLst>
      <p:ext uri="{BB962C8B-B14F-4D97-AF65-F5344CB8AC3E}">
        <p14:creationId xmlns:p14="http://schemas.microsoft.com/office/powerpoint/2010/main" val="3518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1034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572EC31F-573B-4D12-B480-112BC2035DBE}" type="slidenum">
              <a:rPr lang="el-GR" altLang="el-GR" smtClean="0"/>
              <a:pPr/>
              <a:t>59</a:t>
            </a:fld>
            <a:endParaRPr lang="el-GR" altLang="el-GR" smtClean="0"/>
          </a:p>
        </p:txBody>
      </p:sp>
    </p:spTree>
    <p:extLst>
      <p:ext uri="{BB962C8B-B14F-4D97-AF65-F5344CB8AC3E}">
        <p14:creationId xmlns:p14="http://schemas.microsoft.com/office/powerpoint/2010/main" val="105969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2732EF21-70E9-45B4-A0E1-837DEFAD6BC2}" type="slidenum">
              <a:rPr lang="el-GR" altLang="el-GR" smtClean="0">
                <a:solidFill>
                  <a:srgbClr val="000000"/>
                </a:solidFill>
              </a:rPr>
              <a:pPr/>
              <a:t>1</a:t>
            </a:fld>
            <a:endParaRPr lang="el-GR" altLang="el-GR" smtClean="0">
              <a:solidFill>
                <a:srgbClr val="000000"/>
              </a:solidFill>
            </a:endParaRPr>
          </a:p>
        </p:txBody>
      </p:sp>
    </p:spTree>
    <p:extLst>
      <p:ext uri="{BB962C8B-B14F-4D97-AF65-F5344CB8AC3E}">
        <p14:creationId xmlns:p14="http://schemas.microsoft.com/office/powerpoint/2010/main" val="42306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0B4E70F0-08B4-4E6F-B5FE-CF6274EE5107}" type="slidenum">
              <a:rPr lang="el-GR" altLang="el-GR" smtClean="0">
                <a:solidFill>
                  <a:srgbClr val="000000"/>
                </a:solidFill>
              </a:rPr>
              <a:pPr/>
              <a:t>15</a:t>
            </a:fld>
            <a:endParaRPr lang="el-GR" altLang="el-GR" smtClean="0">
              <a:solidFill>
                <a:srgbClr val="000000"/>
              </a:solidFill>
            </a:endParaRPr>
          </a:p>
        </p:txBody>
      </p:sp>
    </p:spTree>
    <p:extLst>
      <p:ext uri="{BB962C8B-B14F-4D97-AF65-F5344CB8AC3E}">
        <p14:creationId xmlns:p14="http://schemas.microsoft.com/office/powerpoint/2010/main" val="340491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t>Να αλλάξουν οι άξονες μεταξύ τους </a:t>
            </a:r>
          </a:p>
        </p:txBody>
      </p:sp>
    </p:spTree>
    <p:extLst>
      <p:ext uri="{BB962C8B-B14F-4D97-AF65-F5344CB8AC3E}">
        <p14:creationId xmlns:p14="http://schemas.microsoft.com/office/powerpoint/2010/main" val="189878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B678D121-B936-43B4-BB66-8BA5A759F43B}" type="slidenum">
              <a:rPr lang="el-GR" altLang="el-GR" smtClean="0">
                <a:solidFill>
                  <a:srgbClr val="000000"/>
                </a:solidFill>
              </a:rPr>
              <a:pPr/>
              <a:t>21</a:t>
            </a:fld>
            <a:endParaRPr lang="el-GR" altLang="el-GR" smtClean="0">
              <a:solidFill>
                <a:srgbClr val="000000"/>
              </a:solidFill>
            </a:endParaRPr>
          </a:p>
        </p:txBody>
      </p:sp>
    </p:spTree>
    <p:extLst>
      <p:ext uri="{BB962C8B-B14F-4D97-AF65-F5344CB8AC3E}">
        <p14:creationId xmlns:p14="http://schemas.microsoft.com/office/powerpoint/2010/main" val="281563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939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EE03922F-548C-4078-AD81-2851C2EA52A4}" type="slidenum">
              <a:rPr lang="el-GR" altLang="el-GR" smtClean="0">
                <a:solidFill>
                  <a:srgbClr val="000000"/>
                </a:solidFill>
              </a:rPr>
              <a:pPr/>
              <a:t>22</a:t>
            </a:fld>
            <a:endParaRPr lang="el-GR" altLang="el-GR" smtClean="0">
              <a:solidFill>
                <a:srgbClr val="000000"/>
              </a:solidFill>
            </a:endParaRPr>
          </a:p>
        </p:txBody>
      </p:sp>
    </p:spTree>
    <p:extLst>
      <p:ext uri="{BB962C8B-B14F-4D97-AF65-F5344CB8AC3E}">
        <p14:creationId xmlns:p14="http://schemas.microsoft.com/office/powerpoint/2010/main" val="278009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06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3FE18578-21EB-4F82-8EA3-B7EE0AC8EF07}" type="slidenum">
              <a:rPr lang="el-GR" altLang="el-GR" smtClean="0">
                <a:solidFill>
                  <a:srgbClr val="000000"/>
                </a:solidFill>
              </a:rPr>
              <a:pPr/>
              <a:t>38</a:t>
            </a:fld>
            <a:endParaRPr lang="el-GR" altLang="el-GR" smtClean="0">
              <a:solidFill>
                <a:srgbClr val="000000"/>
              </a:solidFill>
            </a:endParaRPr>
          </a:p>
        </p:txBody>
      </p:sp>
    </p:spTree>
    <p:extLst>
      <p:ext uri="{BB962C8B-B14F-4D97-AF65-F5344CB8AC3E}">
        <p14:creationId xmlns:p14="http://schemas.microsoft.com/office/powerpoint/2010/main" val="422690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475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8FC1BB4C-EF6A-44A8-B8DB-D6788CD5CEED}" type="slidenum">
              <a:rPr lang="el-GR" altLang="el-GR" smtClean="0">
                <a:solidFill>
                  <a:srgbClr val="000000"/>
                </a:solidFill>
              </a:rPr>
              <a:pPr/>
              <a:t>39</a:t>
            </a:fld>
            <a:endParaRPr lang="el-GR" altLang="el-GR" smtClean="0">
              <a:solidFill>
                <a:srgbClr val="000000"/>
              </a:solidFill>
            </a:endParaRPr>
          </a:p>
        </p:txBody>
      </p:sp>
    </p:spTree>
    <p:extLst>
      <p:ext uri="{BB962C8B-B14F-4D97-AF65-F5344CB8AC3E}">
        <p14:creationId xmlns:p14="http://schemas.microsoft.com/office/powerpoint/2010/main" val="206922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78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itchFamily="34" charset="0"/>
              </a:defRPr>
            </a:lvl1pPr>
            <a:lvl2pPr marL="742950" indent="-285750" defTabSz="990600">
              <a:defRPr>
                <a:solidFill>
                  <a:schemeClr val="tx1"/>
                </a:solidFill>
                <a:latin typeface="Arial" pitchFamily="34" charset="0"/>
              </a:defRPr>
            </a:lvl2pPr>
            <a:lvl3pPr marL="1143000" indent="-228600" defTabSz="990600">
              <a:defRPr>
                <a:solidFill>
                  <a:schemeClr val="tx1"/>
                </a:solidFill>
                <a:latin typeface="Arial" pitchFamily="34" charset="0"/>
              </a:defRPr>
            </a:lvl3pPr>
            <a:lvl4pPr marL="1600200" indent="-228600" defTabSz="990600">
              <a:defRPr>
                <a:solidFill>
                  <a:schemeClr val="tx1"/>
                </a:solidFill>
                <a:latin typeface="Arial" pitchFamily="34" charset="0"/>
              </a:defRPr>
            </a:lvl4pPr>
            <a:lvl5pPr marL="2057400" indent="-228600" defTabSz="990600">
              <a:defRPr>
                <a:solidFill>
                  <a:schemeClr val="tx1"/>
                </a:solidFill>
                <a:latin typeface="Arial" pitchFamily="34" charset="0"/>
              </a:defRPr>
            </a:lvl5pPr>
            <a:lvl6pPr marL="2514600" indent="-228600" defTabSz="990600" fontAlgn="base">
              <a:spcBef>
                <a:spcPct val="0"/>
              </a:spcBef>
              <a:spcAft>
                <a:spcPct val="0"/>
              </a:spcAft>
              <a:defRPr>
                <a:solidFill>
                  <a:schemeClr val="tx1"/>
                </a:solidFill>
                <a:latin typeface="Arial" pitchFamily="34" charset="0"/>
              </a:defRPr>
            </a:lvl6pPr>
            <a:lvl7pPr marL="2971800" indent="-228600" defTabSz="990600" fontAlgn="base">
              <a:spcBef>
                <a:spcPct val="0"/>
              </a:spcBef>
              <a:spcAft>
                <a:spcPct val="0"/>
              </a:spcAft>
              <a:defRPr>
                <a:solidFill>
                  <a:schemeClr val="tx1"/>
                </a:solidFill>
                <a:latin typeface="Arial" pitchFamily="34" charset="0"/>
              </a:defRPr>
            </a:lvl7pPr>
            <a:lvl8pPr marL="3429000" indent="-228600" defTabSz="990600" fontAlgn="base">
              <a:spcBef>
                <a:spcPct val="0"/>
              </a:spcBef>
              <a:spcAft>
                <a:spcPct val="0"/>
              </a:spcAft>
              <a:defRPr>
                <a:solidFill>
                  <a:schemeClr val="tx1"/>
                </a:solidFill>
                <a:latin typeface="Arial" pitchFamily="34" charset="0"/>
              </a:defRPr>
            </a:lvl8pPr>
            <a:lvl9pPr marL="3886200" indent="-228600" defTabSz="990600" fontAlgn="base">
              <a:spcBef>
                <a:spcPct val="0"/>
              </a:spcBef>
              <a:spcAft>
                <a:spcPct val="0"/>
              </a:spcAft>
              <a:defRPr>
                <a:solidFill>
                  <a:schemeClr val="tx1"/>
                </a:solidFill>
                <a:latin typeface="Arial" pitchFamily="34" charset="0"/>
              </a:defRPr>
            </a:lvl9pPr>
          </a:lstStyle>
          <a:p>
            <a:fld id="{904B65B8-E615-4A61-917B-C85C09B957A7}" type="slidenum">
              <a:rPr lang="el-GR" altLang="el-GR" smtClean="0">
                <a:solidFill>
                  <a:srgbClr val="000000"/>
                </a:solidFill>
              </a:rPr>
              <a:pPr/>
              <a:t>41</a:t>
            </a:fld>
            <a:endParaRPr lang="el-GR" altLang="el-GR" smtClean="0">
              <a:solidFill>
                <a:srgbClr val="000000"/>
              </a:solidFill>
            </a:endParaRPr>
          </a:p>
        </p:txBody>
      </p:sp>
    </p:spTree>
    <p:extLst>
      <p:ext uri="{BB962C8B-B14F-4D97-AF65-F5344CB8AC3E}">
        <p14:creationId xmlns:p14="http://schemas.microsoft.com/office/powerpoint/2010/main" val="84731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057FADB-DBF5-4BD7-A30A-7D4D738F0FC1}" type="slidenum">
              <a:rPr lang="el-GR"/>
              <a:pPr>
                <a:defRPr/>
              </a:pPr>
              <a:t>‹#›</a:t>
            </a:fld>
            <a:endParaRPr lang="el-GR"/>
          </a:p>
        </p:txBody>
      </p:sp>
    </p:spTree>
    <p:extLst>
      <p:ext uri="{BB962C8B-B14F-4D97-AF65-F5344CB8AC3E}">
        <p14:creationId xmlns:p14="http://schemas.microsoft.com/office/powerpoint/2010/main" val="368166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4E8F386-4C15-471B-A15A-BB9C87445EB5}" type="slidenum">
              <a:rPr lang="el-GR"/>
              <a:pPr>
                <a:defRPr/>
              </a:pPr>
              <a:t>‹#›</a:t>
            </a:fld>
            <a:endParaRPr lang="el-GR"/>
          </a:p>
        </p:txBody>
      </p:sp>
    </p:spTree>
    <p:extLst>
      <p:ext uri="{BB962C8B-B14F-4D97-AF65-F5344CB8AC3E}">
        <p14:creationId xmlns:p14="http://schemas.microsoft.com/office/powerpoint/2010/main" val="374490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A9F14DF-0850-4877-84A9-E85D08846A51}" type="slidenum">
              <a:rPr lang="el-GR"/>
              <a:pPr>
                <a:defRPr/>
              </a:pPr>
              <a:t>‹#›</a:t>
            </a:fld>
            <a:endParaRPr lang="el-GR"/>
          </a:p>
        </p:txBody>
      </p:sp>
    </p:spTree>
    <p:extLst>
      <p:ext uri="{BB962C8B-B14F-4D97-AF65-F5344CB8AC3E}">
        <p14:creationId xmlns:p14="http://schemas.microsoft.com/office/powerpoint/2010/main" val="148118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7D44251-1042-438B-8FE4-0FEE92DDA825}" type="slidenum">
              <a:rPr lang="el-GR"/>
              <a:pPr>
                <a:defRPr/>
              </a:pPr>
              <a:t>‹#›</a:t>
            </a:fld>
            <a:endParaRPr lang="el-GR"/>
          </a:p>
        </p:txBody>
      </p:sp>
    </p:spTree>
    <p:extLst>
      <p:ext uri="{BB962C8B-B14F-4D97-AF65-F5344CB8AC3E}">
        <p14:creationId xmlns:p14="http://schemas.microsoft.com/office/powerpoint/2010/main" val="287681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8FB4EDF-783D-4200-89DF-4924BDC63B7C}" type="slidenum">
              <a:rPr lang="el-GR"/>
              <a:pPr>
                <a:defRPr/>
              </a:pPr>
              <a:t>‹#›</a:t>
            </a:fld>
            <a:endParaRPr lang="el-GR"/>
          </a:p>
        </p:txBody>
      </p:sp>
    </p:spTree>
    <p:extLst>
      <p:ext uri="{BB962C8B-B14F-4D97-AF65-F5344CB8AC3E}">
        <p14:creationId xmlns:p14="http://schemas.microsoft.com/office/powerpoint/2010/main" val="74413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081BF80-54CC-4183-A4AA-B73A618BCECE}" type="slidenum">
              <a:rPr lang="el-GR"/>
              <a:pPr>
                <a:defRPr/>
              </a:pPr>
              <a:t>‹#›</a:t>
            </a:fld>
            <a:endParaRPr lang="el-GR"/>
          </a:p>
        </p:txBody>
      </p:sp>
    </p:spTree>
    <p:extLst>
      <p:ext uri="{BB962C8B-B14F-4D97-AF65-F5344CB8AC3E}">
        <p14:creationId xmlns:p14="http://schemas.microsoft.com/office/powerpoint/2010/main" val="103049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B8044BB-6E0F-456D-A5B8-9E02A25ED405}" type="slidenum">
              <a:rPr lang="el-GR"/>
              <a:pPr>
                <a:defRPr/>
              </a:pPr>
              <a:t>‹#›</a:t>
            </a:fld>
            <a:endParaRPr lang="el-GR"/>
          </a:p>
        </p:txBody>
      </p:sp>
    </p:spTree>
    <p:extLst>
      <p:ext uri="{BB962C8B-B14F-4D97-AF65-F5344CB8AC3E}">
        <p14:creationId xmlns:p14="http://schemas.microsoft.com/office/powerpoint/2010/main" val="1795686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A3069F8-C740-4AA1-82D9-852100ECF432}" type="slidenum">
              <a:rPr lang="el-GR"/>
              <a:pPr>
                <a:defRPr/>
              </a:pPr>
              <a:t>‹#›</a:t>
            </a:fld>
            <a:endParaRPr lang="el-GR"/>
          </a:p>
        </p:txBody>
      </p:sp>
    </p:spTree>
    <p:extLst>
      <p:ext uri="{BB962C8B-B14F-4D97-AF65-F5344CB8AC3E}">
        <p14:creationId xmlns:p14="http://schemas.microsoft.com/office/powerpoint/2010/main" val="281813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7069043-64BD-4E9B-862B-1C3AB3D90E05}" type="slidenum">
              <a:rPr lang="el-GR"/>
              <a:pPr>
                <a:defRPr/>
              </a:pPr>
              <a:t>‹#›</a:t>
            </a:fld>
            <a:endParaRPr lang="el-GR"/>
          </a:p>
        </p:txBody>
      </p:sp>
    </p:spTree>
    <p:extLst>
      <p:ext uri="{BB962C8B-B14F-4D97-AF65-F5344CB8AC3E}">
        <p14:creationId xmlns:p14="http://schemas.microsoft.com/office/powerpoint/2010/main" val="58583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A855F04-867F-4FC8-8B8B-4B1BE9043412}" type="slidenum">
              <a:rPr lang="el-GR"/>
              <a:pPr>
                <a:defRPr/>
              </a:pPr>
              <a:t>‹#›</a:t>
            </a:fld>
            <a:endParaRPr lang="el-GR"/>
          </a:p>
        </p:txBody>
      </p:sp>
    </p:spTree>
    <p:extLst>
      <p:ext uri="{BB962C8B-B14F-4D97-AF65-F5344CB8AC3E}">
        <p14:creationId xmlns:p14="http://schemas.microsoft.com/office/powerpoint/2010/main" val="1014978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58B8418-BB52-4829-8E93-23453A70F004}" type="slidenum">
              <a:rPr lang="el-GR"/>
              <a:pPr>
                <a:defRPr/>
              </a:pPr>
              <a:t>‹#›</a:t>
            </a:fld>
            <a:endParaRPr lang="el-GR"/>
          </a:p>
        </p:txBody>
      </p:sp>
    </p:spTree>
    <p:extLst>
      <p:ext uri="{BB962C8B-B14F-4D97-AF65-F5344CB8AC3E}">
        <p14:creationId xmlns:p14="http://schemas.microsoft.com/office/powerpoint/2010/main" val="278589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070CE83-83A4-4C77-B430-53F6EFC5EAB3}" type="slidenum">
              <a:rPr lang="el-GR"/>
              <a:pPr>
                <a:defRPr/>
              </a:pPr>
              <a:t>‹#›</a:t>
            </a:fld>
            <a:endParaRPr lang="el-GR"/>
          </a:p>
        </p:txBody>
      </p:sp>
    </p:spTree>
    <p:extLst>
      <p:ext uri="{BB962C8B-B14F-4D97-AF65-F5344CB8AC3E}">
        <p14:creationId xmlns:p14="http://schemas.microsoft.com/office/powerpoint/2010/main" val="566531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8D9036B-81FE-4046-8F2D-DFEB69DC8679}" type="slidenum">
              <a:rPr lang="el-GR"/>
              <a:pPr>
                <a:defRPr/>
              </a:pPr>
              <a:t>‹#›</a:t>
            </a:fld>
            <a:endParaRPr lang="el-GR"/>
          </a:p>
        </p:txBody>
      </p:sp>
    </p:spTree>
    <p:extLst>
      <p:ext uri="{BB962C8B-B14F-4D97-AF65-F5344CB8AC3E}">
        <p14:creationId xmlns:p14="http://schemas.microsoft.com/office/powerpoint/2010/main" val="4042792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smtClean="0"/>
            </a:lvl1pPr>
          </a:lstStyle>
          <a:p>
            <a:pPr>
              <a:defRPr/>
            </a:pPr>
            <a:fld id="{A1CB5F41-62FD-430B-9566-DD952CAEFCE6}" type="slidenum">
              <a:rPr lang="el-GR"/>
              <a:pPr>
                <a:defRPr/>
              </a:pPr>
              <a:t>‹#›</a:t>
            </a:fld>
            <a:endParaRPr lang="el-GR"/>
          </a:p>
        </p:txBody>
      </p:sp>
    </p:spTree>
    <p:extLst>
      <p:ext uri="{BB962C8B-B14F-4D97-AF65-F5344CB8AC3E}">
        <p14:creationId xmlns:p14="http://schemas.microsoft.com/office/powerpoint/2010/main" val="293328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01296A9-58BD-4874-9C0C-2E490F97AA04}" type="slidenum">
              <a:rPr lang="el-GR"/>
              <a:pPr>
                <a:defRPr/>
              </a:pPr>
              <a:t>‹#›</a:t>
            </a:fld>
            <a:endParaRPr lang="el-GR"/>
          </a:p>
        </p:txBody>
      </p:sp>
    </p:spTree>
    <p:extLst>
      <p:ext uri="{BB962C8B-B14F-4D97-AF65-F5344CB8AC3E}">
        <p14:creationId xmlns:p14="http://schemas.microsoft.com/office/powerpoint/2010/main" val="1844204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699A319-2789-4A54-A8E2-763C76CCB1A8}" type="slidenum">
              <a:rPr lang="el-GR"/>
              <a:pPr>
                <a:defRPr/>
              </a:pPr>
              <a:t>‹#›</a:t>
            </a:fld>
            <a:endParaRPr lang="el-GR"/>
          </a:p>
        </p:txBody>
      </p:sp>
    </p:spTree>
    <p:extLst>
      <p:ext uri="{BB962C8B-B14F-4D97-AF65-F5344CB8AC3E}">
        <p14:creationId xmlns:p14="http://schemas.microsoft.com/office/powerpoint/2010/main" val="231592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987AE220-11A6-401D-9121-FD16BABD45E5}" type="slidenum">
              <a:rPr lang="el-GR"/>
              <a:pPr>
                <a:defRPr/>
              </a:pPr>
              <a:t>‹#›</a:t>
            </a:fld>
            <a:endParaRPr lang="el-GR"/>
          </a:p>
        </p:txBody>
      </p:sp>
    </p:spTree>
    <p:extLst>
      <p:ext uri="{BB962C8B-B14F-4D97-AF65-F5344CB8AC3E}">
        <p14:creationId xmlns:p14="http://schemas.microsoft.com/office/powerpoint/2010/main" val="54331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8F9767DC-2736-458C-B073-FC5FC6EDE745}" type="slidenum">
              <a:rPr lang="el-GR"/>
              <a:pPr>
                <a:defRPr/>
              </a:pPr>
              <a:t>‹#›</a:t>
            </a:fld>
            <a:endParaRPr lang="el-GR"/>
          </a:p>
        </p:txBody>
      </p:sp>
    </p:spTree>
    <p:extLst>
      <p:ext uri="{BB962C8B-B14F-4D97-AF65-F5344CB8AC3E}">
        <p14:creationId xmlns:p14="http://schemas.microsoft.com/office/powerpoint/2010/main" val="148830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19DA0B4-909B-4B29-986A-695B165DB669}" type="slidenum">
              <a:rPr lang="el-GR"/>
              <a:pPr>
                <a:defRPr/>
              </a:pPr>
              <a:t>‹#›</a:t>
            </a:fld>
            <a:endParaRPr lang="el-GR"/>
          </a:p>
        </p:txBody>
      </p:sp>
    </p:spTree>
    <p:extLst>
      <p:ext uri="{BB962C8B-B14F-4D97-AF65-F5344CB8AC3E}">
        <p14:creationId xmlns:p14="http://schemas.microsoft.com/office/powerpoint/2010/main" val="228182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3C7C6C2-76BC-4C40-B25B-46EB4894364F}" type="slidenum">
              <a:rPr lang="el-GR"/>
              <a:pPr>
                <a:defRPr/>
              </a:pPr>
              <a:t>‹#›</a:t>
            </a:fld>
            <a:endParaRPr lang="el-GR"/>
          </a:p>
        </p:txBody>
      </p:sp>
    </p:spTree>
    <p:extLst>
      <p:ext uri="{BB962C8B-B14F-4D97-AF65-F5344CB8AC3E}">
        <p14:creationId xmlns:p14="http://schemas.microsoft.com/office/powerpoint/2010/main" val="101457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150FB6C-9CDC-4E19-8F1E-F6C074A69334}" type="slidenum">
              <a:rPr lang="el-GR"/>
              <a:pPr>
                <a:defRPr/>
              </a:pPr>
              <a:t>‹#›</a:t>
            </a:fld>
            <a:endParaRPr lang="el-GR"/>
          </a:p>
        </p:txBody>
      </p:sp>
    </p:spTree>
    <p:extLst>
      <p:ext uri="{BB962C8B-B14F-4D97-AF65-F5344CB8AC3E}">
        <p14:creationId xmlns:p14="http://schemas.microsoft.com/office/powerpoint/2010/main" val="806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latin typeface="Arial" charset="0"/>
              </a:defRPr>
            </a:lvl1pPr>
          </a:lstStyle>
          <a:p>
            <a:pPr>
              <a:defRPr/>
            </a:pPr>
            <a:fld id="{D006E9FB-A72B-45B6-B03F-25DE5697F2E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latin typeface="Arial" charset="0"/>
                <a:cs typeface="+mn-cs"/>
              </a:defRPr>
            </a:lvl1pPr>
          </a:lstStyle>
          <a:p>
            <a:pPr>
              <a:defRPr/>
            </a:pPr>
            <a:fld id="{7D62AD48-0F27-4C21-B446-F6ED95FBB05B}"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latin typeface="Arial" charset="0"/>
              </a:rPr>
              <a:pPr>
                <a:defRPr/>
              </a:pPr>
              <a:t>‹#›</a:t>
            </a:fld>
            <a:endParaRPr lang="el-GR">
              <a:solidFill>
                <a:prstClr val="black"/>
              </a:solidFill>
              <a:latin typeface="Arial" charset="0"/>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el.wikipedia.org/wiki/%CE%99%CE%BE%CF%8E%CE%B4%CE%B5%CF%82"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User:Anynobody" TargetMode="External"/><Relationship Id="rId5" Type="http://schemas.openxmlformats.org/officeDocument/2006/relationships/hyperlink" Target="http://commons.wikimedia.org/wiki/File:Viscosity.gif" TargetMode="Externa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ariusz.Biegacz" TargetMode="External"/><Relationship Id="rId4" Type="http://schemas.openxmlformats.org/officeDocument/2006/relationships/hyperlink" Target="http://commons.wikimedia.org/wiki/File:Kubek-forda.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a:t>
            </a:r>
            <a:r>
              <a:rPr lang="en-US" altLang="el-GR" sz="2600" b="1" smtClean="0">
                <a:solidFill>
                  <a:srgbClr val="000000"/>
                </a:solidFill>
              </a:rPr>
              <a:t>1</a:t>
            </a:r>
            <a:r>
              <a:rPr lang="el-GR" altLang="el-GR" sz="2600" b="1" smtClean="0">
                <a:solidFill>
                  <a:srgbClr val="000000"/>
                </a:solidFill>
              </a:rPr>
              <a:t>0</a:t>
            </a:r>
            <a:r>
              <a:rPr lang="el-GR" altLang="el-GR" sz="2600" smtClean="0">
                <a:solidFill>
                  <a:srgbClr val="000000"/>
                </a:solidFill>
              </a:rPr>
              <a:t>:</a:t>
            </a:r>
            <a:r>
              <a:rPr lang="en-US" altLang="el-GR" sz="2600" smtClean="0">
                <a:solidFill>
                  <a:srgbClr val="000000"/>
                </a:solidFill>
              </a:rPr>
              <a:t> </a:t>
            </a:r>
            <a:r>
              <a:rPr lang="el-GR" altLang="el-GR" sz="2600" smtClean="0"/>
              <a:t>Ιδιότητες ροής μελανιών</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p:txBody>
          <a:bodyPr/>
          <a:lstStyle/>
          <a:p>
            <a:r>
              <a:rPr lang="el-GR" altLang="el-GR" smtClean="0"/>
              <a:t>Ρεολογία και απαιτήσεις κατά την εκτύπωση </a:t>
            </a:r>
            <a:r>
              <a:rPr lang="el-GR" altLang="el-GR" sz="3200" b="0" smtClean="0"/>
              <a:t>(1 από 3) </a:t>
            </a:r>
          </a:p>
        </p:txBody>
      </p:sp>
      <p:sp>
        <p:nvSpPr>
          <p:cNvPr id="3" name="Θέση περιεχομένου 2"/>
          <p:cNvSpPr>
            <a:spLocks noGrp="1"/>
          </p:cNvSpPr>
          <p:nvPr>
            <p:ph idx="1"/>
          </p:nvPr>
        </p:nvSpPr>
        <p:spPr>
          <a:xfrm>
            <a:off x="457200" y="1296988"/>
            <a:ext cx="8507413" cy="5661025"/>
          </a:xfrm>
        </p:spPr>
        <p:txBody>
          <a:bodyPr/>
          <a:lstStyle/>
          <a:p>
            <a:pPr marL="0" indent="0">
              <a:lnSpc>
                <a:spcPct val="114000"/>
              </a:lnSpc>
              <a:buFont typeface="Arial" pitchFamily="34" charset="0"/>
              <a:buNone/>
            </a:pPr>
            <a:r>
              <a:rPr lang="el-GR" altLang="el-GR" sz="2400" smtClean="0"/>
              <a:t>Οι ρεολογικές ιδιότητες των μελανιών στα διάφορα στάδια της εκτύπωσης χρειάζεται να μεταβάλλονται κατάλληλα: </a:t>
            </a:r>
          </a:p>
          <a:p>
            <a:pPr marL="0" indent="0">
              <a:lnSpc>
                <a:spcPct val="114000"/>
              </a:lnSpc>
            </a:pPr>
            <a:r>
              <a:rPr lang="el-GR" altLang="el-GR" sz="2400" smtClean="0"/>
              <a:t>Κατά την εξέλιξη της εκτύπωσης, το μελάνι πρέπει να αναπληρώνεται από το σύστημα τροφοδοσίας επάνω στην εκτυπωτική πλάκα ή κύλινδρο, ακριβώς με τον ίδιο ρυθμό με τον οποίο μεταφέρεται στο χαρτί ή γενικά στο υπόστρωμα. </a:t>
            </a:r>
          </a:p>
          <a:p>
            <a:pPr marL="0" indent="0">
              <a:lnSpc>
                <a:spcPct val="114000"/>
              </a:lnSpc>
            </a:pPr>
            <a:r>
              <a:rPr lang="el-GR" altLang="el-GR" sz="2400" smtClean="0"/>
              <a:t>Αυτό είναι εφικτό μεν στη βαθυτυπία και την φλεξογραφία, αλλά αρκετά δύσκολο στην λιθογραφία, όπου η τροφοδοσία της πάστας του μελανιού ελέγχεται και ρυθμίζεται με λάμες. Επίσης, χρειάζεται να περάσει από ένα μεγάλο αριθμό κυλίνδρων πριν φθάσει στην πλάκα εκτύπωσης. </a:t>
            </a:r>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5DB3EE64-FB23-435D-A4C1-53741BE07576}" type="slidenum">
              <a:rPr lang="el-GR" altLang="el-GR" smtClean="0">
                <a:solidFill>
                  <a:srgbClr val="000000"/>
                </a:solidFill>
              </a:rPr>
              <a:pPr/>
              <a:t>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p:txBody>
          <a:bodyPr/>
          <a:lstStyle/>
          <a:p>
            <a:r>
              <a:rPr lang="el-GR" altLang="el-GR" smtClean="0"/>
              <a:t>Ρεολογία και απαιτήσεις κατά την εκτύπωση </a:t>
            </a:r>
            <a:r>
              <a:rPr lang="el-GR" altLang="el-GR" sz="3200" b="0" smtClean="0"/>
              <a:t>(2 από 3) </a:t>
            </a:r>
          </a:p>
        </p:txBody>
      </p:sp>
      <p:sp>
        <p:nvSpPr>
          <p:cNvPr id="38914" name="Θέση περιεχομένου 2"/>
          <p:cNvSpPr>
            <a:spLocks noGrp="1"/>
          </p:cNvSpPr>
          <p:nvPr>
            <p:ph idx="1"/>
          </p:nvPr>
        </p:nvSpPr>
        <p:spPr>
          <a:xfrm>
            <a:off x="457200" y="1341438"/>
            <a:ext cx="8229600" cy="5040312"/>
          </a:xfrm>
        </p:spPr>
        <p:txBody>
          <a:bodyPr/>
          <a:lstStyle/>
          <a:p>
            <a:pPr marL="0" indent="0">
              <a:lnSpc>
                <a:spcPct val="114000"/>
              </a:lnSpc>
              <a:spcBef>
                <a:spcPts val="1200"/>
              </a:spcBef>
              <a:buFont typeface="Arial" pitchFamily="34" charset="0"/>
              <a:buNone/>
            </a:pPr>
            <a:r>
              <a:rPr lang="el-GR" altLang="el-GR" sz="2400" smtClean="0"/>
              <a:t>Κατά συνέπεια, ένα </a:t>
            </a:r>
            <a:r>
              <a:rPr lang="el-GR" altLang="el-GR" sz="2400" b="1" smtClean="0"/>
              <a:t>μελάνι λιθογραφίας όφσετ </a:t>
            </a:r>
            <a:r>
              <a:rPr lang="el-GR" altLang="el-GR" sz="2400" smtClean="0"/>
              <a:t>πρέπει αρχικά να είναι </a:t>
            </a:r>
            <a:r>
              <a:rPr lang="el-GR" altLang="el-GR" sz="2400" b="1" smtClean="0"/>
              <a:t>πολύ συνεκτικό και άκαμπτο</a:t>
            </a:r>
            <a:r>
              <a:rPr lang="el-GR" altLang="el-GR" sz="2400" smtClean="0"/>
              <a:t> στο δοχείο μεταφοράς του, για να προλαμβάνεται η εκροή του από αυτό, μετά να τροφοδοτεί το μελανείο ανάλογα με τη ζήτηση και να μην εμποδίζει την ροή του άρα και την εκτύπωση. Στην συνέχεια, το μελάνι αυτό θα πρέπει να είναι </a:t>
            </a:r>
            <a:r>
              <a:rPr lang="el-GR" altLang="el-GR" sz="2400" b="1" smtClean="0"/>
              <a:t>λεπτόρρευστο και να ρέει εύκολα </a:t>
            </a:r>
            <a:r>
              <a:rPr lang="el-GR" altLang="el-GR" sz="2400" smtClean="0"/>
              <a:t>από τον ένα κύλινδρο στον άλλο, να κατανέμεται σωστά και να δημιουργεί ένα λεπτό και ομοιόμορφο φιλμ πριν περάσει στην πλάκα εκτύπωσης, αλλά όταν τελικά αποτεθεί στην επιφάνεια του υποστρώματος θα πρέπει </a:t>
            </a:r>
            <a:r>
              <a:rPr lang="el-GR" altLang="el-GR" sz="2400" b="1" smtClean="0"/>
              <a:t>να πήζει όσο</a:t>
            </a:r>
            <a:r>
              <a:rPr lang="el-GR" altLang="el-GR" sz="2400" b="1" i="1" smtClean="0"/>
              <a:t> </a:t>
            </a:r>
            <a:r>
              <a:rPr lang="el-GR" altLang="el-GR" sz="2400" b="1" smtClean="0"/>
              <a:t>πιο γρήγορα γίνεται </a:t>
            </a:r>
            <a:r>
              <a:rPr lang="el-GR" altLang="el-GR" sz="2400" smtClean="0"/>
              <a:t>για να ελαττώνεται το άπλωμά του, που μπορεί να μειώσει την ακρίβεια της εκτυπωμένης εικόνας. </a:t>
            </a:r>
          </a:p>
          <a:p>
            <a:pPr marL="0" indent="0">
              <a:lnSpc>
                <a:spcPct val="114000"/>
              </a:lnSpc>
              <a:spcBef>
                <a:spcPts val="1200"/>
              </a:spcBef>
              <a:buFont typeface="Arial" pitchFamily="34" charset="0"/>
              <a:buNone/>
            </a:pPr>
            <a:endParaRPr lang="el-GR" altLang="el-GR" sz="2400" smtClean="0"/>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61A0067-0FEF-4DB5-89EE-00B4662BF535}" type="slidenum">
              <a:rPr lang="el-GR" altLang="el-GR" smtClean="0">
                <a:solidFill>
                  <a:srgbClr val="000000"/>
                </a:solidFill>
              </a:rPr>
              <a:pPr/>
              <a:t>10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p:txBody>
          <a:bodyPr/>
          <a:lstStyle/>
          <a:p>
            <a:r>
              <a:rPr lang="el-GR" altLang="el-GR" smtClean="0"/>
              <a:t>Ρεολογία και απαιτήσεις κατά την εκτύπωση </a:t>
            </a:r>
            <a:r>
              <a:rPr lang="el-GR" altLang="el-GR" sz="3200" b="0" smtClean="0"/>
              <a:t>(3 από 3) </a:t>
            </a:r>
          </a:p>
        </p:txBody>
      </p:sp>
      <p:sp>
        <p:nvSpPr>
          <p:cNvPr id="39938" name="Θέση περιεχομένου 2"/>
          <p:cNvSpPr>
            <a:spLocks noGrp="1"/>
          </p:cNvSpPr>
          <p:nvPr>
            <p:ph idx="1"/>
          </p:nvPr>
        </p:nvSpPr>
        <p:spPr>
          <a:xfrm>
            <a:off x="457200" y="1341438"/>
            <a:ext cx="8229600" cy="5040312"/>
          </a:xfrm>
        </p:spPr>
        <p:txBody>
          <a:bodyPr/>
          <a:lstStyle/>
          <a:p>
            <a:pPr marL="0" indent="0">
              <a:lnSpc>
                <a:spcPct val="114000"/>
              </a:lnSpc>
              <a:spcBef>
                <a:spcPts val="1200"/>
              </a:spcBef>
              <a:buFont typeface="Arial" pitchFamily="34" charset="0"/>
              <a:buNone/>
            </a:pPr>
            <a:r>
              <a:rPr lang="el-GR" altLang="el-GR" sz="2400" smtClean="0"/>
              <a:t>Επομένως, με βάση όσα αναφέρθηκαν προηγούμενα, κατάλληλα για την μέθοδο </a:t>
            </a:r>
            <a:r>
              <a:rPr lang="el-GR" altLang="el-GR" sz="2400" b="1" smtClean="0"/>
              <a:t>λιθογραφίας όφσετ</a:t>
            </a:r>
            <a:r>
              <a:rPr lang="el-GR" altLang="el-GR" sz="2400" smtClean="0"/>
              <a:t>, θεωρούνται τα </a:t>
            </a:r>
            <a:r>
              <a:rPr lang="el-GR" altLang="el-GR" sz="2400" b="1" smtClean="0"/>
              <a:t>μελάνια σε πάστα, </a:t>
            </a:r>
            <a:r>
              <a:rPr lang="el-GR" altLang="el-GR" sz="2400" smtClean="0"/>
              <a:t>λόγω των </a:t>
            </a:r>
            <a:r>
              <a:rPr lang="el-GR" altLang="el-GR" sz="2400" b="1" smtClean="0"/>
              <a:t>θιξοτροπικών ιδιοτήτων </a:t>
            </a:r>
            <a:r>
              <a:rPr lang="el-GR" altLang="el-GR" sz="2400" smtClean="0"/>
              <a:t>τους: δηλαδή είναι παχύρρευστα στα δοχεία μεταφοράς και επάνω στο χαρτί - υπόστρωμα, ενώ είναι λεπτόρρευστα κατά την διανομή τους μεταξύ των κυλίνδρων.</a:t>
            </a:r>
          </a:p>
          <a:p>
            <a:pPr marL="0" indent="0">
              <a:lnSpc>
                <a:spcPct val="114000"/>
              </a:lnSpc>
              <a:spcBef>
                <a:spcPts val="1200"/>
              </a:spcBef>
              <a:buFont typeface="Arial" pitchFamily="34" charset="0"/>
              <a:buNone/>
            </a:pPr>
            <a:endParaRPr lang="el-GR" altLang="el-GR" sz="2400" smtClean="0"/>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D38AEFC-762E-4142-A393-EA1C0F9D3CF8}" type="slidenum">
              <a:rPr lang="el-GR" altLang="el-GR" smtClean="0">
                <a:solidFill>
                  <a:srgbClr val="000000"/>
                </a:solidFill>
              </a:rPr>
              <a:pPr/>
              <a:t>11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Τίτλος 1"/>
          <p:cNvSpPr>
            <a:spLocks noGrp="1"/>
          </p:cNvSpPr>
          <p:nvPr>
            <p:ph type="title" idx="4294967295"/>
          </p:nvPr>
        </p:nvSpPr>
        <p:spPr/>
        <p:txBody>
          <a:bodyPr/>
          <a:lstStyle/>
          <a:p>
            <a:r>
              <a:rPr lang="el-GR" altLang="el-GR" smtClean="0"/>
              <a:t>Νευτώνεια και μη νευτώνεια μελάνια</a:t>
            </a:r>
          </a:p>
        </p:txBody>
      </p:sp>
      <p:sp>
        <p:nvSpPr>
          <p:cNvPr id="3" name="Θέση περιεχομένου 2"/>
          <p:cNvSpPr>
            <a:spLocks noGrp="1"/>
          </p:cNvSpPr>
          <p:nvPr>
            <p:ph idx="4294967295"/>
          </p:nvPr>
        </p:nvSpPr>
        <p:spPr>
          <a:xfrm>
            <a:off x="457199" y="1025525"/>
            <a:ext cx="8240713" cy="5211763"/>
          </a:xfrm>
        </p:spPr>
        <p:txBody>
          <a:bodyPr/>
          <a:lstStyle/>
          <a:p>
            <a:pPr marL="0" indent="0">
              <a:lnSpc>
                <a:spcPct val="114000"/>
              </a:lnSpc>
              <a:spcBef>
                <a:spcPts val="1200"/>
              </a:spcBef>
              <a:buFont typeface="Arial" pitchFamily="34" charset="0"/>
              <a:buNone/>
            </a:pPr>
            <a:r>
              <a:rPr lang="el-GR" altLang="el-GR" sz="2400" dirty="0" smtClean="0"/>
              <a:t>Με βάση τα χαρακτηριστικά ροής τους τα μελάνια, όπως τα ρευστά γενικότερα,  μπορούν να ταξινομηθούν σε δύο κατηγορίες: </a:t>
            </a:r>
          </a:p>
          <a:p>
            <a:pPr marL="0" indent="0">
              <a:lnSpc>
                <a:spcPct val="114000"/>
              </a:lnSpc>
              <a:spcBef>
                <a:spcPts val="1200"/>
              </a:spcBef>
            </a:pPr>
            <a:r>
              <a:rPr lang="el-GR" altLang="el-GR" sz="2400" dirty="0" smtClean="0"/>
              <a:t>Α) Σε αυτά που εμφανίζουν </a:t>
            </a:r>
            <a:r>
              <a:rPr lang="el-GR" altLang="el-GR" sz="2400" b="1" dirty="0" smtClean="0"/>
              <a:t>ιδανική </a:t>
            </a:r>
            <a:r>
              <a:rPr lang="el-GR" altLang="el-GR" sz="2400" b="1" dirty="0" smtClean="0"/>
              <a:t>ή σχεδόν ιδανική ροή</a:t>
            </a:r>
            <a:r>
              <a:rPr lang="el-GR" altLang="el-GR" sz="2400" dirty="0" smtClean="0"/>
              <a:t> και </a:t>
            </a:r>
            <a:r>
              <a:rPr lang="el-GR" altLang="el-GR" sz="2400" dirty="0" smtClean="0"/>
              <a:t>λέγονται </a:t>
            </a:r>
            <a:r>
              <a:rPr lang="el-GR" altLang="el-GR" sz="2400" b="1" dirty="0" smtClean="0"/>
              <a:t>νευτώνεια υγρά. </a:t>
            </a:r>
            <a:r>
              <a:rPr lang="el-GR" altLang="el-GR" sz="2400" dirty="0" smtClean="0"/>
              <a:t>Αυτά διατηρούν σταθερό το ιξώδες τους </a:t>
            </a:r>
            <a:r>
              <a:rPr lang="el-GR" altLang="el-GR" sz="2400" dirty="0" smtClean="0"/>
              <a:t>σταθερό κατά </a:t>
            </a:r>
            <a:r>
              <a:rPr lang="el-GR" altLang="el-GR" sz="2400" dirty="0" smtClean="0"/>
              <a:t>την διάρκεια της </a:t>
            </a:r>
            <a:r>
              <a:rPr lang="el-GR" altLang="el-GR" sz="2400" dirty="0" smtClean="0"/>
              <a:t>ροής. (Τα </a:t>
            </a:r>
            <a:r>
              <a:rPr lang="el-GR" altLang="el-GR" sz="2400" i="1" dirty="0" smtClean="0"/>
              <a:t>απλά μελάνια </a:t>
            </a:r>
            <a:r>
              <a:rPr lang="el-GR" altLang="el-GR" sz="2400" dirty="0" smtClean="0"/>
              <a:t>χαμηλού ιξώδους </a:t>
            </a:r>
            <a:r>
              <a:rPr lang="el-GR" altLang="el-GR" sz="2400" dirty="0" smtClean="0"/>
              <a:t>της βαθυτυπίας </a:t>
            </a:r>
            <a:r>
              <a:rPr lang="el-GR" altLang="el-GR" sz="2400" dirty="0" smtClean="0"/>
              <a:t>και </a:t>
            </a:r>
            <a:r>
              <a:rPr lang="el-GR" altLang="el-GR" sz="2400" dirty="0" smtClean="0"/>
              <a:t>της </a:t>
            </a:r>
            <a:r>
              <a:rPr lang="el-GR" altLang="el-GR" sz="2400" dirty="0" err="1" smtClean="0"/>
              <a:t>φλεξογραφίας</a:t>
            </a:r>
            <a:r>
              <a:rPr lang="el-GR" altLang="el-GR" sz="2400" dirty="0" smtClean="0"/>
              <a:t>, θα μπορούσαν να θεωρηθούν </a:t>
            </a:r>
            <a:r>
              <a:rPr lang="el-GR" altLang="el-GR" sz="2400" dirty="0" smtClean="0"/>
              <a:t>ως νευτώνεια κατά προσέγγιση)</a:t>
            </a:r>
            <a:endParaRPr lang="el-GR" altLang="el-GR" sz="2400" dirty="0" smtClean="0"/>
          </a:p>
          <a:p>
            <a:pPr marL="0" indent="0">
              <a:lnSpc>
                <a:spcPct val="114000"/>
              </a:lnSpc>
              <a:spcBef>
                <a:spcPts val="1200"/>
              </a:spcBef>
            </a:pPr>
            <a:r>
              <a:rPr lang="el-GR" altLang="el-GR" sz="2400" dirty="0" smtClean="0"/>
              <a:t>Β) Σε</a:t>
            </a:r>
            <a:r>
              <a:rPr lang="el-GR" altLang="el-GR" sz="2400" i="1" dirty="0" smtClean="0"/>
              <a:t> </a:t>
            </a:r>
            <a:r>
              <a:rPr lang="el-GR" altLang="el-GR" sz="2400" dirty="0" smtClean="0"/>
              <a:t>αυτά που δεν εμφανίζουν ιδανική ροή (πολύπλοκα συστήματα, όπως </a:t>
            </a:r>
            <a:r>
              <a:rPr lang="el-GR" altLang="el-GR" sz="2400" dirty="0"/>
              <a:t>τα χρώματα και </a:t>
            </a:r>
            <a:r>
              <a:rPr lang="el-GR" altLang="el-GR" sz="2400" dirty="0" smtClean="0"/>
              <a:t>τα παχύρρευστα εκτυπωτικά </a:t>
            </a:r>
            <a:r>
              <a:rPr lang="el-GR" altLang="el-GR" sz="2400" dirty="0" smtClean="0"/>
              <a:t>μελάνια </a:t>
            </a:r>
            <a:r>
              <a:rPr lang="el-GR" altLang="el-GR" sz="2400" dirty="0" smtClean="0"/>
              <a:t>- πάστα) και χαρακτηρίζονται ως </a:t>
            </a:r>
            <a:r>
              <a:rPr lang="el-GR" altLang="el-GR" sz="2400" b="1" dirty="0" smtClean="0"/>
              <a:t>μη </a:t>
            </a:r>
            <a:r>
              <a:rPr lang="el-GR" altLang="el-GR" sz="2400" b="1" dirty="0" smtClean="0"/>
              <a:t>νευτώνεια</a:t>
            </a:r>
            <a:endParaRPr lang="el-GR" altLang="el-GR" sz="2400" dirty="0" smtClean="0"/>
          </a:p>
        </p:txBody>
      </p:sp>
      <p:sp>
        <p:nvSpPr>
          <p:cNvPr id="10854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69825B76-847E-4EE1-8DA6-239010DE7E86}" type="slidenum">
              <a:rPr lang="el-GR" altLang="el-GR" sz="1200">
                <a:solidFill>
                  <a:srgbClr val="000000"/>
                </a:solidFill>
              </a:rPr>
              <a:pPr algn="r"/>
              <a:t>12</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115888"/>
            <a:ext cx="9144000" cy="1009650"/>
          </a:xfrm>
        </p:spPr>
        <p:txBody>
          <a:bodyPr/>
          <a:lstStyle/>
          <a:p>
            <a:r>
              <a:rPr lang="el-GR" altLang="el-GR" sz="4400" smtClean="0"/>
              <a:t>Τι είναι η Θιξοτροπία;</a:t>
            </a:r>
            <a:endParaRPr lang="el-GR" altLang="el-GR" sz="3600" smtClean="0"/>
          </a:p>
        </p:txBody>
      </p:sp>
      <p:sp>
        <p:nvSpPr>
          <p:cNvPr id="40962" name="Θέση περιεχομένου 2"/>
          <p:cNvSpPr>
            <a:spLocks noGrp="1"/>
          </p:cNvSpPr>
          <p:nvPr>
            <p:ph idx="1"/>
          </p:nvPr>
        </p:nvSpPr>
        <p:spPr>
          <a:xfrm>
            <a:off x="468313" y="1484313"/>
            <a:ext cx="8229600" cy="5040312"/>
          </a:xfrm>
        </p:spPr>
        <p:txBody>
          <a:bodyPr/>
          <a:lstStyle/>
          <a:p>
            <a:r>
              <a:rPr lang="el-GR" altLang="el-GR" sz="2400" dirty="0" smtClean="0"/>
              <a:t>Επομένως, ως </a:t>
            </a:r>
            <a:r>
              <a:rPr lang="el-GR" altLang="el-GR" sz="2400" b="1" dirty="0" smtClean="0"/>
              <a:t>μη</a:t>
            </a:r>
            <a:r>
              <a:rPr lang="el-GR" altLang="el-GR" sz="2400" dirty="0" smtClean="0"/>
              <a:t> </a:t>
            </a:r>
            <a:r>
              <a:rPr lang="el-GR" altLang="el-GR" sz="2400" b="1" dirty="0" smtClean="0"/>
              <a:t>νευτώνεια υγρά, </a:t>
            </a:r>
            <a:r>
              <a:rPr lang="el-GR" altLang="el-GR" sz="2400" dirty="0" smtClean="0"/>
              <a:t>χαρακτηρίζονται όσα </a:t>
            </a:r>
            <a:r>
              <a:rPr lang="el-GR" altLang="el-GR" sz="2400" dirty="0" smtClean="0"/>
              <a:t>δεν </a:t>
            </a:r>
            <a:r>
              <a:rPr lang="el-GR" altLang="el-GR" sz="2400" dirty="0" smtClean="0"/>
              <a:t>διατηρούν την τιμή του ιξώδους </a:t>
            </a:r>
            <a:r>
              <a:rPr lang="el-GR" altLang="el-GR" sz="2400" dirty="0" smtClean="0"/>
              <a:t>τους σταθερή </a:t>
            </a:r>
            <a:r>
              <a:rPr lang="el-GR" altLang="el-GR" sz="2400" dirty="0" smtClean="0"/>
              <a:t>κατά την χρήση </a:t>
            </a:r>
            <a:r>
              <a:rPr lang="el-GR" altLang="el-GR" sz="2400" dirty="0" smtClean="0"/>
              <a:t>τους (ροή, ανάδευση, εκτύπωση, </a:t>
            </a:r>
            <a:r>
              <a:rPr lang="el-GR" altLang="el-GR" sz="2400" dirty="0" err="1" smtClean="0"/>
              <a:t>κτλ</a:t>
            </a:r>
            <a:r>
              <a:rPr lang="el-GR" altLang="el-GR" sz="2400" dirty="0" smtClean="0"/>
              <a:t>). </a:t>
            </a:r>
            <a:endParaRPr lang="el-GR" altLang="el-GR" sz="2400" dirty="0" smtClean="0"/>
          </a:p>
          <a:p>
            <a:r>
              <a:rPr lang="el-GR" altLang="el-GR" sz="2400" dirty="0" smtClean="0"/>
              <a:t>Αντίθετα, το ιξώδες αυτών των ρευστών μειώνεται με την ανάδευση (μηχανική παραμόρφωση). Η ιδιότητα αυτή των παραπάνω ρευστών λέγεται </a:t>
            </a:r>
            <a:r>
              <a:rPr lang="el-GR" altLang="el-GR" sz="2400" b="1" dirty="0" err="1" smtClean="0"/>
              <a:t>θιξοτροπία</a:t>
            </a:r>
            <a:r>
              <a:rPr lang="el-GR" altLang="el-GR" sz="2400" b="1" dirty="0" smtClean="0"/>
              <a:t>, </a:t>
            </a:r>
            <a:r>
              <a:rPr lang="el-GR" altLang="el-GR" sz="2400" dirty="0" smtClean="0"/>
              <a:t>και τα ρευστά αυτά, λέγονται </a:t>
            </a:r>
            <a:r>
              <a:rPr lang="el-GR" altLang="el-GR" sz="2400" b="1" dirty="0" err="1" smtClean="0"/>
              <a:t>θιξότροπα</a:t>
            </a:r>
            <a:r>
              <a:rPr lang="el-GR" altLang="el-GR" sz="2400" b="1" dirty="0" smtClean="0"/>
              <a:t>.</a:t>
            </a:r>
            <a:r>
              <a:rPr lang="el-GR" altLang="el-GR" sz="2400" dirty="0" smtClean="0"/>
              <a:t> </a:t>
            </a:r>
          </a:p>
          <a:p>
            <a:pPr>
              <a:buFont typeface="Arial" pitchFamily="34" charset="0"/>
              <a:buNone/>
            </a:pPr>
            <a:endParaRPr lang="el-GR" altLang="el-GR" dirty="0" smtClean="0"/>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BDC1CA27-0781-4F95-A10F-64ED8771A36B}" type="slidenum">
              <a:rPr lang="el-GR" altLang="el-GR" smtClean="0">
                <a:solidFill>
                  <a:srgbClr val="000000"/>
                </a:solidFill>
              </a:rPr>
              <a:pPr/>
              <a:t>13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p:txBody>
          <a:bodyPr/>
          <a:lstStyle/>
          <a:p>
            <a:r>
              <a:rPr lang="el-GR" altLang="el-GR" smtClean="0"/>
              <a:t>Θιξότροπα μελάνια</a:t>
            </a:r>
            <a:r>
              <a:rPr lang="en-US" altLang="el-GR" smtClean="0"/>
              <a:t> </a:t>
            </a:r>
            <a:r>
              <a:rPr lang="el-GR" altLang="el-GR" smtClean="0"/>
              <a:t> </a:t>
            </a:r>
          </a:p>
        </p:txBody>
      </p:sp>
      <p:sp>
        <p:nvSpPr>
          <p:cNvPr id="41986" name="Θέση περιεχομένου 2"/>
          <p:cNvSpPr>
            <a:spLocks noGrp="1"/>
          </p:cNvSpPr>
          <p:nvPr>
            <p:ph idx="1"/>
          </p:nvPr>
        </p:nvSpPr>
        <p:spPr>
          <a:xfrm>
            <a:off x="457200" y="1196975"/>
            <a:ext cx="8435975" cy="5184775"/>
          </a:xfrm>
        </p:spPr>
        <p:txBody>
          <a:bodyPr/>
          <a:lstStyle/>
          <a:p>
            <a:pPr marL="0" indent="0">
              <a:lnSpc>
                <a:spcPct val="114000"/>
              </a:lnSpc>
            </a:pPr>
            <a:r>
              <a:rPr lang="el-GR" altLang="el-GR" sz="2400" dirty="0" smtClean="0"/>
              <a:t>Εκτός από τα λιθογραφικά μελάνια, η </a:t>
            </a:r>
            <a:r>
              <a:rPr lang="el-GR" altLang="el-GR" sz="2400" b="1" dirty="0" err="1" smtClean="0"/>
              <a:t>θιξοτροπία</a:t>
            </a:r>
            <a:r>
              <a:rPr lang="el-GR" altLang="el-GR" sz="2400" dirty="0" smtClean="0"/>
              <a:t> είναι </a:t>
            </a:r>
            <a:r>
              <a:rPr lang="el-GR" altLang="el-GR" sz="2400" dirty="0" smtClean="0"/>
              <a:t>μια επιθυμητή </a:t>
            </a:r>
            <a:r>
              <a:rPr lang="el-GR" altLang="el-GR" sz="2400" dirty="0" smtClean="0"/>
              <a:t>ιδιότητα των μελανιών που εφαρμόζονται στην μέθοδο της </a:t>
            </a:r>
            <a:r>
              <a:rPr lang="el-GR" altLang="el-GR" sz="2400" b="1" dirty="0" smtClean="0"/>
              <a:t>μεταξοτυπίας</a:t>
            </a:r>
            <a:r>
              <a:rPr lang="el-GR" altLang="el-GR" sz="2400" dirty="0" smtClean="0"/>
              <a:t>, διότι το παχύ φιλμ του μελανιού που συνήθως χρησιμοποιείται θα μπορούσε να καταστρέψει την ακρίβεια της εικόνας, εάν τα μελάνια δεν ήταν </a:t>
            </a:r>
            <a:r>
              <a:rPr lang="el-GR" altLang="el-GR" sz="2400" dirty="0" err="1" smtClean="0"/>
              <a:t>θιξότροπα</a:t>
            </a:r>
            <a:r>
              <a:rPr lang="el-GR" altLang="el-GR" sz="2400" dirty="0" smtClean="0"/>
              <a:t>. </a:t>
            </a:r>
          </a:p>
          <a:p>
            <a:pPr marL="0" indent="0">
              <a:lnSpc>
                <a:spcPct val="114000"/>
              </a:lnSpc>
            </a:pPr>
            <a:r>
              <a:rPr lang="el-GR" altLang="el-GR" sz="2400" dirty="0" smtClean="0"/>
              <a:t>Αντίθετα, τα μελάνια της </a:t>
            </a:r>
            <a:r>
              <a:rPr lang="el-GR" altLang="el-GR" sz="2400" b="1" dirty="0" err="1" smtClean="0"/>
              <a:t>φλεξογραφίας</a:t>
            </a:r>
            <a:r>
              <a:rPr lang="el-GR" altLang="el-GR" sz="2400" dirty="0" smtClean="0"/>
              <a:t> και της </a:t>
            </a:r>
            <a:r>
              <a:rPr lang="el-GR" altLang="el-GR" sz="2400" b="1" dirty="0" smtClean="0"/>
              <a:t>βαθυτυπίας</a:t>
            </a:r>
            <a:r>
              <a:rPr lang="el-GR" altLang="el-GR" sz="2400" dirty="0" smtClean="0"/>
              <a:t> πρέπει να ρέουν εύκολα για να μπορούν να μεταφέρονται από τον κύλινδρο </a:t>
            </a:r>
            <a:r>
              <a:rPr lang="el-GR" altLang="el-GR" sz="2400" dirty="0" err="1" smtClean="0"/>
              <a:t>anilox</a:t>
            </a:r>
            <a:r>
              <a:rPr lang="el-GR" altLang="el-GR" sz="2400" dirty="0" smtClean="0"/>
              <a:t> ή τις κυψέλες του εγχάρακτου </a:t>
            </a:r>
            <a:r>
              <a:rPr lang="el-GR" altLang="el-GR" sz="2400" dirty="0" err="1" smtClean="0"/>
              <a:t>βαθυτυπικού</a:t>
            </a:r>
            <a:r>
              <a:rPr lang="el-GR" altLang="el-GR" sz="2400" dirty="0" smtClean="0"/>
              <a:t> κυλίνδρου, αντίστοιχα. </a:t>
            </a:r>
          </a:p>
          <a:p>
            <a:pPr marL="0" indent="0">
              <a:lnSpc>
                <a:spcPct val="114000"/>
              </a:lnSpc>
              <a:buFont typeface="Arial" pitchFamily="34" charset="0"/>
              <a:buNone/>
            </a:pPr>
            <a:endParaRPr lang="el-GR" altLang="el-GR" sz="2400" dirty="0" smtClean="0"/>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B7327AE-1DFB-43E0-A524-D6BEE4F9398C}"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p:txBody>
          <a:bodyPr/>
          <a:lstStyle/>
          <a:p>
            <a:r>
              <a:rPr lang="el-GR" altLang="el-GR" smtClean="0"/>
              <a:t>Ιξώδες </a:t>
            </a:r>
            <a:r>
              <a:rPr lang="el-GR" altLang="el-GR" sz="3200" b="0" smtClean="0"/>
              <a:t>(1 από </a:t>
            </a:r>
            <a:r>
              <a:rPr lang="en-US" altLang="el-GR" sz="3200" b="0" smtClean="0"/>
              <a:t>5</a:t>
            </a:r>
            <a:r>
              <a:rPr lang="el-GR" altLang="el-GR" sz="3200" b="0" smtClean="0"/>
              <a:t>) </a:t>
            </a:r>
          </a:p>
        </p:txBody>
      </p:sp>
      <p:sp>
        <p:nvSpPr>
          <p:cNvPr id="47106" name="Θέση περιεχομένου 2"/>
          <p:cNvSpPr>
            <a:spLocks noGrp="1"/>
          </p:cNvSpPr>
          <p:nvPr>
            <p:ph idx="1"/>
          </p:nvPr>
        </p:nvSpPr>
        <p:spPr>
          <a:xfrm>
            <a:off x="684213" y="1341438"/>
            <a:ext cx="5472112" cy="4391025"/>
          </a:xfrm>
        </p:spPr>
        <p:txBody>
          <a:bodyPr/>
          <a:lstStyle/>
          <a:p>
            <a:pPr marL="0" indent="0">
              <a:lnSpc>
                <a:spcPct val="114000"/>
              </a:lnSpc>
              <a:spcBef>
                <a:spcPts val="1200"/>
              </a:spcBef>
              <a:buFont typeface="Arial" pitchFamily="34" charset="0"/>
              <a:buNone/>
            </a:pPr>
            <a:r>
              <a:rPr lang="el-GR" altLang="el-GR" sz="2400" b="1" dirty="0" smtClean="0">
                <a:hlinkClick r:id="rId3"/>
              </a:rPr>
              <a:t>Ιξώδες</a:t>
            </a:r>
            <a:r>
              <a:rPr lang="el-GR" altLang="el-GR" sz="2400" dirty="0" smtClean="0"/>
              <a:t>  είναι η ιδιότητα ενός ρευστού να παρουσιάζει αντίσταση κατά τη ροή, λόγω της εσωτερικής τριβής των μορίων του. Όσο μεγαλύτερο είναι το ιξώδες ενός ρευστού, τόσο πιο μικρή ρευστότητα παρουσιάζει (παχύρρευστο). </a:t>
            </a:r>
            <a:r>
              <a:rPr lang="el-GR" altLang="el-GR" sz="2400" dirty="0" smtClean="0"/>
              <a:t>Αντίθετα, ένα </a:t>
            </a:r>
            <a:r>
              <a:rPr lang="el-GR" altLang="el-GR" sz="2400" dirty="0" smtClean="0"/>
              <a:t>λεπτόρρευστο υγρό εμφανίζει μικρό ιξώδες και μεγάλη ρευστότητα.</a:t>
            </a:r>
          </a:p>
        </p:txBody>
      </p:sp>
      <p:pic>
        <p:nvPicPr>
          <p:cNvPr id="47107" name="Picture 2" descr="η ροή 2 υγρών-ιξώδες"/>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119188"/>
            <a:ext cx="151606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8"/>
          <p:cNvSpPr>
            <a:spLocks noChangeArrowheads="1"/>
          </p:cNvSpPr>
          <p:nvPr/>
        </p:nvSpPr>
        <p:spPr bwMode="auto">
          <a:xfrm>
            <a:off x="4298950" y="6199188"/>
            <a:ext cx="2289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200">
                <a:solidFill>
                  <a:srgbClr val="595959"/>
                </a:solidFill>
                <a:latin typeface="Calibri" pitchFamily="34" charset="0"/>
                <a:cs typeface="Arial" pitchFamily="34" charset="0"/>
              </a:rPr>
              <a:t>“</a:t>
            </a:r>
            <a:r>
              <a:rPr lang="en-US" altLang="el-GR" sz="1200">
                <a:solidFill>
                  <a:srgbClr val="000000"/>
                </a:solidFill>
                <a:latin typeface="Calibri" pitchFamily="34" charset="0"/>
                <a:cs typeface="Arial" pitchFamily="34" charset="0"/>
                <a:hlinkClick r:id="rId5"/>
              </a:rPr>
              <a:t>Viscosity</a:t>
            </a:r>
            <a:r>
              <a:rPr lang="en-US" altLang="el-GR" sz="1200">
                <a:solidFill>
                  <a:srgbClr val="595959"/>
                </a:solidFill>
                <a:latin typeface="Calibri" pitchFamily="34" charset="0"/>
                <a:cs typeface="Arial" pitchFamily="34" charset="0"/>
              </a:rPr>
              <a:t>”,</a:t>
            </a:r>
            <a:r>
              <a:rPr lang="el-GR" altLang="el-GR" sz="1200">
                <a:solidFill>
                  <a:srgbClr val="595959"/>
                </a:solidFill>
                <a:latin typeface="Calibri" pitchFamily="34" charset="0"/>
                <a:cs typeface="Arial" pitchFamily="34" charset="0"/>
              </a:rPr>
              <a:t> από</a:t>
            </a:r>
            <a:r>
              <a:rPr lang="en-US" altLang="el-GR" sz="1200">
                <a:solidFill>
                  <a:srgbClr val="595959"/>
                </a:solidFill>
                <a:latin typeface="Calibri" pitchFamily="34" charset="0"/>
                <a:cs typeface="Arial" pitchFamily="34" charset="0"/>
              </a:rPr>
              <a:t> </a:t>
            </a:r>
            <a:r>
              <a:rPr lang="en-US" altLang="el-GR" sz="1200">
                <a:solidFill>
                  <a:srgbClr val="000000"/>
                </a:solidFill>
                <a:latin typeface="Calibri" pitchFamily="34" charset="0"/>
                <a:cs typeface="Arial" pitchFamily="34" charset="0"/>
                <a:hlinkClick r:id="rId6" tooltip="User:Anynobody"/>
              </a:rPr>
              <a:t>Anynobody</a:t>
            </a:r>
            <a:r>
              <a:rPr lang="en-US" altLang="el-GR" sz="1200">
                <a:solidFill>
                  <a:srgbClr val="000000"/>
                </a:solidFill>
                <a:latin typeface="Calibri" pitchFamily="34" charset="0"/>
                <a:cs typeface="Arial" pitchFamily="34" charset="0"/>
              </a:rPr>
              <a:t> </a:t>
            </a:r>
            <a:r>
              <a:rPr lang="el-GR" altLang="el-GR" sz="1200">
                <a:solidFill>
                  <a:srgbClr val="595959"/>
                </a:solidFill>
                <a:latin typeface="Calibri" pitchFamily="34" charset="0"/>
                <a:cs typeface="Arial" pitchFamily="34" charset="0"/>
              </a:rPr>
              <a:t>διαθέσιμο με άδεια</a:t>
            </a:r>
            <a:r>
              <a:rPr lang="en-US" altLang="el-GR" sz="1200">
                <a:solidFill>
                  <a:srgbClr val="595959"/>
                </a:solidFill>
                <a:latin typeface="Calibri" pitchFamily="34" charset="0"/>
                <a:cs typeface="Arial" pitchFamily="34" charset="0"/>
              </a:rPr>
              <a:t> </a:t>
            </a:r>
            <a:r>
              <a:rPr lang="en-US" altLang="el-GR" sz="1200">
                <a:solidFill>
                  <a:srgbClr val="000000"/>
                </a:solidFill>
                <a:latin typeface="Calibri" pitchFamily="34" charset="0"/>
                <a:cs typeface="Arial" pitchFamily="34" charset="0"/>
                <a:hlinkClick r:id="rId7"/>
              </a:rPr>
              <a:t>CC BY-SA 3.0</a:t>
            </a:r>
            <a:endParaRPr lang="en-US" altLang="el-GR" sz="1200">
              <a:solidFill>
                <a:srgbClr val="000000"/>
              </a:solidFill>
              <a:latin typeface="Calibri" pitchFamily="34" charset="0"/>
              <a:cs typeface="Arial" pitchFamily="34" charset="0"/>
            </a:endParaRPr>
          </a:p>
        </p:txBody>
      </p:sp>
      <p:sp>
        <p:nvSpPr>
          <p:cNvPr id="4710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4DB1D8F-5C0D-4880-9570-DC92BD4E3AD9}" type="slidenum">
              <a:rPr lang="el-GR" altLang="el-GR" smtClean="0">
                <a:solidFill>
                  <a:srgbClr val="000000"/>
                </a:solidFill>
              </a:rPr>
              <a:pPr/>
              <a:t>15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p:txBody>
          <a:bodyPr/>
          <a:lstStyle/>
          <a:p>
            <a:r>
              <a:rPr lang="el-GR" altLang="el-GR" smtClean="0"/>
              <a:t>Ιξώδες </a:t>
            </a:r>
            <a:r>
              <a:rPr lang="el-GR" altLang="el-GR" sz="3200" b="0" smtClean="0"/>
              <a:t>(2 από </a:t>
            </a:r>
            <a:r>
              <a:rPr lang="en-US" altLang="el-GR" sz="3200" b="0" smtClean="0"/>
              <a:t>5</a:t>
            </a:r>
            <a:r>
              <a:rPr lang="el-GR" altLang="el-GR" sz="3200" b="0" smtClean="0"/>
              <a:t>) </a:t>
            </a:r>
          </a:p>
        </p:txBody>
      </p:sp>
      <p:sp>
        <p:nvSpPr>
          <p:cNvPr id="49154" name="Θέση περιεχομένου 2"/>
          <p:cNvSpPr>
            <a:spLocks noGrp="1"/>
          </p:cNvSpPr>
          <p:nvPr>
            <p:ph idx="1"/>
          </p:nvPr>
        </p:nvSpPr>
        <p:spPr>
          <a:xfrm>
            <a:off x="468313" y="1196975"/>
            <a:ext cx="8280400" cy="4752975"/>
          </a:xfrm>
        </p:spPr>
        <p:txBody>
          <a:bodyPr/>
          <a:lstStyle/>
          <a:p>
            <a:pPr marL="0" indent="0">
              <a:lnSpc>
                <a:spcPct val="114000"/>
              </a:lnSpc>
              <a:spcBef>
                <a:spcPts val="1200"/>
              </a:spcBef>
              <a:buFont typeface="Arial" pitchFamily="34" charset="0"/>
              <a:buNone/>
            </a:pPr>
            <a:r>
              <a:rPr lang="el-GR" altLang="el-GR" sz="2400" dirty="0" smtClean="0"/>
              <a:t>Για την κατανόηση του θέματος, θεωρούμε το πρότυπο της </a:t>
            </a:r>
            <a:r>
              <a:rPr lang="el-GR" altLang="el-GR" sz="2400" b="1" dirty="0" smtClean="0"/>
              <a:t>απλής νευτώνειας ροής, </a:t>
            </a:r>
            <a:r>
              <a:rPr lang="el-GR" altLang="el-GR" sz="2400" dirty="0" smtClean="0"/>
              <a:t>δηλαδή αυτό κατά το οποίο το ρευστό παριστάνεται </a:t>
            </a:r>
            <a:r>
              <a:rPr lang="el-GR" altLang="el-GR" sz="2400" dirty="0" smtClean="0"/>
              <a:t>ως το σύνολο μιας σειράς </a:t>
            </a:r>
            <a:r>
              <a:rPr lang="el-GR" altLang="el-GR" sz="2400" dirty="0" smtClean="0"/>
              <a:t>λεπτών στοιβάδων ή φύλλων τοποθετημένων το ένα επάνω στο άλλο ανάμεσα σε δυο </a:t>
            </a:r>
            <a:r>
              <a:rPr lang="el-GR" altLang="el-GR" sz="2400" dirty="0" smtClean="0"/>
              <a:t>επιφάνειες στερεού. </a:t>
            </a:r>
            <a:endParaRPr lang="el-GR" altLang="el-GR" sz="2400" dirty="0" smtClean="0"/>
          </a:p>
          <a:p>
            <a:pPr marL="0" indent="0">
              <a:lnSpc>
                <a:spcPct val="114000"/>
              </a:lnSpc>
              <a:spcBef>
                <a:spcPts val="1200"/>
              </a:spcBef>
              <a:buFont typeface="Arial" pitchFamily="34" charset="0"/>
              <a:buNone/>
            </a:pPr>
            <a:r>
              <a:rPr lang="el-GR" altLang="el-GR" sz="2400" dirty="0" smtClean="0"/>
              <a:t>Όταν ασκείται μια δύναμη στα φύλλα αυτά, τότε γλιστρούν το ένα επάνω στο άλλο, με αποτέλεσμα το ρευστό να κινείται. </a:t>
            </a:r>
          </a:p>
          <a:p>
            <a:pPr marL="0" indent="0">
              <a:lnSpc>
                <a:spcPct val="114000"/>
              </a:lnSpc>
              <a:spcBef>
                <a:spcPts val="1200"/>
              </a:spcBef>
              <a:buFont typeface="Arial" pitchFamily="34" charset="0"/>
              <a:buNone/>
            </a:pPr>
            <a:r>
              <a:rPr lang="el-GR" altLang="el-GR" sz="2400" dirty="0" smtClean="0"/>
              <a:t>Όσο μεγαλύτερη είναι η δύναμη που ασκείται πάνω τους, τόσο πιο γρήγορο είναι το γλίστρημα των </a:t>
            </a:r>
            <a:r>
              <a:rPr lang="el-GR" altLang="el-GR" sz="2400" dirty="0" smtClean="0"/>
              <a:t>φύλλων (</a:t>
            </a:r>
            <a:r>
              <a:rPr lang="el-GR" altLang="el-GR" sz="2400" b="1" dirty="0" smtClean="0"/>
              <a:t>στρωτή ροή</a:t>
            </a:r>
            <a:r>
              <a:rPr lang="el-GR" altLang="el-GR" sz="2400" dirty="0" smtClean="0"/>
              <a:t>).</a:t>
            </a:r>
            <a:endParaRPr lang="el-GR" altLang="el-GR" sz="2400" dirty="0" smtClean="0"/>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C962F89-7F50-4DED-85C8-FA1067D481F3}" type="slidenum">
              <a:rPr lang="el-GR" altLang="el-GR" smtClean="0">
                <a:solidFill>
                  <a:srgbClr val="000000"/>
                </a:solidFill>
              </a:rPr>
              <a:pPr/>
              <a:t>16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p:txBody>
          <a:bodyPr/>
          <a:lstStyle/>
          <a:p>
            <a:r>
              <a:rPr lang="el-GR" altLang="el-GR" smtClean="0"/>
              <a:t>Ιξώδες </a:t>
            </a:r>
            <a:r>
              <a:rPr lang="el-GR" altLang="el-GR" sz="3200" b="0" smtClean="0"/>
              <a:t>(3 από </a:t>
            </a:r>
            <a:r>
              <a:rPr lang="en-US" altLang="el-GR" sz="3200" b="0" smtClean="0"/>
              <a:t>5</a:t>
            </a:r>
            <a:r>
              <a:rPr lang="el-GR" altLang="el-GR" sz="3200" b="0" smtClean="0"/>
              <a:t>) </a:t>
            </a:r>
            <a:endParaRPr lang="el-GR" altLang="el-GR" smtClean="0"/>
          </a:p>
        </p:txBody>
      </p:sp>
      <p:sp>
        <p:nvSpPr>
          <p:cNvPr id="50178" name="Θέση περιεχομένου 2"/>
          <p:cNvSpPr>
            <a:spLocks noGrp="1"/>
          </p:cNvSpPr>
          <p:nvPr>
            <p:ph idx="1"/>
          </p:nvPr>
        </p:nvSpPr>
        <p:spPr>
          <a:xfrm>
            <a:off x="457200" y="1196975"/>
            <a:ext cx="8291513" cy="5040313"/>
          </a:xfrm>
        </p:spPr>
        <p:txBody>
          <a:bodyPr/>
          <a:lstStyle/>
          <a:p>
            <a:pPr marL="0" indent="0">
              <a:lnSpc>
                <a:spcPct val="114000"/>
              </a:lnSpc>
              <a:spcBef>
                <a:spcPts val="1200"/>
              </a:spcBef>
              <a:buFont typeface="Arial" pitchFamily="34" charset="0"/>
              <a:buNone/>
            </a:pPr>
            <a:r>
              <a:rPr lang="el-GR" altLang="el-GR" sz="2400" dirty="0" smtClean="0"/>
              <a:t>Η δύναμη που προκαλεί το γλίστρημα των φύλλων μεταξύ τους λέγεται </a:t>
            </a:r>
            <a:r>
              <a:rPr lang="el-GR" altLang="el-GR" sz="2400" b="1" dirty="0" err="1" smtClean="0"/>
              <a:t>διατμητική</a:t>
            </a:r>
            <a:r>
              <a:rPr lang="el-GR" altLang="el-GR" sz="2400" b="1" dirty="0" smtClean="0"/>
              <a:t> τάση (τ) </a:t>
            </a:r>
            <a:r>
              <a:rPr lang="el-GR" altLang="el-GR" sz="2400" dirty="0" smtClean="0"/>
              <a:t>και το φαινόμενο </a:t>
            </a:r>
            <a:r>
              <a:rPr lang="el-GR" altLang="el-GR" sz="2400" b="1" dirty="0" smtClean="0"/>
              <a:t>διάτμηση</a:t>
            </a:r>
            <a:r>
              <a:rPr lang="el-GR" altLang="el-GR" sz="2400" dirty="0" smtClean="0"/>
              <a:t>. </a:t>
            </a:r>
          </a:p>
          <a:p>
            <a:pPr marL="0" indent="0">
              <a:lnSpc>
                <a:spcPct val="114000"/>
              </a:lnSpc>
              <a:spcBef>
                <a:spcPts val="1200"/>
              </a:spcBef>
              <a:buFont typeface="Arial" pitchFamily="34" charset="0"/>
              <a:buNone/>
            </a:pPr>
            <a:r>
              <a:rPr lang="el-GR" altLang="el-GR" sz="2400" dirty="0" smtClean="0"/>
              <a:t>Η </a:t>
            </a:r>
            <a:r>
              <a:rPr lang="el-GR" altLang="el-GR" sz="2400" b="1" dirty="0" smtClean="0"/>
              <a:t>τάση</a:t>
            </a:r>
            <a:r>
              <a:rPr lang="el-GR" altLang="el-GR" sz="2400" dirty="0" smtClean="0"/>
              <a:t> που ασκείται, προκαλεί την </a:t>
            </a:r>
            <a:r>
              <a:rPr lang="el-GR" altLang="el-GR" sz="2400" b="1" dirty="0" smtClean="0"/>
              <a:t>παραμόρφωση</a:t>
            </a:r>
            <a:r>
              <a:rPr lang="el-GR" altLang="el-GR" sz="2400" dirty="0" smtClean="0"/>
              <a:t> του υγρού. Η κίνηση του ενός φύλλου επάνω στο άλλο </a:t>
            </a:r>
            <a:r>
              <a:rPr lang="el-GR" altLang="el-GR" sz="2400" dirty="0" smtClean="0"/>
              <a:t>χαρακτηρίζεται ως </a:t>
            </a:r>
            <a:r>
              <a:rPr lang="el-GR" altLang="el-GR" sz="2400" b="1" dirty="0" smtClean="0"/>
              <a:t>παραμόρφωση (ταχύτητα) διάτμησης (</a:t>
            </a:r>
            <a:r>
              <a:rPr lang="en-US" altLang="el-GR" sz="2400" b="1" dirty="0" smtClean="0"/>
              <a:t>D</a:t>
            </a:r>
            <a:r>
              <a:rPr lang="el-GR" altLang="el-GR" sz="2400" b="1" dirty="0" smtClean="0"/>
              <a:t>). </a:t>
            </a:r>
          </a:p>
          <a:p>
            <a:pPr marL="0" indent="0">
              <a:lnSpc>
                <a:spcPct val="114000"/>
              </a:lnSpc>
              <a:spcBef>
                <a:spcPts val="1200"/>
              </a:spcBef>
              <a:buNone/>
            </a:pPr>
            <a:r>
              <a:rPr lang="el-GR" altLang="el-GR" sz="2400" dirty="0" smtClean="0"/>
              <a:t>Κάθε υγρό, </a:t>
            </a:r>
            <a:r>
              <a:rPr lang="el-GR" altLang="el-GR" sz="2400" dirty="0"/>
              <a:t>ανάλογα με τη χημική δομή του και τις φυσικές του </a:t>
            </a:r>
            <a:r>
              <a:rPr lang="el-GR" altLang="el-GR" sz="2400" dirty="0" smtClean="0"/>
              <a:t>ιδιότητες, προβάλλει </a:t>
            </a:r>
            <a:r>
              <a:rPr lang="el-GR" altLang="el-GR" sz="2400" dirty="0" smtClean="0"/>
              <a:t>διαφορετική αντίσταση.</a:t>
            </a:r>
            <a:endParaRPr lang="el-GR" altLang="el-GR" sz="2400" dirty="0" smtClean="0"/>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E02CB03-7B6A-4A06-BAC0-3506CFCEA188}" type="slidenum">
              <a:rPr lang="el-GR" altLang="el-GR" smtClean="0">
                <a:solidFill>
                  <a:srgbClr val="000000"/>
                </a:solidFill>
              </a:rPr>
              <a:pPr/>
              <a:t>17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p:txBody>
          <a:bodyPr/>
          <a:lstStyle/>
          <a:p>
            <a:r>
              <a:rPr lang="el-GR" altLang="el-GR" smtClean="0"/>
              <a:t>Ιξώδες </a:t>
            </a:r>
            <a:r>
              <a:rPr lang="el-GR" altLang="el-GR" sz="3200" b="0" smtClean="0"/>
              <a:t>(4 από </a:t>
            </a:r>
            <a:r>
              <a:rPr lang="en-US" altLang="el-GR" sz="3200" b="0" smtClean="0"/>
              <a:t>5</a:t>
            </a:r>
            <a:r>
              <a:rPr lang="el-GR" altLang="el-GR" sz="3200" b="0" smtClean="0"/>
              <a:t>)</a:t>
            </a:r>
            <a:endParaRPr lang="el-GR" altLang="el-GR" smtClean="0"/>
          </a:p>
        </p:txBody>
      </p:sp>
      <p:sp>
        <p:nvSpPr>
          <p:cNvPr id="51202" name="Θέση περιεχομένου 2"/>
          <p:cNvSpPr>
            <a:spLocks noGrp="1"/>
          </p:cNvSpPr>
          <p:nvPr>
            <p:ph idx="1"/>
          </p:nvPr>
        </p:nvSpPr>
        <p:spPr/>
        <p:txBody>
          <a:bodyPr/>
          <a:lstStyle/>
          <a:p>
            <a:pPr marL="0" indent="0">
              <a:lnSpc>
                <a:spcPct val="114000"/>
              </a:lnSpc>
              <a:spcBef>
                <a:spcPts val="1200"/>
              </a:spcBef>
              <a:buFont typeface="Arial" pitchFamily="34" charset="0"/>
              <a:buNone/>
            </a:pPr>
            <a:r>
              <a:rPr lang="el-GR" altLang="el-GR" sz="2400" dirty="0" smtClean="0"/>
              <a:t>Στα </a:t>
            </a:r>
            <a:r>
              <a:rPr lang="el-GR" altLang="el-GR" sz="2400" b="1" dirty="0" smtClean="0"/>
              <a:t>ιδανικά ή απλά υγρά </a:t>
            </a:r>
            <a:r>
              <a:rPr lang="el-GR" altLang="el-GR" sz="2400" dirty="0" smtClean="0"/>
              <a:t>η παραμόρφωση διάτμησης που παρατηρείται είναι ευθέως ανάλογη με την τάση διάτμησης που ασκείται στο υγρό. Αν δεν ασκηθεί τάση, δεν παρατηρείται παραμόρφωση και το υγρό δεν ρέει. </a:t>
            </a:r>
          </a:p>
          <a:p>
            <a:pPr marL="0" indent="0">
              <a:lnSpc>
                <a:spcPct val="114000"/>
              </a:lnSpc>
              <a:spcBef>
                <a:spcPts val="1200"/>
              </a:spcBef>
              <a:buFont typeface="Arial" pitchFamily="34" charset="0"/>
              <a:buNone/>
            </a:pPr>
            <a:r>
              <a:rPr lang="el-GR" altLang="el-GR" sz="2400" dirty="0" smtClean="0"/>
              <a:t>Η γραφική παράσταση μεταξύ </a:t>
            </a:r>
            <a:r>
              <a:rPr lang="el-GR" altLang="el-GR" sz="2400" dirty="0" err="1" smtClean="0"/>
              <a:t>διατμητικής</a:t>
            </a:r>
            <a:r>
              <a:rPr lang="el-GR" altLang="el-GR" sz="2400" dirty="0" smtClean="0"/>
              <a:t> τάσης και παραμόρφωσης διάτμησης είναι μια ευθεία γραμμή που περνάει από την αρχή των αξόνων, δείχνοντας ότι το υγρό αρχίζει να κινείται ακόμα και με την εφαρμογή μιας ελάχιστης δύναμης. Αυτή </a:t>
            </a:r>
            <a:r>
              <a:rPr lang="el-GR" altLang="el-GR" sz="2400" dirty="0" smtClean="0"/>
              <a:t>η ροή περιγράφεται ως </a:t>
            </a:r>
            <a:r>
              <a:rPr lang="el-GR" altLang="el-GR" sz="2400" b="1" dirty="0" smtClean="0"/>
              <a:t>Νευτώνεια </a:t>
            </a:r>
            <a:r>
              <a:rPr lang="el-GR" altLang="el-GR" sz="2400" b="1" dirty="0" smtClean="0"/>
              <a:t>ροή</a:t>
            </a:r>
            <a:r>
              <a:rPr lang="el-GR" altLang="el-GR" sz="2400" dirty="0"/>
              <a:t> </a:t>
            </a:r>
            <a:r>
              <a:rPr lang="el-GR" altLang="el-GR" sz="2400" dirty="0" smtClean="0"/>
              <a:t>σ</a:t>
            </a:r>
            <a:r>
              <a:rPr lang="el-GR" altLang="el-GR" sz="2400" dirty="0" smtClean="0"/>
              <a:t>το </a:t>
            </a:r>
            <a:r>
              <a:rPr lang="el-GR" altLang="el-GR" sz="2400" dirty="0" smtClean="0"/>
              <a:t>διάγραμμα που ακολουθεί.</a:t>
            </a:r>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BC220EEC-81B2-4702-A2DE-50321A4697A0}" type="slidenum">
              <a:rPr lang="el-GR" altLang="el-GR" smtClean="0">
                <a:solidFill>
                  <a:srgbClr val="000000"/>
                </a:solidFill>
              </a:rPr>
              <a:pPr/>
              <a:t>18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z="2400" smtClean="0"/>
              <a:t>Στόχος της ενότητας αυτής είναι η παρουσίαση των ιδιοτήτων ροής των μελανιών εκτυπώσεων και η κατανόηση του ρόλου τους στην διαδικασία της εκτύπωσης.</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1A06FD9-071C-416E-B7A9-3133469DA4F9}"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9"/>
          <p:cNvSpPr>
            <a:spLocks noGrp="1"/>
          </p:cNvSpPr>
          <p:nvPr>
            <p:ph type="title"/>
          </p:nvPr>
        </p:nvSpPr>
        <p:spPr/>
        <p:txBody>
          <a:bodyPr/>
          <a:lstStyle/>
          <a:p>
            <a:r>
              <a:rPr lang="el-GR" altLang="el-GR" smtClean="0"/>
              <a:t>Ιξώδες </a:t>
            </a:r>
            <a:r>
              <a:rPr lang="el-GR" altLang="el-GR" sz="3200" b="0" smtClean="0"/>
              <a:t>(</a:t>
            </a:r>
            <a:r>
              <a:rPr lang="en-US" altLang="el-GR" sz="3200" b="0" smtClean="0"/>
              <a:t>5</a:t>
            </a:r>
            <a:r>
              <a:rPr lang="el-GR" altLang="el-GR" sz="3200" b="0" smtClean="0"/>
              <a:t> από </a:t>
            </a:r>
            <a:r>
              <a:rPr lang="en-US" altLang="el-GR" sz="3200" b="0" smtClean="0"/>
              <a:t>5</a:t>
            </a:r>
            <a:r>
              <a:rPr lang="el-GR" altLang="el-GR" sz="3200" b="0" smtClean="0"/>
              <a:t>) </a:t>
            </a:r>
            <a:endParaRPr lang="el-GR" altLang="el-GR" smtClean="0"/>
          </a:p>
        </p:txBody>
      </p:sp>
      <p:sp>
        <p:nvSpPr>
          <p:cNvPr id="52226" name="Θέση περιεχομένου 20"/>
          <p:cNvSpPr>
            <a:spLocks noGrp="1"/>
          </p:cNvSpPr>
          <p:nvPr>
            <p:ph idx="1"/>
          </p:nvPr>
        </p:nvSpPr>
        <p:spPr>
          <a:xfrm>
            <a:off x="323850" y="1125538"/>
            <a:ext cx="5427663" cy="5472112"/>
          </a:xfrm>
        </p:spPr>
        <p:txBody>
          <a:bodyPr/>
          <a:lstStyle/>
          <a:p>
            <a:pPr marL="0" indent="0">
              <a:lnSpc>
                <a:spcPct val="110000"/>
              </a:lnSpc>
              <a:spcBef>
                <a:spcPts val="600"/>
              </a:spcBef>
              <a:buFont typeface="Arial" pitchFamily="34" charset="0"/>
              <a:buNone/>
            </a:pPr>
            <a:r>
              <a:rPr lang="el-GR" altLang="el-GR" sz="2400" smtClean="0"/>
              <a:t>Στην γραφική παράσταση φαίνεται ότι η παραμόρφωση διάτμησης </a:t>
            </a:r>
            <a:r>
              <a:rPr lang="el-GR" altLang="el-GR" sz="2400" b="1" smtClean="0"/>
              <a:t>D</a:t>
            </a:r>
            <a:r>
              <a:rPr lang="el-GR" altLang="el-GR" sz="2400" smtClean="0"/>
              <a:t> είναι ευθέως ανάλογη προς την διατμητική τάση </a:t>
            </a:r>
            <a:r>
              <a:rPr lang="el-GR" altLang="el-GR" sz="2400" b="1" smtClean="0"/>
              <a:t>τ</a:t>
            </a:r>
            <a:r>
              <a:rPr lang="el-GR" altLang="el-GR" sz="2400" smtClean="0"/>
              <a:t>.</a:t>
            </a:r>
          </a:p>
          <a:p>
            <a:pPr marL="0" indent="0">
              <a:lnSpc>
                <a:spcPct val="110000"/>
              </a:lnSpc>
              <a:spcBef>
                <a:spcPts val="600"/>
              </a:spcBef>
              <a:buFont typeface="Arial" pitchFamily="34" charset="0"/>
              <a:buNone/>
            </a:pPr>
            <a:r>
              <a:rPr lang="el-GR" altLang="el-GR" sz="2400" smtClean="0"/>
              <a:t>Δηλαδή </a:t>
            </a:r>
            <a:r>
              <a:rPr lang="el-GR" altLang="el-GR" sz="2400" b="1" smtClean="0"/>
              <a:t>τ = η.</a:t>
            </a:r>
            <a:r>
              <a:rPr lang="en-US" altLang="el-GR" sz="2400" b="1" smtClean="0"/>
              <a:t>D</a:t>
            </a:r>
            <a:r>
              <a:rPr lang="el-GR" altLang="el-GR" sz="2400" smtClean="0"/>
              <a:t>, όπου </a:t>
            </a:r>
            <a:r>
              <a:rPr lang="el-GR" altLang="el-GR" sz="2400" b="1" smtClean="0"/>
              <a:t>n</a:t>
            </a:r>
            <a:r>
              <a:rPr lang="el-GR" altLang="el-GR" sz="2400" smtClean="0"/>
              <a:t> είναι η σταθερά που λέγεται </a:t>
            </a:r>
            <a:r>
              <a:rPr lang="el-GR" altLang="el-GR" sz="2400" b="1" smtClean="0"/>
              <a:t>συντελεστής ιξώδους</a:t>
            </a:r>
            <a:r>
              <a:rPr lang="el-GR" altLang="el-GR" sz="2400" smtClean="0"/>
              <a:t>. Η </a:t>
            </a:r>
            <a:r>
              <a:rPr lang="el-GR" altLang="el-GR" sz="2400" b="1" smtClean="0"/>
              <a:t>σταθερά</a:t>
            </a:r>
            <a:r>
              <a:rPr lang="el-GR" altLang="el-GR" sz="2400" smtClean="0"/>
              <a:t> </a:t>
            </a:r>
            <a:r>
              <a:rPr lang="el-GR" altLang="el-GR" sz="2400" b="1" smtClean="0"/>
              <a:t>n</a:t>
            </a:r>
            <a:r>
              <a:rPr lang="el-GR" altLang="el-GR" sz="2400" smtClean="0"/>
              <a:t> αντιστοιχεί στην εφαπτόμενη της </a:t>
            </a:r>
            <a:r>
              <a:rPr lang="el-GR" altLang="el-GR" sz="2400" b="1" smtClean="0"/>
              <a:t>γωνίας θ</a:t>
            </a:r>
            <a:r>
              <a:rPr lang="el-GR" altLang="el-GR" sz="2400" smtClean="0"/>
              <a:t> στην γραφική παράσταση τάσης-παραμόρφωσης.</a:t>
            </a:r>
          </a:p>
        </p:txBody>
      </p:sp>
      <p:grpSp>
        <p:nvGrpSpPr>
          <p:cNvPr id="52227" name="Ομάδα 17" descr="γραφική παράσταση"/>
          <p:cNvGrpSpPr>
            <a:grpSpLocks/>
          </p:cNvGrpSpPr>
          <p:nvPr/>
        </p:nvGrpSpPr>
        <p:grpSpPr bwMode="auto">
          <a:xfrm>
            <a:off x="5537200" y="1628775"/>
            <a:ext cx="3606800" cy="3019425"/>
            <a:chOff x="1840129" y="2132856"/>
            <a:chExt cx="4570155" cy="3113089"/>
          </a:xfrm>
        </p:grpSpPr>
        <p:cxnSp>
          <p:nvCxnSpPr>
            <p:cNvPr id="9" name="Ευθεία γραμμή σύνδεσης 8"/>
            <p:cNvCxnSpPr/>
            <p:nvPr/>
          </p:nvCxnSpPr>
          <p:spPr>
            <a:xfrm>
              <a:off x="2268582" y="2132856"/>
              <a:ext cx="0" cy="27366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268582" y="4869494"/>
              <a:ext cx="32385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2268582" y="2564957"/>
              <a:ext cx="2303180" cy="23045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Ελεύθερη σχεδίαση 13"/>
            <p:cNvSpPr/>
            <p:nvPr/>
          </p:nvSpPr>
          <p:spPr>
            <a:xfrm>
              <a:off x="2449618" y="4705819"/>
              <a:ext cx="54310" cy="150581"/>
            </a:xfrm>
            <a:custGeom>
              <a:avLst/>
              <a:gdLst>
                <a:gd name="connsiteX0" fmla="*/ 0 w 53266"/>
                <a:gd name="connsiteY0" fmla="*/ 0 h 150920"/>
                <a:gd name="connsiteX1" fmla="*/ 53266 w 53266"/>
                <a:gd name="connsiteY1" fmla="*/ 150920 h 150920"/>
                <a:gd name="connsiteX2" fmla="*/ 53266 w 53266"/>
                <a:gd name="connsiteY2" fmla="*/ 150920 h 150920"/>
              </a:gdLst>
              <a:ahLst/>
              <a:cxnLst>
                <a:cxn ang="0">
                  <a:pos x="connsiteX0" y="connsiteY0"/>
                </a:cxn>
                <a:cxn ang="0">
                  <a:pos x="connsiteX1" y="connsiteY1"/>
                </a:cxn>
                <a:cxn ang="0">
                  <a:pos x="connsiteX2" y="connsiteY2"/>
                </a:cxn>
              </a:cxnLst>
              <a:rect l="l" t="t" r="r" b="b"/>
              <a:pathLst>
                <a:path w="53266" h="150920">
                  <a:moveTo>
                    <a:pt x="0" y="0"/>
                  </a:moveTo>
                  <a:lnTo>
                    <a:pt x="53266" y="150920"/>
                  </a:lnTo>
                  <a:lnTo>
                    <a:pt x="53266" y="150920"/>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2234" name="TextBox 14"/>
            <p:cNvSpPr txBox="1">
              <a:spLocks noChangeArrowheads="1"/>
            </p:cNvSpPr>
            <p:nvPr/>
          </p:nvSpPr>
          <p:spPr bwMode="auto">
            <a:xfrm>
              <a:off x="2674906" y="4499589"/>
              <a:ext cx="394257" cy="3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cs typeface="Arial" pitchFamily="34" charset="0"/>
                </a:rPr>
                <a:t>θ</a:t>
              </a:r>
            </a:p>
          </p:txBody>
        </p:sp>
        <p:sp>
          <p:nvSpPr>
            <p:cNvPr id="52235" name="TextBox 15"/>
            <p:cNvSpPr txBox="1">
              <a:spLocks noChangeArrowheads="1"/>
            </p:cNvSpPr>
            <p:nvPr/>
          </p:nvSpPr>
          <p:spPr bwMode="auto">
            <a:xfrm rot="-5400000">
              <a:off x="1224307" y="2946724"/>
              <a:ext cx="2044295" cy="81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Διατμητική τάση (τ)</a:t>
              </a:r>
            </a:p>
          </p:txBody>
        </p:sp>
        <p:sp>
          <p:nvSpPr>
            <p:cNvPr id="52236" name="TextBox 16"/>
            <p:cNvSpPr txBox="1">
              <a:spLocks noChangeArrowheads="1"/>
            </p:cNvSpPr>
            <p:nvPr/>
          </p:nvSpPr>
          <p:spPr bwMode="auto">
            <a:xfrm>
              <a:off x="2421456" y="4867857"/>
              <a:ext cx="3988828" cy="3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Παραμόρφωση διάτμησης (</a:t>
              </a:r>
              <a:r>
                <a:rPr lang="en-US" altLang="el-GR">
                  <a:solidFill>
                    <a:srgbClr val="000000"/>
                  </a:solidFill>
                  <a:latin typeface="Calibri" pitchFamily="34" charset="0"/>
                  <a:cs typeface="Arial" pitchFamily="34" charset="0"/>
                </a:rPr>
                <a:t>D)</a:t>
              </a:r>
              <a:endParaRPr lang="el-GR" altLang="el-GR">
                <a:solidFill>
                  <a:srgbClr val="000000"/>
                </a:solidFill>
                <a:latin typeface="Calibri" pitchFamily="34" charset="0"/>
                <a:cs typeface="Arial" pitchFamily="34" charset="0"/>
              </a:endParaRPr>
            </a:p>
          </p:txBody>
        </p:sp>
      </p:grpSp>
      <p:sp>
        <p:nvSpPr>
          <p:cNvPr id="52228" name="TextBox 18"/>
          <p:cNvSpPr txBox="1">
            <a:spLocks noChangeArrowheads="1"/>
          </p:cNvSpPr>
          <p:nvPr/>
        </p:nvSpPr>
        <p:spPr bwMode="auto">
          <a:xfrm>
            <a:off x="6219825" y="4941888"/>
            <a:ext cx="1952625" cy="43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sz="2200" dirty="0">
                <a:solidFill>
                  <a:srgbClr val="000000"/>
                </a:solidFill>
                <a:latin typeface="Calibri" pitchFamily="34" charset="0"/>
                <a:cs typeface="Arial" pitchFamily="34" charset="0"/>
              </a:rPr>
              <a:t>Νευτώνεια ροή</a:t>
            </a:r>
          </a:p>
        </p:txBody>
      </p:sp>
      <p:sp>
        <p:nvSpPr>
          <p:cNvPr id="5222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A1D054B-854E-4274-BEE5-8E1BEE7DF701}" type="slidenum">
              <a:rPr lang="el-GR" altLang="el-GR" smtClean="0">
                <a:solidFill>
                  <a:srgbClr val="000000"/>
                </a:solidFill>
              </a:rPr>
              <a:pPr/>
              <a:t>19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p:txBody>
          <a:bodyPr/>
          <a:lstStyle/>
          <a:p>
            <a:r>
              <a:rPr lang="el-GR" altLang="el-GR" smtClean="0"/>
              <a:t>Μέτρηση ιξώδους</a:t>
            </a:r>
          </a:p>
        </p:txBody>
      </p:sp>
      <p:sp>
        <p:nvSpPr>
          <p:cNvPr id="55298" name="Θέση περιεχομένου 2"/>
          <p:cNvSpPr>
            <a:spLocks noGrp="1"/>
          </p:cNvSpPr>
          <p:nvPr>
            <p:ph idx="1"/>
          </p:nvPr>
        </p:nvSpPr>
        <p:spPr>
          <a:xfrm>
            <a:off x="492125" y="1700213"/>
            <a:ext cx="8229600" cy="1657350"/>
          </a:xfrm>
        </p:spPr>
        <p:txBody>
          <a:bodyPr/>
          <a:lstStyle/>
          <a:p>
            <a:r>
              <a:rPr lang="el-GR" altLang="el-GR" smtClean="0"/>
              <a:t>Για την μέτρηση του ιξώδους των ρευστών, όπως και στην περίπτωσή μας των εκτυπωτικών μελανιών χρησιμοποιούνται διάφοροι τύποι οργάνων και συσκευών, όπως τα </a:t>
            </a:r>
            <a:r>
              <a:rPr lang="el-GR" altLang="el-GR" b="1" smtClean="0"/>
              <a:t>κύπελλα ροής, </a:t>
            </a:r>
            <a:r>
              <a:rPr lang="el-GR" altLang="el-GR" smtClean="0"/>
              <a:t>τα </a:t>
            </a:r>
            <a:r>
              <a:rPr lang="el-GR" altLang="el-GR" b="1" smtClean="0"/>
              <a:t>ιξωδόμετρα, κτλ.</a:t>
            </a:r>
            <a:endParaRPr lang="el-GR" altLang="el-GR" smtClean="0"/>
          </a:p>
        </p:txBody>
      </p:sp>
      <p:sp>
        <p:nvSpPr>
          <p:cNvPr id="552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293B834-2E66-4B84-9625-EC8AA8661BD5}" type="slidenum">
              <a:rPr lang="el-GR" altLang="el-GR" smtClean="0">
                <a:solidFill>
                  <a:srgbClr val="000000"/>
                </a:solidFill>
              </a:rPr>
              <a:pPr/>
              <a:t>20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p:txBody>
          <a:bodyPr/>
          <a:lstStyle/>
          <a:p>
            <a:r>
              <a:rPr lang="el-GR" altLang="el-GR" smtClean="0"/>
              <a:t>Κύπελλο ροής </a:t>
            </a:r>
            <a:r>
              <a:rPr lang="el-GR" altLang="el-GR" sz="3200" b="0" smtClean="0"/>
              <a:t>(1 από 2)</a:t>
            </a:r>
          </a:p>
        </p:txBody>
      </p:sp>
      <p:sp>
        <p:nvSpPr>
          <p:cNvPr id="56322" name="Θέση περιεχομένου 2"/>
          <p:cNvSpPr>
            <a:spLocks noGrp="1"/>
          </p:cNvSpPr>
          <p:nvPr>
            <p:ph idx="1"/>
          </p:nvPr>
        </p:nvSpPr>
        <p:spPr>
          <a:xfrm>
            <a:off x="457200" y="1196975"/>
            <a:ext cx="6130925" cy="5040313"/>
          </a:xfrm>
        </p:spPr>
        <p:txBody>
          <a:bodyPr/>
          <a:lstStyle/>
          <a:p>
            <a:pPr marL="0" indent="0">
              <a:lnSpc>
                <a:spcPct val="114000"/>
              </a:lnSpc>
              <a:spcBef>
                <a:spcPts val="1200"/>
              </a:spcBef>
              <a:buFont typeface="Arial" pitchFamily="34" charset="0"/>
              <a:buNone/>
            </a:pPr>
            <a:r>
              <a:rPr lang="el-GR" altLang="el-GR" sz="2400" dirty="0" smtClean="0"/>
              <a:t>Το </a:t>
            </a:r>
            <a:r>
              <a:rPr lang="el-GR" altLang="el-GR" sz="2400" b="1" dirty="0" smtClean="0"/>
              <a:t>ιξώδες</a:t>
            </a:r>
            <a:r>
              <a:rPr lang="el-GR" altLang="el-GR" sz="2400" dirty="0" smtClean="0"/>
              <a:t> των απλών μελανιών </a:t>
            </a:r>
            <a:r>
              <a:rPr lang="el-GR" altLang="el-GR" sz="2400" dirty="0" err="1" smtClean="0"/>
              <a:t>φλεξογραφίας</a:t>
            </a:r>
            <a:r>
              <a:rPr lang="el-GR" altLang="el-GR" sz="2400" dirty="0" smtClean="0"/>
              <a:t> και βαθυτυπίας (θεωρούνται σχεδόν νευτώνεια υγρά) μπορεί να μετρηθεί με κάποιο πρότυπο </a:t>
            </a:r>
            <a:r>
              <a:rPr lang="el-GR" altLang="el-GR" sz="2400" b="1" dirty="0" smtClean="0"/>
              <a:t>κύπελλο,</a:t>
            </a:r>
            <a:r>
              <a:rPr lang="el-GR" altLang="el-GR" sz="2400" dirty="0" smtClean="0"/>
              <a:t> όπως το </a:t>
            </a:r>
            <a:r>
              <a:rPr lang="el-GR" altLang="el-GR" sz="2400" dirty="0" err="1" smtClean="0"/>
              <a:t>Zahn</a:t>
            </a:r>
            <a:r>
              <a:rPr lang="el-GR" altLang="el-GR" sz="2400" dirty="0" smtClean="0"/>
              <a:t> </a:t>
            </a:r>
            <a:r>
              <a:rPr lang="en-US" altLang="el-GR" sz="2400" dirty="0" smtClean="0"/>
              <a:t>Cup</a:t>
            </a:r>
            <a:r>
              <a:rPr lang="el-GR" altLang="el-GR" sz="2400" dirty="0" smtClean="0"/>
              <a:t>. </a:t>
            </a:r>
            <a:r>
              <a:rPr lang="el-GR" altLang="el-GR" sz="2400" dirty="0" smtClean="0"/>
              <a:t>Για την χρήση αυτού του κυπέλλου, το εμβαπτίζουμε στο υγρό που εξετάζουμε και το γεμίζουμε. Στη συνέχεια, μετράμε το χρόνο που χρειάζεται να αδειάσει το κύπελλο από μια οπή, που έχει στον πυθμένα του. Από τον χρόνο ροής μπορεί να υπολογιστεί το ιξώδες του ρευστού </a:t>
            </a:r>
            <a:r>
              <a:rPr lang="el-GR" altLang="el-GR" sz="2400" dirty="0" smtClean="0"/>
              <a:t>με την βοήθεια</a:t>
            </a:r>
            <a:r>
              <a:rPr lang="el-GR" altLang="el-GR" sz="2400" dirty="0" smtClean="0"/>
              <a:t> </a:t>
            </a:r>
            <a:r>
              <a:rPr lang="el-GR" altLang="el-GR" sz="2400" b="1" dirty="0" smtClean="0"/>
              <a:t>πρότυπων καμπύλων αναφοράς</a:t>
            </a:r>
            <a:r>
              <a:rPr lang="el-GR" altLang="el-GR" sz="2400" dirty="0" smtClean="0"/>
              <a:t>.</a:t>
            </a:r>
          </a:p>
          <a:p>
            <a:pPr marL="0" indent="0">
              <a:lnSpc>
                <a:spcPct val="114000"/>
              </a:lnSpc>
              <a:spcBef>
                <a:spcPts val="1200"/>
              </a:spcBef>
              <a:buFont typeface="Arial" pitchFamily="34" charset="0"/>
              <a:buNone/>
            </a:pPr>
            <a:endParaRPr lang="el-GR" altLang="el-GR" sz="2400" dirty="0" smtClean="0"/>
          </a:p>
        </p:txBody>
      </p:sp>
      <p:pic>
        <p:nvPicPr>
          <p:cNvPr id="56323" name="Picture 2" descr="File:Kubek-for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84313"/>
            <a:ext cx="2287588" cy="305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4" name="Rectangle 8"/>
          <p:cNvSpPr>
            <a:spLocks noChangeArrowheads="1"/>
          </p:cNvSpPr>
          <p:nvPr/>
        </p:nvSpPr>
        <p:spPr bwMode="auto">
          <a:xfrm>
            <a:off x="6551613" y="4622800"/>
            <a:ext cx="2290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200">
                <a:solidFill>
                  <a:srgbClr val="595959"/>
                </a:solidFill>
                <a:latin typeface="Calibri" pitchFamily="34" charset="0"/>
                <a:cs typeface="Arial" pitchFamily="34" charset="0"/>
              </a:rPr>
              <a:t>“</a:t>
            </a:r>
            <a:r>
              <a:rPr lang="en-US" altLang="el-GR" sz="1200">
                <a:solidFill>
                  <a:srgbClr val="000000"/>
                </a:solidFill>
                <a:latin typeface="Calibri" pitchFamily="34" charset="0"/>
                <a:cs typeface="Arial" pitchFamily="34" charset="0"/>
                <a:hlinkClick r:id="rId4"/>
              </a:rPr>
              <a:t>Kubek-forda</a:t>
            </a:r>
            <a:r>
              <a:rPr lang="en-US" altLang="el-GR" sz="1200">
                <a:solidFill>
                  <a:srgbClr val="595959"/>
                </a:solidFill>
                <a:latin typeface="Calibri" pitchFamily="34" charset="0"/>
                <a:cs typeface="Arial" pitchFamily="34" charset="0"/>
              </a:rPr>
              <a:t>”,</a:t>
            </a:r>
            <a:r>
              <a:rPr lang="el-GR" altLang="el-GR" sz="1200">
                <a:solidFill>
                  <a:srgbClr val="595959"/>
                </a:solidFill>
                <a:latin typeface="Calibri" pitchFamily="34" charset="0"/>
                <a:cs typeface="Arial" pitchFamily="34" charset="0"/>
              </a:rPr>
              <a:t> από</a:t>
            </a:r>
            <a:r>
              <a:rPr lang="en-US" altLang="el-GR" sz="1200">
                <a:solidFill>
                  <a:srgbClr val="595959"/>
                </a:solidFill>
                <a:latin typeface="Calibri" pitchFamily="34" charset="0"/>
                <a:cs typeface="Arial" pitchFamily="34" charset="0"/>
              </a:rPr>
              <a:t> </a:t>
            </a:r>
            <a:r>
              <a:rPr lang="en-US" altLang="el-GR" sz="1200">
                <a:solidFill>
                  <a:srgbClr val="000000"/>
                </a:solidFill>
                <a:latin typeface="Calibri" pitchFamily="34" charset="0"/>
                <a:cs typeface="Arial" pitchFamily="34" charset="0"/>
                <a:hlinkClick r:id="rId5" tooltip="User:Dariusz.Biegacz"/>
              </a:rPr>
              <a:t>Dariusz.Biegacz</a:t>
            </a:r>
            <a:r>
              <a:rPr lang="en-US" altLang="el-GR" sz="1200">
                <a:solidFill>
                  <a:srgbClr val="000000"/>
                </a:solidFill>
                <a:latin typeface="Calibri" pitchFamily="34" charset="0"/>
                <a:cs typeface="Arial" pitchFamily="34" charset="0"/>
              </a:rPr>
              <a:t> </a:t>
            </a:r>
            <a:r>
              <a:rPr lang="el-GR" altLang="el-GR" sz="1200">
                <a:solidFill>
                  <a:srgbClr val="595959"/>
                </a:solidFill>
                <a:latin typeface="Calibri" pitchFamily="34" charset="0"/>
                <a:cs typeface="Arial" pitchFamily="34" charset="0"/>
              </a:rPr>
              <a:t>διαθέσιμο με άδεια</a:t>
            </a:r>
            <a:r>
              <a:rPr lang="en-US" altLang="el-GR" sz="1200">
                <a:solidFill>
                  <a:srgbClr val="595959"/>
                </a:solidFill>
                <a:latin typeface="Calibri" pitchFamily="34" charset="0"/>
                <a:cs typeface="Arial" pitchFamily="34" charset="0"/>
              </a:rPr>
              <a:t> </a:t>
            </a:r>
            <a:r>
              <a:rPr lang="en-US" altLang="el-GR" sz="1200">
                <a:solidFill>
                  <a:srgbClr val="000000"/>
                </a:solidFill>
                <a:latin typeface="Calibri" pitchFamily="34" charset="0"/>
                <a:cs typeface="Arial" pitchFamily="34" charset="0"/>
                <a:hlinkClick r:id="rId6"/>
              </a:rPr>
              <a:t>CC BY-SA 3.0</a:t>
            </a:r>
            <a:endParaRPr lang="en-US" altLang="el-GR" sz="1200">
              <a:solidFill>
                <a:srgbClr val="000000"/>
              </a:solidFill>
              <a:latin typeface="Calibri" pitchFamily="34" charset="0"/>
              <a:cs typeface="Arial" pitchFamily="34" charset="0"/>
            </a:endParaRPr>
          </a:p>
        </p:txBody>
      </p:sp>
      <p:sp>
        <p:nvSpPr>
          <p:cNvPr id="5632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A494CE94-3671-4AEF-9CF3-C0AF5956A34B}" type="slidenum">
              <a:rPr lang="el-GR" altLang="el-GR" smtClean="0">
                <a:solidFill>
                  <a:srgbClr val="000000"/>
                </a:solidFill>
              </a:rPr>
              <a:pPr/>
              <a:t>21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p:txBody>
          <a:bodyPr/>
          <a:lstStyle/>
          <a:p>
            <a:r>
              <a:rPr lang="el-GR" altLang="el-GR" smtClean="0"/>
              <a:t>Κύπελλο ροής </a:t>
            </a:r>
            <a:r>
              <a:rPr lang="el-GR" altLang="el-GR" sz="3200" b="0" smtClean="0"/>
              <a:t>(2 από 2)</a:t>
            </a:r>
            <a:endParaRPr lang="el-GR" altLang="el-GR" smtClean="0"/>
          </a:p>
        </p:txBody>
      </p:sp>
      <p:sp>
        <p:nvSpPr>
          <p:cNvPr id="58370" name="Θέση περιεχομένου 2"/>
          <p:cNvSpPr>
            <a:spLocks noGrp="1"/>
          </p:cNvSpPr>
          <p:nvPr>
            <p:ph idx="1"/>
          </p:nvPr>
        </p:nvSpPr>
        <p:spPr/>
        <p:txBody>
          <a:bodyPr/>
          <a:lstStyle/>
          <a:p>
            <a:pPr marL="0" indent="0">
              <a:lnSpc>
                <a:spcPct val="114000"/>
              </a:lnSpc>
              <a:spcBef>
                <a:spcPts val="1200"/>
              </a:spcBef>
              <a:buFont typeface="Arial" pitchFamily="34" charset="0"/>
              <a:buNone/>
            </a:pPr>
            <a:r>
              <a:rPr lang="el-GR" altLang="el-GR" sz="2400" dirty="0" smtClean="0"/>
              <a:t>Συχνά η απώλεια των πτητικών συστατικών του διαλύτη</a:t>
            </a:r>
            <a:r>
              <a:rPr lang="el-GR" altLang="el-GR" sz="2400" b="1" dirty="0" smtClean="0"/>
              <a:t> </a:t>
            </a:r>
            <a:r>
              <a:rPr lang="el-GR" altLang="el-GR" sz="2400" dirty="0" smtClean="0"/>
              <a:t>από τη μάζα του μελανιού κατά την χρήση του στην εκτύπωση έχει σαν αποτέλεσμα την αύξηση του ιξώδους του, άρα και του χρόνου ροής του, που μπορεί να προκαλέσει πολλά προβλήματα. Το μελάνι τότε, πρέπει να αραιωθεί και πάλι στο σωστό ιξώδες, με ανάμειξη με περισσότερο διαλυτικό, και να </a:t>
            </a:r>
            <a:r>
              <a:rPr lang="el-GR" altLang="el-GR" sz="2400" b="1" dirty="0" smtClean="0"/>
              <a:t>ελεγχθεί</a:t>
            </a:r>
            <a:r>
              <a:rPr lang="el-GR" altLang="el-GR" sz="2400" dirty="0" smtClean="0"/>
              <a:t> με την χρήση του κυπέλλου ροής για την </a:t>
            </a:r>
            <a:r>
              <a:rPr lang="el-GR" altLang="el-GR" sz="2400" b="1" dirty="0" smtClean="0"/>
              <a:t>ρύθμιση</a:t>
            </a:r>
            <a:r>
              <a:rPr lang="el-GR" altLang="el-GR" sz="2400" dirty="0" smtClean="0"/>
              <a:t> του επιθυμητού χρόνου ροής. Η τεχνική είναι απλή και χρησιμοποιείται συγκριτικά, καθώς δεν δίνει απόλυτες τιμές ιξώδους. </a:t>
            </a:r>
            <a:r>
              <a:rPr lang="el-GR" altLang="el-GR" sz="2400" dirty="0" smtClean="0"/>
              <a:t>Γενικά η </a:t>
            </a:r>
            <a:r>
              <a:rPr lang="el-GR" altLang="el-GR" sz="2400" b="1" dirty="0" smtClean="0"/>
              <a:t>χρήση</a:t>
            </a:r>
            <a:r>
              <a:rPr lang="el-GR" altLang="el-GR" sz="2400" dirty="0" smtClean="0"/>
              <a:t> του </a:t>
            </a:r>
            <a:r>
              <a:rPr lang="el-GR" altLang="el-GR" sz="2400" dirty="0" smtClean="0"/>
              <a:t>κυπέλλου ροής μπορεί </a:t>
            </a:r>
            <a:r>
              <a:rPr lang="el-GR" altLang="el-GR" sz="2400" dirty="0" smtClean="0"/>
              <a:t>να γίνει μόνο σε μελάνια με </a:t>
            </a:r>
            <a:r>
              <a:rPr lang="el-GR" altLang="el-GR" sz="2400" b="1" dirty="0" smtClean="0"/>
              <a:t>Νευτώνεια ή σχεδόν Νευτώνεια ροή</a:t>
            </a:r>
            <a:r>
              <a:rPr lang="el-GR" altLang="el-GR" sz="2400" dirty="0" smtClean="0"/>
              <a:t>. </a:t>
            </a:r>
          </a:p>
        </p:txBody>
      </p:sp>
      <p:sp>
        <p:nvSpPr>
          <p:cNvPr id="583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8C7FD5A-E4DD-4B70-B2E2-5E95C131A6F4}" type="slidenum">
              <a:rPr lang="el-GR" altLang="el-GR" smtClean="0">
                <a:solidFill>
                  <a:srgbClr val="000000"/>
                </a:solidFill>
              </a:rPr>
              <a:pPr/>
              <a:t>22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Τίτλος 1"/>
          <p:cNvSpPr>
            <a:spLocks noGrp="1"/>
          </p:cNvSpPr>
          <p:nvPr>
            <p:ph type="title" idx="4294967295"/>
          </p:nvPr>
        </p:nvSpPr>
        <p:spPr/>
        <p:txBody>
          <a:bodyPr/>
          <a:lstStyle/>
          <a:p>
            <a:r>
              <a:rPr lang="el-GR" altLang="el-GR" dirty="0" smtClean="0"/>
              <a:t>Αρχή ιξωδομέτρου </a:t>
            </a:r>
            <a:r>
              <a:rPr lang="el-GR" altLang="el-GR" sz="3200" b="0" dirty="0" smtClean="0"/>
              <a:t>(1 από 2)</a:t>
            </a:r>
          </a:p>
        </p:txBody>
      </p:sp>
      <p:sp>
        <p:nvSpPr>
          <p:cNvPr id="110595" name="Θέση περιεχομένου 2"/>
          <p:cNvSpPr>
            <a:spLocks noGrp="1"/>
          </p:cNvSpPr>
          <p:nvPr>
            <p:ph idx="4294967295"/>
          </p:nvPr>
        </p:nvSpPr>
        <p:spPr>
          <a:xfrm>
            <a:off x="457200" y="1196975"/>
            <a:ext cx="8229600" cy="1079500"/>
          </a:xfrm>
        </p:spPr>
        <p:txBody>
          <a:bodyPr/>
          <a:lstStyle/>
          <a:p>
            <a:pPr marL="0" indent="0">
              <a:buFont typeface="Arial" pitchFamily="34" charset="0"/>
              <a:buNone/>
            </a:pPr>
            <a:r>
              <a:rPr lang="el-GR" altLang="el-GR" sz="2400" smtClean="0"/>
              <a:t>Το ιξώδες των μη νευτώνειων ρευστών (παχύρρευστων μελανιών) ελέγχεται με το ιξωδόμετρο. Η </a:t>
            </a:r>
            <a:r>
              <a:rPr lang="el-GR" altLang="el-GR" sz="2400" b="1" smtClean="0"/>
              <a:t>αρχή του ιξωδομέτρου</a:t>
            </a:r>
            <a:r>
              <a:rPr lang="el-GR" altLang="el-GR" sz="2400" smtClean="0"/>
              <a:t> </a:t>
            </a:r>
            <a:r>
              <a:rPr lang="en-US" altLang="el-GR" sz="2400" b="1" smtClean="0"/>
              <a:t>Brookfield</a:t>
            </a:r>
            <a:r>
              <a:rPr lang="el-GR" altLang="el-GR" sz="2400" smtClean="0"/>
              <a:t> φαίνεται στο παρακάτω σχήμα.</a:t>
            </a:r>
          </a:p>
        </p:txBody>
      </p:sp>
      <p:grpSp>
        <p:nvGrpSpPr>
          <p:cNvPr id="110596" name="Ομάδα 22" descr="ιξωδόμετρο με περιστρεφόμενο κύλινδρο"/>
          <p:cNvGrpSpPr>
            <a:grpSpLocks/>
          </p:cNvGrpSpPr>
          <p:nvPr/>
        </p:nvGrpSpPr>
        <p:grpSpPr bwMode="auto">
          <a:xfrm>
            <a:off x="2820988" y="2727325"/>
            <a:ext cx="3536950" cy="3149600"/>
            <a:chOff x="1718009" y="2492896"/>
            <a:chExt cx="3536988" cy="3150064"/>
          </a:xfrm>
        </p:grpSpPr>
        <p:cxnSp>
          <p:nvCxnSpPr>
            <p:cNvPr id="6" name="Ευθεία γραμμή σύνδεσης 5"/>
            <p:cNvCxnSpPr/>
            <p:nvPr/>
          </p:nvCxnSpPr>
          <p:spPr>
            <a:xfrm>
              <a:off x="2124413" y="2708828"/>
              <a:ext cx="64770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4572365" y="2708828"/>
              <a:ext cx="64770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2772120" y="2708828"/>
              <a:ext cx="0" cy="2873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572365" y="2704065"/>
              <a:ext cx="0" cy="2889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2772120" y="2996208"/>
              <a:ext cx="1800244" cy="194497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Ορθογώνιο 11"/>
            <p:cNvSpPr/>
            <p:nvPr/>
          </p:nvSpPr>
          <p:spPr>
            <a:xfrm>
              <a:off x="3240437" y="3501108"/>
              <a:ext cx="863609" cy="863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Ορθογώνιο 12"/>
            <p:cNvSpPr/>
            <p:nvPr/>
          </p:nvSpPr>
          <p:spPr>
            <a:xfrm>
              <a:off x="3618266" y="2492896"/>
              <a:ext cx="107951" cy="10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Καμπύλο βέλος προς τα επάνω 14"/>
            <p:cNvSpPr/>
            <p:nvPr/>
          </p:nvSpPr>
          <p:spPr>
            <a:xfrm>
              <a:off x="3383314" y="2708828"/>
              <a:ext cx="576269" cy="1397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110605" name="TextBox 15"/>
            <p:cNvSpPr txBox="1">
              <a:spLocks noChangeArrowheads="1"/>
            </p:cNvSpPr>
            <p:nvPr/>
          </p:nvSpPr>
          <p:spPr bwMode="auto">
            <a:xfrm>
              <a:off x="1718009" y="3748793"/>
              <a:ext cx="93981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Μελάνι </a:t>
              </a:r>
            </a:p>
          </p:txBody>
        </p:sp>
        <p:sp>
          <p:nvSpPr>
            <p:cNvPr id="110606" name="TextBox 16"/>
            <p:cNvSpPr txBox="1">
              <a:spLocks noChangeArrowheads="1"/>
            </p:cNvSpPr>
            <p:nvPr/>
          </p:nvSpPr>
          <p:spPr bwMode="auto">
            <a:xfrm>
              <a:off x="2235540" y="5276193"/>
              <a:ext cx="301945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Περιστρεφόμενος κύλινδρος</a:t>
              </a:r>
            </a:p>
          </p:txBody>
        </p:sp>
        <p:cxnSp>
          <p:nvCxnSpPr>
            <p:cNvPr id="19" name="Ευθύγραμμο βέλος σύνδεσης 18"/>
            <p:cNvCxnSpPr/>
            <p:nvPr/>
          </p:nvCxnSpPr>
          <p:spPr>
            <a:xfrm>
              <a:off x="2556218" y="3932971"/>
              <a:ext cx="36036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a:stCxn id="110606" idx="0"/>
            </p:cNvCxnSpPr>
            <p:nvPr/>
          </p:nvCxnSpPr>
          <p:spPr>
            <a:xfrm flipV="1">
              <a:off x="3672242" y="4117148"/>
              <a:ext cx="0" cy="115904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060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CD31B33-6E63-4B81-BBA1-AC76AC8E7448}" type="slidenum">
              <a:rPr lang="el-GR" altLang="el-GR" sz="1200">
                <a:solidFill>
                  <a:srgbClr val="000000"/>
                </a:solidFill>
              </a:rPr>
              <a:pPr algn="r"/>
              <a:t>23</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Τίτλος 1"/>
          <p:cNvSpPr>
            <a:spLocks noGrp="1"/>
          </p:cNvSpPr>
          <p:nvPr>
            <p:ph type="title" idx="4294967295"/>
          </p:nvPr>
        </p:nvSpPr>
        <p:spPr/>
        <p:txBody>
          <a:bodyPr/>
          <a:lstStyle/>
          <a:p>
            <a:r>
              <a:rPr lang="el-GR" altLang="el-GR" smtClean="0"/>
              <a:t>Αρχή ιξωδομέτρου </a:t>
            </a:r>
            <a:r>
              <a:rPr lang="el-GR" altLang="el-GR" sz="3200" b="0" smtClean="0"/>
              <a:t>(2 από 2)</a:t>
            </a:r>
            <a:endParaRPr lang="el-GR" altLang="el-GR" smtClean="0"/>
          </a:p>
        </p:txBody>
      </p:sp>
      <p:sp>
        <p:nvSpPr>
          <p:cNvPr id="111619" name="Θέση περιεχομένου 2"/>
          <p:cNvSpPr>
            <a:spLocks noGrp="1"/>
          </p:cNvSpPr>
          <p:nvPr>
            <p:ph idx="4294967295"/>
          </p:nvPr>
        </p:nvSpPr>
        <p:spPr>
          <a:xfrm>
            <a:off x="395288" y="1125538"/>
            <a:ext cx="8229600" cy="5040312"/>
          </a:xfrm>
        </p:spPr>
        <p:txBody>
          <a:bodyPr/>
          <a:lstStyle/>
          <a:p>
            <a:pPr marL="0" indent="0">
              <a:lnSpc>
                <a:spcPct val="114000"/>
              </a:lnSpc>
              <a:spcBef>
                <a:spcPts val="1200"/>
              </a:spcBef>
              <a:buFont typeface="Arial" pitchFamily="34" charset="0"/>
              <a:buNone/>
            </a:pPr>
            <a:r>
              <a:rPr lang="el-GR" altLang="el-GR" sz="2400" smtClean="0"/>
              <a:t>Ένας μεταλλικός κύλινδρος (άξονας) περιστρέφεται μέσα σε ένα σταθερό κύπελλο που περιέχει μελάνι προς εξέταση. Η παραμόρφωση διάτμησης, άρα και η ροή του μελανιού είναι ανάλογη με την τάση διάτμησης και την ταχύτητα περιστροφής του χρησιμοποιούμενου κυλίνδρου. </a:t>
            </a:r>
          </a:p>
          <a:p>
            <a:pPr marL="0" indent="0">
              <a:lnSpc>
                <a:spcPct val="114000"/>
              </a:lnSpc>
              <a:spcBef>
                <a:spcPts val="1200"/>
              </a:spcBef>
              <a:buFont typeface="Arial" pitchFamily="34" charset="0"/>
              <a:buNone/>
            </a:pPr>
            <a:r>
              <a:rPr lang="el-GR" altLang="el-GR" sz="2400" smtClean="0"/>
              <a:t>Επειδή η τάση διάτμησης, όπως και η ταχύτητα περιστροφής είναι γνωστή (μετριέται), η τιμή του ιξώδους </a:t>
            </a:r>
            <a:r>
              <a:rPr lang="el-GR" altLang="el-GR" sz="2400" b="1" smtClean="0"/>
              <a:t>η</a:t>
            </a:r>
            <a:r>
              <a:rPr lang="el-GR" altLang="el-GR" sz="2400" smtClean="0"/>
              <a:t> μπορεί να προσδιοριστεί. Το ιξώδες του υγρού μπορεί να εξεταστεί σε σχέση με την ταχύτητα περιστροφής του κυλίνδρου αλλά και με βάση τον τύπο του άξονα (κυλίνδρου) που χρησιμοποιείται.</a:t>
            </a:r>
          </a:p>
        </p:txBody>
      </p:sp>
      <p:sp>
        <p:nvSpPr>
          <p:cNvPr id="11162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E4095FCE-69C7-4381-87D9-748839B768F5}" type="slidenum">
              <a:rPr lang="el-GR" altLang="el-GR" sz="1200">
                <a:solidFill>
                  <a:srgbClr val="000000"/>
                </a:solidFill>
              </a:rPr>
              <a:pPr algn="r"/>
              <a:t>24</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p:txBody>
          <a:bodyPr/>
          <a:lstStyle/>
          <a:p>
            <a:r>
              <a:rPr lang="el-GR" altLang="el-GR" smtClean="0"/>
              <a:t>Μονάδες ιξώδους</a:t>
            </a:r>
          </a:p>
        </p:txBody>
      </p:sp>
      <p:sp>
        <p:nvSpPr>
          <p:cNvPr id="60418" name="Θέση περιεχομένου 2"/>
          <p:cNvSpPr>
            <a:spLocks noGrp="1"/>
          </p:cNvSpPr>
          <p:nvPr>
            <p:ph idx="1"/>
          </p:nvPr>
        </p:nvSpPr>
        <p:spPr/>
        <p:txBody>
          <a:bodyPr/>
          <a:lstStyle/>
          <a:p>
            <a:pPr marL="0" indent="0">
              <a:lnSpc>
                <a:spcPct val="114000"/>
              </a:lnSpc>
              <a:spcBef>
                <a:spcPts val="1200"/>
              </a:spcBef>
              <a:buFont typeface="Arial" pitchFamily="34" charset="0"/>
              <a:buNone/>
            </a:pPr>
            <a:r>
              <a:rPr lang="el-GR" altLang="el-GR" sz="2400" smtClean="0"/>
              <a:t>Στην πράξη χρησιμοποιούνται δύο συστήματα μονάδων για μετρήσεις του ιξώδους: Το </a:t>
            </a:r>
            <a:r>
              <a:rPr lang="el-GR" altLang="el-GR" sz="2400" b="1" smtClean="0"/>
              <a:t>σύστημα </a:t>
            </a:r>
            <a:r>
              <a:rPr lang="en-US" altLang="el-GR" sz="2400" b="1" smtClean="0"/>
              <a:t>C</a:t>
            </a:r>
            <a:r>
              <a:rPr lang="el-GR" altLang="el-GR" sz="2400" b="1" smtClean="0"/>
              <a:t>.</a:t>
            </a:r>
            <a:r>
              <a:rPr lang="en-US" altLang="el-GR" sz="2400" b="1" smtClean="0"/>
              <a:t>G</a:t>
            </a:r>
            <a:r>
              <a:rPr lang="el-GR" altLang="el-GR" sz="2400" b="1" smtClean="0"/>
              <a:t>.</a:t>
            </a:r>
            <a:r>
              <a:rPr lang="en-US" altLang="el-GR" sz="2400" b="1" smtClean="0"/>
              <a:t>S</a:t>
            </a:r>
            <a:r>
              <a:rPr lang="el-GR" altLang="el-GR" sz="2400" b="1" smtClean="0"/>
              <a:t>.</a:t>
            </a:r>
            <a:r>
              <a:rPr lang="el-GR" altLang="el-GR" sz="2400" smtClean="0"/>
              <a:t> (εκατοστόμετρο, γραμμάριο, δευτερόλεπτο) που σήμερα έχει αντικατασταθεί από το </a:t>
            </a:r>
            <a:r>
              <a:rPr lang="el-GR" altLang="el-GR" sz="2400" b="1" smtClean="0"/>
              <a:t>σύστημα </a:t>
            </a:r>
            <a:r>
              <a:rPr lang="en-US" altLang="el-GR" sz="2400" b="1" smtClean="0"/>
              <a:t>S</a:t>
            </a:r>
            <a:r>
              <a:rPr lang="el-GR" altLang="el-GR" sz="2400" b="1" smtClean="0"/>
              <a:t>Ι (διεθνές σύστημα)</a:t>
            </a:r>
            <a:r>
              <a:rPr lang="el-GR" altLang="el-GR" sz="2400" smtClean="0"/>
              <a:t>. </a:t>
            </a:r>
          </a:p>
          <a:p>
            <a:pPr marL="0" indent="0">
              <a:lnSpc>
                <a:spcPct val="114000"/>
              </a:lnSpc>
              <a:spcBef>
                <a:spcPts val="1200"/>
              </a:spcBef>
              <a:buFont typeface="Arial" pitchFamily="34" charset="0"/>
              <a:buNone/>
            </a:pPr>
            <a:r>
              <a:rPr lang="el-GR" altLang="el-GR" sz="2400" smtClean="0"/>
              <a:t>Ωστόσο, οι βιομηχανίες των μελανιών και των βιομηχανικών ελαίων που μετρούν το ιξώδες τους, χρησιμοποιούν ακόμη το παλαιότερο σύστημα </a:t>
            </a:r>
            <a:r>
              <a:rPr lang="en-US" altLang="el-GR" sz="2400" smtClean="0"/>
              <a:t>C</a:t>
            </a:r>
            <a:r>
              <a:rPr lang="el-GR" altLang="el-GR" sz="2400" smtClean="0"/>
              <a:t>.</a:t>
            </a:r>
            <a:r>
              <a:rPr lang="en-US" altLang="el-GR" sz="2400" smtClean="0"/>
              <a:t>G</a:t>
            </a:r>
            <a:r>
              <a:rPr lang="el-GR" altLang="el-GR" sz="2400" smtClean="0"/>
              <a:t>.</a:t>
            </a:r>
            <a:r>
              <a:rPr lang="en-US" altLang="el-GR" sz="2400" smtClean="0"/>
              <a:t>S</a:t>
            </a:r>
            <a:r>
              <a:rPr lang="el-GR" altLang="el-GR" sz="2400" smtClean="0"/>
              <a:t>., μερικές φορές παράλληλα με το σύστημα </a:t>
            </a:r>
            <a:r>
              <a:rPr lang="en-US" altLang="el-GR" sz="2400" smtClean="0"/>
              <a:t>S</a:t>
            </a:r>
            <a:r>
              <a:rPr lang="el-GR" altLang="el-GR" sz="2400" smtClean="0"/>
              <a:t>Ι. </a:t>
            </a:r>
          </a:p>
          <a:p>
            <a:pPr marL="0" indent="0">
              <a:lnSpc>
                <a:spcPct val="114000"/>
              </a:lnSpc>
              <a:spcBef>
                <a:spcPts val="1200"/>
              </a:spcBef>
              <a:buFont typeface="Arial" pitchFamily="34" charset="0"/>
              <a:buNone/>
            </a:pPr>
            <a:endParaRPr lang="el-GR" altLang="el-GR" sz="2400" smtClean="0"/>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11CD001-1810-411A-9139-A22362329A02}"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p:txBody>
          <a:bodyPr/>
          <a:lstStyle/>
          <a:p>
            <a:r>
              <a:rPr lang="el-GR" altLang="el-GR" smtClean="0"/>
              <a:t>Σύστημα </a:t>
            </a:r>
            <a:r>
              <a:rPr lang="en-US" altLang="el-GR" smtClean="0"/>
              <a:t>C.G.S. </a:t>
            </a:r>
            <a:r>
              <a:rPr lang="el-GR" altLang="el-GR" sz="3200" b="0" smtClean="0"/>
              <a:t>(1 από 2)</a:t>
            </a:r>
          </a:p>
        </p:txBody>
      </p:sp>
      <p:sp>
        <p:nvSpPr>
          <p:cNvPr id="3" name="Θέση περιεχομένου 2"/>
          <p:cNvSpPr>
            <a:spLocks noGrp="1"/>
          </p:cNvSpPr>
          <p:nvPr>
            <p:ph idx="1"/>
          </p:nvPr>
        </p:nvSpPr>
        <p:spPr>
          <a:xfrm>
            <a:off x="468313" y="1025525"/>
            <a:ext cx="8229600" cy="5040313"/>
          </a:xfrm>
        </p:spPr>
        <p:txBody>
          <a:bodyPr/>
          <a:lstStyle/>
          <a:p>
            <a:pPr marL="0" indent="0">
              <a:spcBef>
                <a:spcPts val="1200"/>
              </a:spcBef>
              <a:spcAft>
                <a:spcPts val="2400"/>
              </a:spcAft>
              <a:buFont typeface="Arial" pitchFamily="34" charset="0"/>
              <a:buNone/>
            </a:pPr>
            <a:r>
              <a:rPr lang="el-GR" altLang="el-GR" sz="2400" dirty="0" smtClean="0"/>
              <a:t>Το σύστημα </a:t>
            </a:r>
            <a:r>
              <a:rPr lang="en-US" altLang="el-GR" sz="2400" b="1" dirty="0" smtClean="0"/>
              <a:t>C</a:t>
            </a:r>
            <a:r>
              <a:rPr lang="el-GR" altLang="el-GR" sz="2400" b="1" dirty="0" smtClean="0"/>
              <a:t>.</a:t>
            </a:r>
            <a:r>
              <a:rPr lang="en-US" altLang="el-GR" sz="2400" b="1" dirty="0" smtClean="0"/>
              <a:t>G</a:t>
            </a:r>
            <a:r>
              <a:rPr lang="el-GR" altLang="el-GR" sz="2400" b="1" dirty="0" smtClean="0"/>
              <a:t>.</a:t>
            </a:r>
            <a:r>
              <a:rPr lang="en-US" altLang="el-GR" sz="2400" b="1" dirty="0" smtClean="0"/>
              <a:t>S</a:t>
            </a:r>
            <a:r>
              <a:rPr lang="el-GR" altLang="el-GR" sz="2400" b="1" dirty="0" smtClean="0"/>
              <a:t>. </a:t>
            </a:r>
            <a:r>
              <a:rPr lang="en-US" altLang="el-GR" sz="2400" b="1" dirty="0" smtClean="0"/>
              <a:t>(</a:t>
            </a:r>
            <a:r>
              <a:rPr lang="en-US" altLang="el-GR" sz="2400" b="1" dirty="0" err="1" smtClean="0"/>
              <a:t>cm,g,sec</a:t>
            </a:r>
            <a:r>
              <a:rPr lang="en-US" altLang="el-GR" sz="2400" b="1" dirty="0" smtClean="0"/>
              <a:t>) </a:t>
            </a:r>
            <a:r>
              <a:rPr lang="el-GR" altLang="el-GR" sz="2400" dirty="0" smtClean="0"/>
              <a:t>χρησιμοποιεί </a:t>
            </a:r>
            <a:r>
              <a:rPr lang="el-GR" altLang="el-GR" sz="2400" dirty="0" smtClean="0"/>
              <a:t>το </a:t>
            </a:r>
            <a:r>
              <a:rPr lang="el-GR" altLang="el-GR" sz="2400" b="1" dirty="0" err="1" smtClean="0"/>
              <a:t>poise</a:t>
            </a:r>
            <a:r>
              <a:rPr lang="el-GR" altLang="el-GR" sz="2400" b="1" dirty="0" smtClean="0"/>
              <a:t> (Ρ) </a:t>
            </a:r>
            <a:r>
              <a:rPr lang="el-GR" altLang="el-GR" sz="2400" dirty="0" smtClean="0"/>
              <a:t>που αντιστοιχεί στο ιξώδες που έχει ένα υγρό ενός γραμμαρίου ανά εκατοστόμετρο, ανά δευτερόλεπτο. (Εάν </a:t>
            </a:r>
            <a:r>
              <a:rPr lang="el-GR" altLang="el-GR" sz="2400" dirty="0" smtClean="0"/>
              <a:t>θεωρηθεί ότι μια </a:t>
            </a:r>
            <a:r>
              <a:rPr lang="el-GR" altLang="el-GR" sz="2400" dirty="0" smtClean="0"/>
              <a:t>επίπεδη επιφάνεια 1 cm</a:t>
            </a:r>
            <a:r>
              <a:rPr lang="el-GR" altLang="el-GR" sz="2400" baseline="30000" dirty="0" smtClean="0"/>
              <a:t>2</a:t>
            </a:r>
            <a:r>
              <a:rPr lang="el-GR" altLang="el-GR" sz="2400" dirty="0" smtClean="0"/>
              <a:t> κινείται με ταχύτητα 1 </a:t>
            </a:r>
            <a:r>
              <a:rPr lang="el-GR" altLang="el-GR" sz="2400" dirty="0" smtClean="0"/>
              <a:t>cm.s-</a:t>
            </a:r>
            <a:r>
              <a:rPr lang="el-GR" altLang="el-GR" sz="2400" baseline="30000" dirty="0" smtClean="0"/>
              <a:t>1</a:t>
            </a:r>
            <a:r>
              <a:rPr lang="el-GR" altLang="el-GR" sz="2400" dirty="0" smtClean="0"/>
              <a:t> </a:t>
            </a:r>
            <a:r>
              <a:rPr lang="el-GR" altLang="el-GR" sz="2400" dirty="0" smtClean="0"/>
              <a:t>σχετικά με μία άλλη, σε απόσταση 1 </a:t>
            </a:r>
            <a:r>
              <a:rPr lang="el-GR" altLang="el-GR" sz="2400" dirty="0" err="1" smtClean="0"/>
              <a:t>cm</a:t>
            </a:r>
            <a:r>
              <a:rPr lang="el-GR" altLang="el-GR" sz="2400" dirty="0" smtClean="0"/>
              <a:t> απ' αυτή και ασκείται δύναμη 1 </a:t>
            </a:r>
            <a:r>
              <a:rPr lang="el-GR" altLang="el-GR" sz="2400" dirty="0" err="1" smtClean="0"/>
              <a:t>dyn</a:t>
            </a:r>
            <a:r>
              <a:rPr lang="el-GR" altLang="el-GR" sz="2400" dirty="0" smtClean="0"/>
              <a:t>, το υγρό που τα διαχωρίζει έχει ιξώδες ενός </a:t>
            </a:r>
            <a:r>
              <a:rPr lang="el-GR" altLang="el-GR" sz="2400" dirty="0" err="1" smtClean="0"/>
              <a:t>poise</a:t>
            </a:r>
            <a:r>
              <a:rPr lang="el-GR" altLang="el-GR" sz="2400" dirty="0" smtClean="0"/>
              <a:t>). </a:t>
            </a:r>
            <a:endParaRPr lang="el-GR" altLang="el-GR" sz="2400" dirty="0" smtClean="0"/>
          </a:p>
          <a:p>
            <a:pPr marL="0" indent="0">
              <a:spcBef>
                <a:spcPts val="1200"/>
              </a:spcBef>
              <a:spcAft>
                <a:spcPts val="2400"/>
              </a:spcAft>
              <a:buFont typeface="Arial" pitchFamily="34" charset="0"/>
              <a:buNone/>
            </a:pPr>
            <a:r>
              <a:rPr lang="el-GR" altLang="el-GR" sz="2400" dirty="0" smtClean="0"/>
              <a:t>Εάν </a:t>
            </a:r>
            <a:r>
              <a:rPr lang="el-GR" altLang="el-GR" sz="2400" dirty="0" smtClean="0"/>
              <a:t>ληφθεί υπόψη η πυκνότητα του υγρού σε διάφορες θερμοκρασίες, όπως για παράδειγμα στα έλαια ή στα βερνίκια, μπορεί να χρησιμοποιηθεί η μονάδα </a:t>
            </a:r>
            <a:r>
              <a:rPr lang="en-US" altLang="el-GR" sz="2400" b="1" dirty="0" smtClean="0"/>
              <a:t>S</a:t>
            </a:r>
            <a:r>
              <a:rPr lang="el-GR" altLang="el-GR" sz="2400" b="1" dirty="0" err="1" smtClean="0"/>
              <a:t>toke</a:t>
            </a:r>
            <a:r>
              <a:rPr lang="en-US" altLang="el-GR" sz="2400" b="1" dirty="0" smtClean="0"/>
              <a:t>s</a:t>
            </a:r>
            <a:r>
              <a:rPr lang="el-GR" altLang="el-GR" sz="2400" b="1" dirty="0" smtClean="0"/>
              <a:t>, </a:t>
            </a:r>
            <a:r>
              <a:rPr lang="el-GR" altLang="el-GR" sz="2400" dirty="0" smtClean="0"/>
              <a:t>που περιγράφει το</a:t>
            </a:r>
            <a:r>
              <a:rPr lang="el-GR" altLang="el-GR" sz="2400" b="1" dirty="0" smtClean="0"/>
              <a:t> κινηματικό ιξώδες </a:t>
            </a:r>
            <a:r>
              <a:rPr lang="el-GR" altLang="el-GR" sz="2400" dirty="0" smtClean="0"/>
              <a:t>υγρού:</a:t>
            </a:r>
            <a:endParaRPr lang="en-US" altLang="el-GR" sz="2400" dirty="0" smtClean="0"/>
          </a:p>
          <a:p>
            <a:pPr marL="0" indent="0">
              <a:buFont typeface="Arial" pitchFamily="34" charset="0"/>
              <a:buNone/>
            </a:pPr>
            <a:r>
              <a:rPr lang="el-GR" altLang="el-GR" sz="2400" b="1" dirty="0" smtClean="0"/>
              <a:t>Κινηματικό ιξώδες (</a:t>
            </a:r>
            <a:r>
              <a:rPr lang="en-US" altLang="el-GR" sz="2400" b="1" dirty="0" smtClean="0"/>
              <a:t>Stokes</a:t>
            </a:r>
            <a:r>
              <a:rPr lang="el-GR" altLang="el-GR" sz="2400" b="1" dirty="0" smtClean="0"/>
              <a:t>) = Συντελεστής ιξώδους σε </a:t>
            </a:r>
            <a:r>
              <a:rPr lang="en-US" altLang="el-GR" sz="2400" b="1" dirty="0" smtClean="0"/>
              <a:t>poise</a:t>
            </a:r>
            <a:r>
              <a:rPr lang="el-GR" altLang="el-GR" sz="2400" b="1" dirty="0" smtClean="0"/>
              <a:t>/πυκνότητα του υγρού</a:t>
            </a:r>
          </a:p>
        </p:txBody>
      </p:sp>
      <p:sp>
        <p:nvSpPr>
          <p:cNvPr id="614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2AC5460-E921-4355-8221-C72E8C10BA8A}" type="slidenum">
              <a:rPr lang="el-GR" altLang="el-GR" smtClean="0">
                <a:solidFill>
                  <a:srgbClr val="000000"/>
                </a:solidFill>
              </a:rPr>
              <a:pPr/>
              <a:t>26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p:txBody>
          <a:bodyPr/>
          <a:lstStyle/>
          <a:p>
            <a:r>
              <a:rPr lang="el-GR" altLang="el-GR" smtClean="0"/>
              <a:t>Σύστημα </a:t>
            </a:r>
            <a:r>
              <a:rPr lang="en-US" altLang="el-GR" smtClean="0"/>
              <a:t>C.G.S. </a:t>
            </a:r>
            <a:r>
              <a:rPr lang="el-GR" altLang="el-GR" sz="3200" b="0" smtClean="0"/>
              <a:t>(2 από 2)</a:t>
            </a:r>
            <a:endParaRPr lang="el-GR" altLang="el-GR" smtClean="0"/>
          </a:p>
        </p:txBody>
      </p:sp>
      <p:sp>
        <p:nvSpPr>
          <p:cNvPr id="62466" name="Θέση περιεχομένου 2"/>
          <p:cNvSpPr>
            <a:spLocks noGrp="1"/>
          </p:cNvSpPr>
          <p:nvPr>
            <p:ph idx="1"/>
          </p:nvPr>
        </p:nvSpPr>
        <p:spPr/>
        <p:txBody>
          <a:bodyPr/>
          <a:lstStyle/>
          <a:p>
            <a:pPr marL="0" indent="0">
              <a:lnSpc>
                <a:spcPct val="114000"/>
              </a:lnSpc>
              <a:buFont typeface="Arial" pitchFamily="34" charset="0"/>
              <a:buNone/>
            </a:pPr>
            <a:r>
              <a:rPr lang="el-GR" altLang="el-GR" sz="2400" smtClean="0"/>
              <a:t>Επειδή το </a:t>
            </a:r>
            <a:r>
              <a:rPr lang="el-GR" altLang="el-GR" sz="2400" b="1" smtClean="0"/>
              <a:t>poise </a:t>
            </a:r>
            <a:r>
              <a:rPr lang="el-GR" altLang="el-GR" sz="2400" smtClean="0"/>
              <a:t>είναι αρκετά μεγάλη μονάδα, το ιξώδες για έλαια ή ρευστά μικρού ιξώδους εκφράζεται σε εκατοστά ή χιλιοστά του poise δηλαδή </a:t>
            </a:r>
            <a:r>
              <a:rPr lang="el-GR" altLang="el-GR" sz="2400" b="1" smtClean="0"/>
              <a:t>centipoise</a:t>
            </a:r>
            <a:r>
              <a:rPr lang="el-GR" altLang="el-GR" sz="2400" smtClean="0"/>
              <a:t> (1 cP = 0,01 Ρ) ή </a:t>
            </a:r>
            <a:r>
              <a:rPr lang="el-GR" altLang="el-GR" sz="2400" b="1" smtClean="0"/>
              <a:t>milipo</a:t>
            </a:r>
            <a:r>
              <a:rPr lang="en-US" altLang="el-GR" sz="2400" b="1" smtClean="0"/>
              <a:t>i</a:t>
            </a:r>
            <a:r>
              <a:rPr lang="el-GR" altLang="el-GR" sz="2400" b="1" smtClean="0"/>
              <a:t>se </a:t>
            </a:r>
            <a:r>
              <a:rPr lang="el-GR" altLang="el-GR" sz="2400" smtClean="0"/>
              <a:t>(1 mP = 0,001 Ρ). </a:t>
            </a:r>
          </a:p>
          <a:p>
            <a:pPr marL="0" indent="0">
              <a:lnSpc>
                <a:spcPct val="114000"/>
              </a:lnSpc>
              <a:buFont typeface="Arial" pitchFamily="34" charset="0"/>
              <a:buNone/>
            </a:pPr>
            <a:r>
              <a:rPr lang="el-GR" altLang="el-GR" sz="2400" smtClean="0"/>
              <a:t>Για παράδειγμα ο συντελεστής ιξώδους για το νερό στους 20°C είναι 1,009 cP (10,09 mP), ενώ για τη γλυκερίνη είναι 850 cP (8500 mP).</a:t>
            </a:r>
          </a:p>
        </p:txBody>
      </p:sp>
      <p:sp>
        <p:nvSpPr>
          <p:cNvPr id="624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EC9991C-7B13-42C4-ACC5-988D6C8E4290}"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p:txBody>
          <a:bodyPr/>
          <a:lstStyle/>
          <a:p>
            <a:r>
              <a:rPr lang="el-GR" altLang="el-GR" smtClean="0"/>
              <a:t>Σύστημα </a:t>
            </a:r>
            <a:r>
              <a:rPr lang="en-US" altLang="el-GR" smtClean="0"/>
              <a:t>SI </a:t>
            </a:r>
            <a:r>
              <a:rPr lang="el-GR" altLang="el-GR" sz="3200" b="0" smtClean="0"/>
              <a:t>(1 από 2)</a:t>
            </a:r>
          </a:p>
        </p:txBody>
      </p:sp>
      <p:sp>
        <p:nvSpPr>
          <p:cNvPr id="63490" name="Θέση περιεχομένου 2"/>
          <p:cNvSpPr>
            <a:spLocks noGrp="1"/>
          </p:cNvSpPr>
          <p:nvPr>
            <p:ph idx="1"/>
          </p:nvPr>
        </p:nvSpPr>
        <p:spPr/>
        <p:txBody>
          <a:bodyPr/>
          <a:lstStyle/>
          <a:p>
            <a:pPr marL="0" indent="0">
              <a:lnSpc>
                <a:spcPct val="114000"/>
              </a:lnSpc>
              <a:spcBef>
                <a:spcPts val="1200"/>
              </a:spcBef>
              <a:buNone/>
            </a:pPr>
            <a:r>
              <a:rPr lang="el-GR" altLang="el-GR" sz="2400" dirty="0" smtClean="0"/>
              <a:t>Στο </a:t>
            </a:r>
            <a:r>
              <a:rPr lang="el-GR" altLang="el-GR" sz="2400" dirty="0" smtClean="0"/>
              <a:t>σύστημα </a:t>
            </a:r>
            <a:r>
              <a:rPr lang="en-US" altLang="el-GR" sz="2400" dirty="0" smtClean="0"/>
              <a:t>SI</a:t>
            </a:r>
            <a:r>
              <a:rPr lang="el-GR" altLang="el-GR" sz="2400" dirty="0" smtClean="0"/>
              <a:t> </a:t>
            </a:r>
            <a:r>
              <a:rPr lang="el-GR" altLang="el-GR" sz="2400" dirty="0" smtClean="0"/>
              <a:t>(</a:t>
            </a:r>
            <a:r>
              <a:rPr lang="en-US" altLang="el-GR" sz="2400" dirty="0" smtClean="0"/>
              <a:t>m, kg, sec</a:t>
            </a:r>
            <a:r>
              <a:rPr lang="el-GR" altLang="el-GR" sz="2400" dirty="0" smtClean="0"/>
              <a:t>), </a:t>
            </a:r>
            <a:r>
              <a:rPr lang="el-GR" altLang="el-GR" sz="2400" dirty="0"/>
              <a:t>ως </a:t>
            </a:r>
            <a:r>
              <a:rPr lang="el-GR" altLang="el-GR" sz="2400" b="1" dirty="0" smtClean="0"/>
              <a:t>μονάδα της δύναμης </a:t>
            </a:r>
            <a:r>
              <a:rPr lang="el-GR" altLang="el-GR" sz="2400" dirty="0" smtClean="0"/>
              <a:t>χρησιμοποιείται το </a:t>
            </a:r>
            <a:r>
              <a:rPr lang="el-GR" altLang="el-GR" sz="2400" b="1" dirty="0" err="1" smtClean="0"/>
              <a:t>Newton</a:t>
            </a:r>
            <a:r>
              <a:rPr lang="en-US" altLang="el-GR" sz="2400" b="1" dirty="0" smtClean="0"/>
              <a:t> (1N=1m.kg.s</a:t>
            </a:r>
            <a:r>
              <a:rPr lang="en-US" altLang="el-GR" sz="2400" b="1" baseline="30000" dirty="0" smtClean="0"/>
              <a:t>-1</a:t>
            </a:r>
            <a:r>
              <a:rPr lang="en-US" altLang="el-GR" sz="2400" b="1" dirty="0" smtClean="0"/>
              <a:t>)</a:t>
            </a:r>
            <a:r>
              <a:rPr lang="el-GR" altLang="el-GR" sz="2400" dirty="0" smtClean="0"/>
              <a:t> </a:t>
            </a:r>
            <a:r>
              <a:rPr lang="el-GR" altLang="el-GR" sz="2400" dirty="0" smtClean="0"/>
              <a:t>και του </a:t>
            </a:r>
            <a:r>
              <a:rPr lang="el-GR" altLang="el-GR" sz="2400" b="1" dirty="0" smtClean="0"/>
              <a:t>ιξώδους, </a:t>
            </a:r>
            <a:r>
              <a:rPr lang="el-GR" altLang="el-GR" sz="2400" b="1" dirty="0" smtClean="0"/>
              <a:t>το </a:t>
            </a:r>
            <a:r>
              <a:rPr lang="el-GR" altLang="el-GR" sz="2400" b="1" dirty="0" err="1" smtClean="0"/>
              <a:t>pascal</a:t>
            </a:r>
            <a:r>
              <a:rPr lang="en-US" altLang="el-GR" sz="2400" b="1" dirty="0" smtClean="0"/>
              <a:t> </a:t>
            </a:r>
            <a:r>
              <a:rPr lang="el-GR" altLang="el-GR" sz="2400" b="1" dirty="0" smtClean="0"/>
              <a:t>- δευτερόλεπτο (</a:t>
            </a:r>
            <a:r>
              <a:rPr lang="el-GR" altLang="el-GR" sz="2400" b="1" dirty="0" err="1" smtClean="0"/>
              <a:t>Pa</a:t>
            </a:r>
            <a:r>
              <a:rPr lang="el-GR" altLang="el-GR" sz="2400" b="1" dirty="0" smtClean="0"/>
              <a:t>.</a:t>
            </a:r>
            <a:r>
              <a:rPr lang="en-US" altLang="el-GR" sz="2400" b="1" dirty="0" smtClean="0"/>
              <a:t>s</a:t>
            </a:r>
            <a:r>
              <a:rPr lang="el-GR" altLang="el-GR" sz="2400" b="1" dirty="0" smtClean="0"/>
              <a:t>).</a:t>
            </a:r>
            <a:endParaRPr lang="el-GR" altLang="el-GR" sz="2400" b="1" dirty="0" smtClean="0"/>
          </a:p>
        </p:txBody>
      </p:sp>
      <p:sp>
        <p:nvSpPr>
          <p:cNvPr id="634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112CEF8-7243-4CF3-B9C2-68B75917B2EC}" type="slidenum">
              <a:rPr lang="el-GR" altLang="el-GR" smtClean="0">
                <a:solidFill>
                  <a:srgbClr val="000000"/>
                </a:solidFill>
              </a:rPr>
              <a:pPr/>
              <a:t>28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p:txBody>
          <a:bodyPr/>
          <a:lstStyle/>
          <a:p>
            <a:r>
              <a:rPr lang="el-GR" altLang="el-GR" smtClean="0"/>
              <a:t>Ρεολογία</a:t>
            </a:r>
            <a:endParaRPr lang="el-GR" altLang="el-GR" sz="3200" b="0" smtClean="0"/>
          </a:p>
        </p:txBody>
      </p:sp>
      <p:sp>
        <p:nvSpPr>
          <p:cNvPr id="29698" name="Θέση περιεχομένου 2"/>
          <p:cNvSpPr>
            <a:spLocks noGrp="1"/>
          </p:cNvSpPr>
          <p:nvPr>
            <p:ph idx="1"/>
          </p:nvPr>
        </p:nvSpPr>
        <p:spPr/>
        <p:txBody>
          <a:bodyPr/>
          <a:lstStyle/>
          <a:p>
            <a:pPr marL="0" indent="0">
              <a:lnSpc>
                <a:spcPct val="114000"/>
              </a:lnSpc>
              <a:spcBef>
                <a:spcPts val="1200"/>
              </a:spcBef>
            </a:pPr>
            <a:r>
              <a:rPr lang="el-GR" altLang="el-GR" sz="2400" dirty="0" smtClean="0"/>
              <a:t>Με τον όρο </a:t>
            </a:r>
            <a:r>
              <a:rPr lang="el-GR" altLang="el-GR" sz="2400" b="1" dirty="0" err="1" smtClean="0"/>
              <a:t>Ρεολογία</a:t>
            </a:r>
            <a:r>
              <a:rPr lang="el-GR" altLang="el-GR" sz="2400" dirty="0" smtClean="0"/>
              <a:t> </a:t>
            </a:r>
            <a:r>
              <a:rPr lang="el-GR" altLang="el-GR" sz="2400" dirty="0" smtClean="0"/>
              <a:t>εννοούμε </a:t>
            </a:r>
            <a:r>
              <a:rPr lang="el-GR" altLang="el-GR" sz="2400" dirty="0" smtClean="0"/>
              <a:t>τον κλάδο της Μηχανικής των ρευστών, που μελετά την </a:t>
            </a:r>
            <a:r>
              <a:rPr lang="el-GR" altLang="el-GR" sz="2400" dirty="0" err="1" smtClean="0"/>
              <a:t>ρευστομηχανική</a:t>
            </a:r>
            <a:r>
              <a:rPr lang="el-GR" altLang="el-GR" sz="2400" dirty="0" smtClean="0"/>
              <a:t> τους, σε συνάρτηση με την </a:t>
            </a:r>
            <a:r>
              <a:rPr lang="el-GR" altLang="el-GR" sz="2400" dirty="0" err="1" smtClean="0"/>
              <a:t>ρεολογική</a:t>
            </a:r>
            <a:r>
              <a:rPr lang="el-GR" altLang="el-GR" sz="2400" dirty="0" smtClean="0"/>
              <a:t> τους συμπεριφορά. Με άλλα λόγια μελετά την ροή </a:t>
            </a:r>
            <a:r>
              <a:rPr lang="el-GR" altLang="el-GR" sz="2400" dirty="0" smtClean="0"/>
              <a:t>κατά την παραμόρφωση της ύλης, δηλαδή των στερεών, υγρών και αερίων υλικών σωμάτων. </a:t>
            </a:r>
            <a:endParaRPr lang="en-US" altLang="el-GR" sz="2400" dirty="0" smtClean="0"/>
          </a:p>
          <a:p>
            <a:pPr marL="0" indent="0">
              <a:lnSpc>
                <a:spcPct val="114000"/>
              </a:lnSpc>
              <a:spcBef>
                <a:spcPts val="1200"/>
              </a:spcBef>
            </a:pPr>
            <a:r>
              <a:rPr lang="el-GR" altLang="el-GR" sz="2400" dirty="0" smtClean="0"/>
              <a:t>Η </a:t>
            </a:r>
            <a:r>
              <a:rPr lang="el-GR" altLang="el-GR" sz="2400" dirty="0" err="1" smtClean="0"/>
              <a:t>ρεολογία</a:t>
            </a:r>
            <a:r>
              <a:rPr lang="el-GR" altLang="el-GR" sz="2400" dirty="0" smtClean="0"/>
              <a:t>, περιλαμβάνει επίσης, την μελέτη της ροής και των σχετικών ιδιοτήτων των μελανιών εκτύπωσης, όπου περιέχονται όροι όπως ροή, χρόνος ροής, ιξώδες, συνοχή, ακαμψία, κολλητικότητα, </a:t>
            </a:r>
            <a:r>
              <a:rPr lang="el-GR" altLang="el-GR" sz="2400" dirty="0" err="1" smtClean="0"/>
              <a:t>κτλ</a:t>
            </a:r>
            <a:r>
              <a:rPr lang="en-US" altLang="el-GR" sz="2400" dirty="0" smtClean="0"/>
              <a:t>.</a:t>
            </a:r>
            <a:endParaRPr lang="el-GR" altLang="el-GR" sz="2400" dirty="0" smtClean="0"/>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CE186B3-7EFB-4E07-88BB-E0266D482C47}" type="slidenum">
              <a:rPr lang="el-GR" altLang="el-GR" smtClean="0">
                <a:solidFill>
                  <a:srgbClr val="000000"/>
                </a:solidFill>
              </a:rPr>
              <a:pPr/>
              <a:t>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altLang="el-GR" smtClean="0"/>
              <a:t>Σύστημα </a:t>
            </a:r>
            <a:r>
              <a:rPr lang="en-US" altLang="el-GR" smtClean="0"/>
              <a:t>SI </a:t>
            </a:r>
            <a:r>
              <a:rPr lang="el-GR" altLang="el-GR" sz="3200" b="0" smtClean="0"/>
              <a:t>(2 από 2)</a:t>
            </a:r>
          </a:p>
        </p:txBody>
      </p:sp>
      <p:sp>
        <p:nvSpPr>
          <p:cNvPr id="64514" name="Θέση περιεχομένου 2"/>
          <p:cNvSpPr>
            <a:spLocks noGrp="1"/>
          </p:cNvSpPr>
          <p:nvPr>
            <p:ph idx="1"/>
          </p:nvPr>
        </p:nvSpPr>
        <p:spPr/>
        <p:txBody>
          <a:bodyPr/>
          <a:lstStyle/>
          <a:p>
            <a:pPr marL="0" indent="0">
              <a:lnSpc>
                <a:spcPct val="114000"/>
              </a:lnSpc>
              <a:spcBef>
                <a:spcPts val="1200"/>
              </a:spcBef>
              <a:buFont typeface="Arial" pitchFamily="34" charset="0"/>
              <a:buNone/>
            </a:pPr>
            <a:r>
              <a:rPr lang="el-GR" altLang="el-GR" sz="2400" dirty="0" smtClean="0"/>
              <a:t>Στην πράξη, </a:t>
            </a:r>
            <a:r>
              <a:rPr lang="el-GR" altLang="el-GR" sz="2400" dirty="0" smtClean="0"/>
              <a:t>γίνεται χρήση μιας απλής μαθηματικής σχέσης μεταξύ των συστημάτων </a:t>
            </a:r>
            <a:r>
              <a:rPr lang="en-US" altLang="el-GR" sz="2400" dirty="0" smtClean="0"/>
              <a:t>CGS </a:t>
            </a:r>
            <a:r>
              <a:rPr lang="el-GR" altLang="el-GR" sz="2400" dirty="0" smtClean="0"/>
              <a:t>και </a:t>
            </a:r>
            <a:r>
              <a:rPr lang="en-US" altLang="el-GR" sz="2400" dirty="0" smtClean="0"/>
              <a:t>SI</a:t>
            </a:r>
            <a:r>
              <a:rPr lang="el-GR" altLang="el-GR" sz="2400" dirty="0" smtClean="0"/>
              <a:t>, καθώς:</a:t>
            </a:r>
          </a:p>
          <a:p>
            <a:pPr marL="0" indent="0">
              <a:lnSpc>
                <a:spcPct val="114000"/>
              </a:lnSpc>
              <a:spcBef>
                <a:spcPts val="1200"/>
              </a:spcBef>
              <a:buFont typeface="Arial" pitchFamily="34" charset="0"/>
              <a:buNone/>
            </a:pPr>
            <a:r>
              <a:rPr lang="en-US" altLang="el-GR" sz="2400" b="1" dirty="0" smtClean="0"/>
              <a:t>1 </a:t>
            </a:r>
            <a:r>
              <a:rPr lang="en-US" altLang="el-GR" sz="2400" b="1" dirty="0" err="1" smtClean="0"/>
              <a:t>Pa.s</a:t>
            </a:r>
            <a:r>
              <a:rPr lang="en-US" altLang="el-GR" sz="2400" b="1" dirty="0" smtClean="0"/>
              <a:t> = 10 </a:t>
            </a:r>
            <a:r>
              <a:rPr lang="el-GR" altLang="el-GR" sz="2400" b="1" dirty="0" smtClean="0"/>
              <a:t>Ρ</a:t>
            </a:r>
            <a:r>
              <a:rPr lang="en-US" altLang="el-GR" sz="2400" b="1" dirty="0" smtClean="0"/>
              <a:t> </a:t>
            </a:r>
            <a:endParaRPr lang="el-GR" altLang="el-GR" sz="2400" b="1" dirty="0" smtClean="0"/>
          </a:p>
          <a:p>
            <a:pPr marL="0" indent="0">
              <a:lnSpc>
                <a:spcPct val="114000"/>
              </a:lnSpc>
              <a:spcBef>
                <a:spcPts val="1200"/>
              </a:spcBef>
              <a:buFont typeface="Arial" pitchFamily="34" charset="0"/>
              <a:buNone/>
            </a:pPr>
            <a:r>
              <a:rPr lang="en-US" altLang="el-GR" sz="2400" b="1" dirty="0" smtClean="0"/>
              <a:t>1 </a:t>
            </a:r>
            <a:r>
              <a:rPr lang="en-US" altLang="el-GR" sz="2400" b="1" dirty="0" err="1" smtClean="0"/>
              <a:t>mPa.s</a:t>
            </a:r>
            <a:r>
              <a:rPr lang="en-US" altLang="el-GR" sz="2400" b="1" dirty="0" smtClean="0"/>
              <a:t> = 1 </a:t>
            </a:r>
            <a:r>
              <a:rPr lang="en-US" altLang="el-GR" sz="2400" b="1" dirty="0" err="1" smtClean="0"/>
              <a:t>cP</a:t>
            </a:r>
            <a:r>
              <a:rPr lang="en-US" altLang="el-GR" sz="2400" b="1" dirty="0" smtClean="0"/>
              <a:t> </a:t>
            </a:r>
            <a:endParaRPr lang="el-GR" altLang="el-GR" sz="2400" b="1" dirty="0" smtClean="0"/>
          </a:p>
          <a:p>
            <a:pPr marL="0" indent="0">
              <a:lnSpc>
                <a:spcPct val="114000"/>
              </a:lnSpc>
              <a:spcBef>
                <a:spcPts val="1200"/>
              </a:spcBef>
              <a:buFont typeface="Arial" pitchFamily="34" charset="0"/>
              <a:buNone/>
            </a:pPr>
            <a:r>
              <a:rPr lang="el-GR" altLang="el-GR" sz="2400" dirty="0" smtClean="0"/>
              <a:t>Έτσι, στο διεθνές σύστημα </a:t>
            </a:r>
            <a:r>
              <a:rPr lang="en-US" altLang="el-GR" sz="2400" dirty="0" smtClean="0"/>
              <a:t>SI</a:t>
            </a:r>
            <a:r>
              <a:rPr lang="el-GR" altLang="el-GR" sz="2400" dirty="0" smtClean="0"/>
              <a:t>, το ιξώδες του νερού στους 20</a:t>
            </a:r>
            <a:r>
              <a:rPr lang="el-GR" altLang="el-GR" sz="2400" dirty="0" smtClean="0">
                <a:sym typeface="Symbol" pitchFamily="18" charset="2"/>
              </a:rPr>
              <a:t></a:t>
            </a:r>
            <a:r>
              <a:rPr lang="en-US" altLang="el-GR" sz="2400" dirty="0" smtClean="0"/>
              <a:t>C</a:t>
            </a:r>
            <a:r>
              <a:rPr lang="el-GR" altLang="el-GR" sz="2400" dirty="0" smtClean="0"/>
              <a:t> (</a:t>
            </a:r>
            <a:r>
              <a:rPr lang="el-GR" altLang="el-GR" sz="2400" dirty="0" smtClean="0"/>
              <a:t>1,009 </a:t>
            </a:r>
            <a:r>
              <a:rPr lang="en-US" altLang="el-GR" sz="2400" dirty="0" err="1" smtClean="0"/>
              <a:t>cP</a:t>
            </a:r>
            <a:r>
              <a:rPr lang="el-GR" altLang="el-GR" sz="2400" dirty="0" smtClean="0"/>
              <a:t>) γίνεται 1,009 </a:t>
            </a:r>
            <a:r>
              <a:rPr lang="en-US" altLang="el-GR" sz="2400" dirty="0" err="1" smtClean="0"/>
              <a:t>mPa</a:t>
            </a:r>
            <a:r>
              <a:rPr lang="en-US" altLang="el-GR" sz="2400" dirty="0" smtClean="0"/>
              <a:t> s </a:t>
            </a:r>
            <a:r>
              <a:rPr lang="el-GR" altLang="el-GR" sz="2400" dirty="0" smtClean="0"/>
              <a:t>και της γλυκερίνης 850 </a:t>
            </a:r>
            <a:r>
              <a:rPr lang="en-US" altLang="el-GR" sz="2400" dirty="0" err="1" smtClean="0"/>
              <a:t>mPa</a:t>
            </a:r>
            <a:r>
              <a:rPr lang="en-US" altLang="el-GR" sz="2400" dirty="0" smtClean="0"/>
              <a:t> s</a:t>
            </a:r>
            <a:r>
              <a:rPr lang="el-GR" altLang="el-GR" sz="2400" dirty="0" smtClean="0"/>
              <a:t>.</a:t>
            </a:r>
          </a:p>
        </p:txBody>
      </p:sp>
      <p:sp>
        <p:nvSpPr>
          <p:cNvPr id="645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57910CD3-79ED-48E0-B28F-12F7E70D562E}" type="slidenum">
              <a:rPr lang="el-GR" altLang="el-GR" smtClean="0">
                <a:solidFill>
                  <a:srgbClr val="000000"/>
                </a:solidFill>
              </a:rPr>
              <a:pPr/>
              <a:t>29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Τίτλος 1"/>
          <p:cNvSpPr>
            <a:spLocks noGrp="1"/>
          </p:cNvSpPr>
          <p:nvPr>
            <p:ph type="title" idx="4294967295"/>
          </p:nvPr>
        </p:nvSpPr>
        <p:spPr/>
        <p:txBody>
          <a:bodyPr/>
          <a:lstStyle/>
          <a:p>
            <a:r>
              <a:rPr lang="el-GR" altLang="el-GR" smtClean="0"/>
              <a:t>Ρευστότητα</a:t>
            </a:r>
            <a:endParaRPr lang="el-GR" altLang="el-GR" sz="3200" b="0" smtClean="0"/>
          </a:p>
        </p:txBody>
      </p:sp>
      <p:sp>
        <p:nvSpPr>
          <p:cNvPr id="112643" name="Θέση περιεχομένου 2"/>
          <p:cNvSpPr>
            <a:spLocks noGrp="1"/>
          </p:cNvSpPr>
          <p:nvPr>
            <p:ph idx="4294967295"/>
          </p:nvPr>
        </p:nvSpPr>
        <p:spPr/>
        <p:txBody>
          <a:bodyPr/>
          <a:lstStyle/>
          <a:p>
            <a:pPr marL="0" indent="0">
              <a:lnSpc>
                <a:spcPct val="114000"/>
              </a:lnSpc>
              <a:spcBef>
                <a:spcPts val="1200"/>
              </a:spcBef>
              <a:buFont typeface="Arial" pitchFamily="34" charset="0"/>
              <a:buNone/>
            </a:pPr>
            <a:r>
              <a:rPr lang="el-GR" altLang="el-GR" sz="2400" smtClean="0"/>
              <a:t>Ως </a:t>
            </a:r>
            <a:r>
              <a:rPr lang="el-GR" altLang="el-GR" sz="2400" b="1" smtClean="0"/>
              <a:t>ρευστότητα </a:t>
            </a:r>
            <a:r>
              <a:rPr lang="el-GR" altLang="el-GR" sz="2400" smtClean="0"/>
              <a:t>ορίζεται το αντίστροφο του ιξώδους, δηλαδή:</a:t>
            </a:r>
          </a:p>
          <a:p>
            <a:pPr marL="0" indent="0" algn="ctr">
              <a:lnSpc>
                <a:spcPct val="114000"/>
              </a:lnSpc>
              <a:spcBef>
                <a:spcPts val="1200"/>
              </a:spcBef>
              <a:buFont typeface="Arial" pitchFamily="34" charset="0"/>
              <a:buNone/>
            </a:pPr>
            <a:r>
              <a:rPr lang="el-GR" altLang="el-GR" sz="2400" b="1" smtClean="0"/>
              <a:t>Φ=1/η</a:t>
            </a:r>
            <a:endParaRPr lang="en-US" altLang="el-GR" sz="2400" b="1" smtClean="0"/>
          </a:p>
          <a:p>
            <a:pPr marL="0" indent="0" algn="just">
              <a:lnSpc>
                <a:spcPct val="114000"/>
              </a:lnSpc>
              <a:spcBef>
                <a:spcPts val="1200"/>
              </a:spcBef>
              <a:buFont typeface="Arial" pitchFamily="34" charset="0"/>
              <a:buNone/>
            </a:pPr>
            <a:r>
              <a:rPr lang="el-GR" altLang="el-GR" sz="2400" smtClean="0"/>
              <a:t>Όσο μεγαλύτερο είναι το ιξώδες ενός ρευστού, τόσο μικρότερη είναι η ρευστότητά του και η ροή του είναι αργή (παχύρρευστο), ενώ όσο μικρότερο το ιξώδες του ρευστού, τόσο μεγαλύτερη η ρευστότητά του και η ροή του πραγματοποιείται με μεγάλη ταχύτητα (λεπτόρρευστο).</a:t>
            </a:r>
          </a:p>
        </p:txBody>
      </p:sp>
      <p:sp>
        <p:nvSpPr>
          <p:cNvPr id="11264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C4B5082-5948-41D3-852D-FD0D5B31EBAE}" type="slidenum">
              <a:rPr lang="el-GR" altLang="el-GR" sz="1200">
                <a:solidFill>
                  <a:srgbClr val="000000"/>
                </a:solidFill>
              </a:rPr>
              <a:pPr algn="r"/>
              <a:t>30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p:txBody>
          <a:bodyPr/>
          <a:lstStyle/>
          <a:p>
            <a:r>
              <a:rPr lang="el-GR" altLang="el-GR" sz="3600" smtClean="0"/>
              <a:t>Η επίδραση της θερμοκρασίας στο ιξώδες </a:t>
            </a:r>
          </a:p>
        </p:txBody>
      </p:sp>
      <p:sp>
        <p:nvSpPr>
          <p:cNvPr id="65538" name="Θέση περιεχομένου 2"/>
          <p:cNvSpPr>
            <a:spLocks noGrp="1"/>
          </p:cNvSpPr>
          <p:nvPr>
            <p:ph idx="1"/>
          </p:nvPr>
        </p:nvSpPr>
        <p:spPr/>
        <p:txBody>
          <a:bodyPr/>
          <a:lstStyle/>
          <a:p>
            <a:pPr marL="0" indent="0">
              <a:lnSpc>
                <a:spcPct val="114000"/>
              </a:lnSpc>
              <a:spcBef>
                <a:spcPts val="1200"/>
              </a:spcBef>
              <a:buFont typeface="Arial" pitchFamily="34" charset="0"/>
              <a:buNone/>
            </a:pPr>
            <a:r>
              <a:rPr lang="el-GR" altLang="el-GR" sz="2400" smtClean="0"/>
              <a:t>Έχει παρατηρηθεί, επίσης, ότι όσο αυξάνει η </a:t>
            </a:r>
            <a:r>
              <a:rPr lang="el-GR" altLang="el-GR" sz="2400" b="1" smtClean="0"/>
              <a:t>θερμοκρασία </a:t>
            </a:r>
            <a:r>
              <a:rPr lang="el-GR" altLang="el-GR" sz="2400" smtClean="0"/>
              <a:t>ενός υγρού, τόσο ελαττώνεται ο </a:t>
            </a:r>
            <a:r>
              <a:rPr lang="el-GR" altLang="el-GR" sz="2400" b="1" smtClean="0"/>
              <a:t>συντελεστής ιξώδους </a:t>
            </a:r>
            <a:r>
              <a:rPr lang="el-GR" altLang="el-GR" sz="2400" smtClean="0"/>
              <a:t>του. Η τιμή του ιξώδους ανά °C είναι ένα χαρακτηριστικό του κάθε υγρού και λέγεται συντελεστής ιξώδους. Για ένα ορισμένο υγρό η σχέση μεταξύ ιξώδους n και θερμοκρασίας Τ (σε βαθμούς K), δίνεται από τη σχέση: </a:t>
            </a:r>
          </a:p>
          <a:p>
            <a:pPr marL="0" indent="0">
              <a:lnSpc>
                <a:spcPct val="114000"/>
              </a:lnSpc>
              <a:spcBef>
                <a:spcPts val="1200"/>
              </a:spcBef>
              <a:buFont typeface="Arial" pitchFamily="34" charset="0"/>
              <a:buNone/>
            </a:pPr>
            <a:r>
              <a:rPr lang="el-GR" altLang="el-GR" sz="2400" smtClean="0"/>
              <a:t>lοgη = Β/Τ+ C </a:t>
            </a:r>
          </a:p>
          <a:p>
            <a:pPr marL="0" indent="0">
              <a:lnSpc>
                <a:spcPct val="114000"/>
              </a:lnSpc>
              <a:spcBef>
                <a:spcPts val="1200"/>
              </a:spcBef>
              <a:buFont typeface="Arial" pitchFamily="34" charset="0"/>
              <a:buNone/>
            </a:pPr>
            <a:r>
              <a:rPr lang="el-GR" altLang="el-GR" sz="2400" smtClean="0"/>
              <a:t>όπου Β και C είναι σταθερές για το κάθε υγρό. Σύμφωνα με αυτήν την εξίσωση, η γραφική παράσταση της σχέσης logη με το 1/Τ  δίνει ευθεία γραμμή για πολλά υγρά.</a:t>
            </a:r>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E6BA4A3-3F48-4CB4-9A18-2DECA10A1F26}" type="slidenum">
              <a:rPr lang="el-GR" altLang="el-GR" smtClean="0">
                <a:solidFill>
                  <a:srgbClr val="000000"/>
                </a:solidFill>
              </a:rPr>
              <a:pPr/>
              <a:t>31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a:xfrm>
            <a:off x="468313" y="115888"/>
            <a:ext cx="8229600" cy="1081087"/>
          </a:xfrm>
        </p:spPr>
        <p:txBody>
          <a:bodyPr/>
          <a:lstStyle/>
          <a:p>
            <a:r>
              <a:rPr lang="el-GR" altLang="el-GR" smtClean="0"/>
              <a:t>Συντελεστές που επιδρούν στο ιξώδες </a:t>
            </a:r>
            <a:r>
              <a:rPr lang="el-GR" altLang="el-GR" sz="3200" b="0" smtClean="0"/>
              <a:t>(1 από 3)</a:t>
            </a:r>
          </a:p>
        </p:txBody>
      </p:sp>
      <p:sp>
        <p:nvSpPr>
          <p:cNvPr id="3" name="Θέση περιεχομένου 2"/>
          <p:cNvSpPr>
            <a:spLocks noGrp="1"/>
          </p:cNvSpPr>
          <p:nvPr>
            <p:ph idx="1"/>
          </p:nvPr>
        </p:nvSpPr>
        <p:spPr>
          <a:xfrm>
            <a:off x="457200" y="1412875"/>
            <a:ext cx="8362950" cy="4968875"/>
          </a:xfrm>
        </p:spPr>
        <p:txBody>
          <a:bodyPr/>
          <a:lstStyle/>
          <a:p>
            <a:pPr marL="0" indent="0">
              <a:lnSpc>
                <a:spcPct val="114000"/>
              </a:lnSpc>
              <a:buFont typeface="Arial" pitchFamily="34" charset="0"/>
              <a:buNone/>
            </a:pPr>
            <a:r>
              <a:rPr lang="el-GR" altLang="el-GR" sz="2400" smtClean="0"/>
              <a:t>Γενικά, διάφορα (απλά) υγρά παρουσιάζουν διαφορετικό ιξώδες για δύο βασικούς λόγους:</a:t>
            </a:r>
          </a:p>
          <a:p>
            <a:pPr marL="0" indent="0">
              <a:lnSpc>
                <a:spcPct val="114000"/>
              </a:lnSpc>
              <a:buFont typeface="Calibri" pitchFamily="34" charset="0"/>
              <a:buAutoNum type="arabicPeriod"/>
            </a:pPr>
            <a:r>
              <a:rPr lang="el-GR" altLang="el-GR" sz="2400" smtClean="0"/>
              <a:t>Ο πρώτος οφείλεται στις </a:t>
            </a:r>
            <a:r>
              <a:rPr lang="el-GR" altLang="el-GR" sz="2400" b="1" smtClean="0"/>
              <a:t>ηλεκτροστατικές έλξεις </a:t>
            </a:r>
            <a:r>
              <a:rPr lang="el-GR" altLang="el-GR" sz="2400" smtClean="0"/>
              <a:t>μεταξύ των μορίων εξαιτίας των </a:t>
            </a:r>
            <a:r>
              <a:rPr lang="el-GR" altLang="el-GR" sz="2400" b="1" smtClean="0"/>
              <a:t>δυνάμεων διασποράς ή των πολικών αλληλεπιδράσεων </a:t>
            </a:r>
            <a:r>
              <a:rPr lang="el-GR" altLang="el-GR" sz="2400" smtClean="0"/>
              <a:t>μεταξύ τους. </a:t>
            </a:r>
          </a:p>
          <a:p>
            <a:pPr marL="0" indent="0">
              <a:lnSpc>
                <a:spcPct val="114000"/>
              </a:lnSpc>
              <a:buFont typeface="Calibri" pitchFamily="34" charset="0"/>
              <a:buAutoNum type="arabicPeriod" startAt="2"/>
            </a:pPr>
            <a:r>
              <a:rPr lang="el-GR" altLang="el-GR" sz="2400" smtClean="0"/>
              <a:t>Ο δεύτερος λόγος είναι η </a:t>
            </a:r>
            <a:r>
              <a:rPr lang="el-GR" altLang="el-GR" sz="2400" b="1" smtClean="0"/>
              <a:t>στερεοχημική παρεμπόδιση, </a:t>
            </a:r>
            <a:r>
              <a:rPr lang="el-GR" altLang="el-GR" sz="2400" smtClean="0"/>
              <a:t>που σχετίζεται με την γεωμετρία και την διάταξη των μεγαλομορίων τους. </a:t>
            </a:r>
          </a:p>
        </p:txBody>
      </p:sp>
      <p:sp>
        <p:nvSpPr>
          <p:cNvPr id="665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AD1820A-DEB7-409D-8E97-2E4939F1E5C7}" type="slidenum">
              <a:rPr lang="el-GR" altLang="el-GR" smtClean="0">
                <a:solidFill>
                  <a:srgbClr val="000000"/>
                </a:solidFill>
              </a:rPr>
              <a:pPr/>
              <a:t>32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Τίτλος 1"/>
          <p:cNvSpPr>
            <a:spLocks noGrp="1"/>
          </p:cNvSpPr>
          <p:nvPr>
            <p:ph type="title"/>
          </p:nvPr>
        </p:nvSpPr>
        <p:spPr>
          <a:xfrm>
            <a:off x="468313" y="115888"/>
            <a:ext cx="8229600" cy="1081087"/>
          </a:xfrm>
        </p:spPr>
        <p:txBody>
          <a:bodyPr/>
          <a:lstStyle/>
          <a:p>
            <a:r>
              <a:rPr lang="el-GR" altLang="el-GR" smtClean="0"/>
              <a:t>Συντελεστές που επιδρούν στο ιξώδες </a:t>
            </a:r>
            <a:r>
              <a:rPr lang="el-GR" altLang="el-GR" sz="3200" b="0" smtClean="0"/>
              <a:t>(2 από 3)</a:t>
            </a:r>
          </a:p>
        </p:txBody>
      </p:sp>
      <p:sp>
        <p:nvSpPr>
          <p:cNvPr id="3" name="Θέση περιεχομένου 2"/>
          <p:cNvSpPr>
            <a:spLocks noGrp="1"/>
          </p:cNvSpPr>
          <p:nvPr>
            <p:ph idx="1"/>
          </p:nvPr>
        </p:nvSpPr>
        <p:spPr>
          <a:xfrm>
            <a:off x="457200" y="1412875"/>
            <a:ext cx="8362950" cy="4968875"/>
          </a:xfrm>
        </p:spPr>
        <p:txBody>
          <a:bodyPr/>
          <a:lstStyle/>
          <a:p>
            <a:pPr>
              <a:lnSpc>
                <a:spcPct val="114000"/>
              </a:lnSpc>
            </a:pPr>
            <a:r>
              <a:rPr lang="el-GR" altLang="el-GR" sz="2400" smtClean="0"/>
              <a:t>Στα </a:t>
            </a:r>
            <a:r>
              <a:rPr lang="el-GR" altLang="el-GR" sz="2400" b="1" smtClean="0"/>
              <a:t>μη πολικά μόρια, </a:t>
            </a:r>
            <a:r>
              <a:rPr lang="el-GR" altLang="el-GR" sz="2400" smtClean="0"/>
              <a:t>το ιξώδες αυξάνει με το μοριακό βάρος. </a:t>
            </a:r>
          </a:p>
          <a:p>
            <a:pPr>
              <a:lnSpc>
                <a:spcPct val="114000"/>
              </a:lnSpc>
            </a:pPr>
            <a:r>
              <a:rPr lang="el-GR" altLang="el-GR" sz="2400" smtClean="0"/>
              <a:t>Στα </a:t>
            </a:r>
            <a:r>
              <a:rPr lang="el-GR" altLang="el-GR" sz="2400" b="1" smtClean="0"/>
              <a:t>πολικά μόρια</a:t>
            </a:r>
            <a:r>
              <a:rPr lang="el-GR" altLang="el-GR" sz="2400" smtClean="0"/>
              <a:t>, αναπτύσσονται πολικές αλληλεπιδράσεις και ένα δίκτυο σύζευξης των μορίων. Κατά συνέπεια τα πολικά υγρά έχουν μεγαλύτερο ιξώδες από τα μη</a:t>
            </a:r>
            <a:r>
              <a:rPr lang="el-GR" altLang="el-GR" sz="2400" b="1" smtClean="0"/>
              <a:t> </a:t>
            </a:r>
            <a:r>
              <a:rPr lang="el-GR" altLang="el-GR" sz="2400" smtClean="0"/>
              <a:t>πολικά. </a:t>
            </a:r>
          </a:p>
          <a:p>
            <a:pPr>
              <a:lnSpc>
                <a:spcPct val="114000"/>
              </a:lnSpc>
              <a:buFont typeface="Arial" pitchFamily="34" charset="0"/>
              <a:buNone/>
            </a:pPr>
            <a:r>
              <a:rPr lang="el-GR" altLang="el-GR" sz="2400" smtClean="0"/>
              <a:t>Κατά συνέπεια, το </a:t>
            </a:r>
            <a:r>
              <a:rPr lang="el-GR" altLang="el-GR" sz="2400" b="1" smtClean="0"/>
              <a:t>νερό</a:t>
            </a:r>
            <a:r>
              <a:rPr lang="el-GR" altLang="el-GR" sz="2400" smtClean="0"/>
              <a:t> (πολικό μόριο, με δεσμούς υδρογόνου), έχει μεγαλύτερο ιξώδες (1,009 mPas) από το </a:t>
            </a:r>
            <a:r>
              <a:rPr lang="el-GR" altLang="el-GR" sz="2400" b="1" smtClean="0"/>
              <a:t>βενζόλιο</a:t>
            </a:r>
            <a:r>
              <a:rPr lang="el-GR" altLang="el-GR" sz="2400" smtClean="0"/>
              <a:t> (μη</a:t>
            </a:r>
            <a:r>
              <a:rPr lang="el-GR" altLang="el-GR" sz="2400" b="1" smtClean="0"/>
              <a:t> </a:t>
            </a:r>
            <a:r>
              <a:rPr lang="el-GR" altLang="el-GR" sz="2400" smtClean="0"/>
              <a:t>πολικό) με ιξώδες 0,647 mPas, παρότι έχει μικρότερο μοριακό βάρος (νερό = 18, βενζόλιο = 80).</a:t>
            </a:r>
          </a:p>
          <a:p>
            <a:pPr>
              <a:lnSpc>
                <a:spcPct val="114000"/>
              </a:lnSpc>
              <a:buFont typeface="Arial" pitchFamily="34" charset="0"/>
              <a:buNone/>
            </a:pPr>
            <a:r>
              <a:rPr lang="el-GR" altLang="el-GR" sz="2400" smtClean="0"/>
              <a:t>Η </a:t>
            </a:r>
            <a:r>
              <a:rPr lang="el-GR" altLang="el-GR" sz="2400" b="1" smtClean="0"/>
              <a:t>γλυκερίνη</a:t>
            </a:r>
            <a:r>
              <a:rPr lang="el-GR" altLang="el-GR" sz="2400" smtClean="0"/>
              <a:t> που διαθέτει τρεις ομάδες που μπορούν να αναπτύξουν δεσμούς υδρογόνου, έχει ακόμη μεγαλύτερο ιξώδες (850 mPas) από το νερό. </a:t>
            </a:r>
          </a:p>
          <a:p>
            <a:pPr>
              <a:lnSpc>
                <a:spcPct val="114000"/>
              </a:lnSpc>
            </a:pPr>
            <a:endParaRPr lang="el-GR" altLang="el-GR" sz="2400" smtClean="0"/>
          </a:p>
        </p:txBody>
      </p:sp>
      <p:sp>
        <p:nvSpPr>
          <p:cNvPr id="675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4137DEC4-0CF6-4B8F-9099-85C9DEAC8978}" type="slidenum">
              <a:rPr lang="el-GR" altLang="el-GR" smtClean="0">
                <a:solidFill>
                  <a:srgbClr val="000000"/>
                </a:solidFill>
              </a:rPr>
              <a:pPr/>
              <a:t>33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a:xfrm>
            <a:off x="468313" y="115888"/>
            <a:ext cx="8229600" cy="1081087"/>
          </a:xfrm>
        </p:spPr>
        <p:txBody>
          <a:bodyPr/>
          <a:lstStyle/>
          <a:p>
            <a:r>
              <a:rPr lang="el-GR" altLang="el-GR" smtClean="0"/>
              <a:t>Συντελεστές που επιδρούν στο ιξώδες </a:t>
            </a:r>
            <a:r>
              <a:rPr lang="el-GR" altLang="el-GR" sz="3200" b="0" smtClean="0"/>
              <a:t>(3 από 3)</a:t>
            </a:r>
          </a:p>
        </p:txBody>
      </p:sp>
      <p:sp>
        <p:nvSpPr>
          <p:cNvPr id="68610" name="Θέση περιεχομένου 2"/>
          <p:cNvSpPr>
            <a:spLocks noGrp="1"/>
          </p:cNvSpPr>
          <p:nvPr>
            <p:ph idx="1"/>
          </p:nvPr>
        </p:nvSpPr>
        <p:spPr>
          <a:xfrm>
            <a:off x="457200" y="1412875"/>
            <a:ext cx="8229600" cy="4824413"/>
          </a:xfrm>
        </p:spPr>
        <p:txBody>
          <a:bodyPr/>
          <a:lstStyle/>
          <a:p>
            <a:pPr marL="0" indent="0">
              <a:lnSpc>
                <a:spcPct val="114000"/>
              </a:lnSpc>
              <a:buFont typeface="Arial" pitchFamily="34" charset="0"/>
              <a:buNone/>
            </a:pPr>
            <a:r>
              <a:rPr lang="el-GR" altLang="el-GR" sz="2400" smtClean="0"/>
              <a:t>Στα </a:t>
            </a:r>
            <a:r>
              <a:rPr lang="el-GR" altLang="el-GR" sz="2400" b="1" smtClean="0"/>
              <a:t>μεγαλομόρια</a:t>
            </a:r>
            <a:r>
              <a:rPr lang="el-GR" altLang="el-GR" sz="2400" smtClean="0"/>
              <a:t> με μεγάλη ανθρακική αλυσίδα, οι αλληλεπιδράσεις μεταξύ των μορίων τους αυξάνει το ιξώδες των υγρών, λόγω της </a:t>
            </a:r>
            <a:r>
              <a:rPr lang="el-GR" altLang="el-GR" sz="2400" b="1" smtClean="0"/>
              <a:t>στερεοχημικής παρεμπόδισης, </a:t>
            </a:r>
            <a:r>
              <a:rPr lang="el-GR" altLang="el-GR" sz="2400" smtClean="0"/>
              <a:t>που σχετίζεται με την γεωμετρία και την διάταξή τους. Για να αρχίσει η ροή τους πρέπει οι ελκτικές δυνάμεις μεταξύ τους να υπερνικηθούν και να διασπαστεί η δομή τους. </a:t>
            </a:r>
          </a:p>
          <a:p>
            <a:pPr marL="0" indent="0">
              <a:lnSpc>
                <a:spcPct val="114000"/>
              </a:lnSpc>
              <a:buFont typeface="Arial" pitchFamily="34" charset="0"/>
              <a:buNone/>
            </a:pPr>
            <a:r>
              <a:rPr lang="el-GR" altLang="el-GR" sz="2400" smtClean="0"/>
              <a:t>Στην περίπτωση μελανιών, η προσθήκη ρητινών, χρωμάτων, προσθέτων, καταλυτών οξείδωσης κλπ. έχει σαν αποτέλεσμα τη δημιουργία ρευστών ή ημίρρευστων (πολτών) που έχουν δομή αρκετά περίπλοκη, με αποτέλεσμα να συμπεριφέρονται ως </a:t>
            </a:r>
            <a:r>
              <a:rPr lang="el-GR" altLang="el-GR" sz="2400" b="1" smtClean="0"/>
              <a:t>μη Νευτώνεια</a:t>
            </a:r>
            <a:r>
              <a:rPr lang="el-GR" altLang="el-GR" sz="2400" smtClean="0"/>
              <a:t>.</a:t>
            </a:r>
          </a:p>
          <a:p>
            <a:pPr marL="0" indent="0">
              <a:lnSpc>
                <a:spcPct val="114000"/>
              </a:lnSpc>
              <a:buFont typeface="Arial" pitchFamily="34" charset="0"/>
              <a:buNone/>
            </a:pPr>
            <a:endParaRPr lang="el-GR" altLang="el-GR" sz="2400" smtClean="0"/>
          </a:p>
        </p:txBody>
      </p:sp>
      <p:sp>
        <p:nvSpPr>
          <p:cNvPr id="686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999F59A-3BEF-4918-98E4-295C1789C380}" type="slidenum">
              <a:rPr lang="el-GR" altLang="el-GR" smtClean="0">
                <a:solidFill>
                  <a:srgbClr val="000000"/>
                </a:solidFill>
              </a:rPr>
              <a:pPr/>
              <a:t>34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Τίτλος 1"/>
          <p:cNvSpPr>
            <a:spLocks noGrp="1"/>
          </p:cNvSpPr>
          <p:nvPr>
            <p:ph type="title" idx="4294967295"/>
          </p:nvPr>
        </p:nvSpPr>
        <p:spPr/>
        <p:txBody>
          <a:bodyPr/>
          <a:lstStyle/>
          <a:p>
            <a:r>
              <a:rPr lang="el-GR" altLang="el-GR" smtClean="0"/>
              <a:t>Σύσταση και ρεολογικές ιδιότητες</a:t>
            </a:r>
            <a:r>
              <a:rPr lang="en-US" altLang="el-GR" smtClean="0"/>
              <a:t/>
            </a:r>
            <a:br>
              <a:rPr lang="en-US" altLang="el-GR" smtClean="0"/>
            </a:br>
            <a:r>
              <a:rPr lang="el-GR" altLang="el-GR" sz="3200" b="0" smtClean="0"/>
              <a:t>(1 από 3)</a:t>
            </a:r>
          </a:p>
        </p:txBody>
      </p:sp>
      <p:sp>
        <p:nvSpPr>
          <p:cNvPr id="3" name="Θέση περιεχομένου 2"/>
          <p:cNvSpPr>
            <a:spLocks noGrp="1"/>
          </p:cNvSpPr>
          <p:nvPr>
            <p:ph idx="4294967295"/>
          </p:nvPr>
        </p:nvSpPr>
        <p:spPr>
          <a:xfrm>
            <a:off x="457200" y="1196975"/>
            <a:ext cx="8686800" cy="5545138"/>
          </a:xfrm>
        </p:spPr>
        <p:txBody>
          <a:bodyPr/>
          <a:lstStyle/>
          <a:p>
            <a:pPr marL="0" indent="0">
              <a:lnSpc>
                <a:spcPct val="105000"/>
              </a:lnSpc>
              <a:spcBef>
                <a:spcPts val="1200"/>
              </a:spcBef>
              <a:buFont typeface="Arial" pitchFamily="34" charset="0"/>
              <a:buNone/>
            </a:pPr>
            <a:r>
              <a:rPr lang="el-GR" altLang="el-GR" sz="2400" smtClean="0"/>
              <a:t>Η </a:t>
            </a:r>
            <a:r>
              <a:rPr lang="el-GR" altLang="el-GR" sz="2400" b="1" smtClean="0"/>
              <a:t>σύνθεση</a:t>
            </a:r>
            <a:r>
              <a:rPr lang="el-GR" altLang="el-GR" sz="2400" smtClean="0"/>
              <a:t> των μελανιών επηρεάζει σε καθοριστικό βαθμό τις ρεολογικές τους ιδιότητες: </a:t>
            </a:r>
          </a:p>
          <a:p>
            <a:pPr marL="0" indent="0">
              <a:lnSpc>
                <a:spcPct val="114000"/>
              </a:lnSpc>
            </a:pPr>
            <a:r>
              <a:rPr lang="el-GR" altLang="el-GR" sz="2400" smtClean="0"/>
              <a:t>Αρχικά, η </a:t>
            </a:r>
            <a:r>
              <a:rPr lang="el-GR" altLang="el-GR" sz="2400" b="1" smtClean="0"/>
              <a:t>σωστή επιλογή </a:t>
            </a:r>
            <a:r>
              <a:rPr lang="el-GR" altLang="el-GR" sz="2400" smtClean="0"/>
              <a:t>της </a:t>
            </a:r>
            <a:r>
              <a:rPr lang="el-GR" altLang="el-GR" sz="2400" b="1" smtClean="0"/>
              <a:t>χρωστικής ύλης (πιγμέντου)</a:t>
            </a:r>
            <a:r>
              <a:rPr lang="el-GR" altLang="el-GR" sz="2400" smtClean="0"/>
              <a:t> και της ποσότητάς της είναι σημαντικός παράγοντας για τη ρύθμιση των ρεολογικών ιδιοτήτων των μελανιών.</a:t>
            </a:r>
          </a:p>
          <a:p>
            <a:pPr marL="0" indent="0">
              <a:lnSpc>
                <a:spcPct val="105000"/>
              </a:lnSpc>
              <a:spcBef>
                <a:spcPts val="1200"/>
              </a:spcBef>
            </a:pPr>
            <a:r>
              <a:rPr lang="el-GR" altLang="el-GR" sz="2400" smtClean="0"/>
              <a:t>Η μεγάλη </a:t>
            </a:r>
            <a:r>
              <a:rPr lang="el-GR" altLang="el-GR" sz="2400" b="1" smtClean="0"/>
              <a:t>συγκέντρωση</a:t>
            </a:r>
            <a:r>
              <a:rPr lang="el-GR" altLang="el-GR" sz="2400" smtClean="0"/>
              <a:t> της </a:t>
            </a:r>
            <a:r>
              <a:rPr lang="el-GR" altLang="el-GR" sz="2400" b="1" smtClean="0"/>
              <a:t>χρωστικής ύλης (πιγμέντου)</a:t>
            </a:r>
            <a:r>
              <a:rPr lang="el-GR" altLang="el-GR" sz="2400" smtClean="0"/>
              <a:t>, που είναι απαραίτητη για την αύξηση της αδιαφάνειας (</a:t>
            </a:r>
            <a:r>
              <a:rPr lang="en-US" altLang="el-GR" sz="2400" smtClean="0"/>
              <a:t>opacity</a:t>
            </a:r>
            <a:r>
              <a:rPr lang="el-GR" altLang="el-GR" sz="2400" smtClean="0"/>
              <a:t>) και της έντασης του χρώματος</a:t>
            </a:r>
            <a:r>
              <a:rPr lang="en-US" altLang="el-GR" sz="2400" smtClean="0"/>
              <a:t> (color strength)</a:t>
            </a:r>
            <a:r>
              <a:rPr lang="el-GR" altLang="el-GR" sz="2400" smtClean="0"/>
              <a:t>, μπορεί να περιπλέξει την συμπεριφορά της ροής. </a:t>
            </a:r>
          </a:p>
        </p:txBody>
      </p:sp>
      <p:sp>
        <p:nvSpPr>
          <p:cNvPr id="11366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F886715-8709-4853-9FF3-3203DA08F59C}" type="slidenum">
              <a:rPr lang="el-GR" altLang="el-GR" sz="1200">
                <a:solidFill>
                  <a:srgbClr val="000000"/>
                </a:solidFill>
              </a:rPr>
              <a:pPr algn="r"/>
              <a:t>35</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Τίτλος 1"/>
          <p:cNvSpPr>
            <a:spLocks noGrp="1"/>
          </p:cNvSpPr>
          <p:nvPr>
            <p:ph type="title" idx="4294967295"/>
          </p:nvPr>
        </p:nvSpPr>
        <p:spPr/>
        <p:txBody>
          <a:bodyPr/>
          <a:lstStyle/>
          <a:p>
            <a:r>
              <a:rPr lang="el-GR" altLang="el-GR" smtClean="0"/>
              <a:t>Σύσταση και ρεολογικές ιδιότητες</a:t>
            </a:r>
            <a:r>
              <a:rPr lang="en-US" altLang="el-GR" smtClean="0"/>
              <a:t/>
            </a:r>
            <a:br>
              <a:rPr lang="en-US" altLang="el-GR" smtClean="0"/>
            </a:br>
            <a:r>
              <a:rPr lang="el-GR" altLang="el-GR" sz="3200" b="0" smtClean="0"/>
              <a:t>(2 από 3)</a:t>
            </a:r>
          </a:p>
        </p:txBody>
      </p:sp>
      <p:sp>
        <p:nvSpPr>
          <p:cNvPr id="3" name="Θέση περιεχομένου 2"/>
          <p:cNvSpPr>
            <a:spLocks noGrp="1"/>
          </p:cNvSpPr>
          <p:nvPr>
            <p:ph idx="4294967295"/>
          </p:nvPr>
        </p:nvSpPr>
        <p:spPr>
          <a:xfrm>
            <a:off x="457200" y="1196975"/>
            <a:ext cx="8686800" cy="5545138"/>
          </a:xfrm>
        </p:spPr>
        <p:txBody>
          <a:bodyPr/>
          <a:lstStyle/>
          <a:p>
            <a:pPr marL="0" indent="0">
              <a:lnSpc>
                <a:spcPct val="105000"/>
              </a:lnSpc>
              <a:spcBef>
                <a:spcPts val="1200"/>
              </a:spcBef>
            </a:pPr>
            <a:r>
              <a:rPr lang="el-GR" altLang="el-GR" sz="2400" dirty="0" smtClean="0"/>
              <a:t>Η επιθυμητή ροή του μελανιού γενικά ελέγχεται με τη χρήση των </a:t>
            </a:r>
            <a:r>
              <a:rPr lang="el-GR" altLang="el-GR" sz="2400" b="1" dirty="0" smtClean="0"/>
              <a:t>ρητινών</a:t>
            </a:r>
            <a:r>
              <a:rPr lang="el-GR" altLang="el-GR" sz="2400" dirty="0" smtClean="0"/>
              <a:t>, όπως είναι η ρητίνη πεύκου </a:t>
            </a:r>
            <a:r>
              <a:rPr lang="el-GR" altLang="el-GR" sz="2400" dirty="0" err="1" smtClean="0"/>
              <a:t>κτλ</a:t>
            </a:r>
            <a:r>
              <a:rPr lang="el-GR" altLang="el-GR" sz="2400" dirty="0" smtClean="0"/>
              <a:t>, που αυξάνουν σε μεγάλο βαθμό το ιξώδες των μελανιών. Το ιξώδες ρυθμίζεται στη συνέχεια με την χρήση των κατάλληλων διαλυτών.</a:t>
            </a:r>
          </a:p>
          <a:p>
            <a:pPr marL="0" indent="0">
              <a:lnSpc>
                <a:spcPct val="105000"/>
              </a:lnSpc>
              <a:spcBef>
                <a:spcPts val="1200"/>
              </a:spcBef>
            </a:pPr>
            <a:r>
              <a:rPr lang="el-GR" altLang="el-GR" sz="2400" dirty="0" smtClean="0"/>
              <a:t>Γενικά, ένα μελάνι με </a:t>
            </a:r>
            <a:r>
              <a:rPr lang="el-GR" altLang="el-GR" sz="2400" dirty="0" smtClean="0"/>
              <a:t>σωστή</a:t>
            </a:r>
            <a:r>
              <a:rPr lang="el-GR" altLang="el-GR" sz="2400" b="1" dirty="0" smtClean="0"/>
              <a:t> διασπορά </a:t>
            </a:r>
            <a:r>
              <a:rPr lang="el-GR" altLang="el-GR" sz="2400" dirty="0" smtClean="0"/>
              <a:t>των</a:t>
            </a:r>
            <a:r>
              <a:rPr lang="el-GR" altLang="el-GR" sz="2400" b="1" dirty="0" smtClean="0"/>
              <a:t> </a:t>
            </a:r>
            <a:r>
              <a:rPr lang="el-GR" altLang="el-GR" sz="2400" dirty="0" smtClean="0"/>
              <a:t>συστατικών του διαθέτει καλή αδιαφάνεια και στιλπνότητα (</a:t>
            </a:r>
            <a:r>
              <a:rPr lang="en-US" altLang="el-GR" sz="2400" dirty="0" err="1" smtClean="0"/>
              <a:t>glossity</a:t>
            </a:r>
            <a:r>
              <a:rPr lang="el-GR" altLang="el-GR" sz="2400" dirty="0" smtClean="0"/>
              <a:t>), αλλά μετά από πολλές διατμήσεις μπορεί να αλλοιωθεί και να προκαλέσει μείωση της ακρίβειας εκτύπωσης και προβλήματα στη μηχανή. </a:t>
            </a:r>
          </a:p>
        </p:txBody>
      </p:sp>
      <p:sp>
        <p:nvSpPr>
          <p:cNvPr id="11469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CE06D0EC-FB89-48F3-B2BA-9FCC59AAAE3D}" type="slidenum">
              <a:rPr lang="el-GR" altLang="el-GR" sz="1200">
                <a:solidFill>
                  <a:srgbClr val="000000"/>
                </a:solidFill>
              </a:rPr>
              <a:pPr algn="r"/>
              <a:t>36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Τίτλος 1"/>
          <p:cNvSpPr>
            <a:spLocks noGrp="1"/>
          </p:cNvSpPr>
          <p:nvPr>
            <p:ph type="title" idx="4294967295"/>
          </p:nvPr>
        </p:nvSpPr>
        <p:spPr/>
        <p:txBody>
          <a:bodyPr/>
          <a:lstStyle/>
          <a:p>
            <a:r>
              <a:rPr lang="el-GR" altLang="el-GR" smtClean="0"/>
              <a:t>Σύσταση και ρεολογικές ιδιότητες</a:t>
            </a:r>
            <a:r>
              <a:rPr lang="en-US" altLang="el-GR" smtClean="0"/>
              <a:t/>
            </a:r>
            <a:br>
              <a:rPr lang="en-US" altLang="el-GR" smtClean="0"/>
            </a:br>
            <a:r>
              <a:rPr lang="el-GR" altLang="el-GR" sz="3200" b="0" smtClean="0"/>
              <a:t>(3 από 3)</a:t>
            </a:r>
          </a:p>
        </p:txBody>
      </p:sp>
      <p:sp>
        <p:nvSpPr>
          <p:cNvPr id="3" name="Θέση περιεχομένου 2"/>
          <p:cNvSpPr>
            <a:spLocks noGrp="1"/>
          </p:cNvSpPr>
          <p:nvPr>
            <p:ph idx="4294967295"/>
          </p:nvPr>
        </p:nvSpPr>
        <p:spPr/>
        <p:txBody>
          <a:bodyPr/>
          <a:lstStyle/>
          <a:p>
            <a:pPr>
              <a:lnSpc>
                <a:spcPct val="114000"/>
              </a:lnSpc>
            </a:pPr>
            <a:r>
              <a:rPr lang="el-GR" altLang="el-GR" sz="2400" smtClean="0"/>
              <a:t>Η μεγάλη </a:t>
            </a:r>
            <a:r>
              <a:rPr lang="el-GR" altLang="el-GR" sz="2400" b="1" smtClean="0"/>
              <a:t>θιξοτροπία </a:t>
            </a:r>
            <a:r>
              <a:rPr lang="el-GR" altLang="el-GR" sz="2400" smtClean="0"/>
              <a:t>που παρουσιάζουν μερικά μελάνια (γίνονται λεπτόρρευστα μετά από πολλές διατμήσεις στους κυλίνδρους μελανώματος) μπορεί να οφείλεται στο φαινόμενο της </a:t>
            </a:r>
            <a:r>
              <a:rPr lang="el-GR" altLang="el-GR" sz="2400" b="1" smtClean="0"/>
              <a:t>θρόμβωσης</a:t>
            </a:r>
            <a:r>
              <a:rPr lang="el-GR" altLang="el-GR" sz="2400" smtClean="0"/>
              <a:t>. </a:t>
            </a:r>
          </a:p>
          <a:p>
            <a:pPr>
              <a:lnSpc>
                <a:spcPct val="114000"/>
              </a:lnSpc>
            </a:pPr>
            <a:r>
              <a:rPr lang="el-GR" altLang="el-GR" sz="2400" smtClean="0"/>
              <a:t>Η θρόμβωση έχει ως αποτέλεσμα την μειωμένη στιλπνότητα και αδιαφάνεια του μελανιού. Ωστόσο, συχνά μετά από πολλές διατμήσεις, οι θρόμβοι και τα συσσωματώματα σπάζουν και διασπείρονται. </a:t>
            </a:r>
          </a:p>
          <a:p>
            <a:pPr>
              <a:lnSpc>
                <a:spcPct val="114000"/>
              </a:lnSpc>
            </a:pPr>
            <a:r>
              <a:rPr lang="el-GR" altLang="el-GR" sz="2400" smtClean="0"/>
              <a:t>Συχνά, επίσης, το πρόβλημα αντιμετωπίζεται με τα κατάλληλα </a:t>
            </a:r>
            <a:r>
              <a:rPr lang="el-GR" altLang="el-GR" sz="2400" b="1" smtClean="0"/>
              <a:t>πρόσθετα</a:t>
            </a:r>
            <a:r>
              <a:rPr lang="el-GR" altLang="el-GR" sz="2400" smtClean="0"/>
              <a:t> (αντιθρομβωτικά).</a:t>
            </a:r>
          </a:p>
        </p:txBody>
      </p:sp>
      <p:sp>
        <p:nvSpPr>
          <p:cNvPr id="11571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2B664E6-5495-4F07-AC8D-09FD3C5D3625}" type="slidenum">
              <a:rPr lang="el-GR" altLang="el-GR" sz="1200">
                <a:solidFill>
                  <a:srgbClr val="000000"/>
                </a:solidFill>
              </a:rPr>
              <a:pPr algn="r"/>
              <a:t>37</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Τίτλος 1"/>
          <p:cNvSpPr>
            <a:spLocks noGrp="1"/>
          </p:cNvSpPr>
          <p:nvPr>
            <p:ph type="title"/>
          </p:nvPr>
        </p:nvSpPr>
        <p:spPr/>
        <p:txBody>
          <a:bodyPr/>
          <a:lstStyle/>
          <a:p>
            <a:r>
              <a:rPr lang="el-GR" altLang="el-GR" smtClean="0"/>
              <a:t>Δυνάμεις συνοχής, θρόμβωση και διασπορά</a:t>
            </a:r>
          </a:p>
        </p:txBody>
      </p:sp>
      <p:sp>
        <p:nvSpPr>
          <p:cNvPr id="69634" name="Θέση περιεχομένου 2"/>
          <p:cNvSpPr>
            <a:spLocks noGrp="1"/>
          </p:cNvSpPr>
          <p:nvPr>
            <p:ph idx="1"/>
          </p:nvPr>
        </p:nvSpPr>
        <p:spPr>
          <a:xfrm>
            <a:off x="468313" y="1052513"/>
            <a:ext cx="8362950" cy="3455987"/>
          </a:xfrm>
        </p:spPr>
        <p:txBody>
          <a:bodyPr/>
          <a:lstStyle/>
          <a:p>
            <a:pPr marL="0" indent="0">
              <a:lnSpc>
                <a:spcPct val="114000"/>
              </a:lnSpc>
              <a:buFont typeface="Arial" pitchFamily="34" charset="0"/>
              <a:buNone/>
            </a:pPr>
            <a:r>
              <a:rPr lang="el-GR" altLang="el-GR" sz="2400" smtClean="0"/>
              <a:t>Στο σχήμα παριστάνονται οι </a:t>
            </a:r>
            <a:r>
              <a:rPr lang="el-GR" altLang="el-GR" sz="2400" b="1" smtClean="0"/>
              <a:t>δυνάμεις συνοχής </a:t>
            </a:r>
            <a:r>
              <a:rPr lang="el-GR" altLang="el-GR" sz="2400" smtClean="0"/>
              <a:t>σε ένα μελάνι: με διακεκομμένες γραμμές συμβολίζονται οι ελκτικές δυνάμεις μεταξύ των μορίων του συνδετικού μέσου (κύκλοι), με πλήρεις γραμμές οι ελκτικές δυνάμεις μεταξύ των κόκκων του πιγμέντου (τετράγωνα), που όταν είναι μεγάλες, παρατηρείται </a:t>
            </a:r>
            <a:r>
              <a:rPr lang="el-GR" altLang="el-GR" sz="2400" b="1" smtClean="0"/>
              <a:t>θρόμβωση</a:t>
            </a:r>
            <a:r>
              <a:rPr lang="el-GR" altLang="el-GR" sz="2400" smtClean="0"/>
              <a:t>. Τέλος, διακρίνονται οι ελκτικές δυνάμεις μεταξύ μορίων του μέσου διασποράς και των σωματιδίων του χρώματος (πιγμέντο σε </a:t>
            </a:r>
            <a:r>
              <a:rPr lang="el-GR" altLang="el-GR" sz="2400" b="1" smtClean="0"/>
              <a:t>διασπορά</a:t>
            </a:r>
            <a:r>
              <a:rPr lang="el-GR" altLang="el-GR" sz="2400" smtClean="0"/>
              <a:t>).</a:t>
            </a:r>
          </a:p>
        </p:txBody>
      </p:sp>
      <p:grpSp>
        <p:nvGrpSpPr>
          <p:cNvPr id="69635" name="Ομάδα 1028"/>
          <p:cNvGrpSpPr>
            <a:grpSpLocks/>
          </p:cNvGrpSpPr>
          <p:nvPr/>
        </p:nvGrpSpPr>
        <p:grpSpPr bwMode="auto">
          <a:xfrm>
            <a:off x="2039938" y="4473575"/>
            <a:ext cx="5181600" cy="1943100"/>
            <a:chOff x="1758247" y="4437112"/>
            <a:chExt cx="5182580" cy="1944216"/>
          </a:xfrm>
        </p:grpSpPr>
        <p:sp>
          <p:nvSpPr>
            <p:cNvPr id="5" name="Έλλειψη 4"/>
            <p:cNvSpPr/>
            <p:nvPr/>
          </p:nvSpPr>
          <p:spPr>
            <a:xfrm>
              <a:off x="1758247" y="4508591"/>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 name="Έλλειψη 6"/>
            <p:cNvSpPr/>
            <p:nvPr/>
          </p:nvSpPr>
          <p:spPr>
            <a:xfrm>
              <a:off x="3033250" y="4508591"/>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Έλλειψη 7"/>
            <p:cNvSpPr/>
            <p:nvPr/>
          </p:nvSpPr>
          <p:spPr>
            <a:xfrm>
              <a:off x="1782064" y="5337742"/>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Έλλειψη 8"/>
            <p:cNvSpPr/>
            <p:nvPr/>
          </p:nvSpPr>
          <p:spPr>
            <a:xfrm>
              <a:off x="3049128" y="5301208"/>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Έλλειψη 9"/>
            <p:cNvSpPr/>
            <p:nvPr/>
          </p:nvSpPr>
          <p:spPr>
            <a:xfrm>
              <a:off x="1915439" y="6165304"/>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Έλλειψη 10"/>
            <p:cNvSpPr/>
            <p:nvPr/>
          </p:nvSpPr>
          <p:spPr>
            <a:xfrm>
              <a:off x="3020548" y="6065235"/>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Έλλειψη 11"/>
            <p:cNvSpPr/>
            <p:nvPr/>
          </p:nvSpPr>
          <p:spPr>
            <a:xfrm>
              <a:off x="4087549" y="6165304"/>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Έλλειψη 12"/>
            <p:cNvSpPr/>
            <p:nvPr/>
          </p:nvSpPr>
          <p:spPr>
            <a:xfrm>
              <a:off x="5059283" y="6068411"/>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Έλλειψη 13"/>
            <p:cNvSpPr/>
            <p:nvPr/>
          </p:nvSpPr>
          <p:spPr>
            <a:xfrm>
              <a:off x="5923047" y="5957223"/>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Έλλειψη 14"/>
            <p:cNvSpPr/>
            <p:nvPr/>
          </p:nvSpPr>
          <p:spPr>
            <a:xfrm>
              <a:off x="6715359" y="5852387"/>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Έλλειψη 15"/>
            <p:cNvSpPr/>
            <p:nvPr/>
          </p:nvSpPr>
          <p:spPr>
            <a:xfrm>
              <a:off x="4087549" y="5337742"/>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Έλλειψη 16"/>
            <p:cNvSpPr/>
            <p:nvPr/>
          </p:nvSpPr>
          <p:spPr>
            <a:xfrm>
              <a:off x="4087549" y="4624545"/>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8" name="Έλλειψη 17"/>
            <p:cNvSpPr/>
            <p:nvPr/>
          </p:nvSpPr>
          <p:spPr>
            <a:xfrm>
              <a:off x="5070398" y="4437112"/>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Έλλειψη 18"/>
            <p:cNvSpPr/>
            <p:nvPr/>
          </p:nvSpPr>
          <p:spPr>
            <a:xfrm>
              <a:off x="6354928" y="4437112"/>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Έλλειψη 19"/>
            <p:cNvSpPr/>
            <p:nvPr/>
          </p:nvSpPr>
          <p:spPr>
            <a:xfrm>
              <a:off x="5070398" y="5301208"/>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Έλλειψη 20"/>
            <p:cNvSpPr/>
            <p:nvPr/>
          </p:nvSpPr>
          <p:spPr>
            <a:xfrm>
              <a:off x="6724886" y="4508591"/>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Έλλειψη 21"/>
            <p:cNvSpPr/>
            <p:nvPr/>
          </p:nvSpPr>
          <p:spPr>
            <a:xfrm>
              <a:off x="6715359" y="5156663"/>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Έλλειψη 22"/>
            <p:cNvSpPr/>
            <p:nvPr/>
          </p:nvSpPr>
          <p:spPr>
            <a:xfrm>
              <a:off x="6354928" y="5229730"/>
              <a:ext cx="215941"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Ορθογώνιο 5"/>
            <p:cNvSpPr/>
            <p:nvPr/>
          </p:nvSpPr>
          <p:spPr>
            <a:xfrm>
              <a:off x="2394954" y="4894575"/>
              <a:ext cx="24293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Ορθογώνιο 24"/>
            <p:cNvSpPr/>
            <p:nvPr/>
          </p:nvSpPr>
          <p:spPr>
            <a:xfrm>
              <a:off x="3412735" y="5792028"/>
              <a:ext cx="242933"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Ορθογώνιο 25"/>
            <p:cNvSpPr/>
            <p:nvPr/>
          </p:nvSpPr>
          <p:spPr>
            <a:xfrm>
              <a:off x="3403208" y="4964465"/>
              <a:ext cx="24134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7" name="Ορθογώνιο 26"/>
            <p:cNvSpPr/>
            <p:nvPr/>
          </p:nvSpPr>
          <p:spPr>
            <a:xfrm>
              <a:off x="4698853" y="4950170"/>
              <a:ext cx="242933"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8" name="Ορθογώνιο 27"/>
            <p:cNvSpPr/>
            <p:nvPr/>
          </p:nvSpPr>
          <p:spPr>
            <a:xfrm>
              <a:off x="4698853" y="5758671"/>
              <a:ext cx="242933"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9" name="Ορθογώνιο 28"/>
            <p:cNvSpPr/>
            <p:nvPr/>
          </p:nvSpPr>
          <p:spPr>
            <a:xfrm>
              <a:off x="5564204" y="5684016"/>
              <a:ext cx="24293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Ορθογώνιο 29"/>
            <p:cNvSpPr/>
            <p:nvPr/>
          </p:nvSpPr>
          <p:spPr>
            <a:xfrm>
              <a:off x="6400975" y="5576004"/>
              <a:ext cx="242933"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1" name="Ορθογώνιο 30"/>
            <p:cNvSpPr/>
            <p:nvPr/>
          </p:nvSpPr>
          <p:spPr>
            <a:xfrm>
              <a:off x="5681701" y="4842158"/>
              <a:ext cx="24293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Ορθογώνιο 31"/>
            <p:cNvSpPr/>
            <p:nvPr/>
          </p:nvSpPr>
          <p:spPr>
            <a:xfrm>
              <a:off x="6472425" y="4842158"/>
              <a:ext cx="24293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4" name="Ορθογώνιο 33"/>
            <p:cNvSpPr/>
            <p:nvPr/>
          </p:nvSpPr>
          <p:spPr>
            <a:xfrm>
              <a:off x="2425123" y="5741199"/>
              <a:ext cx="242933"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5" name="Ευθύγραμμο βέλος σύνδεσης 34"/>
            <p:cNvCxnSpPr/>
            <p:nvPr/>
          </p:nvCxnSpPr>
          <p:spPr>
            <a:xfrm>
              <a:off x="2023409" y="4616603"/>
              <a:ext cx="997139" cy="0"/>
            </a:xfrm>
            <a:prstGeom prst="straightConnector1">
              <a:avLst/>
            </a:prstGeom>
            <a:ln w="15875">
              <a:solidFill>
                <a:schemeClr val="tx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a:off x="3157099" y="4732557"/>
              <a:ext cx="0" cy="568651"/>
            </a:xfrm>
            <a:prstGeom prst="straightConnector1">
              <a:avLst/>
            </a:prstGeom>
            <a:ln w="15875">
              <a:solidFill>
                <a:schemeClr val="tx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a:endCxn id="8" idx="0"/>
            </p:cNvCxnSpPr>
            <p:nvPr/>
          </p:nvCxnSpPr>
          <p:spPr>
            <a:xfrm>
              <a:off x="1866217" y="4732557"/>
              <a:ext cx="23817" cy="605185"/>
            </a:xfrm>
            <a:prstGeom prst="straightConnector1">
              <a:avLst/>
            </a:prstGeom>
            <a:ln w="15875">
              <a:solidFill>
                <a:schemeClr val="tx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a:stCxn id="8" idx="6"/>
              <a:endCxn id="9" idx="2"/>
            </p:cNvCxnSpPr>
            <p:nvPr/>
          </p:nvCxnSpPr>
          <p:spPr>
            <a:xfrm flipV="1">
              <a:off x="1998004" y="5409220"/>
              <a:ext cx="1051124" cy="36534"/>
            </a:xfrm>
            <a:prstGeom prst="straightConnector1">
              <a:avLst/>
            </a:prstGeom>
            <a:ln w="15875">
              <a:solidFill>
                <a:schemeClr val="tx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stCxn id="26" idx="3"/>
              <a:endCxn id="27" idx="1"/>
            </p:cNvCxnSpPr>
            <p:nvPr/>
          </p:nvCxnSpPr>
          <p:spPr>
            <a:xfrm flipV="1">
              <a:off x="3644554" y="5058182"/>
              <a:ext cx="1054299" cy="14295"/>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a:stCxn id="26" idx="2"/>
              <a:endCxn id="25" idx="0"/>
            </p:cNvCxnSpPr>
            <p:nvPr/>
          </p:nvCxnSpPr>
          <p:spPr>
            <a:xfrm>
              <a:off x="3523881" y="5180489"/>
              <a:ext cx="11114" cy="611539"/>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a:stCxn id="25" idx="3"/>
              <a:endCxn id="28" idx="1"/>
            </p:cNvCxnSpPr>
            <p:nvPr/>
          </p:nvCxnSpPr>
          <p:spPr>
            <a:xfrm flipV="1">
              <a:off x="3655668" y="5866683"/>
              <a:ext cx="1043185" cy="3335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a:stCxn id="27" idx="2"/>
              <a:endCxn id="28" idx="0"/>
            </p:cNvCxnSpPr>
            <p:nvPr/>
          </p:nvCxnSpPr>
          <p:spPr>
            <a:xfrm>
              <a:off x="4819526" y="5166194"/>
              <a:ext cx="0" cy="59247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8" idx="6"/>
            </p:cNvCxnSpPr>
            <p:nvPr/>
          </p:nvCxnSpPr>
          <p:spPr>
            <a:xfrm>
              <a:off x="5286339" y="4545124"/>
              <a:ext cx="398537" cy="295445"/>
            </a:xfrm>
            <a:prstGeom prst="straightConnector1">
              <a:avLst/>
            </a:prstGeom>
            <a:ln w="1587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56"/>
            <p:cNvCxnSpPr/>
            <p:nvPr/>
          </p:nvCxnSpPr>
          <p:spPr>
            <a:xfrm flipV="1">
              <a:off x="5924635" y="4545124"/>
              <a:ext cx="430293" cy="295445"/>
            </a:xfrm>
            <a:prstGeom prst="straightConnector1">
              <a:avLst/>
            </a:prstGeom>
            <a:ln w="1587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a:endCxn id="23" idx="2"/>
            </p:cNvCxnSpPr>
            <p:nvPr/>
          </p:nvCxnSpPr>
          <p:spPr>
            <a:xfrm>
              <a:off x="5924635" y="5058182"/>
              <a:ext cx="430293" cy="279560"/>
            </a:xfrm>
            <a:prstGeom prst="straightConnector1">
              <a:avLst/>
            </a:prstGeom>
            <a:ln w="1587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5" name="Ευθύγραμμο βέλος σύνδεσης 1024"/>
            <p:cNvCxnSpPr/>
            <p:nvPr/>
          </p:nvCxnSpPr>
          <p:spPr>
            <a:xfrm flipV="1">
              <a:off x="5272048" y="5072477"/>
              <a:ext cx="409652" cy="287503"/>
            </a:xfrm>
            <a:prstGeom prst="straightConnector1">
              <a:avLst/>
            </a:prstGeom>
            <a:ln w="1587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sp>
        <p:nvSpPr>
          <p:cNvPr id="6963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A1E859C-25AB-4007-BA6E-E962E92F2CF0}" type="slidenum">
              <a:rPr lang="el-GR" altLang="el-GR" smtClean="0">
                <a:solidFill>
                  <a:srgbClr val="000000"/>
                </a:solidFill>
              </a:rPr>
              <a:pPr/>
              <a:t>38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p:txBody>
          <a:bodyPr/>
          <a:lstStyle/>
          <a:p>
            <a:r>
              <a:rPr lang="el-GR" altLang="el-GR" smtClean="0"/>
              <a:t>Ρεολογία μελανιών </a:t>
            </a:r>
            <a:r>
              <a:rPr lang="el-GR" altLang="el-GR" sz="3200" b="0" smtClean="0"/>
              <a:t>(1 από 5)</a:t>
            </a:r>
          </a:p>
        </p:txBody>
      </p:sp>
      <p:graphicFrame>
        <p:nvGraphicFramePr>
          <p:cNvPr id="31790" name="Group 46"/>
          <p:cNvGraphicFramePr>
            <a:graphicFrameLocks noGrp="1"/>
          </p:cNvGraphicFramePr>
          <p:nvPr/>
        </p:nvGraphicFramePr>
        <p:xfrm>
          <a:off x="468313" y="1844675"/>
          <a:ext cx="8329612" cy="3756026"/>
        </p:xfrm>
        <a:graphic>
          <a:graphicData uri="http://schemas.openxmlformats.org/drawingml/2006/table">
            <a:tbl>
              <a:tblPr/>
              <a:tblGrid>
                <a:gridCol w="2003425"/>
                <a:gridCol w="1676400"/>
                <a:gridCol w="1528762"/>
                <a:gridCol w="1708150"/>
                <a:gridCol w="1412875"/>
              </a:tblGrid>
              <a:tr h="64611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Ιξώδες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marL="1031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031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Χαμηλό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marL="23653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23653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Υψηλό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r h="6889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Χρόνος ροής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Συνοχή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marL="1031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031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Μικρή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marL="23653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23653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Calibri" pitchFamily="34" charset="0"/>
                        </a:rPr>
                        <a:t>Μεγάλη </a:t>
                      </a:r>
                      <a:endParaRPr kumimoji="0" lang="el-GR" altLang="el-GR" sz="2000" b="1"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r h="6127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Μικρός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Χωρίς συνοχή</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031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Υγρό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539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539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Χωρίς συνοχή</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3653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23653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Ινώδες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Μέτριος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031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Μαλακό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539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539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Ρευστό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3653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23653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Συμπαγές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Μεγάλος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Κολλώδες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031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Βουτυρώδες</a:t>
                      </a:r>
                    </a:p>
                    <a:p>
                      <a:pPr marL="1031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5398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5398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Κολλώδες </a:t>
                      </a:r>
                    </a:p>
                    <a:p>
                      <a:pPr marL="153988" marR="0" lvl="0" indent="0" algn="ctr" defTabSz="914400" rtl="0" eaLnBrk="1" fontAlgn="base" latinLnBrk="0" hangingPunct="1">
                        <a:lnSpc>
                          <a:spcPct val="150000"/>
                        </a:lnSpc>
                        <a:spcBef>
                          <a:spcPct val="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36538">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23653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Άκαμπτο</a:t>
                      </a:r>
                    </a:p>
                    <a:p>
                      <a:pPr marL="236538"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 </a:t>
                      </a:r>
                      <a:endParaRPr kumimoji="0" lang="el-GR" altLang="el-GR" sz="2000" b="0" i="0" u="none" strike="noStrike" cap="none" normalizeH="0" baseline="0" smtClean="0">
                        <a:ln>
                          <a:noFill/>
                        </a:ln>
                        <a:solidFill>
                          <a:schemeClr val="tx1"/>
                        </a:solidFill>
                        <a:effectLst/>
                        <a:latin typeface="Times New Roman" pitchFamily="18" charset="0"/>
                        <a:ea typeface="Batang" pitchFamily="18" charset="-127"/>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4FC8A90-DB27-4C33-87B2-013B9DB5E804}" type="slidenum">
              <a:rPr lang="el-GR" altLang="el-GR" smtClean="0">
                <a:solidFill>
                  <a:srgbClr val="000000"/>
                </a:solidFill>
              </a:rPr>
              <a:pPr/>
              <a:t>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p:txBody>
          <a:bodyPr/>
          <a:lstStyle/>
          <a:p>
            <a:r>
              <a:rPr lang="el-GR" altLang="el-GR" smtClean="0"/>
              <a:t>Κολλητικότητα των μελανιών </a:t>
            </a:r>
            <a:r>
              <a:rPr lang="el-GR" altLang="el-GR" sz="3200" b="0" smtClean="0"/>
              <a:t>(1 από 4)</a:t>
            </a:r>
          </a:p>
        </p:txBody>
      </p:sp>
      <p:sp>
        <p:nvSpPr>
          <p:cNvPr id="73730" name="Θέση περιεχομένου 2"/>
          <p:cNvSpPr>
            <a:spLocks noGrp="1"/>
          </p:cNvSpPr>
          <p:nvPr>
            <p:ph idx="1"/>
          </p:nvPr>
        </p:nvSpPr>
        <p:spPr/>
        <p:txBody>
          <a:bodyPr/>
          <a:lstStyle/>
          <a:p>
            <a:pPr marL="0" indent="0">
              <a:lnSpc>
                <a:spcPct val="114000"/>
              </a:lnSpc>
              <a:buFont typeface="Arial" pitchFamily="34" charset="0"/>
              <a:buNone/>
            </a:pPr>
            <a:r>
              <a:rPr lang="el-GR" altLang="el-GR" sz="2400" dirty="0" smtClean="0"/>
              <a:t>Εκτός από το ιξώδες, η </a:t>
            </a:r>
            <a:r>
              <a:rPr lang="el-GR" altLang="el-GR" sz="2400" b="1" dirty="0" smtClean="0"/>
              <a:t>κολλητικότητα </a:t>
            </a:r>
            <a:r>
              <a:rPr lang="el-GR" altLang="el-GR" sz="2400" dirty="0" smtClean="0"/>
              <a:t>ή πρόσφυση του μελανιού είναι, επίσης, ένας σημαντικός παράγοντας που εξετάζεται κατά την μεταφορά του μελανιού στην διάρκεια της εκτύπωσης και κατά την πρόσφυσή του στο χαρτί.</a:t>
            </a:r>
          </a:p>
        </p:txBody>
      </p:sp>
      <p:sp>
        <p:nvSpPr>
          <p:cNvPr id="737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A4B05C8-E836-46B5-BC3B-53A5183F3D3A}" type="slidenum">
              <a:rPr lang="el-GR" altLang="el-GR" smtClean="0">
                <a:solidFill>
                  <a:srgbClr val="000000"/>
                </a:solidFill>
              </a:rPr>
              <a:pPr/>
              <a:t>39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1"/>
          <p:cNvSpPr>
            <a:spLocks noGrp="1"/>
          </p:cNvSpPr>
          <p:nvPr>
            <p:ph type="title"/>
          </p:nvPr>
        </p:nvSpPr>
        <p:spPr/>
        <p:txBody>
          <a:bodyPr/>
          <a:lstStyle/>
          <a:p>
            <a:r>
              <a:rPr lang="el-GR" altLang="el-GR" smtClean="0"/>
              <a:t>Κολλητικότητα των μελανιών </a:t>
            </a:r>
            <a:r>
              <a:rPr lang="el-GR" altLang="el-GR" sz="3200" b="0" smtClean="0"/>
              <a:t>(2 από 4)</a:t>
            </a:r>
            <a:endParaRPr lang="el-GR" altLang="el-GR" smtClean="0"/>
          </a:p>
        </p:txBody>
      </p:sp>
      <p:sp>
        <p:nvSpPr>
          <p:cNvPr id="75778" name="Θέση περιεχομένου 2"/>
          <p:cNvSpPr>
            <a:spLocks noGrp="1"/>
          </p:cNvSpPr>
          <p:nvPr>
            <p:ph idx="1"/>
          </p:nvPr>
        </p:nvSpPr>
        <p:spPr>
          <a:xfrm>
            <a:off x="457200" y="1196975"/>
            <a:ext cx="8651875" cy="5616575"/>
          </a:xfrm>
        </p:spPr>
        <p:txBody>
          <a:bodyPr/>
          <a:lstStyle/>
          <a:p>
            <a:pPr marL="0" indent="0">
              <a:lnSpc>
                <a:spcPct val="110000"/>
              </a:lnSpc>
              <a:spcBef>
                <a:spcPts val="1000"/>
              </a:spcBef>
              <a:buFont typeface="Arial" pitchFamily="34" charset="0"/>
              <a:buNone/>
            </a:pPr>
            <a:r>
              <a:rPr lang="el-GR" altLang="el-GR" sz="2400" smtClean="0"/>
              <a:t>Η </a:t>
            </a:r>
            <a:r>
              <a:rPr lang="el-GR" altLang="el-GR" sz="2400" b="1" smtClean="0"/>
              <a:t>τιμή της κολλητικότητας </a:t>
            </a:r>
            <a:r>
              <a:rPr lang="el-GR" altLang="el-GR" sz="2400" smtClean="0"/>
              <a:t>ενός μελανιού μπορεί να μετρηθεί εμπειρικά και όχι κατά απόλυτο τρόπο. </a:t>
            </a:r>
          </a:p>
          <a:p>
            <a:pPr marL="0" indent="0">
              <a:lnSpc>
                <a:spcPct val="110000"/>
              </a:lnSpc>
              <a:spcBef>
                <a:spcPts val="1000"/>
              </a:spcBef>
              <a:buFont typeface="Arial" pitchFamily="34" charset="0"/>
              <a:buNone/>
            </a:pPr>
            <a:r>
              <a:rPr lang="el-GR" altLang="el-GR" sz="2400" smtClean="0"/>
              <a:t>Επίσης, αυτές οι τιμές μπορούν να σχετιστούν με τις ικανότητες της εκτυπωτικής μηχανής: δηλαδή υπάρχει περίπτωση, αν η τιμή της κολλητικότητας του μελανιού ξεπεράσει κάποιο όριο για τη δοσμένη ταχύτητα μιας γρήγορης μηχανής, να καταστραφεί η επιφάνεια του χαρτιού (αποκόλληση της επίστρωσης του χαρτιού και μάδημα του χαρτιού χωρίς επίστρωση). </a:t>
            </a:r>
          </a:p>
          <a:p>
            <a:pPr marL="0" indent="0">
              <a:lnSpc>
                <a:spcPct val="110000"/>
              </a:lnSpc>
              <a:spcBef>
                <a:spcPts val="1000"/>
              </a:spcBef>
              <a:buFont typeface="Arial" pitchFamily="34" charset="0"/>
              <a:buNone/>
            </a:pPr>
            <a:r>
              <a:rPr lang="el-GR" altLang="el-GR" sz="2400" smtClean="0"/>
              <a:t>Έτσι, υπάρχει μια </a:t>
            </a:r>
            <a:r>
              <a:rPr lang="el-GR" altLang="el-GR" sz="2400" b="1" smtClean="0"/>
              <a:t>κρίσιμη τιμή </a:t>
            </a:r>
            <a:r>
              <a:rPr lang="el-GR" altLang="el-GR" sz="2400" smtClean="0"/>
              <a:t>κολλητικότητας που σχετίζεται με τον τύπο της εκτύπωσης, την ταχύτητα και την αντοχή της επιφάνειας του χαρτιού. </a:t>
            </a:r>
          </a:p>
        </p:txBody>
      </p:sp>
      <p:sp>
        <p:nvSpPr>
          <p:cNvPr id="757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320A5B1A-3F52-4ADE-AD8F-24B8B69254E8}" type="slidenum">
              <a:rPr lang="el-GR" altLang="el-GR" smtClean="0">
                <a:solidFill>
                  <a:srgbClr val="000000"/>
                </a:solidFill>
              </a:rPr>
              <a:pPr/>
              <a:t>40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Τίτλος 1"/>
          <p:cNvSpPr>
            <a:spLocks noGrp="1"/>
          </p:cNvSpPr>
          <p:nvPr>
            <p:ph type="title"/>
          </p:nvPr>
        </p:nvSpPr>
        <p:spPr/>
        <p:txBody>
          <a:bodyPr/>
          <a:lstStyle/>
          <a:p>
            <a:r>
              <a:rPr lang="el-GR" altLang="el-GR" smtClean="0"/>
              <a:t>Κολλητικότητα των μελανιών </a:t>
            </a:r>
            <a:r>
              <a:rPr lang="el-GR" altLang="el-GR" sz="3200" b="0" smtClean="0"/>
              <a:t>(3 από 4)</a:t>
            </a:r>
            <a:endParaRPr lang="el-GR" altLang="el-GR" smtClean="0"/>
          </a:p>
        </p:txBody>
      </p:sp>
      <p:sp>
        <p:nvSpPr>
          <p:cNvPr id="76802" name="Θέση περιεχομένου 2"/>
          <p:cNvSpPr>
            <a:spLocks noGrp="1"/>
          </p:cNvSpPr>
          <p:nvPr>
            <p:ph idx="1"/>
          </p:nvPr>
        </p:nvSpPr>
        <p:spPr>
          <a:xfrm>
            <a:off x="539750" y="1290638"/>
            <a:ext cx="8135938" cy="3960812"/>
          </a:xfrm>
        </p:spPr>
        <p:txBody>
          <a:bodyPr/>
          <a:lstStyle/>
          <a:p>
            <a:pPr marL="0" indent="0">
              <a:lnSpc>
                <a:spcPct val="114000"/>
              </a:lnSpc>
              <a:spcBef>
                <a:spcPts val="1200"/>
              </a:spcBef>
              <a:buFont typeface="Arial" pitchFamily="34" charset="0"/>
              <a:buNone/>
            </a:pPr>
            <a:r>
              <a:rPr lang="el-GR" altLang="el-GR" sz="2400" smtClean="0"/>
              <a:t>Η μέτρηση της κολλητικότητας πρέπει να λαμβάνεται σοβαρά υπόψη και οι συσκευές μέτρησης της κολλητικότητας, συμπληρώνονται συνήθως από όργανα που ελέγχουν την τάση των μελανιών λιθογραφίας όφσετ να δημιουργούν γαλάκτωμα, όπως δείχνει το επόμενο σχήμα.</a:t>
            </a:r>
          </a:p>
        </p:txBody>
      </p:sp>
      <p:sp>
        <p:nvSpPr>
          <p:cNvPr id="768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840FDD3-8137-4EBB-973E-57F588D39828}" type="slidenum">
              <a:rPr lang="el-GR" altLang="el-GR" smtClean="0">
                <a:solidFill>
                  <a:srgbClr val="000000"/>
                </a:solidFill>
              </a:rPr>
              <a:pPr/>
              <a:t>41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Τίτλος 1"/>
          <p:cNvSpPr>
            <a:spLocks noGrp="1"/>
          </p:cNvSpPr>
          <p:nvPr>
            <p:ph type="title"/>
          </p:nvPr>
        </p:nvSpPr>
        <p:spPr>
          <a:xfrm>
            <a:off x="0" y="115888"/>
            <a:ext cx="9144000" cy="909637"/>
          </a:xfrm>
        </p:spPr>
        <p:txBody>
          <a:bodyPr/>
          <a:lstStyle/>
          <a:p>
            <a:r>
              <a:rPr lang="el-GR" altLang="el-GR" smtClean="0"/>
              <a:t>Κολλητικότητα των μελανιών </a:t>
            </a:r>
            <a:r>
              <a:rPr lang="el-GR" altLang="el-GR" sz="3200" b="0" smtClean="0"/>
              <a:t>(4 από 4)</a:t>
            </a:r>
            <a:endParaRPr lang="el-GR" altLang="el-GR" smtClean="0"/>
          </a:p>
        </p:txBody>
      </p:sp>
      <p:sp>
        <p:nvSpPr>
          <p:cNvPr id="78850" name="Θέση περιεχομένου 2"/>
          <p:cNvSpPr>
            <a:spLocks noGrp="1"/>
          </p:cNvSpPr>
          <p:nvPr>
            <p:ph idx="1"/>
          </p:nvPr>
        </p:nvSpPr>
        <p:spPr>
          <a:xfrm>
            <a:off x="457200" y="1196975"/>
            <a:ext cx="8229600" cy="2447925"/>
          </a:xfrm>
        </p:spPr>
        <p:txBody>
          <a:bodyPr/>
          <a:lstStyle/>
          <a:p>
            <a:pPr marL="0" indent="0">
              <a:lnSpc>
                <a:spcPct val="114000"/>
              </a:lnSpc>
              <a:spcBef>
                <a:spcPts val="1200"/>
              </a:spcBef>
              <a:buFont typeface="Arial" pitchFamily="34" charset="0"/>
              <a:buNone/>
            </a:pPr>
            <a:r>
              <a:rPr lang="el-GR" altLang="el-GR" sz="2400" smtClean="0"/>
              <a:t>Το </a:t>
            </a:r>
            <a:r>
              <a:rPr lang="el-GR" altLang="el-GR" sz="2400" b="1" smtClean="0"/>
              <a:t>σύστημα μέτρησης </a:t>
            </a:r>
            <a:r>
              <a:rPr lang="el-GR" altLang="el-GR" sz="2400" smtClean="0"/>
              <a:t>αποτελείται από δύο κυλίνδρους που είναι μελανωμένοι, ενώ ο μεγαλύτερος περιστρέφεται δίνοντας κίνηση και στον άλλο. Η περιστροφή σε αντίθετη προς την περιστροφή των δεικτών του ωρολογίου προκαλεί μια ελκτική δύναμη στον κύλινδρο οδηγό προς τα αριστερά που τη μετράει ο μετρητής τάσης.</a:t>
            </a:r>
          </a:p>
        </p:txBody>
      </p:sp>
      <p:grpSp>
        <p:nvGrpSpPr>
          <p:cNvPr id="78851" name="Ομάδα 22"/>
          <p:cNvGrpSpPr>
            <a:grpSpLocks/>
          </p:cNvGrpSpPr>
          <p:nvPr/>
        </p:nvGrpSpPr>
        <p:grpSpPr bwMode="auto">
          <a:xfrm>
            <a:off x="812800" y="4049713"/>
            <a:ext cx="7534275" cy="1539875"/>
            <a:chOff x="812856" y="4050043"/>
            <a:chExt cx="7534736" cy="1539197"/>
          </a:xfrm>
        </p:grpSpPr>
        <p:cxnSp>
          <p:nvCxnSpPr>
            <p:cNvPr id="6" name="Ευθύγραμμο βέλος σύνδεσης 5"/>
            <p:cNvCxnSpPr/>
            <p:nvPr/>
          </p:nvCxnSpPr>
          <p:spPr>
            <a:xfrm flipH="1">
              <a:off x="971616" y="4581621"/>
              <a:ext cx="496917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Έλλειψη 6"/>
            <p:cNvSpPr/>
            <p:nvPr/>
          </p:nvSpPr>
          <p:spPr>
            <a:xfrm>
              <a:off x="2406804" y="4581621"/>
              <a:ext cx="647740" cy="698192"/>
            </a:xfrm>
            <a:prstGeom prst="ellipse">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Έλλειψη 7"/>
            <p:cNvSpPr/>
            <p:nvPr/>
          </p:nvSpPr>
          <p:spPr>
            <a:xfrm>
              <a:off x="2586202" y="4292823"/>
              <a:ext cx="288943" cy="288798"/>
            </a:xfrm>
            <a:prstGeom prst="ellipse">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9" name="Ευθύγραμμο βέλος σύνδεσης 8"/>
            <p:cNvCxnSpPr/>
            <p:nvPr/>
          </p:nvCxnSpPr>
          <p:spPr>
            <a:xfrm flipH="1" flipV="1">
              <a:off x="2875145" y="4608597"/>
              <a:ext cx="792210" cy="1443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Τόξο 9"/>
            <p:cNvSpPr/>
            <p:nvPr/>
          </p:nvSpPr>
          <p:spPr>
            <a:xfrm rot="14103197">
              <a:off x="2319632" y="4552883"/>
              <a:ext cx="582355" cy="700131"/>
            </a:xfrm>
            <a:prstGeom prst="arc">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cxnSp>
          <p:nvCxnSpPr>
            <p:cNvPr id="11" name="Ευθεία γραμμή σύνδεσης 10"/>
            <p:cNvCxnSpPr/>
            <p:nvPr/>
          </p:nvCxnSpPr>
          <p:spPr>
            <a:xfrm flipV="1">
              <a:off x="5940795" y="4437222"/>
              <a:ext cx="71442" cy="144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6012237" y="4445156"/>
              <a:ext cx="71441" cy="1443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6093204" y="4449917"/>
              <a:ext cx="73029" cy="144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6170997" y="4462611"/>
              <a:ext cx="71441" cy="144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6242438" y="4449917"/>
              <a:ext cx="73029" cy="144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6315468" y="4445156"/>
              <a:ext cx="71442" cy="1443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6402786" y="4581621"/>
              <a:ext cx="504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6907642" y="4292823"/>
              <a:ext cx="1439950" cy="5760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prstClr val="white"/>
                  </a:solidFill>
                </a:rPr>
                <a:t>Μετρητής  τάσης </a:t>
              </a:r>
            </a:p>
          </p:txBody>
        </p:sp>
        <p:sp>
          <p:nvSpPr>
            <p:cNvPr id="78866" name="TextBox 18"/>
            <p:cNvSpPr txBox="1">
              <a:spLocks noChangeArrowheads="1"/>
            </p:cNvSpPr>
            <p:nvPr/>
          </p:nvSpPr>
          <p:spPr bwMode="auto">
            <a:xfrm>
              <a:off x="2730968" y="5219908"/>
              <a:ext cx="2871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Περιστρεφόμενος κύλινδρος</a:t>
              </a:r>
            </a:p>
          </p:txBody>
        </p:sp>
        <p:sp>
          <p:nvSpPr>
            <p:cNvPr id="78867" name="TextBox 19"/>
            <p:cNvSpPr txBox="1">
              <a:spLocks noChangeArrowheads="1"/>
            </p:cNvSpPr>
            <p:nvPr/>
          </p:nvSpPr>
          <p:spPr bwMode="auto">
            <a:xfrm>
              <a:off x="2765490" y="4050043"/>
              <a:ext cx="1881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Κύλινδρος οδηγός</a:t>
              </a:r>
            </a:p>
          </p:txBody>
        </p:sp>
        <p:sp>
          <p:nvSpPr>
            <p:cNvPr id="78868" name="TextBox 20"/>
            <p:cNvSpPr txBox="1">
              <a:spLocks noChangeArrowheads="1"/>
            </p:cNvSpPr>
            <p:nvPr/>
          </p:nvSpPr>
          <p:spPr bwMode="auto">
            <a:xfrm>
              <a:off x="812856" y="4050043"/>
              <a:ext cx="1495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Δύναμη έλξης</a:t>
              </a:r>
            </a:p>
          </p:txBody>
        </p:sp>
        <p:sp>
          <p:nvSpPr>
            <p:cNvPr id="78869" name="TextBox 21"/>
            <p:cNvSpPr txBox="1">
              <a:spLocks noChangeArrowheads="1"/>
            </p:cNvSpPr>
            <p:nvPr/>
          </p:nvSpPr>
          <p:spPr bwMode="auto">
            <a:xfrm>
              <a:off x="3595064" y="4567862"/>
              <a:ext cx="891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Μελάνι</a:t>
              </a:r>
            </a:p>
          </p:txBody>
        </p:sp>
      </p:grpSp>
      <p:sp>
        <p:nvSpPr>
          <p:cNvPr id="788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53B7F2EF-F6E3-4F2B-B181-E9636DEE6548}" type="slidenum">
              <a:rPr lang="el-GR" altLang="el-GR" smtClean="0">
                <a:solidFill>
                  <a:srgbClr val="000000"/>
                </a:solidFill>
              </a:rPr>
              <a:pPr/>
              <a:t>42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Τίτλος 1"/>
          <p:cNvSpPr>
            <a:spLocks noGrp="1"/>
          </p:cNvSpPr>
          <p:nvPr>
            <p:ph type="title"/>
          </p:nvPr>
        </p:nvSpPr>
        <p:spPr>
          <a:xfrm>
            <a:off x="468313" y="115888"/>
            <a:ext cx="8229600" cy="1009650"/>
          </a:xfrm>
        </p:spPr>
        <p:txBody>
          <a:bodyPr/>
          <a:lstStyle/>
          <a:p>
            <a:r>
              <a:rPr lang="el-GR" altLang="el-GR" smtClean="0"/>
              <a:t>Διανομή και μεταφορά του μελανιού</a:t>
            </a:r>
            <a:endParaRPr lang="el-GR" altLang="el-GR" sz="3200" b="0" smtClean="0"/>
          </a:p>
        </p:txBody>
      </p:sp>
      <p:sp>
        <p:nvSpPr>
          <p:cNvPr id="80898" name="Θέση περιεχομένου 2"/>
          <p:cNvSpPr>
            <a:spLocks noGrp="1"/>
          </p:cNvSpPr>
          <p:nvPr>
            <p:ph idx="1"/>
          </p:nvPr>
        </p:nvSpPr>
        <p:spPr>
          <a:xfrm>
            <a:off x="457200" y="1412875"/>
            <a:ext cx="8229600" cy="4824413"/>
          </a:xfrm>
        </p:spPr>
        <p:txBody>
          <a:bodyPr/>
          <a:lstStyle/>
          <a:p>
            <a:pPr marL="0" indent="0">
              <a:lnSpc>
                <a:spcPct val="114000"/>
              </a:lnSpc>
              <a:spcBef>
                <a:spcPts val="1200"/>
              </a:spcBef>
              <a:buFont typeface="Arial" pitchFamily="34" charset="0"/>
              <a:buNone/>
            </a:pPr>
            <a:r>
              <a:rPr lang="el-GR" altLang="el-GR" sz="2400" dirty="0" smtClean="0"/>
              <a:t>Η απόδοση ενός μελανιού στη λειτουργία της μηχανής εκτύπωσης έχει σχέση με τα </a:t>
            </a:r>
            <a:r>
              <a:rPr lang="el-GR" altLang="el-GR" sz="2400" dirty="0" err="1" smtClean="0"/>
              <a:t>ρεολογικά</a:t>
            </a:r>
            <a:r>
              <a:rPr lang="el-GR" altLang="el-GR" sz="2400" dirty="0" smtClean="0"/>
              <a:t> χαρακτηριστικά του.</a:t>
            </a:r>
          </a:p>
          <a:p>
            <a:pPr marL="0" indent="0">
              <a:lnSpc>
                <a:spcPct val="114000"/>
              </a:lnSpc>
              <a:spcBef>
                <a:spcPts val="1200"/>
              </a:spcBef>
              <a:buFont typeface="Arial" pitchFamily="34" charset="0"/>
              <a:buNone/>
            </a:pPr>
            <a:r>
              <a:rPr lang="el-GR" altLang="el-GR" sz="2400" dirty="0" smtClean="0"/>
              <a:t>Ωστόσο, δεν υπάρχει πάντα μια αυστηρά θεωρητική και ποσοτική σχέση μεταξύ ιξώδους, κολλητικότητας και απόδοσης μηχανής και ποιότητας εκτύπωσης. Έτσι, οι προβλέψεις πολλές φορές βασίζονται στην εμπειρία και καθορίζονται από την συμπεριφορά μελανιού και </a:t>
            </a:r>
            <a:r>
              <a:rPr lang="el-GR" altLang="el-GR" sz="2400" dirty="0" smtClean="0"/>
              <a:t>μηχανής.</a:t>
            </a:r>
            <a:endParaRPr lang="el-GR" altLang="el-GR" sz="2400" dirty="0" smtClean="0"/>
          </a:p>
        </p:txBody>
      </p:sp>
      <p:sp>
        <p:nvSpPr>
          <p:cNvPr id="808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FB058BF4-6DD1-4B7B-BF56-11D52AE245A2}" type="slidenum">
              <a:rPr lang="el-GR" altLang="el-GR" smtClean="0">
                <a:solidFill>
                  <a:srgbClr val="000000"/>
                </a:solidFill>
              </a:rPr>
              <a:pPr/>
              <a:t>43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Τίτλος 1"/>
          <p:cNvSpPr>
            <a:spLocks noGrp="1"/>
          </p:cNvSpPr>
          <p:nvPr>
            <p:ph type="title"/>
          </p:nvPr>
        </p:nvSpPr>
        <p:spPr/>
        <p:txBody>
          <a:bodyPr/>
          <a:lstStyle/>
          <a:p>
            <a:r>
              <a:rPr lang="el-GR" altLang="el-GR" smtClean="0"/>
              <a:t>Στίγματα και λεκέδες</a:t>
            </a:r>
            <a:endParaRPr lang="el-GR" altLang="el-GR" sz="3200" b="0" smtClean="0"/>
          </a:p>
        </p:txBody>
      </p:sp>
      <p:sp>
        <p:nvSpPr>
          <p:cNvPr id="81922" name="Θέση περιεχομένου 2"/>
          <p:cNvSpPr>
            <a:spLocks noGrp="1"/>
          </p:cNvSpPr>
          <p:nvPr>
            <p:ph idx="1"/>
          </p:nvPr>
        </p:nvSpPr>
        <p:spPr>
          <a:xfrm>
            <a:off x="457200" y="1196975"/>
            <a:ext cx="8435975" cy="5040313"/>
          </a:xfrm>
        </p:spPr>
        <p:txBody>
          <a:bodyPr/>
          <a:lstStyle/>
          <a:p>
            <a:pPr marL="0" indent="0">
              <a:lnSpc>
                <a:spcPct val="114000"/>
              </a:lnSpc>
              <a:spcBef>
                <a:spcPts val="1200"/>
              </a:spcBef>
              <a:buFont typeface="Arial" pitchFamily="34" charset="0"/>
              <a:buNone/>
            </a:pPr>
            <a:r>
              <a:rPr lang="el-GR" altLang="el-GR" sz="2400" smtClean="0"/>
              <a:t>Ένας φαινόμενο που επιδρά στην εμφάνιση της επιφάνειας του εκτυπωμένου εντύπου είναι τα </a:t>
            </a:r>
            <a:r>
              <a:rPr lang="el-GR" altLang="el-GR" sz="2400" b="1" smtClean="0"/>
              <a:t>στίγματα ή </a:t>
            </a:r>
            <a:r>
              <a:rPr lang="el-GR" altLang="el-GR" sz="2400" smtClean="0"/>
              <a:t>οι </a:t>
            </a:r>
            <a:r>
              <a:rPr lang="el-GR" altLang="el-GR" sz="2400" b="1" smtClean="0"/>
              <a:t>λεκέδες</a:t>
            </a:r>
            <a:r>
              <a:rPr lang="el-GR" altLang="el-GR" sz="2400" smtClean="0"/>
              <a:t>.</a:t>
            </a:r>
          </a:p>
          <a:p>
            <a:pPr marL="0" indent="0">
              <a:lnSpc>
                <a:spcPct val="114000"/>
              </a:lnSpc>
              <a:spcBef>
                <a:spcPts val="1200"/>
              </a:spcBef>
              <a:buFont typeface="Arial" pitchFamily="34" charset="0"/>
              <a:buNone/>
            </a:pPr>
            <a:r>
              <a:rPr lang="el-GR" altLang="el-GR" sz="2400" smtClean="0"/>
              <a:t>Δύο τύποι στιγμάτων διακρίνονται, τα </a:t>
            </a:r>
            <a:r>
              <a:rPr lang="el-GR" altLang="el-GR" sz="2400" b="1" smtClean="0"/>
              <a:t>στίγματα του</a:t>
            </a:r>
            <a:r>
              <a:rPr lang="el-GR" altLang="el-GR" sz="2400" smtClean="0"/>
              <a:t> </a:t>
            </a:r>
            <a:r>
              <a:rPr lang="el-GR" altLang="el-GR" sz="2400" b="1" smtClean="0"/>
              <a:t>χαρτιού</a:t>
            </a:r>
            <a:r>
              <a:rPr lang="el-GR" altLang="el-GR" sz="2400" smtClean="0"/>
              <a:t> και του </a:t>
            </a:r>
            <a:r>
              <a:rPr lang="el-GR" altLang="el-GR" sz="2400" b="1" smtClean="0"/>
              <a:t>μελανιού</a:t>
            </a:r>
            <a:r>
              <a:rPr lang="el-GR" altLang="el-GR" sz="2400" smtClean="0"/>
              <a:t>, που έχουν</a:t>
            </a:r>
            <a:r>
              <a:rPr lang="el-GR" altLang="el-GR" sz="2400" i="1" smtClean="0"/>
              <a:t> </a:t>
            </a:r>
            <a:r>
              <a:rPr lang="el-GR" altLang="el-GR" sz="2400" smtClean="0"/>
              <a:t>σαν αποτέλεσμα τις ανωμαλίες της εμφάνισης του εντύπου.</a:t>
            </a:r>
          </a:p>
        </p:txBody>
      </p:sp>
      <p:sp>
        <p:nvSpPr>
          <p:cNvPr id="819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AF177021-C10B-42AC-9468-F79021582465}" type="slidenum">
              <a:rPr lang="el-GR" altLang="el-GR" smtClean="0">
                <a:solidFill>
                  <a:srgbClr val="000000"/>
                </a:solidFill>
              </a:rPr>
              <a:pPr/>
              <a:t>44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Τίτλος 1"/>
          <p:cNvSpPr>
            <a:spLocks noGrp="1"/>
          </p:cNvSpPr>
          <p:nvPr>
            <p:ph type="title"/>
          </p:nvPr>
        </p:nvSpPr>
        <p:spPr/>
        <p:txBody>
          <a:bodyPr/>
          <a:lstStyle/>
          <a:p>
            <a:r>
              <a:rPr lang="el-GR" altLang="el-GR" smtClean="0"/>
              <a:t>Στίγματα χαρτιού</a:t>
            </a:r>
          </a:p>
        </p:txBody>
      </p:sp>
      <p:sp>
        <p:nvSpPr>
          <p:cNvPr id="82946" name="Θέση περιεχομένου 2"/>
          <p:cNvSpPr>
            <a:spLocks noGrp="1"/>
          </p:cNvSpPr>
          <p:nvPr>
            <p:ph idx="1"/>
          </p:nvPr>
        </p:nvSpPr>
        <p:spPr>
          <a:xfrm>
            <a:off x="457200" y="1196975"/>
            <a:ext cx="8435975" cy="5040313"/>
          </a:xfrm>
        </p:spPr>
        <p:txBody>
          <a:bodyPr/>
          <a:lstStyle/>
          <a:p>
            <a:pPr marL="0" indent="0">
              <a:lnSpc>
                <a:spcPct val="114000"/>
              </a:lnSpc>
              <a:spcBef>
                <a:spcPts val="1200"/>
              </a:spcBef>
              <a:buFont typeface="Arial" pitchFamily="34" charset="0"/>
              <a:buNone/>
            </a:pPr>
            <a:r>
              <a:rPr lang="el-GR" altLang="el-GR" sz="2400" dirty="0" smtClean="0"/>
              <a:t>Τα πιο γνωστά είναι τα </a:t>
            </a:r>
            <a:r>
              <a:rPr lang="el-GR" altLang="el-GR" sz="2400" b="1" dirty="0" smtClean="0"/>
              <a:t>στίγματα χαρτιού</a:t>
            </a:r>
            <a:r>
              <a:rPr lang="el-GR" altLang="el-GR" sz="2400" dirty="0" smtClean="0"/>
              <a:t>, που οφείλονται </a:t>
            </a:r>
            <a:r>
              <a:rPr lang="el-GR" altLang="el-GR" sz="2400" dirty="0" smtClean="0"/>
              <a:t>στην ανομοιογένεια της </a:t>
            </a:r>
            <a:r>
              <a:rPr lang="el-GR" altLang="el-GR" sz="2400" dirty="0" smtClean="0"/>
              <a:t>πρόσφυσης του μελανιού στην επιφάνεια του χαρτιού. Η μη</a:t>
            </a:r>
            <a:r>
              <a:rPr lang="el-GR" altLang="el-GR" sz="2400" b="1" dirty="0" smtClean="0"/>
              <a:t> </a:t>
            </a:r>
            <a:r>
              <a:rPr lang="el-GR" altLang="el-GR" sz="2400" dirty="0" smtClean="0"/>
              <a:t>πρόσφυση στο χαρτί μπορεί να οφείλεται σε ξένα σώματα, όπως συμβαίνει με τις κόλλες σε ανακυκλωμένο χαρτί. </a:t>
            </a:r>
          </a:p>
          <a:p>
            <a:pPr marL="0" indent="0">
              <a:lnSpc>
                <a:spcPct val="114000"/>
              </a:lnSpc>
              <a:spcBef>
                <a:spcPts val="1200"/>
              </a:spcBef>
              <a:buFont typeface="Arial" pitchFamily="34" charset="0"/>
              <a:buNone/>
            </a:pPr>
            <a:r>
              <a:rPr lang="el-GR" altLang="el-GR" sz="2400" dirty="0" smtClean="0"/>
              <a:t>Ακόμη μπορεί να οφείλονται σε ανόμοια απορρόφηση μελανιού από κάποιο χαρτί λόγω της μη ομαλής επιφάνειάς του. </a:t>
            </a:r>
          </a:p>
          <a:p>
            <a:pPr marL="0" indent="0">
              <a:lnSpc>
                <a:spcPct val="114000"/>
              </a:lnSpc>
              <a:spcBef>
                <a:spcPts val="1200"/>
              </a:spcBef>
              <a:buFont typeface="Arial" pitchFamily="34" charset="0"/>
              <a:buNone/>
            </a:pPr>
            <a:endParaRPr lang="el-GR" altLang="el-GR" sz="2400" dirty="0" smtClean="0"/>
          </a:p>
        </p:txBody>
      </p:sp>
      <p:sp>
        <p:nvSpPr>
          <p:cNvPr id="829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96B6B68-8A5C-405A-8501-8188A9C12ED3}" type="slidenum">
              <a:rPr lang="el-GR" altLang="el-GR" smtClean="0">
                <a:solidFill>
                  <a:srgbClr val="000000"/>
                </a:solidFill>
              </a:rPr>
              <a:pPr/>
              <a:t>45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Τίτλος 1"/>
          <p:cNvSpPr>
            <a:spLocks noGrp="1"/>
          </p:cNvSpPr>
          <p:nvPr>
            <p:ph type="title"/>
          </p:nvPr>
        </p:nvSpPr>
        <p:spPr/>
        <p:txBody>
          <a:bodyPr/>
          <a:lstStyle/>
          <a:p>
            <a:r>
              <a:rPr lang="el-GR" altLang="el-GR" smtClean="0"/>
              <a:t>Στίγματα μελανιού</a:t>
            </a:r>
          </a:p>
        </p:txBody>
      </p:sp>
      <p:sp>
        <p:nvSpPr>
          <p:cNvPr id="83970" name="Θέση περιεχομένου 2"/>
          <p:cNvSpPr>
            <a:spLocks noGrp="1"/>
          </p:cNvSpPr>
          <p:nvPr>
            <p:ph idx="1"/>
          </p:nvPr>
        </p:nvSpPr>
        <p:spPr/>
        <p:txBody>
          <a:bodyPr/>
          <a:lstStyle/>
          <a:p>
            <a:pPr marL="0" indent="0">
              <a:lnSpc>
                <a:spcPct val="114000"/>
              </a:lnSpc>
              <a:spcBef>
                <a:spcPts val="1200"/>
              </a:spcBef>
              <a:buFont typeface="Arial" pitchFamily="34" charset="0"/>
              <a:buNone/>
            </a:pPr>
            <a:r>
              <a:rPr lang="el-GR" altLang="el-GR" sz="2400" smtClean="0"/>
              <a:t>Τα </a:t>
            </a:r>
            <a:r>
              <a:rPr lang="el-GR" altLang="el-GR" sz="2400" b="1" smtClean="0"/>
              <a:t>στίγματα μελανιού </a:t>
            </a:r>
            <a:r>
              <a:rPr lang="el-GR" altLang="el-GR" sz="2400" smtClean="0"/>
              <a:t>είναι αποτέλεσμα της απόθεσης μη ομοιόμορφου πάχους μελανιού στην επιφάνεια του χαρτιού. Αυτό θεωρείται ότι οφείλεται στη δημιουργία ινών στο μελάνι που έχει αποτεθεί στο χαρτί, καθώς το φιλμ του μελανιού διχοτομείται, καθώς φεύγει από τον κύλινδρο εκτύπωσης. Ο σχηματισμός αυτών των ινών σχετίζεται με τη δημιουργία </a:t>
            </a:r>
            <a:r>
              <a:rPr lang="el-GR" altLang="el-GR" sz="2400" b="1" smtClean="0"/>
              <a:t>ομίχλης (νέφους) μελανιού</a:t>
            </a:r>
            <a:r>
              <a:rPr lang="el-GR" altLang="el-GR" sz="2400" smtClean="0"/>
              <a:t>.</a:t>
            </a:r>
          </a:p>
        </p:txBody>
      </p:sp>
      <p:sp>
        <p:nvSpPr>
          <p:cNvPr id="839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3138635-D9F0-4D64-9D6D-8F2DF473F5B9}" type="slidenum">
              <a:rPr lang="el-GR" altLang="el-GR" smtClean="0">
                <a:solidFill>
                  <a:srgbClr val="000000"/>
                </a:solidFill>
              </a:rPr>
              <a:pPr/>
              <a:t>46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Τίτλος 1"/>
          <p:cNvSpPr>
            <a:spLocks noGrp="1"/>
          </p:cNvSpPr>
          <p:nvPr>
            <p:ph type="title" idx="4294967295"/>
          </p:nvPr>
        </p:nvSpPr>
        <p:spPr/>
        <p:txBody>
          <a:bodyPr/>
          <a:lstStyle/>
          <a:p>
            <a:r>
              <a:rPr lang="el-GR" altLang="el-GR" smtClean="0"/>
              <a:t>Ομίχλη μελανιού</a:t>
            </a:r>
            <a:endParaRPr lang="el-GR" altLang="el-GR" sz="3200" b="0" smtClean="0"/>
          </a:p>
        </p:txBody>
      </p:sp>
      <p:sp>
        <p:nvSpPr>
          <p:cNvPr id="107523" name="Θέση περιεχομένου 2"/>
          <p:cNvSpPr>
            <a:spLocks noGrp="1"/>
          </p:cNvSpPr>
          <p:nvPr>
            <p:ph idx="4294967295"/>
          </p:nvPr>
        </p:nvSpPr>
        <p:spPr/>
        <p:txBody>
          <a:bodyPr/>
          <a:lstStyle/>
          <a:p>
            <a:pPr marL="0" indent="0">
              <a:lnSpc>
                <a:spcPct val="114000"/>
              </a:lnSpc>
              <a:spcBef>
                <a:spcPts val="1200"/>
              </a:spcBef>
              <a:buFont typeface="Arial" pitchFamily="34" charset="0"/>
              <a:buNone/>
            </a:pPr>
            <a:r>
              <a:rPr lang="el-GR" altLang="el-GR" sz="2400" smtClean="0"/>
              <a:t>Ένα μελάνι που σχηματίζει μακριές ίνες, μπορεί κατά την εκτύπωση αυτές να κόβονται σε πολλά μικρά σταγονίδια κατά την διάτμησή του. Τα </a:t>
            </a:r>
            <a:r>
              <a:rPr lang="el-GR" altLang="el-GR" sz="2400" b="1" smtClean="0"/>
              <a:t>σταγονίδια</a:t>
            </a:r>
            <a:r>
              <a:rPr lang="el-GR" altLang="el-GR" sz="2400" smtClean="0"/>
              <a:t> αυτά διαφεύγουν στην ατμόσφαιρα καλύπτοντας τον εργαζόμενο και την μηχανή με λεπτό σύννεφο μελανιού, το ονομαζόμενο και </a:t>
            </a:r>
            <a:r>
              <a:rPr lang="el-GR" altLang="el-GR" sz="2400" b="1" smtClean="0"/>
              <a:t>ομίχλη μελανιού,</a:t>
            </a:r>
            <a:r>
              <a:rPr lang="el-GR" altLang="el-GR" sz="2400" smtClean="0"/>
              <a:t> που δημιουργεί μεγάλα προβλήματα στην περίπτωση της γρήγορης εκτύπωσης σε χαρτί από ρολό (για παράδειγμα κατά την εκτύπωση εφημερίδας). Το πρόβλημα συχνά οφείλεται στη φύση της χρωστικής ύλης και τη χαμηλή ικανότητά της να διασπείρεται στον φορέα κατά την διαδικασία ανάμειξης των συστατικών του μελανιού.</a:t>
            </a:r>
          </a:p>
        </p:txBody>
      </p:sp>
      <p:sp>
        <p:nvSpPr>
          <p:cNvPr id="10752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975ECB3A-F8EA-47DD-BAB9-27A2BF982477}" type="slidenum">
              <a:rPr lang="el-GR" altLang="el-GR" sz="1200">
                <a:solidFill>
                  <a:srgbClr val="000000"/>
                </a:solidFill>
              </a:rPr>
              <a:pPr algn="r"/>
              <a:t>47</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Τίτλος 1"/>
          <p:cNvSpPr>
            <a:spLocks noGrp="1"/>
          </p:cNvSpPr>
          <p:nvPr>
            <p:ph type="title"/>
          </p:nvPr>
        </p:nvSpPr>
        <p:spPr/>
        <p:txBody>
          <a:bodyPr/>
          <a:lstStyle/>
          <a:p>
            <a:r>
              <a:rPr lang="el-GR" altLang="el-GR" smtClean="0"/>
              <a:t>Σχηματισμός ομίχλης μελανιού</a:t>
            </a:r>
          </a:p>
        </p:txBody>
      </p:sp>
      <p:sp>
        <p:nvSpPr>
          <p:cNvPr id="86018" name="Θέση περιεχομένου 2"/>
          <p:cNvSpPr>
            <a:spLocks noGrp="1"/>
          </p:cNvSpPr>
          <p:nvPr>
            <p:ph idx="1"/>
          </p:nvPr>
        </p:nvSpPr>
        <p:spPr>
          <a:xfrm>
            <a:off x="457200" y="3213100"/>
            <a:ext cx="8229600" cy="3455988"/>
          </a:xfrm>
        </p:spPr>
        <p:txBody>
          <a:bodyPr/>
          <a:lstStyle/>
          <a:p>
            <a:pPr marL="0" indent="0">
              <a:lnSpc>
                <a:spcPct val="114000"/>
              </a:lnSpc>
              <a:spcBef>
                <a:spcPts val="1200"/>
              </a:spcBef>
              <a:buFont typeface="Arial" pitchFamily="34" charset="0"/>
              <a:buNone/>
            </a:pPr>
            <a:r>
              <a:rPr lang="el-GR" altLang="el-GR" sz="2400" smtClean="0"/>
              <a:t>Πιο συγκεκριμένα, καθώς οι κύλινδροι μελανώματος έρχονται σε επαφή (Α), το μελάνι και ο διαλυμένος αέρας ή οι φυσαλίδες του διαλύτη συμπιέζονται, ενώ όταν το μελάνι φθάσει στην θέση Β, αρχίζει να διαχωρίζεται, ενώ οι παγιδευμένες φυσαλίδες εκτονώνονται απότομα και προκαλούν σπηλαίωση. Όσο οι φυσαλίδες αυξάνουν</a:t>
            </a:r>
            <a:r>
              <a:rPr lang="el-GR" altLang="el-GR" sz="2400" i="1" smtClean="0"/>
              <a:t> </a:t>
            </a:r>
            <a:r>
              <a:rPr lang="el-GR" altLang="el-GR" sz="2400" smtClean="0"/>
              <a:t>σε μέγεθος, σχηματίζονται σταγονίδια που εμφανίζονται σαν στίγματα στην εκτύπωση ή παρασύρονται στον αέρα και σχηματίζουν την </a:t>
            </a:r>
            <a:r>
              <a:rPr lang="el-GR" altLang="el-GR" sz="2400" b="1" smtClean="0"/>
              <a:t>ομίχλη μελανιού</a:t>
            </a:r>
            <a:r>
              <a:rPr lang="el-GR" altLang="el-GR" sz="2400" smtClean="0"/>
              <a:t>. </a:t>
            </a:r>
          </a:p>
        </p:txBody>
      </p:sp>
      <p:sp>
        <p:nvSpPr>
          <p:cNvPr id="860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A03B842-5F93-446C-8993-6BBD5220FBE3}" type="slidenum">
              <a:rPr lang="el-GR" altLang="el-GR" smtClean="0">
                <a:solidFill>
                  <a:srgbClr val="000000"/>
                </a:solidFill>
              </a:rPr>
              <a:pPr/>
              <a:t>48</a:t>
            </a:fld>
            <a:endParaRPr lang="el-GR" altLang="el-GR" smtClean="0">
              <a:solidFill>
                <a:srgbClr val="000000"/>
              </a:solidFill>
            </a:endParaRPr>
          </a:p>
        </p:txBody>
      </p:sp>
      <p:grpSp>
        <p:nvGrpSpPr>
          <p:cNvPr id="86020" name="Ομάδα 31"/>
          <p:cNvGrpSpPr>
            <a:grpSpLocks/>
          </p:cNvGrpSpPr>
          <p:nvPr/>
        </p:nvGrpSpPr>
        <p:grpSpPr bwMode="auto">
          <a:xfrm>
            <a:off x="885825" y="563563"/>
            <a:ext cx="6926263" cy="2649537"/>
            <a:chOff x="431032" y="383728"/>
            <a:chExt cx="6926732" cy="2650037"/>
          </a:xfrm>
        </p:grpSpPr>
        <p:sp>
          <p:nvSpPr>
            <p:cNvPr id="21" name="Τόξο 20"/>
            <p:cNvSpPr/>
            <p:nvPr/>
          </p:nvSpPr>
          <p:spPr>
            <a:xfrm rot="7784388">
              <a:off x="4368243" y="383783"/>
              <a:ext cx="914573" cy="914462"/>
            </a:xfrm>
            <a:prstGeom prst="arc">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grpSp>
          <p:nvGrpSpPr>
            <p:cNvPr id="86022" name="Ομάδα 30"/>
            <p:cNvGrpSpPr>
              <a:grpSpLocks/>
            </p:cNvGrpSpPr>
            <p:nvPr/>
          </p:nvGrpSpPr>
          <p:grpSpPr bwMode="auto">
            <a:xfrm>
              <a:off x="431032" y="719198"/>
              <a:ext cx="6926732" cy="2314567"/>
              <a:chOff x="431032" y="719198"/>
              <a:chExt cx="6926732" cy="2314567"/>
            </a:xfrm>
          </p:grpSpPr>
          <p:sp>
            <p:nvSpPr>
              <p:cNvPr id="6" name="Ελεύθερη σχεδίαση 5"/>
              <p:cNvSpPr/>
              <p:nvPr/>
            </p:nvSpPr>
            <p:spPr>
              <a:xfrm>
                <a:off x="2483809" y="718753"/>
                <a:ext cx="4873955" cy="2194339"/>
              </a:xfrm>
              <a:custGeom>
                <a:avLst/>
                <a:gdLst>
                  <a:gd name="connsiteX0" fmla="*/ 7479 w 4873996"/>
                  <a:gd name="connsiteY0" fmla="*/ 107790 h 2194554"/>
                  <a:gd name="connsiteX1" fmla="*/ 185033 w 4873996"/>
                  <a:gd name="connsiteY1" fmla="*/ 240955 h 2194554"/>
                  <a:gd name="connsiteX2" fmla="*/ 566773 w 4873996"/>
                  <a:gd name="connsiteY2" fmla="*/ 427386 h 2194554"/>
                  <a:gd name="connsiteX3" fmla="*/ 966268 w 4873996"/>
                  <a:gd name="connsiteY3" fmla="*/ 542796 h 2194554"/>
                  <a:gd name="connsiteX4" fmla="*/ 1401274 w 4873996"/>
                  <a:gd name="connsiteY4" fmla="*/ 622695 h 2194554"/>
                  <a:gd name="connsiteX5" fmla="*/ 1827402 w 4873996"/>
                  <a:gd name="connsiteY5" fmla="*/ 702594 h 2194554"/>
                  <a:gd name="connsiteX6" fmla="*/ 2253530 w 4873996"/>
                  <a:gd name="connsiteY6" fmla="*/ 711471 h 2194554"/>
                  <a:gd name="connsiteX7" fmla="*/ 2688536 w 4873996"/>
                  <a:gd name="connsiteY7" fmla="*/ 711471 h 2194554"/>
                  <a:gd name="connsiteX8" fmla="*/ 3070276 w 4873996"/>
                  <a:gd name="connsiteY8" fmla="*/ 675961 h 2194554"/>
                  <a:gd name="connsiteX9" fmla="*/ 3425382 w 4873996"/>
                  <a:gd name="connsiteY9" fmla="*/ 604939 h 2194554"/>
                  <a:gd name="connsiteX10" fmla="*/ 3744978 w 4873996"/>
                  <a:gd name="connsiteY10" fmla="*/ 525040 h 2194554"/>
                  <a:gd name="connsiteX11" fmla="*/ 4224373 w 4873996"/>
                  <a:gd name="connsiteY11" fmla="*/ 347487 h 2194554"/>
                  <a:gd name="connsiteX12" fmla="*/ 4570602 w 4873996"/>
                  <a:gd name="connsiteY12" fmla="*/ 152178 h 2194554"/>
                  <a:gd name="connsiteX13" fmla="*/ 4694889 w 4873996"/>
                  <a:gd name="connsiteY13" fmla="*/ 72279 h 2194554"/>
                  <a:gd name="connsiteX14" fmla="*/ 4783666 w 4873996"/>
                  <a:gd name="connsiteY14" fmla="*/ 1258 h 2194554"/>
                  <a:gd name="connsiteX15" fmla="*/ 4810299 w 4873996"/>
                  <a:gd name="connsiteY15" fmla="*/ 134423 h 2194554"/>
                  <a:gd name="connsiteX16" fmla="*/ 4810299 w 4873996"/>
                  <a:gd name="connsiteY16" fmla="*/ 294221 h 2194554"/>
                  <a:gd name="connsiteX17" fmla="*/ 4765911 w 4873996"/>
                  <a:gd name="connsiteY17" fmla="*/ 276465 h 2194554"/>
                  <a:gd name="connsiteX18" fmla="*/ 4677134 w 4873996"/>
                  <a:gd name="connsiteY18" fmla="*/ 294221 h 2194554"/>
                  <a:gd name="connsiteX19" fmla="*/ 4632745 w 4873996"/>
                  <a:gd name="connsiteY19" fmla="*/ 374120 h 2194554"/>
                  <a:gd name="connsiteX20" fmla="*/ 4597235 w 4873996"/>
                  <a:gd name="connsiteY20" fmla="*/ 418508 h 2194554"/>
                  <a:gd name="connsiteX21" fmla="*/ 4535091 w 4873996"/>
                  <a:gd name="connsiteY21" fmla="*/ 400753 h 2194554"/>
                  <a:gd name="connsiteX22" fmla="*/ 4455192 w 4873996"/>
                  <a:gd name="connsiteY22" fmla="*/ 374120 h 2194554"/>
                  <a:gd name="connsiteX23" fmla="*/ 4375293 w 4873996"/>
                  <a:gd name="connsiteY23" fmla="*/ 427386 h 2194554"/>
                  <a:gd name="connsiteX24" fmla="*/ 4330905 w 4873996"/>
                  <a:gd name="connsiteY24" fmla="*/ 489530 h 2194554"/>
                  <a:gd name="connsiteX25" fmla="*/ 4206617 w 4873996"/>
                  <a:gd name="connsiteY25" fmla="*/ 507285 h 2194554"/>
                  <a:gd name="connsiteX26" fmla="*/ 4153351 w 4873996"/>
                  <a:gd name="connsiteY26" fmla="*/ 462897 h 2194554"/>
                  <a:gd name="connsiteX27" fmla="*/ 4064575 w 4873996"/>
                  <a:gd name="connsiteY27" fmla="*/ 525040 h 2194554"/>
                  <a:gd name="connsiteX28" fmla="*/ 3975798 w 4873996"/>
                  <a:gd name="connsiteY28" fmla="*/ 569429 h 2194554"/>
                  <a:gd name="connsiteX29" fmla="*/ 3904777 w 4873996"/>
                  <a:gd name="connsiteY29" fmla="*/ 596062 h 2194554"/>
                  <a:gd name="connsiteX30" fmla="*/ 3851511 w 4873996"/>
                  <a:gd name="connsiteY30" fmla="*/ 533918 h 2194554"/>
                  <a:gd name="connsiteX31" fmla="*/ 3807122 w 4873996"/>
                  <a:gd name="connsiteY31" fmla="*/ 596062 h 2194554"/>
                  <a:gd name="connsiteX32" fmla="*/ 3753856 w 4873996"/>
                  <a:gd name="connsiteY32" fmla="*/ 649328 h 2194554"/>
                  <a:gd name="connsiteX33" fmla="*/ 3709468 w 4873996"/>
                  <a:gd name="connsiteY33" fmla="*/ 791370 h 2194554"/>
                  <a:gd name="connsiteX34" fmla="*/ 3691712 w 4873996"/>
                  <a:gd name="connsiteY34" fmla="*/ 1013312 h 2194554"/>
                  <a:gd name="connsiteX35" fmla="*/ 3727223 w 4873996"/>
                  <a:gd name="connsiteY35" fmla="*/ 1279642 h 2194554"/>
                  <a:gd name="connsiteX36" fmla="*/ 3798244 w 4873996"/>
                  <a:gd name="connsiteY36" fmla="*/ 1474951 h 2194554"/>
                  <a:gd name="connsiteX37" fmla="*/ 3851511 w 4873996"/>
                  <a:gd name="connsiteY37" fmla="*/ 1545972 h 2194554"/>
                  <a:gd name="connsiteX38" fmla="*/ 3913654 w 4873996"/>
                  <a:gd name="connsiteY38" fmla="*/ 1492706 h 2194554"/>
                  <a:gd name="connsiteX39" fmla="*/ 3984676 w 4873996"/>
                  <a:gd name="connsiteY39" fmla="*/ 1457196 h 2194554"/>
                  <a:gd name="connsiteX40" fmla="*/ 4020186 w 4873996"/>
                  <a:gd name="connsiteY40" fmla="*/ 1466073 h 2194554"/>
                  <a:gd name="connsiteX41" fmla="*/ 4073452 w 4873996"/>
                  <a:gd name="connsiteY41" fmla="*/ 1528217 h 2194554"/>
                  <a:gd name="connsiteX42" fmla="*/ 4073452 w 4873996"/>
                  <a:gd name="connsiteY42" fmla="*/ 1554850 h 2194554"/>
                  <a:gd name="connsiteX43" fmla="*/ 4162229 w 4873996"/>
                  <a:gd name="connsiteY43" fmla="*/ 1590361 h 2194554"/>
                  <a:gd name="connsiteX44" fmla="*/ 4206617 w 4873996"/>
                  <a:gd name="connsiteY44" fmla="*/ 1537095 h 2194554"/>
                  <a:gd name="connsiteX45" fmla="*/ 4286516 w 4873996"/>
                  <a:gd name="connsiteY45" fmla="*/ 1528217 h 2194554"/>
                  <a:gd name="connsiteX46" fmla="*/ 4348660 w 4873996"/>
                  <a:gd name="connsiteY46" fmla="*/ 1590361 h 2194554"/>
                  <a:gd name="connsiteX47" fmla="*/ 4384171 w 4873996"/>
                  <a:gd name="connsiteY47" fmla="*/ 1634749 h 2194554"/>
                  <a:gd name="connsiteX48" fmla="*/ 4446314 w 4873996"/>
                  <a:gd name="connsiteY48" fmla="*/ 1652504 h 2194554"/>
                  <a:gd name="connsiteX49" fmla="*/ 4517336 w 4873996"/>
                  <a:gd name="connsiteY49" fmla="*/ 1625871 h 2194554"/>
                  <a:gd name="connsiteX50" fmla="*/ 4597235 w 4873996"/>
                  <a:gd name="connsiteY50" fmla="*/ 1616994 h 2194554"/>
                  <a:gd name="connsiteX51" fmla="*/ 4650501 w 4873996"/>
                  <a:gd name="connsiteY51" fmla="*/ 1661382 h 2194554"/>
                  <a:gd name="connsiteX52" fmla="*/ 4721522 w 4873996"/>
                  <a:gd name="connsiteY52" fmla="*/ 1732403 h 2194554"/>
                  <a:gd name="connsiteX53" fmla="*/ 4792544 w 4873996"/>
                  <a:gd name="connsiteY53" fmla="*/ 1741281 h 2194554"/>
                  <a:gd name="connsiteX54" fmla="*/ 4845810 w 4873996"/>
                  <a:gd name="connsiteY54" fmla="*/ 1732403 h 2194554"/>
                  <a:gd name="connsiteX55" fmla="*/ 4872443 w 4873996"/>
                  <a:gd name="connsiteY55" fmla="*/ 2007611 h 2194554"/>
                  <a:gd name="connsiteX56" fmla="*/ 4801421 w 4873996"/>
                  <a:gd name="connsiteY56" fmla="*/ 1954345 h 2194554"/>
                  <a:gd name="connsiteX57" fmla="*/ 4552846 w 4873996"/>
                  <a:gd name="connsiteY57" fmla="*/ 1856691 h 2194554"/>
                  <a:gd name="connsiteX58" fmla="*/ 4268761 w 4873996"/>
                  <a:gd name="connsiteY58" fmla="*/ 1759036 h 2194554"/>
                  <a:gd name="connsiteX59" fmla="*/ 4002431 w 4873996"/>
                  <a:gd name="connsiteY59" fmla="*/ 1670260 h 2194554"/>
                  <a:gd name="connsiteX60" fmla="*/ 3709468 w 4873996"/>
                  <a:gd name="connsiteY60" fmla="*/ 1590361 h 2194554"/>
                  <a:gd name="connsiteX61" fmla="*/ 3354361 w 4873996"/>
                  <a:gd name="connsiteY61" fmla="*/ 1510462 h 2194554"/>
                  <a:gd name="connsiteX62" fmla="*/ 3052520 w 4873996"/>
                  <a:gd name="connsiteY62" fmla="*/ 1474951 h 2194554"/>
                  <a:gd name="connsiteX63" fmla="*/ 2715169 w 4873996"/>
                  <a:gd name="connsiteY63" fmla="*/ 1448318 h 2194554"/>
                  <a:gd name="connsiteX64" fmla="*/ 2218019 w 4873996"/>
                  <a:gd name="connsiteY64" fmla="*/ 1439440 h 2194554"/>
                  <a:gd name="connsiteX65" fmla="*/ 1862912 w 4873996"/>
                  <a:gd name="connsiteY65" fmla="*/ 1466073 h 2194554"/>
                  <a:gd name="connsiteX66" fmla="*/ 1445662 w 4873996"/>
                  <a:gd name="connsiteY66" fmla="*/ 1519339 h 2194554"/>
                  <a:gd name="connsiteX67" fmla="*/ 957390 w 4873996"/>
                  <a:gd name="connsiteY67" fmla="*/ 1670260 h 2194554"/>
                  <a:gd name="connsiteX68" fmla="*/ 566773 w 4873996"/>
                  <a:gd name="connsiteY68" fmla="*/ 1838935 h 2194554"/>
                  <a:gd name="connsiteX69" fmla="*/ 247177 w 4873996"/>
                  <a:gd name="connsiteY69" fmla="*/ 2007611 h 2194554"/>
                  <a:gd name="connsiteX70" fmla="*/ 42990 w 4873996"/>
                  <a:gd name="connsiteY70" fmla="*/ 2194042 h 2194554"/>
                  <a:gd name="connsiteX71" fmla="*/ 42990 w 4873996"/>
                  <a:gd name="connsiteY71" fmla="*/ 2051999 h 2194554"/>
                  <a:gd name="connsiteX72" fmla="*/ 60745 w 4873996"/>
                  <a:gd name="connsiteY72" fmla="*/ 1741281 h 2194554"/>
                  <a:gd name="connsiteX73" fmla="*/ 60745 w 4873996"/>
                  <a:gd name="connsiteY73" fmla="*/ 1705770 h 2194554"/>
                  <a:gd name="connsiteX74" fmla="*/ 229421 w 4873996"/>
                  <a:gd name="connsiteY74" fmla="*/ 1643627 h 2194554"/>
                  <a:gd name="connsiteX75" fmla="*/ 549017 w 4873996"/>
                  <a:gd name="connsiteY75" fmla="*/ 1430563 h 2194554"/>
                  <a:gd name="connsiteX76" fmla="*/ 691060 w 4873996"/>
                  <a:gd name="connsiteY76" fmla="*/ 1110966 h 2194554"/>
                  <a:gd name="connsiteX77" fmla="*/ 540140 w 4873996"/>
                  <a:gd name="connsiteY77" fmla="*/ 844636 h 2194554"/>
                  <a:gd name="connsiteX78" fmla="*/ 282687 w 4873996"/>
                  <a:gd name="connsiteY78" fmla="*/ 684838 h 2194554"/>
                  <a:gd name="connsiteX79" fmla="*/ 51868 w 4873996"/>
                  <a:gd name="connsiteY79" fmla="*/ 631572 h 2194554"/>
                  <a:gd name="connsiteX80" fmla="*/ 34112 w 4873996"/>
                  <a:gd name="connsiteY80" fmla="*/ 294221 h 2194554"/>
                  <a:gd name="connsiteX81" fmla="*/ 7479 w 4873996"/>
                  <a:gd name="connsiteY81" fmla="*/ 107790 h 219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73996" h="2194554">
                    <a:moveTo>
                      <a:pt x="7479" y="107790"/>
                    </a:moveTo>
                    <a:cubicBezTo>
                      <a:pt x="32633" y="98912"/>
                      <a:pt x="91817" y="187689"/>
                      <a:pt x="185033" y="240955"/>
                    </a:cubicBezTo>
                    <a:cubicBezTo>
                      <a:pt x="278249" y="294221"/>
                      <a:pt x="436567" y="377079"/>
                      <a:pt x="566773" y="427386"/>
                    </a:cubicBezTo>
                    <a:cubicBezTo>
                      <a:pt x="696979" y="477693"/>
                      <a:pt x="827185" y="510245"/>
                      <a:pt x="966268" y="542796"/>
                    </a:cubicBezTo>
                    <a:cubicBezTo>
                      <a:pt x="1105351" y="575347"/>
                      <a:pt x="1401274" y="622695"/>
                      <a:pt x="1401274" y="622695"/>
                    </a:cubicBezTo>
                    <a:cubicBezTo>
                      <a:pt x="1544796" y="649328"/>
                      <a:pt x="1685359" y="687798"/>
                      <a:pt x="1827402" y="702594"/>
                    </a:cubicBezTo>
                    <a:cubicBezTo>
                      <a:pt x="1969445" y="717390"/>
                      <a:pt x="2110008" y="709991"/>
                      <a:pt x="2253530" y="711471"/>
                    </a:cubicBezTo>
                    <a:cubicBezTo>
                      <a:pt x="2397052" y="712951"/>
                      <a:pt x="2552412" y="717389"/>
                      <a:pt x="2688536" y="711471"/>
                    </a:cubicBezTo>
                    <a:cubicBezTo>
                      <a:pt x="2824660" y="705553"/>
                      <a:pt x="2947468" y="693716"/>
                      <a:pt x="3070276" y="675961"/>
                    </a:cubicBezTo>
                    <a:cubicBezTo>
                      <a:pt x="3193084" y="658206"/>
                      <a:pt x="3312932" y="630092"/>
                      <a:pt x="3425382" y="604939"/>
                    </a:cubicBezTo>
                    <a:cubicBezTo>
                      <a:pt x="3537832" y="579786"/>
                      <a:pt x="3611813" y="567949"/>
                      <a:pt x="3744978" y="525040"/>
                    </a:cubicBezTo>
                    <a:cubicBezTo>
                      <a:pt x="3878143" y="482131"/>
                      <a:pt x="4086769" y="409631"/>
                      <a:pt x="4224373" y="347487"/>
                    </a:cubicBezTo>
                    <a:cubicBezTo>
                      <a:pt x="4361977" y="285343"/>
                      <a:pt x="4492183" y="198046"/>
                      <a:pt x="4570602" y="152178"/>
                    </a:cubicBezTo>
                    <a:cubicBezTo>
                      <a:pt x="4649021" y="106310"/>
                      <a:pt x="4659378" y="97432"/>
                      <a:pt x="4694889" y="72279"/>
                    </a:cubicBezTo>
                    <a:cubicBezTo>
                      <a:pt x="4730400" y="47126"/>
                      <a:pt x="4764431" y="-9099"/>
                      <a:pt x="4783666" y="1258"/>
                    </a:cubicBezTo>
                    <a:cubicBezTo>
                      <a:pt x="4802901" y="11615"/>
                      <a:pt x="4805860" y="85596"/>
                      <a:pt x="4810299" y="134423"/>
                    </a:cubicBezTo>
                    <a:cubicBezTo>
                      <a:pt x="4814738" y="183250"/>
                      <a:pt x="4817697" y="270547"/>
                      <a:pt x="4810299" y="294221"/>
                    </a:cubicBezTo>
                    <a:cubicBezTo>
                      <a:pt x="4802901" y="317895"/>
                      <a:pt x="4788105" y="276465"/>
                      <a:pt x="4765911" y="276465"/>
                    </a:cubicBezTo>
                    <a:cubicBezTo>
                      <a:pt x="4743717" y="276465"/>
                      <a:pt x="4699328" y="277945"/>
                      <a:pt x="4677134" y="294221"/>
                    </a:cubicBezTo>
                    <a:cubicBezTo>
                      <a:pt x="4654940" y="310497"/>
                      <a:pt x="4646062" y="353406"/>
                      <a:pt x="4632745" y="374120"/>
                    </a:cubicBezTo>
                    <a:cubicBezTo>
                      <a:pt x="4619429" y="394835"/>
                      <a:pt x="4613511" y="414069"/>
                      <a:pt x="4597235" y="418508"/>
                    </a:cubicBezTo>
                    <a:cubicBezTo>
                      <a:pt x="4580959" y="422947"/>
                      <a:pt x="4558765" y="408151"/>
                      <a:pt x="4535091" y="400753"/>
                    </a:cubicBezTo>
                    <a:cubicBezTo>
                      <a:pt x="4511417" y="393355"/>
                      <a:pt x="4481825" y="369681"/>
                      <a:pt x="4455192" y="374120"/>
                    </a:cubicBezTo>
                    <a:cubicBezTo>
                      <a:pt x="4428559" y="378559"/>
                      <a:pt x="4396008" y="408151"/>
                      <a:pt x="4375293" y="427386"/>
                    </a:cubicBezTo>
                    <a:cubicBezTo>
                      <a:pt x="4354579" y="446621"/>
                      <a:pt x="4359018" y="476214"/>
                      <a:pt x="4330905" y="489530"/>
                    </a:cubicBezTo>
                    <a:cubicBezTo>
                      <a:pt x="4302792" y="502846"/>
                      <a:pt x="4236209" y="511724"/>
                      <a:pt x="4206617" y="507285"/>
                    </a:cubicBezTo>
                    <a:cubicBezTo>
                      <a:pt x="4177025" y="502846"/>
                      <a:pt x="4177025" y="459938"/>
                      <a:pt x="4153351" y="462897"/>
                    </a:cubicBezTo>
                    <a:cubicBezTo>
                      <a:pt x="4129677" y="465856"/>
                      <a:pt x="4094167" y="507285"/>
                      <a:pt x="4064575" y="525040"/>
                    </a:cubicBezTo>
                    <a:cubicBezTo>
                      <a:pt x="4034983" y="542795"/>
                      <a:pt x="4002431" y="557592"/>
                      <a:pt x="3975798" y="569429"/>
                    </a:cubicBezTo>
                    <a:cubicBezTo>
                      <a:pt x="3949165" y="581266"/>
                      <a:pt x="3925491" y="601980"/>
                      <a:pt x="3904777" y="596062"/>
                    </a:cubicBezTo>
                    <a:cubicBezTo>
                      <a:pt x="3884063" y="590144"/>
                      <a:pt x="3867787" y="533918"/>
                      <a:pt x="3851511" y="533918"/>
                    </a:cubicBezTo>
                    <a:cubicBezTo>
                      <a:pt x="3835235" y="533918"/>
                      <a:pt x="3823398" y="576827"/>
                      <a:pt x="3807122" y="596062"/>
                    </a:cubicBezTo>
                    <a:cubicBezTo>
                      <a:pt x="3790846" y="615297"/>
                      <a:pt x="3770132" y="616777"/>
                      <a:pt x="3753856" y="649328"/>
                    </a:cubicBezTo>
                    <a:cubicBezTo>
                      <a:pt x="3737580" y="681879"/>
                      <a:pt x="3719825" y="730706"/>
                      <a:pt x="3709468" y="791370"/>
                    </a:cubicBezTo>
                    <a:cubicBezTo>
                      <a:pt x="3699111" y="852034"/>
                      <a:pt x="3688753" y="931933"/>
                      <a:pt x="3691712" y="1013312"/>
                    </a:cubicBezTo>
                    <a:cubicBezTo>
                      <a:pt x="3694671" y="1094691"/>
                      <a:pt x="3709468" y="1202702"/>
                      <a:pt x="3727223" y="1279642"/>
                    </a:cubicBezTo>
                    <a:cubicBezTo>
                      <a:pt x="3744978" y="1356582"/>
                      <a:pt x="3777529" y="1430563"/>
                      <a:pt x="3798244" y="1474951"/>
                    </a:cubicBezTo>
                    <a:cubicBezTo>
                      <a:pt x="3818959" y="1519339"/>
                      <a:pt x="3832276" y="1543013"/>
                      <a:pt x="3851511" y="1545972"/>
                    </a:cubicBezTo>
                    <a:cubicBezTo>
                      <a:pt x="3870746" y="1548931"/>
                      <a:pt x="3891460" y="1507502"/>
                      <a:pt x="3913654" y="1492706"/>
                    </a:cubicBezTo>
                    <a:cubicBezTo>
                      <a:pt x="3935848" y="1477910"/>
                      <a:pt x="3966921" y="1461635"/>
                      <a:pt x="3984676" y="1457196"/>
                    </a:cubicBezTo>
                    <a:cubicBezTo>
                      <a:pt x="4002431" y="1452757"/>
                      <a:pt x="4005390" y="1454236"/>
                      <a:pt x="4020186" y="1466073"/>
                    </a:cubicBezTo>
                    <a:cubicBezTo>
                      <a:pt x="4034982" y="1477910"/>
                      <a:pt x="4064574" y="1513421"/>
                      <a:pt x="4073452" y="1528217"/>
                    </a:cubicBezTo>
                    <a:cubicBezTo>
                      <a:pt x="4082330" y="1543013"/>
                      <a:pt x="4058656" y="1544493"/>
                      <a:pt x="4073452" y="1554850"/>
                    </a:cubicBezTo>
                    <a:cubicBezTo>
                      <a:pt x="4088248" y="1565207"/>
                      <a:pt x="4140035" y="1593320"/>
                      <a:pt x="4162229" y="1590361"/>
                    </a:cubicBezTo>
                    <a:cubicBezTo>
                      <a:pt x="4184423" y="1587402"/>
                      <a:pt x="4185903" y="1547452"/>
                      <a:pt x="4206617" y="1537095"/>
                    </a:cubicBezTo>
                    <a:cubicBezTo>
                      <a:pt x="4227332" y="1526738"/>
                      <a:pt x="4262842" y="1519339"/>
                      <a:pt x="4286516" y="1528217"/>
                    </a:cubicBezTo>
                    <a:cubicBezTo>
                      <a:pt x="4310190" y="1537095"/>
                      <a:pt x="4332384" y="1572606"/>
                      <a:pt x="4348660" y="1590361"/>
                    </a:cubicBezTo>
                    <a:cubicBezTo>
                      <a:pt x="4364936" y="1608116"/>
                      <a:pt x="4367895" y="1624392"/>
                      <a:pt x="4384171" y="1634749"/>
                    </a:cubicBezTo>
                    <a:cubicBezTo>
                      <a:pt x="4400447" y="1645106"/>
                      <a:pt x="4424120" y="1653984"/>
                      <a:pt x="4446314" y="1652504"/>
                    </a:cubicBezTo>
                    <a:cubicBezTo>
                      <a:pt x="4468508" y="1651024"/>
                      <a:pt x="4492183" y="1631789"/>
                      <a:pt x="4517336" y="1625871"/>
                    </a:cubicBezTo>
                    <a:cubicBezTo>
                      <a:pt x="4542489" y="1619953"/>
                      <a:pt x="4575041" y="1611076"/>
                      <a:pt x="4597235" y="1616994"/>
                    </a:cubicBezTo>
                    <a:cubicBezTo>
                      <a:pt x="4619429" y="1622913"/>
                      <a:pt x="4629787" y="1642147"/>
                      <a:pt x="4650501" y="1661382"/>
                    </a:cubicBezTo>
                    <a:cubicBezTo>
                      <a:pt x="4671215" y="1680617"/>
                      <a:pt x="4697848" y="1719087"/>
                      <a:pt x="4721522" y="1732403"/>
                    </a:cubicBezTo>
                    <a:cubicBezTo>
                      <a:pt x="4745196" y="1745719"/>
                      <a:pt x="4771829" y="1741281"/>
                      <a:pt x="4792544" y="1741281"/>
                    </a:cubicBezTo>
                    <a:cubicBezTo>
                      <a:pt x="4813259" y="1741281"/>
                      <a:pt x="4832494" y="1688015"/>
                      <a:pt x="4845810" y="1732403"/>
                    </a:cubicBezTo>
                    <a:cubicBezTo>
                      <a:pt x="4859126" y="1776791"/>
                      <a:pt x="4879841" y="1970621"/>
                      <a:pt x="4872443" y="2007611"/>
                    </a:cubicBezTo>
                    <a:cubicBezTo>
                      <a:pt x="4865045" y="2044601"/>
                      <a:pt x="4854687" y="1979498"/>
                      <a:pt x="4801421" y="1954345"/>
                    </a:cubicBezTo>
                    <a:cubicBezTo>
                      <a:pt x="4748155" y="1929192"/>
                      <a:pt x="4641623" y="1889242"/>
                      <a:pt x="4552846" y="1856691"/>
                    </a:cubicBezTo>
                    <a:cubicBezTo>
                      <a:pt x="4464069" y="1824140"/>
                      <a:pt x="4268761" y="1759036"/>
                      <a:pt x="4268761" y="1759036"/>
                    </a:cubicBezTo>
                    <a:cubicBezTo>
                      <a:pt x="4177025" y="1727964"/>
                      <a:pt x="4095646" y="1698372"/>
                      <a:pt x="4002431" y="1670260"/>
                    </a:cubicBezTo>
                    <a:cubicBezTo>
                      <a:pt x="3909216" y="1642148"/>
                      <a:pt x="3817480" y="1616994"/>
                      <a:pt x="3709468" y="1590361"/>
                    </a:cubicBezTo>
                    <a:cubicBezTo>
                      <a:pt x="3601456" y="1563728"/>
                      <a:pt x="3463852" y="1529697"/>
                      <a:pt x="3354361" y="1510462"/>
                    </a:cubicBezTo>
                    <a:cubicBezTo>
                      <a:pt x="3244870" y="1491227"/>
                      <a:pt x="3159052" y="1485308"/>
                      <a:pt x="3052520" y="1474951"/>
                    </a:cubicBezTo>
                    <a:cubicBezTo>
                      <a:pt x="2945988" y="1464594"/>
                      <a:pt x="2854253" y="1454237"/>
                      <a:pt x="2715169" y="1448318"/>
                    </a:cubicBezTo>
                    <a:cubicBezTo>
                      <a:pt x="2576086" y="1442400"/>
                      <a:pt x="2360062" y="1436481"/>
                      <a:pt x="2218019" y="1439440"/>
                    </a:cubicBezTo>
                    <a:cubicBezTo>
                      <a:pt x="2075976" y="1442399"/>
                      <a:pt x="1991638" y="1452757"/>
                      <a:pt x="1862912" y="1466073"/>
                    </a:cubicBezTo>
                    <a:cubicBezTo>
                      <a:pt x="1734186" y="1479390"/>
                      <a:pt x="1596582" y="1485308"/>
                      <a:pt x="1445662" y="1519339"/>
                    </a:cubicBezTo>
                    <a:cubicBezTo>
                      <a:pt x="1294742" y="1553370"/>
                      <a:pt x="1103872" y="1616994"/>
                      <a:pt x="957390" y="1670260"/>
                    </a:cubicBezTo>
                    <a:cubicBezTo>
                      <a:pt x="810909" y="1723526"/>
                      <a:pt x="685142" y="1782710"/>
                      <a:pt x="566773" y="1838935"/>
                    </a:cubicBezTo>
                    <a:cubicBezTo>
                      <a:pt x="448404" y="1895160"/>
                      <a:pt x="334474" y="1948427"/>
                      <a:pt x="247177" y="2007611"/>
                    </a:cubicBezTo>
                    <a:cubicBezTo>
                      <a:pt x="159880" y="2066795"/>
                      <a:pt x="77021" y="2186644"/>
                      <a:pt x="42990" y="2194042"/>
                    </a:cubicBezTo>
                    <a:cubicBezTo>
                      <a:pt x="8959" y="2201440"/>
                      <a:pt x="40031" y="2127459"/>
                      <a:pt x="42990" y="2051999"/>
                    </a:cubicBezTo>
                    <a:cubicBezTo>
                      <a:pt x="45949" y="1976539"/>
                      <a:pt x="57786" y="1798986"/>
                      <a:pt x="60745" y="1741281"/>
                    </a:cubicBezTo>
                    <a:cubicBezTo>
                      <a:pt x="63704" y="1683576"/>
                      <a:pt x="32632" y="1722046"/>
                      <a:pt x="60745" y="1705770"/>
                    </a:cubicBezTo>
                    <a:cubicBezTo>
                      <a:pt x="88858" y="1689494"/>
                      <a:pt x="148042" y="1689495"/>
                      <a:pt x="229421" y="1643627"/>
                    </a:cubicBezTo>
                    <a:cubicBezTo>
                      <a:pt x="310800" y="1597759"/>
                      <a:pt x="472077" y="1519340"/>
                      <a:pt x="549017" y="1430563"/>
                    </a:cubicBezTo>
                    <a:cubicBezTo>
                      <a:pt x="625957" y="1341786"/>
                      <a:pt x="692539" y="1208620"/>
                      <a:pt x="691060" y="1110966"/>
                    </a:cubicBezTo>
                    <a:cubicBezTo>
                      <a:pt x="689581" y="1013312"/>
                      <a:pt x="608202" y="915657"/>
                      <a:pt x="540140" y="844636"/>
                    </a:cubicBezTo>
                    <a:cubicBezTo>
                      <a:pt x="472078" y="773615"/>
                      <a:pt x="364066" y="720349"/>
                      <a:pt x="282687" y="684838"/>
                    </a:cubicBezTo>
                    <a:cubicBezTo>
                      <a:pt x="201308" y="649327"/>
                      <a:pt x="93297" y="696675"/>
                      <a:pt x="51868" y="631572"/>
                    </a:cubicBezTo>
                    <a:cubicBezTo>
                      <a:pt x="10439" y="566469"/>
                      <a:pt x="40030" y="377079"/>
                      <a:pt x="34112" y="294221"/>
                    </a:cubicBezTo>
                    <a:cubicBezTo>
                      <a:pt x="28194" y="211363"/>
                      <a:pt x="-17675" y="116668"/>
                      <a:pt x="7479" y="107790"/>
                    </a:cubicBezTo>
                    <a:close/>
                  </a:path>
                </a:pathLst>
              </a:cu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8" name="Ευθεία γραμμή σύνδεσης 7"/>
              <p:cNvCxnSpPr>
                <a:stCxn id="6" idx="28"/>
                <a:endCxn id="6" idx="39"/>
              </p:cNvCxnSpPr>
              <p:nvPr/>
            </p:nvCxnSpPr>
            <p:spPr>
              <a:xfrm>
                <a:off x="6459178" y="1288774"/>
                <a:ext cx="9526" cy="887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6803688" y="1228437"/>
                <a:ext cx="0" cy="10082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7092633" y="1155398"/>
                <a:ext cx="0" cy="115274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Τόξο 14"/>
              <p:cNvSpPr/>
              <p:nvPr/>
            </p:nvSpPr>
            <p:spPr>
              <a:xfrm rot="18747472">
                <a:off x="4527014" y="2238327"/>
                <a:ext cx="766907" cy="823969"/>
              </a:xfrm>
              <a:prstGeom prst="arc">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sp>
            <p:nvSpPr>
              <p:cNvPr id="22" name="Έλλειψη 21"/>
              <p:cNvSpPr/>
              <p:nvPr/>
            </p:nvSpPr>
            <p:spPr>
              <a:xfrm>
                <a:off x="5724115" y="1484072"/>
                <a:ext cx="133359" cy="6113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Έλλειψη 24"/>
              <p:cNvSpPr/>
              <p:nvPr/>
            </p:nvSpPr>
            <p:spPr>
              <a:xfrm>
                <a:off x="5949556" y="1395156"/>
                <a:ext cx="144473" cy="7637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Έλλειψη 25"/>
              <p:cNvSpPr/>
              <p:nvPr/>
            </p:nvSpPr>
            <p:spPr>
              <a:xfrm>
                <a:off x="5482799" y="1590455"/>
                <a:ext cx="142885" cy="4255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6031" name="TextBox 23"/>
              <p:cNvSpPr txBox="1">
                <a:spLocks noChangeArrowheads="1"/>
              </p:cNvSpPr>
              <p:nvPr/>
            </p:nvSpPr>
            <p:spPr bwMode="auto">
              <a:xfrm>
                <a:off x="431032" y="1647079"/>
                <a:ext cx="163512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Φιλμ μελανιού</a:t>
                </a:r>
              </a:p>
            </p:txBody>
          </p:sp>
          <p:cxnSp>
            <p:nvCxnSpPr>
              <p:cNvPr id="28" name="Ευθύγραμμο βέλος σύνδεσης 27"/>
              <p:cNvCxnSpPr>
                <a:stCxn id="86031" idx="3"/>
              </p:cNvCxnSpPr>
              <p:nvPr/>
            </p:nvCxnSpPr>
            <p:spPr>
              <a:xfrm>
                <a:off x="2066268" y="1831801"/>
                <a:ext cx="38102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033" name="TextBox 28"/>
              <p:cNvSpPr txBox="1">
                <a:spLocks noChangeArrowheads="1"/>
              </p:cNvSpPr>
              <p:nvPr/>
            </p:nvSpPr>
            <p:spPr bwMode="auto">
              <a:xfrm>
                <a:off x="2721102" y="1654524"/>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cs typeface="Arial" pitchFamily="34" charset="0"/>
                  </a:rPr>
                  <a:t>Α</a:t>
                </a:r>
              </a:p>
            </p:txBody>
          </p:sp>
          <p:sp>
            <p:nvSpPr>
              <p:cNvPr id="86034" name="TextBox 29"/>
              <p:cNvSpPr txBox="1">
                <a:spLocks noChangeArrowheads="1"/>
              </p:cNvSpPr>
              <p:nvPr/>
            </p:nvSpPr>
            <p:spPr bwMode="auto">
              <a:xfrm>
                <a:off x="5724128" y="86807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cs typeface="Arial" pitchFamily="34" charset="0"/>
                  </a:rPr>
                  <a:t>Β</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p:txBody>
          <a:bodyPr/>
          <a:lstStyle/>
          <a:p>
            <a:r>
              <a:rPr lang="el-GR" altLang="el-GR" smtClean="0"/>
              <a:t>Ρεολογία μελανιών </a:t>
            </a:r>
            <a:r>
              <a:rPr lang="el-GR" altLang="el-GR" sz="3200" b="0" smtClean="0"/>
              <a:t>(2 από 5)</a:t>
            </a:r>
          </a:p>
        </p:txBody>
      </p:sp>
      <p:sp>
        <p:nvSpPr>
          <p:cNvPr id="32770"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z="2400" smtClean="0"/>
              <a:t>Ένα υγρό μελάνι χαρακτηρίζεται ως «</a:t>
            </a:r>
            <a:r>
              <a:rPr lang="el-GR" altLang="el-GR" sz="2400" b="1" smtClean="0"/>
              <a:t>λεπτόρρευστο»</a:t>
            </a:r>
            <a:r>
              <a:rPr lang="el-GR" altLang="el-GR" sz="2400" smtClean="0"/>
              <a:t>, όταν έχει χαμηλό ιξώδες και μικρό χρόνο ροής. Τέτοια μελάνια σχηματίζουν συνήθως «ίνες» όταν ρέουν. </a:t>
            </a:r>
          </a:p>
          <a:p>
            <a:pPr>
              <a:lnSpc>
                <a:spcPct val="114000"/>
              </a:lnSpc>
              <a:spcBef>
                <a:spcPts val="1200"/>
              </a:spcBef>
            </a:pPr>
            <a:r>
              <a:rPr lang="el-GR" altLang="el-GR" sz="2400" smtClean="0"/>
              <a:t>Αντίθετα, ένα μελάνι χαρακτηρίζεται ως «</a:t>
            </a:r>
            <a:r>
              <a:rPr lang="el-GR" altLang="el-GR" sz="2400" b="1" smtClean="0"/>
              <a:t>παχύρρευστο»</a:t>
            </a:r>
            <a:r>
              <a:rPr lang="el-GR" altLang="el-GR" sz="2400" smtClean="0"/>
              <a:t>, όταν παρουσιάζει υψηλό ιξώδες και μεγάλο χρόνο ροής. </a:t>
            </a:r>
          </a:p>
          <a:p>
            <a:pPr>
              <a:lnSpc>
                <a:spcPct val="114000"/>
              </a:lnSpc>
              <a:spcBef>
                <a:spcPts val="1200"/>
              </a:spcBef>
            </a:pPr>
            <a:r>
              <a:rPr lang="el-GR" altLang="el-GR" sz="2400" b="1" smtClean="0"/>
              <a:t>«Ινώδες» </a:t>
            </a:r>
            <a:r>
              <a:rPr lang="el-GR" altLang="el-GR" sz="2400" smtClean="0"/>
              <a:t>λέγεται ένα μελάνι που έχει μεγάλο ιξώδες και μικρό χρόνο ροής λόγω της υψηλής εσωτερικής συνοχής του. Ένα τέτοιο μελάνι μπορεί να καταστρέψει το χαρτί καθώς προκαλεί αποκόλληση στο χνούδι του.</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FE97487-7FB7-46DF-B86B-1F52D4494F0E}" type="slidenum">
              <a:rPr lang="el-GR" altLang="el-GR" smtClean="0">
                <a:solidFill>
                  <a:srgbClr val="000000"/>
                </a:solidFill>
              </a:rPr>
              <a:pPr/>
              <a:t>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Τίτλος 1"/>
          <p:cNvSpPr>
            <a:spLocks noGrp="1"/>
          </p:cNvSpPr>
          <p:nvPr>
            <p:ph type="title"/>
          </p:nvPr>
        </p:nvSpPr>
        <p:spPr>
          <a:xfrm>
            <a:off x="0" y="115888"/>
            <a:ext cx="9144000" cy="909637"/>
          </a:xfrm>
        </p:spPr>
        <p:txBody>
          <a:bodyPr/>
          <a:lstStyle/>
          <a:p>
            <a:r>
              <a:rPr lang="el-GR" altLang="el-GR" smtClean="0"/>
              <a:t>Θέματα τροφοδοσίας μελανιού </a:t>
            </a:r>
            <a:r>
              <a:rPr lang="el-GR" altLang="el-GR" sz="3200" b="0" smtClean="0"/>
              <a:t>(1 από 3)</a:t>
            </a:r>
          </a:p>
        </p:txBody>
      </p:sp>
      <p:sp>
        <p:nvSpPr>
          <p:cNvPr id="88066" name="Θέση περιεχομένου 2"/>
          <p:cNvSpPr>
            <a:spLocks noGrp="1"/>
          </p:cNvSpPr>
          <p:nvPr>
            <p:ph idx="1"/>
          </p:nvPr>
        </p:nvSpPr>
        <p:spPr/>
        <p:txBody>
          <a:bodyPr/>
          <a:lstStyle/>
          <a:p>
            <a:pPr marL="0" indent="0">
              <a:lnSpc>
                <a:spcPct val="114000"/>
              </a:lnSpc>
              <a:buFont typeface="Arial" pitchFamily="34" charset="0"/>
              <a:buNone/>
            </a:pPr>
            <a:r>
              <a:rPr lang="el-GR" altLang="el-GR" sz="2400" dirty="0" smtClean="0"/>
              <a:t>Η </a:t>
            </a:r>
            <a:r>
              <a:rPr lang="el-GR" altLang="el-GR" sz="2400" b="1" dirty="0" smtClean="0"/>
              <a:t>επιτυχής τροφοδοσία </a:t>
            </a:r>
            <a:r>
              <a:rPr lang="el-GR" altLang="el-GR" sz="2400" dirty="0" smtClean="0"/>
              <a:t>μελανιού εξαρτάται από τις </a:t>
            </a:r>
            <a:r>
              <a:rPr lang="el-GR" altLang="el-GR" sz="2400" b="1" dirty="0" smtClean="0"/>
              <a:t>δυνάμεις συνοχής</a:t>
            </a:r>
            <a:r>
              <a:rPr lang="el-GR" altLang="el-GR" sz="2400" dirty="0" smtClean="0"/>
              <a:t> μεταξύ των συστατικών του μελανιού που είναι ισχυρές. </a:t>
            </a:r>
          </a:p>
          <a:p>
            <a:pPr marL="0" indent="0">
              <a:lnSpc>
                <a:spcPct val="114000"/>
              </a:lnSpc>
              <a:buFont typeface="Arial" pitchFamily="34" charset="0"/>
              <a:buNone/>
            </a:pPr>
            <a:r>
              <a:rPr lang="el-GR" altLang="el-GR" sz="2400" dirty="0" smtClean="0"/>
              <a:t>Αν οι δυνάμεις αυτές είναι ισχυρές, τότε όταν ένα στρώμα μελανιού τραβηχτεί από τον αγωγό τροφοδοσίας του επάνω στον κύλινδρο οδηγό, οι ισχυρές δυνάμεις συνοχής θα προκαλέσουν την έλξη περισσότερου μελανιού, καθώς αυτό συμπεριφέρεται σαν μια ενιαία μάζα μέσα στον αγωγό. Ένα τέτοιο μελάνι μπορεί να έχει μεγάλο ιξώδες και μεγάλη τάση υποχώρησης (</a:t>
            </a:r>
            <a:r>
              <a:rPr lang="el-GR" altLang="el-GR" sz="2400" b="1" dirty="0" smtClean="0"/>
              <a:t>σχήμα </a:t>
            </a:r>
            <a:r>
              <a:rPr lang="el-GR" altLang="el-GR" sz="2400" b="1" dirty="0" smtClean="0"/>
              <a:t>α διαφάνειας 50</a:t>
            </a:r>
            <a:r>
              <a:rPr lang="el-GR" altLang="el-GR" sz="2400" dirty="0" smtClean="0"/>
              <a:t>) </a:t>
            </a:r>
            <a:r>
              <a:rPr lang="el-GR" altLang="el-GR" sz="2400" dirty="0" smtClean="0"/>
              <a:t>ή χαμηλή τάση υποχώρησης και χαμηλό ιξώδες (</a:t>
            </a:r>
            <a:r>
              <a:rPr lang="el-GR" altLang="el-GR" sz="2400" b="1" dirty="0" smtClean="0"/>
              <a:t>σχήμα β</a:t>
            </a:r>
            <a:r>
              <a:rPr lang="el-GR" altLang="el-GR" sz="2400" dirty="0" smtClean="0"/>
              <a:t>, </a:t>
            </a:r>
            <a:r>
              <a:rPr lang="el-GR" altLang="el-GR" sz="2400" dirty="0" smtClean="0"/>
              <a:t>διαφάνεια 50).</a:t>
            </a:r>
            <a:endParaRPr lang="el-GR" altLang="el-GR" sz="2400" dirty="0" smtClean="0"/>
          </a:p>
        </p:txBody>
      </p:sp>
      <p:sp>
        <p:nvSpPr>
          <p:cNvPr id="880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DBE62DC-A5B4-48B2-B6DE-BB57FE23D67E}" type="slidenum">
              <a:rPr lang="el-GR" altLang="el-GR" smtClean="0">
                <a:solidFill>
                  <a:srgbClr val="000000"/>
                </a:solidFill>
              </a:rPr>
              <a:pPr/>
              <a:t>49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Τίτλος 1"/>
          <p:cNvSpPr>
            <a:spLocks noGrp="1"/>
          </p:cNvSpPr>
          <p:nvPr>
            <p:ph type="title"/>
          </p:nvPr>
        </p:nvSpPr>
        <p:spPr>
          <a:xfrm>
            <a:off x="0" y="115888"/>
            <a:ext cx="9144000" cy="909637"/>
          </a:xfrm>
        </p:spPr>
        <p:txBody>
          <a:bodyPr/>
          <a:lstStyle/>
          <a:p>
            <a:r>
              <a:rPr lang="el-GR" altLang="el-GR" smtClean="0"/>
              <a:t>Θέματα τροφοδοσίας μελανιού </a:t>
            </a:r>
            <a:r>
              <a:rPr lang="el-GR" altLang="el-GR" sz="3200" b="0" smtClean="0"/>
              <a:t>(2 από 3)</a:t>
            </a:r>
          </a:p>
        </p:txBody>
      </p:sp>
      <p:sp>
        <p:nvSpPr>
          <p:cNvPr id="89090" name="Θέση περιεχομένου 2"/>
          <p:cNvSpPr>
            <a:spLocks noGrp="1"/>
          </p:cNvSpPr>
          <p:nvPr>
            <p:ph idx="1"/>
          </p:nvPr>
        </p:nvSpPr>
        <p:spPr>
          <a:xfrm>
            <a:off x="330200" y="4076700"/>
            <a:ext cx="8229600" cy="2520950"/>
          </a:xfrm>
        </p:spPr>
        <p:txBody>
          <a:bodyPr/>
          <a:lstStyle/>
          <a:p>
            <a:pPr marL="0" indent="0">
              <a:lnSpc>
                <a:spcPct val="114000"/>
              </a:lnSpc>
              <a:buFont typeface="Arial" pitchFamily="34" charset="0"/>
              <a:buNone/>
            </a:pPr>
            <a:r>
              <a:rPr lang="el-GR" altLang="el-GR" sz="2400" smtClean="0"/>
              <a:t>Τροφοδοσία μελανιού από τον κύλινδρο τροφοδοσίας:</a:t>
            </a:r>
          </a:p>
          <a:p>
            <a:pPr marL="0" indent="0">
              <a:lnSpc>
                <a:spcPct val="114000"/>
              </a:lnSpc>
              <a:buFont typeface="Arial" pitchFamily="34" charset="0"/>
              <a:buNone/>
            </a:pPr>
            <a:r>
              <a:rPr lang="el-GR" altLang="el-GR" sz="2400" smtClean="0"/>
              <a:t>(α) μεγάλο ιξώδες και μεγάλη τάση υποχώρησης,</a:t>
            </a:r>
          </a:p>
          <a:p>
            <a:pPr marL="0" indent="0">
              <a:lnSpc>
                <a:spcPct val="114000"/>
              </a:lnSpc>
              <a:buFont typeface="Arial" pitchFamily="34" charset="0"/>
              <a:buNone/>
            </a:pPr>
            <a:r>
              <a:rPr lang="el-GR" altLang="el-GR" sz="2400" smtClean="0"/>
              <a:t>(β) χαμηλή τάση υποχώρησης και μικρό ιξώδες,</a:t>
            </a:r>
          </a:p>
          <a:p>
            <a:pPr marL="0" indent="0">
              <a:lnSpc>
                <a:spcPct val="114000"/>
              </a:lnSpc>
              <a:buFont typeface="Arial" pitchFamily="34" charset="0"/>
              <a:buNone/>
            </a:pPr>
            <a:r>
              <a:rPr lang="el-GR" altLang="el-GR" sz="2400" smtClean="0"/>
              <a:t>(γ) μεγάλη τάση υποχώρησης και μικρό ιξώδες.</a:t>
            </a:r>
          </a:p>
        </p:txBody>
      </p:sp>
      <p:grpSp>
        <p:nvGrpSpPr>
          <p:cNvPr id="89091" name="Ομάδα 4" descr="σχήμα για την τροφοδοσία μελανιού (α)"/>
          <p:cNvGrpSpPr>
            <a:grpSpLocks/>
          </p:cNvGrpSpPr>
          <p:nvPr/>
        </p:nvGrpSpPr>
        <p:grpSpPr bwMode="auto">
          <a:xfrm>
            <a:off x="0" y="2182813"/>
            <a:ext cx="3360738" cy="1497012"/>
            <a:chOff x="395536" y="5049627"/>
            <a:chExt cx="3360543" cy="1496693"/>
          </a:xfrm>
        </p:grpSpPr>
        <p:sp>
          <p:nvSpPr>
            <p:cNvPr id="6" name="Ελεύθερη σχεδίαση 5"/>
            <p:cNvSpPr/>
            <p:nvPr/>
          </p:nvSpPr>
          <p:spPr>
            <a:xfrm>
              <a:off x="2267090" y="5049627"/>
              <a:ext cx="925458" cy="952297"/>
            </a:xfrm>
            <a:custGeom>
              <a:avLst/>
              <a:gdLst>
                <a:gd name="connsiteX0" fmla="*/ 41353 w 925835"/>
                <a:gd name="connsiteY0" fmla="*/ 321363 h 951702"/>
                <a:gd name="connsiteX1" fmla="*/ 59109 w 925835"/>
                <a:gd name="connsiteY1" fmla="*/ 241464 h 951702"/>
                <a:gd name="connsiteX2" fmla="*/ 121252 w 925835"/>
                <a:gd name="connsiteY2" fmla="*/ 117177 h 951702"/>
                <a:gd name="connsiteX3" fmla="*/ 218907 w 925835"/>
                <a:gd name="connsiteY3" fmla="*/ 46156 h 951702"/>
                <a:gd name="connsiteX4" fmla="*/ 334316 w 925835"/>
                <a:gd name="connsiteY4" fmla="*/ 19523 h 951702"/>
                <a:gd name="connsiteX5" fmla="*/ 502992 w 925835"/>
                <a:gd name="connsiteY5" fmla="*/ 1767 h 951702"/>
                <a:gd name="connsiteX6" fmla="*/ 689423 w 925835"/>
                <a:gd name="connsiteY6" fmla="*/ 63911 h 951702"/>
                <a:gd name="connsiteX7" fmla="*/ 778200 w 925835"/>
                <a:gd name="connsiteY7" fmla="*/ 152688 h 951702"/>
                <a:gd name="connsiteX8" fmla="*/ 858099 w 925835"/>
                <a:gd name="connsiteY8" fmla="*/ 312486 h 951702"/>
                <a:gd name="connsiteX9" fmla="*/ 893609 w 925835"/>
                <a:gd name="connsiteY9" fmla="*/ 436773 h 951702"/>
                <a:gd name="connsiteX10" fmla="*/ 902487 w 925835"/>
                <a:gd name="connsiteY10" fmla="*/ 578816 h 951702"/>
                <a:gd name="connsiteX11" fmla="*/ 902487 w 925835"/>
                <a:gd name="connsiteY11" fmla="*/ 640959 h 951702"/>
                <a:gd name="connsiteX12" fmla="*/ 591769 w 925835"/>
                <a:gd name="connsiteY12" fmla="*/ 747491 h 951702"/>
                <a:gd name="connsiteX13" fmla="*/ 378705 w 925835"/>
                <a:gd name="connsiteY13" fmla="*/ 836268 h 951702"/>
                <a:gd name="connsiteX14" fmla="*/ 14720 w 925835"/>
                <a:gd name="connsiteY14" fmla="*/ 951678 h 951702"/>
                <a:gd name="connsiteX15" fmla="*/ 76864 w 925835"/>
                <a:gd name="connsiteY15" fmla="*/ 845146 h 951702"/>
                <a:gd name="connsiteX16" fmla="*/ 130130 w 925835"/>
                <a:gd name="connsiteY16" fmla="*/ 694225 h 951702"/>
                <a:gd name="connsiteX17" fmla="*/ 103497 w 925835"/>
                <a:gd name="connsiteY17" fmla="*/ 525550 h 951702"/>
                <a:gd name="connsiteX18" fmla="*/ 41353 w 925835"/>
                <a:gd name="connsiteY18" fmla="*/ 436773 h 951702"/>
                <a:gd name="connsiteX19" fmla="*/ 41353 w 925835"/>
                <a:gd name="connsiteY19" fmla="*/ 374629 h 951702"/>
                <a:gd name="connsiteX20" fmla="*/ 41353 w 925835"/>
                <a:gd name="connsiteY20" fmla="*/ 321363 h 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835" h="951702">
                  <a:moveTo>
                    <a:pt x="41353" y="321363"/>
                  </a:moveTo>
                  <a:cubicBezTo>
                    <a:pt x="43572" y="298429"/>
                    <a:pt x="45792" y="275495"/>
                    <a:pt x="59109" y="241464"/>
                  </a:cubicBezTo>
                  <a:cubicBezTo>
                    <a:pt x="72426" y="207433"/>
                    <a:pt x="94619" y="149728"/>
                    <a:pt x="121252" y="117177"/>
                  </a:cubicBezTo>
                  <a:cubicBezTo>
                    <a:pt x="147885" y="84626"/>
                    <a:pt x="183396" y="62432"/>
                    <a:pt x="218907" y="46156"/>
                  </a:cubicBezTo>
                  <a:cubicBezTo>
                    <a:pt x="254418" y="29880"/>
                    <a:pt x="286969" y="26921"/>
                    <a:pt x="334316" y="19523"/>
                  </a:cubicBezTo>
                  <a:cubicBezTo>
                    <a:pt x="381664" y="12125"/>
                    <a:pt x="443808" y="-5631"/>
                    <a:pt x="502992" y="1767"/>
                  </a:cubicBezTo>
                  <a:cubicBezTo>
                    <a:pt x="562176" y="9165"/>
                    <a:pt x="643555" y="38758"/>
                    <a:pt x="689423" y="63911"/>
                  </a:cubicBezTo>
                  <a:cubicBezTo>
                    <a:pt x="735291" y="89064"/>
                    <a:pt x="750087" y="111259"/>
                    <a:pt x="778200" y="152688"/>
                  </a:cubicBezTo>
                  <a:cubicBezTo>
                    <a:pt x="806313" y="194117"/>
                    <a:pt x="838864" y="265139"/>
                    <a:pt x="858099" y="312486"/>
                  </a:cubicBezTo>
                  <a:cubicBezTo>
                    <a:pt x="877334" y="359833"/>
                    <a:pt x="886211" y="392385"/>
                    <a:pt x="893609" y="436773"/>
                  </a:cubicBezTo>
                  <a:cubicBezTo>
                    <a:pt x="901007" y="481161"/>
                    <a:pt x="901007" y="544785"/>
                    <a:pt x="902487" y="578816"/>
                  </a:cubicBezTo>
                  <a:cubicBezTo>
                    <a:pt x="903967" y="612847"/>
                    <a:pt x="954273" y="612847"/>
                    <a:pt x="902487" y="640959"/>
                  </a:cubicBezTo>
                  <a:cubicBezTo>
                    <a:pt x="850701" y="669071"/>
                    <a:pt x="679066" y="714940"/>
                    <a:pt x="591769" y="747491"/>
                  </a:cubicBezTo>
                  <a:cubicBezTo>
                    <a:pt x="504472" y="780042"/>
                    <a:pt x="474880" y="802237"/>
                    <a:pt x="378705" y="836268"/>
                  </a:cubicBezTo>
                  <a:cubicBezTo>
                    <a:pt x="282530" y="870299"/>
                    <a:pt x="65027" y="950198"/>
                    <a:pt x="14720" y="951678"/>
                  </a:cubicBezTo>
                  <a:cubicBezTo>
                    <a:pt x="-35587" y="953158"/>
                    <a:pt x="57629" y="888055"/>
                    <a:pt x="76864" y="845146"/>
                  </a:cubicBezTo>
                  <a:cubicBezTo>
                    <a:pt x="96099" y="802237"/>
                    <a:pt x="125691" y="747491"/>
                    <a:pt x="130130" y="694225"/>
                  </a:cubicBezTo>
                  <a:cubicBezTo>
                    <a:pt x="134569" y="640959"/>
                    <a:pt x="118293" y="568459"/>
                    <a:pt x="103497" y="525550"/>
                  </a:cubicBezTo>
                  <a:cubicBezTo>
                    <a:pt x="88701" y="482641"/>
                    <a:pt x="51710" y="461926"/>
                    <a:pt x="41353" y="436773"/>
                  </a:cubicBezTo>
                  <a:cubicBezTo>
                    <a:pt x="30996" y="411620"/>
                    <a:pt x="41353" y="374629"/>
                    <a:pt x="41353" y="374629"/>
                  </a:cubicBezTo>
                  <a:lnTo>
                    <a:pt x="41353" y="321363"/>
                  </a:lnTo>
                  <a:close/>
                </a:path>
              </a:pathLst>
            </a:cu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prstClr val="white"/>
                  </a:solidFill>
                </a:rPr>
                <a:t>Μελάνι</a:t>
              </a:r>
            </a:p>
          </p:txBody>
        </p:sp>
        <p:sp>
          <p:nvSpPr>
            <p:cNvPr id="7" name="Έλλειψη 6"/>
            <p:cNvSpPr/>
            <p:nvPr/>
          </p:nvSpPr>
          <p:spPr>
            <a:xfrm>
              <a:off x="1474973" y="5228976"/>
              <a:ext cx="914347" cy="914205"/>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black"/>
                </a:solidFill>
              </a:endParaRPr>
            </a:p>
          </p:txBody>
        </p:sp>
        <p:cxnSp>
          <p:nvCxnSpPr>
            <p:cNvPr id="8" name="Ευθεία γραμμή σύνδεσης 7"/>
            <p:cNvCxnSpPr/>
            <p:nvPr/>
          </p:nvCxnSpPr>
          <p:spPr>
            <a:xfrm flipV="1">
              <a:off x="2232167" y="5476573"/>
              <a:ext cx="1523912" cy="565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Έλλειψη 8"/>
            <p:cNvSpPr/>
            <p:nvPr/>
          </p:nvSpPr>
          <p:spPr>
            <a:xfrm flipH="1" flipV="1">
              <a:off x="1855951" y="5614657"/>
              <a:ext cx="153979" cy="133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Τόξο 9"/>
            <p:cNvSpPr/>
            <p:nvPr/>
          </p:nvSpPr>
          <p:spPr>
            <a:xfrm rot="609373">
              <a:off x="1763882" y="5486096"/>
              <a:ext cx="338118" cy="666608"/>
            </a:xfrm>
            <a:prstGeom prst="arc">
              <a:avLst>
                <a:gd name="adj1" fmla="val 15640501"/>
                <a:gd name="adj2" fmla="val 2023692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sp>
          <p:nvSpPr>
            <p:cNvPr id="89114" name="TextBox 10"/>
            <p:cNvSpPr txBox="1">
              <a:spLocks noChangeArrowheads="1"/>
            </p:cNvSpPr>
            <p:nvPr/>
          </p:nvSpPr>
          <p:spPr bwMode="auto">
            <a:xfrm>
              <a:off x="395536" y="5507266"/>
              <a:ext cx="1147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Κύλινδρος</a:t>
              </a:r>
            </a:p>
          </p:txBody>
        </p:sp>
        <p:sp>
          <p:nvSpPr>
            <p:cNvPr id="89115" name="TextBox 11"/>
            <p:cNvSpPr txBox="1">
              <a:spLocks noChangeArrowheads="1"/>
            </p:cNvSpPr>
            <p:nvPr/>
          </p:nvSpPr>
          <p:spPr bwMode="auto">
            <a:xfrm>
              <a:off x="1699425" y="6176988"/>
              <a:ext cx="458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(α)</a:t>
              </a:r>
            </a:p>
          </p:txBody>
        </p:sp>
      </p:grpSp>
      <p:grpSp>
        <p:nvGrpSpPr>
          <p:cNvPr id="89092" name="Ομάδα 12" descr="σχήμα για την τροφοδοσία μελανιού (β)"/>
          <p:cNvGrpSpPr>
            <a:grpSpLocks/>
          </p:cNvGrpSpPr>
          <p:nvPr/>
        </p:nvGrpSpPr>
        <p:grpSpPr bwMode="auto">
          <a:xfrm>
            <a:off x="3365500" y="2203450"/>
            <a:ext cx="2913063" cy="1476375"/>
            <a:chOff x="3707904" y="5122435"/>
            <a:chExt cx="2913051" cy="1475775"/>
          </a:xfrm>
        </p:grpSpPr>
        <p:sp>
          <p:nvSpPr>
            <p:cNvPr id="14" name="Ισοσκελές τρίγωνο 13"/>
            <p:cNvSpPr/>
            <p:nvPr/>
          </p:nvSpPr>
          <p:spPr>
            <a:xfrm rot="4020118">
              <a:off x="5871744" y="4803263"/>
              <a:ext cx="430038" cy="1068384"/>
            </a:xfrm>
            <a:prstGeom prst="triangl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Έλλειψη 14"/>
            <p:cNvSpPr/>
            <p:nvPr/>
          </p:nvSpPr>
          <p:spPr>
            <a:xfrm>
              <a:off x="4787400" y="5281120"/>
              <a:ext cx="914396" cy="914028"/>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black"/>
                </a:solidFill>
              </a:endParaRPr>
            </a:p>
          </p:txBody>
        </p:sp>
        <p:sp>
          <p:nvSpPr>
            <p:cNvPr id="16" name="Έλλειψη 15"/>
            <p:cNvSpPr/>
            <p:nvPr/>
          </p:nvSpPr>
          <p:spPr>
            <a:xfrm flipH="1" flipV="1">
              <a:off x="5168398" y="5666727"/>
              <a:ext cx="153987" cy="1332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Τόξο 16"/>
            <p:cNvSpPr/>
            <p:nvPr/>
          </p:nvSpPr>
          <p:spPr>
            <a:xfrm rot="609373">
              <a:off x="5076323" y="5538191"/>
              <a:ext cx="338137" cy="666479"/>
            </a:xfrm>
            <a:prstGeom prst="arc">
              <a:avLst>
                <a:gd name="adj1" fmla="val 15640501"/>
                <a:gd name="adj2" fmla="val 2023692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sp>
          <p:nvSpPr>
            <p:cNvPr id="89107" name="TextBox 17"/>
            <p:cNvSpPr txBox="1">
              <a:spLocks noChangeArrowheads="1"/>
            </p:cNvSpPr>
            <p:nvPr/>
          </p:nvSpPr>
          <p:spPr bwMode="auto">
            <a:xfrm>
              <a:off x="3707904" y="5559156"/>
              <a:ext cx="1147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Κύλινδρος</a:t>
              </a:r>
            </a:p>
          </p:txBody>
        </p:sp>
        <p:sp>
          <p:nvSpPr>
            <p:cNvPr id="89108" name="TextBox 18"/>
            <p:cNvSpPr txBox="1">
              <a:spLocks noChangeArrowheads="1"/>
            </p:cNvSpPr>
            <p:nvPr/>
          </p:nvSpPr>
          <p:spPr bwMode="auto">
            <a:xfrm>
              <a:off x="5011793" y="6228878"/>
              <a:ext cx="44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(β)</a:t>
              </a:r>
            </a:p>
          </p:txBody>
        </p:sp>
      </p:grpSp>
      <p:grpSp>
        <p:nvGrpSpPr>
          <p:cNvPr id="89093" name="Ομάδα 19" descr="σχήμα για την τροφοδοσία μελανιού (γ)"/>
          <p:cNvGrpSpPr>
            <a:grpSpLocks/>
          </p:cNvGrpSpPr>
          <p:nvPr/>
        </p:nvGrpSpPr>
        <p:grpSpPr bwMode="auto">
          <a:xfrm>
            <a:off x="5978525" y="1724025"/>
            <a:ext cx="3132138" cy="1971675"/>
            <a:chOff x="6012160" y="4551864"/>
            <a:chExt cx="3131840" cy="1971011"/>
          </a:xfrm>
        </p:grpSpPr>
        <p:sp>
          <p:nvSpPr>
            <p:cNvPr id="21" name="Έλλειψη 20"/>
            <p:cNvSpPr/>
            <p:nvPr/>
          </p:nvSpPr>
          <p:spPr>
            <a:xfrm>
              <a:off x="7091557" y="5205694"/>
              <a:ext cx="915901" cy="914092"/>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black"/>
                </a:solidFill>
              </a:endParaRPr>
            </a:p>
          </p:txBody>
        </p:sp>
        <p:sp>
          <p:nvSpPr>
            <p:cNvPr id="22" name="Έλλειψη 21"/>
            <p:cNvSpPr/>
            <p:nvPr/>
          </p:nvSpPr>
          <p:spPr>
            <a:xfrm flipH="1" flipV="1">
              <a:off x="7472521" y="5591327"/>
              <a:ext cx="153973" cy="1333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Τόξο 22"/>
            <p:cNvSpPr/>
            <p:nvPr/>
          </p:nvSpPr>
          <p:spPr>
            <a:xfrm rot="609373">
              <a:off x="7380455" y="5462782"/>
              <a:ext cx="338106" cy="666525"/>
            </a:xfrm>
            <a:prstGeom prst="arc">
              <a:avLst>
                <a:gd name="adj1" fmla="val 15640501"/>
                <a:gd name="adj2" fmla="val 2023692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sp>
          <p:nvSpPr>
            <p:cNvPr id="89098" name="TextBox 23"/>
            <p:cNvSpPr txBox="1">
              <a:spLocks noChangeArrowheads="1"/>
            </p:cNvSpPr>
            <p:nvPr/>
          </p:nvSpPr>
          <p:spPr bwMode="auto">
            <a:xfrm>
              <a:off x="6012160" y="5483821"/>
              <a:ext cx="1147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Κύλινδρος</a:t>
              </a:r>
            </a:p>
          </p:txBody>
        </p:sp>
        <p:sp>
          <p:nvSpPr>
            <p:cNvPr id="89099" name="TextBox 24"/>
            <p:cNvSpPr txBox="1">
              <a:spLocks noChangeArrowheads="1"/>
            </p:cNvSpPr>
            <p:nvPr/>
          </p:nvSpPr>
          <p:spPr bwMode="auto">
            <a:xfrm>
              <a:off x="7316049" y="6153543"/>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l-GR" altLang="el-GR">
                  <a:solidFill>
                    <a:srgbClr val="000000"/>
                  </a:solidFill>
                  <a:latin typeface="Calibri" pitchFamily="34" charset="0"/>
                  <a:cs typeface="Arial" pitchFamily="34" charset="0"/>
                </a:rPr>
                <a:t>(γ)</a:t>
              </a:r>
            </a:p>
          </p:txBody>
        </p:sp>
        <p:sp>
          <p:nvSpPr>
            <p:cNvPr id="26" name="Ελεύθερη σχεδίαση 25"/>
            <p:cNvSpPr/>
            <p:nvPr/>
          </p:nvSpPr>
          <p:spPr>
            <a:xfrm rot="20124497">
              <a:off x="7794753" y="5229499"/>
              <a:ext cx="1147653" cy="490372"/>
            </a:xfrm>
            <a:custGeom>
              <a:avLst/>
              <a:gdLst>
                <a:gd name="connsiteX0" fmla="*/ 12 w 923744"/>
                <a:gd name="connsiteY0" fmla="*/ 470536 h 489637"/>
                <a:gd name="connsiteX1" fmla="*/ 213076 w 923744"/>
                <a:gd name="connsiteY1" fmla="*/ 390637 h 489637"/>
                <a:gd name="connsiteX2" fmla="*/ 479406 w 923744"/>
                <a:gd name="connsiteY2" fmla="*/ 142063 h 489637"/>
                <a:gd name="connsiteX3" fmla="*/ 559305 w 923744"/>
                <a:gd name="connsiteY3" fmla="*/ 20 h 489637"/>
                <a:gd name="connsiteX4" fmla="*/ 639204 w 923744"/>
                <a:gd name="connsiteY4" fmla="*/ 150940 h 489637"/>
                <a:gd name="connsiteX5" fmla="*/ 923290 w 923744"/>
                <a:gd name="connsiteY5" fmla="*/ 257472 h 489637"/>
                <a:gd name="connsiteX6" fmla="*/ 692470 w 923744"/>
                <a:gd name="connsiteY6" fmla="*/ 355127 h 489637"/>
                <a:gd name="connsiteX7" fmla="*/ 221954 w 923744"/>
                <a:gd name="connsiteY7" fmla="*/ 479414 h 489637"/>
                <a:gd name="connsiteX8" fmla="*/ 12 w 923744"/>
                <a:gd name="connsiteY8" fmla="*/ 470536 h 48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744" h="489637">
                  <a:moveTo>
                    <a:pt x="12" y="470536"/>
                  </a:moveTo>
                  <a:cubicBezTo>
                    <a:pt x="-1468" y="455740"/>
                    <a:pt x="133177" y="445382"/>
                    <a:pt x="213076" y="390637"/>
                  </a:cubicBezTo>
                  <a:cubicBezTo>
                    <a:pt x="292975" y="335891"/>
                    <a:pt x="421701" y="207166"/>
                    <a:pt x="479406" y="142063"/>
                  </a:cubicBezTo>
                  <a:cubicBezTo>
                    <a:pt x="537111" y="76960"/>
                    <a:pt x="532672" y="-1460"/>
                    <a:pt x="559305" y="20"/>
                  </a:cubicBezTo>
                  <a:cubicBezTo>
                    <a:pt x="585938" y="1499"/>
                    <a:pt x="578540" y="108031"/>
                    <a:pt x="639204" y="150940"/>
                  </a:cubicBezTo>
                  <a:cubicBezTo>
                    <a:pt x="699868" y="193849"/>
                    <a:pt x="914412" y="223441"/>
                    <a:pt x="923290" y="257472"/>
                  </a:cubicBezTo>
                  <a:cubicBezTo>
                    <a:pt x="932168" y="291503"/>
                    <a:pt x="809359" y="318137"/>
                    <a:pt x="692470" y="355127"/>
                  </a:cubicBezTo>
                  <a:cubicBezTo>
                    <a:pt x="575581" y="392117"/>
                    <a:pt x="340323" y="458700"/>
                    <a:pt x="221954" y="479414"/>
                  </a:cubicBezTo>
                  <a:cubicBezTo>
                    <a:pt x="103585" y="500128"/>
                    <a:pt x="1492" y="485332"/>
                    <a:pt x="12" y="470536"/>
                  </a:cubicBezTo>
                  <a:close/>
                </a:path>
              </a:pathLst>
            </a:cu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9101" name="TextBox 26"/>
            <p:cNvSpPr txBox="1">
              <a:spLocks noChangeArrowheads="1"/>
            </p:cNvSpPr>
            <p:nvPr/>
          </p:nvSpPr>
          <p:spPr bwMode="auto">
            <a:xfrm>
              <a:off x="7631832" y="4551864"/>
              <a:ext cx="15121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l-GR" altLang="el-GR">
                  <a:solidFill>
                    <a:srgbClr val="000000"/>
                  </a:solidFill>
                  <a:latin typeface="Calibri" pitchFamily="34" charset="0"/>
                  <a:cs typeface="Arial" pitchFamily="34" charset="0"/>
                </a:rPr>
                <a:t>Συγκράτηση μελανιού</a:t>
              </a:r>
            </a:p>
          </p:txBody>
        </p:sp>
        <p:sp>
          <p:nvSpPr>
            <p:cNvPr id="28" name="Τόξο 27"/>
            <p:cNvSpPr/>
            <p:nvPr/>
          </p:nvSpPr>
          <p:spPr>
            <a:xfrm rot="14419031">
              <a:off x="8017067" y="5123096"/>
              <a:ext cx="701439" cy="625415"/>
            </a:xfrm>
            <a:prstGeom prst="arc">
              <a:avLst/>
            </a:prstGeom>
            <a:ln w="1587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grpSp>
      <p:sp>
        <p:nvSpPr>
          <p:cNvPr id="8909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6FD2EAA-A53B-48D9-AD56-CBC26A7D98EB}" type="slidenum">
              <a:rPr lang="el-GR" altLang="el-GR" smtClean="0">
                <a:solidFill>
                  <a:srgbClr val="000000"/>
                </a:solidFill>
              </a:rPr>
              <a:pPr/>
              <a:t>50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Τίτλος 1"/>
          <p:cNvSpPr>
            <a:spLocks noGrp="1"/>
          </p:cNvSpPr>
          <p:nvPr>
            <p:ph type="title"/>
          </p:nvPr>
        </p:nvSpPr>
        <p:spPr>
          <a:xfrm>
            <a:off x="0" y="115888"/>
            <a:ext cx="9144000" cy="909637"/>
          </a:xfrm>
        </p:spPr>
        <p:txBody>
          <a:bodyPr/>
          <a:lstStyle/>
          <a:p>
            <a:r>
              <a:rPr lang="el-GR" altLang="el-GR" smtClean="0"/>
              <a:t>Θέματα τροφοδοσίας μελανιού </a:t>
            </a:r>
            <a:r>
              <a:rPr lang="el-GR" altLang="el-GR" sz="3200" b="0" smtClean="0"/>
              <a:t>(3 από 3)</a:t>
            </a:r>
          </a:p>
        </p:txBody>
      </p:sp>
      <p:sp>
        <p:nvSpPr>
          <p:cNvPr id="90114" name="Θέση περιεχομένου 2"/>
          <p:cNvSpPr>
            <a:spLocks noGrp="1"/>
          </p:cNvSpPr>
          <p:nvPr>
            <p:ph idx="1"/>
          </p:nvPr>
        </p:nvSpPr>
        <p:spPr/>
        <p:txBody>
          <a:bodyPr/>
          <a:lstStyle/>
          <a:p>
            <a:pPr marL="0" indent="0">
              <a:lnSpc>
                <a:spcPct val="114000"/>
              </a:lnSpc>
              <a:buFont typeface="Arial" pitchFamily="34" charset="0"/>
              <a:buNone/>
            </a:pPr>
            <a:r>
              <a:rPr lang="el-GR" altLang="el-GR" sz="2400" dirty="0" smtClean="0"/>
              <a:t>Αντίθετα, εάν οι δυνάμεις συνοχής είναι μικρές, η τάση διάτμησης του κυλίνδρου έλκει ένα μέρος από το μελάνι που ξεχωρίζει από το υπόλοιπο, που το αφήνει πίσω στον οδηγό του. Τέτοια μελάνια έχουν μεγάλη τάση υποχώρησης και χαμηλό ιξώδες (</a:t>
            </a:r>
            <a:r>
              <a:rPr lang="el-GR" altLang="el-GR" sz="2400" b="1" dirty="0" smtClean="0"/>
              <a:t>σχήμα γ</a:t>
            </a:r>
            <a:r>
              <a:rPr lang="el-GR" altLang="el-GR" sz="2400" dirty="0" smtClean="0"/>
              <a:t> στην </a:t>
            </a:r>
            <a:r>
              <a:rPr lang="el-GR" altLang="el-GR" sz="2400" dirty="0" smtClean="0"/>
              <a:t>διαφάνεια 50). </a:t>
            </a:r>
            <a:endParaRPr lang="el-GR" altLang="el-GR" sz="2400" dirty="0" smtClean="0"/>
          </a:p>
          <a:p>
            <a:pPr marL="0" indent="0">
              <a:lnSpc>
                <a:spcPct val="114000"/>
              </a:lnSpc>
              <a:buFont typeface="Arial" pitchFamily="34" charset="0"/>
              <a:buNone/>
            </a:pPr>
            <a:r>
              <a:rPr lang="el-GR" altLang="el-GR" sz="2400" dirty="0" smtClean="0"/>
              <a:t>Ένα μελάνι με μεγάλη πιθανότητα να παρουσιάσει αυτό το φαινόμενο περιέχει μεγάλη αναλογία σε χρώμα, μικρό ιξώδες και είναι κατάλληλο για εκτύπωση μεγάλων επιφανειών. </a:t>
            </a:r>
            <a:r>
              <a:rPr lang="el-GR" altLang="el-GR" sz="2400" dirty="0" smtClean="0"/>
              <a:t>Οι </a:t>
            </a:r>
            <a:r>
              <a:rPr lang="el-GR" altLang="el-GR" sz="2400" dirty="0" smtClean="0"/>
              <a:t>σύγχρονες μηχανές </a:t>
            </a:r>
            <a:r>
              <a:rPr lang="el-GR" altLang="el-GR" sz="2400" dirty="0" smtClean="0"/>
              <a:t>διαθέτουν </a:t>
            </a:r>
            <a:r>
              <a:rPr lang="el-GR" altLang="el-GR" sz="2400" b="1" dirty="0" smtClean="0"/>
              <a:t>σύστημα ανάδευσης </a:t>
            </a:r>
            <a:r>
              <a:rPr lang="el-GR" altLang="el-GR" sz="2400" dirty="0" smtClean="0"/>
              <a:t>κατά την τροφοδοσία </a:t>
            </a:r>
            <a:r>
              <a:rPr lang="el-GR" altLang="el-GR" sz="2400" dirty="0" smtClean="0"/>
              <a:t>μελανιού για </a:t>
            </a:r>
            <a:r>
              <a:rPr lang="el-GR" altLang="el-GR" sz="2400" dirty="0" smtClean="0"/>
              <a:t>καλύτερη </a:t>
            </a:r>
            <a:r>
              <a:rPr lang="el-GR" altLang="el-GR" sz="2400" dirty="0" err="1" smtClean="0"/>
              <a:t>ομογενοποίηση</a:t>
            </a:r>
            <a:r>
              <a:rPr lang="el-GR" altLang="el-GR" sz="2400" dirty="0" smtClean="0"/>
              <a:t> της μάζας </a:t>
            </a:r>
            <a:r>
              <a:rPr lang="el-GR" altLang="el-GR" sz="2400" dirty="0" smtClean="0"/>
              <a:t>του </a:t>
            </a:r>
            <a:r>
              <a:rPr lang="el-GR" altLang="el-GR" sz="2400" dirty="0" smtClean="0"/>
              <a:t>και την προώθηση του προς </a:t>
            </a:r>
            <a:r>
              <a:rPr lang="el-GR" altLang="el-GR" sz="2400" dirty="0" smtClean="0"/>
              <a:t>τον κύλινδρο </a:t>
            </a:r>
            <a:r>
              <a:rPr lang="el-GR" altLang="el-GR" sz="2400" dirty="0" smtClean="0"/>
              <a:t>εκτύπωσης.</a:t>
            </a:r>
            <a:endParaRPr lang="el-GR" altLang="el-GR" sz="2400" dirty="0" smtClean="0"/>
          </a:p>
        </p:txBody>
      </p:sp>
      <p:sp>
        <p:nvSpPr>
          <p:cNvPr id="901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654A4FA4-B0AF-4608-B320-41AD8369CDBC}" type="slidenum">
              <a:rPr lang="el-GR" altLang="el-GR" smtClean="0">
                <a:solidFill>
                  <a:srgbClr val="000000"/>
                </a:solidFill>
              </a:rPr>
              <a:pPr/>
              <a:t>51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Τίτλος 1"/>
          <p:cNvSpPr>
            <a:spLocks noGrp="1"/>
          </p:cNvSpPr>
          <p:nvPr>
            <p:ph type="title"/>
          </p:nvPr>
        </p:nvSpPr>
        <p:spPr/>
        <p:txBody>
          <a:bodyPr/>
          <a:lstStyle/>
          <a:p>
            <a:r>
              <a:rPr lang="el-GR" altLang="el-GR" sz="4400" smtClean="0"/>
              <a:t>Βιβλιογραφία </a:t>
            </a:r>
          </a:p>
        </p:txBody>
      </p:sp>
      <p:sp>
        <p:nvSpPr>
          <p:cNvPr id="91138" name="Θέση περιεχομένου 2"/>
          <p:cNvSpPr>
            <a:spLocks noGrp="1"/>
          </p:cNvSpPr>
          <p:nvPr>
            <p:ph idx="1"/>
          </p:nvPr>
        </p:nvSpPr>
        <p:spPr/>
        <p:txBody>
          <a:bodyPr/>
          <a:lstStyle/>
          <a:p>
            <a:r>
              <a:rPr lang="el-GR" altLang="el-GR" sz="2200" smtClean="0"/>
              <a:t>Σημειώσεις για το θεωρητικό μάθημα «Μελάνια», Στ. Θεοχάρη, Σ.Γ.Τ.Κ.Σ., ΤΕΙ Αθήνας, 2008</a:t>
            </a:r>
            <a:r>
              <a:rPr lang="en-US" altLang="el-GR" sz="2200" smtClean="0"/>
              <a:t>.</a:t>
            </a:r>
            <a:endParaRPr lang="el-GR" altLang="el-GR" sz="2200" smtClean="0"/>
          </a:p>
          <a:p>
            <a:r>
              <a:rPr lang="el-GR" altLang="el-GR" sz="2200" smtClean="0"/>
              <a:t>Μελάνια και καλυπτικά εκτυπώσεων, </a:t>
            </a:r>
            <a:r>
              <a:rPr lang="en-GB" altLang="el-GR" sz="2200" smtClean="0"/>
              <a:t>Thompson</a:t>
            </a:r>
            <a:r>
              <a:rPr lang="el-GR" altLang="el-GR" sz="2200" smtClean="0"/>
              <a:t>, </a:t>
            </a:r>
            <a:r>
              <a:rPr lang="en-GB" altLang="el-GR" sz="2200" smtClean="0"/>
              <a:t>B</a:t>
            </a:r>
            <a:r>
              <a:rPr lang="el-GR" altLang="el-GR" sz="2200" smtClean="0"/>
              <a:t>, Εκδ. ΙΩΝ, 1998</a:t>
            </a:r>
            <a:r>
              <a:rPr lang="en-US" altLang="el-GR" sz="2200" smtClean="0"/>
              <a:t>.</a:t>
            </a:r>
            <a:endParaRPr lang="el-GR" altLang="el-GR" sz="2200" smtClean="0"/>
          </a:p>
          <a:p>
            <a:r>
              <a:rPr lang="el-GR" altLang="el-GR" sz="2200" smtClean="0"/>
              <a:t>Μελάνια Εκτυπώσεων, </a:t>
            </a:r>
            <a:r>
              <a:rPr lang="en-US" altLang="el-GR" sz="2200" smtClean="0"/>
              <a:t>Todd R</a:t>
            </a:r>
            <a:r>
              <a:rPr lang="el-GR" altLang="el-GR" sz="2200" smtClean="0"/>
              <a:t>., Εκδ. ΙΩΝ, 1999</a:t>
            </a:r>
            <a:r>
              <a:rPr lang="en-US" altLang="el-GR" sz="2200" smtClean="0"/>
              <a:t>.</a:t>
            </a:r>
            <a:endParaRPr lang="el-GR" altLang="el-GR" sz="2200" smtClean="0"/>
          </a:p>
          <a:p>
            <a:r>
              <a:rPr lang="el-GR" altLang="el-GR" sz="2200" smtClean="0"/>
              <a:t>Σημειώσεις Μελάνια – Φωτοευαπαθείς ενώσεις, Π. Παπαδάκου, ΤΕΙ Αθήνας, 2007</a:t>
            </a:r>
            <a:r>
              <a:rPr lang="en-US" altLang="el-GR" sz="2200" smtClean="0"/>
              <a:t>.</a:t>
            </a:r>
            <a:endParaRPr lang="el-GR" altLang="el-GR" sz="2200" smtClean="0"/>
          </a:p>
          <a:p>
            <a:r>
              <a:rPr lang="el-GR" altLang="el-GR" sz="2200" smtClean="0"/>
              <a:t>Χημεία και Τεχνολογία του Χρώματος, Ε. Τσατσαρώνη – Ι. Ελευθεριάδης, Εκδ. Γαρταγάνη, Θεσ/κη, 2013</a:t>
            </a:r>
            <a:r>
              <a:rPr lang="en-US" altLang="el-GR" sz="2200" smtClean="0"/>
              <a:t>.</a:t>
            </a:r>
            <a:endParaRPr lang="el-GR" altLang="el-GR" sz="2200" smtClean="0"/>
          </a:p>
          <a:p>
            <a:r>
              <a:rPr lang="en-US" altLang="el-GR" sz="2200" smtClean="0"/>
              <a:t>The Printing Ink Manual, Leach RH, Pierce RJ, 5</a:t>
            </a:r>
            <a:r>
              <a:rPr lang="en-US" altLang="el-GR" sz="2200" baseline="30000" smtClean="0"/>
              <a:t>th</a:t>
            </a:r>
            <a:r>
              <a:rPr lang="en-US" altLang="el-GR" sz="2200" smtClean="0"/>
              <a:t> Ed. Springer, 2007.</a:t>
            </a:r>
            <a:endParaRPr lang="el-GR" altLang="el-GR" sz="2200" smtClean="0"/>
          </a:p>
          <a:p>
            <a:r>
              <a:rPr lang="en-GB" altLang="el-GR" sz="2200" smtClean="0"/>
              <a:t>Colour Chemistry, Zollinger, H, VCH, 1991 .</a:t>
            </a:r>
            <a:endParaRPr lang="el-GR" altLang="el-GR" sz="2200" smtClean="0"/>
          </a:p>
          <a:p>
            <a:r>
              <a:rPr lang="el-GR" altLang="el-GR" sz="2200" smtClean="0"/>
              <a:t>Προστασία από τη διάβρωση – Χρώματα και βερνίκια, Ειρ. Τσαγκαράκη – Καπλάνογλου, ΟΕΔΒ, 1985</a:t>
            </a:r>
            <a:r>
              <a:rPr lang="en-US" altLang="el-GR" sz="2200" smtClean="0"/>
              <a:t>.</a:t>
            </a:r>
            <a:endParaRPr lang="el-GR" altLang="el-GR" sz="2200" smtClean="0"/>
          </a:p>
        </p:txBody>
      </p:sp>
      <p:sp>
        <p:nvSpPr>
          <p:cNvPr id="911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78CC4B3-32F1-421A-9AB1-C87E8B0184B7}" type="slidenum">
              <a:rPr lang="el-GR" altLang="el-GR" smtClean="0">
                <a:solidFill>
                  <a:srgbClr val="000000"/>
                </a:solidFill>
              </a:rPr>
              <a:pPr/>
              <a:t>52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Τίτλος 6"/>
          <p:cNvSpPr>
            <a:spLocks noGrp="1"/>
          </p:cNvSpPr>
          <p:nvPr>
            <p:ph type="ctrTitle"/>
          </p:nvPr>
        </p:nvSpPr>
        <p:spPr/>
        <p:txBody>
          <a:bodyPr/>
          <a:lstStyle/>
          <a:p>
            <a:r>
              <a:rPr lang="el-GR" altLang="el-GR" smtClean="0"/>
              <a:t>Τέλος Ενότητας</a:t>
            </a:r>
          </a:p>
        </p:txBody>
      </p:sp>
      <p:sp>
        <p:nvSpPr>
          <p:cNvPr id="92162" name="Υπότιτλος 7"/>
          <p:cNvSpPr>
            <a:spLocks noGrp="1"/>
          </p:cNvSpPr>
          <p:nvPr>
            <p:ph type="subTitle" idx="1"/>
          </p:nvPr>
        </p:nvSpPr>
        <p:spPr/>
        <p:txBody>
          <a:bodyPr/>
          <a:lstStyle/>
          <a:p>
            <a:endParaRPr lang="el-GR" altLang="el-GR" smtClean="0"/>
          </a:p>
        </p:txBody>
      </p:sp>
      <p:grpSp>
        <p:nvGrpSpPr>
          <p:cNvPr id="92163" name="Ομάδα 8"/>
          <p:cNvGrpSpPr>
            <a:grpSpLocks/>
          </p:cNvGrpSpPr>
          <p:nvPr/>
        </p:nvGrpSpPr>
        <p:grpSpPr bwMode="auto">
          <a:xfrm>
            <a:off x="1766888" y="5930900"/>
            <a:ext cx="5829300" cy="768350"/>
            <a:chOff x="1767633" y="5931169"/>
            <a:chExt cx="5828703" cy="768532"/>
          </a:xfrm>
        </p:grpSpPr>
        <p:pic>
          <p:nvPicPr>
            <p:cNvPr id="921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ctrTitle"/>
          </p:nvPr>
        </p:nvSpPr>
        <p:spPr/>
        <p:txBody>
          <a:bodyPr/>
          <a:lstStyle/>
          <a:p>
            <a:r>
              <a:rPr lang="el-GR" altLang="el-GR" sz="4400" smtClean="0"/>
              <a:t>Σημειώματα</a:t>
            </a:r>
          </a:p>
        </p:txBody>
      </p:sp>
      <p:sp>
        <p:nvSpPr>
          <p:cNvPr id="94210"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10</a:t>
            </a:r>
            <a:r>
              <a:rPr lang="en-US" sz="2000" dirty="0" smtClean="0"/>
              <a:t>:</a:t>
            </a:r>
            <a:r>
              <a:rPr lang="el-GR" sz="2000" dirty="0" smtClean="0"/>
              <a:t> </a:t>
            </a:r>
            <a:r>
              <a:rPr lang="el-GR" altLang="el-GR" sz="2000" dirty="0"/>
              <a:t>Ιδιότητες ροής </a:t>
            </a:r>
            <a:r>
              <a:rPr lang="el-GR" altLang="el-GR" sz="2000" dirty="0" smtClean="0"/>
              <a:t>μελανιών</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defRPr/>
            </a:pPr>
            <a:endParaRPr lang="el-GR"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defRPr/>
            </a:pP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p:txBody>
          <a:bodyPr/>
          <a:lstStyle/>
          <a:p>
            <a:r>
              <a:rPr lang="el-GR" altLang="el-GR" smtClean="0"/>
              <a:t>Ρεολογία μελανιών </a:t>
            </a:r>
            <a:r>
              <a:rPr lang="el-GR" altLang="el-GR" sz="3200" b="0" smtClean="0"/>
              <a:t>(3 από 5)</a:t>
            </a:r>
          </a:p>
        </p:txBody>
      </p:sp>
      <p:sp>
        <p:nvSpPr>
          <p:cNvPr id="3"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z="2400" b="1" smtClean="0"/>
              <a:t>Ως «μαλακό»</a:t>
            </a:r>
            <a:r>
              <a:rPr lang="el-GR" altLang="el-GR" sz="2400" smtClean="0"/>
              <a:t> χαρακτηρίζεται ένα μελάνι που έχει χαμηλό ιξώδες και μέτριο χρόνο ροής. Παραδείγματα αυτού του τύπου μελανιών αποτελούν τα μελάνια της offset που τυπώνουν πάνω σε ρολό χαρτί, όπου απαιτείται μικρή κολλητικότητα ώστε λόγω της μεγάλης ταχύτητας εκτύπωσης να ελαχιστοποιούνται οι βλάβες του χαρτιού, ενώ ταυτόχρονα απαιτείται να εξασφαλίζεται η συνεχής ομαλή παροχή μελανιού. </a:t>
            </a:r>
          </a:p>
          <a:p>
            <a:pPr>
              <a:lnSpc>
                <a:spcPct val="114000"/>
              </a:lnSpc>
              <a:spcBef>
                <a:spcPts val="1200"/>
              </a:spcBef>
            </a:pPr>
            <a:r>
              <a:rPr lang="el-GR" altLang="el-GR" sz="2400" b="1" smtClean="0"/>
              <a:t>Ως «ρευστό»</a:t>
            </a:r>
            <a:r>
              <a:rPr lang="el-GR" altLang="el-GR" sz="2400" smtClean="0"/>
              <a:t> μελάνι χαρακτηρίζεται εκείνο που έχει μέτριο ιξώδες και μέτριο χρόνο ροής, ιδιότητες που απαιτούνται ιδιαίτερα από τα μελάνια υψιτυπίας.</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BB8A556-A7AB-4B51-BFEE-C16B80A1F67B}" type="slidenum">
              <a:rPr lang="el-GR" altLang="el-GR" smtClean="0">
                <a:solidFill>
                  <a:srgbClr val="000000"/>
                </a:solidFill>
              </a:rPr>
              <a:pPr/>
              <a:t>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l-GR" altLang="el-GR" smtClean="0"/>
              <a:t>Χρηματοδότηση</a:t>
            </a:r>
          </a:p>
        </p:txBody>
      </p:sp>
      <p:sp>
        <p:nvSpPr>
          <p:cNvPr id="102402"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02403"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p:txBody>
          <a:bodyPr/>
          <a:lstStyle/>
          <a:p>
            <a:r>
              <a:rPr lang="el-GR" altLang="el-GR" smtClean="0"/>
              <a:t>Ρεολογία μελανιών </a:t>
            </a:r>
            <a:r>
              <a:rPr lang="el-GR" altLang="el-GR" sz="3200" b="0" smtClean="0"/>
              <a:t>(4 από 5)</a:t>
            </a:r>
          </a:p>
        </p:txBody>
      </p:sp>
      <p:sp>
        <p:nvSpPr>
          <p:cNvPr id="34818"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z="2400" b="1" smtClean="0"/>
              <a:t>Ως «συμπαγές (συνεκτικό)» </a:t>
            </a:r>
            <a:r>
              <a:rPr lang="el-GR" altLang="el-GR" sz="2400" smtClean="0"/>
              <a:t>χαρακτηρίζεται ένα μελάνι με μεγάλο ιξώδες και μέτριο χρόνο ροής. Τέτοια μελάνια, είναι τα μελάνια λιθογραφίας όφσετ, που εμφανίζουν ιδιότητες στερεού, δηλαδή δεν ρέουν όταν αναστρέφουμε το κουτί που τα περιέχουν. </a:t>
            </a:r>
          </a:p>
          <a:p>
            <a:pPr>
              <a:lnSpc>
                <a:spcPct val="114000"/>
              </a:lnSpc>
              <a:spcBef>
                <a:spcPts val="1200"/>
              </a:spcBef>
            </a:pPr>
            <a:r>
              <a:rPr lang="el-GR" altLang="el-GR" sz="2400" smtClean="0"/>
              <a:t>Μελάνι «</a:t>
            </a:r>
            <a:r>
              <a:rPr lang="el-GR" altLang="el-GR" sz="2400" b="1" smtClean="0"/>
              <a:t>χωρίς συνοχή» </a:t>
            </a:r>
            <a:r>
              <a:rPr lang="el-GR" altLang="el-GR" sz="2400" smtClean="0"/>
              <a:t>χαρακτηρίζεται αυτό που έχει χαμηλό ή μέτριο ιξώδες. Λέγεται έτσι, διότι δεν σχηματίζει μακριές ίνες όταν κατανέμεται μεταξύ των κυλίνδρων.</a:t>
            </a:r>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9171321-859F-44FC-8DC6-33416A8C3206}" type="slidenum">
              <a:rPr lang="el-GR" altLang="el-GR" smtClean="0">
                <a:solidFill>
                  <a:srgbClr val="000000"/>
                </a:solidFill>
              </a:rPr>
              <a:pPr/>
              <a:t>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p:txBody>
          <a:bodyPr/>
          <a:lstStyle/>
          <a:p>
            <a:r>
              <a:rPr lang="el-GR" altLang="el-GR" smtClean="0"/>
              <a:t>Ρεολογία μελανιών </a:t>
            </a:r>
            <a:r>
              <a:rPr lang="el-GR" altLang="el-GR" sz="3200" b="0" smtClean="0"/>
              <a:t>(5 από 5)</a:t>
            </a:r>
          </a:p>
        </p:txBody>
      </p:sp>
      <p:sp>
        <p:nvSpPr>
          <p:cNvPr id="35842"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z="2400" b="1" smtClean="0"/>
              <a:t>Ως «βουτυρώδη»</a:t>
            </a:r>
            <a:r>
              <a:rPr lang="el-GR" altLang="el-GR" sz="2400" smtClean="0"/>
              <a:t> χαρακτηρίζονται τα μελάνια με χαμηλό ιξώδες και μεγάλο χρόνο ροής. Η περιγραφή θυμίζει παρόμοιες ιδιότητες του μαλακού βούτυρου ή της μαργαρίνης. Τέτοια μελάνια που μοιάζουν άκαμπτα και χωρίς συνοχή είναι κατάλληλα για εκτύπωση με την μέθοδο της μεταξοτυπίας. </a:t>
            </a:r>
          </a:p>
          <a:p>
            <a:pPr>
              <a:lnSpc>
                <a:spcPct val="114000"/>
              </a:lnSpc>
              <a:spcBef>
                <a:spcPts val="1200"/>
              </a:spcBef>
            </a:pPr>
            <a:r>
              <a:rPr lang="el-GR" altLang="el-GR" sz="2400" smtClean="0"/>
              <a:t>Ο όρος</a:t>
            </a:r>
            <a:r>
              <a:rPr lang="el-GR" altLang="el-GR" sz="2400" b="1" smtClean="0"/>
              <a:t> «άκαμπτο» </a:t>
            </a:r>
            <a:r>
              <a:rPr lang="el-GR" altLang="el-GR" sz="2400" smtClean="0"/>
              <a:t>χρησιμοποιείται για ένα μελάνι πολύ συμπαγές, με μεγάλο ιξώδες και μεγάλο χρόνο ροής. Τέτοια είναι τα πυκνόρρευστα μελάνια λιθογραφίας, που χρειάζονται προσπάθεια για να μεταφερθούν από το δοχείο συσκευασίας τους, με τη βοήθεια της σπάτουλας (δηλαδή με την εφαρμογή κάποιας δύναμης διάτμησης).</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594A78D8-1F52-4F98-A3C2-E7263AA655CB}" type="slidenum">
              <a:rPr lang="el-GR" altLang="el-GR" smtClean="0">
                <a:solidFill>
                  <a:srgbClr val="000000"/>
                </a:solidFill>
              </a:rPr>
              <a:pPr/>
              <a:t>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p:txBody>
          <a:bodyPr/>
          <a:lstStyle/>
          <a:p>
            <a:r>
              <a:rPr lang="el-GR" altLang="el-GR" smtClean="0"/>
              <a:t>Ρεολογία και μεταφορά μελανιού</a:t>
            </a:r>
          </a:p>
        </p:txBody>
      </p:sp>
      <p:sp>
        <p:nvSpPr>
          <p:cNvPr id="36866" name="Θέση περιεχομένου 2"/>
          <p:cNvSpPr>
            <a:spLocks noGrp="1"/>
          </p:cNvSpPr>
          <p:nvPr>
            <p:ph idx="1"/>
          </p:nvPr>
        </p:nvSpPr>
        <p:spPr/>
        <p:txBody>
          <a:bodyPr/>
          <a:lstStyle/>
          <a:p>
            <a:pPr>
              <a:lnSpc>
                <a:spcPct val="114000"/>
              </a:lnSpc>
            </a:pPr>
            <a:r>
              <a:rPr lang="el-GR" altLang="el-GR" sz="2400" smtClean="0"/>
              <a:t>Ένα μελάνι με σωστές ρεολογικές ιδιότητες μπορεί να μεταφερθεί ικανοποιητικά από το σύστημα τροφοδοσίας της μηχανής εκτύπωσης στην πλάκα εκτύπωσης κι από εκεί στην επιφάνεια που εκτυπώνεται.</a:t>
            </a:r>
          </a:p>
          <a:p>
            <a:pPr>
              <a:lnSpc>
                <a:spcPct val="114000"/>
              </a:lnSpc>
              <a:spcBef>
                <a:spcPts val="1200"/>
              </a:spcBef>
            </a:pPr>
            <a:r>
              <a:rPr lang="el-GR" altLang="el-GR" sz="2400" smtClean="0"/>
              <a:t>Στην περίπτωση των μελανιών offset το φιλμ του μελανιού πρόκειται να υποστεί πολλές διατμήσεις και μεταφορές για να φθάσει τελικά στο χαρτί. </a:t>
            </a:r>
          </a:p>
          <a:p>
            <a:pPr>
              <a:lnSpc>
                <a:spcPct val="114000"/>
              </a:lnSpc>
              <a:spcBef>
                <a:spcPts val="1200"/>
              </a:spcBef>
            </a:pPr>
            <a:r>
              <a:rPr lang="el-GR" altLang="el-GR" sz="2400" smtClean="0"/>
              <a:t>Στις πολυχρωμίες τα μελάνια που εφαρμόζονται διαδοχικά, πρέπει να προσκολλώνται στη σωστή ποσότητα πάνω στα προηγούμενα, που ενδέχεται να είναι ακόμη υγρά, ώστε να αναπαραχθεί σωστά το επιθυμητό δείγμα.</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D4C23D9-0CCA-4716-931B-FEE9A344DE66}" type="slidenum">
              <a:rPr lang="el-GR" altLang="el-GR" smtClean="0">
                <a:solidFill>
                  <a:srgbClr val="000000"/>
                </a:solidFill>
              </a:rPr>
              <a:pPr/>
              <a:t>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38ef9f13df183c7f76efab8347a3f390db664"/>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267</TotalTime>
  <Words>4635</Words>
  <Application>Microsoft Office PowerPoint</Application>
  <PresentationFormat>Προβολή στην οθόνη (4:3)</PresentationFormat>
  <Paragraphs>343</Paragraphs>
  <Slides>60</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60</vt:i4>
      </vt:variant>
    </vt:vector>
  </HeadingPairs>
  <TitlesOfParts>
    <vt:vector size="69" baseType="lpstr">
      <vt:lpstr>Arial</vt:lpstr>
      <vt:lpstr>Batang</vt:lpstr>
      <vt:lpstr>Calibri</vt:lpstr>
      <vt:lpstr>Symbol</vt:lpstr>
      <vt:lpstr>Times New Roman</vt:lpstr>
      <vt:lpstr>Wingdings</vt:lpstr>
      <vt:lpstr>TEMPLATE1</vt:lpstr>
      <vt:lpstr>1_TEMPLATE1</vt:lpstr>
      <vt:lpstr>OC_template_updated</vt:lpstr>
      <vt:lpstr>Μελάνια και επικαλυπτικά (Θ)</vt:lpstr>
      <vt:lpstr>Στόχος ενότητας</vt:lpstr>
      <vt:lpstr>Ρεολογία</vt:lpstr>
      <vt:lpstr>Ρεολογία μελανιών (1 από 5)</vt:lpstr>
      <vt:lpstr>Ρεολογία μελανιών (2 από 5)</vt:lpstr>
      <vt:lpstr>Ρεολογία μελανιών (3 από 5)</vt:lpstr>
      <vt:lpstr>Ρεολογία μελανιών (4 από 5)</vt:lpstr>
      <vt:lpstr>Ρεολογία μελανιών (5 από 5)</vt:lpstr>
      <vt:lpstr>Ρεολογία και μεταφορά μελανιού</vt:lpstr>
      <vt:lpstr>Ρεολογία και απαιτήσεις κατά την εκτύπωση (1 από 3) </vt:lpstr>
      <vt:lpstr>Ρεολογία και απαιτήσεις κατά την εκτύπωση (2 από 3) </vt:lpstr>
      <vt:lpstr>Ρεολογία και απαιτήσεις κατά την εκτύπωση (3 από 3) </vt:lpstr>
      <vt:lpstr>Νευτώνεια και μη νευτώνεια μελάνια</vt:lpstr>
      <vt:lpstr>Τι είναι η Θιξοτροπία;</vt:lpstr>
      <vt:lpstr>Θιξότροπα μελάνια  </vt:lpstr>
      <vt:lpstr>Ιξώδες (1 από 5) </vt:lpstr>
      <vt:lpstr>Ιξώδες (2 από 5) </vt:lpstr>
      <vt:lpstr>Ιξώδες (3 από 5) </vt:lpstr>
      <vt:lpstr>Ιξώδες (4 από 5)</vt:lpstr>
      <vt:lpstr>Ιξώδες (5 από 5) </vt:lpstr>
      <vt:lpstr>Μέτρηση ιξώδους</vt:lpstr>
      <vt:lpstr>Κύπελλο ροής (1 από 2)</vt:lpstr>
      <vt:lpstr>Κύπελλο ροής (2 από 2)</vt:lpstr>
      <vt:lpstr>Αρχή ιξωδομέτρου (1 από 2)</vt:lpstr>
      <vt:lpstr>Αρχή ιξωδομέτρου (2 από 2)</vt:lpstr>
      <vt:lpstr>Μονάδες ιξώδους</vt:lpstr>
      <vt:lpstr>Σύστημα C.G.S. (1 από 2)</vt:lpstr>
      <vt:lpstr>Σύστημα C.G.S. (2 από 2)</vt:lpstr>
      <vt:lpstr>Σύστημα SI (1 από 2)</vt:lpstr>
      <vt:lpstr>Σύστημα SI (2 από 2)</vt:lpstr>
      <vt:lpstr>Ρευστότητα</vt:lpstr>
      <vt:lpstr>Η επίδραση της θερμοκρασίας στο ιξώδες </vt:lpstr>
      <vt:lpstr>Συντελεστές που επιδρούν στο ιξώδες (1 από 3)</vt:lpstr>
      <vt:lpstr>Συντελεστές που επιδρούν στο ιξώδες (2 από 3)</vt:lpstr>
      <vt:lpstr>Συντελεστές που επιδρούν στο ιξώδες (3 από 3)</vt:lpstr>
      <vt:lpstr>Σύσταση και ρεολογικές ιδιότητες (1 από 3)</vt:lpstr>
      <vt:lpstr>Σύσταση και ρεολογικές ιδιότητες (2 από 3)</vt:lpstr>
      <vt:lpstr>Σύσταση και ρεολογικές ιδιότητες (3 από 3)</vt:lpstr>
      <vt:lpstr>Δυνάμεις συνοχής, θρόμβωση και διασπορά</vt:lpstr>
      <vt:lpstr>Κολλητικότητα των μελανιών (1 από 4)</vt:lpstr>
      <vt:lpstr>Κολλητικότητα των μελανιών (2 από 4)</vt:lpstr>
      <vt:lpstr>Κολλητικότητα των μελανιών (3 από 4)</vt:lpstr>
      <vt:lpstr>Κολλητικότητα των μελανιών (4 από 4)</vt:lpstr>
      <vt:lpstr>Διανομή και μεταφορά του μελανιού</vt:lpstr>
      <vt:lpstr>Στίγματα και λεκέδες</vt:lpstr>
      <vt:lpstr>Στίγματα χαρτιού</vt:lpstr>
      <vt:lpstr>Στίγματα μελανιού</vt:lpstr>
      <vt:lpstr>Ομίχλη μελανιού</vt:lpstr>
      <vt:lpstr>Σχηματισμός ομίχλης μελανιού</vt:lpstr>
      <vt:lpstr>Θέματα τροφοδοσίας μελανιού (1 από 3)</vt:lpstr>
      <vt:lpstr>Θέματα τροφοδοσίας μελανιού (2 από 3)</vt:lpstr>
      <vt:lpstr>Θέματα τροφοδοσίας μελανιού (3 από 3)</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User</cp:lastModifiedBy>
  <cp:revision>50</cp:revision>
  <dcterms:created xsi:type="dcterms:W3CDTF">2014-09-25T12:38:09Z</dcterms:created>
  <dcterms:modified xsi:type="dcterms:W3CDTF">2017-04-07T10:30:16Z</dcterms:modified>
</cp:coreProperties>
</file>