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390" r:id="rId3"/>
    <p:sldId id="349" r:id="rId4"/>
    <p:sldId id="350" r:id="rId5"/>
    <p:sldId id="351" r:id="rId6"/>
    <p:sldId id="352" r:id="rId7"/>
    <p:sldId id="257" r:id="rId8"/>
    <p:sldId id="262" r:id="rId9"/>
    <p:sldId id="379" r:id="rId10"/>
    <p:sldId id="269" r:id="rId11"/>
    <p:sldId id="270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89123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E2A5245B-D992-4453-8E2B-C86438C049DB}" type="slidenum">
              <a:rPr lang="el-G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0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91171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1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9EC705A1-12E7-400E-8E6C-228FDA6133F7}" type="slidenum">
              <a:rPr lang="el-G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5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93219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32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40137108-1CFE-4081-AD01-83ABC60C6298}" type="slidenum">
              <a:rPr lang="el-GR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1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E755-D2CA-40EA-BC37-42CF263C32E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81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9: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Συστήματα Υγείας στην Ευρώπη: Σουηδία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Σουηδικό σύστημα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Εθνικό σύστημα υγείας με περιφερειακή </a:t>
            </a:r>
            <a:r>
              <a:rPr lang="el-GR" dirty="0" smtClean="0"/>
              <a:t>οργάνωση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Αυξημένες εξουσίες των Τοπικών αρχών  σε θέματα της οργάνωσης, παραγωγής, διανομής και χρηματοδότησης του </a:t>
            </a:r>
            <a:r>
              <a:rPr lang="el-GR" dirty="0" smtClean="0"/>
              <a:t>συστήματος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Νομαρχιακά συμβούλια: ελέγχουν και χρηματοδοτούν τις υπηρεσίες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21 γεωγραφικές </a:t>
            </a:r>
            <a:r>
              <a:rPr lang="el-GR" dirty="0" smtClean="0"/>
              <a:t>περιφέρειες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6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23850" y="1484313"/>
            <a:ext cx="8501063" cy="4643437"/>
            <a:chOff x="204" y="935"/>
            <a:chExt cx="5355" cy="2925"/>
          </a:xfrm>
        </p:grpSpPr>
        <p:sp>
          <p:nvSpPr>
            <p:cNvPr id="1208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935"/>
              <a:ext cx="5355" cy="2925"/>
            </a:xfrm>
            <a:prstGeom prst="rect">
              <a:avLst/>
            </a:prstGeom>
            <a:noFill/>
            <a:ln w="9525" cap="flat" cmpd="sng" algn="ctr">
              <a:solidFill>
                <a:srgbClr val="3366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l-GR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8117" name="Rectangle 7"/>
            <p:cNvSpPr>
              <a:spLocks noChangeArrowheads="1"/>
            </p:cNvSpPr>
            <p:nvPr/>
          </p:nvSpPr>
          <p:spPr bwMode="auto">
            <a:xfrm>
              <a:off x="1471" y="1806"/>
              <a:ext cx="1031" cy="131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30" name="Rectangle 20"/>
            <p:cNvSpPr>
              <a:spLocks noChangeArrowheads="1"/>
            </p:cNvSpPr>
            <p:nvPr/>
          </p:nvSpPr>
          <p:spPr bwMode="auto">
            <a:xfrm>
              <a:off x="1494" y="1806"/>
              <a:ext cx="1031" cy="30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218131" name="Rectangle 21"/>
            <p:cNvSpPr>
              <a:spLocks noChangeArrowheads="1"/>
            </p:cNvSpPr>
            <p:nvPr/>
          </p:nvSpPr>
          <p:spPr bwMode="auto">
            <a:xfrm>
              <a:off x="1782" y="1899"/>
              <a:ext cx="49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300" b="1" dirty="0">
                  <a:solidFill>
                    <a:srgbClr val="003399"/>
                  </a:solidFill>
                  <a:latin typeface="Times New Roman" pitchFamily="18" charset="0"/>
                </a:rPr>
                <a:t>Α΄Βαθμίδα</a:t>
              </a:r>
              <a:endParaRPr lang="el-GR" b="1" dirty="0">
                <a:solidFill>
                  <a:srgbClr val="003399"/>
                </a:solidFill>
              </a:endParaRPr>
            </a:p>
          </p:txBody>
        </p:sp>
        <p:sp>
          <p:nvSpPr>
            <p:cNvPr id="218132" name="Rectangle 22"/>
            <p:cNvSpPr>
              <a:spLocks noChangeArrowheads="1"/>
            </p:cNvSpPr>
            <p:nvPr/>
          </p:nvSpPr>
          <p:spPr bwMode="auto">
            <a:xfrm>
              <a:off x="3111" y="1806"/>
              <a:ext cx="1029" cy="131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43" name="Rectangle 33"/>
            <p:cNvSpPr>
              <a:spLocks noChangeArrowheads="1"/>
            </p:cNvSpPr>
            <p:nvPr/>
          </p:nvSpPr>
          <p:spPr bwMode="auto">
            <a:xfrm>
              <a:off x="3111" y="1806"/>
              <a:ext cx="1029" cy="30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44" name="Rectangle 34"/>
            <p:cNvSpPr>
              <a:spLocks noChangeArrowheads="1"/>
            </p:cNvSpPr>
            <p:nvPr/>
          </p:nvSpPr>
          <p:spPr bwMode="auto">
            <a:xfrm>
              <a:off x="3446" y="1899"/>
              <a:ext cx="49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300" b="1" dirty="0">
                  <a:solidFill>
                    <a:srgbClr val="003399"/>
                  </a:solidFill>
                  <a:latin typeface="+mn-lt"/>
                </a:rPr>
                <a:t>Β΄Βαθμίδα</a:t>
              </a:r>
              <a:endParaRPr lang="el-GR" b="1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218145" name="Rectangle 35"/>
            <p:cNvSpPr>
              <a:spLocks noChangeArrowheads="1"/>
            </p:cNvSpPr>
            <p:nvPr/>
          </p:nvSpPr>
          <p:spPr bwMode="auto">
            <a:xfrm>
              <a:off x="4516" y="1402"/>
              <a:ext cx="597" cy="1823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46" name="Rectangle 36"/>
            <p:cNvSpPr>
              <a:spLocks noChangeArrowheads="1"/>
            </p:cNvSpPr>
            <p:nvPr/>
          </p:nvSpPr>
          <p:spPr bwMode="auto">
            <a:xfrm>
              <a:off x="4516" y="2060"/>
              <a:ext cx="597" cy="304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47" name="Rectangle 37"/>
            <p:cNvSpPr>
              <a:spLocks noChangeArrowheads="1"/>
            </p:cNvSpPr>
            <p:nvPr/>
          </p:nvSpPr>
          <p:spPr bwMode="auto">
            <a:xfrm>
              <a:off x="4608" y="2151"/>
              <a:ext cx="53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300" b="1" dirty="0">
                  <a:solidFill>
                    <a:srgbClr val="003399"/>
                  </a:solidFill>
                  <a:latin typeface="+mn-lt"/>
                </a:rPr>
                <a:t>Νοσοκομείο</a:t>
              </a:r>
              <a:endParaRPr lang="el-GR" b="1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218148" name="Rectangle 38"/>
            <p:cNvSpPr>
              <a:spLocks noChangeArrowheads="1"/>
            </p:cNvSpPr>
            <p:nvPr/>
          </p:nvSpPr>
          <p:spPr bwMode="auto">
            <a:xfrm>
              <a:off x="4552" y="3591"/>
              <a:ext cx="561" cy="243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49" name="Rectangle 39"/>
            <p:cNvSpPr>
              <a:spLocks noChangeArrowheads="1"/>
            </p:cNvSpPr>
            <p:nvPr/>
          </p:nvSpPr>
          <p:spPr bwMode="auto">
            <a:xfrm>
              <a:off x="4635" y="3591"/>
              <a:ext cx="4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1300" dirty="0" smtClean="0">
                  <a:solidFill>
                    <a:srgbClr val="000000"/>
                  </a:solidFill>
                  <a:latin typeface="+mn-lt"/>
                </a:rPr>
                <a:t>Εξωτερικά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 I</a:t>
              </a:r>
              <a:r>
                <a:rPr lang="el-GR" sz="1300" dirty="0" smtClean="0">
                  <a:solidFill>
                    <a:srgbClr val="000000"/>
                  </a:solidFill>
                  <a:latin typeface="+mn-lt"/>
                </a:rPr>
                <a:t>Ιατρεία</a:t>
              </a:r>
              <a:endParaRPr lang="el-GR" dirty="0">
                <a:latin typeface="+mn-lt"/>
              </a:endParaRPr>
            </a:p>
          </p:txBody>
        </p:sp>
        <p:sp>
          <p:nvSpPr>
            <p:cNvPr id="218151" name="Freeform 41"/>
            <p:cNvSpPr>
              <a:spLocks/>
            </p:cNvSpPr>
            <p:nvPr/>
          </p:nvSpPr>
          <p:spPr bwMode="auto">
            <a:xfrm>
              <a:off x="230" y="2011"/>
              <a:ext cx="974" cy="911"/>
            </a:xfrm>
            <a:custGeom>
              <a:avLst/>
              <a:gdLst>
                <a:gd name="T0" fmla="*/ 0 w 974"/>
                <a:gd name="T1" fmla="*/ 454 h 911"/>
                <a:gd name="T2" fmla="*/ 3 w 974"/>
                <a:gd name="T3" fmla="*/ 405 h 911"/>
                <a:gd name="T4" fmla="*/ 13 w 974"/>
                <a:gd name="T5" fmla="*/ 353 h 911"/>
                <a:gd name="T6" fmla="*/ 27 w 974"/>
                <a:gd name="T7" fmla="*/ 305 h 911"/>
                <a:gd name="T8" fmla="*/ 48 w 974"/>
                <a:gd name="T9" fmla="*/ 257 h 911"/>
                <a:gd name="T10" fmla="*/ 75 w 974"/>
                <a:gd name="T11" fmla="*/ 212 h 911"/>
                <a:gd name="T12" fmla="*/ 106 w 974"/>
                <a:gd name="T13" fmla="*/ 171 h 911"/>
                <a:gd name="T14" fmla="*/ 143 w 974"/>
                <a:gd name="T15" fmla="*/ 132 h 911"/>
                <a:gd name="T16" fmla="*/ 184 w 974"/>
                <a:gd name="T17" fmla="*/ 99 h 911"/>
                <a:gd name="T18" fmla="*/ 229 w 974"/>
                <a:gd name="T19" fmla="*/ 68 h 911"/>
                <a:gd name="T20" fmla="*/ 276 w 974"/>
                <a:gd name="T21" fmla="*/ 44 h 911"/>
                <a:gd name="T22" fmla="*/ 327 w 974"/>
                <a:gd name="T23" fmla="*/ 24 h 911"/>
                <a:gd name="T24" fmla="*/ 379 w 974"/>
                <a:gd name="T25" fmla="*/ 10 h 911"/>
                <a:gd name="T26" fmla="*/ 433 w 974"/>
                <a:gd name="T27" fmla="*/ 1 h 911"/>
                <a:gd name="T28" fmla="*/ 487 w 974"/>
                <a:gd name="T29" fmla="*/ 0 h 911"/>
                <a:gd name="T30" fmla="*/ 541 w 974"/>
                <a:gd name="T31" fmla="*/ 1 h 911"/>
                <a:gd name="T32" fmla="*/ 595 w 974"/>
                <a:gd name="T33" fmla="*/ 10 h 911"/>
                <a:gd name="T34" fmla="*/ 649 w 974"/>
                <a:gd name="T35" fmla="*/ 24 h 911"/>
                <a:gd name="T36" fmla="*/ 698 w 974"/>
                <a:gd name="T37" fmla="*/ 44 h 911"/>
                <a:gd name="T38" fmla="*/ 745 w 974"/>
                <a:gd name="T39" fmla="*/ 68 h 911"/>
                <a:gd name="T40" fmla="*/ 791 w 974"/>
                <a:gd name="T41" fmla="*/ 99 h 911"/>
                <a:gd name="T42" fmla="*/ 831 w 974"/>
                <a:gd name="T43" fmla="*/ 132 h 911"/>
                <a:gd name="T44" fmla="*/ 868 w 974"/>
                <a:gd name="T45" fmla="*/ 171 h 911"/>
                <a:gd name="T46" fmla="*/ 899 w 974"/>
                <a:gd name="T47" fmla="*/ 212 h 911"/>
                <a:gd name="T48" fmla="*/ 926 w 974"/>
                <a:gd name="T49" fmla="*/ 257 h 911"/>
                <a:gd name="T50" fmla="*/ 947 w 974"/>
                <a:gd name="T51" fmla="*/ 305 h 911"/>
                <a:gd name="T52" fmla="*/ 961 w 974"/>
                <a:gd name="T53" fmla="*/ 353 h 911"/>
                <a:gd name="T54" fmla="*/ 971 w 974"/>
                <a:gd name="T55" fmla="*/ 405 h 911"/>
                <a:gd name="T56" fmla="*/ 974 w 974"/>
                <a:gd name="T57" fmla="*/ 454 h 911"/>
                <a:gd name="T58" fmla="*/ 971 w 974"/>
                <a:gd name="T59" fmla="*/ 506 h 911"/>
                <a:gd name="T60" fmla="*/ 961 w 974"/>
                <a:gd name="T61" fmla="*/ 555 h 911"/>
                <a:gd name="T62" fmla="*/ 947 w 974"/>
                <a:gd name="T63" fmla="*/ 605 h 911"/>
                <a:gd name="T64" fmla="*/ 926 w 974"/>
                <a:gd name="T65" fmla="*/ 653 h 911"/>
                <a:gd name="T66" fmla="*/ 899 w 974"/>
                <a:gd name="T67" fmla="*/ 698 h 911"/>
                <a:gd name="T68" fmla="*/ 868 w 974"/>
                <a:gd name="T69" fmla="*/ 739 h 911"/>
                <a:gd name="T70" fmla="*/ 831 w 974"/>
                <a:gd name="T71" fmla="*/ 777 h 911"/>
                <a:gd name="T72" fmla="*/ 791 w 974"/>
                <a:gd name="T73" fmla="*/ 811 h 911"/>
                <a:gd name="T74" fmla="*/ 745 w 974"/>
                <a:gd name="T75" fmla="*/ 840 h 911"/>
                <a:gd name="T76" fmla="*/ 698 w 974"/>
                <a:gd name="T77" fmla="*/ 866 h 911"/>
                <a:gd name="T78" fmla="*/ 649 w 974"/>
                <a:gd name="T79" fmla="*/ 885 h 911"/>
                <a:gd name="T80" fmla="*/ 595 w 974"/>
                <a:gd name="T81" fmla="*/ 899 h 911"/>
                <a:gd name="T82" fmla="*/ 541 w 974"/>
                <a:gd name="T83" fmla="*/ 907 h 911"/>
                <a:gd name="T84" fmla="*/ 487 w 974"/>
                <a:gd name="T85" fmla="*/ 911 h 911"/>
                <a:gd name="T86" fmla="*/ 433 w 974"/>
                <a:gd name="T87" fmla="*/ 907 h 911"/>
                <a:gd name="T88" fmla="*/ 379 w 974"/>
                <a:gd name="T89" fmla="*/ 899 h 911"/>
                <a:gd name="T90" fmla="*/ 327 w 974"/>
                <a:gd name="T91" fmla="*/ 885 h 911"/>
                <a:gd name="T92" fmla="*/ 276 w 974"/>
                <a:gd name="T93" fmla="*/ 866 h 911"/>
                <a:gd name="T94" fmla="*/ 229 w 974"/>
                <a:gd name="T95" fmla="*/ 840 h 911"/>
                <a:gd name="T96" fmla="*/ 184 w 974"/>
                <a:gd name="T97" fmla="*/ 811 h 911"/>
                <a:gd name="T98" fmla="*/ 143 w 974"/>
                <a:gd name="T99" fmla="*/ 777 h 911"/>
                <a:gd name="T100" fmla="*/ 106 w 974"/>
                <a:gd name="T101" fmla="*/ 739 h 911"/>
                <a:gd name="T102" fmla="*/ 75 w 974"/>
                <a:gd name="T103" fmla="*/ 698 h 911"/>
                <a:gd name="T104" fmla="*/ 48 w 974"/>
                <a:gd name="T105" fmla="*/ 653 h 911"/>
                <a:gd name="T106" fmla="*/ 27 w 974"/>
                <a:gd name="T107" fmla="*/ 605 h 911"/>
                <a:gd name="T108" fmla="*/ 13 w 974"/>
                <a:gd name="T109" fmla="*/ 555 h 911"/>
                <a:gd name="T110" fmla="*/ 3 w 974"/>
                <a:gd name="T111" fmla="*/ 506 h 911"/>
                <a:gd name="T112" fmla="*/ 0 w 974"/>
                <a:gd name="T113" fmla="*/ 454 h 9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4"/>
                <a:gd name="T172" fmla="*/ 0 h 911"/>
                <a:gd name="T173" fmla="*/ 974 w 974"/>
                <a:gd name="T174" fmla="*/ 911 h 9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4" h="911">
                  <a:moveTo>
                    <a:pt x="0" y="454"/>
                  </a:moveTo>
                  <a:lnTo>
                    <a:pt x="3" y="405"/>
                  </a:lnTo>
                  <a:lnTo>
                    <a:pt x="13" y="353"/>
                  </a:lnTo>
                  <a:lnTo>
                    <a:pt x="27" y="305"/>
                  </a:lnTo>
                  <a:lnTo>
                    <a:pt x="48" y="257"/>
                  </a:lnTo>
                  <a:lnTo>
                    <a:pt x="75" y="212"/>
                  </a:lnTo>
                  <a:lnTo>
                    <a:pt x="106" y="171"/>
                  </a:lnTo>
                  <a:lnTo>
                    <a:pt x="143" y="132"/>
                  </a:lnTo>
                  <a:lnTo>
                    <a:pt x="184" y="99"/>
                  </a:lnTo>
                  <a:lnTo>
                    <a:pt x="229" y="68"/>
                  </a:lnTo>
                  <a:lnTo>
                    <a:pt x="276" y="44"/>
                  </a:lnTo>
                  <a:lnTo>
                    <a:pt x="327" y="24"/>
                  </a:lnTo>
                  <a:lnTo>
                    <a:pt x="379" y="10"/>
                  </a:lnTo>
                  <a:lnTo>
                    <a:pt x="433" y="1"/>
                  </a:lnTo>
                  <a:lnTo>
                    <a:pt x="487" y="0"/>
                  </a:lnTo>
                  <a:lnTo>
                    <a:pt x="541" y="1"/>
                  </a:lnTo>
                  <a:lnTo>
                    <a:pt x="595" y="10"/>
                  </a:lnTo>
                  <a:lnTo>
                    <a:pt x="649" y="24"/>
                  </a:lnTo>
                  <a:lnTo>
                    <a:pt x="698" y="44"/>
                  </a:lnTo>
                  <a:lnTo>
                    <a:pt x="745" y="68"/>
                  </a:lnTo>
                  <a:lnTo>
                    <a:pt x="791" y="99"/>
                  </a:lnTo>
                  <a:lnTo>
                    <a:pt x="831" y="132"/>
                  </a:lnTo>
                  <a:lnTo>
                    <a:pt x="868" y="171"/>
                  </a:lnTo>
                  <a:lnTo>
                    <a:pt x="899" y="212"/>
                  </a:lnTo>
                  <a:lnTo>
                    <a:pt x="926" y="257"/>
                  </a:lnTo>
                  <a:lnTo>
                    <a:pt x="947" y="305"/>
                  </a:lnTo>
                  <a:lnTo>
                    <a:pt x="961" y="353"/>
                  </a:lnTo>
                  <a:lnTo>
                    <a:pt x="971" y="405"/>
                  </a:lnTo>
                  <a:lnTo>
                    <a:pt x="974" y="454"/>
                  </a:lnTo>
                  <a:lnTo>
                    <a:pt x="971" y="506"/>
                  </a:lnTo>
                  <a:lnTo>
                    <a:pt x="961" y="555"/>
                  </a:lnTo>
                  <a:lnTo>
                    <a:pt x="947" y="605"/>
                  </a:lnTo>
                  <a:lnTo>
                    <a:pt x="926" y="653"/>
                  </a:lnTo>
                  <a:lnTo>
                    <a:pt x="899" y="698"/>
                  </a:lnTo>
                  <a:lnTo>
                    <a:pt x="868" y="739"/>
                  </a:lnTo>
                  <a:lnTo>
                    <a:pt x="831" y="777"/>
                  </a:lnTo>
                  <a:lnTo>
                    <a:pt x="791" y="811"/>
                  </a:lnTo>
                  <a:lnTo>
                    <a:pt x="745" y="840"/>
                  </a:lnTo>
                  <a:lnTo>
                    <a:pt x="698" y="866"/>
                  </a:lnTo>
                  <a:lnTo>
                    <a:pt x="649" y="885"/>
                  </a:lnTo>
                  <a:lnTo>
                    <a:pt x="595" y="899"/>
                  </a:lnTo>
                  <a:lnTo>
                    <a:pt x="541" y="907"/>
                  </a:lnTo>
                  <a:lnTo>
                    <a:pt x="487" y="911"/>
                  </a:lnTo>
                  <a:lnTo>
                    <a:pt x="433" y="907"/>
                  </a:lnTo>
                  <a:lnTo>
                    <a:pt x="379" y="899"/>
                  </a:lnTo>
                  <a:lnTo>
                    <a:pt x="327" y="885"/>
                  </a:lnTo>
                  <a:lnTo>
                    <a:pt x="276" y="866"/>
                  </a:lnTo>
                  <a:lnTo>
                    <a:pt x="229" y="840"/>
                  </a:lnTo>
                  <a:lnTo>
                    <a:pt x="184" y="811"/>
                  </a:lnTo>
                  <a:lnTo>
                    <a:pt x="143" y="777"/>
                  </a:lnTo>
                  <a:lnTo>
                    <a:pt x="106" y="739"/>
                  </a:lnTo>
                  <a:lnTo>
                    <a:pt x="75" y="698"/>
                  </a:lnTo>
                  <a:lnTo>
                    <a:pt x="48" y="653"/>
                  </a:lnTo>
                  <a:lnTo>
                    <a:pt x="27" y="605"/>
                  </a:lnTo>
                  <a:lnTo>
                    <a:pt x="13" y="555"/>
                  </a:lnTo>
                  <a:lnTo>
                    <a:pt x="3" y="506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FFFFFF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218152" name="Rectangle 42"/>
            <p:cNvSpPr>
              <a:spLocks noChangeArrowheads="1"/>
            </p:cNvSpPr>
            <p:nvPr/>
          </p:nvSpPr>
          <p:spPr bwMode="auto">
            <a:xfrm>
              <a:off x="480" y="2405"/>
              <a:ext cx="55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400" b="1" dirty="0">
                  <a:solidFill>
                    <a:srgbClr val="003399"/>
                  </a:solidFill>
                  <a:latin typeface="Times New Roman" pitchFamily="18" charset="0"/>
                </a:rPr>
                <a:t>Πληθυσμός</a:t>
              </a:r>
              <a:endParaRPr lang="el-GR" b="1" dirty="0">
                <a:solidFill>
                  <a:srgbClr val="003399"/>
                </a:solidFill>
              </a:endParaRPr>
            </a:p>
          </p:txBody>
        </p:sp>
        <p:sp>
          <p:nvSpPr>
            <p:cNvPr id="218153" name="Line 43"/>
            <p:cNvSpPr>
              <a:spLocks noChangeShapeType="1"/>
            </p:cNvSpPr>
            <p:nvPr/>
          </p:nvSpPr>
          <p:spPr bwMode="auto">
            <a:xfrm>
              <a:off x="1181" y="2465"/>
              <a:ext cx="261" cy="1"/>
            </a:xfrm>
            <a:prstGeom prst="line">
              <a:avLst/>
            </a:prstGeom>
            <a:noFill/>
            <a:ln w="5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54" name="Freeform 44"/>
            <p:cNvSpPr>
              <a:spLocks/>
            </p:cNvSpPr>
            <p:nvPr/>
          </p:nvSpPr>
          <p:spPr bwMode="auto">
            <a:xfrm>
              <a:off x="1438" y="2448"/>
              <a:ext cx="33" cy="36"/>
            </a:xfrm>
            <a:custGeom>
              <a:avLst/>
              <a:gdLst>
                <a:gd name="T0" fmla="*/ 0 w 33"/>
                <a:gd name="T1" fmla="*/ 0 h 36"/>
                <a:gd name="T2" fmla="*/ 33 w 33"/>
                <a:gd name="T3" fmla="*/ 17 h 36"/>
                <a:gd name="T4" fmla="*/ 0 w 33"/>
                <a:gd name="T5" fmla="*/ 36 h 36"/>
                <a:gd name="T6" fmla="*/ 0 w 3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6"/>
                <a:gd name="T14" fmla="*/ 33 w 3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6">
                  <a:moveTo>
                    <a:pt x="0" y="0"/>
                  </a:moveTo>
                  <a:lnTo>
                    <a:pt x="3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55" name="Line 45"/>
            <p:cNvSpPr>
              <a:spLocks noChangeShapeType="1"/>
            </p:cNvSpPr>
            <p:nvPr/>
          </p:nvSpPr>
          <p:spPr bwMode="auto">
            <a:xfrm>
              <a:off x="2502" y="2465"/>
              <a:ext cx="542" cy="1"/>
            </a:xfrm>
            <a:prstGeom prst="line">
              <a:avLst/>
            </a:prstGeom>
            <a:noFill/>
            <a:ln w="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56" name="Freeform 46"/>
            <p:cNvSpPr>
              <a:spLocks/>
            </p:cNvSpPr>
            <p:nvPr/>
          </p:nvSpPr>
          <p:spPr bwMode="auto">
            <a:xfrm>
              <a:off x="3039" y="2448"/>
              <a:ext cx="34" cy="36"/>
            </a:xfrm>
            <a:custGeom>
              <a:avLst/>
              <a:gdLst>
                <a:gd name="T0" fmla="*/ 0 w 34"/>
                <a:gd name="T1" fmla="*/ 0 h 36"/>
                <a:gd name="T2" fmla="*/ 34 w 34"/>
                <a:gd name="T3" fmla="*/ 17 h 36"/>
                <a:gd name="T4" fmla="*/ 0 w 34"/>
                <a:gd name="T5" fmla="*/ 36 h 36"/>
                <a:gd name="T6" fmla="*/ 0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0" y="0"/>
                  </a:moveTo>
                  <a:lnTo>
                    <a:pt x="3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0879" name="Rectangle 47"/>
            <p:cNvSpPr>
              <a:spLocks noChangeArrowheads="1"/>
            </p:cNvSpPr>
            <p:nvPr/>
          </p:nvSpPr>
          <p:spPr bwMode="auto">
            <a:xfrm>
              <a:off x="2590" y="2345"/>
              <a:ext cx="54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3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Παραπομπή</a:t>
              </a:r>
              <a:endParaRPr lang="el-GR" b="1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218158" name="Freeform 48"/>
            <p:cNvSpPr>
              <a:spLocks/>
            </p:cNvSpPr>
            <p:nvPr/>
          </p:nvSpPr>
          <p:spPr bwMode="auto">
            <a:xfrm>
              <a:off x="1293" y="2476"/>
              <a:ext cx="3259" cy="1236"/>
            </a:xfrm>
            <a:custGeom>
              <a:avLst/>
              <a:gdLst>
                <a:gd name="T0" fmla="*/ 0 w 3259"/>
                <a:gd name="T1" fmla="*/ 0 h 1236"/>
                <a:gd name="T2" fmla="*/ 0 w 3259"/>
                <a:gd name="T3" fmla="*/ 1236 h 1236"/>
                <a:gd name="T4" fmla="*/ 2926 w 3259"/>
                <a:gd name="T5" fmla="*/ 1236 h 1236"/>
                <a:gd name="T6" fmla="*/ 2928 w 3259"/>
                <a:gd name="T7" fmla="*/ 1226 h 1236"/>
                <a:gd name="T8" fmla="*/ 2936 w 3259"/>
                <a:gd name="T9" fmla="*/ 1219 h 1236"/>
                <a:gd name="T10" fmla="*/ 2945 w 3259"/>
                <a:gd name="T11" fmla="*/ 1219 h 1236"/>
                <a:gd name="T12" fmla="*/ 2953 w 3259"/>
                <a:gd name="T13" fmla="*/ 1226 h 1236"/>
                <a:gd name="T14" fmla="*/ 2956 w 3259"/>
                <a:gd name="T15" fmla="*/ 1236 h 1236"/>
                <a:gd name="T16" fmla="*/ 3259 w 3259"/>
                <a:gd name="T17" fmla="*/ 1236 h 1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59"/>
                <a:gd name="T28" fmla="*/ 0 h 1236"/>
                <a:gd name="T29" fmla="*/ 3259 w 3259"/>
                <a:gd name="T30" fmla="*/ 1236 h 1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59" h="1236">
                  <a:moveTo>
                    <a:pt x="0" y="0"/>
                  </a:moveTo>
                  <a:lnTo>
                    <a:pt x="0" y="1236"/>
                  </a:lnTo>
                  <a:lnTo>
                    <a:pt x="2926" y="1236"/>
                  </a:lnTo>
                  <a:lnTo>
                    <a:pt x="2928" y="1226"/>
                  </a:lnTo>
                  <a:lnTo>
                    <a:pt x="2936" y="1219"/>
                  </a:lnTo>
                  <a:lnTo>
                    <a:pt x="2945" y="1219"/>
                  </a:lnTo>
                  <a:lnTo>
                    <a:pt x="2953" y="1226"/>
                  </a:lnTo>
                  <a:lnTo>
                    <a:pt x="2956" y="1236"/>
                  </a:lnTo>
                  <a:lnTo>
                    <a:pt x="3259" y="1236"/>
                  </a:lnTo>
                </a:path>
              </a:pathLst>
            </a:custGeom>
            <a:noFill/>
            <a:ln w="2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59" name="Freeform 49"/>
            <p:cNvSpPr>
              <a:spLocks/>
            </p:cNvSpPr>
            <p:nvPr/>
          </p:nvSpPr>
          <p:spPr bwMode="auto">
            <a:xfrm>
              <a:off x="1492" y="3124"/>
              <a:ext cx="494" cy="365"/>
            </a:xfrm>
            <a:custGeom>
              <a:avLst/>
              <a:gdLst>
                <a:gd name="T0" fmla="*/ 494 w 494"/>
                <a:gd name="T1" fmla="*/ 0 h 365"/>
                <a:gd name="T2" fmla="*/ 494 w 494"/>
                <a:gd name="T3" fmla="*/ 365 h 365"/>
                <a:gd name="T4" fmla="*/ 0 w 494"/>
                <a:gd name="T5" fmla="*/ 365 h 365"/>
                <a:gd name="T6" fmla="*/ 0 60000 65536"/>
                <a:gd name="T7" fmla="*/ 0 60000 65536"/>
                <a:gd name="T8" fmla="*/ 0 60000 65536"/>
                <a:gd name="T9" fmla="*/ 0 w 494"/>
                <a:gd name="T10" fmla="*/ 0 h 365"/>
                <a:gd name="T11" fmla="*/ 494 w 494"/>
                <a:gd name="T12" fmla="*/ 365 h 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4" h="365">
                  <a:moveTo>
                    <a:pt x="494" y="0"/>
                  </a:moveTo>
                  <a:lnTo>
                    <a:pt x="494" y="365"/>
                  </a:lnTo>
                  <a:lnTo>
                    <a:pt x="0" y="365"/>
                  </a:lnTo>
                </a:path>
              </a:pathLst>
            </a:custGeom>
            <a:noFill/>
            <a:ln w="5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60" name="Freeform 50"/>
            <p:cNvSpPr>
              <a:spLocks/>
            </p:cNvSpPr>
            <p:nvPr/>
          </p:nvSpPr>
          <p:spPr bwMode="auto">
            <a:xfrm>
              <a:off x="1461" y="3471"/>
              <a:ext cx="34" cy="36"/>
            </a:xfrm>
            <a:custGeom>
              <a:avLst/>
              <a:gdLst>
                <a:gd name="T0" fmla="*/ 34 w 34"/>
                <a:gd name="T1" fmla="*/ 36 h 36"/>
                <a:gd name="T2" fmla="*/ 0 w 34"/>
                <a:gd name="T3" fmla="*/ 18 h 36"/>
                <a:gd name="T4" fmla="*/ 34 w 34"/>
                <a:gd name="T5" fmla="*/ 0 h 36"/>
                <a:gd name="T6" fmla="*/ 34 w 34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34" y="36"/>
                  </a:moveTo>
                  <a:lnTo>
                    <a:pt x="0" y="18"/>
                  </a:lnTo>
                  <a:lnTo>
                    <a:pt x="34" y="0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0883" name="Rectangle 51"/>
            <p:cNvSpPr>
              <a:spLocks noChangeArrowheads="1"/>
            </p:cNvSpPr>
            <p:nvPr/>
          </p:nvSpPr>
          <p:spPr bwMode="auto">
            <a:xfrm>
              <a:off x="1778" y="3368"/>
              <a:ext cx="30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3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Έξοδος</a:t>
              </a:r>
              <a:endParaRPr lang="el-GR" b="1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218162" name="Freeform 52"/>
            <p:cNvSpPr>
              <a:spLocks/>
            </p:cNvSpPr>
            <p:nvPr/>
          </p:nvSpPr>
          <p:spPr bwMode="auto">
            <a:xfrm>
              <a:off x="3233" y="3124"/>
              <a:ext cx="393" cy="365"/>
            </a:xfrm>
            <a:custGeom>
              <a:avLst/>
              <a:gdLst>
                <a:gd name="T0" fmla="*/ 393 w 393"/>
                <a:gd name="T1" fmla="*/ 0 h 365"/>
                <a:gd name="T2" fmla="*/ 393 w 393"/>
                <a:gd name="T3" fmla="*/ 365 h 365"/>
                <a:gd name="T4" fmla="*/ 0 w 393"/>
                <a:gd name="T5" fmla="*/ 365 h 365"/>
                <a:gd name="T6" fmla="*/ 0 60000 65536"/>
                <a:gd name="T7" fmla="*/ 0 60000 65536"/>
                <a:gd name="T8" fmla="*/ 0 60000 65536"/>
                <a:gd name="T9" fmla="*/ 0 w 393"/>
                <a:gd name="T10" fmla="*/ 0 h 365"/>
                <a:gd name="T11" fmla="*/ 393 w 393"/>
                <a:gd name="T12" fmla="*/ 365 h 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365">
                  <a:moveTo>
                    <a:pt x="393" y="0"/>
                  </a:moveTo>
                  <a:lnTo>
                    <a:pt x="393" y="365"/>
                  </a:lnTo>
                  <a:lnTo>
                    <a:pt x="0" y="365"/>
                  </a:lnTo>
                </a:path>
              </a:pathLst>
            </a:custGeom>
            <a:noFill/>
            <a:ln w="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63" name="Freeform 53"/>
            <p:cNvSpPr>
              <a:spLocks/>
            </p:cNvSpPr>
            <p:nvPr/>
          </p:nvSpPr>
          <p:spPr bwMode="auto">
            <a:xfrm>
              <a:off x="3204" y="3471"/>
              <a:ext cx="33" cy="36"/>
            </a:xfrm>
            <a:custGeom>
              <a:avLst/>
              <a:gdLst>
                <a:gd name="T0" fmla="*/ 33 w 33"/>
                <a:gd name="T1" fmla="*/ 36 h 36"/>
                <a:gd name="T2" fmla="*/ 0 w 33"/>
                <a:gd name="T3" fmla="*/ 18 h 36"/>
                <a:gd name="T4" fmla="*/ 33 w 33"/>
                <a:gd name="T5" fmla="*/ 0 h 36"/>
                <a:gd name="T6" fmla="*/ 33 w 33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6"/>
                <a:gd name="T14" fmla="*/ 33 w 3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6">
                  <a:moveTo>
                    <a:pt x="33" y="36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0886" name="Rectangle 54"/>
            <p:cNvSpPr>
              <a:spLocks noChangeArrowheads="1"/>
            </p:cNvSpPr>
            <p:nvPr/>
          </p:nvSpPr>
          <p:spPr bwMode="auto">
            <a:xfrm>
              <a:off x="3445" y="3368"/>
              <a:ext cx="30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3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Έξοδος</a:t>
              </a:r>
              <a:endParaRPr lang="el-GR" b="1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218165" name="Freeform 55"/>
            <p:cNvSpPr>
              <a:spLocks/>
            </p:cNvSpPr>
            <p:nvPr/>
          </p:nvSpPr>
          <p:spPr bwMode="auto">
            <a:xfrm>
              <a:off x="1986" y="3124"/>
              <a:ext cx="2538" cy="588"/>
            </a:xfrm>
            <a:custGeom>
              <a:avLst/>
              <a:gdLst>
                <a:gd name="T0" fmla="*/ 0 w 2538"/>
                <a:gd name="T1" fmla="*/ 0 h 588"/>
                <a:gd name="T2" fmla="*/ 0 w 2538"/>
                <a:gd name="T3" fmla="*/ 588 h 588"/>
                <a:gd name="T4" fmla="*/ 2233 w 2538"/>
                <a:gd name="T5" fmla="*/ 588 h 588"/>
                <a:gd name="T6" fmla="*/ 2235 w 2538"/>
                <a:gd name="T7" fmla="*/ 578 h 588"/>
                <a:gd name="T8" fmla="*/ 2243 w 2538"/>
                <a:gd name="T9" fmla="*/ 571 h 588"/>
                <a:gd name="T10" fmla="*/ 2252 w 2538"/>
                <a:gd name="T11" fmla="*/ 571 h 588"/>
                <a:gd name="T12" fmla="*/ 2260 w 2538"/>
                <a:gd name="T13" fmla="*/ 578 h 588"/>
                <a:gd name="T14" fmla="*/ 2263 w 2538"/>
                <a:gd name="T15" fmla="*/ 588 h 588"/>
                <a:gd name="T16" fmla="*/ 2538 w 2538"/>
                <a:gd name="T17" fmla="*/ 588 h 5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8"/>
                <a:gd name="T28" fmla="*/ 0 h 588"/>
                <a:gd name="T29" fmla="*/ 2538 w 2538"/>
                <a:gd name="T30" fmla="*/ 588 h 5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8" h="588">
                  <a:moveTo>
                    <a:pt x="0" y="0"/>
                  </a:moveTo>
                  <a:lnTo>
                    <a:pt x="0" y="588"/>
                  </a:lnTo>
                  <a:lnTo>
                    <a:pt x="2233" y="588"/>
                  </a:lnTo>
                  <a:lnTo>
                    <a:pt x="2235" y="578"/>
                  </a:lnTo>
                  <a:lnTo>
                    <a:pt x="2243" y="571"/>
                  </a:lnTo>
                  <a:lnTo>
                    <a:pt x="2252" y="571"/>
                  </a:lnTo>
                  <a:lnTo>
                    <a:pt x="2260" y="578"/>
                  </a:lnTo>
                  <a:lnTo>
                    <a:pt x="2263" y="588"/>
                  </a:lnTo>
                  <a:lnTo>
                    <a:pt x="2538" y="588"/>
                  </a:lnTo>
                </a:path>
              </a:pathLst>
            </a:custGeom>
            <a:noFill/>
            <a:ln w="5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66" name="Freeform 56"/>
            <p:cNvSpPr>
              <a:spLocks/>
            </p:cNvSpPr>
            <p:nvPr/>
          </p:nvSpPr>
          <p:spPr bwMode="auto">
            <a:xfrm>
              <a:off x="4519" y="3694"/>
              <a:ext cx="33" cy="36"/>
            </a:xfrm>
            <a:custGeom>
              <a:avLst/>
              <a:gdLst>
                <a:gd name="T0" fmla="*/ 0 w 33"/>
                <a:gd name="T1" fmla="*/ 0 h 36"/>
                <a:gd name="T2" fmla="*/ 33 w 33"/>
                <a:gd name="T3" fmla="*/ 18 h 36"/>
                <a:gd name="T4" fmla="*/ 0 w 33"/>
                <a:gd name="T5" fmla="*/ 36 h 36"/>
                <a:gd name="T6" fmla="*/ 0 w 3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6"/>
                <a:gd name="T14" fmla="*/ 33 w 3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6">
                  <a:moveTo>
                    <a:pt x="0" y="0"/>
                  </a:moveTo>
                  <a:lnTo>
                    <a:pt x="33" y="1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0889" name="Rectangle 57"/>
            <p:cNvSpPr>
              <a:spLocks noChangeArrowheads="1"/>
            </p:cNvSpPr>
            <p:nvPr/>
          </p:nvSpPr>
          <p:spPr bwMode="auto">
            <a:xfrm>
              <a:off x="2778" y="3591"/>
              <a:ext cx="54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3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Παραπομπή</a:t>
              </a:r>
              <a:endParaRPr lang="el-GR" b="1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218168" name="Freeform 58"/>
            <p:cNvSpPr>
              <a:spLocks/>
            </p:cNvSpPr>
            <p:nvPr/>
          </p:nvSpPr>
          <p:spPr bwMode="auto">
            <a:xfrm>
              <a:off x="4233" y="2982"/>
              <a:ext cx="252" cy="749"/>
            </a:xfrm>
            <a:custGeom>
              <a:avLst/>
              <a:gdLst>
                <a:gd name="T0" fmla="*/ 0 w 252"/>
                <a:gd name="T1" fmla="*/ 749 h 749"/>
                <a:gd name="T2" fmla="*/ 0 w 252"/>
                <a:gd name="T3" fmla="*/ 0 h 749"/>
                <a:gd name="T4" fmla="*/ 252 w 252"/>
                <a:gd name="T5" fmla="*/ 0 h 749"/>
                <a:gd name="T6" fmla="*/ 0 60000 65536"/>
                <a:gd name="T7" fmla="*/ 0 60000 65536"/>
                <a:gd name="T8" fmla="*/ 0 60000 65536"/>
                <a:gd name="T9" fmla="*/ 0 w 252"/>
                <a:gd name="T10" fmla="*/ 0 h 749"/>
                <a:gd name="T11" fmla="*/ 252 w 252"/>
                <a:gd name="T12" fmla="*/ 749 h 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749">
                  <a:moveTo>
                    <a:pt x="0" y="749"/>
                  </a:moveTo>
                  <a:lnTo>
                    <a:pt x="0" y="0"/>
                  </a:lnTo>
                  <a:lnTo>
                    <a:pt x="252" y="0"/>
                  </a:lnTo>
                </a:path>
              </a:pathLst>
            </a:custGeom>
            <a:noFill/>
            <a:ln w="5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69" name="Freeform 59"/>
            <p:cNvSpPr>
              <a:spLocks/>
            </p:cNvSpPr>
            <p:nvPr/>
          </p:nvSpPr>
          <p:spPr bwMode="auto">
            <a:xfrm>
              <a:off x="4482" y="2964"/>
              <a:ext cx="34" cy="37"/>
            </a:xfrm>
            <a:custGeom>
              <a:avLst/>
              <a:gdLst>
                <a:gd name="T0" fmla="*/ 0 w 34"/>
                <a:gd name="T1" fmla="*/ 0 h 37"/>
                <a:gd name="T2" fmla="*/ 34 w 34"/>
                <a:gd name="T3" fmla="*/ 18 h 37"/>
                <a:gd name="T4" fmla="*/ 0 w 34"/>
                <a:gd name="T5" fmla="*/ 37 h 37"/>
                <a:gd name="T6" fmla="*/ 0 w 34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7"/>
                <a:gd name="T14" fmla="*/ 34 w 34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7">
                  <a:moveTo>
                    <a:pt x="0" y="0"/>
                  </a:moveTo>
                  <a:lnTo>
                    <a:pt x="34" y="18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70" name="Line 60"/>
            <p:cNvSpPr>
              <a:spLocks noChangeShapeType="1"/>
            </p:cNvSpPr>
            <p:nvPr/>
          </p:nvSpPr>
          <p:spPr bwMode="auto">
            <a:xfrm>
              <a:off x="4178" y="2517"/>
              <a:ext cx="307" cy="1"/>
            </a:xfrm>
            <a:prstGeom prst="line">
              <a:avLst/>
            </a:prstGeom>
            <a:noFill/>
            <a:ln w="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71" name="Freeform 61"/>
            <p:cNvSpPr>
              <a:spLocks/>
            </p:cNvSpPr>
            <p:nvPr/>
          </p:nvSpPr>
          <p:spPr bwMode="auto">
            <a:xfrm>
              <a:off x="4482" y="2498"/>
              <a:ext cx="34" cy="36"/>
            </a:xfrm>
            <a:custGeom>
              <a:avLst/>
              <a:gdLst>
                <a:gd name="T0" fmla="*/ 0 w 34"/>
                <a:gd name="T1" fmla="*/ 0 h 36"/>
                <a:gd name="T2" fmla="*/ 34 w 34"/>
                <a:gd name="T3" fmla="*/ 19 h 36"/>
                <a:gd name="T4" fmla="*/ 0 w 34"/>
                <a:gd name="T5" fmla="*/ 36 h 36"/>
                <a:gd name="T6" fmla="*/ 0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0" y="0"/>
                  </a:moveTo>
                  <a:lnTo>
                    <a:pt x="34" y="19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0894" name="Rectangle 62"/>
            <p:cNvSpPr>
              <a:spLocks noChangeArrowheads="1"/>
            </p:cNvSpPr>
            <p:nvPr/>
          </p:nvSpPr>
          <p:spPr bwMode="auto">
            <a:xfrm>
              <a:off x="3992" y="1570"/>
              <a:ext cx="54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3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Παραπομπή</a:t>
              </a:r>
              <a:endParaRPr lang="el-GR" b="1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218173" name="Line 63"/>
            <p:cNvSpPr>
              <a:spLocks noChangeShapeType="1"/>
            </p:cNvSpPr>
            <p:nvPr/>
          </p:nvSpPr>
          <p:spPr bwMode="auto">
            <a:xfrm flipV="1">
              <a:off x="4796" y="3359"/>
              <a:ext cx="1" cy="232"/>
            </a:xfrm>
            <a:prstGeom prst="line">
              <a:avLst/>
            </a:prstGeom>
            <a:noFill/>
            <a:ln w="5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8174" name="Freeform 64"/>
            <p:cNvSpPr>
              <a:spLocks/>
            </p:cNvSpPr>
            <p:nvPr/>
          </p:nvSpPr>
          <p:spPr bwMode="auto">
            <a:xfrm>
              <a:off x="4779" y="3326"/>
              <a:ext cx="33" cy="36"/>
            </a:xfrm>
            <a:custGeom>
              <a:avLst/>
              <a:gdLst>
                <a:gd name="T0" fmla="*/ 0 w 33"/>
                <a:gd name="T1" fmla="*/ 36 h 36"/>
                <a:gd name="T2" fmla="*/ 17 w 33"/>
                <a:gd name="T3" fmla="*/ 0 h 36"/>
                <a:gd name="T4" fmla="*/ 33 w 33"/>
                <a:gd name="T5" fmla="*/ 36 h 36"/>
                <a:gd name="T6" fmla="*/ 0 w 33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6"/>
                <a:gd name="T14" fmla="*/ 33 w 3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6">
                  <a:moveTo>
                    <a:pt x="0" y="36"/>
                  </a:moveTo>
                  <a:lnTo>
                    <a:pt x="17" y="0"/>
                  </a:lnTo>
                  <a:lnTo>
                    <a:pt x="3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0897" name="Rectangle 65"/>
            <p:cNvSpPr>
              <a:spLocks noChangeArrowheads="1"/>
            </p:cNvSpPr>
            <p:nvPr/>
          </p:nvSpPr>
          <p:spPr bwMode="auto">
            <a:xfrm>
              <a:off x="4447" y="942"/>
              <a:ext cx="79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4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Δευτεροβάθμια/</a:t>
              </a:r>
              <a:endParaRPr lang="el-GR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120898" name="Rectangle 66"/>
            <p:cNvSpPr>
              <a:spLocks noChangeArrowheads="1"/>
            </p:cNvSpPr>
            <p:nvPr/>
          </p:nvSpPr>
          <p:spPr bwMode="auto">
            <a:xfrm>
              <a:off x="4536" y="1079"/>
              <a:ext cx="60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4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Τριτοβάθμια</a:t>
              </a:r>
              <a:endParaRPr lang="el-GR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120899" name="Rectangle 67"/>
            <p:cNvSpPr>
              <a:spLocks noChangeArrowheads="1"/>
            </p:cNvSpPr>
            <p:nvPr/>
          </p:nvSpPr>
          <p:spPr bwMode="auto">
            <a:xfrm>
              <a:off x="4573" y="1217"/>
              <a:ext cx="5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4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Περίθαλψη</a:t>
              </a:r>
              <a:endParaRPr lang="el-GR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120900" name="Rectangle 68"/>
            <p:cNvSpPr>
              <a:spLocks noChangeArrowheads="1"/>
            </p:cNvSpPr>
            <p:nvPr/>
          </p:nvSpPr>
          <p:spPr bwMode="auto">
            <a:xfrm>
              <a:off x="2488" y="1297"/>
              <a:ext cx="66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4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Πρωτοβάθμια</a:t>
              </a:r>
              <a:endParaRPr lang="el-GR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120901" name="Rectangle 69"/>
            <p:cNvSpPr>
              <a:spLocks noChangeArrowheads="1"/>
            </p:cNvSpPr>
            <p:nvPr/>
          </p:nvSpPr>
          <p:spPr bwMode="auto">
            <a:xfrm>
              <a:off x="2561" y="1435"/>
              <a:ext cx="5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1400" b="1" dirty="0">
                  <a:solidFill>
                    <a:schemeClr val="tx2">
                      <a:lumMod val="90000"/>
                    </a:schemeClr>
                  </a:solidFill>
                  <a:latin typeface="+mn-lt"/>
                </a:rPr>
                <a:t>Περίθαλψη</a:t>
              </a:r>
              <a:endParaRPr lang="el-GR" dirty="0">
                <a:solidFill>
                  <a:schemeClr val="tx2">
                    <a:lumMod val="90000"/>
                  </a:schemeClr>
                </a:solidFill>
                <a:latin typeface="+mn-lt"/>
              </a:endParaRP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Υπόδειγμα </a:t>
            </a:r>
            <a:r>
              <a:rPr lang="en-US" dirty="0" smtClean="0"/>
              <a:t>Ittig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011738" y="3432175"/>
            <a:ext cx="1560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Ορθοπαιδική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Οφθαλμολογίας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ΩΡΛ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Εξειδικευμένες εργαστηριακές εξετάσεις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373313" y="3514725"/>
            <a:ext cx="1576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Γενική ιατρική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Παιδιατρική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Παθολογία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Γυναικολογία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+mn-lt"/>
              </a:rPr>
              <a:t>Βασικές εργαστηριακές εξετάσεις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3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Ιδιαίτερα χαρακτηριστικά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Δημόσιο σύστημα.</a:t>
            </a:r>
          </a:p>
          <a:p>
            <a:r>
              <a:rPr lang="el-GR" dirty="0"/>
              <a:t>Η κύρια ευθύνη στις τοπικές </a:t>
            </a:r>
            <a:r>
              <a:rPr lang="el-GR" dirty="0" smtClean="0"/>
              <a:t>αρχές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Χρηματοδότηση από τους τοπικούς </a:t>
            </a:r>
            <a:r>
              <a:rPr lang="el-GR" dirty="0" smtClean="0"/>
              <a:t>φόρους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υπάρχει σύστημα παραπομπών από την Πρωτοβάθμια Φροντίδα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Υποστηρίζεται: </a:t>
            </a:r>
          </a:p>
          <a:p>
            <a:r>
              <a:rPr lang="el-GR" dirty="0"/>
              <a:t>Κεντρικά από ένα εθνικό σύστημα κοινωνικής </a:t>
            </a:r>
            <a:r>
              <a:rPr lang="el-GR" dirty="0" smtClean="0"/>
              <a:t>ασφάλισης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Περιφερειακά από ένα δίκτυο υπηρεσιών κοινωνικής πρόνοιας.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68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Υψηλό </a:t>
            </a:r>
            <a:r>
              <a:rPr lang="el-GR" dirty="0" smtClean="0"/>
              <a:t>κόστος-</a:t>
            </a:r>
            <a:r>
              <a:rPr lang="el-GR" dirty="0"/>
              <a:t>&gt;</a:t>
            </a:r>
            <a:r>
              <a:rPr lang="el-GR" dirty="0" smtClean="0"/>
              <a:t>Υψηλή </a:t>
            </a:r>
            <a:r>
              <a:rPr lang="el-GR" dirty="0" smtClean="0"/>
              <a:t>φορολογία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Δεν ελέγχεται η ροή των ασθενών στο σύστημα μέσω της πρωτοβάθμιας φροντίδας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Θεωρείται από τα αποτελεσματικότερα συστήματα υγείας σε παγκόσμιο </a:t>
            </a:r>
            <a:r>
              <a:rPr lang="el-GR" dirty="0" smtClean="0"/>
              <a:t>επίπεδο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1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Πιερράκος 2015. Γεώργιος Πιερράκος. «Συστήματα Υγείας (Θ). Ενότητα </a:t>
            </a:r>
            <a:r>
              <a:rPr lang="en-US" sz="2000" dirty="0" smtClean="0"/>
              <a:t>9</a:t>
            </a:r>
            <a:r>
              <a:rPr lang="el-GR" sz="2000" dirty="0"/>
              <a:t>: Συστήματα Υγείας στην Ευρώπη: </a:t>
            </a:r>
            <a:r>
              <a:rPr lang="el-GR" sz="2000" dirty="0" smtClean="0"/>
              <a:t>Σουηδία».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174</TotalTime>
  <Words>768</Words>
  <Application>Microsoft Office PowerPoint</Application>
  <PresentationFormat>Προβολή στην οθόνη (4:3)</PresentationFormat>
  <Paragraphs>117</Paragraphs>
  <Slides>12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template</vt:lpstr>
      <vt:lpstr>OC_template_updated</vt:lpstr>
      <vt:lpstr>Συστήματα Υγείας (Θ)</vt:lpstr>
      <vt:lpstr>Σουηδικό σύστημα Υγείας</vt:lpstr>
      <vt:lpstr>Υπόδειγμα Ittig</vt:lpstr>
      <vt:lpstr>Ιδιαίτερα χαρακτηριστικά</vt:lpstr>
      <vt:lpstr>Προβλήματα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34</cp:revision>
  <dcterms:created xsi:type="dcterms:W3CDTF">2015-05-15T08:56:51Z</dcterms:created>
  <dcterms:modified xsi:type="dcterms:W3CDTF">2015-07-20T13:19:37Z</dcterms:modified>
</cp:coreProperties>
</file>