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6"/>
  </p:notesMasterIdLst>
  <p:handoutMasterIdLst>
    <p:handoutMasterId r:id="rId47"/>
  </p:handoutMasterIdLst>
  <p:sldIdLst>
    <p:sldId id="256" r:id="rId3"/>
    <p:sldId id="269" r:id="rId4"/>
    <p:sldId id="270" r:id="rId5"/>
    <p:sldId id="271" r:id="rId6"/>
    <p:sldId id="272" r:id="rId7"/>
    <p:sldId id="273" r:id="rId8"/>
    <p:sldId id="274" r:id="rId9"/>
    <p:sldId id="275" r:id="rId10"/>
    <p:sldId id="276" r:id="rId11"/>
    <p:sldId id="277" r:id="rId12"/>
    <p:sldId id="301"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302" r:id="rId31"/>
    <p:sldId id="295" r:id="rId32"/>
    <p:sldId id="296" r:id="rId33"/>
    <p:sldId id="297" r:id="rId34"/>
    <p:sldId id="298" r:id="rId35"/>
    <p:sldId id="299" r:id="rId36"/>
    <p:sldId id="300" r:id="rId37"/>
    <p:sldId id="303" r:id="rId38"/>
    <p:sldId id="257" r:id="rId39"/>
    <p:sldId id="262" r:id="rId40"/>
    <p:sldId id="264" r:id="rId41"/>
    <p:sldId id="304" r:id="rId42"/>
    <p:sldId id="305" r:id="rId43"/>
    <p:sldId id="266" r:id="rId44"/>
    <p:sldId id="261" r:id="rId45"/>
  </p:sldIdLst>
  <p:sldSz cx="9144000" cy="6858000" type="screen4x3"/>
  <p:notesSz cx="7104063" cy="10234613"/>
  <p:custDataLst>
    <p:tags r:id="rId4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78" d="100"/>
          <a:sy n="78" d="100"/>
        </p:scale>
        <p:origin x="-2748" y="-7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74281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05245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222371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658502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003920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4170940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17699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00053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597347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45135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851003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imagini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reastcancerupdate.com/medonc/2009/2/terms.asp" TargetMode="External"/><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hyperlink" Target="http://acelebrationofwomen.org/2012/10/mastectomy-4-types-women-in-recovery/" TargetMode="Externa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Large_intestine#mediaviewer/File:Gray1223.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commons.wikimedia.org/wiki/User:Arcadia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creativecommons.org/licenses/by/3.0/deed.en"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commons.wikimedia.org/wiki/User:BruceBlaus" TargetMode="External"/><Relationship Id="rId5" Type="http://schemas.openxmlformats.org/officeDocument/2006/relationships/hyperlink" Target="http://en.wikipedia.org/wiki/Breast_reconstruction" TargetMode="Externa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commons.wikimedia.org/wiki/User:BruceBlaus" TargetMode="External"/><Relationship Id="rId3" Type="http://schemas.openxmlformats.org/officeDocument/2006/relationships/image" Target="../media/image13.png"/><Relationship Id="rId7" Type="http://schemas.openxmlformats.org/officeDocument/2006/relationships/hyperlink" Target="http://en.wikipedia.org/wiki/Central_venous_catheter#mediaviewer/File:Blausen_0181_Catheter_CentralVenousAccessDevice_NonTunneled.pn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creativecommons.org/licenses/by-sa/4.0/" TargetMode="External"/><Relationship Id="rId5" Type="http://schemas.openxmlformats.org/officeDocument/2006/relationships/hyperlink" Target="http://commons.wikimedia.org/wiki/User:F%C3%A6" TargetMode="External"/><Relationship Id="rId4" Type="http://schemas.openxmlformats.org/officeDocument/2006/relationships/hyperlink" Target="http://en.wikipedia.org/wiki/Central_venous_catheter#mediaviewer/File:Diagram_showing_a_central_line_CRUK_059.svg" TargetMode="External"/><Relationship Id="rId9" Type="http://schemas.openxmlformats.org/officeDocument/2006/relationships/hyperlink" Target="http://creativecommons.org/licenses/by/3.0/deed.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6</a:t>
            </a:r>
            <a:r>
              <a:rPr lang="el-GR" sz="2800" dirty="0" smtClean="0"/>
              <a:t>:</a:t>
            </a:r>
            <a:r>
              <a:rPr lang="en-US" sz="2800" dirty="0" smtClean="0"/>
              <a:t> </a:t>
            </a:r>
            <a:r>
              <a:rPr lang="el-GR" sz="2800" dirty="0" smtClean="0"/>
              <a:t>Χειρουργική θεραπεία</a:t>
            </a:r>
            <a:endParaRPr lang="el-GR" sz="2800" dirty="0"/>
          </a:p>
          <a:p>
            <a:r>
              <a:rPr lang="el-GR" sz="2400" dirty="0" smtClean="0"/>
              <a:t>Ευάγγελος Δούσης, Καθηγητής Εφαρμογών</a:t>
            </a:r>
          </a:p>
          <a:p>
            <a:pPr>
              <a:spcBef>
                <a:spcPts val="0"/>
              </a:spcBef>
            </a:pPr>
            <a:r>
              <a:rPr lang="el-GR" sz="2400" dirty="0" smtClean="0"/>
              <a:t>Τμήμα Νοσηλευτικής</a:t>
            </a:r>
          </a:p>
          <a:p>
            <a:pPr>
              <a:spcBef>
                <a:spcPts val="0"/>
              </a:spcBef>
            </a:pPr>
            <a:r>
              <a:rPr lang="el-GR" sz="2400" dirty="0" smtClean="0"/>
              <a:t>Ουρανία Γκοβίνα, Επίκουρος Καθηγήτρια</a:t>
            </a:r>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Διαγνωστικές χειρουργικές επεμβάσεις </a:t>
            </a:r>
            <a:r>
              <a:rPr lang="el-GR" sz="2800" b="0" dirty="0" smtClean="0"/>
              <a:t>(1/9)</a:t>
            </a:r>
            <a:endParaRPr lang="el-GR" sz="2800" b="0" dirty="0"/>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Βιοψίες</a:t>
            </a:r>
          </a:p>
          <a:p>
            <a:r>
              <a:rPr lang="el-GR" sz="2400" dirty="0" smtClean="0"/>
              <a:t>Η λήψη ιστού για βιοψία είναι απαραίτητη προκειμένου να επιβεβαιωθεί η διάγνωση και να ανιχνευθεί ο ιστολογικός τύπος.</a:t>
            </a:r>
          </a:p>
          <a:p>
            <a:r>
              <a:rPr lang="el-GR" sz="2400" dirty="0" smtClean="0"/>
              <a:t>Περιλαμβάνει την αφαίρεση τμήματος ζώντος ιστού από τον ασθενή και την μικροσκοπική του εξέταση με στόχο τον καθορισμό του αν ο ιστός είναι κακοήθης ή όχι.  </a:t>
            </a:r>
          </a:p>
          <a:p>
            <a:r>
              <a:rPr lang="el-GR" sz="2400" dirty="0" smtClean="0"/>
              <a:t>Οι βασικές αρχές της διενέργειας χειρουργικών βιοψιών είναι</a:t>
            </a:r>
            <a:r>
              <a:rPr lang="en-US" sz="2400" dirty="0" smtClean="0"/>
              <a:t>:</a:t>
            </a:r>
            <a:endParaRPr lang="el-GR" sz="2400" dirty="0" smtClean="0"/>
          </a:p>
          <a:p>
            <a:endParaRPr lang="el-GR" sz="2400" dirty="0" smtClean="0"/>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3395454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Διαγνωστικές χειρουργικές επεμβάσεις </a:t>
            </a:r>
            <a:r>
              <a:rPr lang="el-GR" sz="2800" b="0" dirty="0" smtClean="0">
                <a:solidFill>
                  <a:prstClr val="black"/>
                </a:solidFill>
              </a:rPr>
              <a:t>(2/9</a:t>
            </a:r>
            <a:r>
              <a:rPr lang="el-GR" sz="2800" b="0" dirty="0">
                <a:solidFill>
                  <a:prstClr val="black"/>
                </a:solidFill>
              </a:rPr>
              <a:t>)</a:t>
            </a:r>
            <a:endParaRPr lang="el-GR" sz="3200" dirty="0"/>
          </a:p>
        </p:txBody>
      </p:sp>
      <p:sp>
        <p:nvSpPr>
          <p:cNvPr id="3" name="Content Placeholder 2"/>
          <p:cNvSpPr>
            <a:spLocks noGrp="1"/>
          </p:cNvSpPr>
          <p:nvPr>
            <p:ph idx="1"/>
          </p:nvPr>
        </p:nvSpPr>
        <p:spPr>
          <a:xfrm>
            <a:off x="457200" y="1196752"/>
            <a:ext cx="8229600" cy="5544616"/>
          </a:xfrm>
        </p:spPr>
        <p:txBody>
          <a:bodyPr>
            <a:normAutofit lnSpcReduction="10000"/>
          </a:bodyPr>
          <a:lstStyle/>
          <a:p>
            <a:pPr marL="0" indent="0">
              <a:buNone/>
            </a:pPr>
            <a:r>
              <a:rPr lang="el-GR" sz="2400" b="1" dirty="0" smtClean="0">
                <a:solidFill>
                  <a:schemeClr val="tx2"/>
                </a:solidFill>
              </a:rPr>
              <a:t>Οι βασικές αρχές της διενέργειας χειρουργικών βιοψιών είναι</a:t>
            </a:r>
            <a:r>
              <a:rPr lang="en-US" sz="2400" b="1" dirty="0" smtClean="0">
                <a:solidFill>
                  <a:schemeClr val="tx2"/>
                </a:solidFill>
              </a:rPr>
              <a:t>:</a:t>
            </a:r>
            <a:endParaRPr lang="el-GR" sz="2400" b="1" dirty="0" smtClean="0">
              <a:solidFill>
                <a:schemeClr val="tx2"/>
              </a:solidFill>
            </a:endParaRPr>
          </a:p>
          <a:p>
            <a:r>
              <a:rPr lang="el-GR" sz="2400" dirty="0" smtClean="0"/>
              <a:t>Η πορεία που ακολουθούν οι βελόνες βιοψίας και οι ουλές που σχηματίζονται πρέπει να βρίσκονται σε τέτοια θέση ώστε να είναι δυνατό να αφαιρεθούν από την ακόλουθη θεραπευτική χειρουργική επέμβαση, τόσο για αισθητικούς λόγους, όσο και για να εμποδιστεί η διασπορά καρκινικών κυττάρων κατά μήκος της περιοχής. </a:t>
            </a:r>
          </a:p>
          <a:p>
            <a:r>
              <a:rPr lang="el-GR" sz="2400" dirty="0" smtClean="0"/>
              <a:t>Κατά την εκτέλεση της βιοψίας δε θα πρέπει να μολύνονται με καρκινικά κύτταρα νέες περιοχές ιστού.</a:t>
            </a:r>
          </a:p>
          <a:p>
            <a:r>
              <a:rPr lang="el-GR" sz="2400" dirty="0" smtClean="0"/>
              <a:t>Η τεχνική με την οποία διενεργείται η βιοψία θα πρέπει να επιλέγεται με προσοχή προκειμένου να εξαιρείται επαρκής ποσότητα δείγματος ιστού. </a:t>
            </a:r>
          </a:p>
          <a:p>
            <a:r>
              <a:rPr lang="el-GR" sz="2400" dirty="0" smtClean="0"/>
              <a:t>Ο χειρισμός του δείγματος ιστού από τον παθολογοανατόμο είναι σημαντικός, καθώς ο κακός χειρισμός είναι δυνατό να αχρηστεύσει το δείγμα. </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3782111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Διαγνωστικές χειρουργικές επεμβάσεις </a:t>
            </a:r>
            <a:r>
              <a:rPr lang="el-GR" sz="2800" b="0" dirty="0" smtClean="0">
                <a:solidFill>
                  <a:prstClr val="black"/>
                </a:solidFill>
              </a:rPr>
              <a:t>(3/9</a:t>
            </a:r>
            <a:r>
              <a:rPr lang="el-GR" sz="2800" b="0" dirty="0">
                <a:solidFill>
                  <a:prstClr val="black"/>
                </a:solidFill>
              </a:rPr>
              <a:t>)</a:t>
            </a:r>
            <a:endParaRPr lang="el-GR" sz="3200" dirty="0"/>
          </a:p>
        </p:txBody>
      </p:sp>
      <p:sp>
        <p:nvSpPr>
          <p:cNvPr id="3" name="Content Placeholder 2"/>
          <p:cNvSpPr>
            <a:spLocks noGrp="1"/>
          </p:cNvSpPr>
          <p:nvPr>
            <p:ph idx="1"/>
          </p:nvPr>
        </p:nvSpPr>
        <p:spPr>
          <a:xfrm>
            <a:off x="457200" y="1196752"/>
            <a:ext cx="8229600" cy="5544616"/>
          </a:xfrm>
        </p:spPr>
        <p:txBody>
          <a:bodyPr>
            <a:normAutofit fontScale="92500"/>
          </a:bodyPr>
          <a:lstStyle/>
          <a:p>
            <a:pPr marL="0" indent="0">
              <a:buNone/>
            </a:pPr>
            <a:r>
              <a:rPr lang="el-GR" sz="2400" b="1" dirty="0" smtClean="0">
                <a:solidFill>
                  <a:schemeClr val="tx2"/>
                </a:solidFill>
              </a:rPr>
              <a:t>Βιοψία με λεπτή βελόνη</a:t>
            </a:r>
          </a:p>
          <a:p>
            <a:r>
              <a:rPr lang="el-GR" sz="2400" dirty="0" smtClean="0"/>
              <a:t>Πρόκειται για την αναρρόφηση κυττάρων και τμημάτων ιστών διαμέσου βελόνης ή οποία έχει οδηγηθεί σε κάποιον ιστό για τον οποίο υπάρχει υποψία κακοήθειας.</a:t>
            </a:r>
          </a:p>
          <a:p>
            <a:r>
              <a:rPr lang="el-GR" sz="2400" dirty="0" smtClean="0"/>
              <a:t>Αποτελεί τη διαδικασία επιλογής υψηλού κινδύνου κακοήθειας. </a:t>
            </a:r>
          </a:p>
          <a:p>
            <a:r>
              <a:rPr lang="el-GR" sz="2400" dirty="0" smtClean="0"/>
              <a:t>Είναι γρήγορη, ασφαλής, αξιόπιστη, και εύκολα επαναλαμβανόμενη. </a:t>
            </a:r>
          </a:p>
          <a:p>
            <a:r>
              <a:rPr lang="el-GR" sz="2400" dirty="0" smtClean="0"/>
              <a:t>Γίνεται καλά ανεκτή, με σχετικά μικρό τραυματισμό.</a:t>
            </a:r>
          </a:p>
          <a:p>
            <a:r>
              <a:rPr lang="el-GR" sz="2400" dirty="0" smtClean="0"/>
              <a:t>Μπορεί να χρησιμοποιηθεί τοπικό αναισθητικό.</a:t>
            </a:r>
          </a:p>
          <a:p>
            <a:r>
              <a:rPr lang="el-GR" sz="2400" dirty="0" smtClean="0"/>
              <a:t>Μπορεί να διενεργηθεί υπό καθοδήγηση με τη χρήση αξονικής τομογραφίας ή υπερηχοτομογραφίας.</a:t>
            </a:r>
          </a:p>
          <a:p>
            <a:r>
              <a:rPr lang="el-GR" sz="2400" dirty="0" smtClean="0"/>
              <a:t>Υπάρχει πάντοτε η πιθανότητα η βελόνα της βιοψίας να μη φτάσει στην καρκινική μάζα. Για το λόγο αυτό μόνο το θετικό αποτέλεσμα της δοκιμασίας θεωρείται ότι έχει διαγνωστική αξία </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255028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Διαγνωστικές χειρουργικές επεμβάσεις </a:t>
            </a:r>
            <a:r>
              <a:rPr lang="el-GR" sz="2800" b="0" dirty="0" smtClean="0">
                <a:solidFill>
                  <a:prstClr val="black"/>
                </a:solidFill>
              </a:rPr>
              <a:t>(4/9</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Βιοψία με ευρεία βελόνη</a:t>
            </a:r>
          </a:p>
          <a:p>
            <a:r>
              <a:rPr lang="el-GR" sz="2400" dirty="0" smtClean="0"/>
              <a:t>Η τεχνική αυτή αφορά στην πρόσληψη ενός κυλινδρικού τμήματος ιστού διαμέσου ειδικά σχεδιασμένης βελόνας, η οποία εισάγεται στον ιστό για τον οποίο έχει τεθεί η υποψία κακοήθειας.</a:t>
            </a:r>
          </a:p>
          <a:p>
            <a:r>
              <a:rPr lang="el-GR" sz="2400" dirty="0" smtClean="0"/>
              <a:t>Χρησιμοποιείται τοπική αναισθησία.</a:t>
            </a:r>
          </a:p>
          <a:p>
            <a:r>
              <a:rPr lang="el-GR" sz="2400" dirty="0" smtClean="0"/>
              <a:t>Είναι επαρκής για τη διάγνωση των περισσότερων όγκων.</a:t>
            </a:r>
          </a:p>
          <a:p>
            <a:r>
              <a:rPr lang="el-GR" sz="2400" dirty="0" smtClean="0"/>
              <a:t>Υπάρχει η πιθανότητα η βελόνα της βιοψίας να μη φτάσει στην καρκινική μάζα, οπότε μόνο το θετικό αποτέλεσμα της δοκιμασίας έχει διαγνωστική αξία.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226866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Διαγνωστικές χειρουργικές επεμβάσεις </a:t>
            </a:r>
            <a:r>
              <a:rPr lang="el-GR" sz="2800" b="0" dirty="0" smtClean="0">
                <a:solidFill>
                  <a:prstClr val="black"/>
                </a:solidFill>
              </a:rPr>
              <a:t>(5/9</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Βιοψία με εντομή</a:t>
            </a:r>
          </a:p>
          <a:p>
            <a:r>
              <a:rPr lang="el-GR" sz="2400" dirty="0" smtClean="0"/>
              <a:t>Πρόκειται για την αφαίρεση ενός μικρού σφηνοειδούς τεμαχίου ιστό από μια μεγαλύτερη σε μέγεθος ύποπτη μάζα.</a:t>
            </a:r>
          </a:p>
          <a:p>
            <a:r>
              <a:rPr lang="el-GR" sz="2400" dirty="0" smtClean="0"/>
              <a:t>Η μέθοδος αυτή προτιμάται για τη διάγνωση σαρκώματος των μαλακών μορίων και των οστών και χρησιμοποιείται για μεγάλους όγκους οι οποίοι απαιτούν εκτεταμένη χειρουργική επέμβαση.</a:t>
            </a:r>
          </a:p>
          <a:p>
            <a:r>
              <a:rPr lang="el-GR" sz="2400" dirty="0" smtClean="0"/>
              <a:t>Η περιοχή της βιοψίας αφαιρείται ολοκληρωτικά κατά την εκτεταμένη θεραπευτική χειρουργική επέμβαση.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195621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Διαγνωστικές χειρουργικές επεμβάσεις </a:t>
            </a:r>
            <a:r>
              <a:rPr lang="el-GR" sz="2800" b="0" dirty="0" smtClean="0">
                <a:solidFill>
                  <a:prstClr val="black"/>
                </a:solidFill>
              </a:rPr>
              <a:t>(6/9</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b="1" dirty="0" smtClean="0">
                <a:solidFill>
                  <a:schemeClr val="tx2"/>
                </a:solidFill>
              </a:rPr>
              <a:t>Βιοψία με εκτομή ιστού</a:t>
            </a:r>
          </a:p>
          <a:p>
            <a:r>
              <a:rPr lang="el-GR" sz="2400" dirty="0" smtClean="0"/>
              <a:t>Πρόκειται για την εκτομή ολόκληρου του ύποπτου όγκου χωρίς όμως την προσπάθεια της αφαίρεσης και ενός περιθωρίου υγιούς παρακείμενου ιστού.</a:t>
            </a:r>
          </a:p>
          <a:p>
            <a:r>
              <a:rPr lang="el-GR" sz="2400" dirty="0" smtClean="0"/>
              <a:t>Αποτελεί τη διαδικασία εκλογής για μικρούς και εύκολα προσπελάσιμους όγκους. </a:t>
            </a:r>
          </a:p>
          <a:p>
            <a:r>
              <a:rPr lang="el-GR" sz="2400" dirty="0" smtClean="0"/>
              <a:t>Ορισμένες φορές μπορεί να αποτελεί και την οριστική χειρουργική επέμβαση. Για παράδειγμα στην περίπτωση του βασικοκυτταρικού καρκινώματος της μύτης ή του πτερυγίου του αυτιού, παρά το γεγονός ότι μπορεί να απαιτηθεί περαιτέρω επέμβαση μετά την επιβεβαίωση της διάγνωσης προκειμένου να εξασφαλισθούν τα υγιή χειρουργικά όρια.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705367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z="3200" dirty="0">
                <a:solidFill>
                  <a:prstClr val="black"/>
                </a:solidFill>
              </a:rPr>
              <a:t>Διαγνωστικές χειρουργικές </a:t>
            </a:r>
            <a:r>
              <a:rPr lang="el-GR" sz="3200" dirty="0" smtClean="0">
                <a:solidFill>
                  <a:prstClr val="black"/>
                </a:solidFill>
              </a:rPr>
              <a:t>επεμβάσεις </a:t>
            </a:r>
            <a:r>
              <a:rPr lang="el-GR" sz="2800" b="0" dirty="0" smtClean="0">
                <a:solidFill>
                  <a:prstClr val="black"/>
                </a:solidFill>
              </a:rPr>
              <a:t>(7/9</a:t>
            </a:r>
            <a:r>
              <a:rPr lang="el-GR" sz="2800" b="0" dirty="0">
                <a:solidFill>
                  <a:prstClr val="black"/>
                </a:solidFill>
              </a:rPr>
              <a:t>)</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4098" name="Picture 2" descr="http://www.imaginis.com/files/media/transfer/img/breasthealth/biopsy/shawl.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89280" y="1700808"/>
            <a:ext cx="6165440"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67535" y="4941168"/>
            <a:ext cx="1008931" cy="276999"/>
          </a:xfrm>
          <a:prstGeom prst="rect">
            <a:avLst/>
          </a:prstGeom>
        </p:spPr>
        <p:txBody>
          <a:bodyPr wrap="none">
            <a:spAutoFit/>
          </a:bodyPr>
          <a:lstStyle/>
          <a:p>
            <a:r>
              <a:rPr lang="en-US" sz="1200" dirty="0" smtClean="0">
                <a:latin typeface="+mn-lt"/>
                <a:hlinkClick r:id="rId4"/>
              </a:rPr>
              <a:t>imaginis.com</a:t>
            </a:r>
            <a:endParaRPr lang="el-GR" sz="1200" dirty="0">
              <a:latin typeface="+mn-lt"/>
            </a:endParaRPr>
          </a:p>
        </p:txBody>
      </p:sp>
    </p:spTree>
    <p:extLst>
      <p:ext uri="{BB962C8B-B14F-4D97-AF65-F5344CB8AC3E}">
        <p14:creationId xmlns:p14="http://schemas.microsoft.com/office/powerpoint/2010/main" val="1898438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Διαγνωστικές χειρουργικές επεμβάσεις </a:t>
            </a:r>
            <a:r>
              <a:rPr lang="el-GR" sz="2800" b="0" dirty="0" smtClean="0">
                <a:solidFill>
                  <a:prstClr val="black"/>
                </a:solidFill>
              </a:rPr>
              <a:t>(8/9</a:t>
            </a:r>
            <a:r>
              <a:rPr lang="el-GR" sz="2800" b="0" dirty="0">
                <a:solidFill>
                  <a:prstClr val="black"/>
                </a:solidFill>
              </a:rPr>
              <a:t>)</a:t>
            </a:r>
            <a:endParaRPr lang="el-GR" sz="3200" dirty="0"/>
          </a:p>
        </p:txBody>
      </p:sp>
      <p:sp>
        <p:nvSpPr>
          <p:cNvPr id="3" name="Content Placeholder 2"/>
          <p:cNvSpPr>
            <a:spLocks noGrp="1"/>
          </p:cNvSpPr>
          <p:nvPr>
            <p:ph idx="1"/>
          </p:nvPr>
        </p:nvSpPr>
        <p:spPr>
          <a:xfrm>
            <a:off x="457200" y="1196752"/>
            <a:ext cx="8229600" cy="5472608"/>
          </a:xfrm>
        </p:spPr>
        <p:txBody>
          <a:bodyPr>
            <a:normAutofit/>
          </a:bodyPr>
          <a:lstStyle/>
          <a:p>
            <a:pPr marL="0" indent="0">
              <a:lnSpc>
                <a:spcPct val="110000"/>
              </a:lnSpc>
              <a:buNone/>
            </a:pPr>
            <a:r>
              <a:rPr lang="el-GR" sz="2300" b="1" dirty="0" smtClean="0">
                <a:solidFill>
                  <a:schemeClr val="tx2"/>
                </a:solidFill>
              </a:rPr>
              <a:t>Ενδοσκοπήσεις</a:t>
            </a:r>
          </a:p>
          <a:p>
            <a:pPr marL="0" indent="0">
              <a:lnSpc>
                <a:spcPct val="110000"/>
              </a:lnSpc>
              <a:buNone/>
            </a:pPr>
            <a:r>
              <a:rPr lang="el-GR" sz="2300" dirty="0" smtClean="0"/>
              <a:t>Χρησιμοποιούνται για να έχουμε οπτική εικόνα του εσωτερικού των προσπελάσιμων αυλών, καθώς και για τη λήψη του υλικού βιοψίας, όπου είναι δυνατόν.</a:t>
            </a:r>
          </a:p>
          <a:p>
            <a:pPr marL="0" indent="0">
              <a:lnSpc>
                <a:spcPct val="110000"/>
              </a:lnSpc>
              <a:buNone/>
            </a:pPr>
            <a:r>
              <a:rPr lang="el-GR" sz="2300" dirty="0" smtClean="0"/>
              <a:t>Η χρησιμοποίηση εύκαμπτων οργάνων έχει καταστήσει τη μέθοδο αυτή ευκολότερη και καλύτερα ανεκτή από τα εξεταζόμενα άτομα. </a:t>
            </a:r>
          </a:p>
          <a:p>
            <a:pPr marL="0" indent="0">
              <a:lnSpc>
                <a:spcPct val="110000"/>
              </a:lnSpc>
              <a:buNone/>
            </a:pPr>
            <a:r>
              <a:rPr lang="el-GR" sz="2300" dirty="0" smtClean="0"/>
              <a:t>Υπάρχουν διάφοροι τύποι ενδοσκοπήσεων, όπως βρογχοσκόπηση, γαστροσκόπηση, λαρυγγοσκόπηση, κολονοσκόπηση</a:t>
            </a:r>
            <a:r>
              <a:rPr lang="el-GR" sz="2300" dirty="0"/>
              <a:t> </a:t>
            </a:r>
            <a:r>
              <a:rPr lang="el-GR" sz="2300" dirty="0" smtClean="0"/>
              <a:t>κ.α. </a:t>
            </a:r>
          </a:p>
          <a:p>
            <a:pPr marL="0" indent="0">
              <a:lnSpc>
                <a:spcPct val="110000"/>
              </a:lnSpc>
              <a:buNone/>
            </a:pPr>
            <a:r>
              <a:rPr lang="el-GR" sz="2300" dirty="0" smtClean="0"/>
              <a:t>Ανάλογα με τον τύπος της, η ενδοσκόπηση απαιτεί τη χρήση αναισθητικού ή όχι. </a:t>
            </a:r>
          </a:p>
          <a:p>
            <a:pPr marL="0" indent="0">
              <a:lnSpc>
                <a:spcPct val="110000"/>
              </a:lnSpc>
              <a:buNone/>
            </a:pPr>
            <a:r>
              <a:rPr lang="el-GR" sz="2300" dirty="0" smtClean="0"/>
              <a:t>Η θέση από την οποία θα ληφθεί το υλικό της είναι σημαντική π.χ. για αισθητικούς λόγους. </a:t>
            </a:r>
            <a:endParaRPr lang="el-GR" sz="23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552756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Διαγνωστικές χειρουργικές επεμβάσεις </a:t>
            </a:r>
            <a:r>
              <a:rPr lang="el-GR" sz="2800" b="0" dirty="0" smtClean="0">
                <a:solidFill>
                  <a:prstClr val="black"/>
                </a:solidFill>
              </a:rPr>
              <a:t>(9/9</a:t>
            </a:r>
            <a:r>
              <a:rPr lang="el-GR" sz="2800" b="0" dirty="0">
                <a:solidFill>
                  <a:prstClr val="black"/>
                </a:solidFill>
              </a:rPr>
              <a:t>)</a:t>
            </a:r>
            <a:endParaRPr lang="el-GR" sz="3200" dirty="0"/>
          </a:p>
        </p:txBody>
      </p:sp>
      <p:sp>
        <p:nvSpPr>
          <p:cNvPr id="3" name="Content Placeholder 2"/>
          <p:cNvSpPr>
            <a:spLocks noGrp="1"/>
          </p:cNvSpPr>
          <p:nvPr>
            <p:ph idx="1"/>
          </p:nvPr>
        </p:nvSpPr>
        <p:spPr>
          <a:xfrm>
            <a:off x="457200" y="1196752"/>
            <a:ext cx="8229600" cy="5472608"/>
          </a:xfrm>
        </p:spPr>
        <p:txBody>
          <a:bodyPr>
            <a:normAutofit fontScale="92500" lnSpcReduction="10000"/>
          </a:bodyPr>
          <a:lstStyle/>
          <a:p>
            <a:pPr marL="0" indent="0">
              <a:buNone/>
            </a:pPr>
            <a:r>
              <a:rPr lang="el-GR" sz="2400" b="1" dirty="0" smtClean="0">
                <a:solidFill>
                  <a:schemeClr val="tx2"/>
                </a:solidFill>
              </a:rPr>
              <a:t>Εξέταση υπό αναισθησία (ΕΥΑ)</a:t>
            </a:r>
          </a:p>
          <a:p>
            <a:pPr marL="0" indent="0">
              <a:buNone/>
            </a:pPr>
            <a:r>
              <a:rPr lang="el-GR" sz="2400" dirty="0" smtClean="0"/>
              <a:t>Σε ορισμένες περιπτώσεις δεν είναι δυνατόν να εξεταστεί κάποιο άτομο ή να διενεργηθεί η λήψη υλικού βιοψίας χωρίς τη χρήση αναισθησίας, εξ αιτίας της μη προσπελασιμότητας του όγκου, του πόνου ή της ανησυχίας, ειδικά σε άτομα με ρινοφαρυγγικούς όγκους. </a:t>
            </a:r>
          </a:p>
          <a:p>
            <a:pPr marL="0" indent="0">
              <a:buNone/>
            </a:pPr>
            <a:endParaRPr lang="el-GR" sz="2400" b="1" dirty="0" smtClean="0">
              <a:solidFill>
                <a:schemeClr val="tx2"/>
              </a:solidFill>
            </a:endParaRPr>
          </a:p>
          <a:p>
            <a:pPr marL="0" indent="0">
              <a:buNone/>
            </a:pPr>
            <a:r>
              <a:rPr lang="el-GR" sz="2400" b="1" dirty="0" smtClean="0">
                <a:solidFill>
                  <a:schemeClr val="tx2"/>
                </a:solidFill>
              </a:rPr>
              <a:t>Λαπαροτομία</a:t>
            </a:r>
          </a:p>
          <a:p>
            <a:pPr marL="0" indent="0">
              <a:buNone/>
            </a:pPr>
            <a:r>
              <a:rPr lang="el-GR" sz="2400" dirty="0" smtClean="0"/>
              <a:t>Πρόκειται για μια διερευνητική διεργασία η οποία βοηθά στη διάγνωση και σταδιοποίηση των ενδοκοιλιακών όγκων</a:t>
            </a:r>
          </a:p>
          <a:p>
            <a:pPr marL="0" indent="0">
              <a:buNone/>
            </a:pPr>
            <a:r>
              <a:rPr lang="el-GR" sz="2400" dirty="0" smtClean="0"/>
              <a:t>Χρησιμοποιείται κατά παράδοση σε λεμφώματα και στους όγκους ωοθηκών</a:t>
            </a:r>
          </a:p>
          <a:p>
            <a:pPr marL="0" indent="0">
              <a:buNone/>
            </a:pPr>
            <a:r>
              <a:rPr lang="el-GR" sz="2400" dirty="0" smtClean="0"/>
              <a:t>Προσφέρει σημαντικές πληροφορίες για τη σταδιοποίηση της νόσου, οι οποίες δε μπορούν να αποκτηθούν με άλλες μεθόδους</a:t>
            </a:r>
          </a:p>
          <a:p>
            <a:pPr marL="0" indent="0">
              <a:buNone/>
            </a:pPr>
            <a:r>
              <a:rPr lang="el-GR" sz="2400" dirty="0" smtClean="0"/>
              <a:t>Η χρήση των διερευνητικών λαπαροτομιών για σταδιοποίηση έχει ελαττωθεί, καθώς έχουν αναπτυχθεί άλλες μη επεμβατικές διερευνητικές μέθοδοι.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3384504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Ριζικές χειρουργικές επεμβάσεις </a:t>
            </a:r>
            <a:r>
              <a:rPr lang="el-GR" sz="2800" b="0" dirty="0">
                <a:solidFill>
                  <a:prstClr val="black"/>
                </a:solidFill>
              </a:rPr>
              <a:t>(</a:t>
            </a:r>
            <a:r>
              <a:rPr lang="el-GR" sz="2800" b="0" dirty="0" smtClean="0">
                <a:solidFill>
                  <a:prstClr val="black"/>
                </a:solidFill>
              </a:rPr>
              <a:t>1/5)</a:t>
            </a:r>
            <a:endParaRPr lang="el-GR" sz="3200" dirty="0"/>
          </a:p>
        </p:txBody>
      </p:sp>
      <p:sp>
        <p:nvSpPr>
          <p:cNvPr id="3" name="Content Placeholder 2"/>
          <p:cNvSpPr>
            <a:spLocks noGrp="1"/>
          </p:cNvSpPr>
          <p:nvPr>
            <p:ph idx="1"/>
          </p:nvPr>
        </p:nvSpPr>
        <p:spPr/>
        <p:txBody>
          <a:bodyPr>
            <a:normAutofit/>
          </a:bodyPr>
          <a:lstStyle/>
          <a:p>
            <a:r>
              <a:rPr lang="el-GR" sz="2400" dirty="0" smtClean="0"/>
              <a:t>Ο στόχος των ριζικών χειρουργικών επεμβάσεων είναι η αφαίρεση όσο το δυνατόν μεγαλύτερου τμήματος της καρκινικής μάζας καθώς και η εξασφάλιση υγιών χειρουργικών ορίων ιστών.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384240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smtClean="0"/>
              <a:t>Πρόοδοι της χειρουργικής που έχουν βελτιώσει την αντιμετώπιση των ασθενών με καρκίνο</a:t>
            </a:r>
            <a:endParaRPr lang="el-GR" sz="3200" dirty="0"/>
          </a:p>
        </p:txBody>
      </p:sp>
      <p:sp>
        <p:nvSpPr>
          <p:cNvPr id="3" name="Content Placeholder 2"/>
          <p:cNvSpPr>
            <a:spLocks noGrp="1"/>
          </p:cNvSpPr>
          <p:nvPr>
            <p:ph idx="1"/>
          </p:nvPr>
        </p:nvSpPr>
        <p:spPr/>
        <p:txBody>
          <a:bodyPr>
            <a:normAutofit/>
          </a:bodyPr>
          <a:lstStyle/>
          <a:p>
            <a:r>
              <a:rPr lang="el-GR" sz="2400" dirty="0" smtClean="0"/>
              <a:t>Πρόοδος της τεχνικής ικανότητας των χειρουργών</a:t>
            </a:r>
          </a:p>
          <a:p>
            <a:r>
              <a:rPr lang="el-GR" sz="2400" dirty="0" smtClean="0"/>
              <a:t>Χρήση ραδιοσημασμένων αντισωμάτων για τη διευκόλυνση αφαίρεσης του συνόλου του όγκου</a:t>
            </a:r>
          </a:p>
          <a:p>
            <a:r>
              <a:rPr lang="el-GR" sz="2400" dirty="0" smtClean="0"/>
              <a:t>Ελάττωση νοσηρότητας από δευτερογενείς λοιμώξεις με τη χρήση αντιβιοτικών ευρέως φάσματος</a:t>
            </a:r>
          </a:p>
          <a:p>
            <a:r>
              <a:rPr lang="el-GR" sz="2400" dirty="0" smtClean="0"/>
              <a:t>Αύξηση του χρόνου επιβίωσης μετά τη ριζική αφαίρεση ενός όγκου</a:t>
            </a:r>
          </a:p>
          <a:p>
            <a:r>
              <a:rPr lang="el-GR" sz="2400" dirty="0" smtClean="0"/>
              <a:t>Τη χρήση προσθετικών υλικών τα οποία συμβάλλουν στην άμβλυνση της ψυχολογικής καταπόνησης και της δυσφορίας των ριζικών χειρουργικών επεμβάσεων.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877324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Ριζικές χειρουργικές επεμβάσεις </a:t>
            </a:r>
            <a:r>
              <a:rPr lang="el-GR" sz="2800" b="0" dirty="0" smtClean="0">
                <a:solidFill>
                  <a:prstClr val="black"/>
                </a:solidFill>
              </a:rPr>
              <a:t>(2/5)</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5122" name="Picture 2" descr="http://www.breastcancerupdate.com/miamiconference2002/images/agenda/pg7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789040"/>
            <a:ext cx="5183600" cy="17727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56996" y="5596024"/>
            <a:ext cx="4572000" cy="276999"/>
          </a:xfrm>
          <a:prstGeom prst="rect">
            <a:avLst/>
          </a:prstGeom>
        </p:spPr>
        <p:txBody>
          <a:bodyPr>
            <a:spAutoFit/>
          </a:bodyPr>
          <a:lstStyle/>
          <a:p>
            <a:pPr algn="ctr"/>
            <a:r>
              <a:rPr lang="en-US" sz="1200" dirty="0" smtClean="0">
                <a:latin typeface="+mn-lt"/>
                <a:hlinkClick r:id="rId3"/>
              </a:rPr>
              <a:t>breastcancerupdate.com</a:t>
            </a:r>
            <a:endParaRPr lang="el-GR" sz="1200" dirty="0">
              <a:latin typeface="+mn-lt"/>
            </a:endParaRPr>
          </a:p>
        </p:txBody>
      </p:sp>
      <p:pic>
        <p:nvPicPr>
          <p:cNvPr id="5124" name="Picture 4" descr="http://acelebrationofwomen.org/wp-content/uploads/2011/05/MASTECTOMY-3-e13060564314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10647"/>
            <a:ext cx="4905595" cy="19622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03648" y="3034385"/>
            <a:ext cx="2884845" cy="276999"/>
          </a:xfrm>
          <a:prstGeom prst="rect">
            <a:avLst/>
          </a:prstGeom>
        </p:spPr>
        <p:txBody>
          <a:bodyPr wrap="square">
            <a:spAutoFit/>
          </a:bodyPr>
          <a:lstStyle/>
          <a:p>
            <a:pPr algn="ctr"/>
            <a:r>
              <a:rPr lang="en-US" sz="1200" dirty="0" smtClean="0">
                <a:latin typeface="+mn-lt"/>
                <a:hlinkClick r:id="rId5"/>
              </a:rPr>
              <a:t>acelebrationofwomen.org</a:t>
            </a:r>
            <a:endParaRPr lang="el-GR" sz="1200" dirty="0">
              <a:latin typeface="+mn-lt"/>
            </a:endParaRPr>
          </a:p>
        </p:txBody>
      </p:sp>
    </p:spTree>
    <p:extLst>
      <p:ext uri="{BB962C8B-B14F-4D97-AF65-F5344CB8AC3E}">
        <p14:creationId xmlns:p14="http://schemas.microsoft.com/office/powerpoint/2010/main" val="2666806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Ριζικές χειρουργικές επεμβάσεις </a:t>
            </a:r>
            <a:r>
              <a:rPr lang="el-GR" sz="2800" b="0" dirty="0" smtClean="0">
                <a:solidFill>
                  <a:prstClr val="black"/>
                </a:solidFill>
              </a:rPr>
              <a:t>(3/5)</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Η κακή θρέψη είναι ένα συχνό πρόβλημα στα άτομα με καρκίνο, ιδιαίτερα σε εκείνα με προχωρημένη νόσο και μπορεί να οφείλεται σε παρενέργειες της θεραπείας ή στην ίδια την νόσο. Η κακή θρέψη εμφανίζεται σαν αποτέλεσμα των παρακάτω καταστάσεων</a:t>
            </a:r>
            <a:r>
              <a:rPr lang="en-US" sz="2400" dirty="0" smtClean="0"/>
              <a:t>:</a:t>
            </a:r>
            <a:endParaRPr lang="el-GR" sz="2400" dirty="0" smtClean="0"/>
          </a:p>
          <a:p>
            <a:r>
              <a:rPr lang="el-GR" sz="2400" dirty="0" smtClean="0"/>
              <a:t>Ελάττωση της πρόσληψης τροφής από του στόματος</a:t>
            </a:r>
          </a:p>
          <a:p>
            <a:r>
              <a:rPr lang="el-GR" sz="2400" dirty="0" smtClean="0"/>
              <a:t>Αυξημένες απώλειες από το έντερο σαν αποτέλεσμα είτε της δυσαπορρόφησης είτε τυχόν εντερικών συριγγίων</a:t>
            </a:r>
          </a:p>
          <a:p>
            <a:r>
              <a:rPr lang="el-GR" sz="2400" dirty="0" smtClean="0"/>
              <a:t>Αυξημένες διατροφικές ανάγκες εξαιτίας είτε του υπερμεταβολισμού, είτε της βιομηχανικής συμπεριφοράς του ίδιου του όγκου.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2348074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Επιπλοκές χειρ/κής επέμβασης που οφείλονται στη κακή θρέψη</a:t>
            </a:r>
            <a:endParaRPr lang="el-GR" sz="3200" dirty="0"/>
          </a:p>
        </p:txBody>
      </p:sp>
      <p:sp>
        <p:nvSpPr>
          <p:cNvPr id="3" name="Content Placeholder 2"/>
          <p:cNvSpPr>
            <a:spLocks noGrp="1"/>
          </p:cNvSpPr>
          <p:nvPr>
            <p:ph idx="1"/>
          </p:nvPr>
        </p:nvSpPr>
        <p:spPr/>
        <p:txBody>
          <a:bodyPr>
            <a:normAutofit/>
          </a:bodyPr>
          <a:lstStyle/>
          <a:p>
            <a:r>
              <a:rPr lang="el-GR" sz="2400" dirty="0" smtClean="0"/>
              <a:t>Κακή επούλωση του χειρουργικού τραύματος</a:t>
            </a:r>
          </a:p>
          <a:p>
            <a:r>
              <a:rPr lang="el-GR" sz="2400" dirty="0" smtClean="0"/>
              <a:t>Αναιμία</a:t>
            </a:r>
          </a:p>
          <a:p>
            <a:r>
              <a:rPr lang="el-GR" sz="2400" dirty="0" smtClean="0"/>
              <a:t>Πνευμονία</a:t>
            </a:r>
          </a:p>
          <a:p>
            <a:r>
              <a:rPr lang="el-GR" sz="2400" dirty="0" smtClean="0"/>
              <a:t>Σήψη</a:t>
            </a:r>
          </a:p>
          <a:p>
            <a:r>
              <a:rPr lang="el-GR" sz="2400" dirty="0" smtClean="0"/>
              <a:t>Περαιτέρω κακή θρέψη</a:t>
            </a:r>
          </a:p>
          <a:p>
            <a:r>
              <a:rPr lang="el-GR" sz="2400" dirty="0" smtClean="0"/>
              <a:t>Αυξημένη νοσηρότητα</a:t>
            </a:r>
          </a:p>
          <a:p>
            <a:r>
              <a:rPr lang="el-GR" sz="2400" dirty="0" smtClean="0"/>
              <a:t>Ελαττωμένη αντοχή σε περαιτέρω χημειοθεραπεία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051371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Επιπλοκές χειρουργικών επεμβάσεων</a:t>
            </a:r>
            <a:endParaRPr lang="el-GR" sz="3200" dirty="0"/>
          </a:p>
        </p:txBody>
      </p:sp>
      <p:sp>
        <p:nvSpPr>
          <p:cNvPr id="3" name="Content Placeholder 2"/>
          <p:cNvSpPr>
            <a:spLocks noGrp="1"/>
          </p:cNvSpPr>
          <p:nvPr>
            <p:ph idx="1"/>
          </p:nvPr>
        </p:nvSpPr>
        <p:spPr/>
        <p:txBody>
          <a:bodyPr>
            <a:normAutofit lnSpcReduction="10000"/>
          </a:bodyPr>
          <a:lstStyle/>
          <a:p>
            <a:r>
              <a:rPr lang="el-GR" sz="2400" dirty="0" smtClean="0"/>
              <a:t>Καταπληξία</a:t>
            </a:r>
          </a:p>
          <a:p>
            <a:r>
              <a:rPr lang="el-GR" sz="2400" dirty="0" smtClean="0"/>
              <a:t>Αιμορραγία</a:t>
            </a:r>
          </a:p>
          <a:p>
            <a:r>
              <a:rPr lang="el-GR" sz="2400" dirty="0" smtClean="0"/>
              <a:t>Θρομβοφλεβίτιδα</a:t>
            </a:r>
          </a:p>
          <a:p>
            <a:r>
              <a:rPr lang="el-GR" sz="2400" dirty="0" smtClean="0"/>
              <a:t>Επιπλοκές από τους πνεύμονες</a:t>
            </a:r>
            <a:r>
              <a:rPr lang="en-US" sz="2400" dirty="0" smtClean="0"/>
              <a:t>:</a:t>
            </a:r>
            <a:r>
              <a:rPr lang="el-GR" sz="2400" dirty="0" smtClean="0"/>
              <a:t>πνευμονία, ατελεκτασία, βρογχίτιδα, πλευρίτιδα, σύνδρομο οξείας αναπνευστικής ανεπάρκειας ενηλίκων, εμβολή </a:t>
            </a:r>
          </a:p>
          <a:p>
            <a:r>
              <a:rPr lang="el-GR" sz="2400" dirty="0" smtClean="0"/>
              <a:t>Επίσχεση ή ακράτεια ούρων</a:t>
            </a:r>
          </a:p>
          <a:p>
            <a:r>
              <a:rPr lang="el-GR" sz="2400" dirty="0" smtClean="0"/>
              <a:t>Εντερική απόφραξη</a:t>
            </a:r>
          </a:p>
          <a:p>
            <a:r>
              <a:rPr lang="el-GR" sz="2400" dirty="0" smtClean="0"/>
              <a:t>Επιπλοκές από το χειρουργικό τραύμα – αιμορραγία, αιμάτωμα</a:t>
            </a:r>
          </a:p>
          <a:p>
            <a:r>
              <a:rPr lang="el-GR" sz="2400" dirty="0" smtClean="0"/>
              <a:t>Σήψη</a:t>
            </a:r>
          </a:p>
          <a:p>
            <a:r>
              <a:rPr lang="el-GR" sz="2400" dirty="0" smtClean="0"/>
              <a:t>Ογκολογικές επείγουσες καταστάσεις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4177637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Η εμπειρία του καρκίνου σε χειρουργικούς ασθενείς χαρακτηρίζεται από:</a:t>
            </a:r>
            <a:endParaRPr lang="el-GR" sz="3200" dirty="0"/>
          </a:p>
        </p:txBody>
      </p:sp>
      <p:sp>
        <p:nvSpPr>
          <p:cNvPr id="3" name="Content Placeholder 2"/>
          <p:cNvSpPr>
            <a:spLocks noGrp="1"/>
          </p:cNvSpPr>
          <p:nvPr>
            <p:ph idx="1"/>
          </p:nvPr>
        </p:nvSpPr>
        <p:spPr/>
        <p:txBody>
          <a:bodyPr>
            <a:normAutofit/>
          </a:bodyPr>
          <a:lstStyle/>
          <a:p>
            <a:r>
              <a:rPr lang="el-GR" sz="2800" dirty="0" smtClean="0"/>
              <a:t>Αβεβαιότητα</a:t>
            </a:r>
          </a:p>
          <a:p>
            <a:r>
              <a:rPr lang="el-GR" sz="2800" dirty="0" smtClean="0"/>
              <a:t>Ευαλωτότητα</a:t>
            </a:r>
          </a:p>
          <a:p>
            <a:r>
              <a:rPr lang="el-GR" sz="2800" dirty="0" smtClean="0"/>
              <a:t>Απομόνωση</a:t>
            </a:r>
          </a:p>
          <a:p>
            <a:r>
              <a:rPr lang="el-GR" sz="2800" dirty="0" smtClean="0"/>
              <a:t>Έλλειψη άνεσης</a:t>
            </a:r>
          </a:p>
          <a:p>
            <a:r>
              <a:rPr lang="el-GR" sz="2800" dirty="0" smtClean="0"/>
              <a:t>Επαναπροσδιορισμό</a:t>
            </a:r>
            <a:endParaRPr lang="el-GR"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2866084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Οι παράγοντες που επηρεάζουν τις αποφάσεις ενός ατόμου σχετικά με τη θεραπεία είναι:</a:t>
            </a:r>
            <a:endParaRPr lang="el-GR" sz="3200" dirty="0"/>
          </a:p>
        </p:txBody>
      </p:sp>
      <p:sp>
        <p:nvSpPr>
          <p:cNvPr id="3" name="Content Placeholder 2"/>
          <p:cNvSpPr>
            <a:spLocks noGrp="1"/>
          </p:cNvSpPr>
          <p:nvPr>
            <p:ph idx="1"/>
          </p:nvPr>
        </p:nvSpPr>
        <p:spPr>
          <a:xfrm>
            <a:off x="457200" y="1196752"/>
            <a:ext cx="8229600" cy="5661248"/>
          </a:xfrm>
        </p:spPr>
        <p:txBody>
          <a:bodyPr>
            <a:noAutofit/>
          </a:bodyPr>
          <a:lstStyle/>
          <a:p>
            <a:pPr>
              <a:spcBef>
                <a:spcPts val="0"/>
              </a:spcBef>
            </a:pPr>
            <a:r>
              <a:rPr lang="el-GR" sz="2300" dirty="0" smtClean="0"/>
              <a:t>Προλήψεις που σχετίζονται με τους γιατρούς, τη θεραπεία και την πρόγνωση </a:t>
            </a:r>
          </a:p>
          <a:p>
            <a:pPr>
              <a:spcBef>
                <a:spcPts val="0"/>
              </a:spcBef>
            </a:pPr>
            <a:r>
              <a:rPr lang="el-GR" sz="2300" dirty="0" smtClean="0"/>
              <a:t>Πνευματικές πεποιθήσεις</a:t>
            </a:r>
          </a:p>
          <a:p>
            <a:pPr>
              <a:spcBef>
                <a:spcPts val="0"/>
              </a:spcBef>
            </a:pPr>
            <a:r>
              <a:rPr lang="el-GR" sz="2300" dirty="0" smtClean="0"/>
              <a:t>Δυσπιστία στην ιατρική τεχνολογία</a:t>
            </a:r>
          </a:p>
          <a:p>
            <a:pPr>
              <a:spcBef>
                <a:spcPts val="0"/>
              </a:spcBef>
            </a:pPr>
            <a:r>
              <a:rPr lang="el-GR" sz="2300" dirty="0" smtClean="0"/>
              <a:t>Πίστη και προσήλωση στην «εναλλακτική» παραδοσιακή θεραπευτική κουλτούρα</a:t>
            </a:r>
          </a:p>
          <a:p>
            <a:pPr>
              <a:spcBef>
                <a:spcPts val="0"/>
              </a:spcBef>
            </a:pPr>
            <a:r>
              <a:rPr lang="el-GR" sz="2300" dirty="0" smtClean="0"/>
              <a:t>Προηγούμενες εμπειρίας που σχετίζονται με ην αγωγή αντιμετώπισης του καρκίνου, όπου το άτομο μετείχε ως ασθενής, ή προσέφερε φροντίδα σε κάποιον που έπασχε, ή ήταν απλώς παρατηρητής της κατάστασης</a:t>
            </a:r>
          </a:p>
          <a:p>
            <a:pPr>
              <a:spcBef>
                <a:spcPts val="0"/>
              </a:spcBef>
            </a:pPr>
            <a:r>
              <a:rPr lang="el-GR" sz="2300" dirty="0" smtClean="0"/>
              <a:t>Μνήμες από το θάνατος ενός αγαπημένου προσώπου που έπασχε από καρκίνο</a:t>
            </a:r>
          </a:p>
          <a:p>
            <a:pPr>
              <a:spcBef>
                <a:spcPts val="0"/>
              </a:spcBef>
            </a:pPr>
            <a:r>
              <a:rPr lang="el-GR" sz="2300" dirty="0" smtClean="0"/>
              <a:t>Έλλειψη κατανόησης των πληροφοριών ή της συναίνεσης </a:t>
            </a:r>
          </a:p>
          <a:p>
            <a:pPr>
              <a:spcBef>
                <a:spcPts val="0"/>
              </a:spcBef>
            </a:pPr>
            <a:r>
              <a:rPr lang="el-GR" sz="2300" dirty="0" smtClean="0"/>
              <a:t>Πίεση χρόνου για τη λήψη αποφάσεων</a:t>
            </a:r>
          </a:p>
          <a:p>
            <a:pPr>
              <a:spcBef>
                <a:spcPts val="0"/>
              </a:spcBef>
            </a:pPr>
            <a:r>
              <a:rPr lang="el-GR" sz="2300" dirty="0" smtClean="0"/>
              <a:t>Συναισθηματικές αντιδράσεις</a:t>
            </a:r>
            <a:endParaRPr lang="el-GR" sz="23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1541175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Ριζικές χειρουργικές επεμβάσεις </a:t>
            </a:r>
            <a:r>
              <a:rPr lang="el-GR" sz="2800" b="0" dirty="0" smtClean="0">
                <a:solidFill>
                  <a:prstClr val="black"/>
                </a:solidFill>
              </a:rPr>
              <a:t>(4/5</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r>
              <a:rPr lang="el-GR" sz="2400" dirty="0" smtClean="0"/>
              <a:t>Η μορφή του καρκίνου από την οποία πάσχει ένα άτομο επηρεάζει τη συμπεριφορά του απέναντι στη διαδικασία του χειρουργείου.</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4030737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Ριζικές χειρουργικές επεμβάσεις </a:t>
            </a:r>
            <a:r>
              <a:rPr lang="el-GR" sz="2800" b="0" dirty="0" smtClean="0">
                <a:solidFill>
                  <a:prstClr val="black"/>
                </a:solidFill>
              </a:rPr>
              <a:t>(5/5</a:t>
            </a:r>
            <a:r>
              <a:rPr lang="el-GR" sz="2800" b="0" dirty="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pic>
        <p:nvPicPr>
          <p:cNvPr id="1028" name="Picture 4" descr="http://upload.wikimedia.org/wikipedia/commons/c/ca/Gray12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1052736"/>
            <a:ext cx="5114925"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22643" y="6079158"/>
            <a:ext cx="3498715"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Gray1223</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4"/>
              </a:rPr>
              <a:t>Arcadian</a:t>
            </a:r>
            <a:r>
              <a:rPr lang="el-GR" sz="1200" dirty="0" smtClean="0">
                <a:solidFill>
                  <a:schemeClr val="tx1">
                    <a:lumMod val="75000"/>
                    <a:lumOff val="25000"/>
                  </a:schemeClr>
                </a:solidFill>
                <a:latin typeface="+mn-lt"/>
              </a:rPr>
              <a:t> διαθέσιμο ως κοινό κτήμα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75567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Χειρουργικές επεμβάσεις παχέως εντέρου και ορθού </a:t>
            </a:r>
            <a:r>
              <a:rPr lang="el-GR" sz="2800" b="0" dirty="0" smtClean="0"/>
              <a:t>(1/2)</a:t>
            </a:r>
            <a:endParaRPr lang="el-GR" sz="2800" b="0" dirty="0"/>
          </a:p>
        </p:txBody>
      </p:sp>
      <p:sp>
        <p:nvSpPr>
          <p:cNvPr id="3" name="Content Placeholder 2"/>
          <p:cNvSpPr>
            <a:spLocks noGrp="1"/>
          </p:cNvSpPr>
          <p:nvPr>
            <p:ph idx="1"/>
          </p:nvPr>
        </p:nvSpPr>
        <p:spPr>
          <a:xfrm>
            <a:off x="457200" y="1196752"/>
            <a:ext cx="8579296" cy="5544616"/>
          </a:xfrm>
        </p:spPr>
        <p:txBody>
          <a:bodyPr>
            <a:normAutofit lnSpcReduction="10000"/>
          </a:bodyPr>
          <a:lstStyle/>
          <a:p>
            <a:pPr marL="0" indent="0">
              <a:buNone/>
            </a:pPr>
            <a:r>
              <a:rPr lang="el-GR" sz="2200" dirty="0" smtClean="0"/>
              <a:t>Ο στόχος της χειρουργικής επέμβασης στους καρκίνους του παχέως εντέρου και του ορθού είναι η εκτομή της καρκινικής μάζας κατά τρόπο ώστε να εξασφαλίζονται ασφαλή χειρουργικά όρια υγιών, μη-προσβλημένων ιστών. </a:t>
            </a:r>
          </a:p>
          <a:p>
            <a:pPr marL="0" indent="0">
              <a:buNone/>
            </a:pPr>
            <a:r>
              <a:rPr lang="el-GR" sz="2200" dirty="0" smtClean="0"/>
              <a:t>Η χειρουργική εκτομής της καρκινικής μάζας περιλαμβάνει και την εκτομή των επιχώριων αγγειακών και των λεμφικών σχηματισμών για την πρόληψη της διασποράς κακοηθών κυττάρων στους γύρω ιστούς. Γι αυτό είναι δυνατόν να απαιτούνται εκτεταμένοι χειρουργικοί χειρισμοί. Ο τύπος και η έκταση της χειρουργικής επέμβασης καθορίζονται από</a:t>
            </a:r>
            <a:r>
              <a:rPr lang="en-US" sz="2200" dirty="0" smtClean="0"/>
              <a:t>:</a:t>
            </a:r>
            <a:endParaRPr lang="el-GR" sz="2200" dirty="0" smtClean="0"/>
          </a:p>
          <a:p>
            <a:r>
              <a:rPr lang="el-GR" sz="2200" dirty="0" smtClean="0"/>
              <a:t>Το μέγεθος του όγκου</a:t>
            </a:r>
          </a:p>
          <a:p>
            <a:r>
              <a:rPr lang="el-GR" sz="2200" dirty="0" smtClean="0"/>
              <a:t>Την εντόπιση του όγκου</a:t>
            </a:r>
          </a:p>
          <a:p>
            <a:r>
              <a:rPr lang="el-GR" sz="2200" dirty="0" smtClean="0"/>
              <a:t>Την παρουσία ή όχι μεταστάσεων</a:t>
            </a:r>
          </a:p>
          <a:p>
            <a:r>
              <a:rPr lang="el-GR" sz="2200" dirty="0" smtClean="0"/>
              <a:t>Την ηλικία του ασθενή</a:t>
            </a:r>
          </a:p>
          <a:p>
            <a:r>
              <a:rPr lang="el-GR" sz="2200" dirty="0" smtClean="0"/>
              <a:t>Την κατάσταση θρέψης του ασθενή</a:t>
            </a:r>
          </a:p>
          <a:p>
            <a:r>
              <a:rPr lang="el-GR" sz="2200" dirty="0" smtClean="0"/>
              <a:t>Επιπλοκές όπως ή διατήρηση ή η απόφραξη. </a:t>
            </a:r>
            <a:endParaRPr lang="el-GR"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3411540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Χειρουργικές επεμβάσεις παχέως εντέρου και ορθού </a:t>
            </a:r>
            <a:r>
              <a:rPr lang="el-GR" sz="2800" b="0" dirty="0" smtClean="0">
                <a:solidFill>
                  <a:prstClr val="black"/>
                </a:solidFill>
              </a:rPr>
              <a:t>(2/2</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Σε μικρούς εντοπισμένους όγκους η επέμβαση μπορεί να περιορίζεται τοπικά παρά το ότι συνήθως προτιμάται η ριζική εκτομή και μπορεί να περιλαμβάνει έναν από τους τρεις τύπους εκτεταμένων επεμβάσεων</a:t>
            </a:r>
            <a:r>
              <a:rPr lang="en-US" sz="2400" dirty="0" smtClean="0"/>
              <a:t>:</a:t>
            </a:r>
            <a:endParaRPr lang="el-GR" sz="2400" dirty="0" smtClean="0"/>
          </a:p>
          <a:p>
            <a:r>
              <a:rPr lang="el-GR" sz="2400" dirty="0" smtClean="0"/>
              <a:t>Εκτομή του όγκου με αναστόμωση </a:t>
            </a:r>
          </a:p>
          <a:p>
            <a:r>
              <a:rPr lang="el-GR" sz="2400" dirty="0" smtClean="0"/>
              <a:t>Εκτομή του όγκου και σχηματισμό κολοστομίας, είτε προσωρινής είτε μόνιμης</a:t>
            </a:r>
          </a:p>
          <a:p>
            <a:r>
              <a:rPr lang="el-GR" sz="2400" dirty="0" smtClean="0"/>
              <a:t>Κοιλιοπερινεϊκή εκτομή</a:t>
            </a:r>
          </a:p>
          <a:p>
            <a:pPr marL="0" indent="0">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831908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Οι παράγοντες οι οποίοι επηρεάζουν την επιλογή της θεραπείας είναι </a:t>
            </a:r>
            <a:r>
              <a:rPr lang="el-GR" sz="2400" b="0" dirty="0" smtClean="0"/>
              <a:t>(1/4)</a:t>
            </a:r>
            <a:r>
              <a:rPr lang="el-GR" sz="3200" dirty="0" smtClean="0"/>
              <a:t>:</a:t>
            </a:r>
            <a:endParaRPr lang="el-GR" sz="3200" dirty="0"/>
          </a:p>
        </p:txBody>
      </p:sp>
      <p:sp>
        <p:nvSpPr>
          <p:cNvPr id="3" name="Content Placeholder 2"/>
          <p:cNvSpPr>
            <a:spLocks noGrp="1"/>
          </p:cNvSpPr>
          <p:nvPr>
            <p:ph idx="1"/>
          </p:nvPr>
        </p:nvSpPr>
        <p:spPr>
          <a:xfrm>
            <a:off x="457200" y="1196752"/>
            <a:ext cx="8229600" cy="5472608"/>
          </a:xfrm>
        </p:spPr>
        <p:txBody>
          <a:bodyPr>
            <a:normAutofit lnSpcReduction="10000"/>
          </a:bodyPr>
          <a:lstStyle/>
          <a:p>
            <a:r>
              <a:rPr lang="el-GR" sz="2400" b="1" dirty="0" smtClean="0">
                <a:solidFill>
                  <a:schemeClr val="tx2"/>
                </a:solidFill>
              </a:rPr>
              <a:t>Ο ρυθμός ανάπτυξης του όγκου</a:t>
            </a:r>
          </a:p>
          <a:p>
            <a:pPr lvl="1"/>
            <a:r>
              <a:rPr lang="el-GR" sz="2000" dirty="0" smtClean="0"/>
              <a:t>Ο χρόνος που απαιτείται ώστε η καρκινική μάζα να διπλασιαστεί σε μέγεθος</a:t>
            </a:r>
          </a:p>
          <a:p>
            <a:pPr lvl="1"/>
            <a:r>
              <a:rPr lang="el-GR" sz="2000" dirty="0" smtClean="0"/>
              <a:t>Οι όγκοι με χαμηλό ρυθμό ανάπτυξης, ανταποκρίνονται καλύτερα στη χειρουργική αντιμετώπιση, γιατί εμφανίζουν μεγαλύτερη πιθανότητα περιορισμένης τοπικής εμφάνισης παρά οι όγκοι με υψηλό ρυθμό ανάπτυξης</a:t>
            </a:r>
          </a:p>
          <a:p>
            <a:r>
              <a:rPr lang="el-GR" sz="2400" b="1" dirty="0" smtClean="0">
                <a:solidFill>
                  <a:schemeClr val="tx2"/>
                </a:solidFill>
              </a:rPr>
              <a:t>Η πιθανότητα ανάπτυξης μεταστάσεων</a:t>
            </a:r>
          </a:p>
          <a:p>
            <a:pPr lvl="1"/>
            <a:r>
              <a:rPr lang="el-GR" sz="2000" dirty="0" smtClean="0"/>
              <a:t>Ορισμένοι όγκοι καθυστερούν να εμφανίσουν μεταστάσεις ή δεν μεθίστανται ποτέ και είναι δυνατόν να ιαθούν με τη χειρουργική επέμβαση</a:t>
            </a:r>
          </a:p>
          <a:p>
            <a:pPr lvl="1"/>
            <a:r>
              <a:rPr lang="el-GR" sz="2000" dirty="0" smtClean="0"/>
              <a:t>Ορισμένοι όγκοι επεκτείνονται τοπικά ή δίνουν μεταστάσεις σε γειτονικούς ιστούς, οπότε υπάρχει η δυνατότητα ίασης με τη χειρ/κή επέμβαση</a:t>
            </a:r>
          </a:p>
          <a:p>
            <a:pPr lvl="1"/>
            <a:r>
              <a:rPr lang="el-GR" sz="2000" dirty="0" smtClean="0"/>
              <a:t>Άλλοι όγκοι μεθίστανται πολύ νωρίς σε απομακρυσμένα σημεία οπότε η χειρ/κή θεραπεία εφαρμόζεται μόνο σα συμπληρωματική ή για τον τοπικό έλεγχο της νόσου</a:t>
            </a:r>
            <a:endParaRPr lang="el-GR"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908933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Χειρουργικές επεμβάσεις αποκατάστασης </a:t>
            </a:r>
            <a:r>
              <a:rPr lang="el-GR" sz="2800" b="0" dirty="0" smtClean="0"/>
              <a:t>(1/2)</a:t>
            </a:r>
            <a:endParaRPr lang="el-GR" sz="2800" b="0" dirty="0"/>
          </a:p>
        </p:txBody>
      </p:sp>
      <p:sp>
        <p:nvSpPr>
          <p:cNvPr id="3" name="Content Placeholder 2"/>
          <p:cNvSpPr>
            <a:spLocks noGrp="1"/>
          </p:cNvSpPr>
          <p:nvPr>
            <p:ph idx="1"/>
          </p:nvPr>
        </p:nvSpPr>
        <p:spPr/>
        <p:txBody>
          <a:bodyPr>
            <a:normAutofit/>
          </a:bodyPr>
          <a:lstStyle/>
          <a:p>
            <a:r>
              <a:rPr lang="el-GR" sz="2400" dirty="0" smtClean="0"/>
              <a:t>Η επανορθωτική χειρουργική είναι η χειρουργική που ασχολείται με την επανόρθωση, αποκατάσταση, διόρθωση ή βελτίωση του σχήματος και της εμφάνισης των μελών του σώματος τα οποία είναι ελλειμματικά ή παραμορφωμένα μετά από τραυματισμό, νόσο ή από προβλήματα ανάπτυξης και εξέλιξης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1925972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Χειρουργικές επεμβάσεις αποκατάστασης </a:t>
            </a:r>
            <a:r>
              <a:rPr lang="el-GR" sz="2800" b="0" dirty="0" smtClean="0">
                <a:solidFill>
                  <a:prstClr val="black"/>
                </a:solidFill>
              </a:rPr>
              <a:t>(2/2</a:t>
            </a:r>
            <a:r>
              <a:rPr lang="el-GR" sz="2800" b="0" dirty="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pic>
        <p:nvPicPr>
          <p:cNvPr id="2050" name="Picture 2" descr="File:Blausen 0141 BreastReconstruction TRAM Pos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1"/>
            <a:ext cx="2870683" cy="28706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Blausen 0140 BreastReconstruction T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845" y="1916830"/>
            <a:ext cx="2870683" cy="28706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le:Blausen 0138 BreastReconstruction Expan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916831"/>
            <a:ext cx="2870682" cy="28706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7564" y="5085184"/>
            <a:ext cx="7848872" cy="461665"/>
          </a:xfrm>
          <a:prstGeom prst="rect">
            <a:avLst/>
          </a:prstGeom>
        </p:spPr>
        <p:txBody>
          <a:bodyPr wrap="square">
            <a:spAutoFit/>
          </a:bodyPr>
          <a:lstStyle/>
          <a:p>
            <a:pPr algn="ctr"/>
            <a:r>
              <a:rPr lang="en-US" sz="1200" dirty="0">
                <a:solidFill>
                  <a:schemeClr val="tx1">
                    <a:lumMod val="75000"/>
                    <a:lumOff val="25000"/>
                  </a:schemeClr>
                </a:solidFill>
                <a:latin typeface="+mn-lt"/>
                <a:hlinkClick r:id="rId5"/>
              </a:rPr>
              <a:t>Blausen 0141 BreastReconstruction TRAM </a:t>
            </a:r>
            <a:r>
              <a:rPr lang="en-US" sz="1200" dirty="0" smtClean="0">
                <a:solidFill>
                  <a:schemeClr val="tx1">
                    <a:lumMod val="75000"/>
                    <a:lumOff val="25000"/>
                  </a:schemeClr>
                </a:solidFill>
                <a:latin typeface="+mn-lt"/>
                <a:hlinkClick r:id="rId5"/>
              </a:rPr>
              <a:t>PostOp</a:t>
            </a:r>
            <a:r>
              <a:rPr lang="el-GR" sz="1200" dirty="0" smtClean="0">
                <a:solidFill>
                  <a:schemeClr val="tx1">
                    <a:lumMod val="75000"/>
                    <a:lumOff val="25000"/>
                  </a:schemeClr>
                </a:solidFill>
                <a:latin typeface="+mn-lt"/>
                <a:hlinkClick r:id="rId5"/>
              </a:rPr>
              <a:t>, </a:t>
            </a:r>
            <a:r>
              <a:rPr lang="en-US" sz="1200" dirty="0">
                <a:solidFill>
                  <a:schemeClr val="tx1">
                    <a:lumMod val="75000"/>
                    <a:lumOff val="25000"/>
                  </a:schemeClr>
                </a:solidFill>
                <a:latin typeface="+mn-lt"/>
                <a:hlinkClick r:id="rId5"/>
              </a:rPr>
              <a:t>Blausen 0140 BreastReconstruction </a:t>
            </a:r>
            <a:r>
              <a:rPr lang="en-US" sz="1200" dirty="0" smtClean="0">
                <a:solidFill>
                  <a:schemeClr val="tx1">
                    <a:lumMod val="75000"/>
                    <a:lumOff val="25000"/>
                  </a:schemeClr>
                </a:solidFill>
                <a:latin typeface="+mn-lt"/>
                <a:hlinkClick r:id="rId5"/>
              </a:rPr>
              <a:t>TRAM</a:t>
            </a:r>
            <a:r>
              <a:rPr lang="el-GR" sz="1200" dirty="0" smtClean="0">
                <a:solidFill>
                  <a:schemeClr val="tx1">
                    <a:lumMod val="75000"/>
                    <a:lumOff val="25000"/>
                  </a:schemeClr>
                </a:solidFill>
                <a:latin typeface="+mn-lt"/>
                <a:hlinkClick r:id="rId5"/>
              </a:rPr>
              <a:t>, </a:t>
            </a:r>
            <a:r>
              <a:rPr lang="en-US" sz="1200" dirty="0">
                <a:solidFill>
                  <a:schemeClr val="tx1">
                    <a:lumMod val="75000"/>
                    <a:lumOff val="25000"/>
                  </a:schemeClr>
                </a:solidFill>
                <a:latin typeface="+mn-lt"/>
                <a:hlinkClick r:id="rId5"/>
              </a:rPr>
              <a:t>Blausen 0138 BreastReconstruction </a:t>
            </a:r>
            <a:r>
              <a:rPr lang="en-US" sz="1200" dirty="0" smtClean="0">
                <a:solidFill>
                  <a:schemeClr val="tx1">
                    <a:lumMod val="75000"/>
                    <a:lumOff val="25000"/>
                  </a:schemeClr>
                </a:solidFill>
                <a:latin typeface="+mn-lt"/>
                <a:hlinkClick r:id="rId5"/>
              </a:rPr>
              <a:t>Expander</a:t>
            </a:r>
            <a:r>
              <a:rPr lang="el-GR" sz="1200" dirty="0" smtClean="0">
                <a:solidFill>
                  <a:schemeClr val="tx1">
                    <a:lumMod val="75000"/>
                    <a:lumOff val="25000"/>
                  </a:schemeClr>
                </a:solidFill>
                <a:latin typeface="+mn-lt"/>
              </a:rPr>
              <a:t>, από </a:t>
            </a:r>
            <a:r>
              <a:rPr lang="en-US" sz="1200" dirty="0" smtClean="0">
                <a:solidFill>
                  <a:schemeClr val="tx1">
                    <a:lumMod val="75000"/>
                    <a:lumOff val="25000"/>
                  </a:schemeClr>
                </a:solidFill>
                <a:latin typeface="+mn-lt"/>
                <a:hlinkClick r:id="rId6" tooltip="User:BruceBlaus"/>
              </a:rPr>
              <a:t>BruceBlaus</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7"/>
              </a:rPr>
              <a:t>CC BY </a:t>
            </a:r>
            <a:r>
              <a:rPr lang="en-US" sz="1200" dirty="0" smtClean="0">
                <a:solidFill>
                  <a:schemeClr val="tx1">
                    <a:lumMod val="75000"/>
                    <a:lumOff val="25000"/>
                  </a:schemeClr>
                </a:solidFill>
                <a:latin typeface="+mn-lt"/>
                <a:hlinkClick r:id="rId7"/>
              </a:rPr>
              <a:t>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687336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Ανακουφιστικές χειρουργικές επεμβάσεις </a:t>
            </a:r>
            <a:r>
              <a:rPr lang="el-GR" sz="2800" b="0" dirty="0" smtClean="0"/>
              <a:t>(1/3)</a:t>
            </a:r>
            <a:endParaRPr lang="el-GR" sz="2800" b="0" dirty="0"/>
          </a:p>
        </p:txBody>
      </p:sp>
      <p:sp>
        <p:nvSpPr>
          <p:cNvPr id="3" name="Content Placeholder 2"/>
          <p:cNvSpPr>
            <a:spLocks noGrp="1"/>
          </p:cNvSpPr>
          <p:nvPr>
            <p:ph idx="1"/>
          </p:nvPr>
        </p:nvSpPr>
        <p:spPr/>
        <p:txBody>
          <a:bodyPr>
            <a:normAutofit/>
          </a:bodyPr>
          <a:lstStyle/>
          <a:p>
            <a:r>
              <a:rPr lang="el-GR" sz="2400" dirty="0" smtClean="0"/>
              <a:t>Η χειρουργική επέμβαση μπορεί να είναι αποτελεσματική στην ανακούφιση κάποιων συμπτωμάτων στα προχωρημένα στάδια του καρκίνου</a:t>
            </a:r>
          </a:p>
          <a:p>
            <a:endParaRPr lang="el-GR" sz="2400" dirty="0" smtClean="0"/>
          </a:p>
          <a:p>
            <a:pPr lvl="1"/>
            <a:r>
              <a:rPr lang="el-GR" sz="2000" dirty="0" smtClean="0"/>
              <a:t>Έλεγχος του πόνου</a:t>
            </a:r>
            <a:endParaRPr lang="el-GR"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2278821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Ανακουφιστικές χειρουργικές επεμβάσεις </a:t>
            </a:r>
            <a:r>
              <a:rPr lang="el-GR" sz="2800" b="0" dirty="0" smtClean="0">
                <a:solidFill>
                  <a:prstClr val="black"/>
                </a:solidFill>
              </a:rPr>
              <a:t>(2/3)</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Ο ρόλος της χειρουργικής στην ανακουφιστική φροντίδα ασθενών σε προχωρημένα στάδια της νόσου περιλαμβάνει</a:t>
            </a:r>
            <a:r>
              <a:rPr lang="en-US" sz="2400" dirty="0" smtClean="0"/>
              <a:t>:</a:t>
            </a:r>
            <a:endParaRPr lang="el-GR" sz="2400" dirty="0" smtClean="0"/>
          </a:p>
          <a:p>
            <a:r>
              <a:rPr lang="el-GR" sz="2400" dirty="0" smtClean="0"/>
              <a:t>Την αρχική αξιολόγηση της νόσου όταν ένας ασθενής προσέρχεται σε προχωρημένο στάδιο </a:t>
            </a:r>
          </a:p>
          <a:p>
            <a:r>
              <a:rPr lang="el-GR" sz="2400" dirty="0" smtClean="0"/>
              <a:t>Τον τοπικό έλεγχο της νόσου</a:t>
            </a:r>
          </a:p>
          <a:p>
            <a:r>
              <a:rPr lang="el-GR" sz="2400" dirty="0" smtClean="0"/>
              <a:t>Τον έλεγχο εκκρίσεων ή αιμορραγίας</a:t>
            </a:r>
          </a:p>
          <a:p>
            <a:r>
              <a:rPr lang="el-GR" sz="2400" dirty="0" smtClean="0"/>
              <a:t>Τον έλεγχο του πόνου</a:t>
            </a:r>
          </a:p>
          <a:p>
            <a:r>
              <a:rPr lang="el-GR" sz="2400" dirty="0" smtClean="0"/>
              <a:t>Την επανόρθωση ή αποκατάσταση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3702652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Υποστηρικτικές χειρουργικές επεμβάσεις </a:t>
            </a:r>
            <a:r>
              <a:rPr lang="el-GR" sz="2800" b="0" dirty="0" smtClean="0">
                <a:solidFill>
                  <a:prstClr val="black"/>
                </a:solidFill>
              </a:rPr>
              <a:t>(3/3)</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3074" name="Picture 2" descr="http://upload.wikimedia.org/wikipedia/commons/6/60/Blausen_0181_Catheter_CentralVenousAccessDevice_NonTunne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924944"/>
            <a:ext cx="4184981" cy="31387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thumb/9/99/Diagram_showing_a_central_line_CRUK_059.svg/450px-Diagram_showing_a_central_line_CRUK_05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65" y="1127199"/>
            <a:ext cx="4596395" cy="32379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5794" y="3903439"/>
            <a:ext cx="3024335"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Diagram </a:t>
            </a:r>
            <a:r>
              <a:rPr lang="en-US" sz="1200" dirty="0">
                <a:solidFill>
                  <a:schemeClr val="tx1">
                    <a:lumMod val="75000"/>
                    <a:lumOff val="25000"/>
                  </a:schemeClr>
                </a:solidFill>
                <a:latin typeface="+mn-lt"/>
                <a:hlinkClick r:id="rId4"/>
              </a:rPr>
              <a:t>showing a central line CRUK </a:t>
            </a:r>
            <a:r>
              <a:rPr lang="en-US" sz="1200" dirty="0" smtClean="0">
                <a:solidFill>
                  <a:schemeClr val="tx1">
                    <a:lumMod val="75000"/>
                    <a:lumOff val="25000"/>
                  </a:schemeClr>
                </a:solidFill>
                <a:latin typeface="+mn-lt"/>
                <a:hlinkClick r:id="rId4"/>
              </a:rPr>
              <a:t>059</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solidFill>
                  <a:schemeClr val="tx1">
                    <a:lumMod val="75000"/>
                    <a:lumOff val="25000"/>
                  </a:schemeClr>
                </a:solidFill>
                <a:latin typeface="+mn-lt"/>
                <a:hlinkClick r:id="rId5"/>
              </a:rPr>
              <a:t>Fæ</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6"/>
              </a:rPr>
              <a:t>CC BY-SA </a:t>
            </a:r>
            <a:r>
              <a:rPr lang="en-US" sz="1200" dirty="0" smtClean="0">
                <a:solidFill>
                  <a:schemeClr val="tx1">
                    <a:lumMod val="75000"/>
                    <a:lumOff val="25000"/>
                  </a:schemeClr>
                </a:solidFill>
                <a:latin typeface="+mn-lt"/>
                <a:hlinkClick r:id="rId6"/>
              </a:rPr>
              <a:t>4.0</a:t>
            </a:r>
            <a:endParaRPr lang="el-GR" sz="1200" dirty="0">
              <a:solidFill>
                <a:schemeClr val="tx1">
                  <a:lumMod val="75000"/>
                  <a:lumOff val="25000"/>
                </a:schemeClr>
              </a:solidFill>
              <a:latin typeface="+mn-lt"/>
            </a:endParaRPr>
          </a:p>
        </p:txBody>
      </p:sp>
      <p:sp>
        <p:nvSpPr>
          <p:cNvPr id="8" name="Rectangle 7"/>
          <p:cNvSpPr/>
          <p:nvPr/>
        </p:nvSpPr>
        <p:spPr>
          <a:xfrm>
            <a:off x="4463987" y="6021288"/>
            <a:ext cx="4112973"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7"/>
              </a:rPr>
              <a:t>Blausen 0181 Catheter CentralVenousAccessDevice NonTunneled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hlinkClick r:id="rId8"/>
              </a:rPr>
              <a:t>BruceBlaus</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9"/>
              </a:rPr>
              <a:t>CC BY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641547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Αρχές φροντίδας του κεντρικού φλεβικού καθετήρα</a:t>
            </a:r>
            <a:endParaRPr lang="el-GR" sz="3200" dirty="0"/>
          </a:p>
        </p:txBody>
      </p:sp>
      <p:sp>
        <p:nvSpPr>
          <p:cNvPr id="3" name="Content Placeholder 2"/>
          <p:cNvSpPr>
            <a:spLocks noGrp="1"/>
          </p:cNvSpPr>
          <p:nvPr>
            <p:ph idx="1"/>
          </p:nvPr>
        </p:nvSpPr>
        <p:spPr/>
        <p:txBody>
          <a:bodyPr>
            <a:normAutofit/>
          </a:bodyPr>
          <a:lstStyle/>
          <a:p>
            <a:r>
              <a:rPr lang="el-GR" sz="2400" dirty="0" smtClean="0"/>
              <a:t>Πρόληψη λοίμωξης</a:t>
            </a:r>
          </a:p>
          <a:p>
            <a:r>
              <a:rPr lang="el-GR" sz="2400" dirty="0" smtClean="0"/>
              <a:t>Διατήρηση κλειστού κυκλώματος</a:t>
            </a:r>
          </a:p>
          <a:p>
            <a:r>
              <a:rPr lang="el-GR" sz="2400" dirty="0" smtClean="0"/>
              <a:t>Διατήρηση της βατότητας του καθετήρα</a:t>
            </a:r>
          </a:p>
          <a:p>
            <a:r>
              <a:rPr lang="el-GR" sz="2400" dirty="0" smtClean="0"/>
              <a:t>Πρόληψη βλάβης στο καθετήρα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1064704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025647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Ευάγγελος </a:t>
            </a:r>
            <a:r>
              <a:rPr lang="el-GR" sz="2000" dirty="0" smtClean="0"/>
              <a:t>Δούσης</a:t>
            </a:r>
            <a:r>
              <a:rPr lang="en-US" sz="2000" dirty="0" smtClean="0"/>
              <a:t>, </a:t>
            </a:r>
            <a:r>
              <a:rPr lang="el-GR" sz="2000" dirty="0"/>
              <a:t>Ουρανία </a:t>
            </a:r>
            <a:r>
              <a:rPr lang="el-GR" sz="2000" dirty="0" smtClean="0"/>
              <a:t>Γκοβίνα</a:t>
            </a:r>
            <a:r>
              <a:rPr lang="en-US" sz="2000" dirty="0" smtClean="0"/>
              <a:t>,</a:t>
            </a:r>
            <a:r>
              <a:rPr lang="el-GR" sz="2000" dirty="0" smtClean="0"/>
              <a:t> 2014. Ευάγγελος Δούσης</a:t>
            </a:r>
            <a:r>
              <a:rPr lang="en-US" sz="2000" dirty="0" smtClean="0"/>
              <a:t>, </a:t>
            </a:r>
            <a:r>
              <a:rPr lang="el-GR" sz="2000" dirty="0"/>
              <a:t>Ουρανία Γκοβίνα. </a:t>
            </a:r>
            <a:r>
              <a:rPr lang="el-GR" sz="2000" dirty="0" smtClean="0"/>
              <a:t>«Ογκολογική Νοσηλευτική. </a:t>
            </a:r>
            <a:r>
              <a:rPr lang="el-GR" sz="2000" dirty="0"/>
              <a:t>Ενότητα 6:</a:t>
            </a:r>
            <a:r>
              <a:rPr lang="en-US" sz="2000" dirty="0"/>
              <a:t> </a:t>
            </a:r>
            <a:r>
              <a:rPr lang="el-GR" sz="2000" dirty="0"/>
              <a:t>Χειρουργική </a:t>
            </a:r>
            <a:r>
              <a:rPr lang="el-GR" sz="2000" dirty="0" smtClean="0"/>
              <a:t>θεραπεία».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Οι παράγοντες οι οποίοι επηρεάζουν την επιλογή της θεραπείας είναι </a:t>
            </a:r>
            <a:r>
              <a:rPr lang="el-GR" sz="2400" b="0" dirty="0" smtClean="0">
                <a:solidFill>
                  <a:prstClr val="black"/>
                </a:solidFill>
              </a:rPr>
              <a:t>(2/4)</a:t>
            </a:r>
            <a:r>
              <a:rPr lang="el-GR" sz="3200" dirty="0" smtClean="0"/>
              <a:t>:</a:t>
            </a:r>
            <a:endParaRPr lang="el-GR" sz="3200" dirty="0"/>
          </a:p>
        </p:txBody>
      </p:sp>
      <p:sp>
        <p:nvSpPr>
          <p:cNvPr id="3" name="Content Placeholder 2"/>
          <p:cNvSpPr>
            <a:spLocks noGrp="1"/>
          </p:cNvSpPr>
          <p:nvPr>
            <p:ph idx="1"/>
          </p:nvPr>
        </p:nvSpPr>
        <p:spPr>
          <a:xfrm>
            <a:off x="457200" y="1196752"/>
            <a:ext cx="8229600" cy="5400600"/>
          </a:xfrm>
        </p:spPr>
        <p:txBody>
          <a:bodyPr>
            <a:normAutofit/>
          </a:bodyPr>
          <a:lstStyle/>
          <a:p>
            <a:r>
              <a:rPr lang="el-GR" sz="2400" b="1" dirty="0" smtClean="0">
                <a:solidFill>
                  <a:schemeClr val="tx2"/>
                </a:solidFill>
              </a:rPr>
              <a:t>Η εντόπιση του όγκου, ο ιστολογικός τύπος και η διηθητικότητά του:</a:t>
            </a:r>
          </a:p>
          <a:p>
            <a:pPr lvl="1"/>
            <a:r>
              <a:rPr lang="el-GR" sz="2200" dirty="0" smtClean="0"/>
              <a:t>Η δυνατότητα χειρουργικής επέμβασης ενός όγκου μπορεί να εξαρτάται ή όχι από τη θέση του, από το αν γειτονεύει με ζωτικά όργανα ή όχι, καθώς και από την επιθετικότητά του</a:t>
            </a:r>
          </a:p>
          <a:p>
            <a:pPr lvl="1"/>
            <a:r>
              <a:rPr lang="el-GR" sz="2200" dirty="0" smtClean="0"/>
              <a:t>Οι επιφανειακοί και καλά περιχαρακωμένοι όγκοι είναι ευκολότερο να αφαιρεθούν από ότι οι εν τω βάθει όγκοι που προσφύονται σε</a:t>
            </a:r>
            <a:r>
              <a:rPr lang="en-US" sz="2200" dirty="0" smtClean="0"/>
              <a:t> </a:t>
            </a:r>
            <a:r>
              <a:rPr lang="el-GR" sz="2200" dirty="0" smtClean="0"/>
              <a:t>ιστούς ή όργανα.</a:t>
            </a:r>
          </a:p>
          <a:p>
            <a:pPr lvl="1"/>
            <a:r>
              <a:rPr lang="el-GR" sz="2200" dirty="0" smtClean="0"/>
              <a:t>Συγκεκριμένοι ιστολογικοί τύποι δεν επιδέχονται χειρουργική αντιμετώπιση καθώς τα καρκινικά κύτταρα είναι εξ αρχής διεσπαρμένα, όπως συμβαίνει στις λευχαιμίες</a:t>
            </a:r>
            <a:endParaRPr lang="el-GR"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957404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895296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791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Οι παράγοντες οι οποίοι επηρεάζουν την επιλογή της θεραπείας είναι </a:t>
            </a:r>
            <a:r>
              <a:rPr lang="el-GR" sz="2400" b="0" dirty="0" smtClean="0">
                <a:solidFill>
                  <a:prstClr val="black"/>
                </a:solidFill>
              </a:rPr>
              <a:t>(3/4)</a:t>
            </a:r>
            <a:r>
              <a:rPr lang="el-GR" sz="3200" dirty="0" smtClean="0"/>
              <a:t>:</a:t>
            </a:r>
            <a:endParaRPr lang="el-GR" sz="3200" dirty="0"/>
          </a:p>
        </p:txBody>
      </p:sp>
      <p:sp>
        <p:nvSpPr>
          <p:cNvPr id="3" name="Content Placeholder 2"/>
          <p:cNvSpPr>
            <a:spLocks noGrp="1"/>
          </p:cNvSpPr>
          <p:nvPr>
            <p:ph idx="1"/>
          </p:nvPr>
        </p:nvSpPr>
        <p:spPr>
          <a:xfrm>
            <a:off x="457200" y="1196752"/>
            <a:ext cx="8229600" cy="5472608"/>
          </a:xfrm>
        </p:spPr>
        <p:txBody>
          <a:bodyPr>
            <a:normAutofit/>
          </a:bodyPr>
          <a:lstStyle/>
          <a:p>
            <a:r>
              <a:rPr lang="el-GR" sz="2400" b="1" dirty="0" smtClean="0">
                <a:solidFill>
                  <a:schemeClr val="tx2"/>
                </a:solidFill>
              </a:rPr>
              <a:t>Η φυσική κατάσταση του ασθενή:</a:t>
            </a:r>
          </a:p>
          <a:p>
            <a:pPr lvl="1"/>
            <a:r>
              <a:rPr lang="el-GR" sz="2200" dirty="0" smtClean="0"/>
              <a:t>Η προεγχειρητική αξιολόγηση είναι ζωτικής σημασίας</a:t>
            </a:r>
          </a:p>
          <a:p>
            <a:pPr lvl="1"/>
            <a:r>
              <a:rPr lang="el-GR" sz="2200" dirty="0" smtClean="0"/>
              <a:t>Κατά τον προγραμματισμό της χειρουργικής επέμβασης η σοβαρότητα της υποκείμενης νόσου καθώς και τα συνυπάρχοντα νοσήματα πρέπει να λαμβάνονται υπόψη.</a:t>
            </a:r>
          </a:p>
          <a:p>
            <a:r>
              <a:rPr lang="el-GR" sz="2400" b="1" dirty="0" smtClean="0">
                <a:solidFill>
                  <a:schemeClr val="tx2"/>
                </a:solidFill>
              </a:rPr>
              <a:t>Η ποιότητα ζωής &amp; οι προσωπικές επιλογές του ασθενή:</a:t>
            </a:r>
          </a:p>
          <a:p>
            <a:pPr lvl="1"/>
            <a:r>
              <a:rPr lang="el-GR" sz="2200" dirty="0" smtClean="0"/>
              <a:t>Η επιθυμία του ατόμου πρέπει να αξιολογείται καθώς είναι δυνατόν να αποδεχθεί ή να αρνηθεί την προτεινόμενη χειρουργική επέμβαση</a:t>
            </a:r>
          </a:p>
          <a:p>
            <a:pPr lvl="1"/>
            <a:r>
              <a:rPr lang="el-GR" sz="2200" dirty="0" smtClean="0"/>
              <a:t>Ο θεραπευτικός στόχος της θεραπείας ποικίλει ανάλογα με το στάδιο της νόσου, αλλά τα οφέλη και ο κίνδυνος από κάθε μορφή θεραπείας θα πρέπει να σταθμίζονται και σε κάθε περίπτωση να είναι αποδεκτά από τον ασθενή</a:t>
            </a:r>
            <a:endParaRPr lang="el-GR"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665001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Οι παράγοντες οι οποίοι επηρεάζουν την επιλογή της θεραπείας είναι </a:t>
            </a:r>
            <a:r>
              <a:rPr lang="el-GR" sz="2400" b="0" dirty="0" smtClean="0">
                <a:solidFill>
                  <a:prstClr val="black"/>
                </a:solidFill>
              </a:rPr>
              <a:t>(4/4)</a:t>
            </a:r>
            <a:r>
              <a:rPr lang="el-GR" sz="3200" dirty="0" smtClean="0"/>
              <a:t>:</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Παρά το ότι η χειρουργική επέμβαση μπορεί να επιφέρει την ίαση σε περιπτώσεις τοπικά περιορισμένης νόσου, περίπου το 70% των ασθενών με καρκίνο θα έχουν ήδη μικρομεταστάσεις τη χρονική στιγμή της διάγνωσης.</a:t>
            </a:r>
          </a:p>
          <a:p>
            <a:pPr marL="0" indent="0">
              <a:buNone/>
            </a:pPr>
            <a:endParaRPr lang="el-GR" sz="2400" dirty="0" smtClean="0"/>
          </a:p>
          <a:p>
            <a:pPr marL="0" indent="0">
              <a:buNone/>
            </a:pPr>
            <a:r>
              <a:rPr lang="el-GR" sz="2400" dirty="0" smtClean="0"/>
              <a:t>Γι’ αυτό η χειρουργική δεν εφαρμόζεται μόνη της αλλά σε συνδυασμό με την ακτινοθεραπεία και την χημειοθεραπεία.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931437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Προφυλακτικές χειρουργικές επεμβάσεις </a:t>
            </a:r>
            <a:r>
              <a:rPr lang="el-GR" sz="2800" b="0" dirty="0" smtClean="0"/>
              <a:t>(1/3)</a:t>
            </a:r>
            <a:endParaRPr lang="el-GR" sz="2800" b="0" dirty="0"/>
          </a:p>
        </p:txBody>
      </p:sp>
      <p:sp>
        <p:nvSpPr>
          <p:cNvPr id="3" name="Content Placeholder 2"/>
          <p:cNvSpPr>
            <a:spLocks noGrp="1"/>
          </p:cNvSpPr>
          <p:nvPr>
            <p:ph idx="1"/>
          </p:nvPr>
        </p:nvSpPr>
        <p:spPr/>
        <p:txBody>
          <a:bodyPr>
            <a:normAutofit/>
          </a:bodyPr>
          <a:lstStyle/>
          <a:p>
            <a:r>
              <a:rPr lang="el-GR" sz="2400" dirty="0" smtClean="0"/>
              <a:t>Ενδείκνυται σε άτομα που έχουν οικογενειακό ιστορικό μιας συγκεκριμένης μορφής καρκίνου, πχ καρκίνο παχέως εντέρου και για τα οποία κάποια υποκείμενη κατάσταση ή συγγενής προδιάθεση αυξάνει τον κίνδυνο εμφάνισης καρκίνου</a:t>
            </a:r>
          </a:p>
          <a:p>
            <a:r>
              <a:rPr lang="el-GR" sz="2400" dirty="0" smtClean="0"/>
              <a:t>Υπάρχει έντονη συζήτηση για το κατά πόσο πρέπει να εφαρμόζεται η προφυλακτική χειρουργική επέμβαση αφού στις περισσότερες περιπτώσεις οδηγεί σε αλλοίωση της εικόνας του σώματος ή /και σε αναπηρίες.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63643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Προφυλακτικές χειρουργικές επεμβάσεις </a:t>
            </a:r>
            <a:r>
              <a:rPr lang="el-GR" sz="2800" b="0" dirty="0" smtClean="0">
                <a:solidFill>
                  <a:prstClr val="black"/>
                </a:solidFill>
              </a:rPr>
              <a:t>(2/3</a:t>
            </a:r>
            <a:r>
              <a:rPr lang="el-GR" sz="2800" b="0" dirty="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72841194"/>
              </p:ext>
            </p:extLst>
          </p:nvPr>
        </p:nvGraphicFramePr>
        <p:xfrm>
          <a:off x="407589" y="1196752"/>
          <a:ext cx="8328822" cy="4145280"/>
        </p:xfrm>
        <a:graphic>
          <a:graphicData uri="http://schemas.openxmlformats.org/drawingml/2006/table">
            <a:tbl>
              <a:tblPr firstRow="1" bandRow="1">
                <a:tableStyleId>{5C22544A-7EE6-4342-B048-85BDC9FD1C3A}</a:tableStyleId>
              </a:tblPr>
              <a:tblGrid>
                <a:gridCol w="4352680"/>
                <a:gridCol w="1984023"/>
                <a:gridCol w="1992119"/>
              </a:tblGrid>
              <a:tr h="370840">
                <a:tc>
                  <a:txBody>
                    <a:bodyPr/>
                    <a:lstStyle/>
                    <a:p>
                      <a:r>
                        <a:rPr lang="el-GR" dirty="0" smtClean="0"/>
                        <a:t>Προδιαθεσικές</a:t>
                      </a:r>
                      <a:r>
                        <a:rPr lang="el-GR" baseline="0" dirty="0" smtClean="0"/>
                        <a:t> καρκινικές καταστάσεις για καρκίνο</a:t>
                      </a:r>
                      <a:endParaRPr lang="el-GR" dirty="0"/>
                    </a:p>
                  </a:txBody>
                  <a:tcPr/>
                </a:tc>
                <a:tc>
                  <a:txBody>
                    <a:bodyPr/>
                    <a:lstStyle/>
                    <a:p>
                      <a:r>
                        <a:rPr lang="el-GR" dirty="0" smtClean="0"/>
                        <a:t>Τύπος επέμβασης</a:t>
                      </a:r>
                      <a:endParaRPr lang="el-GR" dirty="0"/>
                    </a:p>
                  </a:txBody>
                  <a:tcPr/>
                </a:tc>
                <a:tc>
                  <a:txBody>
                    <a:bodyPr/>
                    <a:lstStyle/>
                    <a:p>
                      <a:r>
                        <a:rPr lang="el-GR" dirty="0" smtClean="0"/>
                        <a:t>Είδος καρκίνου</a:t>
                      </a:r>
                      <a:endParaRPr lang="el-GR" dirty="0"/>
                    </a:p>
                  </a:txBody>
                  <a:tcPr/>
                </a:tc>
              </a:tr>
              <a:tr h="370840">
                <a:tc>
                  <a:txBody>
                    <a:bodyPr/>
                    <a:lstStyle/>
                    <a:p>
                      <a:r>
                        <a:rPr lang="el-GR" dirty="0" smtClean="0"/>
                        <a:t>Οικογενής καρκίνος μαστού</a:t>
                      </a:r>
                      <a:endParaRPr lang="el-GR" dirty="0"/>
                    </a:p>
                  </a:txBody>
                  <a:tcPr/>
                </a:tc>
                <a:tc>
                  <a:txBody>
                    <a:bodyPr/>
                    <a:lstStyle/>
                    <a:p>
                      <a:r>
                        <a:rPr lang="el-GR" dirty="0" smtClean="0"/>
                        <a:t>Μαστεκτομή</a:t>
                      </a:r>
                      <a:endParaRPr lang="el-GR" dirty="0"/>
                    </a:p>
                  </a:txBody>
                  <a:tcPr/>
                </a:tc>
                <a:tc>
                  <a:txBody>
                    <a:bodyPr/>
                    <a:lstStyle/>
                    <a:p>
                      <a:r>
                        <a:rPr lang="el-GR" dirty="0" smtClean="0"/>
                        <a:t>Μαστού</a:t>
                      </a:r>
                      <a:endParaRPr lang="el-GR" dirty="0"/>
                    </a:p>
                  </a:txBody>
                  <a:tcPr/>
                </a:tc>
              </a:tr>
              <a:tr h="370840">
                <a:tc>
                  <a:txBody>
                    <a:bodyPr/>
                    <a:lstStyle/>
                    <a:p>
                      <a:r>
                        <a:rPr lang="el-GR" dirty="0" smtClean="0"/>
                        <a:t>Οικογενής</a:t>
                      </a:r>
                      <a:r>
                        <a:rPr lang="el-GR" baseline="0" dirty="0" smtClean="0"/>
                        <a:t> καρκίνος ωοθηκών</a:t>
                      </a:r>
                      <a:endParaRPr lang="el-GR" dirty="0"/>
                    </a:p>
                  </a:txBody>
                  <a:tcPr/>
                </a:tc>
                <a:tc>
                  <a:txBody>
                    <a:bodyPr/>
                    <a:lstStyle/>
                    <a:p>
                      <a:r>
                        <a:rPr lang="el-GR" dirty="0" smtClean="0"/>
                        <a:t>Ωοθηκεκτομή</a:t>
                      </a:r>
                      <a:endParaRPr lang="el-GR" dirty="0"/>
                    </a:p>
                  </a:txBody>
                  <a:tcPr/>
                </a:tc>
                <a:tc>
                  <a:txBody>
                    <a:bodyPr/>
                    <a:lstStyle/>
                    <a:p>
                      <a:r>
                        <a:rPr lang="el-GR" dirty="0" smtClean="0"/>
                        <a:t>Ωοθηκών</a:t>
                      </a:r>
                      <a:endParaRPr lang="el-GR" dirty="0"/>
                    </a:p>
                  </a:txBody>
                  <a:tcPr/>
                </a:tc>
              </a:tr>
              <a:tr h="370840">
                <a:tc>
                  <a:txBody>
                    <a:bodyPr/>
                    <a:lstStyle/>
                    <a:p>
                      <a:r>
                        <a:rPr lang="el-GR" dirty="0" smtClean="0"/>
                        <a:t>Οικογενής </a:t>
                      </a:r>
                      <a:r>
                        <a:rPr lang="el-GR" dirty="0" smtClean="0"/>
                        <a:t>καρκίνος προστάτη</a:t>
                      </a:r>
                      <a:endParaRPr lang="el-GR" dirty="0"/>
                    </a:p>
                  </a:txBody>
                  <a:tcPr/>
                </a:tc>
                <a:tc>
                  <a:txBody>
                    <a:bodyPr/>
                    <a:lstStyle/>
                    <a:p>
                      <a:r>
                        <a:rPr lang="el-GR" dirty="0" smtClean="0"/>
                        <a:t>Προστατεκτομή</a:t>
                      </a:r>
                      <a:endParaRPr lang="el-GR" dirty="0"/>
                    </a:p>
                  </a:txBody>
                  <a:tcPr/>
                </a:tc>
                <a:tc>
                  <a:txBody>
                    <a:bodyPr/>
                    <a:lstStyle/>
                    <a:p>
                      <a:r>
                        <a:rPr lang="el-GR" dirty="0" smtClean="0"/>
                        <a:t>Προστάτη</a:t>
                      </a:r>
                      <a:endParaRPr lang="el-GR" dirty="0"/>
                    </a:p>
                  </a:txBody>
                  <a:tcPr/>
                </a:tc>
              </a:tr>
              <a:tr h="370840">
                <a:tc>
                  <a:txBody>
                    <a:bodyPr/>
                    <a:lstStyle/>
                    <a:p>
                      <a:r>
                        <a:rPr lang="el-GR" dirty="0" smtClean="0"/>
                        <a:t>Οικογενής</a:t>
                      </a:r>
                      <a:r>
                        <a:rPr lang="el-GR" baseline="0" dirty="0" smtClean="0"/>
                        <a:t> αδενωματώδης πολυποδίαση</a:t>
                      </a:r>
                      <a:endParaRPr lang="el-GR" dirty="0"/>
                    </a:p>
                  </a:txBody>
                  <a:tcPr/>
                </a:tc>
                <a:tc>
                  <a:txBody>
                    <a:bodyPr/>
                    <a:lstStyle/>
                    <a:p>
                      <a:r>
                        <a:rPr lang="el-GR" dirty="0" smtClean="0"/>
                        <a:t>Κολεκτομή</a:t>
                      </a:r>
                      <a:endParaRPr lang="el-GR" dirty="0"/>
                    </a:p>
                  </a:txBody>
                  <a:tcPr/>
                </a:tc>
                <a:tc>
                  <a:txBody>
                    <a:bodyPr/>
                    <a:lstStyle/>
                    <a:p>
                      <a:r>
                        <a:rPr lang="el-GR" dirty="0" smtClean="0"/>
                        <a:t>Παχέως εντέρου</a:t>
                      </a:r>
                      <a:endParaRPr lang="el-GR" dirty="0"/>
                    </a:p>
                  </a:txBody>
                  <a:tcPr/>
                </a:tc>
              </a:tr>
              <a:tr h="370840">
                <a:tc>
                  <a:txBody>
                    <a:bodyPr/>
                    <a:lstStyle/>
                    <a:p>
                      <a:r>
                        <a:rPr lang="el-GR" dirty="0" smtClean="0"/>
                        <a:t>Κληρονομικός μη πολυποδικός καρκίνος</a:t>
                      </a:r>
                      <a:r>
                        <a:rPr lang="el-GR" baseline="0" dirty="0" smtClean="0"/>
                        <a:t> του παχέως εντέρου</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Κολεκτομή</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Παχέως εντέρου</a:t>
                      </a:r>
                      <a:endParaRPr lang="el-GR" dirty="0"/>
                    </a:p>
                  </a:txBody>
                  <a:tcPr/>
                </a:tc>
              </a:tr>
              <a:tr h="370840">
                <a:tc>
                  <a:txBody>
                    <a:bodyPr/>
                    <a:lstStyle/>
                    <a:p>
                      <a:r>
                        <a:rPr lang="el-GR" dirty="0" smtClean="0"/>
                        <a:t>Ελικώσης κολίτιδα</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Κολεκτομή</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Παχέως εντέρου</a:t>
                      </a:r>
                    </a:p>
                  </a:txBody>
                  <a:tcPr/>
                </a:tc>
              </a:tr>
              <a:tr h="370840">
                <a:tc>
                  <a:txBody>
                    <a:bodyPr/>
                    <a:lstStyle/>
                    <a:p>
                      <a:r>
                        <a:rPr lang="el-GR" dirty="0" smtClean="0"/>
                        <a:t>Κρυψορχία</a:t>
                      </a:r>
                      <a:endParaRPr lang="el-GR" dirty="0"/>
                    </a:p>
                  </a:txBody>
                  <a:tcPr/>
                </a:tc>
                <a:tc>
                  <a:txBody>
                    <a:bodyPr/>
                    <a:lstStyle/>
                    <a:p>
                      <a:r>
                        <a:rPr lang="el-GR" dirty="0" smtClean="0"/>
                        <a:t>Ορχεκτομή</a:t>
                      </a:r>
                      <a:endParaRPr lang="el-GR" dirty="0"/>
                    </a:p>
                  </a:txBody>
                  <a:tcPr/>
                </a:tc>
                <a:tc>
                  <a:txBody>
                    <a:bodyPr/>
                    <a:lstStyle/>
                    <a:p>
                      <a:r>
                        <a:rPr lang="el-GR" dirty="0" smtClean="0"/>
                        <a:t>Όρχεων</a:t>
                      </a:r>
                      <a:endParaRPr lang="el-GR" dirty="0"/>
                    </a:p>
                  </a:txBody>
                  <a:tcPr/>
                </a:tc>
              </a:tr>
              <a:tr h="370840">
                <a:tc>
                  <a:txBody>
                    <a:bodyPr/>
                    <a:lstStyle/>
                    <a:p>
                      <a:r>
                        <a:rPr lang="el-GR" dirty="0" smtClean="0"/>
                        <a:t>Πολλαπλή ενδοκρινική νεοπλασία</a:t>
                      </a:r>
                      <a:r>
                        <a:rPr lang="el-GR" baseline="0" dirty="0" smtClean="0"/>
                        <a:t> τύποι ΙΙ &amp; ΙΙΙ</a:t>
                      </a:r>
                      <a:endParaRPr lang="el-GR" dirty="0"/>
                    </a:p>
                  </a:txBody>
                  <a:tcPr/>
                </a:tc>
                <a:tc>
                  <a:txBody>
                    <a:bodyPr/>
                    <a:lstStyle/>
                    <a:p>
                      <a:r>
                        <a:rPr lang="el-GR" dirty="0" smtClean="0"/>
                        <a:t>Θυρεοειδεκτομή</a:t>
                      </a:r>
                      <a:endParaRPr lang="el-GR" dirty="0"/>
                    </a:p>
                  </a:txBody>
                  <a:tcPr/>
                </a:tc>
                <a:tc>
                  <a:txBody>
                    <a:bodyPr/>
                    <a:lstStyle/>
                    <a:p>
                      <a:r>
                        <a:rPr lang="el-GR" dirty="0" smtClean="0"/>
                        <a:t>Θυροειδούς</a:t>
                      </a:r>
                      <a:endParaRPr lang="el-GR" dirty="0"/>
                    </a:p>
                  </a:txBody>
                  <a:tcPr/>
                </a:tc>
              </a:tr>
            </a:tbl>
          </a:graphicData>
        </a:graphic>
      </p:graphicFrame>
    </p:spTree>
    <p:extLst>
      <p:ext uri="{BB962C8B-B14F-4D97-AF65-F5344CB8AC3E}">
        <p14:creationId xmlns:p14="http://schemas.microsoft.com/office/powerpoint/2010/main" val="2166719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Προφυλακτικές χειρουργικές επεμβάσεις </a:t>
            </a:r>
            <a:r>
              <a:rPr lang="el-GR" sz="2800" b="0" dirty="0" smtClean="0">
                <a:solidFill>
                  <a:prstClr val="black"/>
                </a:solidFill>
              </a:rPr>
              <a:t>(3/3</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Οι </a:t>
            </a:r>
            <a:r>
              <a:rPr lang="en-US" sz="2400" dirty="0" smtClean="0"/>
              <a:t>Hartmann </a:t>
            </a:r>
            <a:r>
              <a:rPr lang="el-GR" sz="2400" dirty="0" smtClean="0"/>
              <a:t>και συνεργάτες περιγράφουν τις ακόλουθες ενδείξεις για προφυλακτική μαστεκτομή σε γυναίκες που ανήκουν στην ομάδα υψηλού κινδύνου</a:t>
            </a:r>
            <a:r>
              <a:rPr lang="en-US" sz="2400" dirty="0" smtClean="0"/>
              <a:t>:</a:t>
            </a:r>
            <a:endParaRPr lang="el-GR" sz="2400" dirty="0" smtClean="0"/>
          </a:p>
          <a:p>
            <a:r>
              <a:rPr lang="el-GR" sz="2400" dirty="0" smtClean="0"/>
              <a:t>προσωπική ή οικογενειακή εμπειρία καρκίνου μαστού</a:t>
            </a:r>
          </a:p>
          <a:p>
            <a:r>
              <a:rPr lang="el-GR" sz="2400" dirty="0" smtClean="0"/>
              <a:t>πολλαπλές βιοψίες μαστού στο παρελθόν</a:t>
            </a:r>
          </a:p>
          <a:p>
            <a:r>
              <a:rPr lang="el-GR" sz="2400" dirty="0" smtClean="0"/>
              <a:t>μη αξιόπιστα αποτελέσματα από τη φυσική εξέταση εξαιτίας οζιδίων στους μαστούς</a:t>
            </a:r>
          </a:p>
          <a:p>
            <a:r>
              <a:rPr lang="el-GR" sz="2400" dirty="0" smtClean="0"/>
              <a:t>Εμφάνιση πυκνού μαστικού ιστού στη μαστογραφία</a:t>
            </a:r>
          </a:p>
          <a:p>
            <a:r>
              <a:rPr lang="el-GR" sz="2400" dirty="0" smtClean="0"/>
              <a:t>καρκινοφοβία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4491441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aa27ff7dbebc427f0d06edcb9c521b370a1951b"/>
</p:tagLst>
</file>

<file path=ppt/theme/theme1.xml><?xml version="1.0" encoding="utf-8"?>
<a:theme xmlns:a="http://schemas.openxmlformats.org/drawingml/2006/main" name="OC_template_updated">
  <a:themeElements>
    <a:clrScheme name="Custom 1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TotalTime>
  <Words>2816</Words>
  <Application>Microsoft Office PowerPoint</Application>
  <PresentationFormat>Προβολή στην οθόνη (4:3)</PresentationFormat>
  <Paragraphs>312</Paragraphs>
  <Slides>43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43</vt:i4>
      </vt:variant>
    </vt:vector>
  </HeadingPairs>
  <TitlesOfParts>
    <vt:vector size="45" baseType="lpstr">
      <vt:lpstr>OC_template_updated</vt:lpstr>
      <vt:lpstr>1_OC_template_updated</vt:lpstr>
      <vt:lpstr>Ογκολογική Νοσηλευτική</vt:lpstr>
      <vt:lpstr>Πρόοδοι της χειρουργικής που έχουν βελτιώσει την αντιμετώπιση των ασθενών με καρκίνο</vt:lpstr>
      <vt:lpstr>Οι παράγοντες οι οποίοι επηρεάζουν την επιλογή της θεραπείας είναι (1/4):</vt:lpstr>
      <vt:lpstr>Οι παράγοντες οι οποίοι επηρεάζουν την επιλογή της θεραπείας είναι (2/4):</vt:lpstr>
      <vt:lpstr>Οι παράγοντες οι οποίοι επηρεάζουν την επιλογή της θεραπείας είναι (3/4):</vt:lpstr>
      <vt:lpstr>Οι παράγοντες οι οποίοι επηρεάζουν την επιλογή της θεραπείας είναι (4/4):</vt:lpstr>
      <vt:lpstr>Προφυλακτικές χειρουργικές επεμβάσεις (1/3)</vt:lpstr>
      <vt:lpstr>Προφυλακτικές χειρουργικές επεμβάσεις (2/3)</vt:lpstr>
      <vt:lpstr>Προφυλακτικές χειρουργικές επεμβάσεις (3/3)</vt:lpstr>
      <vt:lpstr>Διαγνωστικές χειρουργικές επεμβάσεις (1/9)</vt:lpstr>
      <vt:lpstr>Διαγνωστικές χειρουργικές επεμβάσεις (2/9)</vt:lpstr>
      <vt:lpstr>Διαγνωστικές χειρουργικές επεμβάσεις (3/9)</vt:lpstr>
      <vt:lpstr>Διαγνωστικές χειρουργικές επεμβάσεις (4/9)</vt:lpstr>
      <vt:lpstr>Διαγνωστικές χειρουργικές επεμβάσεις (5/9)</vt:lpstr>
      <vt:lpstr>Διαγνωστικές χειρουργικές επεμβάσεις (6/9)</vt:lpstr>
      <vt:lpstr>Διαγνωστικές χειρουργικές επεμβάσεις (7/9)</vt:lpstr>
      <vt:lpstr>Διαγνωστικές χειρουργικές επεμβάσεις (8/9)</vt:lpstr>
      <vt:lpstr>Διαγνωστικές χειρουργικές επεμβάσεις (9/9)</vt:lpstr>
      <vt:lpstr>Ριζικές χειρουργικές επεμβάσεις (1/5)</vt:lpstr>
      <vt:lpstr>Ριζικές χειρουργικές επεμβάσεις (2/5)</vt:lpstr>
      <vt:lpstr>Ριζικές χειρουργικές επεμβάσεις (3/5)</vt:lpstr>
      <vt:lpstr>Επιπλοκές χειρ/κής επέμβασης που οφείλονται στη κακή θρέψη</vt:lpstr>
      <vt:lpstr>Επιπλοκές χειρουργικών επεμβάσεων</vt:lpstr>
      <vt:lpstr>Η εμπειρία του καρκίνου σε χειρουργικούς ασθενείς χαρακτηρίζεται από:</vt:lpstr>
      <vt:lpstr>Οι παράγοντες που επηρεάζουν τις αποφάσεις ενός ατόμου σχετικά με τη θεραπεία είναι:</vt:lpstr>
      <vt:lpstr>Ριζικές χειρουργικές επεμβάσεις (4/5)</vt:lpstr>
      <vt:lpstr>Ριζικές χειρουργικές επεμβάσεις (5/5)</vt:lpstr>
      <vt:lpstr>Χειρουργικές επεμβάσεις παχέως εντέρου και ορθού (1/2)</vt:lpstr>
      <vt:lpstr>Χειρουργικές επεμβάσεις παχέως εντέρου και ορθού (2/2)</vt:lpstr>
      <vt:lpstr>Χειρουργικές επεμβάσεις αποκατάστασης (1/2)</vt:lpstr>
      <vt:lpstr>Χειρουργικές επεμβάσεις αποκατάστασης (2/2)</vt:lpstr>
      <vt:lpstr>Ανακουφιστικές χειρουργικές επεμβάσεις (1/3)</vt:lpstr>
      <vt:lpstr>Ανακουφιστικές χειρουργικές επεμβάσεις (2/3)</vt:lpstr>
      <vt:lpstr>Υποστηρικτικές χειρουργικές επεμβάσεις (3/3)</vt:lpstr>
      <vt:lpstr>Αρχές φροντίδας του κεντρικού φλεβικού καθετήρα</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112</cp:revision>
  <dcterms:created xsi:type="dcterms:W3CDTF">2013-03-04T13:35:19Z</dcterms:created>
  <dcterms:modified xsi:type="dcterms:W3CDTF">2015-05-29T10:36:33Z</dcterms:modified>
</cp:coreProperties>
</file>