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33"/>
  </p:notesMasterIdLst>
  <p:handoutMasterIdLst>
    <p:handoutMasterId r:id="rId34"/>
  </p:handoutMasterIdLst>
  <p:sldIdLst>
    <p:sldId id="271"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257" r:id="rId26"/>
    <p:sldId id="262" r:id="rId27"/>
    <p:sldId id="299" r:id="rId28"/>
    <p:sldId id="269" r:id="rId29"/>
    <p:sldId id="270" r:id="rId30"/>
    <p:sldId id="266" r:id="rId31"/>
    <p:sldId id="261" r:id="rId32"/>
  </p:sldIdLst>
  <p:sldSz cx="9144000" cy="6858000" type="screen4x3"/>
  <p:notesSz cx="7104063" cy="10234613"/>
  <p:custDataLst>
    <p:tags r:id="rId3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Μεσαίο στυλ 1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94718" autoAdjust="0"/>
  </p:normalViewPr>
  <p:slideViewPr>
    <p:cSldViewPr>
      <p:cViewPr>
        <p:scale>
          <a:sx n="100" d="100"/>
          <a:sy n="100" d="100"/>
        </p:scale>
        <p:origin x="-426" y="-180"/>
      </p:cViewPr>
      <p:guideLst>
        <p:guide orient="horz" pos="2160"/>
        <p:guide pos="2880"/>
      </p:guideLst>
    </p:cSldViewPr>
  </p:slideViewPr>
  <p:outlineViewPr>
    <p:cViewPr>
      <p:scale>
        <a:sx n="33" d="100"/>
        <a:sy n="33" d="100"/>
      </p:scale>
      <p:origin x="48" y="383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dirty="0"/>
          </a:p>
        </p:txBody>
      </p:sp>
    </p:spTree>
    <p:extLst>
      <p:ext uri="{BB962C8B-B14F-4D97-AF65-F5344CB8AC3E}">
        <p14:creationId xmlns:p14="http://schemas.microsoft.com/office/powerpoint/2010/main" xmlns=""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xmlns=""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dirty="0">
              <a:solidFill>
                <a:prstClr val="black"/>
              </a:solidFill>
            </a:endParaRPr>
          </a:p>
        </p:txBody>
      </p:sp>
    </p:spTree>
    <p:extLst>
      <p:ext uri="{BB962C8B-B14F-4D97-AF65-F5344CB8AC3E}">
        <p14:creationId xmlns:p14="http://schemas.microsoft.com/office/powerpoint/2010/main" xmlns=""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dirty="0"/>
          </a:p>
        </p:txBody>
      </p:sp>
    </p:spTree>
    <p:extLst>
      <p:ext uri="{BB962C8B-B14F-4D97-AF65-F5344CB8AC3E}">
        <p14:creationId xmlns:p14="http://schemas.microsoft.com/office/powerpoint/2010/main" xmlns=""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dirty="0"/>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3802356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0950517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883976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0915121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2148876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041432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5525520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0896563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6845434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6334406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2854765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Διαχείριση Έργων &amp; Εργοταξίων</a:t>
            </a:r>
            <a:endParaRPr lang="el-GR" sz="3600" b="1" dirty="0">
              <a:solidFill>
                <a:schemeClr val="tx1"/>
              </a:solidFill>
              <a:latin typeface="+mn-lt"/>
            </a:endParaRPr>
          </a:p>
        </p:txBody>
      </p:sp>
      <p:sp>
        <p:nvSpPr>
          <p:cNvPr id="3" name="Υπότιτλος 2"/>
          <p:cNvSpPr>
            <a:spLocks noGrp="1"/>
          </p:cNvSpPr>
          <p:nvPr>
            <p:ph type="subTitle" idx="1"/>
          </p:nvPr>
        </p:nvSpPr>
        <p:spPr>
          <a:xfrm>
            <a:off x="323529" y="2708920"/>
            <a:ext cx="8292986" cy="2140223"/>
          </a:xfrm>
        </p:spPr>
        <p:txBody>
          <a:bodyPr>
            <a:normAutofit lnSpcReduction="10000"/>
          </a:bodyPr>
          <a:lstStyle/>
          <a:p>
            <a:pPr>
              <a:spcBef>
                <a:spcPts val="0"/>
              </a:spcBef>
              <a:spcAft>
                <a:spcPts val="1200"/>
              </a:spcAft>
            </a:pPr>
            <a:r>
              <a:rPr lang="el-GR" sz="2800" b="1" dirty="0"/>
              <a:t>Ενότητα </a:t>
            </a:r>
            <a:r>
              <a:rPr lang="el-GR" sz="2800" b="1" dirty="0" smtClean="0"/>
              <a:t>1</a:t>
            </a:r>
            <a:r>
              <a:rPr lang="en-US" sz="2800" b="1" dirty="0" smtClean="0"/>
              <a:t>2</a:t>
            </a:r>
            <a:r>
              <a:rPr lang="el-GR" sz="2800" b="1" dirty="0" smtClean="0"/>
              <a:t>:</a:t>
            </a:r>
            <a:r>
              <a:rPr lang="en-US" sz="2800" b="1" dirty="0" smtClean="0"/>
              <a:t> </a:t>
            </a:r>
            <a:r>
              <a:rPr lang="el-GR" sz="2800" b="1" dirty="0" smtClean="0"/>
              <a:t>Προϋπολογισμός έργου</a:t>
            </a:r>
            <a:endParaRPr lang="el-GR" sz="2800" b="1" dirty="0"/>
          </a:p>
          <a:p>
            <a:pPr>
              <a:spcBef>
                <a:spcPts val="0"/>
              </a:spcBef>
              <a:spcAft>
                <a:spcPts val="1200"/>
              </a:spcAft>
            </a:pPr>
            <a:r>
              <a:rPr lang="el-GR" sz="2400" dirty="0" smtClean="0"/>
              <a:t>Βασίλειος Μούσας</a:t>
            </a:r>
            <a:endParaRPr lang="el-GR" sz="2400" dirty="0"/>
          </a:p>
          <a:p>
            <a:pPr>
              <a:spcBef>
                <a:spcPts val="0"/>
              </a:spcBef>
            </a:pPr>
            <a:r>
              <a:rPr lang="el-GR" sz="2400" dirty="0"/>
              <a:t>Τμήμα πολιτικών Μηχανικών ΤΕ και Μηχανικών Τοπογραφίας &amp; Γεωπληροφορικής ΤΕ</a:t>
            </a:r>
          </a:p>
          <a:p>
            <a:pPr>
              <a:spcBef>
                <a:spcPts val="0"/>
              </a:spcBef>
            </a:pPr>
            <a:r>
              <a:rPr lang="el-GR" sz="2400" dirty="0"/>
              <a:t>Κατεύθυνση </a:t>
            </a:r>
            <a:r>
              <a:rPr lang="el-GR" sz="2400" dirty="0" smtClean="0"/>
              <a:t>Πολιτικών Μηχανικών ΤΕ</a:t>
            </a:r>
            <a:endParaRPr lang="en-US"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299580866"/>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3922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Προϋπολογισμού 1 </a:t>
            </a:r>
            <a:r>
              <a:rPr lang="el-GR" sz="3200" b="0" dirty="0" smtClean="0">
                <a:solidFill>
                  <a:prstClr val="white"/>
                </a:solidFill>
              </a:rPr>
              <a:t>7/7</a:t>
            </a:r>
            <a:endParaRPr lang="el-GR" dirty="0"/>
          </a:p>
        </p:txBody>
      </p:sp>
      <p:sp>
        <p:nvSpPr>
          <p:cNvPr id="3" name="2 - Θέση περιεχομένου"/>
          <p:cNvSpPr>
            <a:spLocks noGrp="1"/>
          </p:cNvSpPr>
          <p:nvPr>
            <p:ph idx="1"/>
          </p:nvPr>
        </p:nvSpPr>
        <p:spPr/>
        <p:txBody>
          <a:bodyPr/>
          <a:lstStyle/>
          <a:p>
            <a:pPr marL="0" lvl="0" indent="0">
              <a:buNone/>
            </a:pPr>
            <a:r>
              <a:rPr lang="el-GR" dirty="0" smtClean="0"/>
              <a:t>4. Για να μπορέσει να ανταποκριθεί στις υποχρεώσεις του ο εργολήπτης θα πρέπει να εισπράξει τουλάχιστον: 295.000 €. </a:t>
            </a:r>
          </a:p>
          <a:p>
            <a:pPr marL="0" indent="0">
              <a:buNone/>
            </a:pPr>
            <a:r>
              <a:rPr lang="el-GR" dirty="0" smtClean="0"/>
              <a:t>Αφαιρώντας το Εργολαβικό Όφελος (18%) μένει το κόστος του έργου που είναι:</a:t>
            </a:r>
          </a:p>
          <a:p>
            <a:pPr marL="0" indent="0">
              <a:buNone/>
            </a:pPr>
            <a:r>
              <a:rPr lang="el-GR" dirty="0" smtClean="0"/>
              <a:t>295.000 / 1,18 = 250.000 €</a:t>
            </a:r>
          </a:p>
          <a:p>
            <a:pPr marL="0" indent="0">
              <a:buNone/>
            </a:pPr>
            <a:r>
              <a:rPr lang="el-GR" dirty="0" smtClean="0"/>
              <a:t>το ποσό αυτό αντιστοιχεί στο: (250.000 / 355.000) * 100 = 70,5% του αρχικού κόστους, δηλαδή, θα πρέπει να προσφέρει έκπτωση το πολύ: 100 – 70,5 = 29,5%. </a:t>
            </a:r>
          </a:p>
          <a:p>
            <a:pPr marL="0" indent="0"/>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Προϋπολογισμού 2 </a:t>
            </a:r>
            <a:r>
              <a:rPr lang="el-GR" sz="3200" b="0" dirty="0" smtClean="0"/>
              <a:t>1/6</a:t>
            </a:r>
            <a:endParaRPr lang="el-GR" sz="3200" b="0" dirty="0"/>
          </a:p>
        </p:txBody>
      </p:sp>
      <p:sp>
        <p:nvSpPr>
          <p:cNvPr id="3" name="2 - Θέση περιεχομένου"/>
          <p:cNvSpPr>
            <a:spLocks noGrp="1"/>
          </p:cNvSpPr>
          <p:nvPr>
            <p:ph idx="1"/>
          </p:nvPr>
        </p:nvSpPr>
        <p:spPr>
          <a:xfrm>
            <a:off x="457200" y="1340768"/>
            <a:ext cx="8229600" cy="1440160"/>
          </a:xfrm>
        </p:spPr>
        <p:txBody>
          <a:bodyPr/>
          <a:lstStyle/>
          <a:p>
            <a:r>
              <a:rPr lang="el-GR" dirty="0" smtClean="0"/>
              <a:t>Ένας εργολήπτης πρόκειται να πάρει μέρος σε μειοδοτικό διαγωνισμό έργου εκσκαφών ορεινής οδοποιίας με τον παρακάτω συμβατικό προϋπολογισμό 465,000 €: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graphicFrame>
        <p:nvGraphicFramePr>
          <p:cNvPr id="5" name="4 - Πίνακας"/>
          <p:cNvGraphicFramePr>
            <a:graphicFrameLocks noGrp="1"/>
          </p:cNvGraphicFramePr>
          <p:nvPr/>
        </p:nvGraphicFramePr>
        <p:xfrm>
          <a:off x="827584" y="2852936"/>
          <a:ext cx="7344815" cy="2682240"/>
        </p:xfrm>
        <a:graphic>
          <a:graphicData uri="http://schemas.openxmlformats.org/drawingml/2006/table">
            <a:tbl>
              <a:tblPr/>
              <a:tblGrid>
                <a:gridCol w="557588"/>
                <a:gridCol w="1884545"/>
                <a:gridCol w="1061975"/>
                <a:gridCol w="2315269"/>
                <a:gridCol w="1525438"/>
              </a:tblGrid>
              <a:tr h="446450">
                <a:tc>
                  <a:txBody>
                    <a:bodyPr/>
                    <a:lstStyle/>
                    <a:p>
                      <a:pPr algn="ctr">
                        <a:spcAft>
                          <a:spcPts val="0"/>
                        </a:spcAft>
                      </a:pPr>
                      <a:r>
                        <a:rPr lang="el-GR" sz="1600">
                          <a:latin typeface="+mn-lt"/>
                          <a:ea typeface="Times New Roman"/>
                        </a:rPr>
                        <a:t>α/α</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latin typeface="+mn-lt"/>
                          <a:ea typeface="Times New Roman"/>
                        </a:rPr>
                        <a:t>Περιγραφή</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latin typeface="+mn-lt"/>
                          <a:ea typeface="Times New Roman"/>
                        </a:rPr>
                        <a:t>Ποσότητα</a:t>
                      </a:r>
                    </a:p>
                    <a:p>
                      <a:pPr algn="ctr">
                        <a:spcAft>
                          <a:spcPts val="0"/>
                        </a:spcAft>
                      </a:pPr>
                      <a:r>
                        <a:rPr lang="el-GR" sz="1600">
                          <a:latin typeface="+mn-lt"/>
                          <a:ea typeface="Times New Roman"/>
                        </a:rPr>
                        <a:t>(m</a:t>
                      </a:r>
                      <a:r>
                        <a:rPr lang="el-GR" sz="1600" baseline="30000">
                          <a:latin typeface="+mn-lt"/>
                          <a:ea typeface="Times New Roman"/>
                        </a:rPr>
                        <a:t>3</a:t>
                      </a:r>
                      <a:r>
                        <a:rPr lang="el-GR" sz="1600">
                          <a:latin typeface="+mn-lt"/>
                          <a:ea typeface="Times New Roman"/>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latin typeface="+mn-lt"/>
                          <a:ea typeface="Times New Roman"/>
                        </a:rPr>
                        <a:t>Τιμή Μονάδας</a:t>
                      </a:r>
                    </a:p>
                    <a:p>
                      <a:pPr algn="ctr">
                        <a:spcAft>
                          <a:spcPts val="0"/>
                        </a:spcAft>
                      </a:pPr>
                      <a:r>
                        <a:rPr lang="el-GR" sz="1600">
                          <a:latin typeface="+mn-lt"/>
                          <a:ea typeface="Times New Roman"/>
                        </a:rPr>
                        <a:t>(€/m</a:t>
                      </a:r>
                      <a:r>
                        <a:rPr lang="el-GR" sz="1600" baseline="30000">
                          <a:latin typeface="+mn-lt"/>
                          <a:ea typeface="Times New Roman"/>
                        </a:rPr>
                        <a:t>3</a:t>
                      </a:r>
                      <a:r>
                        <a:rPr lang="el-GR" sz="1600">
                          <a:latin typeface="+mn-lt"/>
                          <a:ea typeface="Times New Roman"/>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latin typeface="+mn-lt"/>
                          <a:ea typeface="Times New Roman"/>
                        </a:rPr>
                        <a:t>Μερικός Προ-</a:t>
                      </a:r>
                    </a:p>
                    <a:p>
                      <a:pPr algn="ctr">
                        <a:spcAft>
                          <a:spcPts val="0"/>
                        </a:spcAft>
                      </a:pPr>
                      <a:r>
                        <a:rPr lang="el-GR" sz="1600">
                          <a:latin typeface="+mn-lt"/>
                          <a:ea typeface="Times New Roman"/>
                        </a:rPr>
                        <a:t>υπολογισμός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225">
                <a:tc>
                  <a:txBody>
                    <a:bodyPr/>
                    <a:lstStyle/>
                    <a:p>
                      <a:pPr algn="ctr">
                        <a:spcAft>
                          <a:spcPts val="0"/>
                        </a:spcAft>
                      </a:pPr>
                      <a:r>
                        <a:rPr lang="el-GR" sz="1600">
                          <a:latin typeface="+mn-lt"/>
                          <a:ea typeface="Times New Roman"/>
                        </a:rPr>
                        <a:t>1</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l-GR" sz="1600">
                          <a:latin typeface="+mn-lt"/>
                          <a:ea typeface="Times New Roman"/>
                        </a:rPr>
                        <a:t>Εκσκαφή Γαιών</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600">
                          <a:latin typeface="+mn-lt"/>
                          <a:ea typeface="Times New Roman"/>
                        </a:rPr>
                        <a:t>200.000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600">
                          <a:latin typeface="+mn-lt"/>
                          <a:ea typeface="Times New Roman"/>
                        </a:rPr>
                        <a:t>0,40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600">
                          <a:latin typeface="+mn-lt"/>
                          <a:ea typeface="Times New Roman"/>
                        </a:rPr>
                        <a:t>80.000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3225">
                <a:tc>
                  <a:txBody>
                    <a:bodyPr/>
                    <a:lstStyle/>
                    <a:p>
                      <a:pPr algn="ctr">
                        <a:spcAft>
                          <a:spcPts val="0"/>
                        </a:spcAft>
                      </a:pPr>
                      <a:r>
                        <a:rPr lang="el-GR" sz="1600">
                          <a:latin typeface="+mn-lt"/>
                          <a:ea typeface="Times New Roman"/>
                        </a:rPr>
                        <a:t>2</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l-GR" sz="1600">
                          <a:latin typeface="+mn-lt"/>
                          <a:ea typeface="Times New Roman"/>
                        </a:rPr>
                        <a:t>Εκσκαφή Ημίβραχου</a:t>
                      </a:r>
                    </a:p>
                  </a:txBody>
                  <a:tcPr marL="68580" marR="68580" marT="0" marB="0">
                    <a:lnL>
                      <a:noFill/>
                    </a:lnL>
                    <a:lnR>
                      <a:noFill/>
                    </a:lnR>
                    <a:lnT>
                      <a:noFill/>
                    </a:lnT>
                    <a:lnB>
                      <a:noFill/>
                    </a:lnB>
                  </a:tcPr>
                </a:tc>
                <a:tc>
                  <a:txBody>
                    <a:bodyPr/>
                    <a:lstStyle/>
                    <a:p>
                      <a:pPr algn="ctr">
                        <a:spcAft>
                          <a:spcPts val="0"/>
                        </a:spcAft>
                      </a:pPr>
                      <a:r>
                        <a:rPr lang="el-GR" sz="1600" dirty="0">
                          <a:latin typeface="+mn-lt"/>
                          <a:ea typeface="Times New Roman"/>
                        </a:rPr>
                        <a:t>100.000</a:t>
                      </a:r>
                    </a:p>
                  </a:txBody>
                  <a:tcPr marL="68580" marR="68580" marT="0" marB="0">
                    <a:lnL>
                      <a:noFill/>
                    </a:lnL>
                    <a:lnR>
                      <a:noFill/>
                    </a:lnR>
                    <a:lnT>
                      <a:noFill/>
                    </a:lnT>
                    <a:lnB>
                      <a:noFill/>
                    </a:lnB>
                  </a:tcPr>
                </a:tc>
                <a:tc>
                  <a:txBody>
                    <a:bodyPr/>
                    <a:lstStyle/>
                    <a:p>
                      <a:pPr algn="ctr">
                        <a:spcAft>
                          <a:spcPts val="0"/>
                        </a:spcAft>
                      </a:pPr>
                      <a:r>
                        <a:rPr lang="el-GR" sz="1600">
                          <a:latin typeface="+mn-lt"/>
                          <a:ea typeface="Times New Roman"/>
                        </a:rPr>
                        <a:t>1,90</a:t>
                      </a:r>
                    </a:p>
                  </a:txBody>
                  <a:tcPr marL="68580" marR="68580" marT="0" marB="0">
                    <a:lnL>
                      <a:noFill/>
                    </a:lnL>
                    <a:lnR>
                      <a:noFill/>
                    </a:lnR>
                    <a:lnT>
                      <a:noFill/>
                    </a:lnT>
                    <a:lnB>
                      <a:noFill/>
                    </a:lnB>
                  </a:tcPr>
                </a:tc>
                <a:tc>
                  <a:txBody>
                    <a:bodyPr/>
                    <a:lstStyle/>
                    <a:p>
                      <a:pPr algn="r">
                        <a:spcAft>
                          <a:spcPts val="0"/>
                        </a:spcAft>
                      </a:pPr>
                      <a:r>
                        <a:rPr lang="el-GR" sz="1600">
                          <a:latin typeface="+mn-lt"/>
                          <a:ea typeface="Times New Roman"/>
                        </a:rPr>
                        <a:t>190.000</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223225">
                <a:tc>
                  <a:txBody>
                    <a:bodyPr/>
                    <a:lstStyle/>
                    <a:p>
                      <a:pPr algn="ctr">
                        <a:spcAft>
                          <a:spcPts val="0"/>
                        </a:spcAft>
                      </a:pPr>
                      <a:r>
                        <a:rPr lang="el-GR" sz="1600">
                          <a:latin typeface="+mn-lt"/>
                          <a:ea typeface="Times New Roman"/>
                        </a:rPr>
                        <a:t>3</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a:latin typeface="+mn-lt"/>
                          <a:ea typeface="Times New Roman"/>
                        </a:rPr>
                        <a:t>Εκσκαφή Βράχου</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latin typeface="+mn-lt"/>
                          <a:ea typeface="Times New Roman"/>
                        </a:rPr>
                        <a:t>50.000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latin typeface="+mn-lt"/>
                          <a:ea typeface="Times New Roman"/>
                        </a:rPr>
                        <a:t>2,10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a:latin typeface="+mn-lt"/>
                          <a:ea typeface="Times New Roman"/>
                        </a:rPr>
                        <a:t>105.000</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3225">
                <a:tc>
                  <a:txBody>
                    <a:bodyPr/>
                    <a:lstStyle/>
                    <a:p>
                      <a:pPr algn="just">
                        <a:spcAft>
                          <a:spcPts val="0"/>
                        </a:spcAft>
                      </a:pPr>
                      <a:endParaRPr lang="el-GR" sz="160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endParaRPr lang="el-GR" sz="160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l-GR" sz="1600">
                        <a:latin typeface="+mn-lt"/>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600">
                          <a:latin typeface="+mn-lt"/>
                          <a:ea typeface="Times New Roman"/>
                        </a:rPr>
                        <a:t>Άθροισμα:</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600">
                          <a:latin typeface="+mn-lt"/>
                          <a:ea typeface="Times New Roman"/>
                        </a:rPr>
                        <a:t>375.000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3225">
                <a:tc>
                  <a:txBody>
                    <a:bodyPr/>
                    <a:lstStyle/>
                    <a:p>
                      <a:pPr algn="just">
                        <a:spcAft>
                          <a:spcPts val="0"/>
                        </a:spcAft>
                      </a:pPr>
                      <a:endParaRPr lang="el-GR" sz="1600">
                        <a:latin typeface="+mn-lt"/>
                        <a:ea typeface="Times New Roman"/>
                      </a:endParaRPr>
                    </a:p>
                  </a:txBody>
                  <a:tcPr marL="68580" marR="68580" marT="0" marB="0">
                    <a:lnL>
                      <a:noFill/>
                    </a:lnL>
                    <a:lnR>
                      <a:noFill/>
                    </a:lnR>
                    <a:lnT>
                      <a:noFill/>
                    </a:lnT>
                    <a:lnB>
                      <a:noFill/>
                    </a:lnB>
                  </a:tcPr>
                </a:tc>
                <a:tc>
                  <a:txBody>
                    <a:bodyPr/>
                    <a:lstStyle/>
                    <a:p>
                      <a:pPr algn="just">
                        <a:spcAft>
                          <a:spcPts val="0"/>
                        </a:spcAft>
                      </a:pPr>
                      <a:endParaRPr lang="el-GR" sz="1600">
                        <a:latin typeface="+mn-lt"/>
                        <a:ea typeface="Times New Roman"/>
                      </a:endParaRPr>
                    </a:p>
                  </a:txBody>
                  <a:tcPr marL="68580" marR="68580" marT="0" marB="0">
                    <a:lnL>
                      <a:noFill/>
                    </a:lnL>
                    <a:lnR>
                      <a:noFill/>
                    </a:lnR>
                    <a:lnT>
                      <a:noFill/>
                    </a:lnT>
                    <a:lnB>
                      <a:noFill/>
                    </a:lnB>
                  </a:tcPr>
                </a:tc>
                <a:tc>
                  <a:txBody>
                    <a:bodyPr/>
                    <a:lstStyle/>
                    <a:p>
                      <a:pPr algn="r">
                        <a:spcAft>
                          <a:spcPts val="0"/>
                        </a:spcAft>
                      </a:pPr>
                      <a:endParaRPr lang="el-GR" sz="1600">
                        <a:latin typeface="+mn-lt"/>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600">
                          <a:latin typeface="+mn-lt"/>
                          <a:ea typeface="Times New Roman"/>
                        </a:rPr>
                        <a:t>Εργολαβικό Όφελος 18%:</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600">
                          <a:latin typeface="+mn-lt"/>
                          <a:ea typeface="Times New Roman"/>
                        </a:rPr>
                        <a:t>67.500</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3225">
                <a:tc>
                  <a:txBody>
                    <a:bodyPr/>
                    <a:lstStyle/>
                    <a:p>
                      <a:pPr algn="just">
                        <a:spcAft>
                          <a:spcPts val="0"/>
                        </a:spcAft>
                      </a:pPr>
                      <a:endParaRPr lang="el-GR" sz="1600">
                        <a:latin typeface="+mn-lt"/>
                        <a:ea typeface="Times New Roman"/>
                      </a:endParaRPr>
                    </a:p>
                  </a:txBody>
                  <a:tcPr marL="68580" marR="68580" marT="0" marB="0">
                    <a:lnL>
                      <a:noFill/>
                    </a:lnL>
                    <a:lnR>
                      <a:noFill/>
                    </a:lnR>
                    <a:lnT>
                      <a:noFill/>
                    </a:lnT>
                    <a:lnB>
                      <a:noFill/>
                    </a:lnB>
                  </a:tcPr>
                </a:tc>
                <a:tc>
                  <a:txBody>
                    <a:bodyPr/>
                    <a:lstStyle/>
                    <a:p>
                      <a:pPr algn="just">
                        <a:spcAft>
                          <a:spcPts val="0"/>
                        </a:spcAft>
                      </a:pPr>
                      <a:endParaRPr lang="el-GR" sz="1600">
                        <a:latin typeface="+mn-lt"/>
                        <a:ea typeface="Times New Roman"/>
                      </a:endParaRPr>
                    </a:p>
                  </a:txBody>
                  <a:tcPr marL="68580" marR="68580" marT="0" marB="0">
                    <a:lnL>
                      <a:noFill/>
                    </a:lnL>
                    <a:lnR>
                      <a:noFill/>
                    </a:lnR>
                    <a:lnT>
                      <a:noFill/>
                    </a:lnT>
                    <a:lnB>
                      <a:noFill/>
                    </a:lnB>
                  </a:tcPr>
                </a:tc>
                <a:tc>
                  <a:txBody>
                    <a:bodyPr/>
                    <a:lstStyle/>
                    <a:p>
                      <a:pPr algn="r">
                        <a:spcAft>
                          <a:spcPts val="0"/>
                        </a:spcAft>
                      </a:pPr>
                      <a:endParaRPr lang="el-GR" sz="1600">
                        <a:latin typeface="+mn-lt"/>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600">
                          <a:latin typeface="+mn-lt"/>
                          <a:ea typeface="Times New Roman"/>
                        </a:rPr>
                        <a:t>Άθροισμα με Ε.Ο.:</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600">
                          <a:latin typeface="+mn-lt"/>
                          <a:ea typeface="Times New Roman"/>
                        </a:rPr>
                        <a:t>442.500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3225">
                <a:tc>
                  <a:txBody>
                    <a:bodyPr/>
                    <a:lstStyle/>
                    <a:p>
                      <a:pPr algn="just">
                        <a:spcAft>
                          <a:spcPts val="0"/>
                        </a:spcAft>
                      </a:pPr>
                      <a:endParaRPr lang="el-GR" sz="1600">
                        <a:latin typeface="+mn-lt"/>
                        <a:ea typeface="Times New Roman"/>
                      </a:endParaRPr>
                    </a:p>
                  </a:txBody>
                  <a:tcPr marL="68580" marR="68580" marT="0" marB="0">
                    <a:lnL>
                      <a:noFill/>
                    </a:lnL>
                    <a:lnR>
                      <a:noFill/>
                    </a:lnR>
                    <a:lnT>
                      <a:noFill/>
                    </a:lnT>
                    <a:lnB>
                      <a:noFill/>
                    </a:lnB>
                  </a:tcPr>
                </a:tc>
                <a:tc>
                  <a:txBody>
                    <a:bodyPr/>
                    <a:lstStyle/>
                    <a:p>
                      <a:pPr algn="just">
                        <a:spcAft>
                          <a:spcPts val="0"/>
                        </a:spcAft>
                      </a:pPr>
                      <a:endParaRPr lang="el-GR" sz="1600">
                        <a:latin typeface="+mn-lt"/>
                        <a:ea typeface="Times New Roman"/>
                      </a:endParaRPr>
                    </a:p>
                  </a:txBody>
                  <a:tcPr marL="68580" marR="68580" marT="0" marB="0">
                    <a:lnL>
                      <a:noFill/>
                    </a:lnL>
                    <a:lnR>
                      <a:noFill/>
                    </a:lnR>
                    <a:lnT>
                      <a:noFill/>
                    </a:lnT>
                    <a:lnB>
                      <a:noFill/>
                    </a:lnB>
                  </a:tcPr>
                </a:tc>
                <a:tc>
                  <a:txBody>
                    <a:bodyPr/>
                    <a:lstStyle/>
                    <a:p>
                      <a:pPr algn="r">
                        <a:spcAft>
                          <a:spcPts val="0"/>
                        </a:spcAft>
                      </a:pPr>
                      <a:endParaRPr lang="el-GR" sz="1600">
                        <a:latin typeface="+mn-lt"/>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600">
                          <a:latin typeface="+mn-lt"/>
                          <a:ea typeface="Times New Roman"/>
                        </a:rPr>
                        <a:t>Απρόβλεπτα/Στρογγ. ~5%:</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600">
                          <a:latin typeface="+mn-lt"/>
                          <a:ea typeface="Times New Roman"/>
                        </a:rPr>
                        <a:t>22.500</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3225">
                <a:tc>
                  <a:txBody>
                    <a:bodyPr/>
                    <a:lstStyle/>
                    <a:p>
                      <a:pPr algn="just">
                        <a:spcAft>
                          <a:spcPts val="0"/>
                        </a:spcAft>
                      </a:pPr>
                      <a:endParaRPr lang="el-GR" sz="1600">
                        <a:latin typeface="+mn-lt"/>
                        <a:ea typeface="Times New Roman"/>
                      </a:endParaRPr>
                    </a:p>
                  </a:txBody>
                  <a:tcPr marL="68580" marR="68580" marT="0" marB="0">
                    <a:lnL>
                      <a:noFill/>
                    </a:lnL>
                    <a:lnR>
                      <a:noFill/>
                    </a:lnR>
                    <a:lnT>
                      <a:noFill/>
                    </a:lnT>
                    <a:lnB>
                      <a:noFill/>
                    </a:lnB>
                  </a:tcPr>
                </a:tc>
                <a:tc>
                  <a:txBody>
                    <a:bodyPr/>
                    <a:lstStyle/>
                    <a:p>
                      <a:pPr algn="just">
                        <a:spcAft>
                          <a:spcPts val="0"/>
                        </a:spcAft>
                      </a:pPr>
                      <a:endParaRPr lang="el-GR" sz="1600">
                        <a:latin typeface="+mn-lt"/>
                        <a:ea typeface="Times New Roman"/>
                      </a:endParaRPr>
                    </a:p>
                  </a:txBody>
                  <a:tcPr marL="68580" marR="68580" marT="0" marB="0">
                    <a:lnL>
                      <a:noFill/>
                    </a:lnL>
                    <a:lnR>
                      <a:noFill/>
                    </a:lnR>
                    <a:lnT>
                      <a:noFill/>
                    </a:lnT>
                    <a:lnB>
                      <a:noFill/>
                    </a:lnB>
                  </a:tcPr>
                </a:tc>
                <a:tc>
                  <a:txBody>
                    <a:bodyPr/>
                    <a:lstStyle/>
                    <a:p>
                      <a:pPr algn="r">
                        <a:spcAft>
                          <a:spcPts val="0"/>
                        </a:spcAft>
                      </a:pPr>
                      <a:endParaRPr lang="el-GR" sz="1600">
                        <a:latin typeface="+mn-lt"/>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600">
                          <a:latin typeface="+mn-lt"/>
                          <a:ea typeface="Times New Roman"/>
                        </a:rPr>
                        <a:t>Συμβατικός Προϋπολ.:</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dirty="0">
                          <a:latin typeface="+mn-lt"/>
                          <a:ea typeface="Times New Roman"/>
                        </a:rPr>
                        <a:t>465.000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Προϋπολογισμού 2 </a:t>
            </a:r>
            <a:r>
              <a:rPr lang="el-GR" sz="3200" b="0" dirty="0" smtClean="0"/>
              <a:t>2/6</a:t>
            </a:r>
            <a:endParaRPr lang="el-GR" sz="3200" b="0" dirty="0"/>
          </a:p>
        </p:txBody>
      </p:sp>
      <p:sp>
        <p:nvSpPr>
          <p:cNvPr id="3" name="2 - Θέση περιεχομένου"/>
          <p:cNvSpPr>
            <a:spLocks noGrp="1"/>
          </p:cNvSpPr>
          <p:nvPr>
            <p:ph idx="1"/>
          </p:nvPr>
        </p:nvSpPr>
        <p:spPr/>
        <p:txBody>
          <a:bodyPr>
            <a:normAutofit fontScale="70000" lnSpcReduction="20000"/>
          </a:bodyPr>
          <a:lstStyle/>
          <a:p>
            <a:pPr marL="457200" lvl="0" indent="-457200">
              <a:buFont typeface="+mj-lt"/>
              <a:buAutoNum type="arabicPeriod"/>
            </a:pPr>
            <a:r>
              <a:rPr lang="el-GR" dirty="0" smtClean="0"/>
              <a:t>Ο εργολήπτης πιθανολογεί ότι για να ανακηρυχθεί μειοδότης θα πρέπει να προσφέρει τέτοιες τιμές που να αντιστοιχούν σε ενιαία έκπτωση της τάξεως του 25%. Ο εργολήπτης πρέπει να λάβει υπόψη του τα παρακάτω δεδομένα:</a:t>
            </a:r>
            <a:endParaRPr lang="el-GR" sz="2000" dirty="0" smtClean="0"/>
          </a:p>
          <a:p>
            <a:pPr marL="817562" lvl="1" indent="-457200">
              <a:buFont typeface="+mj-lt"/>
              <a:buAutoNum type="alphaLcPeriod"/>
            </a:pPr>
            <a:r>
              <a:rPr lang="el-GR" dirty="0" smtClean="0"/>
              <a:t>Για το κονδύλιο (1) έχει κόστος εργασίας των μηχανημάτων του 0,25 €/m</a:t>
            </a:r>
            <a:r>
              <a:rPr lang="el-GR" baseline="30000" dirty="0" smtClean="0"/>
              <a:t>3</a:t>
            </a:r>
            <a:r>
              <a:rPr lang="el-GR" dirty="0" smtClean="0"/>
              <a:t>. Τα μηχανήματά του είχαν κόστος αγοράς Ρ = 2.500.000 € και αξία πώλησης </a:t>
            </a:r>
            <a:br>
              <a:rPr lang="el-GR" dirty="0" smtClean="0"/>
            </a:br>
            <a:r>
              <a:rPr lang="el-GR" dirty="0" smtClean="0"/>
              <a:t>ρ = 500.000 € στο τέλος της ωφέλιμης ζωής τους που ανέρχεται σε Ν = 10 χρόνια. Υπολογίζει ότι με συντελεστή απασχόλησης 0,833 = 10/12, τα μηχανήματά του θα εργαστούν ένα μήνα για την εκτέλεση της εργασίας.</a:t>
            </a:r>
            <a:endParaRPr lang="el-GR" sz="2000" dirty="0" smtClean="0"/>
          </a:p>
          <a:p>
            <a:pPr marL="817562" lvl="1" indent="-457200">
              <a:buFont typeface="+mj-lt"/>
              <a:buAutoNum type="alphaLcPeriod"/>
            </a:pPr>
            <a:r>
              <a:rPr lang="el-GR" dirty="0" smtClean="0"/>
              <a:t>Για το κονδύλιο (3) έχει προσφορά υπεργολάβου 1,80 €/m</a:t>
            </a:r>
            <a:r>
              <a:rPr lang="el-GR" baseline="30000" dirty="0" smtClean="0"/>
              <a:t>3</a:t>
            </a:r>
            <a:r>
              <a:rPr lang="el-GR" dirty="0" smtClean="0"/>
              <a:t>.</a:t>
            </a:r>
            <a:endParaRPr lang="el-GR" sz="2000" dirty="0" smtClean="0"/>
          </a:p>
          <a:p>
            <a:pPr marL="817562" lvl="1" indent="0">
              <a:buNone/>
            </a:pPr>
            <a:r>
              <a:rPr lang="el-GR" dirty="0" smtClean="0"/>
              <a:t>Τι τιμή μονάδας πρέπει να προσφέρει στο κονδύλιο (2) ώστε να αντιστοιχεί σε ενιαία έκπτωση της τάξεως του 25%</a:t>
            </a:r>
            <a:endParaRPr lang="el-GR" sz="2000" dirty="0" smtClean="0"/>
          </a:p>
          <a:p>
            <a:pPr marL="457200" lvl="0" indent="-457200">
              <a:buFont typeface="+mj-lt"/>
              <a:buAutoNum type="arabicPeriod"/>
            </a:pPr>
            <a:r>
              <a:rPr lang="el-GR" dirty="0" smtClean="0"/>
              <a:t>Ο εργολήπτης βρίσκει υπεργολάβο για το κονδύλιο (2) με τιμή 1,42 €/m</a:t>
            </a:r>
            <a:r>
              <a:rPr lang="el-GR" baseline="30000" dirty="0" smtClean="0"/>
              <a:t>3</a:t>
            </a:r>
            <a:r>
              <a:rPr lang="el-GR" dirty="0" smtClean="0"/>
              <a:t>. Όταν τελικά ανακηρύσσεται μειοδότης εκτελεί το έργο με τα δικά του μηχανήματα για το κονδύλιο (1) και τους υπεργολάβους για τα κονδύλια (2) &amp; (3). Τελειώνοντας το έργο με τις συμβατικές ποσότητες πόσα χρήματα θα εισπράξει; Αν τα προσωπικά του έξοδα κατά την εκτέλεση του έργου είναι 10.000 € θα υπάρξει περίσσευμα για τακτικό αποθεματικό και πόσο;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Προϋπολογισμού 2 </a:t>
            </a:r>
            <a:r>
              <a:rPr lang="el-GR" sz="3200" b="0" dirty="0" smtClean="0"/>
              <a:t>3/6</a:t>
            </a:r>
            <a:endParaRPr lang="el-GR" sz="3200" b="0" dirty="0"/>
          </a:p>
        </p:txBody>
      </p:sp>
      <p:sp>
        <p:nvSpPr>
          <p:cNvPr id="3" name="2 - Θέση περιεχομένου"/>
          <p:cNvSpPr>
            <a:spLocks noGrp="1"/>
          </p:cNvSpPr>
          <p:nvPr>
            <p:ph idx="1"/>
          </p:nvPr>
        </p:nvSpPr>
        <p:spPr/>
        <p:txBody>
          <a:bodyPr>
            <a:noAutofit/>
          </a:bodyPr>
          <a:lstStyle/>
          <a:p>
            <a:pPr marL="0" indent="0">
              <a:buNone/>
            </a:pPr>
            <a:r>
              <a:rPr lang="el-GR" sz="2000" i="1" dirty="0" smtClean="0"/>
              <a:t>Απαντήσεις:</a:t>
            </a:r>
            <a:endParaRPr lang="el-GR" sz="2000" dirty="0" smtClean="0"/>
          </a:p>
          <a:p>
            <a:pPr marL="0" lvl="0" indent="0">
              <a:buNone/>
            </a:pPr>
            <a:r>
              <a:rPr lang="el-GR" sz="2000" dirty="0" smtClean="0"/>
              <a:t>Η έκπτωση του 25% αναφέρεται στο κόστος του έργου το οποίο είναι 375.000 €. Άρα ο εργολήπτης πρόκειται να προσφερθεί να υλοποιήσει το έργο με το 75% των 375.000 €, που είναι:</a:t>
            </a:r>
          </a:p>
          <a:p>
            <a:pPr marL="0" indent="0">
              <a:buNone/>
            </a:pPr>
            <a:r>
              <a:rPr lang="el-GR" sz="2000" dirty="0" smtClean="0"/>
              <a:t>75% * 375.000 = 281.250 €.</a:t>
            </a:r>
          </a:p>
          <a:p>
            <a:pPr marL="0" indent="0">
              <a:buNone/>
            </a:pPr>
            <a:r>
              <a:rPr lang="el-GR" sz="2000" dirty="0" smtClean="0"/>
              <a:t>Η μηνιαία δαπάνη για την απόσβεση των μηχανημάτων του θα είναι:</a:t>
            </a:r>
          </a:p>
          <a:p>
            <a:pPr marL="0" indent="0">
              <a:buNone/>
            </a:pPr>
            <a:r>
              <a:rPr lang="el-GR" sz="2000" dirty="0" smtClean="0"/>
              <a:t>Α = 2.500.000 – 500.000 = 2.000.000 € =&gt; ΜΔ = = 20.000 €/μήνα.</a:t>
            </a:r>
          </a:p>
          <a:p>
            <a:pPr marL="0" indent="0">
              <a:buNone/>
            </a:pPr>
            <a:r>
              <a:rPr lang="el-GR" sz="2000" dirty="0" smtClean="0"/>
              <a:t>Το ποσό αυτό μπορεί να είτε προστεθεί ως έχει στο κονδύλι (1), ή να αναχθεί σε €/m</a:t>
            </a:r>
            <a:r>
              <a:rPr lang="el-GR" sz="2000" baseline="30000" dirty="0" smtClean="0"/>
              <a:t>3</a:t>
            </a:r>
            <a:r>
              <a:rPr lang="el-GR" sz="2000" dirty="0" smtClean="0"/>
              <a:t> και να ενσωματωθεί στη τιμή μονάδας. Στη περίπτωση αυτή, εφόσον το έργο (200.000 m</a:t>
            </a:r>
            <a:r>
              <a:rPr lang="el-GR" sz="2000" baseline="30000" dirty="0" smtClean="0"/>
              <a:t>3</a:t>
            </a:r>
            <a:r>
              <a:rPr lang="el-GR" sz="2000" dirty="0" smtClean="0"/>
              <a:t>) γίνεται μέσα σε ένα μήνα, η τιμή μονάδας θα πρέπει να αυξηθεί κατά: </a:t>
            </a:r>
          </a:p>
          <a:p>
            <a:pPr marL="0" indent="0">
              <a:buNone/>
            </a:pPr>
            <a:r>
              <a:rPr lang="el-GR" sz="2000" dirty="0" smtClean="0"/>
              <a:t>20.000 € / 200.000 m</a:t>
            </a:r>
            <a:r>
              <a:rPr lang="el-GR" sz="2000" baseline="30000" dirty="0" smtClean="0"/>
              <a:t>3</a:t>
            </a:r>
            <a:r>
              <a:rPr lang="el-GR" sz="2000" dirty="0" smtClean="0"/>
              <a:t> = 0,10 €/m</a:t>
            </a:r>
            <a:r>
              <a:rPr lang="el-GR" sz="2000" baseline="30000" dirty="0" smtClean="0"/>
              <a:t>3</a:t>
            </a:r>
            <a:r>
              <a:rPr lang="el-GR" sz="2000" dirty="0" smtClean="0"/>
              <a:t>.</a:t>
            </a:r>
          </a:p>
          <a:p>
            <a:pPr marL="0" indent="0">
              <a:buNone/>
            </a:pPr>
            <a:r>
              <a:rPr lang="el-GR" sz="2000" dirty="0" smtClean="0"/>
              <a:t>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Προϋπολογισμού 2 </a:t>
            </a:r>
            <a:r>
              <a:rPr lang="el-GR" sz="3200" b="0" dirty="0" smtClean="0"/>
              <a:t>4/6</a:t>
            </a:r>
            <a:endParaRPr lang="el-GR" sz="3200" b="0" dirty="0"/>
          </a:p>
        </p:txBody>
      </p:sp>
      <p:sp>
        <p:nvSpPr>
          <p:cNvPr id="3" name="2 - Θέση περιεχομένου"/>
          <p:cNvSpPr>
            <a:spLocks noGrp="1"/>
          </p:cNvSpPr>
          <p:nvPr>
            <p:ph idx="1"/>
          </p:nvPr>
        </p:nvSpPr>
        <p:spPr/>
        <p:txBody>
          <a:bodyPr>
            <a:noAutofit/>
          </a:bodyPr>
          <a:lstStyle/>
          <a:p>
            <a:pPr marL="0" indent="0">
              <a:buNone/>
            </a:pPr>
            <a:r>
              <a:rPr lang="el-GR" sz="2000" dirty="0" smtClean="0"/>
              <a:t>Το κόστος για τα κονδύλια (1) &amp; (3) θα είναι: </a:t>
            </a:r>
          </a:p>
          <a:p>
            <a:pPr marL="0" indent="0">
              <a:buNone/>
            </a:pPr>
            <a:r>
              <a:rPr lang="el-GR" sz="2000" dirty="0" smtClean="0"/>
              <a:t>(1) 200.000 m</a:t>
            </a:r>
            <a:r>
              <a:rPr lang="el-GR" sz="2000" baseline="30000" dirty="0" smtClean="0"/>
              <a:t>3</a:t>
            </a:r>
            <a:r>
              <a:rPr lang="el-GR" sz="2000" dirty="0" smtClean="0"/>
              <a:t> * (0,25+0,10) €/m</a:t>
            </a:r>
            <a:r>
              <a:rPr lang="el-GR" sz="2000" baseline="30000" dirty="0" smtClean="0"/>
              <a:t>3</a:t>
            </a:r>
            <a:r>
              <a:rPr lang="el-GR" sz="2000" dirty="0" smtClean="0"/>
              <a:t> =	 70.000 €</a:t>
            </a:r>
          </a:p>
          <a:p>
            <a:pPr marL="0" indent="0">
              <a:buNone/>
            </a:pPr>
            <a:r>
              <a:rPr lang="el-GR" sz="2000" dirty="0" smtClean="0"/>
              <a:t>(3)  50.000 m</a:t>
            </a:r>
            <a:r>
              <a:rPr lang="el-GR" sz="2000" baseline="30000" dirty="0" smtClean="0"/>
              <a:t>3</a:t>
            </a:r>
            <a:r>
              <a:rPr lang="el-GR" sz="2000" dirty="0" smtClean="0"/>
              <a:t> * 1,80 €/m</a:t>
            </a:r>
            <a:r>
              <a:rPr lang="el-GR" sz="2000" baseline="30000" dirty="0" smtClean="0"/>
              <a:t>3</a:t>
            </a:r>
            <a:r>
              <a:rPr lang="el-GR" sz="2000" dirty="0" smtClean="0"/>
              <a:t> =		</a:t>
            </a:r>
            <a:r>
              <a:rPr lang="el-GR" sz="2000" u="sng" dirty="0" smtClean="0"/>
              <a:t> 90.000 €</a:t>
            </a:r>
            <a:endParaRPr lang="el-GR" sz="2000" dirty="0" smtClean="0"/>
          </a:p>
          <a:p>
            <a:pPr marL="0" indent="0">
              <a:buNone/>
            </a:pPr>
            <a:r>
              <a:rPr lang="el-GR" sz="2000" dirty="0" smtClean="0"/>
              <a:t>Σύνολο:					160.000 €</a:t>
            </a:r>
          </a:p>
          <a:p>
            <a:pPr marL="0" indent="0">
              <a:buNone/>
            </a:pPr>
            <a:r>
              <a:rPr lang="el-GR" sz="2000" dirty="0" smtClean="0"/>
              <a:t> </a:t>
            </a:r>
          </a:p>
          <a:p>
            <a:pPr marL="0" indent="0">
              <a:buNone/>
            </a:pPr>
            <a:r>
              <a:rPr lang="el-GR" sz="2000" dirty="0" smtClean="0"/>
              <a:t>Το κονδύλι (2) θα πρέπει να υλοποιηθεί με 281.250 – 160.000 = 121.000 €, άρα θα πρέπει να προσφέρει τιμή μονάδας: </a:t>
            </a:r>
          </a:p>
          <a:p>
            <a:pPr marL="0" indent="0">
              <a:buNone/>
            </a:pPr>
            <a:r>
              <a:rPr lang="el-GR" sz="2000" dirty="0" smtClean="0"/>
              <a:t>121.000 € /100.000 m</a:t>
            </a:r>
            <a:r>
              <a:rPr lang="el-GR" sz="2000" baseline="30000" dirty="0" smtClean="0"/>
              <a:t>3</a:t>
            </a:r>
            <a:r>
              <a:rPr lang="el-GR" sz="2000" dirty="0" smtClean="0"/>
              <a:t> = 1,21 €/m</a:t>
            </a:r>
            <a:r>
              <a:rPr lang="el-GR" sz="2000" baseline="30000" dirty="0" smtClean="0"/>
              <a:t>3</a:t>
            </a:r>
            <a:r>
              <a:rPr lang="el-GR" sz="2000" dirty="0" smtClean="0"/>
              <a:t>.</a:t>
            </a:r>
          </a:p>
          <a:p>
            <a:pPr marL="0" indent="0"/>
            <a:endParaRPr lang="el-GR" sz="20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Προϋπολογισμού 2 </a:t>
            </a:r>
            <a:r>
              <a:rPr lang="el-GR" sz="3200" b="0" dirty="0" smtClean="0"/>
              <a:t>5/6</a:t>
            </a:r>
            <a:endParaRPr lang="el-GR" sz="3200" b="0" dirty="0"/>
          </a:p>
        </p:txBody>
      </p:sp>
      <p:sp>
        <p:nvSpPr>
          <p:cNvPr id="3" name="2 - Θέση περιεχομένου"/>
          <p:cNvSpPr>
            <a:spLocks noGrp="1"/>
          </p:cNvSpPr>
          <p:nvPr>
            <p:ph idx="1"/>
          </p:nvPr>
        </p:nvSpPr>
        <p:spPr/>
        <p:txBody>
          <a:bodyPr>
            <a:noAutofit/>
          </a:bodyPr>
          <a:lstStyle/>
          <a:p>
            <a:pPr lvl="0">
              <a:buNone/>
            </a:pPr>
            <a:r>
              <a:rPr lang="el-GR" dirty="0" smtClean="0"/>
              <a:t>Ο εργολήπτης παίρνοντας το έργο με έκπτωση 25% θα εισπράξει συνολικά:</a:t>
            </a:r>
          </a:p>
          <a:p>
            <a:pPr>
              <a:buNone/>
            </a:pPr>
            <a:r>
              <a:rPr lang="el-GR" dirty="0" smtClean="0"/>
              <a:t>(1) 200.000 m</a:t>
            </a:r>
            <a:r>
              <a:rPr lang="el-GR" baseline="30000" dirty="0" smtClean="0"/>
              <a:t>3</a:t>
            </a:r>
            <a:r>
              <a:rPr lang="el-GR" dirty="0" smtClean="0"/>
              <a:t> * (0,25+0,10) €/m</a:t>
            </a:r>
            <a:r>
              <a:rPr lang="el-GR" baseline="30000" dirty="0" smtClean="0"/>
              <a:t>3</a:t>
            </a:r>
            <a:r>
              <a:rPr lang="el-GR" dirty="0" smtClean="0"/>
              <a:t> =	 70.000 €</a:t>
            </a:r>
          </a:p>
          <a:p>
            <a:pPr>
              <a:buNone/>
            </a:pPr>
            <a:r>
              <a:rPr lang="el-GR" dirty="0" smtClean="0"/>
              <a:t>(2) 100.000 m</a:t>
            </a:r>
            <a:r>
              <a:rPr lang="el-GR" baseline="30000" dirty="0" smtClean="0"/>
              <a:t>3</a:t>
            </a:r>
            <a:r>
              <a:rPr lang="el-GR" dirty="0" smtClean="0"/>
              <a:t> * 1,21 €/m</a:t>
            </a:r>
            <a:r>
              <a:rPr lang="el-GR" baseline="30000" dirty="0" smtClean="0"/>
              <a:t>3</a:t>
            </a:r>
            <a:r>
              <a:rPr lang="el-GR" dirty="0" smtClean="0"/>
              <a:t> =		121.000 €</a:t>
            </a:r>
          </a:p>
          <a:p>
            <a:pPr>
              <a:buNone/>
            </a:pPr>
            <a:r>
              <a:rPr lang="el-GR" dirty="0" smtClean="0"/>
              <a:t>(3)  50.000 m</a:t>
            </a:r>
            <a:r>
              <a:rPr lang="el-GR" baseline="30000" dirty="0" smtClean="0"/>
              <a:t>3</a:t>
            </a:r>
            <a:r>
              <a:rPr lang="el-GR" dirty="0" smtClean="0"/>
              <a:t> * 1,80 €/m</a:t>
            </a:r>
            <a:r>
              <a:rPr lang="el-GR" baseline="30000" dirty="0" smtClean="0"/>
              <a:t>3</a:t>
            </a:r>
            <a:r>
              <a:rPr lang="el-GR" dirty="0" smtClean="0"/>
              <a:t> =		</a:t>
            </a:r>
            <a:r>
              <a:rPr lang="el-GR" u="sng" dirty="0" smtClean="0"/>
              <a:t> 90.000 €</a:t>
            </a:r>
            <a:endParaRPr lang="el-GR" dirty="0" smtClean="0"/>
          </a:p>
          <a:p>
            <a:pPr>
              <a:buNone/>
            </a:pPr>
            <a:r>
              <a:rPr lang="el-GR" dirty="0" smtClean="0"/>
              <a:t>Σύνολο Έργου:   			281.250 €</a:t>
            </a:r>
          </a:p>
          <a:p>
            <a:pPr>
              <a:buNone/>
            </a:pPr>
            <a:r>
              <a:rPr lang="el-GR" dirty="0" smtClean="0"/>
              <a:t>Εργολαβικό Όφελος 18%:	    	</a:t>
            </a:r>
            <a:r>
              <a:rPr lang="el-GR" u="sng" dirty="0" smtClean="0"/>
              <a:t>  50.625 €</a:t>
            </a:r>
            <a:endParaRPr lang="el-GR" dirty="0" smtClean="0"/>
          </a:p>
          <a:p>
            <a:pPr>
              <a:buNone/>
            </a:pPr>
            <a:r>
              <a:rPr lang="el-GR" dirty="0" smtClean="0"/>
              <a:t>Συνολικά Έσοδα:			331.875 €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Προϋπολογισμού 2 </a:t>
            </a:r>
            <a:r>
              <a:rPr lang="el-GR" sz="3200" b="0" dirty="0" smtClean="0"/>
              <a:t>6/6</a:t>
            </a:r>
            <a:endParaRPr lang="el-GR" sz="3200" b="0" dirty="0"/>
          </a:p>
        </p:txBody>
      </p:sp>
      <p:sp>
        <p:nvSpPr>
          <p:cNvPr id="3" name="2 - Θέση περιεχομένου"/>
          <p:cNvSpPr>
            <a:spLocks noGrp="1"/>
          </p:cNvSpPr>
          <p:nvPr>
            <p:ph idx="1"/>
          </p:nvPr>
        </p:nvSpPr>
        <p:spPr/>
        <p:txBody>
          <a:bodyPr>
            <a:noAutofit/>
          </a:bodyPr>
          <a:lstStyle/>
          <a:p>
            <a:pPr>
              <a:buNone/>
            </a:pPr>
            <a:r>
              <a:rPr lang="el-GR" dirty="0" smtClean="0"/>
              <a:t>Τα πραγματικά έξοδα του έργου θα είναι:</a:t>
            </a:r>
          </a:p>
          <a:p>
            <a:pPr>
              <a:buNone/>
            </a:pPr>
            <a:r>
              <a:rPr lang="el-GR" dirty="0" smtClean="0"/>
              <a:t>(1) 200.000 m</a:t>
            </a:r>
            <a:r>
              <a:rPr lang="el-GR" baseline="30000" dirty="0" smtClean="0"/>
              <a:t>3</a:t>
            </a:r>
            <a:r>
              <a:rPr lang="el-GR" dirty="0" smtClean="0"/>
              <a:t> * 0,25 €/m</a:t>
            </a:r>
            <a:r>
              <a:rPr lang="el-GR" baseline="30000" dirty="0" smtClean="0"/>
              <a:t>3</a:t>
            </a:r>
            <a:r>
              <a:rPr lang="el-GR" dirty="0" smtClean="0"/>
              <a:t> + 20.000 € =	 70.000 €</a:t>
            </a:r>
          </a:p>
          <a:p>
            <a:pPr>
              <a:buNone/>
            </a:pPr>
            <a:r>
              <a:rPr lang="el-GR" dirty="0" smtClean="0"/>
              <a:t>(2) 100.000 m</a:t>
            </a:r>
            <a:r>
              <a:rPr lang="el-GR" baseline="30000" dirty="0" smtClean="0"/>
              <a:t>3</a:t>
            </a:r>
            <a:r>
              <a:rPr lang="el-GR" dirty="0" smtClean="0"/>
              <a:t> * 1,42 €/m</a:t>
            </a:r>
            <a:r>
              <a:rPr lang="el-GR" baseline="30000" dirty="0" smtClean="0"/>
              <a:t>3</a:t>
            </a:r>
            <a:r>
              <a:rPr lang="el-GR" dirty="0" smtClean="0"/>
              <a:t> =			142.000 €</a:t>
            </a:r>
          </a:p>
          <a:p>
            <a:pPr>
              <a:buNone/>
            </a:pPr>
            <a:r>
              <a:rPr lang="el-GR" dirty="0" smtClean="0"/>
              <a:t>(3)  50.000 m</a:t>
            </a:r>
            <a:r>
              <a:rPr lang="el-GR" baseline="30000" dirty="0" smtClean="0"/>
              <a:t>3</a:t>
            </a:r>
            <a:r>
              <a:rPr lang="el-GR" dirty="0" smtClean="0"/>
              <a:t> * 1,80 €/m</a:t>
            </a:r>
            <a:r>
              <a:rPr lang="el-GR" baseline="30000" dirty="0" smtClean="0"/>
              <a:t>3</a:t>
            </a:r>
            <a:r>
              <a:rPr lang="el-GR" dirty="0" smtClean="0"/>
              <a:t> =		</a:t>
            </a:r>
            <a:r>
              <a:rPr lang="el-GR" u="sng" dirty="0" smtClean="0"/>
              <a:t> 	90.000 €</a:t>
            </a:r>
            <a:endParaRPr lang="el-GR" dirty="0" smtClean="0"/>
          </a:p>
          <a:p>
            <a:pPr>
              <a:buNone/>
            </a:pPr>
            <a:r>
              <a:rPr lang="el-GR" dirty="0" smtClean="0"/>
              <a:t>Σύνολο Έργου:   				302.000 €</a:t>
            </a:r>
          </a:p>
          <a:p>
            <a:pPr>
              <a:buNone/>
            </a:pPr>
            <a:r>
              <a:rPr lang="el-GR" dirty="0" smtClean="0"/>
              <a:t>Προσωπικά Έξοδα:   	       	  	</a:t>
            </a:r>
            <a:r>
              <a:rPr lang="el-GR" u="sng" dirty="0" smtClean="0"/>
              <a:t>  	10.000 €</a:t>
            </a:r>
            <a:endParaRPr lang="el-GR" dirty="0" smtClean="0"/>
          </a:p>
          <a:p>
            <a:pPr>
              <a:buNone/>
            </a:pPr>
            <a:r>
              <a:rPr lang="el-GR" dirty="0" smtClean="0"/>
              <a:t>Συνολικά Έξοδα:				312.000 € </a:t>
            </a:r>
          </a:p>
          <a:p>
            <a:pPr>
              <a:buNone/>
            </a:pPr>
            <a:r>
              <a:rPr lang="el-GR" dirty="0" smtClean="0"/>
              <a:t>331.875 – 312.000 = +19.875 €.</a:t>
            </a:r>
          </a:p>
          <a:p>
            <a:pPr marL="0" indent="0">
              <a:buNone/>
            </a:pPr>
            <a:r>
              <a:rPr lang="el-GR" dirty="0" smtClean="0"/>
              <a:t>Άρα ο εργολήπτης θα έχει περίσσευμα 19.875 € για τακτικό αποθεματικό</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Προϋπολογισμού 3 </a:t>
            </a:r>
            <a:r>
              <a:rPr lang="el-GR" sz="3200" b="0" dirty="0" smtClean="0"/>
              <a:t>1/6</a:t>
            </a:r>
            <a:endParaRPr lang="el-GR" sz="3200" b="0" dirty="0"/>
          </a:p>
        </p:txBody>
      </p:sp>
      <p:sp>
        <p:nvSpPr>
          <p:cNvPr id="3" name="2 - Θέση περιεχομένου"/>
          <p:cNvSpPr>
            <a:spLocks noGrp="1"/>
          </p:cNvSpPr>
          <p:nvPr>
            <p:ph idx="1"/>
          </p:nvPr>
        </p:nvSpPr>
        <p:spPr>
          <a:xfrm>
            <a:off x="457200" y="1340768"/>
            <a:ext cx="8229600" cy="648072"/>
          </a:xfrm>
        </p:spPr>
        <p:txBody>
          <a:bodyPr/>
          <a:lstStyle/>
          <a:p>
            <a:r>
              <a:rPr lang="el-GR" dirty="0" smtClean="0"/>
              <a:t>Δίνεται ο προϋπολογισμός ενός έργου προς δημοπράτηση:</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graphicFrame>
        <p:nvGraphicFramePr>
          <p:cNvPr id="5" name="4 - Πίνακας"/>
          <p:cNvGraphicFramePr>
            <a:graphicFrameLocks noGrp="1"/>
          </p:cNvGraphicFramePr>
          <p:nvPr/>
        </p:nvGraphicFramePr>
        <p:xfrm>
          <a:off x="971600" y="2348880"/>
          <a:ext cx="5688632" cy="2448270"/>
        </p:xfrm>
        <a:graphic>
          <a:graphicData uri="http://schemas.openxmlformats.org/drawingml/2006/table">
            <a:tbl>
              <a:tblPr/>
              <a:tblGrid>
                <a:gridCol w="587179"/>
                <a:gridCol w="1118333"/>
                <a:gridCol w="2376728"/>
                <a:gridCol w="1606392"/>
              </a:tblGrid>
              <a:tr h="489654">
                <a:tc>
                  <a:txBody>
                    <a:bodyPr/>
                    <a:lstStyle/>
                    <a:p>
                      <a:pPr algn="ctr">
                        <a:spcAft>
                          <a:spcPts val="0"/>
                        </a:spcAft>
                      </a:pPr>
                      <a:r>
                        <a:rPr lang="el-GR" sz="1600">
                          <a:latin typeface="+mn-lt"/>
                          <a:ea typeface="Times New Roman"/>
                        </a:rPr>
                        <a:t>α/α</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latin typeface="+mn-lt"/>
                          <a:ea typeface="Times New Roman"/>
                        </a:rPr>
                        <a:t>Ποσότητα</a:t>
                      </a:r>
                    </a:p>
                    <a:p>
                      <a:pPr algn="ctr">
                        <a:spcAft>
                          <a:spcPts val="0"/>
                        </a:spcAft>
                      </a:pPr>
                      <a:r>
                        <a:rPr lang="el-GR" sz="1600">
                          <a:latin typeface="+mn-lt"/>
                          <a:ea typeface="Times New Roman"/>
                        </a:rPr>
                        <a:t>(m</a:t>
                      </a:r>
                      <a:r>
                        <a:rPr lang="el-GR" sz="1600" baseline="30000">
                          <a:latin typeface="+mn-lt"/>
                          <a:ea typeface="Times New Roman"/>
                        </a:rPr>
                        <a:t>3</a:t>
                      </a:r>
                      <a:r>
                        <a:rPr lang="el-GR" sz="1600">
                          <a:latin typeface="+mn-lt"/>
                          <a:ea typeface="Times New Roman"/>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latin typeface="+mn-lt"/>
                          <a:ea typeface="Times New Roman"/>
                        </a:rPr>
                        <a:t>Τιμή Μονάδας</a:t>
                      </a:r>
                    </a:p>
                    <a:p>
                      <a:pPr algn="ctr">
                        <a:spcAft>
                          <a:spcPts val="0"/>
                        </a:spcAft>
                      </a:pPr>
                      <a:r>
                        <a:rPr lang="el-GR" sz="1600">
                          <a:latin typeface="+mn-lt"/>
                          <a:ea typeface="Times New Roman"/>
                        </a:rPr>
                        <a:t>(€/m</a:t>
                      </a:r>
                      <a:r>
                        <a:rPr lang="el-GR" sz="1600" baseline="30000">
                          <a:latin typeface="+mn-lt"/>
                          <a:ea typeface="Times New Roman"/>
                        </a:rPr>
                        <a:t>3</a:t>
                      </a:r>
                      <a:r>
                        <a:rPr lang="el-GR" sz="1600">
                          <a:latin typeface="+mn-lt"/>
                          <a:ea typeface="Times New Roman"/>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latin typeface="+mn-lt"/>
                          <a:ea typeface="Times New Roman"/>
                        </a:rPr>
                        <a:t>Μερικός Προ-</a:t>
                      </a:r>
                    </a:p>
                    <a:p>
                      <a:pPr algn="ctr">
                        <a:spcAft>
                          <a:spcPts val="0"/>
                        </a:spcAft>
                      </a:pPr>
                      <a:r>
                        <a:rPr lang="el-GR" sz="1600">
                          <a:latin typeface="+mn-lt"/>
                          <a:ea typeface="Times New Roman"/>
                        </a:rPr>
                        <a:t>υπολογισμός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algn="ctr">
                        <a:spcAft>
                          <a:spcPts val="0"/>
                        </a:spcAft>
                      </a:pPr>
                      <a:r>
                        <a:rPr lang="el-GR" sz="1600">
                          <a:latin typeface="+mn-lt"/>
                          <a:ea typeface="Times New Roman"/>
                        </a:rPr>
                        <a:t>1</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600">
                          <a:latin typeface="+mn-lt"/>
                          <a:ea typeface="Times New Roman"/>
                        </a:rPr>
                        <a:t>80.000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600" dirty="0">
                          <a:latin typeface="+mn-lt"/>
                          <a:ea typeface="Times New Roman"/>
                        </a:rPr>
                        <a:t>1,00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600">
                          <a:latin typeface="+mn-lt"/>
                          <a:ea typeface="Times New Roman"/>
                        </a:rPr>
                        <a:t>80.000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4827">
                <a:tc>
                  <a:txBody>
                    <a:bodyPr/>
                    <a:lstStyle/>
                    <a:p>
                      <a:pPr algn="ctr">
                        <a:spcAft>
                          <a:spcPts val="0"/>
                        </a:spcAft>
                      </a:pPr>
                      <a:r>
                        <a:rPr lang="el-GR" sz="1600">
                          <a:latin typeface="+mn-lt"/>
                          <a:ea typeface="Times New Roman"/>
                        </a:rPr>
                        <a:t>2</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l-GR" sz="1600">
                          <a:latin typeface="+mn-lt"/>
                          <a:ea typeface="Times New Roman"/>
                        </a:rPr>
                        <a:t>60.000</a:t>
                      </a:r>
                    </a:p>
                  </a:txBody>
                  <a:tcPr marL="68580" marR="68580" marT="0" marB="0">
                    <a:lnL>
                      <a:noFill/>
                    </a:lnL>
                    <a:lnR>
                      <a:noFill/>
                    </a:lnR>
                    <a:lnT>
                      <a:noFill/>
                    </a:lnT>
                    <a:lnB>
                      <a:noFill/>
                    </a:lnB>
                  </a:tcPr>
                </a:tc>
                <a:tc>
                  <a:txBody>
                    <a:bodyPr/>
                    <a:lstStyle/>
                    <a:p>
                      <a:pPr algn="ctr">
                        <a:spcAft>
                          <a:spcPts val="0"/>
                        </a:spcAft>
                      </a:pPr>
                      <a:r>
                        <a:rPr lang="el-GR" sz="1600">
                          <a:latin typeface="+mn-lt"/>
                          <a:ea typeface="Times New Roman"/>
                        </a:rPr>
                        <a:t>1,50</a:t>
                      </a:r>
                    </a:p>
                  </a:txBody>
                  <a:tcPr marL="68580" marR="68580" marT="0" marB="0">
                    <a:lnL>
                      <a:noFill/>
                    </a:lnL>
                    <a:lnR>
                      <a:noFill/>
                    </a:lnR>
                    <a:lnT>
                      <a:noFill/>
                    </a:lnT>
                    <a:lnB>
                      <a:noFill/>
                    </a:lnB>
                  </a:tcPr>
                </a:tc>
                <a:tc>
                  <a:txBody>
                    <a:bodyPr/>
                    <a:lstStyle/>
                    <a:p>
                      <a:pPr algn="r">
                        <a:spcAft>
                          <a:spcPts val="0"/>
                        </a:spcAft>
                      </a:pPr>
                      <a:r>
                        <a:rPr lang="el-GR" sz="1600">
                          <a:latin typeface="+mn-lt"/>
                          <a:ea typeface="Times New Roman"/>
                        </a:rPr>
                        <a:t>90.000</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244827">
                <a:tc>
                  <a:txBody>
                    <a:bodyPr/>
                    <a:lstStyle/>
                    <a:p>
                      <a:pPr algn="ctr">
                        <a:spcAft>
                          <a:spcPts val="0"/>
                        </a:spcAft>
                      </a:pPr>
                      <a:r>
                        <a:rPr lang="el-GR" sz="1600">
                          <a:latin typeface="+mn-lt"/>
                          <a:ea typeface="Times New Roman"/>
                        </a:rPr>
                        <a:t>3</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latin typeface="+mn-lt"/>
                          <a:ea typeface="Times New Roman"/>
                        </a:rPr>
                        <a:t>50.000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a:latin typeface="+mn-lt"/>
                          <a:ea typeface="Times New Roman"/>
                        </a:rPr>
                        <a:t>2,00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a:latin typeface="+mn-lt"/>
                          <a:ea typeface="Times New Roman"/>
                        </a:rPr>
                        <a:t>100.000</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4827">
                <a:tc>
                  <a:txBody>
                    <a:bodyPr/>
                    <a:lstStyle/>
                    <a:p>
                      <a:pPr algn="just">
                        <a:spcAft>
                          <a:spcPts val="0"/>
                        </a:spcAft>
                      </a:pPr>
                      <a:endParaRPr lang="el-GR" sz="160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l-GR" sz="1600">
                        <a:latin typeface="+mn-lt"/>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600">
                          <a:latin typeface="+mn-lt"/>
                          <a:ea typeface="Times New Roman"/>
                        </a:rPr>
                        <a:t>Άθροισμα:</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600">
                          <a:latin typeface="+mn-lt"/>
                          <a:ea typeface="Times New Roman"/>
                        </a:rPr>
                        <a:t>270.000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4827">
                <a:tc>
                  <a:txBody>
                    <a:bodyPr/>
                    <a:lstStyle/>
                    <a:p>
                      <a:pPr algn="just">
                        <a:spcAft>
                          <a:spcPts val="0"/>
                        </a:spcAft>
                      </a:pPr>
                      <a:endParaRPr lang="el-GR" sz="1600">
                        <a:latin typeface="+mn-lt"/>
                        <a:ea typeface="Times New Roman"/>
                      </a:endParaRPr>
                    </a:p>
                  </a:txBody>
                  <a:tcPr marL="68580" marR="68580" marT="0" marB="0">
                    <a:lnL>
                      <a:noFill/>
                    </a:lnL>
                    <a:lnR>
                      <a:noFill/>
                    </a:lnR>
                    <a:lnT>
                      <a:noFill/>
                    </a:lnT>
                    <a:lnB>
                      <a:noFill/>
                    </a:lnB>
                  </a:tcPr>
                </a:tc>
                <a:tc>
                  <a:txBody>
                    <a:bodyPr/>
                    <a:lstStyle/>
                    <a:p>
                      <a:pPr algn="r">
                        <a:spcAft>
                          <a:spcPts val="0"/>
                        </a:spcAft>
                      </a:pPr>
                      <a:endParaRPr lang="el-GR" sz="1600">
                        <a:latin typeface="+mn-lt"/>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600">
                          <a:latin typeface="+mn-lt"/>
                          <a:ea typeface="Times New Roman"/>
                        </a:rPr>
                        <a:t>Εργολαβικό Όφελος 18%:</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600">
                          <a:latin typeface="+mn-lt"/>
                          <a:ea typeface="Times New Roman"/>
                        </a:rPr>
                        <a:t>48.600</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4827">
                <a:tc>
                  <a:txBody>
                    <a:bodyPr/>
                    <a:lstStyle/>
                    <a:p>
                      <a:pPr algn="just">
                        <a:spcAft>
                          <a:spcPts val="0"/>
                        </a:spcAft>
                      </a:pPr>
                      <a:endParaRPr lang="el-GR" sz="1600">
                        <a:latin typeface="+mn-lt"/>
                        <a:ea typeface="Times New Roman"/>
                      </a:endParaRPr>
                    </a:p>
                  </a:txBody>
                  <a:tcPr marL="68580" marR="68580" marT="0" marB="0">
                    <a:lnL>
                      <a:noFill/>
                    </a:lnL>
                    <a:lnR>
                      <a:noFill/>
                    </a:lnR>
                    <a:lnT>
                      <a:noFill/>
                    </a:lnT>
                    <a:lnB>
                      <a:noFill/>
                    </a:lnB>
                  </a:tcPr>
                </a:tc>
                <a:tc>
                  <a:txBody>
                    <a:bodyPr/>
                    <a:lstStyle/>
                    <a:p>
                      <a:pPr algn="r">
                        <a:spcAft>
                          <a:spcPts val="0"/>
                        </a:spcAft>
                      </a:pPr>
                      <a:endParaRPr lang="el-GR" sz="1600">
                        <a:latin typeface="+mn-lt"/>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600">
                          <a:latin typeface="+mn-lt"/>
                          <a:ea typeface="Times New Roman"/>
                        </a:rPr>
                        <a:t>Άθροισμα με Ε.Ο.:</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600">
                          <a:latin typeface="+mn-lt"/>
                          <a:ea typeface="Times New Roman"/>
                        </a:rPr>
                        <a:t>318.600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4827">
                <a:tc>
                  <a:txBody>
                    <a:bodyPr/>
                    <a:lstStyle/>
                    <a:p>
                      <a:pPr algn="just">
                        <a:spcAft>
                          <a:spcPts val="0"/>
                        </a:spcAft>
                      </a:pPr>
                      <a:endParaRPr lang="el-GR" sz="1600">
                        <a:latin typeface="+mn-lt"/>
                        <a:ea typeface="Times New Roman"/>
                      </a:endParaRPr>
                    </a:p>
                  </a:txBody>
                  <a:tcPr marL="68580" marR="68580" marT="0" marB="0">
                    <a:lnL>
                      <a:noFill/>
                    </a:lnL>
                    <a:lnR>
                      <a:noFill/>
                    </a:lnR>
                    <a:lnT>
                      <a:noFill/>
                    </a:lnT>
                    <a:lnB>
                      <a:noFill/>
                    </a:lnB>
                  </a:tcPr>
                </a:tc>
                <a:tc>
                  <a:txBody>
                    <a:bodyPr/>
                    <a:lstStyle/>
                    <a:p>
                      <a:pPr algn="r">
                        <a:spcAft>
                          <a:spcPts val="0"/>
                        </a:spcAft>
                      </a:pPr>
                      <a:endParaRPr lang="el-GR" sz="1600">
                        <a:latin typeface="+mn-lt"/>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600">
                          <a:latin typeface="+mn-lt"/>
                          <a:ea typeface="Times New Roman"/>
                        </a:rPr>
                        <a:t>Απρόβλεπτα/Στρογγυλ.:</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600">
                          <a:latin typeface="+mn-lt"/>
                          <a:ea typeface="Times New Roman"/>
                        </a:rPr>
                        <a:t>31.400</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4827">
                <a:tc>
                  <a:txBody>
                    <a:bodyPr/>
                    <a:lstStyle/>
                    <a:p>
                      <a:pPr algn="just">
                        <a:spcAft>
                          <a:spcPts val="0"/>
                        </a:spcAft>
                      </a:pPr>
                      <a:endParaRPr lang="el-GR" sz="1600">
                        <a:latin typeface="+mn-lt"/>
                        <a:ea typeface="Times New Roman"/>
                      </a:endParaRPr>
                    </a:p>
                  </a:txBody>
                  <a:tcPr marL="68580" marR="68580" marT="0" marB="0">
                    <a:lnL>
                      <a:noFill/>
                    </a:lnL>
                    <a:lnR>
                      <a:noFill/>
                    </a:lnR>
                    <a:lnT>
                      <a:noFill/>
                    </a:lnT>
                    <a:lnB>
                      <a:noFill/>
                    </a:lnB>
                  </a:tcPr>
                </a:tc>
                <a:tc>
                  <a:txBody>
                    <a:bodyPr/>
                    <a:lstStyle/>
                    <a:p>
                      <a:pPr algn="r">
                        <a:spcAft>
                          <a:spcPts val="0"/>
                        </a:spcAft>
                      </a:pPr>
                      <a:endParaRPr lang="el-GR" sz="1600">
                        <a:latin typeface="+mn-lt"/>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600">
                          <a:latin typeface="+mn-lt"/>
                          <a:ea typeface="Times New Roman"/>
                        </a:rPr>
                        <a:t>Συμβατικός Προϋπολ.:</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600" dirty="0">
                          <a:latin typeface="+mn-lt"/>
                          <a:ea typeface="Times New Roman"/>
                        </a:rPr>
                        <a:t>350.000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Προϋπολογισμού 3 </a:t>
            </a:r>
            <a:r>
              <a:rPr lang="el-GR" sz="3200" b="0" dirty="0" smtClean="0">
                <a:solidFill>
                  <a:prstClr val="white"/>
                </a:solidFill>
              </a:rPr>
              <a:t>2/6</a:t>
            </a:r>
            <a:endParaRPr lang="el-GR" dirty="0"/>
          </a:p>
        </p:txBody>
      </p:sp>
      <p:sp>
        <p:nvSpPr>
          <p:cNvPr id="3" name="2 - Θέση περιεχομένου"/>
          <p:cNvSpPr>
            <a:spLocks noGrp="1"/>
          </p:cNvSpPr>
          <p:nvPr>
            <p:ph idx="1"/>
          </p:nvPr>
        </p:nvSpPr>
        <p:spPr/>
        <p:txBody>
          <a:bodyPr>
            <a:normAutofit fontScale="85000" lnSpcReduction="20000"/>
          </a:bodyPr>
          <a:lstStyle/>
          <a:p>
            <a:pPr marL="457200" indent="-457200">
              <a:buFont typeface="+mj-lt"/>
              <a:buAutoNum type="arabicPeriod"/>
            </a:pPr>
            <a:r>
              <a:rPr lang="el-GR" dirty="0" smtClean="0"/>
              <a:t>Ο εργολήπτης κρίνει θα πρέπει να προσφέρει έκπτωση της τάξεως του 30%. Για το κονδύλι (1) έχει προσφορά υπεργολάβου 0,60 €/m3, και για το κονδύλι (2) έχει προσφορά υπεργολάβου 1,20 €/m3. Τι τιμή μονάδας πρέπει να προσφέρει για το κονδύλι (3) ώστε να πετύχει συνολική έκπτωση 30%;</a:t>
            </a:r>
          </a:p>
          <a:p>
            <a:pPr marL="457200" indent="-457200">
              <a:buFont typeface="+mj-lt"/>
              <a:buAutoNum type="arabicPeriod"/>
            </a:pPr>
            <a:r>
              <a:rPr lang="el-GR" dirty="0" smtClean="0"/>
              <a:t>Ο εργολήπτης πράγματι ανακηρύσσεται μειοδότης. Τι ποσό θα λάβει συνολικά όταν τελειώσει το έργο;</a:t>
            </a:r>
          </a:p>
          <a:p>
            <a:pPr marL="457200" indent="-457200">
              <a:buFont typeface="+mj-lt"/>
              <a:buAutoNum type="arabicPeriod"/>
            </a:pPr>
            <a:r>
              <a:rPr lang="el-GR" dirty="0" smtClean="0"/>
              <a:t>Για το κονδύλιο (3) θα χρησιμοποιήσει για 3 μήνες δικό του μηχάνημα που έχει κόστος εργασίας 1,30 €/m3, και, για απόσβεση του μηχανήματος του πρέπει να λάβει υπόψη ότι: το αγόρασε Ρ = 500.000 €, θα το πουλήσει στο τέλος της ωφέλιμης ζωής των Ν = 9 ετών για ρ = 50.000 € και έχει συντελεστή απασχόλησης α = 10/12 = 0,833. Τι ποσό να υπολογίσει σαν τελική τιμή μονάδας (κόστος εργασίας + απόσβεση);</a:t>
            </a:r>
          </a:p>
          <a:p>
            <a:pPr marL="457200" indent="-457200">
              <a:buFont typeface="+mj-lt"/>
              <a:buAutoNum type="arabicPeriod"/>
            </a:pPr>
            <a:r>
              <a:rPr lang="el-GR" dirty="0" smtClean="0"/>
              <a:t>Αν έχει προσωπικά έξοδα 20.000 €, τι ποσό θα του μείνει για τακτικό αποθεματικό;</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Προϋπολογισμού 3 </a:t>
            </a:r>
            <a:r>
              <a:rPr lang="el-GR" sz="3200" b="0" dirty="0" smtClean="0">
                <a:solidFill>
                  <a:prstClr val="white"/>
                </a:solidFill>
              </a:rPr>
              <a:t>3/6</a:t>
            </a:r>
            <a:endParaRPr lang="el-GR" dirty="0"/>
          </a:p>
        </p:txBody>
      </p:sp>
      <p:sp>
        <p:nvSpPr>
          <p:cNvPr id="3" name="2 - Θέση περιεχομένου"/>
          <p:cNvSpPr>
            <a:spLocks noGrp="1"/>
          </p:cNvSpPr>
          <p:nvPr>
            <p:ph idx="1"/>
          </p:nvPr>
        </p:nvSpPr>
        <p:spPr/>
        <p:txBody>
          <a:bodyPr>
            <a:noAutofit/>
          </a:bodyPr>
          <a:lstStyle/>
          <a:p>
            <a:pPr>
              <a:buNone/>
            </a:pPr>
            <a:r>
              <a:rPr lang="el-GR" i="1" dirty="0" smtClean="0"/>
              <a:t>Απαντήσεις:</a:t>
            </a:r>
            <a:r>
              <a:rPr lang="el-GR" dirty="0" smtClean="0"/>
              <a:t> </a:t>
            </a:r>
          </a:p>
          <a:p>
            <a:pPr lvl="0">
              <a:buNone/>
            </a:pPr>
            <a:r>
              <a:rPr lang="el-GR" dirty="0" smtClean="0"/>
              <a:t>1. Συνολικό κόστος με έκπτωση 30%:</a:t>
            </a:r>
          </a:p>
          <a:p>
            <a:pPr>
              <a:buNone/>
            </a:pPr>
            <a:r>
              <a:rPr lang="el-GR" dirty="0" smtClean="0"/>
              <a:t>(1 – 0,30) * 270.000 = 0,70 * 270.000 = 189.000 €</a:t>
            </a:r>
          </a:p>
          <a:p>
            <a:pPr>
              <a:buNone/>
            </a:pPr>
            <a:r>
              <a:rPr lang="el-GR" dirty="0" smtClean="0"/>
              <a:t>Κόστος υπεργολάβων (1) &amp; (2):</a:t>
            </a:r>
          </a:p>
          <a:p>
            <a:pPr>
              <a:buNone/>
            </a:pPr>
            <a:r>
              <a:rPr lang="el-GR" dirty="0" smtClean="0"/>
              <a:t>(1) 80.000 m</a:t>
            </a:r>
            <a:r>
              <a:rPr lang="el-GR" baseline="30000" dirty="0" smtClean="0"/>
              <a:t>3</a:t>
            </a:r>
            <a:r>
              <a:rPr lang="el-GR" dirty="0" smtClean="0"/>
              <a:t> * 0,60 €/m</a:t>
            </a:r>
            <a:r>
              <a:rPr lang="el-GR" baseline="30000" dirty="0" smtClean="0"/>
              <a:t>3</a:t>
            </a:r>
            <a:r>
              <a:rPr lang="el-GR" dirty="0" smtClean="0"/>
              <a:t> =	 	 48.000 €</a:t>
            </a:r>
          </a:p>
          <a:p>
            <a:pPr>
              <a:buNone/>
            </a:pPr>
            <a:r>
              <a:rPr lang="el-GR" dirty="0" smtClean="0"/>
              <a:t>(2) 60.000 m</a:t>
            </a:r>
            <a:r>
              <a:rPr lang="el-GR" baseline="30000" dirty="0" smtClean="0"/>
              <a:t>3</a:t>
            </a:r>
            <a:r>
              <a:rPr lang="el-GR" dirty="0" smtClean="0"/>
              <a:t> * 1,20 €/m</a:t>
            </a:r>
            <a:r>
              <a:rPr lang="el-GR" baseline="30000" dirty="0" smtClean="0"/>
              <a:t>3</a:t>
            </a:r>
            <a:r>
              <a:rPr lang="el-GR" dirty="0" smtClean="0"/>
              <a:t> =		</a:t>
            </a:r>
            <a:r>
              <a:rPr lang="el-GR" u="sng" dirty="0" smtClean="0"/>
              <a:t> 72.000 €</a:t>
            </a:r>
            <a:endParaRPr lang="el-GR" dirty="0" smtClean="0"/>
          </a:p>
          <a:p>
            <a:pPr>
              <a:buNone/>
            </a:pPr>
            <a:r>
              <a:rPr lang="el-GR" dirty="0" smtClean="0"/>
              <a:t>Σύνολο:					120.000 €</a:t>
            </a:r>
          </a:p>
          <a:p>
            <a:pPr>
              <a:buNone/>
            </a:pPr>
            <a:r>
              <a:rPr lang="el-GR" dirty="0" smtClean="0"/>
              <a:t>Κόστος (3):		189.000 – 120.000 = 69.000 €.</a:t>
            </a:r>
          </a:p>
          <a:p>
            <a:pPr>
              <a:buNone/>
            </a:pPr>
            <a:r>
              <a:rPr lang="el-GR" dirty="0" smtClean="0"/>
              <a:t>Τιμή μονάδας (3):	69.000/50.000 = 1,38 €/m</a:t>
            </a:r>
            <a:r>
              <a:rPr lang="el-GR" baseline="30000" dirty="0" smtClean="0"/>
              <a:t>3</a:t>
            </a:r>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Προϋπολογισμός Έργου &amp; Οικονομική Προσφορά</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Πολύ συχνά οι εργολήπτες πρέπει να υποβάλλουν </a:t>
            </a:r>
            <a:r>
              <a:rPr lang="el-GR" dirty="0" smtClean="0"/>
              <a:t>ανταγωνιστικέ</a:t>
            </a:r>
            <a:r>
              <a:rPr lang="el-GR" dirty="0" smtClean="0"/>
              <a:t>ς</a:t>
            </a:r>
            <a:r>
              <a:rPr lang="el-GR" dirty="0" smtClean="0"/>
              <a:t> </a:t>
            </a:r>
            <a:r>
              <a:rPr lang="el-GR" dirty="0" smtClean="0"/>
              <a:t>προσφορές προκειμένου να αναλάβουν ένα έργο.</a:t>
            </a:r>
          </a:p>
          <a:p>
            <a:r>
              <a:rPr lang="el-GR" dirty="0" smtClean="0"/>
              <a:t>Το συνολικό κόστος αποτελεί το βασικό παράγοντα που καθορίζει τη τιμή της προσφοράς. Όλα τα προαναφερθέντα στα κεφάλαια που προηγήθηκαν συμβάλουν στον σωστό υπολογισμό του κόστους ενός έργου (κεφάλαιο που θα επενδυθεί, βέλτιστη σχεδίαση, χρονικός προγραμματισμός, διαχείριση πόρων, μεταφορές υλικών και αποθέματα,  κλπ.).</a:t>
            </a:r>
          </a:p>
          <a:p>
            <a:r>
              <a:rPr lang="el-GR" dirty="0" smtClean="0"/>
              <a:t>Στο πρότυπο κόστος του έργου προστίθεται ένα ποσοστό που καλύπτει τα πάγια έξοδα και το κέρδος του εργολήπτη. Το ύψος του μπορεί να μεταβάλλεται και να γίνεται π.χ., χαμηλότερο όταν υπάρχει έλλειψη δραστηριοτήτων, ή, υψηλότερο όταν το έργο είναι υψηλού ρίσκου.</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Προϋπολογισμού 3 </a:t>
            </a:r>
            <a:r>
              <a:rPr lang="el-GR" sz="3200" b="0" dirty="0" smtClean="0">
                <a:solidFill>
                  <a:prstClr val="white"/>
                </a:solidFill>
              </a:rPr>
              <a:t>4/6</a:t>
            </a:r>
            <a:endParaRPr lang="el-GR" dirty="0"/>
          </a:p>
        </p:txBody>
      </p:sp>
      <p:sp>
        <p:nvSpPr>
          <p:cNvPr id="3" name="2 - Θέση περιεχομένου"/>
          <p:cNvSpPr>
            <a:spLocks noGrp="1"/>
          </p:cNvSpPr>
          <p:nvPr>
            <p:ph idx="1"/>
          </p:nvPr>
        </p:nvSpPr>
        <p:spPr/>
        <p:txBody>
          <a:bodyPr>
            <a:noAutofit/>
          </a:bodyPr>
          <a:lstStyle/>
          <a:p>
            <a:pPr marL="0" lvl="0" indent="0">
              <a:buNone/>
            </a:pPr>
            <a:r>
              <a:rPr lang="el-GR" dirty="0" smtClean="0"/>
              <a:t>2. Ο εργολήπτης παίρνοντας το έργο με έκπτωση 30% θα εισπράξει συνολικά:</a:t>
            </a:r>
          </a:p>
          <a:p>
            <a:pPr>
              <a:buNone/>
            </a:pPr>
            <a:r>
              <a:rPr lang="el-GR" dirty="0" smtClean="0"/>
              <a:t>Σύνολο Έργου:   			189.000 €</a:t>
            </a:r>
          </a:p>
          <a:p>
            <a:pPr>
              <a:buNone/>
            </a:pPr>
            <a:r>
              <a:rPr lang="el-GR" dirty="0" smtClean="0"/>
              <a:t>Εργολαβικό Όφελος 18%:	    	</a:t>
            </a:r>
            <a:r>
              <a:rPr lang="el-GR" u="sng" dirty="0" smtClean="0"/>
              <a:t>  34.020 €</a:t>
            </a:r>
            <a:endParaRPr lang="el-GR" dirty="0" smtClean="0"/>
          </a:p>
          <a:p>
            <a:pPr>
              <a:buNone/>
            </a:pPr>
            <a:r>
              <a:rPr lang="el-GR" dirty="0" smtClean="0"/>
              <a:t>Συνολικά Έσοδα:			223.020 €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Προϋπολογισμού 3 </a:t>
            </a:r>
            <a:r>
              <a:rPr lang="el-GR" sz="3200" b="0" dirty="0" smtClean="0">
                <a:solidFill>
                  <a:prstClr val="white"/>
                </a:solidFill>
              </a:rPr>
              <a:t>5/6</a:t>
            </a:r>
            <a:endParaRPr lang="el-GR" dirty="0"/>
          </a:p>
        </p:txBody>
      </p:sp>
      <p:sp>
        <p:nvSpPr>
          <p:cNvPr id="3" name="2 - Θέση περιεχομένου"/>
          <p:cNvSpPr>
            <a:spLocks noGrp="1"/>
          </p:cNvSpPr>
          <p:nvPr>
            <p:ph idx="1"/>
          </p:nvPr>
        </p:nvSpPr>
        <p:spPr/>
        <p:txBody>
          <a:bodyPr>
            <a:noAutofit/>
          </a:bodyPr>
          <a:lstStyle/>
          <a:p>
            <a:pPr marL="0" lvl="0" indent="0">
              <a:buNone/>
            </a:pPr>
            <a:r>
              <a:rPr lang="el-GR" dirty="0" smtClean="0"/>
              <a:t>3. Η μηνιαία δαπάνη για την απόσβεση του μηχανήματος του θα είναι:</a:t>
            </a:r>
          </a:p>
          <a:p>
            <a:pPr marL="0" indent="0">
              <a:buNone/>
            </a:pPr>
            <a:r>
              <a:rPr lang="el-GR" dirty="0" smtClean="0"/>
              <a:t>Α = 500.000 – 50.000 = 450.000 € =&gt; ΜΔ = = 5.000 €/μήνα.</a:t>
            </a:r>
          </a:p>
          <a:p>
            <a:pPr marL="0" indent="0">
              <a:buNone/>
            </a:pPr>
            <a:r>
              <a:rPr lang="el-GR" dirty="0" smtClean="0"/>
              <a:t>Για τους 3 μήνες που θα εργαστεί, το συνολικό ποσό απόσβεσης θα είναι 15.000 €. </a:t>
            </a:r>
          </a:p>
          <a:p>
            <a:pPr marL="0" indent="0">
              <a:buNone/>
            </a:pPr>
            <a:r>
              <a:rPr lang="el-GR" dirty="0" smtClean="0"/>
              <a:t>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Προϋπολογισμού </a:t>
            </a:r>
            <a:r>
              <a:rPr lang="el-GR" smtClean="0"/>
              <a:t>3 </a:t>
            </a:r>
            <a:r>
              <a:rPr lang="el-GR" sz="3200" b="0" smtClean="0">
                <a:solidFill>
                  <a:prstClr val="white"/>
                </a:solidFill>
              </a:rPr>
              <a:t>6/6</a:t>
            </a:r>
            <a:endParaRPr lang="el-GR" dirty="0"/>
          </a:p>
        </p:txBody>
      </p:sp>
      <p:sp>
        <p:nvSpPr>
          <p:cNvPr id="3" name="2 - Θέση περιεχομένου"/>
          <p:cNvSpPr>
            <a:spLocks noGrp="1"/>
          </p:cNvSpPr>
          <p:nvPr>
            <p:ph idx="1"/>
          </p:nvPr>
        </p:nvSpPr>
        <p:spPr/>
        <p:txBody>
          <a:bodyPr>
            <a:noAutofit/>
          </a:bodyPr>
          <a:lstStyle/>
          <a:p>
            <a:pPr marL="0" lvl="0" indent="0">
              <a:buNone/>
            </a:pPr>
            <a:r>
              <a:rPr lang="el-GR" dirty="0" smtClean="0"/>
              <a:t>4. Τα πραγματικά έξοδα θα είναι:</a:t>
            </a:r>
          </a:p>
          <a:p>
            <a:pPr marL="0" indent="0">
              <a:buNone/>
            </a:pPr>
            <a:r>
              <a:rPr lang="el-GR" dirty="0" smtClean="0"/>
              <a:t>(1) 80.000 m</a:t>
            </a:r>
            <a:r>
              <a:rPr lang="el-GR" baseline="30000" dirty="0" smtClean="0"/>
              <a:t>3</a:t>
            </a:r>
            <a:r>
              <a:rPr lang="el-GR" dirty="0" smtClean="0"/>
              <a:t> * 0,60 €/m</a:t>
            </a:r>
            <a:r>
              <a:rPr lang="el-GR" baseline="30000" dirty="0" smtClean="0"/>
              <a:t>3</a:t>
            </a:r>
            <a:r>
              <a:rPr lang="el-GR" dirty="0" smtClean="0"/>
              <a:t> =	  48.000 €</a:t>
            </a:r>
          </a:p>
          <a:p>
            <a:pPr marL="0" indent="0">
              <a:buNone/>
            </a:pPr>
            <a:r>
              <a:rPr lang="el-GR" dirty="0" smtClean="0"/>
              <a:t>(2) 60.000 m</a:t>
            </a:r>
            <a:r>
              <a:rPr lang="el-GR" baseline="30000" dirty="0" smtClean="0"/>
              <a:t>3</a:t>
            </a:r>
            <a:r>
              <a:rPr lang="el-GR" dirty="0" smtClean="0"/>
              <a:t> * 1,20 €/m</a:t>
            </a:r>
            <a:r>
              <a:rPr lang="el-GR" baseline="30000" dirty="0" smtClean="0"/>
              <a:t>3</a:t>
            </a:r>
            <a:r>
              <a:rPr lang="el-GR" dirty="0" smtClean="0"/>
              <a:t> =	  72.000 €</a:t>
            </a:r>
          </a:p>
          <a:p>
            <a:pPr marL="0" indent="0">
              <a:buNone/>
            </a:pPr>
            <a:r>
              <a:rPr lang="el-GR" dirty="0" smtClean="0"/>
              <a:t>(3) 50.000 m</a:t>
            </a:r>
            <a:r>
              <a:rPr lang="el-GR" baseline="30000" dirty="0" smtClean="0"/>
              <a:t>3</a:t>
            </a:r>
            <a:r>
              <a:rPr lang="el-GR" dirty="0" smtClean="0"/>
              <a:t> * 1,30 €/m</a:t>
            </a:r>
            <a:r>
              <a:rPr lang="el-GR" baseline="30000" dirty="0" smtClean="0"/>
              <a:t>3</a:t>
            </a:r>
            <a:r>
              <a:rPr lang="el-GR" dirty="0" smtClean="0"/>
              <a:t> =	  65.000 €</a:t>
            </a:r>
          </a:p>
          <a:p>
            <a:pPr marL="0" indent="0">
              <a:buNone/>
            </a:pPr>
            <a:r>
              <a:rPr lang="el-GR" dirty="0" smtClean="0"/>
              <a:t>Απόσβεση:   			  15.000 €</a:t>
            </a:r>
          </a:p>
          <a:p>
            <a:pPr marL="0" indent="0">
              <a:buNone/>
            </a:pPr>
            <a:r>
              <a:rPr lang="el-GR" dirty="0" smtClean="0"/>
              <a:t>Προσωπικά Έξοδα:   	       	</a:t>
            </a:r>
            <a:r>
              <a:rPr lang="el-GR" u="sng" dirty="0" smtClean="0"/>
              <a:t>  20.000 €</a:t>
            </a:r>
            <a:endParaRPr lang="el-GR" dirty="0" smtClean="0"/>
          </a:p>
          <a:p>
            <a:pPr marL="0" indent="0">
              <a:buNone/>
            </a:pPr>
            <a:r>
              <a:rPr lang="el-GR" dirty="0" smtClean="0"/>
              <a:t>Συνολικά Έξοδα:		220.000 €</a:t>
            </a:r>
          </a:p>
          <a:p>
            <a:pPr marL="0" indent="0">
              <a:buNone/>
            </a:pPr>
            <a:r>
              <a:rPr lang="el-GR" dirty="0" smtClean="0"/>
              <a:t>223.020 – 220.000 = +3.020 €.</a:t>
            </a:r>
          </a:p>
          <a:p>
            <a:pPr marL="0" indent="0">
              <a:buNone/>
            </a:pPr>
            <a:r>
              <a:rPr lang="el-GR" dirty="0" smtClean="0"/>
              <a:t>Ο εργολήπτης θα έχει περίσσευμα 3.020 € για τακτικό αποθεματικό</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Βασίλειος Μούσας 2014. Βασίλειος Μούσας. «Διαχείριση έργων και εργοταξίων . Ενότητα </a:t>
            </a:r>
            <a:r>
              <a:rPr lang="en-US" sz="2000" dirty="0" smtClean="0"/>
              <a:t>1</a:t>
            </a:r>
            <a:r>
              <a:rPr lang="el-GR" sz="2000" dirty="0" smtClean="0"/>
              <a:t>2: Προϋπολογισμός έργου».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067293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xmlns="" val="1180909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62624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Οικονομική Προσφορά &amp; Έκπτωση</a:t>
            </a:r>
            <a:endParaRPr lang="el-GR" dirty="0"/>
          </a:p>
        </p:txBody>
      </p:sp>
      <p:sp>
        <p:nvSpPr>
          <p:cNvPr id="3" name="2 - Θέση περιεχομένου"/>
          <p:cNvSpPr>
            <a:spLocks noGrp="1"/>
          </p:cNvSpPr>
          <p:nvPr>
            <p:ph idx="1"/>
          </p:nvPr>
        </p:nvSpPr>
        <p:spPr/>
        <p:txBody>
          <a:bodyPr>
            <a:normAutofit fontScale="85000" lnSpcReduction="20000"/>
          </a:bodyPr>
          <a:lstStyle/>
          <a:p>
            <a:pPr marL="0" indent="0">
              <a:buNone/>
            </a:pPr>
            <a:r>
              <a:rPr lang="el-GR" dirty="0" smtClean="0"/>
              <a:t>Το επιπλέον ποσοστό των παγίων και του κέρδους απορροφά και τις τυχόν εκπτώσεις που θα κάνει ο εργολήπτης προκειμένου να δώσει ανταγωνιστικότερη τιμή και να πάρει το έργο. Π.Χ.:</a:t>
            </a:r>
          </a:p>
          <a:p>
            <a:pPr marL="0" indent="0">
              <a:buNone/>
            </a:pPr>
            <a:r>
              <a:rPr lang="el-GR" dirty="0" smtClean="0"/>
              <a:t>Ένας Δήμος προκηρύσσει έργο αξίας 100.000</a:t>
            </a:r>
          </a:p>
          <a:p>
            <a:pPr marL="0" indent="0">
              <a:buNone/>
            </a:pPr>
            <a:r>
              <a:rPr lang="el-GR" dirty="0" smtClean="0"/>
              <a:t>Ο εργολήπτης υπολογίζει ότι μπορεί να το εκτελέσει με κόστος 50.000 </a:t>
            </a:r>
          </a:p>
          <a:p>
            <a:pPr marL="0" indent="0">
              <a:buNone/>
            </a:pPr>
            <a:r>
              <a:rPr lang="el-GR" dirty="0" smtClean="0"/>
              <a:t>Προσθέτει 40% για τα πάγια έξοδα και το κέρδος, δηλαδή 20.000 </a:t>
            </a:r>
          </a:p>
          <a:p>
            <a:pPr marL="0" indent="0">
              <a:buNone/>
            </a:pPr>
            <a:r>
              <a:rPr lang="el-GR" dirty="0" smtClean="0"/>
              <a:t>Η συνολική προσφορά του θα είναι 70.000 οπότε διεκδικεί το έργο με έκπτωση 30% που είναι αρκετά ανταγωνιστική. </a:t>
            </a:r>
          </a:p>
          <a:p>
            <a:pPr marL="0" indent="0">
              <a:buNone/>
            </a:pPr>
            <a:r>
              <a:rPr lang="el-GR" dirty="0" smtClean="0"/>
              <a:t>Αν δεν έχει ανταγωνισμό μπορεί να ανεβάσει τη προσφορά μέχρι τις 100.000 (λιγότερη έκπτωση, μεγαλύτερο κέρδος)</a:t>
            </a:r>
          </a:p>
          <a:p>
            <a:pPr marL="0" indent="0">
              <a:buNone/>
            </a:pPr>
            <a:r>
              <a:rPr lang="el-GR" dirty="0" smtClean="0"/>
              <a:t>Αν ο ανταγωνισμός είναι μεγάλος μπορεί να κατεβάσει τη προσφορά (μεγαλύτερη έκπτωση, μικρότερο κέρδος), όχι όμως κάτω από τις 50.000+πάγια γιατί θα έχει ζημία.</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Προϋπολογισμού 1 </a:t>
            </a:r>
            <a:r>
              <a:rPr lang="el-GR" sz="3200" b="0" dirty="0" smtClean="0"/>
              <a:t>1/7</a:t>
            </a:r>
            <a:endParaRPr lang="el-GR" sz="3200" b="0" dirty="0"/>
          </a:p>
        </p:txBody>
      </p:sp>
      <p:sp>
        <p:nvSpPr>
          <p:cNvPr id="3" name="2 - Θέση περιεχομένου"/>
          <p:cNvSpPr>
            <a:spLocks noGrp="1"/>
          </p:cNvSpPr>
          <p:nvPr>
            <p:ph idx="1"/>
          </p:nvPr>
        </p:nvSpPr>
        <p:spPr>
          <a:xfrm>
            <a:off x="457200" y="1340768"/>
            <a:ext cx="8229600" cy="1512168"/>
          </a:xfrm>
        </p:spPr>
        <p:txBody>
          <a:bodyPr/>
          <a:lstStyle/>
          <a:p>
            <a:pPr marL="0" indent="0">
              <a:buNone/>
            </a:pPr>
            <a:r>
              <a:rPr lang="el-GR" dirty="0" smtClean="0"/>
              <a:t>Ένας εργολήπτης πρόκειται να πάρει μέρος σε μειοδοτικό διαγωνισμό έργου εκσκαφών ορεινής οδοποιίας με τον παρακάτω συμβατικό προϋπολογισμό 440,000 €: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graphicFrame>
        <p:nvGraphicFramePr>
          <p:cNvPr id="5" name="4 - Πίνακας"/>
          <p:cNvGraphicFramePr>
            <a:graphicFrameLocks noGrp="1"/>
          </p:cNvGraphicFramePr>
          <p:nvPr/>
        </p:nvGraphicFramePr>
        <p:xfrm>
          <a:off x="755576" y="2852936"/>
          <a:ext cx="6912769" cy="2376261"/>
        </p:xfrm>
        <a:graphic>
          <a:graphicData uri="http://schemas.openxmlformats.org/drawingml/2006/table">
            <a:tbl>
              <a:tblPr/>
              <a:tblGrid>
                <a:gridCol w="524789"/>
                <a:gridCol w="1773690"/>
                <a:gridCol w="999506"/>
                <a:gridCol w="2179077"/>
                <a:gridCol w="1435707"/>
              </a:tblGrid>
              <a:tr h="475253">
                <a:tc>
                  <a:txBody>
                    <a:bodyPr/>
                    <a:lstStyle/>
                    <a:p>
                      <a:pPr algn="ctr">
                        <a:spcAft>
                          <a:spcPts val="0"/>
                        </a:spcAft>
                      </a:pPr>
                      <a:r>
                        <a:rPr lang="el-GR" sz="1400" dirty="0">
                          <a:latin typeface="+mn-lt"/>
                          <a:ea typeface="Times New Roman"/>
                          <a:cs typeface="Times New Roman"/>
                        </a:rPr>
                        <a:t>α/α</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latin typeface="+mn-lt"/>
                          <a:ea typeface="Times New Roman"/>
                          <a:cs typeface="Times New Roman"/>
                        </a:rPr>
                        <a:t>Περιγραφή</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latin typeface="+mn-lt"/>
                          <a:ea typeface="Times New Roman"/>
                          <a:cs typeface="Times New Roman"/>
                        </a:rPr>
                        <a:t>Ποσότητα</a:t>
                      </a:r>
                    </a:p>
                    <a:p>
                      <a:pPr algn="ctr">
                        <a:spcAft>
                          <a:spcPts val="0"/>
                        </a:spcAft>
                      </a:pPr>
                      <a:r>
                        <a:rPr lang="el-GR" sz="1400">
                          <a:latin typeface="+mn-lt"/>
                          <a:ea typeface="Times New Roman"/>
                          <a:cs typeface="Times New Roman"/>
                        </a:rPr>
                        <a:t>(m</a:t>
                      </a:r>
                      <a:r>
                        <a:rPr lang="el-GR" sz="1400" baseline="30000">
                          <a:latin typeface="+mn-lt"/>
                          <a:ea typeface="Times New Roman"/>
                          <a:cs typeface="Times New Roman"/>
                        </a:rPr>
                        <a:t>3</a:t>
                      </a:r>
                      <a:r>
                        <a:rPr lang="el-GR" sz="1400">
                          <a:latin typeface="+mn-lt"/>
                          <a:ea typeface="Times New Roman"/>
                          <a:cs typeface="Times New Roman"/>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latin typeface="+mn-lt"/>
                          <a:ea typeface="Times New Roman"/>
                          <a:cs typeface="Times New Roman"/>
                        </a:rPr>
                        <a:t>Τιμή Μονάδας</a:t>
                      </a:r>
                    </a:p>
                    <a:p>
                      <a:pPr algn="ctr">
                        <a:spcAft>
                          <a:spcPts val="0"/>
                        </a:spcAft>
                      </a:pPr>
                      <a:r>
                        <a:rPr lang="el-GR" sz="1400">
                          <a:latin typeface="+mn-lt"/>
                          <a:ea typeface="Times New Roman"/>
                          <a:cs typeface="Times New Roman"/>
                        </a:rPr>
                        <a:t>(€/m</a:t>
                      </a:r>
                      <a:r>
                        <a:rPr lang="el-GR" sz="1400" baseline="30000">
                          <a:latin typeface="+mn-lt"/>
                          <a:ea typeface="Times New Roman"/>
                          <a:cs typeface="Times New Roman"/>
                        </a:rPr>
                        <a:t>3</a:t>
                      </a:r>
                      <a:r>
                        <a:rPr lang="el-GR" sz="1400">
                          <a:latin typeface="+mn-lt"/>
                          <a:ea typeface="Times New Roman"/>
                          <a:cs typeface="Times New Roman"/>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latin typeface="+mn-lt"/>
                          <a:ea typeface="Times New Roman"/>
                          <a:cs typeface="Times New Roman"/>
                        </a:rPr>
                        <a:t>Μερικός Προ-</a:t>
                      </a:r>
                    </a:p>
                    <a:p>
                      <a:pPr algn="ctr">
                        <a:spcAft>
                          <a:spcPts val="0"/>
                        </a:spcAft>
                      </a:pPr>
                      <a:r>
                        <a:rPr lang="el-GR" sz="1400">
                          <a:latin typeface="+mn-lt"/>
                          <a:ea typeface="Times New Roman"/>
                          <a:cs typeface="Times New Roman"/>
                        </a:rPr>
                        <a:t>υπολογισμός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626">
                <a:tc>
                  <a:txBody>
                    <a:bodyPr/>
                    <a:lstStyle/>
                    <a:p>
                      <a:pPr algn="ctr">
                        <a:spcAft>
                          <a:spcPts val="0"/>
                        </a:spcAft>
                      </a:pPr>
                      <a:r>
                        <a:rPr lang="el-GR" sz="1400">
                          <a:latin typeface="+mn-lt"/>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r>
                        <a:rPr lang="el-GR" sz="1400" dirty="0">
                          <a:latin typeface="+mn-lt"/>
                          <a:ea typeface="Times New Roman"/>
                          <a:cs typeface="Times New Roman"/>
                        </a:rPr>
                        <a:t>Εκσκαφή Γαιών</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400">
                          <a:latin typeface="+mn-lt"/>
                          <a:ea typeface="Times New Roman"/>
                          <a:cs typeface="Times New Roman"/>
                        </a:rPr>
                        <a:t>200.000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l-GR" sz="1400">
                          <a:latin typeface="+mn-lt"/>
                          <a:ea typeface="Times New Roman"/>
                          <a:cs typeface="Times New Roman"/>
                        </a:rPr>
                        <a:t>0,40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400">
                          <a:latin typeface="+mn-lt"/>
                          <a:ea typeface="Times New Roman"/>
                          <a:cs typeface="Times New Roman"/>
                        </a:rPr>
                        <a:t>80.000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7626">
                <a:tc>
                  <a:txBody>
                    <a:bodyPr/>
                    <a:lstStyle/>
                    <a:p>
                      <a:pPr algn="ctr">
                        <a:spcAft>
                          <a:spcPts val="0"/>
                        </a:spcAft>
                      </a:pPr>
                      <a:r>
                        <a:rPr lang="el-GR" sz="1400">
                          <a:latin typeface="+mn-lt"/>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spcAft>
                          <a:spcPts val="0"/>
                        </a:spcAft>
                      </a:pPr>
                      <a:r>
                        <a:rPr lang="el-GR" sz="1400" dirty="0">
                          <a:latin typeface="+mn-lt"/>
                          <a:ea typeface="Times New Roman"/>
                          <a:cs typeface="Times New Roman"/>
                        </a:rPr>
                        <a:t>Εκσκαφή </a:t>
                      </a:r>
                      <a:r>
                        <a:rPr lang="el-GR" sz="1400" dirty="0" err="1">
                          <a:latin typeface="+mn-lt"/>
                          <a:ea typeface="Times New Roman"/>
                          <a:cs typeface="Times New Roman"/>
                        </a:rPr>
                        <a:t>Ημίβραχου</a:t>
                      </a:r>
                      <a:endParaRPr lang="el-GR" sz="1400" dirty="0">
                        <a:latin typeface="+mn-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l-GR" sz="1400" dirty="0">
                          <a:latin typeface="+mn-lt"/>
                          <a:ea typeface="Times New Roman"/>
                          <a:cs typeface="Times New Roman"/>
                        </a:rPr>
                        <a:t>100.000</a:t>
                      </a:r>
                    </a:p>
                  </a:txBody>
                  <a:tcPr marL="68580" marR="68580" marT="0" marB="0">
                    <a:lnL>
                      <a:noFill/>
                    </a:lnL>
                    <a:lnR>
                      <a:noFill/>
                    </a:lnR>
                    <a:lnT>
                      <a:noFill/>
                    </a:lnT>
                    <a:lnB>
                      <a:noFill/>
                    </a:lnB>
                  </a:tcPr>
                </a:tc>
                <a:tc>
                  <a:txBody>
                    <a:bodyPr/>
                    <a:lstStyle/>
                    <a:p>
                      <a:pPr algn="ctr">
                        <a:spcAft>
                          <a:spcPts val="0"/>
                        </a:spcAft>
                      </a:pPr>
                      <a:r>
                        <a:rPr lang="el-GR" sz="1400">
                          <a:latin typeface="+mn-lt"/>
                          <a:ea typeface="Times New Roman"/>
                          <a:cs typeface="Times New Roman"/>
                        </a:rPr>
                        <a:t>1,70</a:t>
                      </a:r>
                    </a:p>
                  </a:txBody>
                  <a:tcPr marL="68580" marR="68580" marT="0" marB="0">
                    <a:lnL>
                      <a:noFill/>
                    </a:lnL>
                    <a:lnR>
                      <a:noFill/>
                    </a:lnR>
                    <a:lnT>
                      <a:noFill/>
                    </a:lnT>
                    <a:lnB>
                      <a:noFill/>
                    </a:lnB>
                  </a:tcPr>
                </a:tc>
                <a:tc>
                  <a:txBody>
                    <a:bodyPr/>
                    <a:lstStyle/>
                    <a:p>
                      <a:pPr algn="r">
                        <a:spcAft>
                          <a:spcPts val="0"/>
                        </a:spcAft>
                      </a:pPr>
                      <a:r>
                        <a:rPr lang="el-GR" sz="1400">
                          <a:latin typeface="+mn-lt"/>
                          <a:ea typeface="Times New Roman"/>
                          <a:cs typeface="Times New Roman"/>
                        </a:rPr>
                        <a:t>170.000</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237626">
                <a:tc>
                  <a:txBody>
                    <a:bodyPr/>
                    <a:lstStyle/>
                    <a:p>
                      <a:pPr algn="ctr">
                        <a:spcAft>
                          <a:spcPts val="0"/>
                        </a:spcAft>
                      </a:pPr>
                      <a:r>
                        <a:rPr lang="el-GR" sz="1400">
                          <a:latin typeface="+mn-lt"/>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400">
                          <a:latin typeface="+mn-lt"/>
                          <a:ea typeface="Times New Roman"/>
                          <a:cs typeface="Times New Roman"/>
                        </a:rPr>
                        <a:t>Εκσκαφή Βράχου</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a:latin typeface="+mn-lt"/>
                          <a:ea typeface="Times New Roman"/>
                          <a:cs typeface="Times New Roman"/>
                        </a:rPr>
                        <a:t>50.000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400" dirty="0">
                          <a:latin typeface="+mn-lt"/>
                          <a:ea typeface="Times New Roman"/>
                          <a:cs typeface="Times New Roman"/>
                        </a:rPr>
                        <a:t>2,10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a:latin typeface="+mn-lt"/>
                          <a:ea typeface="Times New Roman"/>
                          <a:cs typeface="Times New Roman"/>
                        </a:rPr>
                        <a:t>105.000</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7626">
                <a:tc>
                  <a:txBody>
                    <a:bodyPr/>
                    <a:lstStyle/>
                    <a:p>
                      <a:pPr algn="just">
                        <a:spcAft>
                          <a:spcPts val="0"/>
                        </a:spcAft>
                      </a:pPr>
                      <a:endParaRPr lang="el-GR" sz="140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endParaRPr lang="el-GR" sz="140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el-GR" sz="140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400" dirty="0">
                          <a:latin typeface="+mn-lt"/>
                          <a:ea typeface="Times New Roman"/>
                          <a:cs typeface="Times New Roman"/>
                        </a:rPr>
                        <a:t>Άθροισμα:</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l-GR" sz="1400">
                          <a:latin typeface="+mn-lt"/>
                          <a:ea typeface="Times New Roman"/>
                          <a:cs typeface="Times New Roman"/>
                        </a:rPr>
                        <a:t>355.000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7626">
                <a:tc>
                  <a:txBody>
                    <a:bodyPr/>
                    <a:lstStyle/>
                    <a:p>
                      <a:pPr algn="just">
                        <a:spcAft>
                          <a:spcPts val="0"/>
                        </a:spcAft>
                      </a:pPr>
                      <a:endParaRPr lang="el-GR" sz="1400">
                        <a:latin typeface="+mn-lt"/>
                        <a:ea typeface="Times New Roman"/>
                        <a:cs typeface="Times New Roman"/>
                      </a:endParaRPr>
                    </a:p>
                  </a:txBody>
                  <a:tcPr marL="68580" marR="68580" marT="0" marB="0">
                    <a:lnL>
                      <a:noFill/>
                    </a:lnL>
                    <a:lnR>
                      <a:noFill/>
                    </a:lnR>
                    <a:lnT>
                      <a:noFill/>
                    </a:lnT>
                    <a:lnB>
                      <a:noFill/>
                    </a:lnB>
                  </a:tcPr>
                </a:tc>
                <a:tc>
                  <a:txBody>
                    <a:bodyPr/>
                    <a:lstStyle/>
                    <a:p>
                      <a:pPr algn="just">
                        <a:spcAft>
                          <a:spcPts val="0"/>
                        </a:spcAft>
                      </a:pPr>
                      <a:endParaRPr lang="el-GR"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endParaRPr lang="el-GR" sz="140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400" dirty="0">
                          <a:latin typeface="+mn-lt"/>
                          <a:ea typeface="Times New Roman"/>
                          <a:cs typeface="Times New Roman"/>
                        </a:rPr>
                        <a:t>Εργολαβικό Όφελος 18%:</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400">
                          <a:latin typeface="+mn-lt"/>
                          <a:ea typeface="Times New Roman"/>
                          <a:cs typeface="Times New Roman"/>
                        </a:rPr>
                        <a:t>63.900</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7626">
                <a:tc>
                  <a:txBody>
                    <a:bodyPr/>
                    <a:lstStyle/>
                    <a:p>
                      <a:pPr algn="just">
                        <a:spcAft>
                          <a:spcPts val="0"/>
                        </a:spcAft>
                      </a:pPr>
                      <a:endParaRPr lang="el-GR" sz="1400">
                        <a:latin typeface="+mn-lt"/>
                        <a:ea typeface="Times New Roman"/>
                        <a:cs typeface="Times New Roman"/>
                      </a:endParaRPr>
                    </a:p>
                  </a:txBody>
                  <a:tcPr marL="68580" marR="68580" marT="0" marB="0">
                    <a:lnL>
                      <a:noFill/>
                    </a:lnL>
                    <a:lnR>
                      <a:noFill/>
                    </a:lnR>
                    <a:lnT>
                      <a:noFill/>
                    </a:lnT>
                    <a:lnB>
                      <a:noFill/>
                    </a:lnB>
                  </a:tcPr>
                </a:tc>
                <a:tc>
                  <a:txBody>
                    <a:bodyPr/>
                    <a:lstStyle/>
                    <a:p>
                      <a:pPr algn="just">
                        <a:spcAft>
                          <a:spcPts val="0"/>
                        </a:spcAft>
                      </a:pPr>
                      <a:endParaRPr lang="el-GR"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endParaRPr lang="el-GR" sz="140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400" dirty="0">
                          <a:latin typeface="+mn-lt"/>
                          <a:ea typeface="Times New Roman"/>
                          <a:cs typeface="Times New Roman"/>
                        </a:rPr>
                        <a:t>Άθροισμα με Ε.Ο.:</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400" dirty="0">
                          <a:latin typeface="+mn-lt"/>
                          <a:ea typeface="Times New Roman"/>
                          <a:cs typeface="Times New Roman"/>
                        </a:rPr>
                        <a:t>418.900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7626">
                <a:tc>
                  <a:txBody>
                    <a:bodyPr/>
                    <a:lstStyle/>
                    <a:p>
                      <a:pPr algn="just">
                        <a:spcAft>
                          <a:spcPts val="0"/>
                        </a:spcAft>
                      </a:pPr>
                      <a:endParaRPr lang="el-GR" sz="1400">
                        <a:latin typeface="+mn-lt"/>
                        <a:ea typeface="Times New Roman"/>
                        <a:cs typeface="Times New Roman"/>
                      </a:endParaRPr>
                    </a:p>
                  </a:txBody>
                  <a:tcPr marL="68580" marR="68580" marT="0" marB="0">
                    <a:lnL>
                      <a:noFill/>
                    </a:lnL>
                    <a:lnR>
                      <a:noFill/>
                    </a:lnR>
                    <a:lnT>
                      <a:noFill/>
                    </a:lnT>
                    <a:lnB>
                      <a:noFill/>
                    </a:lnB>
                  </a:tcPr>
                </a:tc>
                <a:tc>
                  <a:txBody>
                    <a:bodyPr/>
                    <a:lstStyle/>
                    <a:p>
                      <a:pPr algn="just">
                        <a:spcAft>
                          <a:spcPts val="0"/>
                        </a:spcAft>
                      </a:pPr>
                      <a:endParaRPr lang="el-GR"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endParaRPr lang="el-GR" sz="140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400">
                          <a:latin typeface="+mn-lt"/>
                          <a:ea typeface="Times New Roman"/>
                          <a:cs typeface="Times New Roman"/>
                        </a:rPr>
                        <a:t>Απρόβλεπτα/Στρογγ. ~5%:</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r">
                        <a:spcAft>
                          <a:spcPts val="0"/>
                        </a:spcAft>
                      </a:pPr>
                      <a:r>
                        <a:rPr lang="el-GR" sz="1400" dirty="0">
                          <a:latin typeface="+mn-lt"/>
                          <a:ea typeface="Times New Roman"/>
                          <a:cs typeface="Times New Roman"/>
                        </a:rPr>
                        <a:t>21.100</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7626">
                <a:tc>
                  <a:txBody>
                    <a:bodyPr/>
                    <a:lstStyle/>
                    <a:p>
                      <a:pPr algn="just">
                        <a:spcAft>
                          <a:spcPts val="0"/>
                        </a:spcAft>
                      </a:pPr>
                      <a:endParaRPr lang="el-GR" sz="1400">
                        <a:latin typeface="+mn-lt"/>
                        <a:ea typeface="Times New Roman"/>
                        <a:cs typeface="Times New Roman"/>
                      </a:endParaRPr>
                    </a:p>
                  </a:txBody>
                  <a:tcPr marL="68580" marR="68580" marT="0" marB="0">
                    <a:lnL>
                      <a:noFill/>
                    </a:lnL>
                    <a:lnR>
                      <a:noFill/>
                    </a:lnR>
                    <a:lnT>
                      <a:noFill/>
                    </a:lnT>
                    <a:lnB>
                      <a:noFill/>
                    </a:lnB>
                  </a:tcPr>
                </a:tc>
                <a:tc>
                  <a:txBody>
                    <a:bodyPr/>
                    <a:lstStyle/>
                    <a:p>
                      <a:pPr algn="just">
                        <a:spcAft>
                          <a:spcPts val="0"/>
                        </a:spcAft>
                      </a:pPr>
                      <a:endParaRPr lang="el-GR" sz="1400">
                        <a:latin typeface="+mn-lt"/>
                        <a:ea typeface="Times New Roman"/>
                        <a:cs typeface="Times New Roman"/>
                      </a:endParaRPr>
                    </a:p>
                  </a:txBody>
                  <a:tcPr marL="68580" marR="68580" marT="0" marB="0">
                    <a:lnL>
                      <a:noFill/>
                    </a:lnL>
                    <a:lnR>
                      <a:noFill/>
                    </a:lnR>
                    <a:lnT>
                      <a:noFill/>
                    </a:lnT>
                    <a:lnB>
                      <a:noFill/>
                    </a:lnB>
                  </a:tcPr>
                </a:tc>
                <a:tc>
                  <a:txBody>
                    <a:bodyPr/>
                    <a:lstStyle/>
                    <a:p>
                      <a:pPr algn="r">
                        <a:spcAft>
                          <a:spcPts val="0"/>
                        </a:spcAft>
                      </a:pPr>
                      <a:endParaRPr lang="el-GR" sz="140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r>
                        <a:rPr lang="el-GR" sz="1400">
                          <a:latin typeface="+mn-lt"/>
                          <a:ea typeface="Times New Roman"/>
                          <a:cs typeface="Times New Roman"/>
                        </a:rPr>
                        <a:t>Συμβατικός Προϋπολ.:</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l-GR" sz="1400" dirty="0">
                          <a:latin typeface="+mn-lt"/>
                          <a:ea typeface="Times New Roman"/>
                          <a:cs typeface="Times New Roman"/>
                        </a:rPr>
                        <a:t>440.000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Προϋπολογισμού 1 </a:t>
            </a:r>
            <a:r>
              <a:rPr lang="el-GR" sz="3200" b="0" dirty="0" smtClean="0"/>
              <a:t>2/7</a:t>
            </a:r>
            <a:endParaRPr lang="el-GR" sz="3200" dirty="0"/>
          </a:p>
        </p:txBody>
      </p:sp>
      <p:sp>
        <p:nvSpPr>
          <p:cNvPr id="3" name="2 - Θέση περιεχομένου"/>
          <p:cNvSpPr>
            <a:spLocks noGrp="1"/>
          </p:cNvSpPr>
          <p:nvPr>
            <p:ph idx="1"/>
          </p:nvPr>
        </p:nvSpPr>
        <p:spPr/>
        <p:txBody>
          <a:bodyPr>
            <a:normAutofit fontScale="70000" lnSpcReduction="20000"/>
          </a:bodyPr>
          <a:lstStyle/>
          <a:p>
            <a:pPr marL="457200" lvl="0" indent="-457200">
              <a:buFont typeface="+mj-lt"/>
              <a:buAutoNum type="arabicPeriod"/>
            </a:pPr>
            <a:r>
              <a:rPr lang="el-GR" dirty="0" smtClean="0"/>
              <a:t>Ο εργολήπτης πιθανολογεί ότι για να ανακηρυχθεί μειοδότης θα πρέπει να προσφέρει τέτοιες τιμές που να αντιστοιχούν σε ενιαία έκπτωση της τάξεως του 30%. Σε περίπτωση δημοπράτησης με το σύστημα ενιαίας έκπτωσης επί τοις εκατό, τι τιμές μονάδας θα αντιστοιχούν σε κάθε κονδύλι; </a:t>
            </a:r>
          </a:p>
          <a:p>
            <a:pPr marL="457200" lvl="0" indent="-457200">
              <a:buFont typeface="+mj-lt"/>
              <a:buAutoNum type="arabicPeriod"/>
            </a:pPr>
            <a:r>
              <a:rPr lang="el-GR" dirty="0" smtClean="0"/>
              <a:t>Στη περίπτωση δημοπράτησης με το σύστημα συμπλήρωσης τιμολογίου, ο εργολήπτης έχει προσφορές από υπεργολάβους για τα κονδύλια (2) και (3), 1,30 €/m</a:t>
            </a:r>
            <a:r>
              <a:rPr lang="el-GR" baseline="30000" dirty="0" smtClean="0"/>
              <a:t>3</a:t>
            </a:r>
            <a:r>
              <a:rPr lang="el-GR" dirty="0" smtClean="0"/>
              <a:t> και 1,90 €/m</a:t>
            </a:r>
            <a:r>
              <a:rPr lang="el-GR" baseline="30000" dirty="0" smtClean="0"/>
              <a:t>3</a:t>
            </a:r>
            <a:r>
              <a:rPr lang="el-GR" dirty="0" smtClean="0"/>
              <a:t> αντίστοιχα και εκτιμά ότι για να ανακηρυχθεί μειοδότης πρέπει να προσφέρει τιμή μονάδας στο κονδύλιο (1) τέτοια ώστε χρησιμοποιώντας και τις τιμές των υπεργολάβων για τα (2) και (3) να πετύχει ενιαία έκπτωση 30%. Ποια πρέπει να είναι η τιμή μονάδας στο κονδύλιο (1);</a:t>
            </a:r>
          </a:p>
          <a:p>
            <a:pPr marL="457200" lvl="0" indent="-457200">
              <a:buFont typeface="+mj-lt"/>
              <a:buAutoNum type="arabicPeriod"/>
            </a:pPr>
            <a:r>
              <a:rPr lang="el-GR" dirty="0" smtClean="0"/>
              <a:t>Ο εργολήπτης υπολογίζει κόστος τιμής μονάδας για το κονδύλιο (1) τα 0,20 €/m</a:t>
            </a:r>
            <a:r>
              <a:rPr lang="el-GR" baseline="30000" dirty="0" smtClean="0"/>
              <a:t>3</a:t>
            </a:r>
            <a:r>
              <a:rPr lang="el-GR" dirty="0" smtClean="0"/>
              <a:t>. Αν τελικά πάρει το έργο με έκπτωση 30%, προκύπτει το ερώτημα αν, τελειώνοντας το, θα μπορέσει να ανταποκριθεί στις υποχρεώσεις του που είναι 10.000 € για απόσβεση εξοπλισμού και 20.000 για τα προσωπικά του έξοδα. </a:t>
            </a:r>
          </a:p>
          <a:p>
            <a:pPr marL="457200" lvl="0" indent="-457200">
              <a:buFont typeface="+mj-lt"/>
              <a:buAutoNum type="arabicPeriod"/>
            </a:pPr>
            <a:r>
              <a:rPr lang="el-GR" dirty="0" smtClean="0"/>
              <a:t>Αν όχι, ποιο ποσοστό έκπτωση θα προτείνατε ώστε να εξασφαλίσετε ότι θα ανταποκριθεί στις υποχρεώσεις του και ταυτόχρονα θα έχει πιθανότητες να ανακηρυχθεί μειοδότης;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Προϋπολογισμού 1 </a:t>
            </a:r>
            <a:r>
              <a:rPr lang="el-GR" sz="3200" b="0" dirty="0" smtClean="0">
                <a:solidFill>
                  <a:prstClr val="white"/>
                </a:solidFill>
              </a:rPr>
              <a:t>3/7</a:t>
            </a:r>
            <a:endParaRPr lang="el-GR" dirty="0"/>
          </a:p>
        </p:txBody>
      </p:sp>
      <p:sp>
        <p:nvSpPr>
          <p:cNvPr id="3" name="2 - Θέση περιεχομένου"/>
          <p:cNvSpPr>
            <a:spLocks noGrp="1"/>
          </p:cNvSpPr>
          <p:nvPr>
            <p:ph idx="1"/>
          </p:nvPr>
        </p:nvSpPr>
        <p:spPr/>
        <p:txBody>
          <a:bodyPr>
            <a:normAutofit fontScale="77500" lnSpcReduction="20000"/>
          </a:bodyPr>
          <a:lstStyle/>
          <a:p>
            <a:pPr marL="0" indent="0">
              <a:buNone/>
            </a:pPr>
            <a:r>
              <a:rPr lang="el-GR" i="1" dirty="0" smtClean="0"/>
              <a:t>Απαντήσεις:</a:t>
            </a:r>
            <a:endParaRPr lang="el-GR" dirty="0" smtClean="0"/>
          </a:p>
          <a:p>
            <a:pPr marL="0" indent="0">
              <a:buNone/>
            </a:pPr>
            <a:r>
              <a:rPr lang="el-GR" dirty="0" smtClean="0"/>
              <a:t>1.  Η έκπτωση του 30% αναφέρεται στο κόστος του έργου το οποίο είναι 355.000 €. Άρα ο εργολήπτης πρόκειται να προσφερθεί να υλοποιήσει το έργο με το 70% των 355.000 €, που είναι:</a:t>
            </a:r>
          </a:p>
          <a:p>
            <a:pPr marL="0" indent="0">
              <a:buNone/>
            </a:pPr>
            <a:r>
              <a:rPr lang="el-GR" dirty="0" smtClean="0"/>
              <a:t>70% * 355.000 = 248.500 €.</a:t>
            </a:r>
          </a:p>
          <a:p>
            <a:pPr marL="0" indent="0">
              <a:buNone/>
            </a:pPr>
            <a:r>
              <a:rPr lang="el-GR" dirty="0" smtClean="0"/>
              <a:t> Για να το πετύχει αυτό θα πρέπει να μειώσει αντίστοιχα στα 70% και τα τρία κονδύλια. Αυτό δεν μπορεί φυσικά να γίνει μειώνοντας τις ποσότητες αλλά μειώνοντας κάθε τιμή μονάδας στο 70% της. Έτσι οι τιμές μονάδας που θα πρέπει να αναζητήσει σε υπεργολάβους ή να πετύχει ο ίδιος θα πρέπει να είναι αντίστοιχα: </a:t>
            </a:r>
          </a:p>
          <a:p>
            <a:pPr marL="0" indent="0">
              <a:buNone/>
            </a:pPr>
            <a:r>
              <a:rPr lang="el-GR" dirty="0" smtClean="0"/>
              <a:t> </a:t>
            </a:r>
          </a:p>
          <a:p>
            <a:pPr marL="0" indent="0">
              <a:buNone/>
            </a:pPr>
            <a:r>
              <a:rPr lang="el-GR" dirty="0" smtClean="0"/>
              <a:t>(1) 70% * 0,40 = 0,28 €/m</a:t>
            </a:r>
            <a:r>
              <a:rPr lang="el-GR" baseline="30000" dirty="0" smtClean="0"/>
              <a:t>3</a:t>
            </a:r>
            <a:endParaRPr lang="el-GR" dirty="0" smtClean="0"/>
          </a:p>
          <a:p>
            <a:pPr marL="0" indent="0">
              <a:buNone/>
            </a:pPr>
            <a:r>
              <a:rPr lang="el-GR" dirty="0" smtClean="0"/>
              <a:t>(2) 70% * 1,70 = 1,19 €/m</a:t>
            </a:r>
            <a:r>
              <a:rPr lang="el-GR" baseline="30000" dirty="0" smtClean="0"/>
              <a:t>3</a:t>
            </a:r>
            <a:endParaRPr lang="el-GR" dirty="0" smtClean="0"/>
          </a:p>
          <a:p>
            <a:pPr marL="0" indent="0">
              <a:buNone/>
            </a:pPr>
            <a:r>
              <a:rPr lang="el-GR" dirty="0" smtClean="0"/>
              <a:t>(3) 70% * 2,10 = 1,47 €/m</a:t>
            </a:r>
            <a:r>
              <a:rPr lang="el-GR" baseline="30000" dirty="0" smtClean="0"/>
              <a:t>3</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 Προϋπολογισμού 1 </a:t>
            </a:r>
            <a:r>
              <a:rPr lang="el-GR" sz="3200" b="0" dirty="0" smtClean="0">
                <a:solidFill>
                  <a:prstClr val="white"/>
                </a:solidFill>
              </a:rPr>
              <a:t>4/7</a:t>
            </a:r>
            <a:endParaRPr lang="el-GR" dirty="0"/>
          </a:p>
        </p:txBody>
      </p:sp>
      <p:sp>
        <p:nvSpPr>
          <p:cNvPr id="3" name="2 - Θέση περιεχομένου"/>
          <p:cNvSpPr>
            <a:spLocks noGrp="1"/>
          </p:cNvSpPr>
          <p:nvPr>
            <p:ph idx="1"/>
          </p:nvPr>
        </p:nvSpPr>
        <p:spPr/>
        <p:txBody>
          <a:bodyPr>
            <a:normAutofit fontScale="85000" lnSpcReduction="20000"/>
          </a:bodyPr>
          <a:lstStyle/>
          <a:p>
            <a:pPr marL="0" lvl="0" indent="0">
              <a:buNone/>
            </a:pPr>
            <a:r>
              <a:rPr lang="el-GR" dirty="0" smtClean="0"/>
              <a:t>2. Από τις τιμές των υπεργολάβων έχουμε:</a:t>
            </a:r>
          </a:p>
          <a:p>
            <a:pPr marL="0" indent="0">
              <a:buNone/>
            </a:pPr>
            <a:r>
              <a:rPr lang="el-GR" dirty="0" smtClean="0"/>
              <a:t> (2) 100.000 m</a:t>
            </a:r>
            <a:r>
              <a:rPr lang="el-GR" baseline="30000" dirty="0" smtClean="0"/>
              <a:t>3</a:t>
            </a:r>
            <a:r>
              <a:rPr lang="el-GR" dirty="0" smtClean="0"/>
              <a:t> * 1,30 €/m</a:t>
            </a:r>
            <a:r>
              <a:rPr lang="el-GR" baseline="30000" dirty="0" smtClean="0"/>
              <a:t>3</a:t>
            </a:r>
            <a:r>
              <a:rPr lang="el-GR" dirty="0" smtClean="0"/>
              <a:t> =	130.000 €</a:t>
            </a:r>
          </a:p>
          <a:p>
            <a:pPr marL="0" indent="0">
              <a:buNone/>
            </a:pPr>
            <a:r>
              <a:rPr lang="el-GR" dirty="0" smtClean="0"/>
              <a:t>(3)  50.000 m</a:t>
            </a:r>
            <a:r>
              <a:rPr lang="el-GR" baseline="30000" dirty="0" smtClean="0"/>
              <a:t>3</a:t>
            </a:r>
            <a:r>
              <a:rPr lang="el-GR" dirty="0" smtClean="0"/>
              <a:t>  * 1,90 €/m</a:t>
            </a:r>
            <a:r>
              <a:rPr lang="el-GR" baseline="30000" dirty="0" smtClean="0"/>
              <a:t>3</a:t>
            </a:r>
            <a:r>
              <a:rPr lang="el-GR" dirty="0" smtClean="0"/>
              <a:t> </a:t>
            </a:r>
            <a:r>
              <a:rPr lang="el-GR" u="sng" dirty="0" smtClean="0"/>
              <a:t>=	  95.000 €</a:t>
            </a:r>
            <a:endParaRPr lang="el-GR" dirty="0" smtClean="0"/>
          </a:p>
          <a:p>
            <a:pPr marL="0" indent="0">
              <a:buNone/>
            </a:pPr>
            <a:r>
              <a:rPr lang="el-GR" dirty="0" smtClean="0"/>
              <a:t>Συνολικό Κόστος </a:t>
            </a:r>
            <a:r>
              <a:rPr lang="el-GR" dirty="0" err="1" smtClean="0"/>
              <a:t>Υπεργολ</a:t>
            </a:r>
            <a:r>
              <a:rPr lang="el-GR" dirty="0" smtClean="0"/>
              <a:t>.:	225.000 €</a:t>
            </a:r>
          </a:p>
          <a:p>
            <a:pPr marL="0" indent="0">
              <a:buNone/>
            </a:pPr>
            <a:r>
              <a:rPr lang="el-GR" dirty="0" smtClean="0"/>
              <a:t> Αφαιρώντας το κόστος των υπεργολάβων από το σύνολο της προσφοράς (που θα είναι 248.500 λόγω της έκπτωσης του 30%), θα μείνει στον εργολήπτη για να υλοποιήσει το κονδύλι (1), το ποσό των:</a:t>
            </a:r>
          </a:p>
          <a:p>
            <a:pPr marL="0" indent="0">
              <a:buNone/>
            </a:pPr>
            <a:r>
              <a:rPr lang="el-GR" dirty="0" smtClean="0"/>
              <a:t>248.500 – 225.000 = 23.500 €.</a:t>
            </a:r>
          </a:p>
          <a:p>
            <a:pPr marL="0" indent="0">
              <a:buNone/>
            </a:pPr>
            <a:r>
              <a:rPr lang="el-GR" dirty="0" smtClean="0"/>
              <a:t> Διαιρούμε το ποσό που απομένει με την ποσότητα γαιών του (1) και έχουμε την επιθυμητή τιμή μονάδας για το κονδύλι (1):</a:t>
            </a:r>
          </a:p>
          <a:p>
            <a:pPr marL="0" indent="0">
              <a:buNone/>
            </a:pPr>
            <a:r>
              <a:rPr lang="el-GR" dirty="0" smtClean="0"/>
              <a:t>23.500 € / 200.000 m</a:t>
            </a:r>
            <a:r>
              <a:rPr lang="el-GR" baseline="30000" dirty="0" smtClean="0"/>
              <a:t>3</a:t>
            </a:r>
            <a:r>
              <a:rPr lang="el-GR" dirty="0" smtClean="0"/>
              <a:t> = 0,1175 €/m</a:t>
            </a:r>
            <a:r>
              <a:rPr lang="el-GR" baseline="30000" dirty="0" smtClean="0"/>
              <a:t>3</a:t>
            </a:r>
            <a:r>
              <a:rPr lang="el-GR" dirty="0" smtClean="0"/>
              <a:t>.</a:t>
            </a:r>
          </a:p>
          <a:p>
            <a:pPr marL="0" indent="0">
              <a:buNone/>
            </a:pPr>
            <a:r>
              <a:rPr lang="el-GR" dirty="0" smtClean="0"/>
              <a:t> Η τιμή αυτή αν ήταν εφικτή θα μας έδινε την επιθυμητή συνολική έκπτωση του 30%.</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Παράδειγμα Προϋπολογισμού 1 </a:t>
            </a:r>
            <a:r>
              <a:rPr lang="el-GR" sz="3200" b="0" dirty="0" smtClean="0">
                <a:solidFill>
                  <a:prstClr val="white"/>
                </a:solidFill>
              </a:rPr>
              <a:t>5/7</a:t>
            </a:r>
            <a:endParaRPr lang="el-GR" dirty="0"/>
          </a:p>
        </p:txBody>
      </p:sp>
      <p:sp>
        <p:nvSpPr>
          <p:cNvPr id="3" name="2 - Θέση περιεχομένου"/>
          <p:cNvSpPr>
            <a:spLocks noGrp="1"/>
          </p:cNvSpPr>
          <p:nvPr>
            <p:ph idx="1"/>
          </p:nvPr>
        </p:nvSpPr>
        <p:spPr/>
        <p:txBody>
          <a:bodyPr>
            <a:noAutofit/>
          </a:bodyPr>
          <a:lstStyle/>
          <a:p>
            <a:pPr marL="0" lvl="0" indent="0">
              <a:buNone/>
            </a:pPr>
            <a:r>
              <a:rPr lang="el-GR" sz="2200" dirty="0" smtClean="0"/>
              <a:t>3. Ο εργολήπτης υπολόγισε ότι το κόστος τιμής μονάδας για το κονδύλιο (1) είναι 0,20 €/m</a:t>
            </a:r>
            <a:r>
              <a:rPr lang="el-GR" sz="2200" baseline="30000" dirty="0" smtClean="0"/>
              <a:t>3</a:t>
            </a:r>
            <a:r>
              <a:rPr lang="el-GR" sz="2200" dirty="0" smtClean="0"/>
              <a:t>. Δηλαδή υψηλότερο από αυτό που πρέπει να προσφέρει για να πετύχει έκπτωση 30%.  </a:t>
            </a:r>
          </a:p>
          <a:p>
            <a:pPr marL="0" indent="0">
              <a:buNone/>
            </a:pPr>
            <a:r>
              <a:rPr lang="el-GR" sz="2200" dirty="0" smtClean="0"/>
              <a:t>Αν πάρει τελικά το έργο με αυτήν την έκπτωση 30% τότε θα εισπράξει συνολικά:</a:t>
            </a:r>
          </a:p>
          <a:p>
            <a:pPr marL="0" indent="0">
              <a:buNone/>
            </a:pPr>
            <a:r>
              <a:rPr lang="el-GR" sz="2200" dirty="0" smtClean="0"/>
              <a:t>(1) 200.000 m</a:t>
            </a:r>
            <a:r>
              <a:rPr lang="el-GR" sz="2200" baseline="30000" dirty="0" smtClean="0"/>
              <a:t>3</a:t>
            </a:r>
            <a:r>
              <a:rPr lang="el-GR" sz="2200" dirty="0" smtClean="0"/>
              <a:t> * 0,1175 €/m</a:t>
            </a:r>
            <a:r>
              <a:rPr lang="el-GR" sz="2200" baseline="30000" dirty="0" smtClean="0"/>
              <a:t>3</a:t>
            </a:r>
            <a:r>
              <a:rPr lang="el-GR" sz="2200" dirty="0" smtClean="0"/>
              <a:t> =	 23.500 €</a:t>
            </a:r>
          </a:p>
          <a:p>
            <a:pPr marL="0" indent="0">
              <a:buNone/>
            </a:pPr>
            <a:r>
              <a:rPr lang="el-GR" sz="2200" dirty="0" smtClean="0"/>
              <a:t>(2) 100.000 m</a:t>
            </a:r>
            <a:r>
              <a:rPr lang="el-GR" sz="2200" baseline="30000" dirty="0" smtClean="0"/>
              <a:t>3</a:t>
            </a:r>
            <a:r>
              <a:rPr lang="el-GR" sz="2200" dirty="0" smtClean="0"/>
              <a:t> * 1,30 €/m</a:t>
            </a:r>
            <a:r>
              <a:rPr lang="el-GR" sz="2200" baseline="30000" dirty="0" smtClean="0"/>
              <a:t>3</a:t>
            </a:r>
            <a:r>
              <a:rPr lang="el-GR" sz="2200" dirty="0" smtClean="0"/>
              <a:t> =	130.000 €</a:t>
            </a:r>
          </a:p>
          <a:p>
            <a:pPr marL="0" indent="0">
              <a:buNone/>
            </a:pPr>
            <a:r>
              <a:rPr lang="el-GR" sz="2200" dirty="0" smtClean="0"/>
              <a:t>(3)  50.000 m</a:t>
            </a:r>
            <a:r>
              <a:rPr lang="el-GR" sz="2200" baseline="30000" dirty="0" smtClean="0"/>
              <a:t>3</a:t>
            </a:r>
            <a:r>
              <a:rPr lang="el-GR" sz="2200" dirty="0" smtClean="0"/>
              <a:t>  * 1,90 €/m</a:t>
            </a:r>
            <a:r>
              <a:rPr lang="el-GR" sz="2200" baseline="30000" dirty="0" smtClean="0"/>
              <a:t>3</a:t>
            </a:r>
            <a:r>
              <a:rPr lang="el-GR" sz="2200" dirty="0" smtClean="0"/>
              <a:t> </a:t>
            </a:r>
            <a:r>
              <a:rPr lang="el-GR" sz="2200" u="sng" dirty="0" smtClean="0"/>
              <a:t>=	  95.000 €</a:t>
            </a:r>
            <a:endParaRPr lang="el-GR" sz="2200" dirty="0" smtClean="0"/>
          </a:p>
          <a:p>
            <a:pPr marL="0" indent="0">
              <a:buNone/>
            </a:pPr>
            <a:r>
              <a:rPr lang="el-GR" sz="2200" dirty="0" smtClean="0"/>
              <a:t>Σύνολο Έργου:   		248.500 €</a:t>
            </a:r>
          </a:p>
          <a:p>
            <a:pPr marL="0" indent="0">
              <a:buNone/>
            </a:pPr>
            <a:r>
              <a:rPr lang="el-GR" sz="2200" dirty="0" smtClean="0"/>
              <a:t>Εργολαβικό Όφελος 18%:    </a:t>
            </a:r>
            <a:r>
              <a:rPr lang="el-GR" sz="2200" u="sng" dirty="0" smtClean="0"/>
              <a:t>	  44.730 €</a:t>
            </a:r>
            <a:endParaRPr lang="el-GR" sz="2200" dirty="0" smtClean="0"/>
          </a:p>
          <a:p>
            <a:pPr marL="0" indent="0">
              <a:buNone/>
            </a:pPr>
            <a:r>
              <a:rPr lang="el-GR" sz="2200" dirty="0" smtClean="0"/>
              <a:t>Συνολικά Έσοδα:		293.230 €</a:t>
            </a:r>
            <a:endParaRPr lang="el-GR" sz="2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Παράδειγμα Προϋπολογισμού 1 </a:t>
            </a:r>
            <a:r>
              <a:rPr lang="el-GR" sz="3200" b="0" dirty="0" smtClean="0">
                <a:solidFill>
                  <a:prstClr val="white"/>
                </a:solidFill>
              </a:rPr>
              <a:t>6/7</a:t>
            </a:r>
            <a:endParaRPr lang="el-GR" dirty="0"/>
          </a:p>
        </p:txBody>
      </p:sp>
      <p:sp>
        <p:nvSpPr>
          <p:cNvPr id="3" name="2 - Θέση περιεχομένου"/>
          <p:cNvSpPr>
            <a:spLocks noGrp="1"/>
          </p:cNvSpPr>
          <p:nvPr>
            <p:ph idx="1"/>
          </p:nvPr>
        </p:nvSpPr>
        <p:spPr/>
        <p:txBody>
          <a:bodyPr>
            <a:noAutofit/>
          </a:bodyPr>
          <a:lstStyle/>
          <a:p>
            <a:pPr>
              <a:buNone/>
            </a:pPr>
            <a:r>
              <a:rPr lang="el-GR" sz="2200" dirty="0" smtClean="0"/>
              <a:t>Τα πραγματικά έξοδα του έργου όμως θα είναι:</a:t>
            </a:r>
          </a:p>
          <a:p>
            <a:pPr>
              <a:buNone/>
            </a:pPr>
            <a:r>
              <a:rPr lang="el-GR" sz="2200" dirty="0" smtClean="0"/>
              <a:t>(1) 200.000 m</a:t>
            </a:r>
            <a:r>
              <a:rPr lang="el-GR" sz="2200" baseline="30000" dirty="0" smtClean="0"/>
              <a:t>3</a:t>
            </a:r>
            <a:r>
              <a:rPr lang="el-GR" sz="2200" dirty="0" smtClean="0"/>
              <a:t> * 0,20 €/m</a:t>
            </a:r>
            <a:r>
              <a:rPr lang="el-GR" sz="2200" baseline="30000" dirty="0" smtClean="0"/>
              <a:t>3</a:t>
            </a:r>
            <a:r>
              <a:rPr lang="el-GR" sz="2200" dirty="0" smtClean="0"/>
              <a:t> =	  40.000 €</a:t>
            </a:r>
          </a:p>
          <a:p>
            <a:pPr>
              <a:buNone/>
            </a:pPr>
            <a:r>
              <a:rPr lang="el-GR" sz="2200" dirty="0" smtClean="0"/>
              <a:t>(2) 100.000 m</a:t>
            </a:r>
            <a:r>
              <a:rPr lang="el-GR" sz="2200" baseline="30000" dirty="0" smtClean="0"/>
              <a:t>3</a:t>
            </a:r>
            <a:r>
              <a:rPr lang="el-GR" sz="2200" dirty="0" smtClean="0"/>
              <a:t> * 1,30 €/m</a:t>
            </a:r>
            <a:r>
              <a:rPr lang="el-GR" sz="2200" baseline="30000" dirty="0" smtClean="0"/>
              <a:t>3</a:t>
            </a:r>
            <a:r>
              <a:rPr lang="el-GR" sz="2200" dirty="0" smtClean="0"/>
              <a:t> =	130.000 €</a:t>
            </a:r>
          </a:p>
          <a:p>
            <a:pPr>
              <a:buNone/>
            </a:pPr>
            <a:r>
              <a:rPr lang="el-GR" sz="2200" dirty="0" smtClean="0"/>
              <a:t>(3)  50.000 m</a:t>
            </a:r>
            <a:r>
              <a:rPr lang="el-GR" sz="2200" baseline="30000" dirty="0" smtClean="0"/>
              <a:t>3</a:t>
            </a:r>
            <a:r>
              <a:rPr lang="el-GR" sz="2200" dirty="0" smtClean="0"/>
              <a:t>  * 1,90 €/m</a:t>
            </a:r>
            <a:r>
              <a:rPr lang="el-GR" sz="2200" baseline="30000" dirty="0" smtClean="0"/>
              <a:t>3</a:t>
            </a:r>
            <a:r>
              <a:rPr lang="el-GR" sz="2200" dirty="0" smtClean="0"/>
              <a:t> </a:t>
            </a:r>
            <a:r>
              <a:rPr lang="el-GR" sz="2200" u="sng" dirty="0" smtClean="0"/>
              <a:t>=	  95.000 €</a:t>
            </a:r>
            <a:endParaRPr lang="el-GR" sz="2200" dirty="0" smtClean="0"/>
          </a:p>
          <a:p>
            <a:pPr>
              <a:buNone/>
            </a:pPr>
            <a:r>
              <a:rPr lang="el-GR" sz="2200" dirty="0" smtClean="0"/>
              <a:t>Σύνολο Έργου:   		265.000 €</a:t>
            </a:r>
          </a:p>
          <a:p>
            <a:pPr>
              <a:buNone/>
            </a:pPr>
            <a:r>
              <a:rPr lang="el-GR" sz="2200" dirty="0" smtClean="0"/>
              <a:t>Απόσβεση Εξοπλισμού:    	  10.000 €</a:t>
            </a:r>
          </a:p>
          <a:p>
            <a:pPr>
              <a:buNone/>
            </a:pPr>
            <a:r>
              <a:rPr lang="el-GR" sz="2200" dirty="0" smtClean="0"/>
              <a:t>Προσωπικά Έξοδα:   	       </a:t>
            </a:r>
            <a:r>
              <a:rPr lang="el-GR" sz="2200" u="sng" dirty="0" smtClean="0"/>
              <a:t>	  20.000 €</a:t>
            </a:r>
            <a:endParaRPr lang="el-GR" sz="2200" dirty="0" smtClean="0"/>
          </a:p>
          <a:p>
            <a:pPr>
              <a:buNone/>
            </a:pPr>
            <a:r>
              <a:rPr lang="el-GR" sz="2200" dirty="0" smtClean="0"/>
              <a:t>Συνολικά Έξοδα:		295.000 €</a:t>
            </a:r>
          </a:p>
          <a:p>
            <a:pPr>
              <a:buNone/>
            </a:pPr>
            <a:r>
              <a:rPr lang="el-GR" sz="2200" dirty="0" smtClean="0"/>
              <a:t>293.230 – 295.000 = - 1.770.</a:t>
            </a:r>
          </a:p>
          <a:p>
            <a:pPr>
              <a:buNone/>
            </a:pPr>
            <a:r>
              <a:rPr lang="el-GR" sz="2200" dirty="0" smtClean="0"/>
              <a:t>Άρα ο εργολήπτης δεν θα μπορέσει να ανταποκριθεί στις υποχρεώσεις του.</a:t>
            </a:r>
            <a:endParaRPr lang="el-GR" sz="2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784</TotalTime>
  <Words>2013</Words>
  <Application>Microsoft Office PowerPoint</Application>
  <PresentationFormat>On-screen Show (4:3)</PresentationFormat>
  <Paragraphs>325</Paragraphs>
  <Slides>29</Slides>
  <Notes>7</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template</vt:lpstr>
      <vt:lpstr>OC_template_updated</vt:lpstr>
      <vt:lpstr>1_OC_template_updated</vt:lpstr>
      <vt:lpstr>Διαχείριση Έργων &amp; Εργοταξίων</vt:lpstr>
      <vt:lpstr>Προϋπολογισμός Έργου &amp; Οικονομική Προσφορά</vt:lpstr>
      <vt:lpstr>Οικονομική Προσφορά &amp; Έκπτωση</vt:lpstr>
      <vt:lpstr>Παράδειγμα Προϋπολογισμού 1 1/7</vt:lpstr>
      <vt:lpstr>Παράδειγμα Προϋπολογισμού 1 2/7</vt:lpstr>
      <vt:lpstr>Παράδειγμα Προϋπολογισμού 1 3/7</vt:lpstr>
      <vt:lpstr>Παράδειγμα Προϋπολογισμού 1 4/7</vt:lpstr>
      <vt:lpstr>Παράδειγμα Προϋπολογισμού 1 5/7</vt:lpstr>
      <vt:lpstr>Παράδειγμα Προϋπολογισμού 1 6/7</vt:lpstr>
      <vt:lpstr>Παράδειγμα Προϋπολογισμού 1 7/7</vt:lpstr>
      <vt:lpstr>Παράδειγμα Προϋπολογισμού 2 1/6</vt:lpstr>
      <vt:lpstr>Παράδειγμα Προϋπολογισμού 2 2/6</vt:lpstr>
      <vt:lpstr>Παράδειγμα Προϋπολογισμού 2 3/6</vt:lpstr>
      <vt:lpstr>Παράδειγμα Προϋπολογισμού 2 4/6</vt:lpstr>
      <vt:lpstr>Παράδειγμα Προϋπολογισμού 2 5/6</vt:lpstr>
      <vt:lpstr>Παράδειγμα Προϋπολογισμού 2 6/6</vt:lpstr>
      <vt:lpstr>Παράδειγμα Προϋπολογισμού 3 1/6</vt:lpstr>
      <vt:lpstr>Παράδειγμα Προϋπολογισμού 3 2/6</vt:lpstr>
      <vt:lpstr>Παράδειγμα Προϋπολογισμού 3 3/6</vt:lpstr>
      <vt:lpstr>Παράδειγμα Προϋπολογισμού 3 4/6</vt:lpstr>
      <vt:lpstr>Παράδειγμα Προϋπολογισμού 3 5/6</vt:lpstr>
      <vt:lpstr>Παράδειγμα Προϋπολογισμού 3 6/6</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natasakar new</dc:creator>
  <cp:lastModifiedBy>Author</cp:lastModifiedBy>
  <cp:revision>109</cp:revision>
  <dcterms:created xsi:type="dcterms:W3CDTF">2015-07-23T11:35:20Z</dcterms:created>
  <dcterms:modified xsi:type="dcterms:W3CDTF">2015-09-02T09:02:00Z</dcterms:modified>
</cp:coreProperties>
</file>