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20"/>
  </p:notesMasterIdLst>
  <p:handoutMasterIdLst>
    <p:handoutMasterId r:id="rId21"/>
  </p:handoutMasterIdLst>
  <p:sldIdLst>
    <p:sldId id="278" r:id="rId4"/>
    <p:sldId id="258" r:id="rId5"/>
    <p:sldId id="285" r:id="rId6"/>
    <p:sldId id="260" r:id="rId7"/>
    <p:sldId id="261" r:id="rId8"/>
    <p:sldId id="277" r:id="rId9"/>
    <p:sldId id="273" r:id="rId10"/>
    <p:sldId id="274" r:id="rId11"/>
    <p:sldId id="275" r:id="rId12"/>
    <p:sldId id="257" r:id="rId13"/>
    <p:sldId id="280" r:id="rId14"/>
    <p:sldId id="281" r:id="rId15"/>
    <p:sldId id="286" r:id="rId16"/>
    <p:sldId id="287" r:id="rId17"/>
    <p:sldId id="283" r:id="rId18"/>
    <p:sldId id="284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0502" autoAdjust="0"/>
  </p:normalViewPr>
  <p:slideViewPr>
    <p:cSldViewPr>
      <p:cViewPr varScale="1">
        <p:scale>
          <a:sx n="93" d="100"/>
          <a:sy n="93" d="100"/>
        </p:scale>
        <p:origin x="-23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400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553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2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1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5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54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3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1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52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9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ajani.ca/blog/2009/10/10/social-campaign-uncover-ostomy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xUQOmSyqlPI" TargetMode="External"/><Relationship Id="rId3" Type="http://schemas.openxmlformats.org/officeDocument/2006/relationships/hyperlink" Target="http://www.youtube.com/watch?v=vMxGB7XSA8g" TargetMode="External"/><Relationship Id="rId7" Type="http://schemas.openxmlformats.org/officeDocument/2006/relationships/hyperlink" Target="http://www.youtube.com/watch?v=fOPWxRF6_z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ekEWXg-PUnM" TargetMode="External"/><Relationship Id="rId5" Type="http://schemas.openxmlformats.org/officeDocument/2006/relationships/hyperlink" Target="http://www.youtube.com/watch?v=U2Rxf7jSRwE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>
                <a:solidFill>
                  <a:schemeClr val="tx1"/>
                </a:solidFill>
                <a:latin typeface="+mj-lt"/>
              </a:rPr>
              <a:t>Χειρουργική Νοσηλευτική </a:t>
            </a:r>
            <a:r>
              <a:rPr lang="el-GR" sz="4000" b="1" dirty="0" smtClean="0">
                <a:solidFill>
                  <a:schemeClr val="tx1"/>
                </a:solidFill>
                <a:latin typeface="+mj-lt"/>
              </a:rPr>
              <a:t>Ι</a:t>
            </a:r>
            <a:r>
              <a:rPr lang="el-GR" sz="4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4000" b="1" dirty="0" smtClean="0">
                <a:solidFill>
                  <a:schemeClr val="tx1"/>
                </a:solidFill>
                <a:latin typeface="+mj-lt"/>
              </a:rPr>
              <a:t>(Ε)</a:t>
            </a:r>
            <a:endParaRPr lang="el-GR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Φροντίδα Ασθενή Με Κολοστομία – Ειλεοστομία</a:t>
            </a:r>
            <a:endParaRPr lang="en-US" sz="2800" dirty="0" smtClean="0"/>
          </a:p>
          <a:p>
            <a:endParaRPr lang="en-US" sz="1800" dirty="0" smtClean="0"/>
          </a:p>
          <a:p>
            <a:r>
              <a:rPr lang="el-GR" sz="2400" dirty="0" smtClean="0"/>
              <a:t>Μ. Μπουζίκα, Ο. Γκοβίνα, Γ. Τούλια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2400" dirty="0" smtClean="0">
                <a:solidFill>
                  <a:prstClr val="black"/>
                </a:solidFill>
              </a:rPr>
              <a:t>Τμήμα Νοσηλευτικής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31738" y="-20083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124744"/>
            <a:ext cx="5551351" cy="4163512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253363" y="52939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ajani.ca</a:t>
            </a:r>
            <a:endParaRPr lang="el-GR" sz="1200" dirty="0">
              <a:latin typeface="+mn-lt"/>
            </a:endParaRPr>
          </a:p>
        </p:txBody>
      </p:sp>
      <p:grpSp>
        <p:nvGrpSpPr>
          <p:cNvPr id="8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1" name="Picture 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Μερόπη </a:t>
            </a:r>
            <a:r>
              <a:rPr lang="el-GR" sz="2000" dirty="0" err="1" smtClean="0"/>
              <a:t>Μπόυζικα</a:t>
            </a:r>
            <a:r>
              <a:rPr lang="el-GR" sz="2000" dirty="0" smtClean="0"/>
              <a:t> 2014. Μερόπη Μπούζικα. «Χειρουργική Νοσηλευτική Ι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2</a:t>
            </a:r>
            <a:r>
              <a:rPr lang="en-US" sz="2000" dirty="0" smtClean="0"/>
              <a:t>:</a:t>
            </a:r>
            <a:r>
              <a:rPr lang="el-GR" sz="2000" dirty="0" smtClean="0"/>
              <a:t> Φροντίδα Ασθενή Με Κολοστομία – Ειλεοστομία».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4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1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Χειρουργική Νοσηλευτική Ι (Ε)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Γ’ Εξάμηνο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l-GR" dirty="0"/>
              <a:t>Τμήμα Νοσηλευτικής, ΤΕΙ Αθήνας 2013</a:t>
            </a:r>
            <a:br>
              <a:rPr lang="el-GR" dirty="0"/>
            </a:br>
            <a:r>
              <a:rPr lang="el-GR" dirty="0"/>
              <a:t>Το Εργαστήριο Διδάσκεται Σε Ομάδες 20 Ατόμων Από Τους Εξής Καθηγητές:</a:t>
            </a:r>
          </a:p>
          <a:p>
            <a:pPr marL="0" indent="0" algn="ctr">
              <a:spcBef>
                <a:spcPts val="6000"/>
              </a:spcBef>
              <a:buNone/>
            </a:pPr>
            <a:r>
              <a:rPr lang="el-GR" dirty="0"/>
              <a:t>Ο.Γκοβίνα, Χ.Τσίου, Σ.Παρισσόπουλος, Μ.Μπουζίκα., Θ.Στρουμπούκη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80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μαθήματος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λάβει ο φοιτητής τις απαραίτητες γνώσεις για </a:t>
            </a:r>
            <a:r>
              <a:rPr lang="el-GR" dirty="0" smtClean="0"/>
              <a:t>τη φροντίδα ασθενή με κολοστομία και </a:t>
            </a:r>
            <a:r>
              <a:rPr lang="el-GR" dirty="0"/>
              <a:t>ειλεοστομία.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1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Προετοιμασία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Νοσηλευτή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pPr lvl="1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200" dirty="0"/>
              <a:t>Πλύσιμο χεριών, πλαστική ποδιά, καθαρά </a:t>
            </a:r>
            <a:r>
              <a:rPr lang="el-GR" sz="2200" dirty="0" smtClean="0"/>
              <a:t>γάντια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spcBef>
                <a:spcPts val="30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Ασθενή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pPr lvl="1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200" dirty="0"/>
              <a:t>Ενημέρωση, εξασφάλιση </a:t>
            </a:r>
            <a:r>
              <a:rPr lang="el-GR" sz="2200" dirty="0" smtClean="0"/>
              <a:t>ιδιωτικότητας</a:t>
            </a:r>
            <a:r>
              <a:rPr lang="en-US" sz="2200" dirty="0" smtClean="0"/>
              <a:t>,</a:t>
            </a:r>
            <a:endParaRPr lang="el-GR" sz="2200" dirty="0"/>
          </a:p>
          <a:p>
            <a:pPr lvl="1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200" dirty="0"/>
              <a:t>Ψυχολογική </a:t>
            </a:r>
            <a:r>
              <a:rPr lang="el-GR" sz="2200" dirty="0" smtClean="0"/>
              <a:t>υποστήριξη</a:t>
            </a:r>
            <a:r>
              <a:rPr lang="en-US" sz="2200" dirty="0" smtClean="0"/>
              <a:t>,</a:t>
            </a:r>
            <a:endParaRPr lang="el-GR" sz="2200" dirty="0"/>
          </a:p>
          <a:p>
            <a:pPr lvl="1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200" dirty="0"/>
              <a:t>Τοποθέτηση στη σωστή </a:t>
            </a:r>
            <a:r>
              <a:rPr lang="el-GR" sz="2200" dirty="0" smtClean="0"/>
              <a:t>Θέση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spcBef>
                <a:spcPts val="3000"/>
              </a:spcBef>
            </a:pPr>
            <a:r>
              <a:rPr lang="el-GR" sz="2400" b="1" dirty="0">
                <a:solidFill>
                  <a:srgbClr val="820000"/>
                </a:solidFill>
              </a:rPr>
              <a:t>Περιβάλλον </a:t>
            </a:r>
            <a:r>
              <a:rPr lang="el-GR" sz="2400" b="1" dirty="0" smtClean="0">
                <a:solidFill>
                  <a:srgbClr val="820000"/>
                </a:solidFill>
              </a:rPr>
              <a:t>– υλικό</a:t>
            </a:r>
            <a:r>
              <a:rPr lang="en-US" sz="2400" b="1" dirty="0" smtClean="0">
                <a:solidFill>
                  <a:srgbClr val="820000"/>
                </a:solidFill>
              </a:rPr>
              <a:t>.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52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l-GR" sz="3100" dirty="0" smtClean="0"/>
              <a:t>Τρόλεϊ </a:t>
            </a:r>
            <a:r>
              <a:rPr lang="el-GR" sz="3100" dirty="0"/>
              <a:t>νοσηλείας, Καθαρά γάντια, πλαστική </a:t>
            </a:r>
            <a:r>
              <a:rPr lang="el-GR" sz="3100" dirty="0" smtClean="0"/>
              <a:t>ποδιά,</a:t>
            </a:r>
            <a:endParaRPr lang="el-GR" sz="3100" dirty="0"/>
          </a:p>
          <a:p>
            <a:pPr>
              <a:spcBef>
                <a:spcPts val="1200"/>
              </a:spcBef>
            </a:pPr>
            <a:r>
              <a:rPr lang="el-GR" sz="3100" dirty="0"/>
              <a:t>Αδιάβροχο τετράγωνο, Νεφροειδές, </a:t>
            </a:r>
            <a:r>
              <a:rPr lang="el-GR" sz="3100" dirty="0" smtClean="0"/>
              <a:t>πετσέτα,</a:t>
            </a:r>
            <a:endParaRPr lang="el-GR" sz="3100" dirty="0"/>
          </a:p>
          <a:p>
            <a:pPr>
              <a:spcBef>
                <a:spcPts val="1200"/>
              </a:spcBef>
            </a:pPr>
            <a:r>
              <a:rPr lang="el-GR" sz="3100" dirty="0"/>
              <a:t>Γάντια καθαρά, γάζες αποστειρωμένες ή καθαρές, φυσιολογικό ορό για καθαρισμό της περιοχής της </a:t>
            </a:r>
            <a:r>
              <a:rPr lang="el-GR" sz="3100" dirty="0" smtClean="0"/>
              <a:t>στομίας,</a:t>
            </a:r>
            <a:endParaRPr lang="el-GR" sz="3100" dirty="0"/>
          </a:p>
          <a:p>
            <a:pPr>
              <a:spcBef>
                <a:spcPts val="1200"/>
              </a:spcBef>
            </a:pPr>
            <a:r>
              <a:rPr lang="el-GR" sz="3100" dirty="0" smtClean="0"/>
              <a:t>Προϊόντα </a:t>
            </a:r>
            <a:r>
              <a:rPr lang="el-GR" sz="3100" dirty="0"/>
              <a:t>καθαρισμού δέρματος (υγρό σαπούνι, ζεστό νερό σε λεκάνη ή υγρά πανάκια) και κρέμες περιποίησης </a:t>
            </a:r>
            <a:r>
              <a:rPr lang="el-GR" sz="3100" dirty="0" smtClean="0"/>
              <a:t>δέρματος,</a:t>
            </a:r>
            <a:endParaRPr lang="el-GR" sz="3100" dirty="0"/>
          </a:p>
          <a:p>
            <a:pPr>
              <a:spcBef>
                <a:spcPts val="1200"/>
              </a:spcBef>
            </a:pPr>
            <a:r>
              <a:rPr lang="el-GR" sz="3100" dirty="0" smtClean="0"/>
              <a:t>Υδροστατικές </a:t>
            </a:r>
            <a:r>
              <a:rPr lang="el-GR" sz="3100" dirty="0"/>
              <a:t>πάστες (ρητίνη karaya, stomahesive), σκόνες ή σπρέι για </a:t>
            </a:r>
            <a:r>
              <a:rPr lang="el-GR" sz="3100" dirty="0" smtClean="0"/>
              <a:t>κακοσμία,</a:t>
            </a:r>
            <a:endParaRPr lang="el-GR" sz="3100" dirty="0"/>
          </a:p>
          <a:p>
            <a:pPr>
              <a:spcBef>
                <a:spcPts val="1200"/>
              </a:spcBef>
            </a:pPr>
            <a:r>
              <a:rPr lang="el-GR" sz="3100" dirty="0"/>
              <a:t>Κάρτα μέτρησης στομίου, στυλό και </a:t>
            </a:r>
            <a:r>
              <a:rPr lang="el-GR" sz="3100" dirty="0" smtClean="0"/>
              <a:t>ψαλίδι,</a:t>
            </a:r>
            <a:endParaRPr lang="el-GR" sz="3100" dirty="0"/>
          </a:p>
          <a:p>
            <a:pPr>
              <a:spcBef>
                <a:spcPts val="1200"/>
              </a:spcBef>
            </a:pPr>
            <a:r>
              <a:rPr lang="el-GR" sz="3100" dirty="0"/>
              <a:t>Καινούργιος σάκος στομίας με δερματικό φραγμό (ενός ή δύο τεμαχίων</a:t>
            </a:r>
            <a:r>
              <a:rPr lang="el-GR" sz="3100" dirty="0" smtClean="0"/>
              <a:t>),</a:t>
            </a:r>
            <a:endParaRPr lang="el-GR" sz="3100" dirty="0"/>
          </a:p>
          <a:p>
            <a:pPr>
              <a:spcBef>
                <a:spcPts val="1200"/>
              </a:spcBef>
            </a:pPr>
            <a:r>
              <a:rPr lang="el-GR" sz="3100" dirty="0"/>
              <a:t>Σάκο απόρριψης </a:t>
            </a:r>
            <a:r>
              <a:rPr lang="el-GR" sz="3100" dirty="0" smtClean="0"/>
              <a:t>αντικειμένων.</a:t>
            </a:r>
            <a:endParaRPr lang="el-GR" sz="31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09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Μέτρηση, Εκκένωση και Αλλαγή σάκου στομίας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899" y="1363080"/>
            <a:ext cx="6434201" cy="69776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Δείτε τα παρακάτω βίντεο :</a:t>
            </a:r>
          </a:p>
        </p:txBody>
      </p:sp>
      <p:pic>
        <p:nvPicPr>
          <p:cNvPr id="5" name="Εικόνα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72" y="2305679"/>
            <a:ext cx="264160" cy="264160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1439821" y="2197855"/>
            <a:ext cx="359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sz="2400" dirty="0">
                <a:latin typeface="+mn-lt"/>
                <a:hlinkClick r:id="rId3"/>
              </a:rPr>
              <a:t>Nursing Video – Colostomy</a:t>
            </a:r>
            <a:r>
              <a:rPr lang="en-US" sz="2400" dirty="0">
                <a:latin typeface="+mn-lt"/>
              </a:rPr>
              <a:t>,</a:t>
            </a:r>
            <a:endParaRPr lang="el-GR" sz="2400" dirty="0">
              <a:latin typeface="+mn-lt"/>
            </a:endParaRPr>
          </a:p>
        </p:txBody>
      </p:sp>
      <p:pic>
        <p:nvPicPr>
          <p:cNvPr id="6" name="Εικόνα 5">
            <a:hlinkClick r:id="rId5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80" y="3138453"/>
            <a:ext cx="264160" cy="26416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440565" y="3019156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sz="2400" dirty="0">
                <a:latin typeface="+mn-lt"/>
                <a:hlinkClick r:id="rId5"/>
              </a:rPr>
              <a:t>Ostomy Care Final.m4v</a:t>
            </a:r>
            <a:r>
              <a:rPr lang="en-US" sz="2400" dirty="0" smtClean="0">
                <a:latin typeface="+mn-lt"/>
              </a:rPr>
              <a:t>,</a:t>
            </a:r>
            <a:endParaRPr lang="en-US" sz="2400" dirty="0">
              <a:latin typeface="+mn-lt"/>
            </a:endParaRPr>
          </a:p>
        </p:txBody>
      </p:sp>
      <p:pic>
        <p:nvPicPr>
          <p:cNvPr id="7" name="Εικόνα 6">
            <a:hlinkClick r:id="rId6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80" y="3971227"/>
            <a:ext cx="264160" cy="264160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1439821" y="3862961"/>
            <a:ext cx="2613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sz="2400" dirty="0">
                <a:latin typeface="+mn-lt"/>
                <a:hlinkClick r:id="rId6"/>
              </a:rPr>
              <a:t>Ostomy Care.wmv</a:t>
            </a:r>
            <a:r>
              <a:rPr lang="en-US" sz="2400" dirty="0" smtClean="0">
                <a:latin typeface="+mn-lt"/>
              </a:rPr>
              <a:t>,</a:t>
            </a:r>
            <a:endParaRPr lang="en-US" sz="2400" dirty="0">
              <a:latin typeface="+mn-lt"/>
            </a:endParaRPr>
          </a:p>
        </p:txBody>
      </p:sp>
      <p:pic>
        <p:nvPicPr>
          <p:cNvPr id="9" name="Εικόνα 8">
            <a:hlinkClick r:id="rId7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80" y="4793687"/>
            <a:ext cx="264160" cy="264160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1439821" y="4678166"/>
            <a:ext cx="5736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sz="2400" dirty="0">
                <a:latin typeface="+mn-lt"/>
                <a:hlinkClick r:id="rId7"/>
              </a:rPr>
              <a:t>Colostomy Care and Pouching (Part 1 of 2</a:t>
            </a:r>
            <a:r>
              <a:rPr lang="en-US" sz="2400" dirty="0" smtClean="0">
                <a:latin typeface="+mn-lt"/>
                <a:hlinkClick r:id="rId7"/>
              </a:rPr>
              <a:t>)</a:t>
            </a:r>
            <a:r>
              <a:rPr lang="en-US" sz="2400" dirty="0" smtClean="0">
                <a:latin typeface="+mn-lt"/>
              </a:rPr>
              <a:t>,</a:t>
            </a:r>
            <a:endParaRPr lang="en-US" sz="2400" dirty="0">
              <a:latin typeface="+mn-lt"/>
            </a:endParaRPr>
          </a:p>
        </p:txBody>
      </p:sp>
      <p:pic>
        <p:nvPicPr>
          <p:cNvPr id="8" name="Εικόνα 7">
            <a:hlinkClick r:id="rId8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80" y="5612499"/>
            <a:ext cx="264160" cy="264160"/>
          </a:xfrm>
          <a:prstGeom prst="rect">
            <a:avLst/>
          </a:prstGeom>
        </p:spPr>
      </p:pic>
      <p:sp>
        <p:nvSpPr>
          <p:cNvPr id="13" name="Ορθογώνιο 12"/>
          <p:cNvSpPr/>
          <p:nvPr/>
        </p:nvSpPr>
        <p:spPr>
          <a:xfrm>
            <a:off x="1439821" y="5517258"/>
            <a:ext cx="2781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sz="2400" dirty="0">
                <a:latin typeface="+mn-lt"/>
                <a:hlinkClick r:id="rId8"/>
              </a:rPr>
              <a:t>Colostomy irrigation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91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Φροντίδα ασθενή 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Αδειάζετε τον παροχετευόμενο σάκο όταν είναι γεμάτος κατά το 1/3 προς το </a:t>
            </a:r>
            <a:r>
              <a:rPr lang="el-GR" sz="2400" dirty="0" smtClean="0"/>
              <a:t>μισό,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Αν χρησιμοποιείτε σύστημα δύο τεμαχίων, αντικαταστήστε το φραγμό δέρματος κάθε 3-5 </a:t>
            </a:r>
            <a:r>
              <a:rPr lang="el-GR" sz="2400" dirty="0" smtClean="0"/>
              <a:t>ημέρες,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Να ξεπλένετε το δέρμα με νερό και να το στεγνώνετε καλά πριν εφαρμόσετε το καινούργιο σάκο ή </a:t>
            </a:r>
            <a:r>
              <a:rPr lang="el-GR" sz="2400" dirty="0" smtClean="0"/>
              <a:t>βάση,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Η πίεση και η θερμότητα ενεργοποιούν την κολλητική </a:t>
            </a:r>
            <a:r>
              <a:rPr lang="el-GR" sz="2400" dirty="0" smtClean="0"/>
              <a:t>ουσία.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2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Φροντίδα ασθενή 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Διαιτολογικές </a:t>
            </a:r>
            <a:r>
              <a:rPr lang="el-GR" sz="2400" dirty="0" smtClean="0"/>
              <a:t>συμβουλές,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Αλλαγή σωματικού </a:t>
            </a:r>
            <a:r>
              <a:rPr lang="el-GR" sz="2400" dirty="0" smtClean="0"/>
              <a:t>ειδώλου,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Προεγχειρητική εκτίμηση του </a:t>
            </a:r>
            <a:r>
              <a:rPr lang="el-GR" sz="2400" dirty="0" smtClean="0"/>
              <a:t>ασθενή,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Stoma specialist </a:t>
            </a:r>
            <a:r>
              <a:rPr lang="el-GR" sz="2400" dirty="0" smtClean="0"/>
              <a:t>nurse,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Άμεση επισκόπηση της στομίας κατά την παραλαβή από το χειρουργείο (ροζ / κόκκινο χρώμα, μικρού βαθμού οίδημα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Αποκατάσταση ασθενή </a:t>
            </a:r>
            <a:r>
              <a:rPr lang="el-GR" sz="2400" dirty="0" smtClean="0"/>
              <a:t>– rehabilitation</a:t>
            </a:r>
            <a:r>
              <a:rPr lang="el-GR" sz="2400" dirty="0"/>
              <a:t>.</a:t>
            </a:r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26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Διαφυγή περιεχομένου – κακή εφαρμογή φραγμού </a:t>
            </a:r>
            <a:r>
              <a:rPr lang="el-GR" sz="2400" dirty="0" smtClean="0"/>
              <a:t>δέρματος,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νέκρωση - διεγχειρητική ή μετεγχειρητική ελάττωση της αιμάτωσης της </a:t>
            </a:r>
            <a:r>
              <a:rPr lang="el-GR" sz="2400" dirty="0" smtClean="0"/>
              <a:t>στομίας,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Retraction,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Στένωση,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Πρόπτωση - ρήξη ραμμάτων, αδύνατα κοιλιακά </a:t>
            </a:r>
            <a:r>
              <a:rPr lang="el-GR" sz="2400" dirty="0" smtClean="0"/>
              <a:t>τοιχώματα,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απόφραξη- τροφές, </a:t>
            </a:r>
            <a:r>
              <a:rPr lang="el-GR" sz="2400" dirty="0" smtClean="0"/>
              <a:t>οίδημα.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82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38fa5ff7e31aa1d8db5681c754d54e2d7a9b9c"/>
</p:tagLst>
</file>

<file path=ppt/theme/theme1.xml><?xml version="1.0" encoding="utf-8"?>
<a:theme xmlns:a="http://schemas.openxmlformats.org/drawingml/2006/main" name="2. ΦΡΟΝΤΙΔΑ ΑΣΘΕΝΗ ΜΕ ΚΟΛΟΣΤΟΜΙΑ_ΕΙΛΕΟΣΤΟΜΙΑ_ΤΕΙ_2013 4.10.13 e">
  <a:themeElements>
    <a:clrScheme name="Προσαρμοσμένο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2. ΦΡΟΝΤΙΔΑ ΑΣΘΕΝΗ ΜΕ ΚΟΛΟΣΤΟΜΙΑ_ΕΙΛΕΟΣΤΟΜΙΑ_ΤΕΙ_2013 4.10.13 e" id="{CC0696ED-43E7-4584-B1AF-4BB4196DA32A}" vid="{B04D12D1-1AFC-417E-960B-E3A69B4492E5}"/>
    </a:ext>
  </a:extLst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2. ΦΡΟΝΤΙΔΑ ΑΣΘΕΝΗ ΜΕ ΚΟΛΟΣΤΟΜΙΑ_ΕΙΛΕΟΣΤΟΜΙΑ_ΤΕΙ_2013 4.10.13 e</Template>
  <TotalTime>113</TotalTime>
  <Words>943</Words>
  <Application>Microsoft Office PowerPoint</Application>
  <PresentationFormat>Προβολή στην οθόνη (4:3)</PresentationFormat>
  <Paragraphs>126</Paragraphs>
  <Slides>16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2. ΦΡΟΝΤΙΔΑ ΑΣΘΕΝΗ ΜΕ ΚΟΛΟΣΤΟΜΙΑ_ΕΙΛΕΟΣΤΟΜΙΑ_ΤΕΙ_2013 4.10.13 e</vt:lpstr>
      <vt:lpstr>1_OC_template_updated</vt:lpstr>
      <vt:lpstr>OC_template_updated</vt:lpstr>
      <vt:lpstr>Χειρουργική Νοσηλευτική Ι (Ε)</vt:lpstr>
      <vt:lpstr>Χειρουργική Νοσηλευτική Ι (Ε)</vt:lpstr>
      <vt:lpstr>Στόχοι μαθήματος</vt:lpstr>
      <vt:lpstr>Προετοιμασία</vt:lpstr>
      <vt:lpstr>Υλικό</vt:lpstr>
      <vt:lpstr>Μέτρηση, Εκκένωση και Αλλαγή σάκου στομίας</vt:lpstr>
      <vt:lpstr>Φροντίδα ασθενή  (1 από 2)</vt:lpstr>
      <vt:lpstr>Φροντίδα ασθενή  (2 από 2)</vt:lpstr>
      <vt:lpstr>Προβλήματα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Εργαστήριο</dc:title>
  <dc:creator>opencourses@teiath.gr</dc:creator>
  <cp:lastModifiedBy>natasakar new</cp:lastModifiedBy>
  <cp:revision>23</cp:revision>
  <dcterms:created xsi:type="dcterms:W3CDTF">2013-10-15T13:20:38Z</dcterms:created>
  <dcterms:modified xsi:type="dcterms:W3CDTF">2015-03-13T11:20:15Z</dcterms:modified>
</cp:coreProperties>
</file>