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6"/>
  </p:notesMasterIdLst>
  <p:handoutMasterIdLst>
    <p:handoutMasterId r:id="rId27"/>
  </p:handoutMasterIdLst>
  <p:sldIdLst>
    <p:sldId id="256" r:id="rId3"/>
    <p:sldId id="272" r:id="rId4"/>
    <p:sldId id="273" r:id="rId5"/>
    <p:sldId id="274" r:id="rId6"/>
    <p:sldId id="287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57" r:id="rId19"/>
    <p:sldId id="262" r:id="rId20"/>
    <p:sldId id="264" r:id="rId21"/>
    <p:sldId id="269" r:id="rId22"/>
    <p:sldId id="270" r:id="rId23"/>
    <p:sldId id="266" r:id="rId24"/>
    <p:sldId id="261" r:id="rId25"/>
  </p:sldIdLst>
  <p:sldSz cx="9144000" cy="6858000" type="screen4x3"/>
  <p:notesSz cx="7104063" cy="10234613"/>
  <p:custDataLst>
    <p:tags r:id="rId28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2" autoAdjust="0"/>
    <p:restoredTop sz="94660"/>
  </p:normalViewPr>
  <p:slideViewPr>
    <p:cSldViewPr>
      <p:cViewPr varScale="1">
        <p:scale>
          <a:sx n="70" d="100"/>
          <a:sy n="70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16</a:t>
            </a:r>
            <a:r>
              <a:rPr lang="el-GR" sz="2600" dirty="0" smtClean="0"/>
              <a:t>: Η διατροφή στην εγκυμοσύνη και στο θηλασμό</a:t>
            </a:r>
            <a:endParaRPr lang="el-GR" altLang="el-GR" sz="2800" dirty="0" smtClean="0"/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1701D-95E7-4426-9A91-8A6D0E071D35}" type="slidenum">
              <a:rPr lang="el-GR" altLang="el-GR"/>
              <a:pPr/>
              <a:t>9</a:t>
            </a:fld>
            <a:endParaRPr lang="el-GR" altLang="el-GR" dirty="0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Μέταλλα και </a:t>
            </a:r>
            <a:r>
              <a:rPr lang="el-GR" altLang="el-GR" dirty="0" smtClean="0"/>
              <a:t>βιταμίνες που χρήζουν προσοχής</a:t>
            </a:r>
            <a:endParaRPr lang="el-GR" altLang="el-GR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Σίδηρος 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λείπει η περίοδος, ενεργοποιούνται αποθήκες, αυξάνει απορροφησιμότητα 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Σε ήδη αναιμική γυναίκα δίνεται συμπλήρωμα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Ασβέστιο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Ιώδιο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Φυλλικό οξύ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Β6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Β1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Β2 ιδιαίτερα σε νεώτερες εγκύους</a:t>
            </a:r>
          </a:p>
        </p:txBody>
      </p:sp>
    </p:spTree>
    <p:extLst>
      <p:ext uri="{BB962C8B-B14F-4D97-AF65-F5344CB8AC3E}">
        <p14:creationId xmlns:p14="http://schemas.microsoft.com/office/powerpoint/2010/main" val="3230966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Συνήθη διατροφικά συμπληρώματα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Μόνο με τη σύσταση του ιατρού:</a:t>
            </a:r>
          </a:p>
          <a:p>
            <a:r>
              <a:rPr lang="el-GR" dirty="0"/>
              <a:t>Σιδήρου </a:t>
            </a:r>
          </a:p>
          <a:p>
            <a:r>
              <a:rPr lang="el-GR" dirty="0"/>
              <a:t>Βιτ D </a:t>
            </a:r>
            <a:r>
              <a:rPr lang="el-GR" dirty="0" smtClean="0"/>
              <a:t>(σπανιότερα στην Ελλάδα λόγω ηλιοφάνειας)</a:t>
            </a:r>
            <a:endParaRPr lang="el-GR" dirty="0"/>
          </a:p>
          <a:p>
            <a:r>
              <a:rPr lang="el-GR" dirty="0"/>
              <a:t>Φυλλικού οξέος</a:t>
            </a:r>
          </a:p>
          <a:p>
            <a:r>
              <a:rPr lang="el-GR" dirty="0"/>
              <a:t>Έλεγχος </a:t>
            </a:r>
            <a:r>
              <a:rPr lang="el-GR" dirty="0" smtClean="0"/>
              <a:t>υπερ-δοσολογίας σε </a:t>
            </a:r>
            <a:r>
              <a:rPr lang="el-GR" dirty="0"/>
              <a:t>Βιτ Α</a:t>
            </a:r>
          </a:p>
          <a:p>
            <a:pPr marL="0" indent="0">
              <a:buNone/>
            </a:pPr>
            <a:r>
              <a:rPr lang="el-GR" dirty="0"/>
              <a:t>Για τα υπόλοιπα θρεπτικά συστατικά </a:t>
            </a:r>
            <a:r>
              <a:rPr lang="el-GR" dirty="0" smtClean="0"/>
              <a:t>επαρκεί μια </a:t>
            </a:r>
            <a:r>
              <a:rPr lang="el-GR" dirty="0"/>
              <a:t>ισορροπημένη διατροφή</a:t>
            </a:r>
          </a:p>
          <a:p>
            <a:pPr marL="0" indent="0">
              <a:buNone/>
            </a:pPr>
            <a:r>
              <a:rPr lang="el-GR" dirty="0"/>
              <a:t>Η φαρμακευτική αγωγή αποφεύγεται 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FC18-899F-4329-A74C-4295F219E4D7}" type="slidenum">
              <a:rPr lang="el-GR" altLang="el-GR"/>
              <a:pPr/>
              <a:t>10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072142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824FB-B329-4942-99F1-F1B024D8D011}" type="slidenum">
              <a:rPr lang="el-GR" altLang="el-GR"/>
              <a:pPr/>
              <a:t>11</a:t>
            </a:fld>
            <a:endParaRPr lang="el-GR" altLang="el-GR" dirty="0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Τι να αποφεύγει η έγκυος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Υπερβολική κατανάλωση οινοπνεύματος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Κίνδυνος για ζωή και βάρος του εμβρύου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1-2 μονάδες / </a:t>
            </a:r>
            <a:r>
              <a:rPr lang="el-GR" altLang="el-GR" sz="2400" dirty="0" smtClean="0"/>
              <a:t>εβδομάδα (= 1-2 κρασοπότηρα)</a:t>
            </a:r>
            <a:endParaRPr lang="el-GR" altLang="el-GR" sz="2400" dirty="0"/>
          </a:p>
          <a:p>
            <a:pPr>
              <a:lnSpc>
                <a:spcPct val="90000"/>
              </a:lnSpc>
            </a:pPr>
            <a:r>
              <a:rPr lang="el-GR" altLang="el-GR" sz="2800" dirty="0"/>
              <a:t>Αποφυγή συκωτιού και </a:t>
            </a:r>
            <a:r>
              <a:rPr lang="el-GR" altLang="el-GR" sz="2800" dirty="0" smtClean="0"/>
              <a:t>προϊόντων </a:t>
            </a:r>
            <a:r>
              <a:rPr lang="el-GR" altLang="el-GR" sz="2800" dirty="0"/>
              <a:t>του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Μεγάλη ποσότητα </a:t>
            </a:r>
            <a:r>
              <a:rPr lang="el-GR" altLang="el-GR" sz="2400" dirty="0" smtClean="0"/>
              <a:t>σιδήρου, φυλλικού </a:t>
            </a:r>
            <a:r>
              <a:rPr lang="el-GR" altLang="el-GR" sz="2400" dirty="0"/>
              <a:t>οξέος αλλά και βιτ Α (τερατογένεση)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Ωμά αβγά ή όχι καλά μαγειρεμένο </a:t>
            </a:r>
            <a:r>
              <a:rPr lang="el-GR" altLang="el-GR" sz="2800" dirty="0" smtClean="0"/>
              <a:t>κρέας </a:t>
            </a:r>
            <a:endParaRPr lang="el-GR" altLang="el-GR" sz="2800" dirty="0"/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Κίνδυνος σαλμονέλας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Πατέ, μαλακά &amp; μπλε τυριά, </a:t>
            </a:r>
            <a:r>
              <a:rPr lang="el-GR" altLang="el-GR" sz="2800" dirty="0" smtClean="0"/>
              <a:t>φρέσκα τυριά</a:t>
            </a:r>
            <a:endParaRPr lang="el-GR" altLang="el-GR" sz="2800" dirty="0"/>
          </a:p>
          <a:p>
            <a:pPr lvl="1">
              <a:lnSpc>
                <a:spcPct val="90000"/>
              </a:lnSpc>
            </a:pPr>
            <a:r>
              <a:rPr lang="el-GR" altLang="el-GR" sz="2400" dirty="0" smtClean="0"/>
              <a:t>Ίσως περιέχουν </a:t>
            </a:r>
            <a:r>
              <a:rPr lang="el-GR" altLang="el-GR" sz="2400" dirty="0"/>
              <a:t>λιστέρια, προκαλεί λιστερίωση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Τροφές </a:t>
            </a:r>
            <a:r>
              <a:rPr lang="el-GR" altLang="el-GR" sz="2800" dirty="0" smtClean="0"/>
              <a:t>στις οποίες είχε εμφανίσει δυσανεξία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047314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2DD5-8A04-4722-B50D-F620623ABF88}" type="slidenum">
              <a:rPr lang="el-GR" altLang="el-GR"/>
              <a:pPr/>
              <a:t>12</a:t>
            </a:fld>
            <a:endParaRPr lang="el-GR" altLang="el-GR" dirty="0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Ναυτία: αφορά το 70%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800" dirty="0"/>
              <a:t>Ναυτία, εμετοί, απέχθεια, λιγούρα: δεν έχουν πάντα την εξήγησή τους </a:t>
            </a:r>
            <a:r>
              <a:rPr lang="el-GR" altLang="el-GR" sz="2800" dirty="0" smtClean="0">
                <a:sym typeface="Wingdings" pitchFamily="2" charset="2"/>
              </a:rPr>
              <a:t>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Ορμονικές μεταβολές προκαλούν αυξημένη ευαισθησία γεύσης και οσμής </a:t>
            </a:r>
            <a:r>
              <a:rPr lang="el-GR" altLang="el-GR" sz="2800" dirty="0" smtClean="0">
                <a:sym typeface="Wingdings" pitchFamily="2" charset="2"/>
              </a:rPr>
              <a:t></a:t>
            </a:r>
            <a:r>
              <a:rPr lang="el-GR" altLang="el-GR" sz="2800" dirty="0" smtClean="0">
                <a:sym typeface="Monotype Sorts" pitchFamily="2" charset="2"/>
              </a:rPr>
              <a:t> </a:t>
            </a:r>
            <a:r>
              <a:rPr lang="el-GR" altLang="el-GR" sz="2800" dirty="0">
                <a:sym typeface="Monotype Sorts" pitchFamily="2" charset="2"/>
              </a:rPr>
              <a:t>2% </a:t>
            </a:r>
            <a:r>
              <a:rPr lang="el-GR" altLang="el-GR" sz="2800" dirty="0" smtClean="0">
                <a:sym typeface="Monotype Sorts" pitchFamily="2" charset="2"/>
              </a:rPr>
              <a:t>κινδυνεύει (αφυδάτωση, ασιτία)</a:t>
            </a:r>
            <a:endParaRPr lang="el-GR" altLang="el-GR" sz="2800" dirty="0"/>
          </a:p>
          <a:p>
            <a:r>
              <a:rPr lang="el-GR" altLang="el-GR" sz="2800" dirty="0"/>
              <a:t>Εμπειρίες διαφέρουν ακόμα και στις εγκυμοσύνες της ίδιας γυναίκας</a:t>
            </a:r>
          </a:p>
          <a:p>
            <a:r>
              <a:rPr lang="el-GR" altLang="el-GR" sz="2800" dirty="0"/>
              <a:t>Λιγούρα: </a:t>
            </a:r>
            <a:r>
              <a:rPr lang="el-GR" altLang="el-GR" sz="2800" dirty="0" smtClean="0"/>
              <a:t>συχνά για γαλακτοκομικά </a:t>
            </a:r>
            <a:r>
              <a:rPr lang="el-GR" altLang="el-GR" sz="2800" dirty="0"/>
              <a:t>και γλυκά</a:t>
            </a:r>
          </a:p>
          <a:p>
            <a:r>
              <a:rPr lang="el-GR" altLang="el-GR" sz="2800" dirty="0"/>
              <a:t>Απέχθεια: </a:t>
            </a:r>
            <a:r>
              <a:rPr lang="el-GR" altLang="el-GR" sz="2800" dirty="0" smtClean="0"/>
              <a:t>συχνά προς το οινόπνευμα</a:t>
            </a:r>
            <a:r>
              <a:rPr lang="el-GR" altLang="el-GR" sz="2800" dirty="0"/>
              <a:t>, </a:t>
            </a:r>
            <a:r>
              <a:rPr lang="el-GR" altLang="el-GR" sz="2800" dirty="0" smtClean="0"/>
              <a:t>ροφήματα (καφές), κρέας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765522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D857-5FD2-40AA-ADAA-FC09BEFCD615}" type="slidenum">
              <a:rPr lang="el-GR" altLang="el-GR"/>
              <a:pPr/>
              <a:t>13</a:t>
            </a:fld>
            <a:endParaRPr lang="el-GR" altLang="el-GR" dirty="0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Προβλήματα γαστρεντερικού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 dirty="0"/>
              <a:t>Συχνότερα προβλήματα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Δυσπεψία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Καούρα στο στομάχι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Δυσφορία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 dirty="0" smtClean="0">
                <a:sym typeface="Wingdings" pitchFamily="2" charset="2"/>
              </a:rPr>
              <a:t> </a:t>
            </a:r>
            <a:r>
              <a:rPr lang="el-GR" altLang="el-GR" sz="2800" dirty="0" smtClean="0">
                <a:sym typeface="Monotype Sorts" pitchFamily="2" charset="2"/>
              </a:rPr>
              <a:t>Δεν </a:t>
            </a:r>
            <a:r>
              <a:rPr lang="el-GR" altLang="el-GR" sz="2800" dirty="0">
                <a:sym typeface="Monotype Sorts" pitchFamily="2" charset="2"/>
              </a:rPr>
              <a:t>παρατηρούνται όμοιες </a:t>
            </a:r>
            <a:r>
              <a:rPr lang="el-GR" altLang="el-GR" sz="2800" dirty="0" smtClean="0">
                <a:sym typeface="Monotype Sorts" pitchFamily="2" charset="2"/>
              </a:rPr>
              <a:t>αντιδράσεις, οπότε συστάσεις βασίζονται στην εμπειρία της εγκύου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/>
              <a:t>Δυσκοιλιότητα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Αιμορροΐδες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 dirty="0" smtClean="0">
                <a:sym typeface="Wingdings" pitchFamily="2" charset="2"/>
              </a:rPr>
              <a:t></a:t>
            </a:r>
            <a:r>
              <a:rPr lang="el-GR" altLang="el-GR" sz="2800" dirty="0" smtClean="0">
                <a:sym typeface="Monotype Sorts" pitchFamily="2" charset="2"/>
              </a:rPr>
              <a:t> Σύσταση για αύξηση πρόσληψης διαιτητικών ινών και νερού</a:t>
            </a:r>
            <a:r>
              <a:rPr lang="el-GR" altLang="el-GR" sz="2800" dirty="0">
                <a:sym typeface="Monotype Sorts" pitchFamily="2" charset="2"/>
              </a:rPr>
              <a:t> </a:t>
            </a:r>
            <a:r>
              <a:rPr lang="el-GR" altLang="el-GR" sz="2800" dirty="0" smtClean="0">
                <a:sym typeface="Monotype Sorts" pitchFamily="2" charset="2"/>
              </a:rPr>
              <a:t>καθώς και φυσικής δραστηριότητας</a:t>
            </a:r>
            <a:endParaRPr lang="el-GR" altLang="el-GR" sz="2800" dirty="0">
              <a:sym typeface="Monotype Sort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60184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Σημαντικές τροφές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Γαλακτοκομικά: </a:t>
            </a:r>
          </a:p>
          <a:p>
            <a:pPr lvl="1"/>
            <a:r>
              <a:rPr lang="el-GR" dirty="0"/>
              <a:t>περιέχουν Ca</a:t>
            </a:r>
          </a:p>
          <a:p>
            <a:pPr lvl="1"/>
            <a:r>
              <a:rPr lang="el-GR" dirty="0"/>
              <a:t>1 l καλύπτει τις ημερήσιες ανάγκες </a:t>
            </a:r>
            <a:r>
              <a:rPr lang="el-GR" dirty="0" smtClean="0"/>
              <a:t>(1,2 </a:t>
            </a:r>
            <a:r>
              <a:rPr lang="el-GR" dirty="0"/>
              <a:t>γρ </a:t>
            </a:r>
            <a:r>
              <a:rPr lang="el-GR" dirty="0" smtClean="0"/>
              <a:t>Ca/ημέρα)</a:t>
            </a:r>
            <a:endParaRPr lang="el-GR" dirty="0"/>
          </a:p>
          <a:p>
            <a:pPr lvl="1"/>
            <a:r>
              <a:rPr lang="el-GR" dirty="0"/>
              <a:t>Βιταμίνες  Α, Β</a:t>
            </a:r>
          </a:p>
          <a:p>
            <a:r>
              <a:rPr lang="el-GR" dirty="0"/>
              <a:t>Κρέας ψαχνό και ψάρια</a:t>
            </a:r>
          </a:p>
          <a:p>
            <a:r>
              <a:rPr lang="el-GR" dirty="0"/>
              <a:t>Φυτικά </a:t>
            </a:r>
            <a:r>
              <a:rPr lang="el-GR" dirty="0" smtClean="0"/>
              <a:t>έλαια (κυρίως εξαιρετικό παρθένο ελαιόλαδο)</a:t>
            </a:r>
            <a:endParaRPr lang="el-GR" dirty="0"/>
          </a:p>
          <a:p>
            <a:r>
              <a:rPr lang="el-GR" dirty="0"/>
              <a:t>Δημητριακά ολικής άλεσης και όσπρια</a:t>
            </a:r>
          </a:p>
          <a:p>
            <a:r>
              <a:rPr lang="el-GR" dirty="0"/>
              <a:t>Φρέσκα φρούτα </a:t>
            </a:r>
            <a:r>
              <a:rPr lang="el-GR" dirty="0" smtClean="0"/>
              <a:t>και φρεσκοστυμμένοι χυμοί</a:t>
            </a:r>
          </a:p>
          <a:p>
            <a:r>
              <a:rPr lang="el-GR" dirty="0" smtClean="0"/>
              <a:t>Λαχανικά </a:t>
            </a:r>
            <a:endParaRPr lang="el-GR" dirty="0"/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8330A-A3DA-4E79-ADAE-C00ABE8B06D7}" type="slidenum">
              <a:rPr lang="el-GR" altLang="el-GR"/>
              <a:pPr/>
              <a:t>14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627536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Θηλασμός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Ισχύουν διατροφικές συστάσεις εγκύων</a:t>
            </a:r>
          </a:p>
          <a:p>
            <a:r>
              <a:rPr lang="el-GR" dirty="0"/>
              <a:t>Παράγεται 850 ml γάλα την ημέρα </a:t>
            </a: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αυξάνουν </a:t>
            </a:r>
          </a:p>
          <a:p>
            <a:pPr lvl="1"/>
            <a:r>
              <a:rPr lang="el-GR" dirty="0"/>
              <a:t>οι ενεργειακές ανάγκες κατά 500 kcal </a:t>
            </a:r>
          </a:p>
          <a:p>
            <a:pPr lvl="1"/>
            <a:r>
              <a:rPr lang="el-GR" dirty="0"/>
              <a:t>η ανάγκη σε πρωτεΐνη κατά 20γρ</a:t>
            </a:r>
          </a:p>
          <a:p>
            <a:r>
              <a:rPr lang="el-GR" dirty="0"/>
              <a:t>Συστήνεται η αποφυγή οινοπνεύματος, καφεΐνης, νικοτίνης γιατί οι ουσίες αυτές αποβάλλονται με το μητρικό γάλα</a:t>
            </a:r>
          </a:p>
          <a:p>
            <a:r>
              <a:rPr lang="el-GR" dirty="0"/>
              <a:t>6 μήνες αποκλειστικός θηλασμός ως 2 χρόνια με μεικτή διατροφή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0227C-D735-467C-84C9-E340C70BC0D8}" type="slidenum">
              <a:rPr lang="el-GR" altLang="el-GR"/>
              <a:pPr/>
              <a:t>15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514783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/>
              <a:t>Αναστασία Κανέλλου 2014. Αναστασία </a:t>
            </a:r>
            <a:r>
              <a:rPr lang="el-GR" sz="2000" dirty="0" smtClean="0"/>
              <a:t>Κανέλλου. </a:t>
            </a:r>
            <a:r>
              <a:rPr lang="el-GR" sz="2000" dirty="0"/>
              <a:t>«Διατροφή γυναίκας, παιδιού. </a:t>
            </a:r>
            <a:r>
              <a:rPr lang="el-GR" sz="2000"/>
              <a:t>Ενότητα </a:t>
            </a:r>
            <a:r>
              <a:rPr lang="el-GR" sz="2000" smtClean="0"/>
              <a:t>16: </a:t>
            </a:r>
            <a:r>
              <a:rPr lang="el-GR" sz="2000" dirty="0"/>
              <a:t>Η διατροφή στην εγκυμοσύνη και στο θηλασμό». </a:t>
            </a:r>
            <a:r>
              <a:rPr lang="el-GR" sz="2000" dirty="0" smtClean="0"/>
              <a:t>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FC5F-7064-4FCC-AF29-35B774C2CCB1}" type="slidenum">
              <a:rPr lang="el-GR" altLang="el-GR"/>
              <a:pPr/>
              <a:t>1</a:t>
            </a:fld>
            <a:endParaRPr lang="el-GR" altLang="el-GR" dirty="0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Διατροφή στην εγκυμοσύνη</a:t>
            </a:r>
            <a:endParaRPr lang="el-GR" altLang="el-GR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Διατροφή μπορεί να επηρεάσει την έκβαση της εγκυμοσύνης</a:t>
            </a:r>
          </a:p>
          <a:p>
            <a:r>
              <a:rPr lang="el-GR" altLang="el-GR" dirty="0"/>
              <a:t>Πριν τη σύλληψη: συμπληρωματική πρόσληψη </a:t>
            </a:r>
            <a:r>
              <a:rPr lang="el-GR" altLang="el-GR" dirty="0" smtClean="0"/>
              <a:t>φυλλικού </a:t>
            </a:r>
            <a:r>
              <a:rPr lang="el-GR" altLang="el-GR" dirty="0"/>
              <a:t>οξέος</a:t>
            </a:r>
          </a:p>
          <a:p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8726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D20BE-1338-4940-A4D0-189D3E484046}" type="slidenum">
              <a:rPr lang="el-GR" altLang="el-GR"/>
              <a:pPr/>
              <a:t>2</a:t>
            </a:fld>
            <a:endParaRPr lang="el-GR" altLang="el-GR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Σωματικό </a:t>
            </a:r>
            <a:r>
              <a:rPr lang="el-GR" altLang="el-GR" dirty="0" smtClean="0"/>
              <a:t>βάρος </a:t>
            </a:r>
            <a:r>
              <a:rPr lang="el-GR" altLang="el-GR" sz="3200" b="0" dirty="0" smtClean="0"/>
              <a:t>1/2</a:t>
            </a:r>
            <a:endParaRPr lang="el-GR" altLang="el-GR" sz="3200" b="0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Γονιμότητα μειώνεται σε εποχές δίαιτας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Υπέρβαρη, παχύσαρκη γυναίκα στην αρχή της εγκυμοσύνης αυξάνει κίνδυνο: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Υπέρτασης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Προεκλαμψία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Διαβήτη </a:t>
            </a:r>
          </a:p>
          <a:p>
            <a:pPr lvl="1">
              <a:lnSpc>
                <a:spcPct val="90000"/>
              </a:lnSpc>
            </a:pPr>
            <a:r>
              <a:rPr lang="el-GR" altLang="el-GR" dirty="0" smtClean="0"/>
              <a:t>Δύσκολου τοκετού</a:t>
            </a:r>
            <a:endParaRPr lang="el-GR" altLang="el-GR" dirty="0"/>
          </a:p>
          <a:p>
            <a:pPr lvl="1">
              <a:lnSpc>
                <a:spcPct val="90000"/>
              </a:lnSpc>
            </a:pPr>
            <a:r>
              <a:rPr lang="el-GR" altLang="el-GR" dirty="0"/>
              <a:t>Ανωμαλίες στο έμβρυο</a:t>
            </a:r>
          </a:p>
        </p:txBody>
      </p:sp>
    </p:spTree>
    <p:extLst>
      <p:ext uri="{BB962C8B-B14F-4D97-AF65-F5344CB8AC3E}">
        <p14:creationId xmlns:p14="http://schemas.microsoft.com/office/powerpoint/2010/main" val="394485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9B2E-12CA-4005-87B7-444E48156627}" type="slidenum">
              <a:rPr lang="el-GR" altLang="el-GR"/>
              <a:pPr/>
              <a:t>3</a:t>
            </a:fld>
            <a:endParaRPr lang="el-GR" altLang="el-GR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Σωματικό βάρος </a:t>
            </a:r>
            <a:r>
              <a:rPr lang="el-GR" altLang="el-GR" sz="3200" b="0" dirty="0" smtClean="0"/>
              <a:t>2/2</a:t>
            </a:r>
            <a:endParaRPr lang="el-GR" altLang="el-GR" sz="3200" b="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Λιποβαρής ή υπέρβαρες έγκυες επηρεάζουν αντίστοιχα βάρος εμβρύου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Και στις 2 περιπτώσεις: αυξημένη νοσηρότητα, θνησιμότητα, προδιάθεση για διαβήτη και καρδιαγγειακά νοσήματα </a:t>
            </a:r>
            <a:r>
              <a:rPr lang="el-GR" altLang="el-GR" dirty="0" smtClean="0"/>
              <a:t> στην ενήλικη ζωή</a:t>
            </a:r>
            <a:endParaRPr lang="el-GR" altLang="el-GR" dirty="0"/>
          </a:p>
          <a:p>
            <a:pPr>
              <a:lnSpc>
                <a:spcPct val="90000"/>
              </a:lnSpc>
            </a:pPr>
            <a:r>
              <a:rPr lang="el-GR" altLang="el-GR" dirty="0"/>
              <a:t>Ιδανική αύξηση βάρους: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3200" dirty="0"/>
              <a:t>12,5 κιλά (11-16 κιλά)</a:t>
            </a:r>
          </a:p>
        </p:txBody>
      </p:sp>
    </p:spTree>
    <p:extLst>
      <p:ext uri="{BB962C8B-B14F-4D97-AF65-F5344CB8AC3E}">
        <p14:creationId xmlns:p14="http://schemas.microsoft.com/office/powerpoint/2010/main" val="21048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Ρυθμός αύξησης βάρους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5526054"/>
              </p:ext>
            </p:extLst>
          </p:nvPr>
        </p:nvGraphicFramePr>
        <p:xfrm>
          <a:off x="457200" y="1341438"/>
          <a:ext cx="8229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Εβδομάδα εγκυμοσύνης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Κιλά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0-12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0</a:t>
                      </a:r>
                      <a:endParaRPr lang="el-G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13-20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21-24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25-28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1,9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29-32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33-36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39-40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Σύνολο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00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009900"/>
                        </a:buClr>
                        <a:buSzPct val="6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lang="el-GR" altLang="el-GR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10-12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7035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46C4C-9D3C-4977-A5B5-A876D6F475D0}" type="slidenum">
              <a:rPr lang="el-GR" altLang="el-GR"/>
              <a:pPr/>
              <a:t>5</a:t>
            </a:fld>
            <a:endParaRPr lang="el-GR" altLang="el-GR" dirty="0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Διατροφικές απαιτήσεις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Για ορισμένα θρεπτικά συστατικά διαφοροποιούνται οι συστάσεις</a:t>
            </a:r>
          </a:p>
          <a:p>
            <a:r>
              <a:rPr lang="el-GR" altLang="el-GR" dirty="0"/>
              <a:t>Αλλαγές στο μεταβολισμό και την βιοδιαθεσιμότητα καλύπτουν τις αυξημένες ανάγκες</a:t>
            </a:r>
          </a:p>
          <a:p>
            <a:r>
              <a:rPr lang="el-GR" altLang="el-GR" dirty="0"/>
              <a:t>Ενεργειακές ανάγκες μεταβάλλονται λίγο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 </a:t>
            </a:r>
            <a:r>
              <a:rPr lang="el-GR" altLang="el-GR" dirty="0">
                <a:sym typeface="Monotype Sorts" pitchFamily="2" charset="2"/>
              </a:rPr>
              <a:t>ποιότητα έχει σημασία 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5890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A99D-94FC-409D-B267-38B832BA8DAE}" type="slidenum">
              <a:rPr lang="el-GR" altLang="el-GR"/>
              <a:pPr/>
              <a:t>6</a:t>
            </a:fld>
            <a:endParaRPr lang="el-GR" altLang="el-GR" dirty="0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Συστάσεις για διόρθωση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 smtClean="0"/>
              <a:t>Λιποβαρείς</a:t>
            </a:r>
            <a:r>
              <a:rPr lang="el-GR" altLang="el-GR" sz="2800" dirty="0"/>
              <a:t>: συστήνεται αύξηση βάρους κατά 13-16 κιλά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Υπέρβαρες/παχύσαρκες</a:t>
            </a:r>
          </a:p>
          <a:p>
            <a:pPr lvl="1">
              <a:lnSpc>
                <a:spcPct val="90000"/>
              </a:lnSpc>
            </a:pPr>
            <a:r>
              <a:rPr lang="el-GR" altLang="el-GR" sz="2800" dirty="0"/>
              <a:t>Δεν συστήνεται δίαιτα κατά τη διάρκεια της εγκυμοσύνης</a:t>
            </a:r>
          </a:p>
          <a:p>
            <a:pPr lvl="1">
              <a:lnSpc>
                <a:spcPct val="90000"/>
              </a:lnSpc>
            </a:pPr>
            <a:r>
              <a:rPr lang="el-GR" altLang="el-GR" sz="2800" dirty="0"/>
              <a:t>Περιορισμός των</a:t>
            </a:r>
          </a:p>
          <a:p>
            <a:pPr lvl="2">
              <a:lnSpc>
                <a:spcPct val="90000"/>
              </a:lnSpc>
            </a:pPr>
            <a:r>
              <a:rPr lang="el-GR" altLang="el-GR" dirty="0"/>
              <a:t>γ</a:t>
            </a:r>
            <a:r>
              <a:rPr lang="el-GR" altLang="el-GR" dirty="0" smtClean="0"/>
              <a:t>λυκών</a:t>
            </a:r>
            <a:r>
              <a:rPr lang="el-GR" altLang="el-GR" dirty="0"/>
              <a:t>, </a:t>
            </a:r>
          </a:p>
          <a:p>
            <a:pPr lvl="2">
              <a:lnSpc>
                <a:spcPct val="90000"/>
              </a:lnSpc>
            </a:pPr>
            <a:r>
              <a:rPr lang="el-GR" altLang="el-GR" dirty="0"/>
              <a:t>αναψυκτικών, </a:t>
            </a:r>
          </a:p>
          <a:p>
            <a:pPr lvl="2">
              <a:lnSpc>
                <a:spcPct val="90000"/>
              </a:lnSpc>
            </a:pPr>
            <a:r>
              <a:rPr lang="el-GR" altLang="el-GR" dirty="0"/>
              <a:t>κρυμμένων λιπιδίων (αλλαντικά, τηγανιτά)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Συχνά και μικρά γεύματα</a:t>
            </a:r>
          </a:p>
        </p:txBody>
      </p:sp>
    </p:spTree>
    <p:extLst>
      <p:ext uri="{BB962C8B-B14F-4D97-AF65-F5344CB8AC3E}">
        <p14:creationId xmlns:p14="http://schemas.microsoft.com/office/powerpoint/2010/main" val="3262452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2F4F7-C8BE-4AC1-91D7-89C9736BDF5A}" type="slidenum">
              <a:rPr lang="el-GR" altLang="el-GR"/>
              <a:pPr/>
              <a:t>7</a:t>
            </a:fld>
            <a:endParaRPr lang="el-GR" altLang="el-GR" dirty="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Ενεργειακές ανάγκες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altLang="el-GR" sz="2800" dirty="0"/>
              <a:t>15-20% πρωτεΐνες</a:t>
            </a:r>
          </a:p>
          <a:p>
            <a:r>
              <a:rPr lang="el-GR" altLang="el-GR" sz="2800" dirty="0"/>
              <a:t>25-35% λιπίδια  (40% εάν </a:t>
            </a:r>
            <a:r>
              <a:rPr lang="el-GR" altLang="el-GR" sz="2800" dirty="0" smtClean="0"/>
              <a:t>κύριο προστιθέμενο λιπίδιο είναι κυρίως το ελαιόλαδο</a:t>
            </a:r>
            <a:r>
              <a:rPr lang="el-GR" altLang="el-GR" sz="2800" dirty="0"/>
              <a:t>)</a:t>
            </a:r>
          </a:p>
          <a:p>
            <a:r>
              <a:rPr lang="el-GR" altLang="el-GR" sz="2800" dirty="0"/>
              <a:t>50-60% υδατάνθρακες</a:t>
            </a:r>
          </a:p>
          <a:p>
            <a:pPr>
              <a:buFont typeface="Wingdings" pitchFamily="2" charset="2"/>
              <a:buNone/>
            </a:pPr>
            <a:r>
              <a:rPr lang="el-GR" altLang="el-GR" sz="2800" dirty="0" smtClean="0"/>
              <a:t>Στις ενεργειακές ανάγκες προστίθενται 200</a:t>
            </a:r>
            <a:r>
              <a:rPr lang="en-US" altLang="el-GR" sz="2800" dirty="0"/>
              <a:t>kcal/</a:t>
            </a:r>
            <a:r>
              <a:rPr lang="el-GR" altLang="el-GR" sz="2800" dirty="0" smtClean="0"/>
              <a:t>ημέρα, μετά το πρώτο τρίμηνο, ώστε να προσλαμβάνει η έγκυος</a:t>
            </a:r>
            <a:endParaRPr lang="el-GR" altLang="el-GR" sz="2800" dirty="0"/>
          </a:p>
          <a:p>
            <a:pPr lvl="1"/>
            <a:r>
              <a:rPr lang="el-GR" altLang="el-GR" sz="2800" dirty="0"/>
              <a:t>~2200 </a:t>
            </a:r>
            <a:r>
              <a:rPr lang="en-US" altLang="el-GR" sz="2800" dirty="0"/>
              <a:t>kcal 1o </a:t>
            </a:r>
            <a:r>
              <a:rPr lang="el-GR" altLang="el-GR" sz="2800" dirty="0" smtClean="0"/>
              <a:t>ήμισυ </a:t>
            </a:r>
            <a:r>
              <a:rPr lang="el-GR" altLang="el-GR" sz="2800" dirty="0"/>
              <a:t>της εγκυμοσύνης</a:t>
            </a:r>
          </a:p>
          <a:p>
            <a:pPr lvl="1"/>
            <a:r>
              <a:rPr lang="el-GR" altLang="el-GR" sz="2800" dirty="0"/>
              <a:t>~2500 </a:t>
            </a:r>
            <a:r>
              <a:rPr lang="en-US" altLang="el-GR" sz="2800" dirty="0"/>
              <a:t>kcal 2o </a:t>
            </a:r>
            <a:r>
              <a:rPr lang="el-GR" altLang="el-GR" sz="2800" dirty="0" smtClean="0"/>
              <a:t>ήμισυ </a:t>
            </a:r>
            <a:r>
              <a:rPr lang="el-GR" altLang="el-GR" sz="2800" dirty="0"/>
              <a:t>της εγκυμοσύνης</a:t>
            </a:r>
          </a:p>
          <a:p>
            <a:r>
              <a:rPr lang="el-GR" altLang="el-GR" sz="2800" dirty="0"/>
              <a:t>Έλεγχος αύξησης εμβρύου </a:t>
            </a:r>
            <a:r>
              <a:rPr lang="el-GR" altLang="el-GR" sz="2800" dirty="0" smtClean="0"/>
              <a:t>γίνεται μέσω υπέρηχου, όχι βάσει αύξησης βάρους εγκύου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1459681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BE42-81B9-4413-8AD9-35ACCA6B1645}" type="slidenum">
              <a:rPr lang="el-GR" altLang="el-GR"/>
              <a:pPr/>
              <a:t>8</a:t>
            </a:fld>
            <a:endParaRPr lang="el-GR" altLang="el-GR" dirty="0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Πρωτεΐνες</a:t>
            </a:r>
            <a:endParaRPr lang="el-GR" altLang="el-GR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Αυξάνουν με τον 4ο μήνα κατά 30γρ</a:t>
            </a:r>
            <a:r>
              <a:rPr lang="en-US" altLang="el-GR" sz="2800" dirty="0"/>
              <a:t>/</a:t>
            </a:r>
            <a:r>
              <a:rPr lang="el-GR" altLang="el-GR" sz="2800" dirty="0" smtClean="0"/>
              <a:t>ημ. </a:t>
            </a:r>
            <a:r>
              <a:rPr lang="el-GR" altLang="el-GR" sz="2800" dirty="0" smtClean="0">
                <a:sym typeface="Wingdings" pitchFamily="2" charset="2"/>
              </a:rPr>
              <a:t> σε</a:t>
            </a:r>
            <a:r>
              <a:rPr lang="el-GR" altLang="el-GR" sz="2800" dirty="0" smtClean="0">
                <a:sym typeface="Monotype Sorts" pitchFamily="2" charset="2"/>
              </a:rPr>
              <a:t> </a:t>
            </a:r>
            <a:r>
              <a:rPr lang="el-GR" altLang="el-GR" sz="2800" dirty="0">
                <a:sym typeface="Monotype Sorts" pitchFamily="2" charset="2"/>
              </a:rPr>
              <a:t>75 γρ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/>
              <a:t>50% -50% ζωικής/φυτικής προέλευσης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b="1" dirty="0">
                <a:solidFill>
                  <a:schemeClr val="tx2"/>
                </a:solidFill>
              </a:rPr>
              <a:t>Λιπίδια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/>
              <a:t>80γρ /ημέρα (μαζί με το «αόρατο»)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b="1" dirty="0">
                <a:solidFill>
                  <a:schemeClr val="tx2"/>
                </a:solidFill>
              </a:rPr>
              <a:t>Υδατάνθρακες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/>
              <a:t>300-400 γρ/ημέρα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/>
              <a:t>Κυρίως σύμπλοκοι </a:t>
            </a:r>
            <a:r>
              <a:rPr lang="el-GR" altLang="el-GR" dirty="0" smtClean="0"/>
              <a:t>πολυσακχαρίτες και με σημαντική περιεκτικότητα σε διαιτητικές ίνες (πχ όσπρια, ολικής άλεσης) 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5589223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372</TotalTime>
  <Words>1250</Words>
  <Application>Microsoft Office PowerPoint</Application>
  <PresentationFormat>Προβολή στην οθόνη (4:3)</PresentationFormat>
  <Paragraphs>204</Paragraphs>
  <Slides>23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23</vt:i4>
      </vt:variant>
    </vt:vector>
  </HeadingPairs>
  <TitlesOfParts>
    <vt:vector size="31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 γυναίκας, παιδιού</vt:lpstr>
      <vt:lpstr>Διατροφή στην εγκυμοσύνη</vt:lpstr>
      <vt:lpstr>Σωματικό βάρος 1/2</vt:lpstr>
      <vt:lpstr>Σωματικό βάρος 2/2</vt:lpstr>
      <vt:lpstr>Ρυθμός αύξησης βάρους</vt:lpstr>
      <vt:lpstr>Διατροφικές απαιτήσεις</vt:lpstr>
      <vt:lpstr>Συστάσεις για διόρθωση</vt:lpstr>
      <vt:lpstr>Ενεργειακές ανάγκες</vt:lpstr>
      <vt:lpstr>Πρωτεΐνες</vt:lpstr>
      <vt:lpstr>Μέταλλα και βιταμίνες που χρήζουν προσοχής</vt:lpstr>
      <vt:lpstr>Συνήθη διατροφικά συμπληρώματα</vt:lpstr>
      <vt:lpstr>Τι να αποφεύγει η έγκυος</vt:lpstr>
      <vt:lpstr>Ναυτία: αφορά το 70% </vt:lpstr>
      <vt:lpstr>Προβλήματα γαστρεντερικού</vt:lpstr>
      <vt:lpstr>Σημαντικές τροφές</vt:lpstr>
      <vt:lpstr>Θηλασμός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86</cp:revision>
  <dcterms:created xsi:type="dcterms:W3CDTF">2015-07-21T13:01:13Z</dcterms:created>
  <dcterms:modified xsi:type="dcterms:W3CDTF">2015-10-04T16:43:41Z</dcterms:modified>
</cp:coreProperties>
</file>