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43"/>
  </p:notesMasterIdLst>
  <p:handoutMasterIdLst>
    <p:handoutMasterId r:id="rId44"/>
  </p:handoutMasterIdLst>
  <p:sldIdLst>
    <p:sldId id="34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43" r:id="rId35"/>
    <p:sldId id="344" r:id="rId36"/>
    <p:sldId id="345" r:id="rId37"/>
    <p:sldId id="350" r:id="rId38"/>
    <p:sldId id="351" r:id="rId39"/>
    <p:sldId id="352" r:id="rId40"/>
    <p:sldId id="348" r:id="rId41"/>
    <p:sldId id="349" r:id="rId42"/>
  </p:sldIdLst>
  <p:sldSz cx="9144000" cy="6858000" type="screen4x3"/>
  <p:notesSz cx="7104063" cy="10234613"/>
  <p:custDataLst>
    <p:tags r:id="rId45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075"/>
    <a:srgbClr val="82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43" autoAdjust="0"/>
  </p:normalViewPr>
  <p:slideViewPr>
    <p:cSldViewPr>
      <p:cViewPr varScale="1">
        <p:scale>
          <a:sx n="97" d="100"/>
          <a:sy n="97" d="100"/>
        </p:scale>
        <p:origin x="-19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0133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9683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472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585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703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4414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09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6701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2833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8123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2998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7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7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6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1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36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7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70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4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20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0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8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</a:t>
            </a:r>
            <a:r>
              <a:rPr lang="el-GR" sz="3100" b="1" dirty="0"/>
              <a:t>4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Ο σύνδεσμος της γέφυρας (α’ μέρος)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73006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0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Ανένδοτος χυτός σύνδεσμος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3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268760"/>
            <a:ext cx="6336407" cy="475230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09329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413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Ανένδοτος χυτός σύνδεσμος </a:t>
            </a:r>
            <a:r>
              <a:rPr lang="el-GR" sz="3200" b="0" dirty="0" smtClean="0">
                <a:solidFill>
                  <a:srgbClr val="075075"/>
                </a:solidFill>
              </a:rPr>
              <a:t>(3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Χυτεύεται ως ενιαίο σύνολο με τα υπόλοιπα τμήματα της </a:t>
            </a:r>
            <a:r>
              <a:rPr lang="el-GR" sz="2400" dirty="0" smtClean="0"/>
              <a:t>γέφυρας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Προσφέρει σταθερότητα και ακρίβεια στην εφαρμογή της </a:t>
            </a:r>
            <a:r>
              <a:rPr lang="el-GR" sz="2400" dirty="0" smtClean="0"/>
              <a:t>γέφυρας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Προσφέρει αντοχή στην </a:t>
            </a:r>
            <a:r>
              <a:rPr lang="el-GR" sz="2400" dirty="0" smtClean="0"/>
              <a:t>αποκατάσταση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Γρήγορη και εύκολη κατασκευή </a:t>
            </a:r>
            <a:r>
              <a:rPr lang="en-US" sz="2400" dirty="0" smtClean="0"/>
              <a:t>.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73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Ανένδοτος συγκολλούμενος σύνδεσμος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4)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200"/>
              </a:spcBef>
            </a:pPr>
            <a:r>
              <a:rPr lang="el-GR" sz="2400" dirty="0"/>
              <a:t>Ενώνει  σταθερά τα μέρη της γέφυρας μεταξύ </a:t>
            </a:r>
            <a:r>
              <a:rPr lang="el-GR" sz="2400" dirty="0" smtClean="0"/>
              <a:t>τους,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Κατασκευάζεται μετά τη χύτευση των τμημάτων της γέφυρας (συγκρατήματα, γεφυρώματα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Συνδέεται με τα υπόλοιπα τμήματα της γέφυρας με τη μέθοδο της </a:t>
            </a:r>
            <a:r>
              <a:rPr lang="el-GR" sz="2400" dirty="0" smtClean="0"/>
              <a:t>συγκόλλησης.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16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Ανένδοτος συγκολλούμενος σύνδεσμος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4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84784"/>
            <a:ext cx="6631231" cy="468029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475656" y="609329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37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Ανένδοτος συγκολλούμενος σύνδεσμος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4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412776"/>
            <a:ext cx="6667416" cy="470529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75656" y="609329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96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Ανένδοτος συγκολλούμενος σύνδεσμος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4)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dirty="0"/>
              <a:t>Ικανοποιητική αντοχή και ΄σταθερότητα, εφόσον τηρηθούν σχολαστικά οι διαδικασίες της </a:t>
            </a:r>
            <a:r>
              <a:rPr lang="el-GR" sz="2400" dirty="0" smtClean="0"/>
              <a:t>συγκόλλησης.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 smtClean="0"/>
              <a:t>Χρονοβόρα </a:t>
            </a:r>
            <a:r>
              <a:rPr lang="el-GR" sz="2400" dirty="0"/>
              <a:t>διαδικασία </a:t>
            </a:r>
            <a:r>
              <a:rPr lang="el-GR" sz="2400" dirty="0" smtClean="0"/>
              <a:t>κατασκευής.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 smtClean="0"/>
              <a:t>Χρησιμοποιείται </a:t>
            </a:r>
            <a:r>
              <a:rPr lang="el-GR" sz="2400" dirty="0"/>
              <a:t>κυρίως σε μεγάλης έκτασης γέφυρες στις οποίες απαιτείται μεγάλη ακρίβεια στην εφαρμογή. (ο κίνδυνος παραμόρφωσης με τη διαδικασία κατασκευής σε ενιαίο χυτό είναι αυξημένος</a:t>
            </a:r>
            <a:r>
              <a:rPr lang="el-GR" sz="2400" dirty="0" smtClean="0"/>
              <a:t>).</a:t>
            </a:r>
            <a:endParaRPr lang="el-GR" sz="2400" dirty="0"/>
          </a:p>
          <a:p>
            <a:pPr>
              <a:spcBef>
                <a:spcPts val="42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5292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Ενδοτικός σύνδεσμος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</a:t>
            </a:r>
            <a:r>
              <a:rPr lang="el-GR" sz="2400" b="1" dirty="0">
                <a:solidFill>
                  <a:srgbClr val="075075"/>
                </a:solidFill>
              </a:rPr>
              <a:t>ενδοτικός σύνδεσμος </a:t>
            </a:r>
            <a:r>
              <a:rPr lang="el-GR" sz="2400" dirty="0"/>
              <a:t>ενώνει το γεφύρωμα με το συγκράτημα με τέτοιο τρόπο, ώστε να επιτρέπεται ελαφρά κινητικότητα των τμημάτων της </a:t>
            </a:r>
            <a:r>
              <a:rPr lang="el-GR" sz="2400" dirty="0" smtClean="0"/>
              <a:t>γέφυρας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marL="0" indent="0" algn="ctr">
              <a:spcBef>
                <a:spcPts val="4800"/>
              </a:spcBef>
              <a:buNone/>
            </a:pPr>
            <a:r>
              <a:rPr lang="el-GR" sz="2400" dirty="0"/>
              <a:t>Ο</a:t>
            </a:r>
            <a:r>
              <a:rPr lang="el-GR" sz="2400" dirty="0" smtClean="0"/>
              <a:t> </a:t>
            </a:r>
            <a:r>
              <a:rPr lang="el-GR" sz="2400" b="1" dirty="0">
                <a:solidFill>
                  <a:srgbClr val="075075"/>
                </a:solidFill>
              </a:rPr>
              <a:t>ενδοτικός σύνδεσμος </a:t>
            </a:r>
            <a:r>
              <a:rPr lang="el-GR" sz="2400" dirty="0"/>
              <a:t>αποτελείται από δύο μηχανικά μέρη έτσι κατασκευασμένα, ώστε το ένα να συνδέεται με το άλλο όπως ακριβώς το </a:t>
            </a:r>
            <a:r>
              <a:rPr lang="el-GR" sz="2400" b="1" dirty="0">
                <a:solidFill>
                  <a:srgbClr val="075075"/>
                </a:solidFill>
              </a:rPr>
              <a:t>κλειδί με τη </a:t>
            </a:r>
            <a:r>
              <a:rPr lang="el-GR" sz="2400" b="1" dirty="0" smtClean="0">
                <a:solidFill>
                  <a:srgbClr val="075075"/>
                </a:solidFill>
              </a:rPr>
              <a:t>κλειδαριά. 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079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Ενδοτικός σύνδεσμος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6" b="89981" l="9963" r="89914">
                        <a14:foregroundMark x1="32841" y1="63776" x2="44034" y2="63584"/>
                        <a14:foregroundMark x1="37146" y1="38150" x2="36900" y2="63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120" y="1196975"/>
            <a:ext cx="394776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621785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3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Κατασκευαζόμενοι στο εργαστήριο (χειροποίητα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Προκατασκευασμένοι μεταλλικοί (σύνδεσμοι ακριβείας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42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Προκατασκευασμένοι πλαστικοί (σύνδεσμοι ημιακριβείας</a:t>
            </a:r>
            <a:r>
              <a:rPr lang="el-GR" sz="2400" dirty="0" smtClean="0"/>
              <a:t>).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959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933" y1="29897" x2="38467" y2="31584"/>
                        <a14:foregroundMark x1="39667" y1="33271" x2="39933" y2="63355"/>
                        <a14:foregroundMark x1="57867" y1="29709" x2="58733" y2="59231"/>
                        <a14:foregroundMark x1="43933" y1="26804" x2="43933" y2="56701"/>
                        <a14:foregroundMark x1="28067" y1="31209" x2="26000" y2="34677"/>
                        <a14:foregroundMark x1="25600" y1="35052" x2="25600" y2="61668"/>
                        <a14:foregroundMark x1="70600" y1="25211" x2="75200" y2="21275"/>
                        <a14:foregroundMark x1="75733" y1="21275" x2="83267" y2="27273"/>
                        <a14:foregroundMark x1="83533" y1="28679" x2="83867" y2="62324"/>
                        <a14:foregroundMark x1="84000" y1="63355" x2="78267" y2="65230"/>
                        <a14:foregroundMark x1="77800" y1="65230" x2="70467" y2="59419"/>
                        <a14:foregroundMark x1="70200" y1="25773" x2="70200" y2="59044"/>
                        <a14:foregroundMark x1="70333" y1="26242" x2="76333" y2="38613"/>
                        <a14:foregroundMark x1="71800" y1="37582" x2="77200" y2="40675"/>
                        <a14:foregroundMark x1="79600" y1="40487" x2="81467" y2="38144"/>
                        <a14:backgroundMark x1="40067" y1="34677" x2="43200" y2="34302"/>
                        <a14:backgroundMark x1="40400" y1="62699" x2="42733" y2="61949"/>
                        <a14:backgroundMark x1="41400" y1="34864" x2="41400" y2="60918"/>
                        <a14:backgroundMark x1="78133" y1="66635" x2="83667" y2="64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421" y="1196752"/>
            <a:ext cx="6423182" cy="456902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923928" y="576577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72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(1 από 6)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906" y="1340768"/>
            <a:ext cx="5486876" cy="41944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535180"/>
            <a:ext cx="204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Αριστείδης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08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33" b="89971" l="267" r="99733">
                        <a14:foregroundMark x1="57933" y1="26450" x2="98600" y2="28319"/>
                        <a14:foregroundMark x1="57667" y1="27040" x2="51667" y2="42281"/>
                        <a14:backgroundMark x1="58200" y1="26155" x2="83000" y2="26647"/>
                        <a14:backgroundMark x1="66133" y1="59980" x2="83267" y2="60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752"/>
            <a:ext cx="6584473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76577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712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412776"/>
            <a:ext cx="6183146" cy="409324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5765776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257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268760"/>
            <a:ext cx="5664465" cy="42483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907704" y="5661248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05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96752"/>
            <a:ext cx="6127714" cy="455350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19672" y="587727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5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412776"/>
            <a:ext cx="5537245" cy="404600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907704" y="565848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3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1412776"/>
            <a:ext cx="5525886" cy="405104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835696" y="5646439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48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268760"/>
            <a:ext cx="6072787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19672" y="5877272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22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96752"/>
            <a:ext cx="6125599" cy="460828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619672" y="587727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728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11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956" l="2067" r="97867">
                        <a14:foregroundMark x1="9733" y1="20267" x2="4933" y2="36978"/>
                        <a14:backgroundMark x1="37867" y1="24444" x2="40267" y2="29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268760"/>
            <a:ext cx="6240529" cy="46803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915565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44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12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68760"/>
            <a:ext cx="6597365" cy="44730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72894" y="5788219"/>
            <a:ext cx="1951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39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1117" y="1700808"/>
            <a:ext cx="8229600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ΣΥΝΔΕΣΜΟΣ</a:t>
            </a:r>
            <a:r>
              <a:rPr lang="el-GR" sz="2400" dirty="0"/>
              <a:t> ονομάζεται το μέρος της γέφυρας που ενώνει το γεφύρωμα με τα συγκρατήματα, ή και τα γεφυρώματα μεταξύ τους όταν είναι περισσότερα από ένα</a:t>
            </a:r>
            <a:r>
              <a:rPr lang="el-GR" sz="2400" dirty="0" smtClean="0"/>
              <a:t>.</a:t>
            </a:r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Ο </a:t>
            </a:r>
            <a:r>
              <a:rPr lang="el-GR" sz="2400" b="1" dirty="0">
                <a:solidFill>
                  <a:srgbClr val="075075"/>
                </a:solidFill>
              </a:rPr>
              <a:t>σύνδεσμος</a:t>
            </a:r>
            <a:r>
              <a:rPr lang="el-GR" sz="2400" dirty="0"/>
              <a:t> τοποθετείται στις όμορες επιφάνειες, μεταξύ συγκρατήματος και γεφυρώματος, στη θέση που αντιστοιχεί στο σημείο επαφής των δύο παρακείμενων δοντιών.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 smtClean="0">
                <a:solidFill>
                  <a:srgbClr val="075075"/>
                </a:solidFill>
              </a:rPr>
              <a:t>(13 από </a:t>
            </a:r>
            <a:r>
              <a:rPr lang="el-GR" sz="3200" b="0" dirty="0">
                <a:solidFill>
                  <a:srgbClr val="075075"/>
                </a:solidFill>
              </a:rPr>
              <a:t>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ενδοτικοί σύνδεσμοι επιτρέπουν στα στηρίγματα της γέφυρας την πραγματοποίηση μιας </a:t>
            </a:r>
            <a:r>
              <a:rPr lang="el-GR" sz="2400" b="1" dirty="0">
                <a:solidFill>
                  <a:srgbClr val="075075"/>
                </a:solidFill>
              </a:rPr>
              <a:t>μικρής κινητικότητας, </a:t>
            </a:r>
            <a:r>
              <a:rPr lang="el-GR" sz="2400" dirty="0"/>
              <a:t>που ανταποκρίνεται στη φυσιολογική κινητικότητα των δοντιών στα φατνία τους.</a:t>
            </a:r>
            <a:br>
              <a:rPr lang="el-GR" sz="2400" dirty="0"/>
            </a:br>
            <a:r>
              <a:rPr lang="el-GR" sz="2400" dirty="0"/>
              <a:t>(κινήσεις κάθετες και πλάγιες</a:t>
            </a:r>
            <a:r>
              <a:rPr lang="el-GR" sz="2400" dirty="0" smtClean="0"/>
              <a:t>)</a:t>
            </a:r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Η ενδοτική σύνδεση μπορεί να θεωρηθεί πιο </a:t>
            </a:r>
            <a:r>
              <a:rPr lang="el-GR" sz="2400" b="1" dirty="0">
                <a:solidFill>
                  <a:srgbClr val="075075"/>
                </a:solidFill>
              </a:rPr>
              <a:t>βιολογική,</a:t>
            </a:r>
            <a:r>
              <a:rPr lang="el-GR" sz="2400" dirty="0"/>
              <a:t> γιατί οι επιτρεπόμενες κινήσεις των δοντιών στηριγμάτων αποτελούν τροφικά ερεθίσματα για τους υποστηρικτικούς ιστούς.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40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14 </a:t>
            </a:r>
            <a:r>
              <a:rPr lang="el-GR" sz="3200" b="0" dirty="0">
                <a:solidFill>
                  <a:srgbClr val="075075"/>
                </a:solidFill>
              </a:rPr>
              <a:t>από 15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182638"/>
            <a:ext cx="604140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79586" y="6203718"/>
            <a:ext cx="1944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6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Είδη ενδοτικών συνδέσμων </a:t>
            </a:r>
            <a:r>
              <a:rPr lang="el-GR" sz="3200" b="0" dirty="0">
                <a:solidFill>
                  <a:srgbClr val="075075"/>
                </a:solidFill>
              </a:rPr>
              <a:t>(</a:t>
            </a:r>
            <a:r>
              <a:rPr lang="el-GR" sz="3200" b="0" dirty="0" smtClean="0">
                <a:solidFill>
                  <a:srgbClr val="075075"/>
                </a:solidFill>
              </a:rPr>
              <a:t>15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15)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196752"/>
            <a:ext cx="5553120" cy="446427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577515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 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222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47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90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4</a:t>
            </a:r>
            <a:r>
              <a:rPr lang="en-US" sz="2000" dirty="0" smtClean="0"/>
              <a:t>:</a:t>
            </a:r>
            <a:r>
              <a:rPr lang="el-GR" sz="2000" dirty="0" smtClean="0"/>
              <a:t> Ο σύνδεσμος της γέφυρας α’ </a:t>
            </a:r>
            <a:r>
              <a:rPr lang="el-GR" sz="2000" smtClean="0"/>
              <a:t>μέρος(γενικά</a:t>
            </a:r>
            <a:r>
              <a:rPr lang="el-GR" sz="2000" dirty="0" smtClean="0"/>
              <a:t>)».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9200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90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71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2504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</a:t>
            </a:r>
            <a:r>
              <a:rPr lang="en-GB" sz="2000" dirty="0" smtClean="0"/>
              <a:t>1981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Τσούτσος </a:t>
            </a:r>
            <a:r>
              <a:rPr lang="el-GR" sz="2000" dirty="0"/>
              <a:t>Α, Ανδριτσάκης Δ. Ακίνητη κλινική Προσθετική – Έγχρωμος Άτλαντας. 1η  έκδοση, εκδόσεις Datamedica</a:t>
            </a:r>
            <a:r>
              <a:rPr lang="en-US" sz="2000" dirty="0"/>
              <a:t>, </a:t>
            </a:r>
            <a:r>
              <a:rPr lang="el-GR" sz="2000" dirty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29888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140" y="1170694"/>
            <a:ext cx="655240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16530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2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2562" y="2276872"/>
            <a:ext cx="8229600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Δεν αποτελεί σημείο, αλλά </a:t>
            </a:r>
            <a:r>
              <a:rPr lang="el-GR" sz="2400" b="1" dirty="0">
                <a:solidFill>
                  <a:srgbClr val="820000"/>
                </a:solidFill>
              </a:rPr>
              <a:t>επιφάνεια,</a:t>
            </a:r>
            <a:r>
              <a:rPr lang="el-GR" sz="2400" dirty="0"/>
              <a:t> η έκταση της οποίας είναι αναγκαία για να εξασφαλίζεται η αντοχή του συνδέσμου στις δυνάμεις της μάσησης, χωρίς να διατρέχει τον κίνδυνο θραύσης ή παραμόρφωσης.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62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1340768"/>
            <a:ext cx="5437261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98242" y="5839700"/>
            <a:ext cx="1997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673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Ο σύνδεσμος της γέφυρας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196752"/>
            <a:ext cx="6424073" cy="447752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547664" y="5733256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18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Είδη συνδέσμων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400" dirty="0"/>
              <a:t>Ο ανένδοτος (πάγιος, σταθερός) </a:t>
            </a:r>
            <a:r>
              <a:rPr lang="el-GR" sz="2400" dirty="0" smtClean="0"/>
              <a:t>σύνδεσμος,</a:t>
            </a:r>
            <a:endParaRPr lang="el-GR" sz="2400" dirty="0"/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200" dirty="0" smtClean="0"/>
              <a:t>Χυτός,</a:t>
            </a:r>
            <a:endParaRPr lang="el-GR" sz="2200" dirty="0"/>
          </a:p>
          <a:p>
            <a:pPr lvl="1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l-GR" sz="2200" dirty="0" smtClean="0"/>
              <a:t>Συγκολλούμενος.</a:t>
            </a:r>
            <a:endParaRPr lang="el-GR" sz="2200" dirty="0"/>
          </a:p>
          <a:p>
            <a:pPr>
              <a:spcBef>
                <a:spcPts val="36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Ο ενδοτικός (κινητός) </a:t>
            </a:r>
            <a:r>
              <a:rPr lang="el-GR" sz="2400" dirty="0" smtClean="0"/>
              <a:t>σύνδεσμος. </a:t>
            </a: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907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Ανένδοτος χυτός σύνδεσμος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Ενώνει σταθερά τα μέρη της γέφυρας μεταξύ </a:t>
            </a:r>
            <a:r>
              <a:rPr lang="el-GR" sz="2400" dirty="0" smtClean="0"/>
              <a:t>τους.</a:t>
            </a:r>
            <a:endParaRPr lang="el-GR" sz="2400" dirty="0"/>
          </a:p>
          <a:p>
            <a:pPr>
              <a:spcBef>
                <a:spcPts val="3600"/>
              </a:spcBef>
            </a:pPr>
            <a:r>
              <a:rPr lang="el-GR" sz="2400" dirty="0" smtClean="0"/>
              <a:t>Διαμορφώνεται </a:t>
            </a:r>
            <a:r>
              <a:rPr lang="el-GR" sz="2400" dirty="0"/>
              <a:t>από κερί και χυτεύεται ταυτόχρονα με τα υπόλοιπα μέρη της γέφυρας σαν ενιαίο σύνολο.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Το </a:t>
            </a:r>
            <a:r>
              <a:rPr lang="el-GR" sz="2400" dirty="0"/>
              <a:t>υλικό κατασκευής του είναι το ίδιο με τα υπόλοιπα μέρη της γέφυρας.</a:t>
            </a:r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526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175</TotalTime>
  <Words>1510</Words>
  <Application>Microsoft Office PowerPoint</Application>
  <PresentationFormat>Προβολή στην οθόνη (4:3)</PresentationFormat>
  <Paragraphs>198</Paragraphs>
  <Slides>40</Slides>
  <Notes>19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40</vt:i4>
      </vt:variant>
    </vt:vector>
  </HeadingPairs>
  <TitlesOfParts>
    <vt:vector size="42" baseType="lpstr">
      <vt:lpstr>OC_template_updated</vt:lpstr>
      <vt:lpstr>1_OC_template_updated</vt:lpstr>
      <vt:lpstr>Ακίνητη Προσθετική ΙI</vt:lpstr>
      <vt:lpstr>Ο σύνδεσμος της γέφυρας (1 από 6)</vt:lpstr>
      <vt:lpstr>Ο σύνδεσμος της γέφυρας (2 από 6)</vt:lpstr>
      <vt:lpstr>Ο σύνδεσμος της γέφυρας (3 από 6)</vt:lpstr>
      <vt:lpstr>Ο σύνδεσμος της γέφυρας (4 από 6)</vt:lpstr>
      <vt:lpstr>Ο σύνδεσμος της γέφυρας (5 από 6)</vt:lpstr>
      <vt:lpstr>Ο σύνδεσμος της γέφυρας (6 από 6)</vt:lpstr>
      <vt:lpstr>Είδη συνδέσμων</vt:lpstr>
      <vt:lpstr>Ανένδοτος χυτός σύνδεσμος (1 από 3)</vt:lpstr>
      <vt:lpstr>Ανένδοτος χυτός σύνδεσμος (2 από 3)</vt:lpstr>
      <vt:lpstr>Ανένδοτος χυτός σύνδεσμος (3 από 3)</vt:lpstr>
      <vt:lpstr>Ανένδοτος συγκολλούμενος σύνδεσμος (1 από 4)</vt:lpstr>
      <vt:lpstr>Ανένδοτος συγκολλούμενος σύνδεσμος (2 από 4)</vt:lpstr>
      <vt:lpstr>Ανένδοτος συγκολλούμενος σύνδεσμος (3 από 4)</vt:lpstr>
      <vt:lpstr>Ανένδοτος συγκολλούμενος σύνδεσμος (4 από 4)</vt:lpstr>
      <vt:lpstr>Ενδοτικός σύνδεσμος (1 από 2)</vt:lpstr>
      <vt:lpstr>Ενδοτικός σύνδεσμος (2 από 2)</vt:lpstr>
      <vt:lpstr>Είδη ενδοτικών συνδέσμων (1 από 15)</vt:lpstr>
      <vt:lpstr>Είδη ενδοτικών συνδέσμων (2 από 15)</vt:lpstr>
      <vt:lpstr>Είδη ενδοτικών συνδέσμων (3 από 15)</vt:lpstr>
      <vt:lpstr>Είδη ενδοτικών συνδέσμων (4 από 15)</vt:lpstr>
      <vt:lpstr>Είδη ενδοτικών συνδέσμων (5 από 15)</vt:lpstr>
      <vt:lpstr>Είδη ενδοτικών συνδέσμων (6 από 15)</vt:lpstr>
      <vt:lpstr>Είδη ενδοτικών συνδέσμων (7 από 15)</vt:lpstr>
      <vt:lpstr>Είδη ενδοτικών συνδέσμων (8 από 15)</vt:lpstr>
      <vt:lpstr>Είδη ενδοτικών συνδέσμων (9 από 15)</vt:lpstr>
      <vt:lpstr>Είδη ενδοτικών συνδέσμων (10 από 15)</vt:lpstr>
      <vt:lpstr>Είδη ενδοτικών συνδέσμων (11 από 15)</vt:lpstr>
      <vt:lpstr>Είδη ενδοτικών συνδέσμων (12 από 15)</vt:lpstr>
      <vt:lpstr>Είδη ενδοτικών συνδέσμων (13 από 15)</vt:lpstr>
      <vt:lpstr>Είδη ενδοτικών συνδέσμων (14 από 15)</vt:lpstr>
      <vt:lpstr>Είδη ενδοτικών συνδέσμων (15 από 15)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27</cp:revision>
  <dcterms:created xsi:type="dcterms:W3CDTF">2014-01-16T10:59:29Z</dcterms:created>
  <dcterms:modified xsi:type="dcterms:W3CDTF">2015-07-06T08:37:19Z</dcterms:modified>
</cp:coreProperties>
</file>