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9"/>
  </p:notesMasterIdLst>
  <p:handoutMasterIdLst>
    <p:handoutMasterId r:id="rId40"/>
  </p:handoutMasterIdLst>
  <p:sldIdLst>
    <p:sldId id="256" r:id="rId3"/>
    <p:sldId id="269" r:id="rId4"/>
    <p:sldId id="270" r:id="rId5"/>
    <p:sldId id="271" r:id="rId6"/>
    <p:sldId id="272" r:id="rId7"/>
    <p:sldId id="291" r:id="rId8"/>
    <p:sldId id="273" r:id="rId9"/>
    <p:sldId id="292" r:id="rId10"/>
    <p:sldId id="293" r:id="rId11"/>
    <p:sldId id="295" r:id="rId12"/>
    <p:sldId id="275" r:id="rId13"/>
    <p:sldId id="296" r:id="rId14"/>
    <p:sldId id="276" r:id="rId15"/>
    <p:sldId id="277" r:id="rId16"/>
    <p:sldId id="278" r:id="rId17"/>
    <p:sldId id="297" r:id="rId18"/>
    <p:sldId id="279" r:id="rId19"/>
    <p:sldId id="280" r:id="rId20"/>
    <p:sldId id="281" r:id="rId21"/>
    <p:sldId id="282" r:id="rId22"/>
    <p:sldId id="283" r:id="rId23"/>
    <p:sldId id="284" r:id="rId24"/>
    <p:sldId id="285" r:id="rId25"/>
    <p:sldId id="286" r:id="rId26"/>
    <p:sldId id="287" r:id="rId27"/>
    <p:sldId id="294" r:id="rId28"/>
    <p:sldId id="289" r:id="rId29"/>
    <p:sldId id="290" r:id="rId30"/>
    <p:sldId id="298" r:id="rId31"/>
    <p:sldId id="257" r:id="rId32"/>
    <p:sldId id="262" r:id="rId33"/>
    <p:sldId id="264" r:id="rId34"/>
    <p:sldId id="299" r:id="rId35"/>
    <p:sldId id="300" r:id="rId36"/>
    <p:sldId id="266" r:id="rId37"/>
    <p:sldId id="26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90" d="100"/>
          <a:sy n="90" d="100"/>
        </p:scale>
        <p:origin x="-2418" y="-55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72562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75981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54903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078010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950800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97313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47294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92442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88859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24688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28381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ancer.gov/cancertopics/factsheet/Sites-Types/metastatic"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5</a:t>
            </a:r>
            <a:r>
              <a:rPr lang="el-GR" sz="2800" dirty="0" smtClean="0"/>
              <a:t>:</a:t>
            </a:r>
            <a:r>
              <a:rPr lang="en-US" sz="2800" dirty="0" smtClean="0"/>
              <a:t> </a:t>
            </a:r>
            <a:r>
              <a:rPr lang="el-GR" sz="2800" dirty="0"/>
              <a:t>Η εμπειρία της </a:t>
            </a:r>
            <a:r>
              <a:rPr lang="el-GR" sz="2800" dirty="0"/>
              <a:t>θ</a:t>
            </a:r>
            <a:r>
              <a:rPr lang="el-GR" sz="2800" dirty="0" smtClean="0"/>
              <a:t>εραπείας</a:t>
            </a:r>
            <a:endParaRPr lang="el-GR" sz="2800" dirty="0"/>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fontScale="90000"/>
          </a:bodyPr>
          <a:lstStyle/>
          <a:p>
            <a:r>
              <a:rPr lang="el-GR" sz="3200" dirty="0" smtClean="0"/>
              <a:t>Διάγνωση </a:t>
            </a:r>
            <a:r>
              <a:rPr lang="el-GR" sz="2800" b="0" dirty="0" smtClean="0">
                <a:solidFill>
                  <a:prstClr val="black"/>
                </a:solidFill>
              </a:rPr>
              <a:t>(8/11)</a:t>
            </a:r>
            <a:br>
              <a:rPr lang="el-GR" sz="2800" b="0" dirty="0" smtClean="0">
                <a:solidFill>
                  <a:prstClr val="black"/>
                </a:solidFill>
              </a:rPr>
            </a:br>
            <a:r>
              <a:rPr lang="el-GR" sz="2800" b="0" dirty="0">
                <a:solidFill>
                  <a:prstClr val="black"/>
                </a:solidFill>
              </a:rPr>
              <a:t>Ερωτήσεις – φόβοι ασθενών</a:t>
            </a:r>
            <a:endParaRPr lang="el-GR" sz="3200" dirty="0"/>
          </a:p>
        </p:txBody>
      </p:sp>
      <p:sp>
        <p:nvSpPr>
          <p:cNvPr id="3" name="Content Placeholder 2"/>
          <p:cNvSpPr>
            <a:spLocks noGrp="1"/>
          </p:cNvSpPr>
          <p:nvPr>
            <p:ph idx="1"/>
          </p:nvPr>
        </p:nvSpPr>
        <p:spPr>
          <a:xfrm>
            <a:off x="457200" y="1196752"/>
            <a:ext cx="8229600" cy="5661248"/>
          </a:xfrm>
        </p:spPr>
        <p:txBody>
          <a:bodyPr>
            <a:normAutofit/>
          </a:bodyPr>
          <a:lstStyle/>
          <a:p>
            <a:r>
              <a:rPr lang="el-GR" sz="2400" dirty="0" smtClean="0"/>
              <a:t>Αν και αντιπαθητική, άφησε βαθμιαία να της ξεφύγουν κάποιες πληροφορίες. Την πίεσα να μου δώσει κάποια εξήγηση και μου επιβεβαίωσε, ότι πιθανά θα χρειαζόμουν περαιτέρω θεραπεία.</a:t>
            </a:r>
          </a:p>
          <a:p>
            <a:r>
              <a:rPr lang="el-GR" sz="2400" dirty="0" smtClean="0"/>
              <a:t>«Τι είδους θεραπεία</a:t>
            </a:r>
            <a:r>
              <a:rPr lang="en-US" sz="2400" dirty="0" smtClean="0"/>
              <a:t>;</a:t>
            </a:r>
            <a:r>
              <a:rPr lang="el-GR" sz="2400" dirty="0" smtClean="0"/>
              <a:t>»</a:t>
            </a:r>
            <a:r>
              <a:rPr lang="en-US" sz="2400" dirty="0" smtClean="0"/>
              <a:t>, </a:t>
            </a:r>
            <a:r>
              <a:rPr lang="el-GR" sz="2400" dirty="0" smtClean="0"/>
              <a:t>τη ρώτησα με σαφήνεια και ειλικρίνεια ως αμαθής. </a:t>
            </a:r>
          </a:p>
          <a:p>
            <a:r>
              <a:rPr lang="el-GR" sz="2400" dirty="0" smtClean="0"/>
              <a:t>Δίστασε και δυσανασχέτησε επειδή έπρεπε να είναι συγκεκριμένη.</a:t>
            </a:r>
          </a:p>
          <a:p>
            <a:r>
              <a:rPr lang="el-GR" sz="2400" dirty="0" smtClean="0"/>
              <a:t>Τελικά απάντησε «Χημειοθεραπεία»…</a:t>
            </a:r>
          </a:p>
          <a:p>
            <a:r>
              <a:rPr lang="el-GR" sz="2400" dirty="0" smtClean="0"/>
              <a:t>«Θέλετε να πείτε ότι έχω καρκίνο</a:t>
            </a:r>
            <a:r>
              <a:rPr lang="en-US" sz="2400" dirty="0" smtClean="0"/>
              <a:t>;</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101556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fontScale="90000"/>
          </a:bodyPr>
          <a:lstStyle/>
          <a:p>
            <a:r>
              <a:rPr lang="el-GR" sz="3200" dirty="0"/>
              <a:t>Δ</a:t>
            </a:r>
            <a:r>
              <a:rPr lang="el-GR" sz="3200" dirty="0" smtClean="0"/>
              <a:t>ιάγνωση </a:t>
            </a:r>
            <a:r>
              <a:rPr lang="el-GR" sz="2800" b="0" dirty="0" smtClean="0">
                <a:solidFill>
                  <a:prstClr val="black"/>
                </a:solidFill>
              </a:rPr>
              <a:t>(9/11)</a:t>
            </a:r>
            <a:br>
              <a:rPr lang="el-GR" sz="2800" b="0" dirty="0" smtClean="0">
                <a:solidFill>
                  <a:prstClr val="black"/>
                </a:solidFill>
              </a:rPr>
            </a:br>
            <a:r>
              <a:rPr lang="el-GR" sz="2800" b="0" dirty="0">
                <a:solidFill>
                  <a:prstClr val="black"/>
                </a:solidFill>
              </a:rPr>
              <a:t>Ερωτήσεις – φόβοι ασθενών</a:t>
            </a:r>
            <a:endParaRPr lang="el-GR" sz="3200" dirty="0"/>
          </a:p>
        </p:txBody>
      </p:sp>
      <p:sp>
        <p:nvSpPr>
          <p:cNvPr id="3" name="Content Placeholder 2"/>
          <p:cNvSpPr>
            <a:spLocks noGrp="1"/>
          </p:cNvSpPr>
          <p:nvPr>
            <p:ph idx="1"/>
          </p:nvPr>
        </p:nvSpPr>
        <p:spPr/>
        <p:txBody>
          <a:bodyPr>
            <a:normAutofit/>
          </a:bodyPr>
          <a:lstStyle/>
          <a:p>
            <a:r>
              <a:rPr lang="el-GR" sz="2400" dirty="0" smtClean="0"/>
              <a:t>«Κάνουμε εξετάσεις για να δούμε εάν η κύστη ήταν κακοήθης ή καλοήθης. Λυπάμαι. Αναγκαστήκαμε να πάρουμε βιοψίες από διάφορα όργανα – έντερο, ωοθήκες, και άλλα για να δούμε. Η κύστη έδειχνε λίγο ρυπαρή, αλλά δεν μπορούμε να ξέρουμε μέχρι να πάρουμε τα αποτελέσματα των εξετάσεων. Ίσως πρέπει να λάβετε χημειοθεραπεία για τρείς μήνες. Θα έχουμε τις εξετάσεις σε λίγες μέρες.» </a:t>
            </a:r>
          </a:p>
          <a:p>
            <a:r>
              <a:rPr lang="el-GR" sz="2400" dirty="0" smtClean="0"/>
              <a:t>Φεύγει και εγώ έμεινα με τις νέες ειδήσεις. Μόνη, αν και περιτριγυρισμένη από αγνώστους. Δε νομίζω ότι το είχαν σχεδιάσει με αυτό τον τρόπο. Δε νομίζω ότι το είχαν καν σχεδιάσει. Μάλλον αυτό είναι το πρόβλημα. </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800944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fontScale="90000"/>
          </a:bodyPr>
          <a:lstStyle/>
          <a:p>
            <a:r>
              <a:rPr lang="el-GR" sz="3200" dirty="0"/>
              <a:t>Δ</a:t>
            </a:r>
            <a:r>
              <a:rPr lang="el-GR" sz="3200" dirty="0" smtClean="0"/>
              <a:t>ιάγνωση </a:t>
            </a:r>
            <a:r>
              <a:rPr lang="el-GR" sz="2800" b="0" dirty="0">
                <a:solidFill>
                  <a:prstClr val="black"/>
                </a:solidFill>
              </a:rPr>
              <a:t>(</a:t>
            </a:r>
            <a:r>
              <a:rPr lang="el-GR" sz="2800" b="0" dirty="0" smtClean="0">
                <a:solidFill>
                  <a:prstClr val="black"/>
                </a:solidFill>
              </a:rPr>
              <a:t>10/11)</a:t>
            </a:r>
            <a:br>
              <a:rPr lang="el-GR" sz="2800" b="0" dirty="0" smtClean="0">
                <a:solidFill>
                  <a:prstClr val="black"/>
                </a:solidFill>
              </a:rPr>
            </a:br>
            <a:r>
              <a:rPr lang="el-GR" sz="2800" b="0" dirty="0">
                <a:solidFill>
                  <a:prstClr val="black"/>
                </a:solidFill>
              </a:rPr>
              <a:t>Ερωτήσεις – φόβοι ασθενών</a:t>
            </a:r>
            <a:endParaRPr lang="el-GR" sz="3200" dirty="0"/>
          </a:p>
        </p:txBody>
      </p:sp>
      <p:sp>
        <p:nvSpPr>
          <p:cNvPr id="3" name="Content Placeholder 2"/>
          <p:cNvSpPr>
            <a:spLocks noGrp="1"/>
          </p:cNvSpPr>
          <p:nvPr>
            <p:ph idx="1"/>
          </p:nvPr>
        </p:nvSpPr>
        <p:spPr/>
        <p:txBody>
          <a:bodyPr>
            <a:normAutofit/>
          </a:bodyPr>
          <a:lstStyle/>
          <a:p>
            <a:r>
              <a:rPr lang="el-GR" sz="2400" dirty="0" smtClean="0"/>
              <a:t>Οι νοσηλευτές ωστόσο ήταν θυμωμένοι. Εκείνοι είχαν σχεδιάσει να μην πουν τίποτα μέχρι να πάρουν περισσότερο συγκεκριμένες πληροφορίες. Είναι ταραγμένοι. Αυτή η απροσδόκητη αποκάλυψη από τη γιατρό, τους είχε φυσικά αποπροσανατολίσει και τώρα εκείνοι θα έπρεπε να αντιμετωπίσουν το συμβάν. Ψιθύριζαν σιγά ο ένας στον άλλο μέσα απ’ τα δόντια τους. </a:t>
            </a:r>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TextBox 4"/>
          <p:cNvSpPr txBox="1"/>
          <p:nvPr/>
        </p:nvSpPr>
        <p:spPr>
          <a:xfrm>
            <a:off x="4355976" y="4005064"/>
            <a:ext cx="3888432" cy="523220"/>
          </a:xfrm>
          <a:prstGeom prst="rect">
            <a:avLst/>
          </a:prstGeom>
          <a:noFill/>
        </p:spPr>
        <p:txBody>
          <a:bodyPr wrap="square" rtlCol="0">
            <a:spAutoFit/>
          </a:bodyPr>
          <a:lstStyle/>
          <a:p>
            <a:pPr algn="r"/>
            <a:r>
              <a:rPr lang="en-US" sz="1400" dirty="0" smtClean="0">
                <a:latin typeface="+mn-lt"/>
              </a:rPr>
              <a:t>Stacey J. (1997). </a:t>
            </a:r>
            <a:r>
              <a:rPr lang="el-GR" sz="1400" dirty="0" smtClean="0">
                <a:latin typeface="+mn-lt"/>
              </a:rPr>
              <a:t>Τερατολογίες</a:t>
            </a:r>
            <a:r>
              <a:rPr lang="en-US" sz="1400" dirty="0" smtClean="0">
                <a:latin typeface="+mn-lt"/>
              </a:rPr>
              <a:t>:</a:t>
            </a:r>
            <a:r>
              <a:rPr lang="el-GR" sz="1400" dirty="0" smtClean="0">
                <a:latin typeface="+mn-lt"/>
              </a:rPr>
              <a:t> Μια πολιτισμική μελέτη του καρκίνου. Λονδίνο, </a:t>
            </a:r>
            <a:r>
              <a:rPr lang="en-US" sz="1400" dirty="0" smtClean="0">
                <a:latin typeface="+mn-lt"/>
              </a:rPr>
              <a:t>Routledge.</a:t>
            </a:r>
            <a:endParaRPr lang="el-GR" sz="1400" dirty="0">
              <a:latin typeface="+mn-lt"/>
            </a:endParaRPr>
          </a:p>
        </p:txBody>
      </p:sp>
    </p:spTree>
    <p:extLst>
      <p:ext uri="{BB962C8B-B14F-4D97-AF65-F5344CB8AC3E}">
        <p14:creationId xmlns:p14="http://schemas.microsoft.com/office/powerpoint/2010/main" val="1485435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Διάγνωση </a:t>
            </a:r>
            <a:r>
              <a:rPr lang="el-GR" sz="2800" b="0" dirty="0">
                <a:solidFill>
                  <a:prstClr val="black"/>
                </a:solidFill>
              </a:rPr>
              <a:t>(</a:t>
            </a:r>
            <a:r>
              <a:rPr lang="el-GR" sz="2800" b="0" dirty="0" smtClean="0">
                <a:solidFill>
                  <a:prstClr val="black"/>
                </a:solidFill>
              </a:rPr>
              <a:t>11/11</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Η </a:t>
            </a:r>
            <a:r>
              <a:rPr lang="el-GR" sz="2400" dirty="0" smtClean="0"/>
              <a:t>βιοϊατρική</a:t>
            </a:r>
            <a:r>
              <a:rPr lang="el-GR" sz="2400" dirty="0" smtClean="0"/>
              <a:t> παρόλο που αποτελεί ισχυρό μέσο αναγνώρισης και θεραπείας της νόσου, αποτελεί επίσης ένα μέσο στο οποίο βρίσκουν καταφύγιο οι επαγγελματίες υγείας από τα άγχη τους για την αντιμετώπιση της κατάστασης, αποκλείοντας όμως με τον τρόπο αυτό το άτομο που διερευνάται ή θεραπεύεται.</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598411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Διαγνωστικές δοκιμασίες που χρησιμοποιούνται για τη λήψη αποφάσεων</a:t>
            </a:r>
            <a:endParaRPr lang="el-GR" sz="3200" dirty="0"/>
          </a:p>
        </p:txBody>
      </p:sp>
      <p:sp>
        <p:nvSpPr>
          <p:cNvPr id="3" name="Content Placeholder 2"/>
          <p:cNvSpPr>
            <a:spLocks noGrp="1"/>
          </p:cNvSpPr>
          <p:nvPr>
            <p:ph idx="1"/>
          </p:nvPr>
        </p:nvSpPr>
        <p:spPr>
          <a:xfrm>
            <a:off x="457200" y="1196752"/>
            <a:ext cx="8229600" cy="5661248"/>
          </a:xfrm>
        </p:spPr>
        <p:txBody>
          <a:bodyPr>
            <a:normAutofit fontScale="92500" lnSpcReduction="10000"/>
          </a:bodyPr>
          <a:lstStyle/>
          <a:p>
            <a:r>
              <a:rPr lang="el-GR" sz="2400" dirty="0" smtClean="0"/>
              <a:t>Επειδή ο καρκίνος είναι δυνατόν να αναπτυχθεί σε κάθε όργανο στο σώμα και εκδηλώνεται με μορφή περισσοτέρων των 100 διαφορετικών νόσων, η διαγνωστική φάση είναι καθοριστική και απαιτεί τη συλλογή ορθών δεδομένων σχετικά με τη φύση της κακοήθειας και τον τρόπο με τον οποίο θα εφαρμοστεί η καλύτερη διαθέσιμη θεραπεία.</a:t>
            </a:r>
          </a:p>
          <a:p>
            <a:r>
              <a:rPr lang="el-GR" sz="2400" b="1" dirty="0" smtClean="0"/>
              <a:t>Ανησυχητικά συμπτώματα </a:t>
            </a:r>
            <a:r>
              <a:rPr lang="el-GR" sz="2400" dirty="0" smtClean="0"/>
              <a:t>στο αρχικό στάδιο της νόσου που οδηγούν το άτομο στην αναζήτηση βοήθειας.</a:t>
            </a:r>
          </a:p>
          <a:p>
            <a:r>
              <a:rPr lang="el-GR" sz="2400" dirty="0" smtClean="0"/>
              <a:t>Η διαδικασία λήψης αποφάσεων για την επιλογή της θεραπείας ξεκινά μετά τη συλλογή των σχετικών δεδομένων. Η διαδικασία αυτή συνήθως περιλαμβάνει τη λήψη ενός λεπτομερούς ιατρικού ιστορικού πριν από την έναρξη των διαγνωστικών δοκιμασιών. Στόχος αυτών των διεργασιών είναι η ταξινόμηση του καρκίνου αναφορικά με την παθολογία του, το εύρος της διασποράς του και το δυνητικό κίνδυνο για τη ζωή του ατόμου. </a:t>
            </a:r>
          </a:p>
          <a:p>
            <a:r>
              <a:rPr lang="el-GR" sz="2400" dirty="0" smtClean="0"/>
              <a:t>Η ταξινόμηση του καρκίνου γίνεται συνήθως με το διεθνώς αναγνωρισμένο </a:t>
            </a:r>
            <a:r>
              <a:rPr lang="el-GR" sz="2400" b="1" dirty="0" smtClean="0"/>
              <a:t>σύστημα ΤΝΜ</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708900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a:bodyPr>
          <a:lstStyle/>
          <a:p>
            <a:r>
              <a:rPr lang="el-GR" sz="3200" dirty="0" smtClean="0"/>
              <a:t>Σύστημα ταξινόμησης ΤΝΜ</a:t>
            </a:r>
            <a:r>
              <a:rPr lang="en-US" sz="3200" dirty="0" smtClean="0"/>
              <a:t> </a:t>
            </a:r>
            <a:r>
              <a:rPr lang="en-US" sz="2800" b="0" dirty="0" smtClean="0"/>
              <a:t>(1/3)</a:t>
            </a:r>
            <a:endParaRPr lang="el-GR" sz="2800" b="0" dirty="0"/>
          </a:p>
        </p:txBody>
      </p:sp>
      <p:sp>
        <p:nvSpPr>
          <p:cNvPr id="3" name="Content Placeholder 2"/>
          <p:cNvSpPr>
            <a:spLocks noGrp="1"/>
          </p:cNvSpPr>
          <p:nvPr>
            <p:ph idx="1"/>
          </p:nvPr>
        </p:nvSpPr>
        <p:spPr>
          <a:xfrm>
            <a:off x="457200" y="1196752"/>
            <a:ext cx="8579296" cy="5040560"/>
          </a:xfrm>
        </p:spPr>
        <p:txBody>
          <a:bodyPr>
            <a:normAutofit/>
          </a:bodyPr>
          <a:lstStyle/>
          <a:p>
            <a:r>
              <a:rPr lang="el-GR" sz="2400" dirty="0" smtClean="0"/>
              <a:t> Το σύστημα ταξινόμησης ΤΝΜ για την περιγραφή της ανατομικής έκτασης της νόσου βασίζεται στην εκτίμηση των παρακάτω παραγόντων</a:t>
            </a:r>
            <a:r>
              <a:rPr lang="en-US" sz="2400" dirty="0" smtClean="0"/>
              <a:t>:</a:t>
            </a:r>
            <a:endParaRPr lang="el-GR" sz="2400" dirty="0" smtClean="0"/>
          </a:p>
          <a:p>
            <a:r>
              <a:rPr lang="el-GR" sz="2400" dirty="0" smtClean="0"/>
              <a:t>Τ – το μέγεθος του πρωτοπαθούς όγκου</a:t>
            </a:r>
          </a:p>
          <a:p>
            <a:r>
              <a:rPr lang="el-GR" sz="2400" dirty="0" smtClean="0"/>
              <a:t>Ν – η παρουσία ή απουσία και το μέγεθος επιχώριων λεμφαδένων</a:t>
            </a:r>
          </a:p>
          <a:p>
            <a:r>
              <a:rPr lang="el-GR" sz="2400" dirty="0" smtClean="0"/>
              <a:t>Μ – η παρουσία ή απουσία απομακρυσμένων μεταστάσεων</a:t>
            </a:r>
          </a:p>
          <a:p>
            <a:r>
              <a:rPr lang="el-GR" sz="2400" dirty="0" smtClean="0"/>
              <a:t>Η προσθήκη αριθμών στα τρία αυτά στοιχεία δείχνει την έκταση της κακοήθους νόσου</a:t>
            </a:r>
            <a:r>
              <a:rPr lang="en-US" sz="2400" dirty="0" smtClean="0"/>
              <a:t>:</a:t>
            </a:r>
            <a:r>
              <a:rPr lang="el-GR" sz="2400" dirty="0" smtClean="0"/>
              <a:t> ΤΟ, Τ1, Τ3, Τ4, ΝΟ, Ν1, Ν3,ΜΟ,Μ1</a:t>
            </a:r>
          </a:p>
          <a:p>
            <a:r>
              <a:rPr lang="el-GR" sz="2400" dirty="0" smtClean="0"/>
              <a:t>Σε αυτό το σύστημα σταδιοποίησης μπορεί να προστεθούν δυο επιπλέον παράγοντες.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632267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a:bodyPr>
          <a:lstStyle/>
          <a:p>
            <a:r>
              <a:rPr lang="el-GR" sz="3200" dirty="0" smtClean="0"/>
              <a:t>Σύστημα ταξινόμησης ΤΝΜ</a:t>
            </a:r>
            <a:r>
              <a:rPr lang="en-US" sz="3200" dirty="0" smtClean="0"/>
              <a:t> </a:t>
            </a:r>
            <a:r>
              <a:rPr lang="en-US" sz="2800" b="0" dirty="0" smtClean="0">
                <a:solidFill>
                  <a:prstClr val="black"/>
                </a:solidFill>
              </a:rPr>
              <a:t>(2/3</a:t>
            </a:r>
            <a:r>
              <a:rPr lang="en-US" sz="2800" b="0" dirty="0">
                <a:solidFill>
                  <a:prstClr val="black"/>
                </a:solidFill>
              </a:rPr>
              <a:t>)</a:t>
            </a:r>
            <a:endParaRPr lang="el-GR" sz="3200" dirty="0"/>
          </a:p>
        </p:txBody>
      </p:sp>
      <p:sp>
        <p:nvSpPr>
          <p:cNvPr id="3" name="Content Placeholder 2"/>
          <p:cNvSpPr>
            <a:spLocks noGrp="1"/>
          </p:cNvSpPr>
          <p:nvPr>
            <p:ph idx="1"/>
          </p:nvPr>
        </p:nvSpPr>
        <p:spPr>
          <a:xfrm>
            <a:off x="457200" y="1196752"/>
            <a:ext cx="8229600" cy="5544616"/>
          </a:xfrm>
        </p:spPr>
        <p:txBody>
          <a:bodyPr>
            <a:normAutofit/>
          </a:bodyPr>
          <a:lstStyle/>
          <a:p>
            <a:r>
              <a:rPr lang="el-GR" sz="2400" dirty="0" smtClean="0"/>
              <a:t>Σε αυτό το σύστημα σταδιοποίησης μπορεί να προστεθούν δυο επιπλέον παράγοντες. Ο παράγοντας βεβαιότητας ή παράγοντας </a:t>
            </a:r>
            <a:r>
              <a:rPr lang="en-US" sz="2400" dirty="0" smtClean="0"/>
              <a:t>C</a:t>
            </a:r>
            <a:r>
              <a:rPr lang="el-GR" sz="2400" dirty="0" smtClean="0"/>
              <a:t>, ο οποίος αντανακλά τις διαγνωστικές μεθόδους που χρησιμοποιήθηκαν για τον καθορισμό της έκτασης της νόσου (</a:t>
            </a:r>
            <a:r>
              <a:rPr lang="en-US" sz="2400" dirty="0" smtClean="0"/>
              <a:t>o C1 </a:t>
            </a:r>
            <a:r>
              <a:rPr lang="el-GR" sz="2400" dirty="0" smtClean="0"/>
              <a:t>δείχνει την εφαρμογή των συνήθων διαγνωστικών δοκιμασιών, ο </a:t>
            </a:r>
            <a:r>
              <a:rPr lang="en-US" sz="2400" dirty="0"/>
              <a:t> </a:t>
            </a:r>
            <a:r>
              <a:rPr lang="en-US" sz="2400" dirty="0" smtClean="0"/>
              <a:t>C2 </a:t>
            </a:r>
            <a:r>
              <a:rPr lang="el-GR" sz="2400" dirty="0" smtClean="0"/>
              <a:t>τις ειδικές διαγνωστικές δοκιμασίες όπως η υπολογιστική τομογραφία ή μαγνητική τομογραφία, ο </a:t>
            </a:r>
            <a:r>
              <a:rPr lang="en-US" sz="2400" dirty="0" smtClean="0"/>
              <a:t>C3 </a:t>
            </a:r>
            <a:r>
              <a:rPr lang="el-GR" sz="2400" dirty="0" smtClean="0"/>
              <a:t>τις χειρουργικές διερευνητικές όπως βιοψία και κυτταρολογική εξέταση, ο </a:t>
            </a:r>
            <a:r>
              <a:rPr lang="en-US" sz="2400" dirty="0" smtClean="0"/>
              <a:t>C4 </a:t>
            </a:r>
            <a:r>
              <a:rPr lang="el-GR" sz="2400" dirty="0" smtClean="0"/>
              <a:t>την τεκμηρίωση που προέρχεται από χειρουργική ή κυτταρολογική εξέταση των ληφθέντων δειγμάτων και ο </a:t>
            </a:r>
            <a:r>
              <a:rPr lang="en-US" sz="2400" dirty="0" smtClean="0"/>
              <a:t>C5 </a:t>
            </a:r>
            <a:r>
              <a:rPr lang="el-GR" sz="2400" dirty="0" smtClean="0"/>
              <a:t>την τεκμηρίωση από αυτοψία. Ο παράγοντας </a:t>
            </a:r>
            <a:r>
              <a:rPr lang="en-US" sz="2400" dirty="0" smtClean="0"/>
              <a:t>R </a:t>
            </a:r>
            <a:r>
              <a:rPr lang="el-GR" sz="2400" dirty="0" smtClean="0"/>
              <a:t>δηλώνει την παρουσία ή την απουσία υπολειμματικού όγκου, ένδειξη της αποτελεσματικότητας θεραπείας και κυρίως της πρόγνωσης.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758239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Σύστημα ταξινόμησης ΤΝΜ</a:t>
            </a:r>
            <a:r>
              <a:rPr lang="en-US" sz="3200" dirty="0" smtClean="0"/>
              <a:t> </a:t>
            </a:r>
            <a:r>
              <a:rPr lang="en-US" sz="2800" b="0" dirty="0" smtClean="0">
                <a:solidFill>
                  <a:prstClr val="black"/>
                </a:solidFill>
              </a:rPr>
              <a:t>(3/3</a:t>
            </a:r>
            <a:r>
              <a:rPr lang="en-US"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r>
              <a:rPr lang="el-GR" sz="2400" dirty="0" smtClean="0"/>
              <a:t>Η σταδιοποίηση είναι δυνατόν να συσχετιστεί με την θεραπεία, δημιουργώντας με τον τρόπο αυτό προγνωστικούς παράγοντες που είναι δυνατό να χρησιμοποιηθούν σε παρόμοιες περιπτώσεις στο μέλλον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2081709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Η εφαρμογή του συστήματος σταδιοποίησης ΤΝΜ ως προγνωστικό παράγοντα (καρκίνος μαστού)</a:t>
            </a:r>
            <a:r>
              <a:rPr lang="en-US" sz="3200" dirty="0" smtClean="0"/>
              <a:t> </a:t>
            </a:r>
            <a:r>
              <a:rPr lang="en-US" sz="2800" b="0" dirty="0">
                <a:solidFill>
                  <a:prstClr val="black"/>
                </a:solidFill>
              </a:rPr>
              <a:t>(</a:t>
            </a:r>
            <a:r>
              <a:rPr lang="en-US" sz="2800" b="0" dirty="0" smtClean="0">
                <a:solidFill>
                  <a:prstClr val="black"/>
                </a:solidFill>
              </a:rPr>
              <a:t>1/2)</a:t>
            </a:r>
            <a:r>
              <a:rPr lang="el-GR" sz="3200" dirty="0" smtClean="0"/>
              <a:t> </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cxnSp>
        <p:nvCxnSpPr>
          <p:cNvPr id="6" name="Straight Connector 5"/>
          <p:cNvCxnSpPr/>
          <p:nvPr/>
        </p:nvCxnSpPr>
        <p:spPr>
          <a:xfrm flipV="1">
            <a:off x="971600" y="4509118"/>
            <a:ext cx="7056784" cy="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187624" y="1471962"/>
            <a:ext cx="0" cy="30327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Arc 4"/>
          <p:cNvSpPr/>
          <p:nvPr/>
        </p:nvSpPr>
        <p:spPr>
          <a:xfrm rot="10638496">
            <a:off x="1195532" y="-455247"/>
            <a:ext cx="9452901" cy="439930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9" name="Arc 8"/>
          <p:cNvSpPr/>
          <p:nvPr/>
        </p:nvSpPr>
        <p:spPr>
          <a:xfrm rot="10638496">
            <a:off x="1196127" y="-375761"/>
            <a:ext cx="9782564" cy="3658572"/>
          </a:xfrm>
          <a:prstGeom prst="arc">
            <a:avLst>
              <a:gd name="adj1" fmla="val 1657370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0" name="Arc 9"/>
          <p:cNvSpPr/>
          <p:nvPr/>
        </p:nvSpPr>
        <p:spPr>
          <a:xfrm rot="10638496">
            <a:off x="1184056" y="-288100"/>
            <a:ext cx="9782564" cy="3144461"/>
          </a:xfrm>
          <a:prstGeom prst="arc">
            <a:avLst>
              <a:gd name="adj1" fmla="val 1657370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cxnSp>
        <p:nvCxnSpPr>
          <p:cNvPr id="11" name="Straight Connector 10"/>
          <p:cNvCxnSpPr/>
          <p:nvPr/>
        </p:nvCxnSpPr>
        <p:spPr>
          <a:xfrm>
            <a:off x="959486" y="1682343"/>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2779" y="1489710"/>
            <a:ext cx="535724" cy="369332"/>
          </a:xfrm>
          <a:prstGeom prst="rect">
            <a:avLst/>
          </a:prstGeom>
          <a:noFill/>
        </p:spPr>
        <p:txBody>
          <a:bodyPr wrap="none" rtlCol="0">
            <a:spAutoFit/>
          </a:bodyPr>
          <a:lstStyle/>
          <a:p>
            <a:r>
              <a:rPr lang="en-US" dirty="0" smtClean="0">
                <a:latin typeface="+mn-lt"/>
              </a:rPr>
              <a:t>100</a:t>
            </a:r>
            <a:endParaRPr lang="el-GR" dirty="0">
              <a:latin typeface="+mn-lt"/>
            </a:endParaRPr>
          </a:p>
        </p:txBody>
      </p:sp>
      <p:cxnSp>
        <p:nvCxnSpPr>
          <p:cNvPr id="13" name="Straight Connector 12"/>
          <p:cNvCxnSpPr/>
          <p:nvPr/>
        </p:nvCxnSpPr>
        <p:spPr>
          <a:xfrm>
            <a:off x="959485" y="2164214"/>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9799" y="1979548"/>
            <a:ext cx="418704" cy="369332"/>
          </a:xfrm>
          <a:prstGeom prst="rect">
            <a:avLst/>
          </a:prstGeom>
          <a:noFill/>
        </p:spPr>
        <p:txBody>
          <a:bodyPr wrap="none" rtlCol="0">
            <a:spAutoFit/>
          </a:bodyPr>
          <a:lstStyle/>
          <a:p>
            <a:r>
              <a:rPr lang="el-GR" dirty="0" smtClean="0">
                <a:latin typeface="+mn-lt"/>
              </a:rPr>
              <a:t>8</a:t>
            </a:r>
            <a:r>
              <a:rPr lang="en-US" dirty="0" smtClean="0">
                <a:latin typeface="+mn-lt"/>
              </a:rPr>
              <a:t>0</a:t>
            </a:r>
            <a:endParaRPr lang="el-GR" dirty="0">
              <a:latin typeface="+mn-lt"/>
            </a:endParaRPr>
          </a:p>
        </p:txBody>
      </p:sp>
      <p:cxnSp>
        <p:nvCxnSpPr>
          <p:cNvPr id="15" name="Straight Connector 14"/>
          <p:cNvCxnSpPr/>
          <p:nvPr/>
        </p:nvCxnSpPr>
        <p:spPr>
          <a:xfrm>
            <a:off x="971600" y="2708471"/>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8520" y="3329565"/>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9799" y="2523805"/>
            <a:ext cx="418704" cy="369332"/>
          </a:xfrm>
          <a:prstGeom prst="rect">
            <a:avLst/>
          </a:prstGeom>
          <a:noFill/>
        </p:spPr>
        <p:txBody>
          <a:bodyPr wrap="none" rtlCol="0">
            <a:spAutoFit/>
          </a:bodyPr>
          <a:lstStyle/>
          <a:p>
            <a:r>
              <a:rPr lang="el-GR" dirty="0" smtClean="0">
                <a:latin typeface="+mn-lt"/>
              </a:rPr>
              <a:t>6</a:t>
            </a:r>
            <a:r>
              <a:rPr lang="en-US" dirty="0" smtClean="0">
                <a:latin typeface="+mn-lt"/>
              </a:rPr>
              <a:t>0</a:t>
            </a:r>
            <a:endParaRPr lang="el-GR" dirty="0">
              <a:latin typeface="+mn-lt"/>
            </a:endParaRPr>
          </a:p>
        </p:txBody>
      </p:sp>
      <p:sp>
        <p:nvSpPr>
          <p:cNvPr id="18" name="TextBox 17"/>
          <p:cNvSpPr txBox="1"/>
          <p:nvPr/>
        </p:nvSpPr>
        <p:spPr>
          <a:xfrm>
            <a:off x="619799" y="3144899"/>
            <a:ext cx="418704" cy="369332"/>
          </a:xfrm>
          <a:prstGeom prst="rect">
            <a:avLst/>
          </a:prstGeom>
          <a:noFill/>
        </p:spPr>
        <p:txBody>
          <a:bodyPr wrap="none" rtlCol="0">
            <a:spAutoFit/>
          </a:bodyPr>
          <a:lstStyle/>
          <a:p>
            <a:r>
              <a:rPr lang="el-GR" dirty="0" smtClean="0">
                <a:latin typeface="+mn-lt"/>
              </a:rPr>
              <a:t>4</a:t>
            </a:r>
            <a:r>
              <a:rPr lang="en-US" dirty="0" smtClean="0">
                <a:latin typeface="+mn-lt"/>
              </a:rPr>
              <a:t>0</a:t>
            </a:r>
            <a:endParaRPr lang="el-GR" dirty="0">
              <a:latin typeface="+mn-lt"/>
            </a:endParaRPr>
          </a:p>
        </p:txBody>
      </p:sp>
      <p:cxnSp>
        <p:nvCxnSpPr>
          <p:cNvPr id="19" name="Straight Connector 18"/>
          <p:cNvCxnSpPr/>
          <p:nvPr/>
        </p:nvCxnSpPr>
        <p:spPr>
          <a:xfrm>
            <a:off x="972307" y="3973706"/>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9799" y="3789040"/>
            <a:ext cx="418704" cy="369332"/>
          </a:xfrm>
          <a:prstGeom prst="rect">
            <a:avLst/>
          </a:prstGeom>
          <a:noFill/>
        </p:spPr>
        <p:txBody>
          <a:bodyPr wrap="none" rtlCol="0">
            <a:spAutoFit/>
          </a:bodyPr>
          <a:lstStyle/>
          <a:p>
            <a:r>
              <a:rPr lang="el-GR" dirty="0" smtClean="0">
                <a:latin typeface="+mn-lt"/>
              </a:rPr>
              <a:t>2</a:t>
            </a:r>
            <a:r>
              <a:rPr lang="en-US" dirty="0" smtClean="0">
                <a:latin typeface="+mn-lt"/>
              </a:rPr>
              <a:t>0</a:t>
            </a:r>
            <a:endParaRPr lang="el-GR" dirty="0">
              <a:latin typeface="+mn-lt"/>
            </a:endParaRPr>
          </a:p>
        </p:txBody>
      </p:sp>
      <p:cxnSp>
        <p:nvCxnSpPr>
          <p:cNvPr id="21" name="Straight Connector 20"/>
          <p:cNvCxnSpPr/>
          <p:nvPr/>
        </p:nvCxnSpPr>
        <p:spPr>
          <a:xfrm flipV="1">
            <a:off x="2051720" y="4509118"/>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987824" y="4509120"/>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79912" y="4509120"/>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716016" y="4509118"/>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580112" y="450726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00877" y="4795296"/>
            <a:ext cx="301686" cy="369332"/>
          </a:xfrm>
          <a:prstGeom prst="rect">
            <a:avLst/>
          </a:prstGeom>
          <a:noFill/>
        </p:spPr>
        <p:txBody>
          <a:bodyPr wrap="none" rtlCol="0">
            <a:spAutoFit/>
          </a:bodyPr>
          <a:lstStyle/>
          <a:p>
            <a:r>
              <a:rPr lang="el-GR" dirty="0" smtClean="0">
                <a:latin typeface="+mn-lt"/>
              </a:rPr>
              <a:t>1</a:t>
            </a:r>
            <a:endParaRPr lang="el-GR" dirty="0">
              <a:latin typeface="+mn-lt"/>
            </a:endParaRPr>
          </a:p>
        </p:txBody>
      </p:sp>
      <p:sp>
        <p:nvSpPr>
          <p:cNvPr id="28" name="TextBox 27"/>
          <p:cNvSpPr txBox="1"/>
          <p:nvPr/>
        </p:nvSpPr>
        <p:spPr>
          <a:xfrm>
            <a:off x="2836981" y="4795296"/>
            <a:ext cx="301686" cy="369332"/>
          </a:xfrm>
          <a:prstGeom prst="rect">
            <a:avLst/>
          </a:prstGeom>
          <a:noFill/>
        </p:spPr>
        <p:txBody>
          <a:bodyPr wrap="none" rtlCol="0">
            <a:spAutoFit/>
          </a:bodyPr>
          <a:lstStyle/>
          <a:p>
            <a:r>
              <a:rPr lang="el-GR" dirty="0" smtClean="0">
                <a:latin typeface="+mn-lt"/>
              </a:rPr>
              <a:t>2</a:t>
            </a:r>
            <a:endParaRPr lang="el-GR" dirty="0">
              <a:latin typeface="+mn-lt"/>
            </a:endParaRPr>
          </a:p>
        </p:txBody>
      </p:sp>
      <p:sp>
        <p:nvSpPr>
          <p:cNvPr id="29" name="TextBox 28"/>
          <p:cNvSpPr txBox="1"/>
          <p:nvPr/>
        </p:nvSpPr>
        <p:spPr>
          <a:xfrm>
            <a:off x="3629069" y="4795296"/>
            <a:ext cx="301686" cy="369332"/>
          </a:xfrm>
          <a:prstGeom prst="rect">
            <a:avLst/>
          </a:prstGeom>
          <a:noFill/>
        </p:spPr>
        <p:txBody>
          <a:bodyPr wrap="none" rtlCol="0">
            <a:spAutoFit/>
          </a:bodyPr>
          <a:lstStyle/>
          <a:p>
            <a:r>
              <a:rPr lang="el-GR" dirty="0" smtClean="0">
                <a:latin typeface="+mn-lt"/>
              </a:rPr>
              <a:t>3</a:t>
            </a:r>
            <a:endParaRPr lang="el-GR" dirty="0">
              <a:latin typeface="+mn-lt"/>
            </a:endParaRPr>
          </a:p>
        </p:txBody>
      </p:sp>
      <p:sp>
        <p:nvSpPr>
          <p:cNvPr id="30" name="TextBox 29"/>
          <p:cNvSpPr txBox="1"/>
          <p:nvPr/>
        </p:nvSpPr>
        <p:spPr>
          <a:xfrm>
            <a:off x="4565173" y="4795296"/>
            <a:ext cx="301686" cy="369332"/>
          </a:xfrm>
          <a:prstGeom prst="rect">
            <a:avLst/>
          </a:prstGeom>
          <a:noFill/>
        </p:spPr>
        <p:txBody>
          <a:bodyPr wrap="none" rtlCol="0">
            <a:spAutoFit/>
          </a:bodyPr>
          <a:lstStyle/>
          <a:p>
            <a:r>
              <a:rPr lang="el-GR" dirty="0" smtClean="0">
                <a:latin typeface="+mn-lt"/>
              </a:rPr>
              <a:t>4</a:t>
            </a:r>
            <a:endParaRPr lang="el-GR" dirty="0">
              <a:latin typeface="+mn-lt"/>
            </a:endParaRPr>
          </a:p>
        </p:txBody>
      </p:sp>
      <p:sp>
        <p:nvSpPr>
          <p:cNvPr id="31" name="TextBox 30"/>
          <p:cNvSpPr txBox="1"/>
          <p:nvPr/>
        </p:nvSpPr>
        <p:spPr>
          <a:xfrm>
            <a:off x="5429269" y="4795296"/>
            <a:ext cx="301686" cy="369332"/>
          </a:xfrm>
          <a:prstGeom prst="rect">
            <a:avLst/>
          </a:prstGeom>
          <a:noFill/>
        </p:spPr>
        <p:txBody>
          <a:bodyPr wrap="none" rtlCol="0">
            <a:spAutoFit/>
          </a:bodyPr>
          <a:lstStyle/>
          <a:p>
            <a:r>
              <a:rPr lang="el-GR" dirty="0" smtClean="0">
                <a:latin typeface="+mn-lt"/>
              </a:rPr>
              <a:t>5</a:t>
            </a:r>
            <a:endParaRPr lang="el-GR" dirty="0">
              <a:latin typeface="+mn-lt"/>
            </a:endParaRPr>
          </a:p>
        </p:txBody>
      </p:sp>
      <mc:AlternateContent xmlns:mc="http://schemas.openxmlformats.org/markup-compatibility/2006" xmlns:a14="http://schemas.microsoft.com/office/drawing/2010/main">
        <mc:Choice Requires="a14">
          <p:sp>
            <p:nvSpPr>
              <p:cNvPr id="32" name="TextBox 31"/>
              <p:cNvSpPr txBox="1"/>
              <p:nvPr/>
            </p:nvSpPr>
            <p:spPr>
              <a:xfrm>
                <a:off x="5921984" y="2633125"/>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dirty="0" smtClean="0">
                              <a:latin typeface="Cambria Math"/>
                            </a:rPr>
                          </m:ctrlPr>
                        </m:sSubPr>
                        <m:e>
                          <m:r>
                            <m:rPr>
                              <m:sty m:val="p"/>
                            </m:rPr>
                            <a:rPr lang="el-GR" b="0" i="0" dirty="0" smtClean="0">
                              <a:latin typeface="Cambria Math"/>
                            </a:rPr>
                            <m:t>Ν</m:t>
                          </m:r>
                        </m:e>
                        <m:sub>
                          <m:r>
                            <a:rPr lang="el-GR" b="0" i="1" dirty="0" smtClean="0">
                              <a:latin typeface="Cambria Math"/>
                            </a:rPr>
                            <m:t>0</m:t>
                          </m:r>
                        </m:sub>
                      </m:sSub>
                    </m:oMath>
                  </m:oMathPara>
                </a14:m>
                <a:endParaRPr lang="el-GR" dirty="0">
                  <a:latin typeface="+mn-lt"/>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921984" y="2633125"/>
                <a:ext cx="501997" cy="369332"/>
              </a:xfrm>
              <a:prstGeom prst="rect">
                <a:avLst/>
              </a:prstGeo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921984" y="3031003"/>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dirty="0" smtClean="0">
                              <a:latin typeface="Cambria Math"/>
                            </a:rPr>
                          </m:ctrlPr>
                        </m:sSubPr>
                        <m:e>
                          <m:r>
                            <m:rPr>
                              <m:sty m:val="p"/>
                            </m:rPr>
                            <a:rPr lang="el-GR" b="0" i="0" dirty="0" smtClean="0">
                              <a:latin typeface="Cambria Math"/>
                            </a:rPr>
                            <m:t>Ν</m:t>
                          </m:r>
                        </m:e>
                        <m:sub>
                          <m:r>
                            <a:rPr lang="el-GR" b="0" i="1" dirty="0" smtClean="0">
                              <a:latin typeface="Cambria Math"/>
                            </a:rPr>
                            <m:t>1</m:t>
                          </m:r>
                        </m:sub>
                      </m:sSub>
                    </m:oMath>
                  </m:oMathPara>
                </a14:m>
                <a:endParaRPr lang="el-GR" dirty="0">
                  <a:latin typeface="+mn-lt"/>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921984" y="3031003"/>
                <a:ext cx="501997" cy="369332"/>
              </a:xfrm>
              <a:prstGeom prst="rect">
                <a:avLst/>
              </a:prstGeo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21984" y="3510499"/>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dirty="0" smtClean="0">
                              <a:latin typeface="Cambria Math"/>
                            </a:rPr>
                          </m:ctrlPr>
                        </m:sSubPr>
                        <m:e>
                          <m:r>
                            <m:rPr>
                              <m:sty m:val="p"/>
                            </m:rPr>
                            <a:rPr lang="el-GR" b="0" i="0" dirty="0" smtClean="0">
                              <a:latin typeface="Cambria Math"/>
                            </a:rPr>
                            <m:t>Ν</m:t>
                          </m:r>
                        </m:e>
                        <m:sub>
                          <m:r>
                            <a:rPr lang="el-GR" b="0" i="1" dirty="0" smtClean="0">
                              <a:latin typeface="Cambria Math"/>
                            </a:rPr>
                            <m:t>2</m:t>
                          </m:r>
                        </m:sub>
                      </m:sSub>
                    </m:oMath>
                  </m:oMathPara>
                </a14:m>
                <a:endParaRPr lang="el-GR" dirty="0">
                  <a:latin typeface="+mn-lt"/>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21984" y="3510499"/>
                <a:ext cx="501997" cy="369332"/>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921982" y="3794267"/>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dirty="0" smtClean="0">
                              <a:latin typeface="Cambria Math"/>
                            </a:rPr>
                          </m:ctrlPr>
                        </m:sSubPr>
                        <m:e>
                          <m:r>
                            <m:rPr>
                              <m:sty m:val="p"/>
                            </m:rPr>
                            <a:rPr lang="el-GR" b="0" i="0" dirty="0" smtClean="0">
                              <a:latin typeface="Cambria Math"/>
                            </a:rPr>
                            <m:t>Ν</m:t>
                          </m:r>
                        </m:e>
                        <m:sub>
                          <m:r>
                            <a:rPr lang="el-GR" b="0" i="1" dirty="0" smtClean="0">
                              <a:latin typeface="Cambria Math"/>
                            </a:rPr>
                            <m:t>3</m:t>
                          </m:r>
                        </m:sub>
                      </m:sSub>
                    </m:oMath>
                  </m:oMathPara>
                </a14:m>
                <a:endParaRPr lang="el-GR" dirty="0">
                  <a:latin typeface="+mn-lt"/>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921982" y="3794267"/>
                <a:ext cx="501997"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819706" y="5229200"/>
                <a:ext cx="3313215" cy="369332"/>
              </a:xfrm>
              <a:prstGeom prst="rect">
                <a:avLst/>
              </a:prstGeom>
              <a:noFill/>
            </p:spPr>
            <p:txBody>
              <a:bodyPr wrap="none" rtlCol="0">
                <a:spAutoFit/>
              </a:bodyPr>
              <a:lstStyle/>
              <a:p>
                <a14:m>
                  <m:oMath xmlns:m="http://schemas.openxmlformats.org/officeDocument/2006/math">
                    <m:sSub>
                      <m:sSubPr>
                        <m:ctrlPr>
                          <a:rPr lang="el-GR" i="1" dirty="0">
                            <a:latin typeface="Cambria Math"/>
                          </a:rPr>
                        </m:ctrlPr>
                      </m:sSubPr>
                      <m:e>
                        <m:r>
                          <m:rPr>
                            <m:sty m:val="p"/>
                          </m:rPr>
                          <a:rPr lang="el-GR" dirty="0">
                            <a:latin typeface="Cambria Math" panose="02040503050406030204" pitchFamily="18" charset="0"/>
                          </a:rPr>
                          <m:t>Ν</m:t>
                        </m:r>
                      </m:e>
                      <m:sub>
                        <m:r>
                          <a:rPr lang="el-GR" i="1" dirty="0">
                            <a:latin typeface="Cambria Math" panose="02040503050406030204" pitchFamily="18" charset="0"/>
                          </a:rPr>
                          <m:t>0</m:t>
                        </m:r>
                      </m:sub>
                    </m:sSub>
                  </m:oMath>
                </a14:m>
                <a:r>
                  <a:rPr lang="el-GR" dirty="0" smtClean="0">
                    <a:latin typeface="+mn-lt"/>
                  </a:rPr>
                  <a:t> = Μη ψηλαφητοί λεμφαδένες</a:t>
                </a:r>
                <a:endParaRPr lang="el-GR" dirty="0">
                  <a:latin typeface="+mn-lt"/>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819706" y="5229200"/>
                <a:ext cx="3313215" cy="369332"/>
              </a:xfrm>
              <a:prstGeom prst="rect">
                <a:avLst/>
              </a:prstGeom>
              <a:blipFill rotWithShape="1">
                <a:blip r:embed="rId6"/>
                <a:stretch>
                  <a:fillRect t="-8333" r="-921"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836981" y="5600602"/>
                <a:ext cx="2546210" cy="369332"/>
              </a:xfrm>
              <a:prstGeom prst="rect">
                <a:avLst/>
              </a:prstGeom>
              <a:noFill/>
            </p:spPr>
            <p:txBody>
              <a:bodyPr wrap="none" rtlCol="0">
                <a:spAutoFit/>
              </a:bodyPr>
              <a:lstStyle/>
              <a:p>
                <a14:m>
                  <m:oMath xmlns:m="http://schemas.openxmlformats.org/officeDocument/2006/math">
                    <m:sSub>
                      <m:sSubPr>
                        <m:ctrlPr>
                          <a:rPr lang="el-GR" i="1" dirty="0" smtClean="0">
                            <a:latin typeface="Cambria Math"/>
                          </a:rPr>
                        </m:ctrlPr>
                      </m:sSubPr>
                      <m:e>
                        <m:r>
                          <m:rPr>
                            <m:sty m:val="p"/>
                          </m:rPr>
                          <a:rPr lang="el-GR" dirty="0">
                            <a:latin typeface="Cambria Math" panose="02040503050406030204" pitchFamily="18" charset="0"/>
                          </a:rPr>
                          <m:t>Ν</m:t>
                        </m:r>
                      </m:e>
                      <m:sub>
                        <m:r>
                          <a:rPr lang="el-GR" b="0" i="1" dirty="0" smtClean="0">
                            <a:latin typeface="Cambria Math"/>
                          </a:rPr>
                          <m:t>1</m:t>
                        </m:r>
                      </m:sub>
                    </m:sSub>
                  </m:oMath>
                </a14:m>
                <a:r>
                  <a:rPr lang="el-GR" dirty="0" smtClean="0">
                    <a:latin typeface="+mn-lt"/>
                  </a:rPr>
                  <a:t> = Κινητοί λεμφαδένες</a:t>
                </a:r>
                <a:endParaRPr lang="el-GR" dirty="0">
                  <a:latin typeface="+mn-lt"/>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836981" y="5600602"/>
                <a:ext cx="2546210" cy="369332"/>
              </a:xfrm>
              <a:prstGeom prst="rect">
                <a:avLst/>
              </a:prstGeom>
              <a:blipFill rotWithShape="1">
                <a:blip r:embed="rId7"/>
                <a:stretch>
                  <a:fillRect t="-8333" r="-1914"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836981" y="5969934"/>
                <a:ext cx="3157467" cy="369332"/>
              </a:xfrm>
              <a:prstGeom prst="rect">
                <a:avLst/>
              </a:prstGeom>
              <a:noFill/>
            </p:spPr>
            <p:txBody>
              <a:bodyPr wrap="none" rtlCol="0">
                <a:spAutoFit/>
              </a:bodyPr>
              <a:lstStyle/>
              <a:p>
                <a14:m>
                  <m:oMath xmlns:m="http://schemas.openxmlformats.org/officeDocument/2006/math">
                    <m:sSub>
                      <m:sSubPr>
                        <m:ctrlPr>
                          <a:rPr lang="el-GR" i="1" dirty="0" smtClean="0">
                            <a:latin typeface="Cambria Math"/>
                          </a:rPr>
                        </m:ctrlPr>
                      </m:sSubPr>
                      <m:e>
                        <m:r>
                          <m:rPr>
                            <m:sty m:val="p"/>
                          </m:rPr>
                          <a:rPr lang="el-GR" dirty="0">
                            <a:latin typeface="Cambria Math" panose="02040503050406030204" pitchFamily="18" charset="0"/>
                          </a:rPr>
                          <m:t>Ν</m:t>
                        </m:r>
                      </m:e>
                      <m:sub>
                        <m:r>
                          <a:rPr lang="el-GR" b="0" i="1" dirty="0" smtClean="0">
                            <a:latin typeface="Cambria Math"/>
                          </a:rPr>
                          <m:t>2</m:t>
                        </m:r>
                      </m:sub>
                    </m:sSub>
                  </m:oMath>
                </a14:m>
                <a:r>
                  <a:rPr lang="el-GR" dirty="0" smtClean="0">
                    <a:latin typeface="+mn-lt"/>
                  </a:rPr>
                  <a:t> = Καθηλωμένοι λεμφαδένες</a:t>
                </a:r>
                <a:endParaRPr lang="el-GR" dirty="0">
                  <a:latin typeface="+mn-l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836981" y="5969934"/>
                <a:ext cx="3157467" cy="369332"/>
              </a:xfrm>
              <a:prstGeom prst="rect">
                <a:avLst/>
              </a:prstGeom>
              <a:blipFill rotWithShape="1">
                <a:blip r:embed="rId8"/>
                <a:stretch>
                  <a:fillRect t="-8197" r="-1351"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836981" y="6367988"/>
                <a:ext cx="4609532" cy="369332"/>
              </a:xfrm>
              <a:prstGeom prst="rect">
                <a:avLst/>
              </a:prstGeom>
              <a:noFill/>
            </p:spPr>
            <p:txBody>
              <a:bodyPr wrap="none" rtlCol="0">
                <a:spAutoFit/>
              </a:bodyPr>
              <a:lstStyle/>
              <a:p>
                <a14:m>
                  <m:oMath xmlns:m="http://schemas.openxmlformats.org/officeDocument/2006/math">
                    <m:sSub>
                      <m:sSubPr>
                        <m:ctrlPr>
                          <a:rPr lang="el-GR" i="1" dirty="0" smtClean="0">
                            <a:latin typeface="Cambria Math"/>
                          </a:rPr>
                        </m:ctrlPr>
                      </m:sSubPr>
                      <m:e>
                        <m:r>
                          <m:rPr>
                            <m:sty m:val="p"/>
                          </m:rPr>
                          <a:rPr lang="el-GR" dirty="0">
                            <a:latin typeface="Cambria Math" panose="02040503050406030204" pitchFamily="18" charset="0"/>
                          </a:rPr>
                          <m:t>Ν</m:t>
                        </m:r>
                      </m:e>
                      <m:sub>
                        <m:r>
                          <a:rPr lang="el-GR" b="0" i="1" dirty="0" smtClean="0">
                            <a:latin typeface="Cambria Math"/>
                          </a:rPr>
                          <m:t>3</m:t>
                        </m:r>
                      </m:sub>
                    </m:sSub>
                  </m:oMath>
                </a14:m>
                <a:r>
                  <a:rPr lang="el-GR" dirty="0" smtClean="0">
                    <a:latin typeface="+mn-lt"/>
                  </a:rPr>
                  <a:t> = Υπερκλείδιοι και υποκλείδιοι λεμφαδένες</a:t>
                </a:r>
                <a:endParaRPr lang="el-GR" dirty="0">
                  <a:latin typeface="+mn-lt"/>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836981" y="6367988"/>
                <a:ext cx="4609532" cy="369332"/>
              </a:xfrm>
              <a:prstGeom prst="rect">
                <a:avLst/>
              </a:prstGeom>
              <a:blipFill rotWithShape="1">
                <a:blip r:embed="rId9"/>
                <a:stretch>
                  <a:fillRect t="-8333" r="-528" b="-26667"/>
                </a:stretch>
              </a:blipFill>
            </p:spPr>
            <p:txBody>
              <a:bodyPr/>
              <a:lstStyle/>
              <a:p>
                <a:r>
                  <a:rPr lang="el-GR">
                    <a:noFill/>
                  </a:rPr>
                  <a:t> </a:t>
                </a:r>
              </a:p>
            </p:txBody>
          </p:sp>
        </mc:Fallback>
      </mc:AlternateContent>
      <p:sp>
        <p:nvSpPr>
          <p:cNvPr id="40" name="TextBox 39"/>
          <p:cNvSpPr txBox="1"/>
          <p:nvPr/>
        </p:nvSpPr>
        <p:spPr>
          <a:xfrm rot="16200000">
            <a:off x="-269388" y="2708471"/>
            <a:ext cx="1287532" cy="369332"/>
          </a:xfrm>
          <a:prstGeom prst="rect">
            <a:avLst/>
          </a:prstGeom>
          <a:noFill/>
        </p:spPr>
        <p:txBody>
          <a:bodyPr wrap="none" rtlCol="0">
            <a:spAutoFit/>
          </a:bodyPr>
          <a:lstStyle/>
          <a:p>
            <a:r>
              <a:rPr lang="el-GR" dirty="0" smtClean="0">
                <a:latin typeface="+mn-lt"/>
              </a:rPr>
              <a:t>% επιβίωση</a:t>
            </a:r>
            <a:endParaRPr lang="el-GR" dirty="0">
              <a:latin typeface="+mn-lt"/>
            </a:endParaRPr>
          </a:p>
        </p:txBody>
      </p:sp>
      <p:sp>
        <p:nvSpPr>
          <p:cNvPr id="41" name="TextBox 40"/>
          <p:cNvSpPr txBox="1"/>
          <p:nvPr/>
        </p:nvSpPr>
        <p:spPr>
          <a:xfrm>
            <a:off x="5994448" y="4610630"/>
            <a:ext cx="503664" cy="369332"/>
          </a:xfrm>
          <a:prstGeom prst="rect">
            <a:avLst/>
          </a:prstGeom>
          <a:noFill/>
        </p:spPr>
        <p:txBody>
          <a:bodyPr wrap="none" rtlCol="0">
            <a:spAutoFit/>
          </a:bodyPr>
          <a:lstStyle/>
          <a:p>
            <a:r>
              <a:rPr lang="el-GR" dirty="0" smtClean="0">
                <a:latin typeface="+mn-lt"/>
              </a:rPr>
              <a:t>έτη</a:t>
            </a:r>
            <a:endParaRPr lang="el-GR" dirty="0">
              <a:latin typeface="+mn-lt"/>
            </a:endParaRPr>
          </a:p>
        </p:txBody>
      </p:sp>
    </p:spTree>
    <p:extLst>
      <p:ext uri="{BB962C8B-B14F-4D97-AF65-F5344CB8AC3E}">
        <p14:creationId xmlns:p14="http://schemas.microsoft.com/office/powerpoint/2010/main" val="163058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Η εφαρμογή του συστήματος σταδιοποίησης ΤΝΜ ως προγνωστικό παράγοντα (καρκίνος μαστού)</a:t>
            </a:r>
            <a:r>
              <a:rPr lang="en-US" sz="3200" dirty="0" smtClean="0"/>
              <a:t> </a:t>
            </a:r>
            <a:r>
              <a:rPr lang="en-US" sz="2800" b="0" dirty="0" smtClean="0">
                <a:solidFill>
                  <a:prstClr val="black"/>
                </a:solidFill>
              </a:rPr>
              <a:t>(2/2</a:t>
            </a:r>
            <a:r>
              <a:rPr lang="en-US" sz="2800" b="0" dirty="0">
                <a:solidFill>
                  <a:prstClr val="black"/>
                </a:solidFill>
              </a:rPr>
              <a:t>)</a:t>
            </a:r>
            <a:r>
              <a:rPr lang="el-GR" sz="3200" dirty="0" smtClean="0"/>
              <a:t> </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Rectangle 4"/>
          <p:cNvSpPr/>
          <p:nvPr/>
        </p:nvSpPr>
        <p:spPr>
          <a:xfrm>
            <a:off x="2195736" y="3356992"/>
            <a:ext cx="1224136"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2195736" y="2780928"/>
            <a:ext cx="122413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Rectangle 7"/>
          <p:cNvSpPr/>
          <p:nvPr/>
        </p:nvSpPr>
        <p:spPr>
          <a:xfrm>
            <a:off x="2195736" y="1844823"/>
            <a:ext cx="1224136" cy="933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9" name="Straight Connector 8"/>
          <p:cNvCxnSpPr/>
          <p:nvPr/>
        </p:nvCxnSpPr>
        <p:spPr>
          <a:xfrm flipV="1">
            <a:off x="971600" y="4509118"/>
            <a:ext cx="7056784" cy="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67944" y="3886026"/>
            <a:ext cx="1224136" cy="6230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Rectangle 11"/>
          <p:cNvSpPr/>
          <p:nvPr/>
        </p:nvSpPr>
        <p:spPr>
          <a:xfrm>
            <a:off x="4067944" y="2952425"/>
            <a:ext cx="1224136" cy="933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Rectangle 12"/>
          <p:cNvSpPr/>
          <p:nvPr/>
        </p:nvSpPr>
        <p:spPr>
          <a:xfrm>
            <a:off x="4067944" y="2204864"/>
            <a:ext cx="1224136" cy="756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Rectangle 13"/>
          <p:cNvSpPr/>
          <p:nvPr/>
        </p:nvSpPr>
        <p:spPr>
          <a:xfrm>
            <a:off x="5940152" y="4197571"/>
            <a:ext cx="1224136" cy="3115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Rectangle 14"/>
          <p:cNvSpPr/>
          <p:nvPr/>
        </p:nvSpPr>
        <p:spPr>
          <a:xfrm>
            <a:off x="5940152" y="3263972"/>
            <a:ext cx="1224136" cy="933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Rectangle 15"/>
          <p:cNvSpPr/>
          <p:nvPr/>
        </p:nvSpPr>
        <p:spPr>
          <a:xfrm>
            <a:off x="5940152" y="2507942"/>
            <a:ext cx="1224136" cy="756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593861" y="1474486"/>
            <a:ext cx="364202" cy="369332"/>
          </a:xfrm>
          <a:prstGeom prst="rect">
            <a:avLst/>
          </a:prstGeom>
          <a:noFill/>
        </p:spPr>
        <p:txBody>
          <a:bodyPr wrap="none" rtlCol="0">
            <a:spAutoFit/>
          </a:bodyPr>
          <a:lstStyle/>
          <a:p>
            <a:r>
              <a:rPr lang="el-GR" b="1" dirty="0" smtClean="0"/>
              <a:t>Ο</a:t>
            </a:r>
            <a:endParaRPr lang="el-GR" b="1" dirty="0"/>
          </a:p>
        </p:txBody>
      </p:sp>
      <p:sp>
        <p:nvSpPr>
          <p:cNvPr id="18" name="TextBox 17"/>
          <p:cNvSpPr txBox="1"/>
          <p:nvPr/>
        </p:nvSpPr>
        <p:spPr>
          <a:xfrm>
            <a:off x="4497911" y="1835532"/>
            <a:ext cx="364202" cy="369332"/>
          </a:xfrm>
          <a:prstGeom prst="rect">
            <a:avLst/>
          </a:prstGeom>
          <a:noFill/>
        </p:spPr>
        <p:txBody>
          <a:bodyPr wrap="none" rtlCol="0">
            <a:spAutoFit/>
          </a:bodyPr>
          <a:lstStyle/>
          <a:p>
            <a:r>
              <a:rPr lang="el-GR" b="1" dirty="0" smtClean="0"/>
              <a:t>Ο</a:t>
            </a:r>
            <a:endParaRPr lang="el-GR" b="1" dirty="0"/>
          </a:p>
        </p:txBody>
      </p:sp>
      <p:sp>
        <p:nvSpPr>
          <p:cNvPr id="19" name="TextBox 18"/>
          <p:cNvSpPr txBox="1"/>
          <p:nvPr/>
        </p:nvSpPr>
        <p:spPr>
          <a:xfrm>
            <a:off x="6370119" y="2126957"/>
            <a:ext cx="364202" cy="369332"/>
          </a:xfrm>
          <a:prstGeom prst="rect">
            <a:avLst/>
          </a:prstGeom>
          <a:noFill/>
        </p:spPr>
        <p:txBody>
          <a:bodyPr wrap="none" rtlCol="0">
            <a:spAutoFit/>
          </a:bodyPr>
          <a:lstStyle/>
          <a:p>
            <a:r>
              <a:rPr lang="el-GR" b="1" dirty="0" smtClean="0"/>
              <a:t>Ο</a:t>
            </a:r>
            <a:endParaRPr lang="el-GR" b="1" dirty="0"/>
          </a:p>
        </p:txBody>
      </p:sp>
      <p:sp>
        <p:nvSpPr>
          <p:cNvPr id="20" name="TextBox 19"/>
          <p:cNvSpPr txBox="1"/>
          <p:nvPr/>
        </p:nvSpPr>
        <p:spPr>
          <a:xfrm>
            <a:off x="2531344" y="2398213"/>
            <a:ext cx="489236" cy="369332"/>
          </a:xfrm>
          <a:prstGeom prst="rect">
            <a:avLst/>
          </a:prstGeom>
          <a:noFill/>
        </p:spPr>
        <p:txBody>
          <a:bodyPr wrap="none" rtlCol="0">
            <a:spAutoFit/>
          </a:bodyPr>
          <a:lstStyle/>
          <a:p>
            <a:r>
              <a:rPr lang="el-GR" dirty="0" smtClean="0">
                <a:latin typeface="+mn-lt"/>
              </a:rPr>
              <a:t>1-3</a:t>
            </a:r>
            <a:endParaRPr lang="el-GR" dirty="0">
              <a:latin typeface="+mn-lt"/>
            </a:endParaRPr>
          </a:p>
        </p:txBody>
      </p:sp>
      <p:sp>
        <p:nvSpPr>
          <p:cNvPr id="21" name="TextBox 20"/>
          <p:cNvSpPr txBox="1"/>
          <p:nvPr/>
        </p:nvSpPr>
        <p:spPr>
          <a:xfrm>
            <a:off x="633470" y="3964414"/>
            <a:ext cx="418704" cy="369332"/>
          </a:xfrm>
          <a:prstGeom prst="rect">
            <a:avLst/>
          </a:prstGeom>
          <a:noFill/>
        </p:spPr>
        <p:txBody>
          <a:bodyPr wrap="none" rtlCol="0">
            <a:spAutoFit/>
          </a:bodyPr>
          <a:lstStyle/>
          <a:p>
            <a:r>
              <a:rPr lang="en-US" dirty="0" smtClean="0">
                <a:latin typeface="+mn-lt"/>
              </a:rPr>
              <a:t>10</a:t>
            </a:r>
            <a:endParaRPr lang="el-GR" dirty="0">
              <a:latin typeface="+mn-lt"/>
            </a:endParaRPr>
          </a:p>
        </p:txBody>
      </p:sp>
      <p:sp>
        <p:nvSpPr>
          <p:cNvPr id="22" name="TextBox 21"/>
          <p:cNvSpPr txBox="1"/>
          <p:nvPr/>
        </p:nvSpPr>
        <p:spPr>
          <a:xfrm>
            <a:off x="4435394" y="2582879"/>
            <a:ext cx="489236" cy="369332"/>
          </a:xfrm>
          <a:prstGeom prst="rect">
            <a:avLst/>
          </a:prstGeom>
          <a:noFill/>
        </p:spPr>
        <p:txBody>
          <a:bodyPr wrap="none" rtlCol="0">
            <a:spAutoFit/>
          </a:bodyPr>
          <a:lstStyle/>
          <a:p>
            <a:r>
              <a:rPr lang="el-GR" dirty="0" smtClean="0">
                <a:latin typeface="+mn-lt"/>
              </a:rPr>
              <a:t>1-3</a:t>
            </a:r>
            <a:endParaRPr lang="el-GR" dirty="0">
              <a:latin typeface="+mn-lt"/>
            </a:endParaRPr>
          </a:p>
        </p:txBody>
      </p:sp>
      <p:sp>
        <p:nvSpPr>
          <p:cNvPr id="23" name="TextBox 22"/>
          <p:cNvSpPr txBox="1"/>
          <p:nvPr/>
        </p:nvSpPr>
        <p:spPr>
          <a:xfrm>
            <a:off x="4471461" y="3527518"/>
            <a:ext cx="417102" cy="369332"/>
          </a:xfrm>
          <a:prstGeom prst="rect">
            <a:avLst/>
          </a:prstGeom>
          <a:noFill/>
        </p:spPr>
        <p:txBody>
          <a:bodyPr wrap="none" rtlCol="0">
            <a:spAutoFit/>
          </a:bodyPr>
          <a:lstStyle/>
          <a:p>
            <a:r>
              <a:rPr lang="el-GR" dirty="0" smtClean="0">
                <a:latin typeface="+mn-lt"/>
              </a:rPr>
              <a:t>4+</a:t>
            </a:r>
            <a:endParaRPr lang="el-GR" dirty="0">
              <a:latin typeface="+mn-lt"/>
            </a:endParaRPr>
          </a:p>
        </p:txBody>
      </p:sp>
      <p:sp>
        <p:nvSpPr>
          <p:cNvPr id="24" name="TextBox 23"/>
          <p:cNvSpPr txBox="1"/>
          <p:nvPr/>
        </p:nvSpPr>
        <p:spPr>
          <a:xfrm>
            <a:off x="6307602" y="2894640"/>
            <a:ext cx="489236" cy="369332"/>
          </a:xfrm>
          <a:prstGeom prst="rect">
            <a:avLst/>
          </a:prstGeom>
          <a:noFill/>
        </p:spPr>
        <p:txBody>
          <a:bodyPr wrap="none" rtlCol="0">
            <a:spAutoFit/>
          </a:bodyPr>
          <a:lstStyle/>
          <a:p>
            <a:r>
              <a:rPr lang="el-GR" dirty="0" smtClean="0">
                <a:latin typeface="+mn-lt"/>
              </a:rPr>
              <a:t>1-3</a:t>
            </a:r>
            <a:endParaRPr lang="el-GR" dirty="0">
              <a:latin typeface="+mn-lt"/>
            </a:endParaRPr>
          </a:p>
        </p:txBody>
      </p:sp>
      <p:sp>
        <p:nvSpPr>
          <p:cNvPr id="25" name="TextBox 24"/>
          <p:cNvSpPr txBox="1"/>
          <p:nvPr/>
        </p:nvSpPr>
        <p:spPr>
          <a:xfrm>
            <a:off x="6343669" y="3828239"/>
            <a:ext cx="417102" cy="369332"/>
          </a:xfrm>
          <a:prstGeom prst="rect">
            <a:avLst/>
          </a:prstGeom>
          <a:noFill/>
        </p:spPr>
        <p:txBody>
          <a:bodyPr wrap="none" rtlCol="0">
            <a:spAutoFit/>
          </a:bodyPr>
          <a:lstStyle/>
          <a:p>
            <a:r>
              <a:rPr lang="el-GR" dirty="0" smtClean="0">
                <a:latin typeface="+mn-lt"/>
              </a:rPr>
              <a:t>4+</a:t>
            </a:r>
            <a:endParaRPr lang="el-GR" dirty="0">
              <a:latin typeface="+mn-lt"/>
            </a:endParaRPr>
          </a:p>
        </p:txBody>
      </p:sp>
      <p:sp>
        <p:nvSpPr>
          <p:cNvPr id="26" name="TextBox 25"/>
          <p:cNvSpPr txBox="1"/>
          <p:nvPr/>
        </p:nvSpPr>
        <p:spPr>
          <a:xfrm>
            <a:off x="2567411" y="4510891"/>
            <a:ext cx="583814" cy="369332"/>
          </a:xfrm>
          <a:prstGeom prst="rect">
            <a:avLst/>
          </a:prstGeom>
          <a:noFill/>
        </p:spPr>
        <p:txBody>
          <a:bodyPr wrap="none" rtlCol="0">
            <a:spAutoFit/>
          </a:bodyPr>
          <a:lstStyle/>
          <a:p>
            <a:r>
              <a:rPr lang="el-GR" dirty="0" smtClean="0">
                <a:latin typeface="+mn-lt"/>
              </a:rPr>
              <a:t>2</a:t>
            </a:r>
            <a:r>
              <a:rPr lang="en-US" dirty="0" smtClean="0">
                <a:latin typeface="+mn-lt"/>
              </a:rPr>
              <a:t>cm</a:t>
            </a:r>
            <a:endParaRPr lang="el-GR" dirty="0">
              <a:latin typeface="+mn-lt"/>
            </a:endParaRPr>
          </a:p>
        </p:txBody>
      </p:sp>
      <p:sp>
        <p:nvSpPr>
          <p:cNvPr id="27" name="TextBox 26"/>
          <p:cNvSpPr txBox="1"/>
          <p:nvPr/>
        </p:nvSpPr>
        <p:spPr>
          <a:xfrm>
            <a:off x="4267879" y="4504682"/>
            <a:ext cx="824265" cy="369332"/>
          </a:xfrm>
          <a:prstGeom prst="rect">
            <a:avLst/>
          </a:prstGeom>
          <a:noFill/>
        </p:spPr>
        <p:txBody>
          <a:bodyPr wrap="none" rtlCol="0">
            <a:spAutoFit/>
          </a:bodyPr>
          <a:lstStyle/>
          <a:p>
            <a:r>
              <a:rPr lang="el-GR" dirty="0" smtClean="0">
                <a:latin typeface="+mn-lt"/>
              </a:rPr>
              <a:t>2</a:t>
            </a:r>
            <a:r>
              <a:rPr lang="en-US" dirty="0" smtClean="0">
                <a:latin typeface="+mn-lt"/>
              </a:rPr>
              <a:t>-5 cm</a:t>
            </a:r>
            <a:endParaRPr lang="el-GR" dirty="0">
              <a:latin typeface="+mn-lt"/>
            </a:endParaRPr>
          </a:p>
        </p:txBody>
      </p:sp>
      <p:sp>
        <p:nvSpPr>
          <p:cNvPr id="28" name="TextBox 27"/>
          <p:cNvSpPr txBox="1"/>
          <p:nvPr/>
        </p:nvSpPr>
        <p:spPr>
          <a:xfrm>
            <a:off x="6140087" y="4510891"/>
            <a:ext cx="926857" cy="369332"/>
          </a:xfrm>
          <a:prstGeom prst="rect">
            <a:avLst/>
          </a:prstGeom>
          <a:noFill/>
        </p:spPr>
        <p:txBody>
          <a:bodyPr wrap="none" rtlCol="0">
            <a:spAutoFit/>
          </a:bodyPr>
          <a:lstStyle/>
          <a:p>
            <a:r>
              <a:rPr lang="en-US" dirty="0" smtClean="0">
                <a:latin typeface="+mn-lt"/>
              </a:rPr>
              <a:t>&gt;7.5 cm</a:t>
            </a:r>
            <a:endParaRPr lang="el-GR" dirty="0">
              <a:latin typeface="+mn-lt"/>
            </a:endParaRPr>
          </a:p>
        </p:txBody>
      </p:sp>
      <p:cxnSp>
        <p:nvCxnSpPr>
          <p:cNvPr id="30" name="Straight Connector 29"/>
          <p:cNvCxnSpPr/>
          <p:nvPr/>
        </p:nvCxnSpPr>
        <p:spPr>
          <a:xfrm flipV="1">
            <a:off x="1187624" y="1471962"/>
            <a:ext cx="0" cy="30327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73157" y="4151673"/>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3157" y="3830832"/>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73157" y="3531195"/>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73157" y="3266565"/>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3157" y="2991999"/>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73157" y="2711513"/>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73157" y="2472806"/>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3157" y="2217594"/>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73157" y="1919425"/>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73157" y="1648680"/>
            <a:ext cx="21446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33470" y="3643573"/>
            <a:ext cx="418704" cy="369332"/>
          </a:xfrm>
          <a:prstGeom prst="rect">
            <a:avLst/>
          </a:prstGeom>
          <a:noFill/>
        </p:spPr>
        <p:txBody>
          <a:bodyPr wrap="none" rtlCol="0">
            <a:spAutoFit/>
          </a:bodyPr>
          <a:lstStyle/>
          <a:p>
            <a:r>
              <a:rPr lang="en-US" dirty="0" smtClean="0">
                <a:latin typeface="+mn-lt"/>
              </a:rPr>
              <a:t>20</a:t>
            </a:r>
            <a:endParaRPr lang="el-GR" dirty="0">
              <a:latin typeface="+mn-lt"/>
            </a:endParaRPr>
          </a:p>
        </p:txBody>
      </p:sp>
      <p:sp>
        <p:nvSpPr>
          <p:cNvPr id="47" name="TextBox 46"/>
          <p:cNvSpPr txBox="1"/>
          <p:nvPr/>
        </p:nvSpPr>
        <p:spPr>
          <a:xfrm>
            <a:off x="633470" y="3342852"/>
            <a:ext cx="418704" cy="369332"/>
          </a:xfrm>
          <a:prstGeom prst="rect">
            <a:avLst/>
          </a:prstGeom>
          <a:noFill/>
        </p:spPr>
        <p:txBody>
          <a:bodyPr wrap="none" rtlCol="0">
            <a:spAutoFit/>
          </a:bodyPr>
          <a:lstStyle/>
          <a:p>
            <a:r>
              <a:rPr lang="en-US" dirty="0" smtClean="0">
                <a:latin typeface="+mn-lt"/>
              </a:rPr>
              <a:t>30</a:t>
            </a:r>
            <a:endParaRPr lang="el-GR" dirty="0">
              <a:latin typeface="+mn-lt"/>
            </a:endParaRPr>
          </a:p>
        </p:txBody>
      </p:sp>
      <p:sp>
        <p:nvSpPr>
          <p:cNvPr id="48" name="TextBox 47"/>
          <p:cNvSpPr txBox="1"/>
          <p:nvPr/>
        </p:nvSpPr>
        <p:spPr>
          <a:xfrm>
            <a:off x="633470" y="3081866"/>
            <a:ext cx="418704" cy="369332"/>
          </a:xfrm>
          <a:prstGeom prst="rect">
            <a:avLst/>
          </a:prstGeom>
          <a:noFill/>
        </p:spPr>
        <p:txBody>
          <a:bodyPr wrap="none" rtlCol="0">
            <a:spAutoFit/>
          </a:bodyPr>
          <a:lstStyle/>
          <a:p>
            <a:r>
              <a:rPr lang="en-US" dirty="0" smtClean="0">
                <a:latin typeface="+mn-lt"/>
              </a:rPr>
              <a:t>40</a:t>
            </a:r>
            <a:endParaRPr lang="el-GR" dirty="0">
              <a:latin typeface="+mn-lt"/>
            </a:endParaRPr>
          </a:p>
        </p:txBody>
      </p:sp>
      <p:sp>
        <p:nvSpPr>
          <p:cNvPr id="49" name="TextBox 48"/>
          <p:cNvSpPr txBox="1"/>
          <p:nvPr/>
        </p:nvSpPr>
        <p:spPr>
          <a:xfrm>
            <a:off x="633470" y="2803656"/>
            <a:ext cx="418704" cy="369332"/>
          </a:xfrm>
          <a:prstGeom prst="rect">
            <a:avLst/>
          </a:prstGeom>
          <a:noFill/>
        </p:spPr>
        <p:txBody>
          <a:bodyPr wrap="none" rtlCol="0">
            <a:spAutoFit/>
          </a:bodyPr>
          <a:lstStyle/>
          <a:p>
            <a:r>
              <a:rPr lang="en-US" dirty="0" smtClean="0">
                <a:latin typeface="+mn-lt"/>
              </a:rPr>
              <a:t>50</a:t>
            </a:r>
            <a:endParaRPr lang="el-GR" dirty="0">
              <a:latin typeface="+mn-lt"/>
            </a:endParaRPr>
          </a:p>
        </p:txBody>
      </p:sp>
      <p:sp>
        <p:nvSpPr>
          <p:cNvPr id="50" name="TextBox 49"/>
          <p:cNvSpPr txBox="1"/>
          <p:nvPr/>
        </p:nvSpPr>
        <p:spPr>
          <a:xfrm>
            <a:off x="633470" y="2518826"/>
            <a:ext cx="418704" cy="369332"/>
          </a:xfrm>
          <a:prstGeom prst="rect">
            <a:avLst/>
          </a:prstGeom>
          <a:noFill/>
        </p:spPr>
        <p:txBody>
          <a:bodyPr wrap="none" rtlCol="0">
            <a:spAutoFit/>
          </a:bodyPr>
          <a:lstStyle/>
          <a:p>
            <a:r>
              <a:rPr lang="en-US" dirty="0" smtClean="0">
                <a:latin typeface="+mn-lt"/>
              </a:rPr>
              <a:t>60</a:t>
            </a:r>
            <a:endParaRPr lang="el-GR" dirty="0">
              <a:latin typeface="+mn-lt"/>
            </a:endParaRPr>
          </a:p>
        </p:txBody>
      </p:sp>
      <p:sp>
        <p:nvSpPr>
          <p:cNvPr id="51" name="TextBox 50"/>
          <p:cNvSpPr txBox="1"/>
          <p:nvPr/>
        </p:nvSpPr>
        <p:spPr>
          <a:xfrm>
            <a:off x="633470" y="2285547"/>
            <a:ext cx="418704" cy="369332"/>
          </a:xfrm>
          <a:prstGeom prst="rect">
            <a:avLst/>
          </a:prstGeom>
          <a:noFill/>
        </p:spPr>
        <p:txBody>
          <a:bodyPr wrap="none" rtlCol="0">
            <a:spAutoFit/>
          </a:bodyPr>
          <a:lstStyle/>
          <a:p>
            <a:r>
              <a:rPr lang="en-US" dirty="0" smtClean="0">
                <a:latin typeface="+mn-lt"/>
              </a:rPr>
              <a:t>70</a:t>
            </a:r>
            <a:endParaRPr lang="el-GR" dirty="0">
              <a:latin typeface="+mn-lt"/>
            </a:endParaRPr>
          </a:p>
        </p:txBody>
      </p:sp>
      <p:sp>
        <p:nvSpPr>
          <p:cNvPr id="52" name="TextBox 51"/>
          <p:cNvSpPr txBox="1"/>
          <p:nvPr/>
        </p:nvSpPr>
        <p:spPr>
          <a:xfrm>
            <a:off x="633470" y="2020198"/>
            <a:ext cx="418704" cy="369332"/>
          </a:xfrm>
          <a:prstGeom prst="rect">
            <a:avLst/>
          </a:prstGeom>
          <a:noFill/>
        </p:spPr>
        <p:txBody>
          <a:bodyPr wrap="none" rtlCol="0">
            <a:spAutoFit/>
          </a:bodyPr>
          <a:lstStyle/>
          <a:p>
            <a:r>
              <a:rPr lang="en-US" dirty="0" smtClean="0">
                <a:latin typeface="+mn-lt"/>
              </a:rPr>
              <a:t>80</a:t>
            </a:r>
            <a:endParaRPr lang="el-GR" dirty="0">
              <a:latin typeface="+mn-lt"/>
            </a:endParaRPr>
          </a:p>
        </p:txBody>
      </p:sp>
      <p:sp>
        <p:nvSpPr>
          <p:cNvPr id="53" name="TextBox 52"/>
          <p:cNvSpPr txBox="1"/>
          <p:nvPr/>
        </p:nvSpPr>
        <p:spPr>
          <a:xfrm>
            <a:off x="633470" y="1732166"/>
            <a:ext cx="418704" cy="369332"/>
          </a:xfrm>
          <a:prstGeom prst="rect">
            <a:avLst/>
          </a:prstGeom>
          <a:noFill/>
        </p:spPr>
        <p:txBody>
          <a:bodyPr wrap="none" rtlCol="0">
            <a:spAutoFit/>
          </a:bodyPr>
          <a:lstStyle/>
          <a:p>
            <a:r>
              <a:rPr lang="en-US" dirty="0">
                <a:latin typeface="+mn-lt"/>
              </a:rPr>
              <a:t>9</a:t>
            </a:r>
            <a:r>
              <a:rPr lang="en-US" dirty="0" smtClean="0">
                <a:latin typeface="+mn-lt"/>
              </a:rPr>
              <a:t>0</a:t>
            </a:r>
            <a:endParaRPr lang="el-GR" dirty="0">
              <a:latin typeface="+mn-lt"/>
            </a:endParaRPr>
          </a:p>
        </p:txBody>
      </p:sp>
      <p:sp>
        <p:nvSpPr>
          <p:cNvPr id="54" name="TextBox 53"/>
          <p:cNvSpPr txBox="1"/>
          <p:nvPr/>
        </p:nvSpPr>
        <p:spPr>
          <a:xfrm>
            <a:off x="516450" y="1459109"/>
            <a:ext cx="535724" cy="369332"/>
          </a:xfrm>
          <a:prstGeom prst="rect">
            <a:avLst/>
          </a:prstGeom>
          <a:noFill/>
        </p:spPr>
        <p:txBody>
          <a:bodyPr wrap="none" rtlCol="0">
            <a:spAutoFit/>
          </a:bodyPr>
          <a:lstStyle/>
          <a:p>
            <a:r>
              <a:rPr lang="en-US" dirty="0" smtClean="0">
                <a:latin typeface="+mn-lt"/>
              </a:rPr>
              <a:t>100</a:t>
            </a:r>
            <a:endParaRPr lang="el-GR" dirty="0">
              <a:latin typeface="+mn-lt"/>
            </a:endParaRPr>
          </a:p>
        </p:txBody>
      </p:sp>
      <p:sp>
        <p:nvSpPr>
          <p:cNvPr id="55" name="TextBox 54"/>
          <p:cNvSpPr txBox="1"/>
          <p:nvPr/>
        </p:nvSpPr>
        <p:spPr>
          <a:xfrm>
            <a:off x="3887647" y="4880223"/>
            <a:ext cx="1652953" cy="369332"/>
          </a:xfrm>
          <a:prstGeom prst="rect">
            <a:avLst/>
          </a:prstGeom>
          <a:noFill/>
        </p:spPr>
        <p:txBody>
          <a:bodyPr wrap="none" rtlCol="0">
            <a:spAutoFit/>
          </a:bodyPr>
          <a:lstStyle/>
          <a:p>
            <a:r>
              <a:rPr lang="el-GR" dirty="0" smtClean="0">
                <a:latin typeface="+mn-lt"/>
              </a:rPr>
              <a:t>Μέγεθος όγκου</a:t>
            </a:r>
            <a:endParaRPr lang="el-GR" dirty="0">
              <a:latin typeface="+mn-lt"/>
            </a:endParaRPr>
          </a:p>
        </p:txBody>
      </p:sp>
    </p:spTree>
    <p:extLst>
      <p:ext uri="{BB962C8B-B14F-4D97-AF65-F5344CB8AC3E}">
        <p14:creationId xmlns:p14="http://schemas.microsoft.com/office/powerpoint/2010/main" val="226225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Η θεραπευτική πορεία του καρκίνου</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Right Arrow 4"/>
          <p:cNvSpPr/>
          <p:nvPr/>
        </p:nvSpPr>
        <p:spPr>
          <a:xfrm>
            <a:off x="323527" y="2132856"/>
            <a:ext cx="5718539" cy="259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ight Arrow 6"/>
          <p:cNvSpPr/>
          <p:nvPr/>
        </p:nvSpPr>
        <p:spPr>
          <a:xfrm rot="19771738">
            <a:off x="5628592" y="1628799"/>
            <a:ext cx="117085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Right Arrow 7"/>
          <p:cNvSpPr/>
          <p:nvPr/>
        </p:nvSpPr>
        <p:spPr>
          <a:xfrm>
            <a:off x="6214020" y="2924943"/>
            <a:ext cx="117085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Right Arrow 8"/>
          <p:cNvSpPr/>
          <p:nvPr/>
        </p:nvSpPr>
        <p:spPr>
          <a:xfrm rot="2760672">
            <a:off x="5456639" y="4221086"/>
            <a:ext cx="117085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323528" y="3105834"/>
            <a:ext cx="2004752" cy="646331"/>
          </a:xfrm>
          <a:prstGeom prst="rect">
            <a:avLst/>
          </a:prstGeom>
          <a:noFill/>
        </p:spPr>
        <p:txBody>
          <a:bodyPr wrap="square" rtlCol="0">
            <a:spAutoFit/>
          </a:bodyPr>
          <a:lstStyle/>
          <a:p>
            <a:r>
              <a:rPr lang="el-GR" dirty="0" smtClean="0">
                <a:solidFill>
                  <a:schemeClr val="bg1"/>
                </a:solidFill>
                <a:latin typeface="+mn-lt"/>
              </a:rPr>
              <a:t>Διαγνωστικές δοκιμασίες</a:t>
            </a:r>
            <a:endParaRPr lang="el-GR" dirty="0">
              <a:solidFill>
                <a:schemeClr val="bg1"/>
              </a:solidFill>
              <a:latin typeface="+mn-lt"/>
            </a:endParaRPr>
          </a:p>
        </p:txBody>
      </p:sp>
      <p:sp>
        <p:nvSpPr>
          <p:cNvPr id="11" name="TextBox 10"/>
          <p:cNvSpPr txBox="1"/>
          <p:nvPr/>
        </p:nvSpPr>
        <p:spPr>
          <a:xfrm>
            <a:off x="1835696" y="3244333"/>
            <a:ext cx="2004752" cy="369332"/>
          </a:xfrm>
          <a:prstGeom prst="rect">
            <a:avLst/>
          </a:prstGeom>
          <a:noFill/>
        </p:spPr>
        <p:txBody>
          <a:bodyPr wrap="square" rtlCol="0">
            <a:spAutoFit/>
          </a:bodyPr>
          <a:lstStyle/>
          <a:p>
            <a:r>
              <a:rPr lang="el-GR" dirty="0" smtClean="0">
                <a:solidFill>
                  <a:schemeClr val="bg1"/>
                </a:solidFill>
                <a:latin typeface="+mn-lt"/>
              </a:rPr>
              <a:t>Χειρουργείο</a:t>
            </a:r>
            <a:endParaRPr lang="el-GR" dirty="0">
              <a:solidFill>
                <a:schemeClr val="bg1"/>
              </a:solidFill>
              <a:latin typeface="+mn-lt"/>
            </a:endParaRPr>
          </a:p>
        </p:txBody>
      </p:sp>
      <p:sp>
        <p:nvSpPr>
          <p:cNvPr id="12" name="TextBox 11"/>
          <p:cNvSpPr txBox="1"/>
          <p:nvPr/>
        </p:nvSpPr>
        <p:spPr>
          <a:xfrm>
            <a:off x="3375903" y="3244333"/>
            <a:ext cx="2004752" cy="369332"/>
          </a:xfrm>
          <a:prstGeom prst="rect">
            <a:avLst/>
          </a:prstGeom>
          <a:noFill/>
        </p:spPr>
        <p:txBody>
          <a:bodyPr wrap="square" rtlCol="0">
            <a:spAutoFit/>
          </a:bodyPr>
          <a:lstStyle/>
          <a:p>
            <a:r>
              <a:rPr lang="el-GR" dirty="0" smtClean="0">
                <a:solidFill>
                  <a:schemeClr val="bg1"/>
                </a:solidFill>
                <a:latin typeface="+mn-lt"/>
              </a:rPr>
              <a:t>Επανέλεγχος</a:t>
            </a:r>
            <a:endParaRPr lang="el-GR" dirty="0">
              <a:solidFill>
                <a:schemeClr val="bg1"/>
              </a:solidFill>
              <a:latin typeface="+mn-lt"/>
            </a:endParaRPr>
          </a:p>
        </p:txBody>
      </p:sp>
      <p:sp>
        <p:nvSpPr>
          <p:cNvPr id="13" name="TextBox 12"/>
          <p:cNvSpPr txBox="1"/>
          <p:nvPr/>
        </p:nvSpPr>
        <p:spPr>
          <a:xfrm>
            <a:off x="6820042" y="1395424"/>
            <a:ext cx="2004752" cy="923330"/>
          </a:xfrm>
          <a:prstGeom prst="rect">
            <a:avLst/>
          </a:prstGeom>
          <a:noFill/>
        </p:spPr>
        <p:txBody>
          <a:bodyPr wrap="square" rtlCol="0">
            <a:spAutoFit/>
          </a:bodyPr>
          <a:lstStyle/>
          <a:p>
            <a:r>
              <a:rPr lang="el-GR" dirty="0" smtClean="0">
                <a:latin typeface="+mn-lt"/>
              </a:rPr>
              <a:t>Χημειοθεραπεία</a:t>
            </a:r>
          </a:p>
          <a:p>
            <a:r>
              <a:rPr lang="el-GR" dirty="0" smtClean="0">
                <a:latin typeface="+mn-lt"/>
              </a:rPr>
              <a:t>Διαγνωστικές εξετάσεις</a:t>
            </a:r>
            <a:endParaRPr lang="el-GR" dirty="0">
              <a:latin typeface="+mn-lt"/>
            </a:endParaRPr>
          </a:p>
        </p:txBody>
      </p:sp>
      <p:sp>
        <p:nvSpPr>
          <p:cNvPr id="14" name="TextBox 13"/>
          <p:cNvSpPr txBox="1"/>
          <p:nvPr/>
        </p:nvSpPr>
        <p:spPr>
          <a:xfrm>
            <a:off x="7384876" y="2924943"/>
            <a:ext cx="1741180" cy="923330"/>
          </a:xfrm>
          <a:prstGeom prst="rect">
            <a:avLst/>
          </a:prstGeom>
          <a:noFill/>
        </p:spPr>
        <p:txBody>
          <a:bodyPr wrap="square" rtlCol="0">
            <a:spAutoFit/>
          </a:bodyPr>
          <a:lstStyle/>
          <a:p>
            <a:r>
              <a:rPr lang="el-GR" dirty="0" smtClean="0">
                <a:latin typeface="+mn-lt"/>
              </a:rPr>
              <a:t>Δεύτερης γραμμής θεραπεία</a:t>
            </a:r>
            <a:endParaRPr lang="el-GR" dirty="0">
              <a:latin typeface="+mn-lt"/>
            </a:endParaRPr>
          </a:p>
        </p:txBody>
      </p:sp>
      <p:sp>
        <p:nvSpPr>
          <p:cNvPr id="15" name="TextBox 14"/>
          <p:cNvSpPr txBox="1"/>
          <p:nvPr/>
        </p:nvSpPr>
        <p:spPr>
          <a:xfrm>
            <a:off x="6613072" y="4739033"/>
            <a:ext cx="1919368" cy="369332"/>
          </a:xfrm>
          <a:prstGeom prst="rect">
            <a:avLst/>
          </a:prstGeom>
          <a:noFill/>
        </p:spPr>
        <p:txBody>
          <a:bodyPr wrap="square" rtlCol="0">
            <a:spAutoFit/>
          </a:bodyPr>
          <a:lstStyle/>
          <a:p>
            <a:r>
              <a:rPr lang="el-GR" dirty="0" smtClean="0">
                <a:latin typeface="+mn-lt"/>
              </a:rPr>
              <a:t>Ορμονοθεραπεία</a:t>
            </a:r>
            <a:endParaRPr lang="el-GR" dirty="0">
              <a:latin typeface="+mn-lt"/>
            </a:endParaRPr>
          </a:p>
        </p:txBody>
      </p:sp>
      <p:sp>
        <p:nvSpPr>
          <p:cNvPr id="16" name="TextBox 15"/>
          <p:cNvSpPr txBox="1"/>
          <p:nvPr/>
        </p:nvSpPr>
        <p:spPr>
          <a:xfrm>
            <a:off x="4058263" y="4779925"/>
            <a:ext cx="1919368" cy="369332"/>
          </a:xfrm>
          <a:prstGeom prst="rect">
            <a:avLst/>
          </a:prstGeom>
          <a:noFill/>
        </p:spPr>
        <p:txBody>
          <a:bodyPr wrap="square" rtlCol="0">
            <a:spAutoFit/>
          </a:bodyPr>
          <a:lstStyle/>
          <a:p>
            <a:r>
              <a:rPr lang="el-GR" dirty="0" smtClean="0">
                <a:latin typeface="+mn-lt"/>
              </a:rPr>
              <a:t>Ακτινοθεραπεία</a:t>
            </a:r>
            <a:endParaRPr lang="el-GR" dirty="0">
              <a:latin typeface="+mn-lt"/>
            </a:endParaRPr>
          </a:p>
        </p:txBody>
      </p:sp>
    </p:spTree>
    <p:extLst>
      <p:ext uri="{BB962C8B-B14F-4D97-AF65-F5344CB8AC3E}">
        <p14:creationId xmlns:p14="http://schemas.microsoft.com/office/powerpoint/2010/main" val="883202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Δοκιμασίες που χρησιμοποιούνται κατά τη σταδιοποίηση του </a:t>
            </a:r>
            <a:r>
              <a:rPr lang="el-GR" sz="3200" dirty="0" smtClean="0"/>
              <a:t>καρκίνου </a:t>
            </a:r>
            <a:r>
              <a:rPr lang="el-GR" sz="2800" b="0" dirty="0" smtClean="0">
                <a:solidFill>
                  <a:prstClr val="black"/>
                </a:solidFill>
              </a:rPr>
              <a:t>(1/4)</a:t>
            </a:r>
            <a:endParaRPr lang="el-GR" sz="3200" dirty="0"/>
          </a:p>
        </p:txBody>
      </p:sp>
      <p:sp>
        <p:nvSpPr>
          <p:cNvPr id="3" name="Content Placeholder 2"/>
          <p:cNvSpPr>
            <a:spLocks noGrp="1"/>
          </p:cNvSpPr>
          <p:nvPr>
            <p:ph idx="1"/>
          </p:nvPr>
        </p:nvSpPr>
        <p:spPr/>
        <p:txBody>
          <a:bodyPr>
            <a:normAutofit/>
          </a:bodyPr>
          <a:lstStyle/>
          <a:p>
            <a:r>
              <a:rPr lang="el-GR" sz="2400" b="1" dirty="0" smtClean="0">
                <a:solidFill>
                  <a:schemeClr val="tx2"/>
                </a:solidFill>
              </a:rPr>
              <a:t>Χειρουργικές επεμβάσεις</a:t>
            </a:r>
          </a:p>
          <a:p>
            <a:pPr lvl="1"/>
            <a:r>
              <a:rPr lang="el-GR" sz="2000" dirty="0" smtClean="0"/>
              <a:t>Βιοψίες </a:t>
            </a:r>
          </a:p>
          <a:p>
            <a:pPr lvl="1"/>
            <a:r>
              <a:rPr lang="el-GR" sz="2000" dirty="0" smtClean="0"/>
              <a:t>Εξέταση υπό γενική αναισθησία</a:t>
            </a:r>
          </a:p>
          <a:p>
            <a:pPr lvl="1"/>
            <a:r>
              <a:rPr lang="el-GR" sz="2000" dirty="0" smtClean="0"/>
              <a:t>Λαρυγγοσκόπηση</a:t>
            </a:r>
          </a:p>
          <a:p>
            <a:pPr lvl="1"/>
            <a:r>
              <a:rPr lang="el-GR" sz="2000" dirty="0" smtClean="0"/>
              <a:t>Οισοφαγοσκόπηση</a:t>
            </a:r>
          </a:p>
          <a:p>
            <a:pPr lvl="1"/>
            <a:r>
              <a:rPr lang="el-GR" sz="2000" dirty="0" smtClean="0"/>
              <a:t>Μεσοθωρακοσκόπιση</a:t>
            </a:r>
          </a:p>
          <a:p>
            <a:pPr lvl="1"/>
            <a:r>
              <a:rPr lang="el-GR" sz="2000" dirty="0" smtClean="0"/>
              <a:t>Γαστροσκόπηση</a:t>
            </a:r>
          </a:p>
          <a:p>
            <a:pPr lvl="1"/>
            <a:r>
              <a:rPr lang="el-GR" sz="2000" dirty="0" smtClean="0"/>
              <a:t>Κολονοσκόπηση</a:t>
            </a:r>
          </a:p>
          <a:p>
            <a:pPr lvl="1"/>
            <a:r>
              <a:rPr lang="el-GR" sz="2000" dirty="0" smtClean="0"/>
              <a:t>Ενδοσκόπηση του κατώτερου πεπτικού</a:t>
            </a:r>
          </a:p>
          <a:p>
            <a:pPr lvl="1"/>
            <a:r>
              <a:rPr lang="el-GR" sz="2000" dirty="0" smtClean="0"/>
              <a:t>Κυστεοσκόπηση</a:t>
            </a:r>
          </a:p>
          <a:p>
            <a:pPr lvl="1"/>
            <a:r>
              <a:rPr lang="el-GR" sz="2000" dirty="0" smtClean="0"/>
              <a:t>Λαπαροσκόπηση</a:t>
            </a:r>
          </a:p>
          <a:p>
            <a:pPr lvl="1"/>
            <a:r>
              <a:rPr lang="el-GR" sz="2000" dirty="0" smtClean="0"/>
              <a:t>Κολποσκόπηση</a:t>
            </a:r>
          </a:p>
          <a:p>
            <a:pPr lvl="1"/>
            <a:r>
              <a:rPr lang="el-GR" sz="2000" dirty="0" smtClean="0"/>
              <a:t>Παρακέντηση όγκου</a:t>
            </a:r>
            <a:endParaRPr lang="el-GR"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53860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Δοκιμασίες που χρησιμοποιούνται κατά τη σταδιοποίηση του </a:t>
            </a:r>
            <a:r>
              <a:rPr lang="el-GR" sz="3200" dirty="0" smtClean="0"/>
              <a:t>καρκίνου </a:t>
            </a:r>
            <a:r>
              <a:rPr lang="el-GR" sz="2800" b="0" dirty="0" smtClean="0">
                <a:solidFill>
                  <a:prstClr val="black"/>
                </a:solidFill>
              </a:rPr>
              <a:t>(2/4</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r>
              <a:rPr lang="el-GR" sz="2400" b="1" dirty="0" smtClean="0">
                <a:solidFill>
                  <a:schemeClr val="tx2"/>
                </a:solidFill>
              </a:rPr>
              <a:t>Αιματολογικές εξετάσεις</a:t>
            </a:r>
          </a:p>
          <a:p>
            <a:pPr lvl="1"/>
            <a:r>
              <a:rPr lang="el-GR" sz="2000" dirty="0" smtClean="0"/>
              <a:t>Γενική αίματος</a:t>
            </a:r>
          </a:p>
          <a:p>
            <a:pPr lvl="1"/>
            <a:r>
              <a:rPr lang="el-GR" sz="2000" dirty="0" smtClean="0"/>
              <a:t>Βιοχημικές αιματολογικές εξετάσεις</a:t>
            </a:r>
          </a:p>
          <a:p>
            <a:pPr lvl="1"/>
            <a:r>
              <a:rPr lang="el-GR" sz="2000" dirty="0" smtClean="0"/>
              <a:t>Εκτίμηση καρκινικών δεικτών</a:t>
            </a:r>
            <a:r>
              <a:rPr lang="el-GR" sz="2000" dirty="0"/>
              <a:t> </a:t>
            </a:r>
            <a:r>
              <a:rPr lang="el-GR" sz="2000" dirty="0" smtClean="0"/>
              <a:t>ή ηλεκτροφόρηση</a:t>
            </a:r>
          </a:p>
          <a:p>
            <a:r>
              <a:rPr lang="el-GR" sz="2400" b="1" dirty="0" smtClean="0">
                <a:solidFill>
                  <a:schemeClr val="tx2"/>
                </a:solidFill>
              </a:rPr>
              <a:t>Ακτινολογικές εξετάσεις</a:t>
            </a:r>
          </a:p>
          <a:p>
            <a:pPr lvl="1"/>
            <a:r>
              <a:rPr lang="el-GR" sz="2000" dirty="0" smtClean="0"/>
              <a:t>α/α θώρακα</a:t>
            </a:r>
          </a:p>
          <a:p>
            <a:pPr lvl="1"/>
            <a:r>
              <a:rPr lang="el-GR" sz="2000" dirty="0" smtClean="0"/>
              <a:t>Εκτίμηση του σκελετού</a:t>
            </a:r>
          </a:p>
          <a:p>
            <a:pPr lvl="1"/>
            <a:r>
              <a:rPr lang="el-GR" sz="2000" dirty="0" smtClean="0"/>
              <a:t>Μαστογραφία</a:t>
            </a:r>
          </a:p>
          <a:p>
            <a:r>
              <a:rPr lang="el-GR" sz="2400" b="1" dirty="0" smtClean="0">
                <a:solidFill>
                  <a:schemeClr val="tx2"/>
                </a:solidFill>
              </a:rPr>
              <a:t>Εξετάσεις ούρων</a:t>
            </a:r>
          </a:p>
          <a:p>
            <a:pPr lvl="1"/>
            <a:r>
              <a:rPr lang="el-GR" sz="2000" dirty="0" smtClean="0"/>
              <a:t>Ανάλυση ούρων</a:t>
            </a:r>
          </a:p>
          <a:p>
            <a:pPr lvl="1"/>
            <a:r>
              <a:rPr lang="el-GR" sz="2000" dirty="0" smtClean="0"/>
              <a:t>Αναζήτηση πρωτεϊνών</a:t>
            </a:r>
          </a:p>
          <a:p>
            <a:pPr lvl="1"/>
            <a:r>
              <a:rPr lang="el-GR" sz="2000" dirty="0" smtClean="0"/>
              <a:t>Έλεγχος για ανίχνευση κατεχολαμινών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985934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Δοκιμασίες που χρησιμοποιούνται κατά τη σταδιοποίηση του </a:t>
            </a:r>
            <a:r>
              <a:rPr lang="el-GR" sz="3200" dirty="0" smtClean="0"/>
              <a:t>καρκίνου </a:t>
            </a:r>
            <a:r>
              <a:rPr lang="el-GR" sz="2800" b="0" dirty="0" smtClean="0">
                <a:solidFill>
                  <a:prstClr val="black"/>
                </a:solidFill>
              </a:rPr>
              <a:t>(3/4</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lnSpcReduction="10000"/>
          </a:bodyPr>
          <a:lstStyle/>
          <a:p>
            <a:r>
              <a:rPr lang="el-GR" sz="2400" b="1" dirty="0" smtClean="0">
                <a:solidFill>
                  <a:schemeClr val="tx2"/>
                </a:solidFill>
              </a:rPr>
              <a:t>Συνήθεις διαθέσιμες διαγνωστικές δοκιμασίες προσυμπτωματικού ελέγχου</a:t>
            </a:r>
          </a:p>
          <a:p>
            <a:pPr lvl="1"/>
            <a:r>
              <a:rPr lang="el-GR" sz="2000" dirty="0" smtClean="0"/>
              <a:t>Μαστογραφία</a:t>
            </a:r>
          </a:p>
          <a:p>
            <a:pPr lvl="1"/>
            <a:r>
              <a:rPr lang="el-GR" sz="2000" dirty="0" smtClean="0"/>
              <a:t>Λήψη τραχηλικού  επιχρίσματος</a:t>
            </a:r>
          </a:p>
          <a:p>
            <a:pPr lvl="1"/>
            <a:r>
              <a:rPr lang="el-GR" sz="2000" dirty="0" smtClean="0"/>
              <a:t>Δοκιμασίες ανίχνευσης μικροσκοπικής αιμορραγίας στα κόπρανα</a:t>
            </a:r>
          </a:p>
          <a:p>
            <a:r>
              <a:rPr lang="el-GR" sz="2400" b="1" dirty="0" smtClean="0">
                <a:solidFill>
                  <a:schemeClr val="tx2"/>
                </a:solidFill>
              </a:rPr>
              <a:t>Απεικόνιση του όγκου</a:t>
            </a:r>
          </a:p>
          <a:p>
            <a:pPr lvl="1"/>
            <a:r>
              <a:rPr lang="el-GR" sz="2000" dirty="0" smtClean="0"/>
              <a:t>Με τη χρήση σκιαγραφικών ουσιών: </a:t>
            </a:r>
          </a:p>
          <a:p>
            <a:pPr lvl="2"/>
            <a:r>
              <a:rPr lang="el-GR" sz="1800" dirty="0" smtClean="0"/>
              <a:t>Βαριούχο γεύμα και βαριούχος υποκλυσμός</a:t>
            </a:r>
          </a:p>
          <a:p>
            <a:pPr lvl="2"/>
            <a:r>
              <a:rPr lang="el-GR" sz="1800" dirty="0" smtClean="0"/>
              <a:t>Ενδοφλέβια ουρογραφία</a:t>
            </a:r>
          </a:p>
          <a:p>
            <a:pPr lvl="2"/>
            <a:r>
              <a:rPr lang="el-GR" sz="1800" dirty="0" smtClean="0"/>
              <a:t>Λεμφαγγειογραφία</a:t>
            </a:r>
          </a:p>
          <a:p>
            <a:pPr lvl="2"/>
            <a:r>
              <a:rPr lang="el-GR" sz="1800" dirty="0" smtClean="0"/>
              <a:t>Χολαγγειογραφία</a:t>
            </a:r>
          </a:p>
          <a:p>
            <a:pPr lvl="2"/>
            <a:r>
              <a:rPr lang="el-GR" sz="1800" dirty="0" smtClean="0"/>
              <a:t>Μυελόγραμμα</a:t>
            </a:r>
          </a:p>
          <a:p>
            <a:pPr lvl="1"/>
            <a:r>
              <a:rPr lang="el-GR" sz="2000" dirty="0" smtClean="0"/>
              <a:t>Σπινθηρογράφημα  </a:t>
            </a:r>
          </a:p>
          <a:p>
            <a:pPr lvl="1"/>
            <a:r>
              <a:rPr lang="el-GR" sz="2000" dirty="0" smtClean="0"/>
              <a:t>Υπερηχογράφημα</a:t>
            </a:r>
          </a:p>
          <a:p>
            <a:pPr lvl="1"/>
            <a:endParaRPr lang="el-GR" sz="2000" dirty="0" smtClean="0"/>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518461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Δοκιμασίες που χρησιμοποιούνται κατά τη σταδιοποίηση του </a:t>
            </a:r>
            <a:r>
              <a:rPr lang="el-GR" sz="3200" dirty="0" smtClean="0"/>
              <a:t>καρκίνου </a:t>
            </a:r>
            <a:r>
              <a:rPr lang="el-GR" sz="2800" b="0" dirty="0" smtClean="0">
                <a:solidFill>
                  <a:prstClr val="black"/>
                </a:solidFill>
              </a:rPr>
              <a:t>(4/4</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r>
              <a:rPr lang="el-GR" sz="2400" dirty="0" smtClean="0"/>
              <a:t>Υπολογιστική αξονική τομογραφία (</a:t>
            </a:r>
            <a:r>
              <a:rPr lang="en-US" sz="2400" dirty="0" smtClean="0"/>
              <a:t>CT)</a:t>
            </a:r>
            <a:endParaRPr lang="el-GR" sz="2400" dirty="0" smtClean="0"/>
          </a:p>
          <a:p>
            <a:r>
              <a:rPr lang="el-GR" sz="2400" dirty="0" smtClean="0"/>
              <a:t>Υπολογιστική μαγνητική τομογραφία (</a:t>
            </a:r>
            <a:r>
              <a:rPr lang="en-US" sz="2400" dirty="0" smtClean="0"/>
              <a:t>MRI)</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4259790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Μηχανισμοί με τους οποίους διασπείρεται ο καρκίνος</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2050" name="Picture 2" descr="C:\Users\alex\Desktop\5-9-2014 12-57-46 μμ.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84784"/>
            <a:ext cx="3350791" cy="4477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3848" y="5238492"/>
            <a:ext cx="1800200" cy="338554"/>
          </a:xfrm>
          <a:prstGeom prst="rect">
            <a:avLst/>
          </a:prstGeom>
        </p:spPr>
        <p:txBody>
          <a:bodyPr wrap="square">
            <a:spAutoFit/>
          </a:bodyPr>
          <a:lstStyle/>
          <a:p>
            <a:pPr algn="r"/>
            <a:r>
              <a:rPr lang="en-US" sz="1600" dirty="0" smtClean="0">
                <a:latin typeface="+mn-lt"/>
                <a:hlinkClick r:id="rId3"/>
              </a:rPr>
              <a:t>cancer.gov</a:t>
            </a:r>
            <a:endParaRPr lang="el-GR" sz="1600" dirty="0">
              <a:latin typeface="+mn-lt"/>
            </a:endParaRPr>
          </a:p>
        </p:txBody>
      </p:sp>
    </p:spTree>
    <p:extLst>
      <p:ext uri="{BB962C8B-B14F-4D97-AF65-F5344CB8AC3E}">
        <p14:creationId xmlns:p14="http://schemas.microsoft.com/office/powerpoint/2010/main" val="2141599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3600" dirty="0" smtClean="0"/>
              <a:t>Κίνδυνος διασποράς στους συχνότερους </a:t>
            </a:r>
            <a:r>
              <a:rPr lang="el-GR" sz="3600" dirty="0" smtClean="0"/>
              <a:t>καρκίνους </a:t>
            </a:r>
            <a:r>
              <a:rPr lang="el-GR" sz="2800" b="0" dirty="0">
                <a:solidFill>
                  <a:prstClr val="black"/>
                </a:solidFill>
              </a:rPr>
              <a:t>(</a:t>
            </a:r>
            <a:r>
              <a:rPr lang="el-GR" sz="2800" b="0" dirty="0" smtClean="0">
                <a:solidFill>
                  <a:prstClr val="black"/>
                </a:solidFill>
              </a:rPr>
              <a:t>1/2)</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75842290"/>
              </p:ext>
            </p:extLst>
          </p:nvPr>
        </p:nvGraphicFramePr>
        <p:xfrm>
          <a:off x="287525" y="1052736"/>
          <a:ext cx="8568950" cy="5323840"/>
        </p:xfrm>
        <a:graphic>
          <a:graphicData uri="http://schemas.openxmlformats.org/drawingml/2006/table">
            <a:tbl>
              <a:tblPr firstRow="1" bandRow="1">
                <a:tableStyleId>{5C22544A-7EE6-4342-B048-85BDC9FD1C3A}</a:tableStyleId>
              </a:tblPr>
              <a:tblGrid>
                <a:gridCol w="1651938"/>
                <a:gridCol w="1376616"/>
                <a:gridCol w="5540396"/>
              </a:tblGrid>
              <a:tr h="370840">
                <a:tc>
                  <a:txBody>
                    <a:bodyPr/>
                    <a:lstStyle/>
                    <a:p>
                      <a:r>
                        <a:rPr lang="el-GR" sz="1800" dirty="0" smtClean="0"/>
                        <a:t>Πρωτοπαθής εστία</a:t>
                      </a:r>
                      <a:endParaRPr lang="el-GR" sz="1800" dirty="0"/>
                    </a:p>
                  </a:txBody>
                  <a:tcPr/>
                </a:tc>
                <a:tc>
                  <a:txBody>
                    <a:bodyPr/>
                    <a:lstStyle/>
                    <a:p>
                      <a:r>
                        <a:rPr lang="el-GR" sz="1800" dirty="0" smtClean="0"/>
                        <a:t>Κίνδυνος διασποράς</a:t>
                      </a:r>
                      <a:endParaRPr lang="el-GR" sz="1800" dirty="0"/>
                    </a:p>
                  </a:txBody>
                  <a:tcPr/>
                </a:tc>
                <a:tc>
                  <a:txBody>
                    <a:bodyPr/>
                    <a:lstStyle/>
                    <a:p>
                      <a:r>
                        <a:rPr lang="el-GR" sz="1800" dirty="0" smtClean="0"/>
                        <a:t> </a:t>
                      </a:r>
                      <a:endParaRPr lang="el-GR" sz="1800" dirty="0"/>
                    </a:p>
                  </a:txBody>
                  <a:tcPr/>
                </a:tc>
              </a:tr>
              <a:tr h="370840">
                <a:tc>
                  <a:txBody>
                    <a:bodyPr/>
                    <a:lstStyle/>
                    <a:p>
                      <a:r>
                        <a:rPr lang="el-GR" sz="1800" dirty="0" smtClean="0"/>
                        <a:t>Μαστός</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Λεμφαδένες,</a:t>
                      </a:r>
                      <a:r>
                        <a:rPr lang="el-GR" sz="1800" baseline="0" dirty="0" smtClean="0"/>
                        <a:t> </a:t>
                      </a:r>
                      <a:r>
                        <a:rPr lang="el-GR" sz="1800" dirty="0" smtClean="0"/>
                        <a:t>Οστά, Ήπαρ, Πνεύμονες</a:t>
                      </a:r>
                      <a:endParaRPr lang="el-GR" sz="1800" dirty="0"/>
                    </a:p>
                  </a:txBody>
                  <a:tcPr/>
                </a:tc>
              </a:tr>
              <a:tr h="370840">
                <a:tc>
                  <a:txBody>
                    <a:bodyPr/>
                    <a:lstStyle/>
                    <a:p>
                      <a:r>
                        <a:rPr lang="el-GR" sz="1800" dirty="0" smtClean="0"/>
                        <a:t>Πνεύμονας</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Λεμφαδένες, Ήπαρ, Οστά,</a:t>
                      </a:r>
                      <a:r>
                        <a:rPr lang="el-GR" sz="1800" baseline="0" dirty="0" smtClean="0"/>
                        <a:t> Μυελός των οστών </a:t>
                      </a:r>
                    </a:p>
                    <a:p>
                      <a:r>
                        <a:rPr lang="el-GR" sz="1800" baseline="0" dirty="0" smtClean="0"/>
                        <a:t>Εγκέφαλος</a:t>
                      </a:r>
                      <a:endParaRPr lang="el-GR" sz="1800" dirty="0"/>
                    </a:p>
                  </a:txBody>
                  <a:tcPr/>
                </a:tc>
              </a:tr>
              <a:tr h="370840">
                <a:tc>
                  <a:txBody>
                    <a:bodyPr/>
                    <a:lstStyle/>
                    <a:p>
                      <a:r>
                        <a:rPr lang="el-GR" sz="1800" b="1" dirty="0" smtClean="0"/>
                        <a:t>Πεπτικός σωλήνας</a:t>
                      </a:r>
                    </a:p>
                  </a:txBody>
                  <a:tcPr/>
                </a:tc>
                <a:tc>
                  <a:txBody>
                    <a:bodyPr/>
                    <a:lstStyle/>
                    <a:p>
                      <a:endParaRPr lang="el-GR" sz="1800" dirty="0"/>
                    </a:p>
                  </a:txBody>
                  <a:tcPr/>
                </a:tc>
                <a:tc>
                  <a:txBody>
                    <a:bodyPr/>
                    <a:lstStyle/>
                    <a:p>
                      <a:endParaRPr lang="el-GR"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Στόμαχος</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διήθηση, Λεμφαδένες, Ήπαρ, Πνεύμονες</a:t>
                      </a:r>
                    </a:p>
                    <a:p>
                      <a:r>
                        <a:rPr lang="el-GR" sz="1800" dirty="0" smtClean="0"/>
                        <a:t>Οστά</a:t>
                      </a:r>
                      <a:endParaRPr lang="el-GR" sz="1800" dirty="0"/>
                    </a:p>
                  </a:txBody>
                  <a:tcPr/>
                </a:tc>
              </a:tr>
              <a:tr h="370840">
                <a:tc>
                  <a:txBody>
                    <a:bodyPr/>
                    <a:lstStyle/>
                    <a:p>
                      <a:r>
                        <a:rPr lang="el-GR" sz="1800" dirty="0" smtClean="0"/>
                        <a:t>Πάγκρεας</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διήθηση, Λεμφαδένες</a:t>
                      </a:r>
                      <a:r>
                        <a:rPr lang="el-GR" sz="1800" baseline="0" dirty="0" smtClean="0"/>
                        <a:t>, Ήπαρ, Πνεύμονες</a:t>
                      </a:r>
                      <a:endParaRPr lang="el-GR" sz="1800" dirty="0"/>
                    </a:p>
                  </a:txBody>
                  <a:tcPr/>
                </a:tc>
              </a:tr>
              <a:tr h="370840">
                <a:tc>
                  <a:txBody>
                    <a:bodyPr/>
                    <a:lstStyle/>
                    <a:p>
                      <a:r>
                        <a:rPr lang="el-GR" sz="1800" dirty="0" smtClean="0"/>
                        <a:t>Παχύ έντερο</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διήθηση, Λεμφαδένες, Ήπαρ</a:t>
                      </a:r>
                      <a:endParaRPr lang="el-GR" sz="1800" dirty="0"/>
                    </a:p>
                  </a:txBody>
                  <a:tcPr/>
                </a:tc>
              </a:tr>
              <a:tr h="370840">
                <a:tc>
                  <a:txBody>
                    <a:bodyPr/>
                    <a:lstStyle/>
                    <a:p>
                      <a:r>
                        <a:rPr lang="el-GR" sz="1800" b="1" dirty="0" smtClean="0"/>
                        <a:t>Γυναικολογικός καρκίνος</a:t>
                      </a:r>
                      <a:endParaRPr lang="el-GR" sz="1800" b="1" dirty="0"/>
                    </a:p>
                  </a:txBody>
                  <a:tcPr/>
                </a:tc>
                <a:tc>
                  <a:txBody>
                    <a:bodyPr/>
                    <a:lstStyle/>
                    <a:p>
                      <a:endParaRPr lang="el-GR" sz="1800" dirty="0"/>
                    </a:p>
                  </a:txBody>
                  <a:tcPr/>
                </a:tc>
                <a:tc>
                  <a:txBody>
                    <a:bodyPr/>
                    <a:lstStyle/>
                    <a:p>
                      <a:endParaRPr lang="el-GR" sz="1800" dirty="0"/>
                    </a:p>
                  </a:txBody>
                  <a:tcPr/>
                </a:tc>
              </a:tr>
              <a:tr h="370840">
                <a:tc>
                  <a:txBody>
                    <a:bodyPr/>
                    <a:lstStyle/>
                    <a:p>
                      <a:r>
                        <a:rPr lang="el-GR" sz="1800" dirty="0" smtClean="0"/>
                        <a:t>Ωοθήκες</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επέκταση κατά συνέχεια</a:t>
                      </a:r>
                      <a:r>
                        <a:rPr lang="el-GR" sz="1800" baseline="0" dirty="0" smtClean="0"/>
                        <a:t> του ιστού και διήθηση, Λεμφαδένες, Ήπαρ</a:t>
                      </a:r>
                      <a:endParaRPr lang="el-GR" sz="1800" dirty="0"/>
                    </a:p>
                  </a:txBody>
                  <a:tcPr/>
                </a:tc>
              </a:tr>
              <a:tr h="370840">
                <a:tc>
                  <a:txBody>
                    <a:bodyPr/>
                    <a:lstStyle/>
                    <a:p>
                      <a:r>
                        <a:rPr lang="el-GR" sz="1800" dirty="0" smtClean="0"/>
                        <a:t>Μήτρα</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διήθηση, Λεμφαδένες, Ήπαρ</a:t>
                      </a:r>
                      <a:endParaRPr lang="el-GR" sz="1800" dirty="0"/>
                    </a:p>
                  </a:txBody>
                  <a:tcPr/>
                </a:tc>
              </a:tr>
            </a:tbl>
          </a:graphicData>
        </a:graphic>
      </p:graphicFrame>
    </p:spTree>
    <p:extLst>
      <p:ext uri="{BB962C8B-B14F-4D97-AF65-F5344CB8AC3E}">
        <p14:creationId xmlns:p14="http://schemas.microsoft.com/office/powerpoint/2010/main" val="1296041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3600" dirty="0"/>
              <a:t>Κίνδυνος διασποράς στους συχνότερους </a:t>
            </a:r>
            <a:r>
              <a:rPr lang="el-GR" sz="3600" dirty="0" smtClean="0"/>
              <a:t>καρκίνους </a:t>
            </a:r>
            <a:r>
              <a:rPr lang="el-GR" sz="2800" b="0" dirty="0" smtClean="0">
                <a:solidFill>
                  <a:prstClr val="black"/>
                </a:solidFill>
              </a:rPr>
              <a:t>(2/2)</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45013185"/>
              </p:ext>
            </p:extLst>
          </p:nvPr>
        </p:nvGraphicFramePr>
        <p:xfrm>
          <a:off x="287525" y="1052736"/>
          <a:ext cx="8568950" cy="5425440"/>
        </p:xfrm>
        <a:graphic>
          <a:graphicData uri="http://schemas.openxmlformats.org/drawingml/2006/table">
            <a:tbl>
              <a:tblPr firstRow="1" bandRow="1">
                <a:tableStyleId>{5C22544A-7EE6-4342-B048-85BDC9FD1C3A}</a:tableStyleId>
              </a:tblPr>
              <a:tblGrid>
                <a:gridCol w="1908211"/>
                <a:gridCol w="1368152"/>
                <a:gridCol w="5292587"/>
              </a:tblGrid>
              <a:tr h="370840">
                <a:tc>
                  <a:txBody>
                    <a:bodyPr/>
                    <a:lstStyle/>
                    <a:p>
                      <a:r>
                        <a:rPr lang="el-GR" sz="1800" dirty="0" smtClean="0"/>
                        <a:t>Πρωτοπαθής εστία</a:t>
                      </a:r>
                      <a:endParaRPr lang="el-GR" sz="1800" dirty="0"/>
                    </a:p>
                  </a:txBody>
                  <a:tcPr/>
                </a:tc>
                <a:tc>
                  <a:txBody>
                    <a:bodyPr/>
                    <a:lstStyle/>
                    <a:p>
                      <a:r>
                        <a:rPr lang="el-GR" sz="1800" dirty="0" smtClean="0"/>
                        <a:t>Κίνδυνος διασποράς</a:t>
                      </a:r>
                      <a:endParaRPr lang="el-GR" sz="1800" dirty="0"/>
                    </a:p>
                  </a:txBody>
                  <a:tcPr/>
                </a:tc>
                <a:tc>
                  <a:txBody>
                    <a:bodyPr/>
                    <a:lstStyle/>
                    <a:p>
                      <a:r>
                        <a:rPr lang="el-GR" sz="1800" dirty="0" smtClean="0"/>
                        <a:t>Συχνότερες θέσεις διασποράς</a:t>
                      </a:r>
                      <a:endParaRPr lang="el-GR" sz="1800" dirty="0"/>
                    </a:p>
                  </a:txBody>
                  <a:tcPr/>
                </a:tc>
              </a:tr>
              <a:tr h="370840">
                <a:tc>
                  <a:txBody>
                    <a:bodyPr/>
                    <a:lstStyle/>
                    <a:p>
                      <a:r>
                        <a:rPr lang="el-GR" sz="1800" dirty="0" smtClean="0"/>
                        <a:t>Τράχηλος μήτρας</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a:t>
                      </a:r>
                      <a:r>
                        <a:rPr lang="el-GR" sz="1800" baseline="0" dirty="0" smtClean="0"/>
                        <a:t> διήθηση, λεμφαδένες</a:t>
                      </a:r>
                      <a:endParaRPr lang="el-GR" sz="1800" dirty="0"/>
                    </a:p>
                  </a:txBody>
                  <a:tcPr/>
                </a:tc>
              </a:tr>
              <a:tr h="370840">
                <a:tc>
                  <a:txBody>
                    <a:bodyPr/>
                    <a:lstStyle/>
                    <a:p>
                      <a:r>
                        <a:rPr lang="el-GR" sz="1800" b="1" dirty="0" smtClean="0"/>
                        <a:t>Ουροποιητικό</a:t>
                      </a:r>
                      <a:r>
                        <a:rPr lang="el-GR" sz="1800" b="1" baseline="0" dirty="0" smtClean="0"/>
                        <a:t> σύστημα</a:t>
                      </a:r>
                      <a:endParaRPr lang="el-GR" sz="1800" b="1" dirty="0" smtClean="0"/>
                    </a:p>
                  </a:txBody>
                  <a:tcPr/>
                </a:tc>
                <a:tc>
                  <a:txBody>
                    <a:bodyPr/>
                    <a:lstStyle/>
                    <a:p>
                      <a:endParaRPr lang="el-GR" sz="1800" dirty="0"/>
                    </a:p>
                  </a:txBody>
                  <a:tcPr/>
                </a:tc>
                <a:tc>
                  <a:txBody>
                    <a:bodyPr/>
                    <a:lstStyle/>
                    <a:p>
                      <a:endParaRPr lang="el-GR"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Νεφροί</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διήθηση, Λεμφαδένες, Οστά, Πνεύμονες</a:t>
                      </a:r>
                    </a:p>
                  </a:txBody>
                  <a:tcPr/>
                </a:tc>
              </a:tr>
              <a:tr h="370840">
                <a:tc>
                  <a:txBody>
                    <a:bodyPr/>
                    <a:lstStyle/>
                    <a:p>
                      <a:r>
                        <a:rPr lang="el-GR" sz="1800" dirty="0" smtClean="0"/>
                        <a:t>Ουροδόχος κύστη</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διήθηση, Λεμφαδένες</a:t>
                      </a:r>
                      <a:endParaRPr lang="el-GR" sz="1800" dirty="0"/>
                    </a:p>
                  </a:txBody>
                  <a:tcPr/>
                </a:tc>
              </a:tr>
              <a:tr h="370840">
                <a:tc>
                  <a:txBody>
                    <a:bodyPr/>
                    <a:lstStyle/>
                    <a:p>
                      <a:r>
                        <a:rPr lang="el-GR" sz="1800" dirty="0" smtClean="0"/>
                        <a:t>Προστάτης</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διήθηση, Λεμφαδένες, Οστά</a:t>
                      </a:r>
                      <a:endParaRPr lang="el-GR" sz="1800" dirty="0"/>
                    </a:p>
                  </a:txBody>
                  <a:tcPr/>
                </a:tc>
              </a:tr>
              <a:tr h="370840">
                <a:tc>
                  <a:txBody>
                    <a:bodyPr/>
                    <a:lstStyle/>
                    <a:p>
                      <a:r>
                        <a:rPr lang="el-GR" sz="1800" dirty="0" smtClean="0"/>
                        <a:t>Μελάνωμα</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Τοπική διήθηση</a:t>
                      </a:r>
                      <a:r>
                        <a:rPr lang="el-GR" sz="1800" baseline="0" dirty="0" smtClean="0"/>
                        <a:t> και διασπορά στο δέρμα, Λεμφαδένες, Ήπαρ, Πνεύμονες, Εγκέφαλος</a:t>
                      </a:r>
                      <a:endParaRPr lang="el-GR" sz="1800" dirty="0"/>
                    </a:p>
                  </a:txBody>
                  <a:tcPr/>
                </a:tc>
              </a:tr>
              <a:tr h="370840">
                <a:tc>
                  <a:txBody>
                    <a:bodyPr/>
                    <a:lstStyle/>
                    <a:p>
                      <a:r>
                        <a:rPr lang="el-GR" sz="1800" dirty="0" smtClean="0"/>
                        <a:t>Κεφαλή-Τράχηλος</a:t>
                      </a:r>
                      <a:endParaRPr lang="el-G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sym typeface="Wingdings"/>
                        </a:rPr>
                        <a:t> ή</a:t>
                      </a:r>
                      <a:r>
                        <a:rPr lang="el-GR" sz="1800" baseline="0" dirty="0" smtClean="0">
                          <a:sym typeface="Wingdings"/>
                        </a:rPr>
                        <a:t> </a:t>
                      </a:r>
                      <a:r>
                        <a:rPr lang="el-GR" sz="1800" dirty="0" smtClean="0">
                          <a:sym typeface="Wingdings"/>
                        </a:rPr>
                        <a:t></a:t>
                      </a:r>
                      <a:endParaRPr lang="el-GR" sz="1800" dirty="0"/>
                    </a:p>
                  </a:txBody>
                  <a:tcPr/>
                </a:tc>
                <a:tc>
                  <a:txBody>
                    <a:bodyPr/>
                    <a:lstStyle/>
                    <a:p>
                      <a:r>
                        <a:rPr lang="el-GR" sz="1800" dirty="0" smtClean="0"/>
                        <a:t>Τοπική διήθηση,</a:t>
                      </a:r>
                      <a:r>
                        <a:rPr lang="el-GR" sz="1800" baseline="0" dirty="0" smtClean="0"/>
                        <a:t> Λεμφαδένες, Πνεύμονες</a:t>
                      </a:r>
                      <a:endParaRPr lang="el-GR" sz="1800" dirty="0"/>
                    </a:p>
                  </a:txBody>
                  <a:tcPr/>
                </a:tc>
              </a:tr>
              <a:tr h="370840">
                <a:tc>
                  <a:txBody>
                    <a:bodyPr/>
                    <a:lstStyle/>
                    <a:p>
                      <a:r>
                        <a:rPr lang="el-GR" sz="1800" b="1" dirty="0" smtClean="0"/>
                        <a:t>Λεμφώματα</a:t>
                      </a:r>
                      <a:endParaRPr lang="el-GR" sz="1800" b="1" dirty="0"/>
                    </a:p>
                  </a:txBody>
                  <a:tcPr/>
                </a:tc>
                <a:tc>
                  <a:txBody>
                    <a:bodyPr/>
                    <a:lstStyle/>
                    <a:p>
                      <a:endParaRPr lang="el-GR" sz="1800" dirty="0"/>
                    </a:p>
                  </a:txBody>
                  <a:tcPr/>
                </a:tc>
                <a:tc>
                  <a:txBody>
                    <a:bodyPr/>
                    <a:lstStyle/>
                    <a:p>
                      <a:endParaRPr lang="el-GR" sz="1800" dirty="0"/>
                    </a:p>
                  </a:txBody>
                  <a:tcPr/>
                </a:tc>
              </a:tr>
              <a:tr h="370840">
                <a:tc>
                  <a:txBody>
                    <a:bodyPr/>
                    <a:lstStyle/>
                    <a:p>
                      <a:r>
                        <a:rPr lang="el-GR" sz="1800" dirty="0" smtClean="0"/>
                        <a:t>Νόσο </a:t>
                      </a:r>
                      <a:r>
                        <a:rPr lang="en-US" sz="1800" dirty="0" smtClean="0"/>
                        <a:t>Hodgkin</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Λεμφαδένες,</a:t>
                      </a:r>
                      <a:r>
                        <a:rPr lang="el-GR" sz="1800" baseline="0" dirty="0" smtClean="0"/>
                        <a:t> Σπλήνας, Ήπαρ, Πνεύμονες, Οστά, Μυελός των οστών</a:t>
                      </a:r>
                      <a:endParaRPr lang="el-GR"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Νόσο </a:t>
                      </a:r>
                      <a:r>
                        <a:rPr lang="en-US" sz="1800" dirty="0" smtClean="0"/>
                        <a:t>Hodgkin</a:t>
                      </a:r>
                      <a:endParaRPr lang="el-GR" sz="1800" dirty="0" smtClean="0"/>
                    </a:p>
                    <a:p>
                      <a:r>
                        <a:rPr lang="el-GR" sz="1800" dirty="0" smtClean="0"/>
                        <a:t>λέμφωμα</a:t>
                      </a:r>
                      <a:endParaRPr lang="el-GR" sz="1800" dirty="0"/>
                    </a:p>
                  </a:txBody>
                  <a:tcPr/>
                </a:tc>
                <a:tc>
                  <a:txBody>
                    <a:bodyPr/>
                    <a:lstStyle/>
                    <a:p>
                      <a:r>
                        <a:rPr lang="el-GR" sz="1800" dirty="0" smtClean="0">
                          <a:sym typeface="Wingdings"/>
                        </a:rPr>
                        <a:t></a:t>
                      </a:r>
                      <a:endParaRPr lang="el-GR" sz="1800" dirty="0"/>
                    </a:p>
                  </a:txBody>
                  <a:tcPr/>
                </a:tc>
                <a:tc>
                  <a:txBody>
                    <a:bodyPr/>
                    <a:lstStyle/>
                    <a:p>
                      <a:r>
                        <a:rPr lang="el-GR" sz="1800" dirty="0" smtClean="0"/>
                        <a:t>Λεμφαδένες, Ήπαρ, Οστά, Μυελός των οστών, Εγκέφαλος, Πνεύμονες</a:t>
                      </a:r>
                      <a:endParaRPr lang="el-GR" sz="1800" dirty="0"/>
                    </a:p>
                  </a:txBody>
                  <a:tcPr/>
                </a:tc>
              </a:tr>
            </a:tbl>
          </a:graphicData>
        </a:graphic>
      </p:graphicFrame>
    </p:spTree>
    <p:extLst>
      <p:ext uri="{BB962C8B-B14F-4D97-AF65-F5344CB8AC3E}">
        <p14:creationId xmlns:p14="http://schemas.microsoft.com/office/powerpoint/2010/main" val="5347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Προτιμήσεις ασθενών με καρκίνο στη λήψη αποφάσεων </a:t>
            </a:r>
            <a:endParaRPr lang="el-GR" sz="3200" dirty="0"/>
          </a:p>
        </p:txBody>
      </p:sp>
      <p:sp>
        <p:nvSpPr>
          <p:cNvPr id="3" name="Content Placeholder 2"/>
          <p:cNvSpPr>
            <a:spLocks noGrp="1"/>
          </p:cNvSpPr>
          <p:nvPr>
            <p:ph idx="1"/>
          </p:nvPr>
        </p:nvSpPr>
        <p:spPr/>
        <p:txBody>
          <a:bodyPr>
            <a:normAutofit lnSpcReduction="10000"/>
          </a:bodyPr>
          <a:lstStyle/>
          <a:p>
            <a:r>
              <a:rPr lang="el-GR" sz="2400" b="1" dirty="0" smtClean="0">
                <a:solidFill>
                  <a:schemeClr val="tx2"/>
                </a:solidFill>
              </a:rPr>
              <a:t>Λήψη αποφάσεων κατευθυνόμενη από τους επαγγελματίες υγείας</a:t>
            </a:r>
            <a:r>
              <a:rPr lang="el-GR" sz="2400" dirty="0" smtClean="0"/>
              <a:t>: το προσωπικό υγείας έχει τον τελικό έλεγχο για τον τύπο της θεραπείας, ενώ ο ασθενής και η οικογένεια εμπλέκονται ποικιλότροπα στην πραγματική εφαρμογή της θεραπείας</a:t>
            </a:r>
          </a:p>
          <a:p>
            <a:r>
              <a:rPr lang="el-GR" sz="2400" b="1" dirty="0" smtClean="0">
                <a:solidFill>
                  <a:schemeClr val="tx2"/>
                </a:solidFill>
              </a:rPr>
              <a:t>Λήψη αποφάσεων ελεγχόμενη από τον ασθενή</a:t>
            </a:r>
            <a:r>
              <a:rPr lang="el-GR" sz="2400" dirty="0" smtClean="0"/>
              <a:t>: ο ασθενής ασκεί τον τελικό έλεγχο για τον τύπο της θεραπείας που θα λάβει</a:t>
            </a:r>
          </a:p>
          <a:p>
            <a:r>
              <a:rPr lang="el-GR" sz="2400" b="1" dirty="0" smtClean="0">
                <a:solidFill>
                  <a:schemeClr val="tx2"/>
                </a:solidFill>
              </a:rPr>
              <a:t>Λήψη αποφάσεων ελεγχόμενη από την οικογένεια</a:t>
            </a:r>
            <a:r>
              <a:rPr lang="el-GR" sz="2400" dirty="0" smtClean="0"/>
              <a:t>: η οικογένεια ελέγχει τελικά τη θεραπεία που θα χορηγηθεί</a:t>
            </a:r>
          </a:p>
          <a:p>
            <a:r>
              <a:rPr lang="el-GR" sz="2400" b="1" dirty="0" smtClean="0">
                <a:solidFill>
                  <a:schemeClr val="tx2"/>
                </a:solidFill>
              </a:rPr>
              <a:t>Από κοινού έλεγχος της λήψης αποφάσεων</a:t>
            </a:r>
            <a:r>
              <a:rPr lang="el-GR" sz="2400" dirty="0" smtClean="0"/>
              <a:t>: ο έλεγχος για το σχεδιασμό της θεραπείας ανήκει σε έναν ή περισσότερους από τους συμμετέχοντες στη λήψη αποφάσεων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654863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Θεραπεία </a:t>
            </a:r>
            <a:endParaRPr lang="el-GR" sz="3600" dirty="0"/>
          </a:p>
        </p:txBody>
      </p:sp>
      <p:sp>
        <p:nvSpPr>
          <p:cNvPr id="3" name="Content Placeholder 2"/>
          <p:cNvSpPr>
            <a:spLocks noGrp="1"/>
          </p:cNvSpPr>
          <p:nvPr>
            <p:ph idx="1"/>
          </p:nvPr>
        </p:nvSpPr>
        <p:spPr/>
        <p:txBody>
          <a:bodyPr>
            <a:normAutofit/>
          </a:bodyPr>
          <a:lstStyle/>
          <a:p>
            <a:r>
              <a:rPr lang="el-GR" sz="2400" dirty="0" smtClean="0"/>
              <a:t>Συμμετοχή σε κλινική δοκιμή</a:t>
            </a:r>
          </a:p>
          <a:p>
            <a:r>
              <a:rPr lang="el-GR" sz="2400" dirty="0" smtClean="0"/>
              <a:t>Συμβατική θεραπεία</a:t>
            </a:r>
          </a:p>
          <a:p>
            <a:r>
              <a:rPr lang="el-GR" sz="2400" dirty="0" smtClean="0"/>
              <a:t>Πρωτοποριακό θεραπευτικό πρόγραμμα</a:t>
            </a:r>
          </a:p>
          <a:p>
            <a:r>
              <a:rPr lang="el-GR" sz="2400" dirty="0" smtClean="0"/>
              <a:t>Εξατομικευμένη θεραπευτική προσέγγιση που βασίζεται στη κρίση του κλινικού</a:t>
            </a:r>
          </a:p>
          <a:p>
            <a:endParaRPr lang="el-GR" sz="2400" dirty="0" smtClean="0"/>
          </a:p>
          <a:p>
            <a:pPr>
              <a:buNone/>
            </a:pPr>
            <a:r>
              <a:rPr lang="el-GR" sz="2400" dirty="0" smtClean="0"/>
              <a:t>Οι προσεγγίσεις που περιλαμβάνουν συνδυασμούς θεραπειών είναι πιθανότερο να ελέγξουν τον καρκίνο.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167164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08514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Διάγνωση </a:t>
            </a:r>
            <a:r>
              <a:rPr lang="el-GR" sz="2800" b="0" dirty="0" smtClean="0"/>
              <a:t>(1/11)</a:t>
            </a:r>
            <a:endParaRPr lang="el-GR" sz="2800" b="0" dirty="0"/>
          </a:p>
        </p:txBody>
      </p:sp>
      <p:sp>
        <p:nvSpPr>
          <p:cNvPr id="3" name="Content Placeholder 2"/>
          <p:cNvSpPr>
            <a:spLocks noGrp="1"/>
          </p:cNvSpPr>
          <p:nvPr>
            <p:ph idx="1"/>
          </p:nvPr>
        </p:nvSpPr>
        <p:spPr/>
        <p:txBody>
          <a:bodyPr>
            <a:normAutofit/>
          </a:bodyPr>
          <a:lstStyle/>
          <a:p>
            <a:pPr>
              <a:buNone/>
            </a:pPr>
            <a:r>
              <a:rPr lang="el-GR" sz="2400" dirty="0" smtClean="0"/>
              <a:t>Η επίσημη βιοϊατρική διάγνωση απαιτεί:</a:t>
            </a:r>
          </a:p>
          <a:p>
            <a:r>
              <a:rPr lang="el-GR" sz="2400" dirty="0" smtClean="0"/>
              <a:t>Συλλογή ποικίλλων δεδομένων από σειρά δοκιμασιών &amp; διερευνήσεων που απαιτούν δείγματα ιστού για βιοψία, βιοψία δια βελόνης ή χειρουργικής επέμβασης, σπινθηρογραφήματα, ιστολογικές και ακτινολογικές εξετάσεις</a:t>
            </a:r>
          </a:p>
          <a:p>
            <a:r>
              <a:rPr lang="el-GR" sz="2400" dirty="0" smtClean="0"/>
              <a:t>Από την πρώτη στιγμή όμως της ανίχνευσης κάποιου όγκου ή λειτουργικής διαταραχής τίθεται η υποψία του καρκίνο, τόσο για το ίδιο το άτομο, όσο και για τους επαγγελματίες υγείας, που συνοδεύεται από σειρά αντιδράσεων.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415293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Ευάγγελος Δούσης, </a:t>
            </a:r>
            <a:r>
              <a:rPr lang="el-GR" sz="2000" dirty="0"/>
              <a:t>Ουρανία </a:t>
            </a:r>
            <a:r>
              <a:rPr lang="el-GR" sz="2000" dirty="0" smtClean="0"/>
              <a:t>Γκοβίνα</a:t>
            </a:r>
            <a:r>
              <a:rPr lang="en-US" sz="2000" dirty="0" smtClean="0"/>
              <a:t>,</a:t>
            </a:r>
            <a:r>
              <a:rPr lang="el-GR" sz="2000" dirty="0" smtClean="0"/>
              <a:t> </a:t>
            </a:r>
            <a:r>
              <a:rPr lang="el-GR" sz="2000" dirty="0"/>
              <a:t>2014</a:t>
            </a:r>
            <a:r>
              <a:rPr lang="el-GR" sz="2000" dirty="0" smtClean="0"/>
              <a:t>. Ευάγγελος Δούσης</a:t>
            </a:r>
            <a:r>
              <a:rPr lang="en-US" sz="2000" dirty="0" smtClean="0"/>
              <a:t>, </a:t>
            </a:r>
            <a:r>
              <a:rPr lang="el-GR" sz="2000" dirty="0"/>
              <a:t>Ουρανία Γκοβίνα. </a:t>
            </a:r>
            <a:r>
              <a:rPr lang="el-GR" sz="2000" dirty="0" smtClean="0"/>
              <a:t>«Ογκολογική Νοσηλευτική. </a:t>
            </a:r>
            <a:r>
              <a:rPr lang="el-GR" sz="2000" dirty="0"/>
              <a:t>Ενότητα 5:</a:t>
            </a:r>
            <a:r>
              <a:rPr lang="en-US" sz="2000" dirty="0"/>
              <a:t> </a:t>
            </a:r>
            <a:r>
              <a:rPr lang="el-GR" sz="2000" dirty="0"/>
              <a:t>Η εμπειρία της </a:t>
            </a:r>
            <a:r>
              <a:rPr lang="el-GR" sz="2000" dirty="0" smtClean="0"/>
              <a:t>Θεραπείας».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680457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9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Διάγνωση </a:t>
            </a:r>
            <a:r>
              <a:rPr lang="el-GR" sz="2800" b="0" dirty="0" smtClean="0">
                <a:solidFill>
                  <a:prstClr val="black"/>
                </a:solidFill>
              </a:rPr>
              <a:t>(2/11</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r>
              <a:rPr lang="el-GR" sz="2400" dirty="0" smtClean="0"/>
              <a:t>Σχεδόν πάντα παρεμβάλλεται χρόνος μεταξύ του </a:t>
            </a:r>
            <a:r>
              <a:rPr lang="el-GR" sz="2400" b="1" dirty="0" smtClean="0"/>
              <a:t>αρχικού άγχους</a:t>
            </a:r>
            <a:r>
              <a:rPr lang="el-GR" sz="2400" dirty="0" smtClean="0"/>
              <a:t>, του </a:t>
            </a:r>
            <a:r>
              <a:rPr lang="el-GR" sz="2400" b="1" dirty="0" smtClean="0"/>
              <a:t>φόβου</a:t>
            </a:r>
            <a:r>
              <a:rPr lang="el-GR" sz="2400" dirty="0" smtClean="0"/>
              <a:t> και της </a:t>
            </a:r>
            <a:r>
              <a:rPr lang="el-GR" sz="2400" b="1" dirty="0" smtClean="0"/>
              <a:t>σύγχυσης</a:t>
            </a:r>
            <a:r>
              <a:rPr lang="el-GR" sz="2400" dirty="0" smtClean="0"/>
              <a:t> σχετικά με την αυξημένη πιθανότητα να είναι καρκίνος και της επιβεβαίωσης των βιοϊατρικών εξετάσεων ότι πραγματικά είναι.</a:t>
            </a:r>
          </a:p>
          <a:p>
            <a:r>
              <a:rPr lang="el-GR" sz="2400" dirty="0" smtClean="0"/>
              <a:t>Το σύνολο των εξετάσεων, δοκιμασιών και διερευνήσεων απαιτεί χρόνο.</a:t>
            </a:r>
          </a:p>
          <a:p>
            <a:r>
              <a:rPr lang="el-GR" sz="2400" dirty="0" smtClean="0"/>
              <a:t>Δεν είναι πάντα εύκολος ο καθορισμός σαφούς διάγνωσης, αλλά ακόμη και όταν είναι δυνατόν αυτή να επιβεβαιωθεί γρήγορα, υπάρχει πιθανότητα δημιουργίας σύγχυσης και καθυστέρησης.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759968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Διάγνωση </a:t>
            </a:r>
            <a:r>
              <a:rPr lang="el-GR" sz="2800" b="0" dirty="0" smtClean="0">
                <a:solidFill>
                  <a:prstClr val="black"/>
                </a:solidFill>
              </a:rPr>
              <a:t>(3/11</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r>
              <a:rPr lang="el-GR" sz="2400" dirty="0" smtClean="0"/>
              <a:t>Η καθυστέρηση οφείλεται στην ανάγκη διερεύνησης του ακριβούς τύπου, του σταδίου και της εντόπισης του καρκίνου για τον καθορισμό της θεραπείας και ακόμη σημαντικότερα της διαμόρφωσης αντίληψης της πιθανής πρόγνωσης ή έκβασης της νόσου.</a:t>
            </a:r>
          </a:p>
          <a:p>
            <a:pPr>
              <a:buNone/>
            </a:pPr>
            <a:r>
              <a:rPr lang="el-GR" sz="2400" dirty="0" smtClean="0"/>
              <a:t>Η χρονική αυτή περίοδος περιέχει έντονη ψυχική φόρτιση.</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527515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fontScale="90000"/>
          </a:bodyPr>
          <a:lstStyle/>
          <a:p>
            <a:r>
              <a:rPr lang="el-GR" sz="3200" dirty="0" smtClean="0"/>
              <a:t>Διάγνωση </a:t>
            </a:r>
            <a:r>
              <a:rPr lang="el-GR" sz="2800" b="0" dirty="0" smtClean="0">
                <a:solidFill>
                  <a:prstClr val="black"/>
                </a:solidFill>
              </a:rPr>
              <a:t>(4/11)</a:t>
            </a:r>
            <a:br>
              <a:rPr lang="el-GR" sz="2800" b="0" dirty="0" smtClean="0">
                <a:solidFill>
                  <a:prstClr val="black"/>
                </a:solidFill>
              </a:rPr>
            </a:br>
            <a:r>
              <a:rPr lang="el-GR" sz="2800" b="0" dirty="0" smtClean="0">
                <a:solidFill>
                  <a:prstClr val="black"/>
                </a:solidFill>
              </a:rPr>
              <a:t>Ερωτήσεις – φόβοι ασθενών</a:t>
            </a:r>
            <a:endParaRPr lang="el-GR" sz="3200" dirty="0"/>
          </a:p>
        </p:txBody>
      </p:sp>
      <p:sp>
        <p:nvSpPr>
          <p:cNvPr id="3" name="Content Placeholder 2"/>
          <p:cNvSpPr>
            <a:spLocks noGrp="1"/>
          </p:cNvSpPr>
          <p:nvPr>
            <p:ph idx="1"/>
          </p:nvPr>
        </p:nvSpPr>
        <p:spPr/>
        <p:txBody>
          <a:bodyPr>
            <a:normAutofit fontScale="92500" lnSpcReduction="20000"/>
          </a:bodyPr>
          <a:lstStyle/>
          <a:p>
            <a:r>
              <a:rPr lang="el-GR" sz="2400" dirty="0" smtClean="0"/>
              <a:t>Συνέχιζα να κάνω εμετό για ημέρες, μετά τη χειρουργική επέμβαση για την αφαίρεση κύστης ωοθήκης.</a:t>
            </a:r>
          </a:p>
          <a:p>
            <a:r>
              <a:rPr lang="el-GR" sz="2400" dirty="0" smtClean="0"/>
              <a:t>«Γιατί εξακολουθώ να αισθάνομαι άσχημα</a:t>
            </a:r>
            <a:r>
              <a:rPr lang="en-US" sz="2400" dirty="0" smtClean="0"/>
              <a:t>;</a:t>
            </a:r>
            <a:r>
              <a:rPr lang="el-GR" sz="2400" dirty="0" smtClean="0"/>
              <a:t> Η δράση της αναισθησίας δε διαρκεί συνήθως λιγότερο διάστημα</a:t>
            </a:r>
            <a:r>
              <a:rPr lang="en-US" sz="2400" dirty="0" smtClean="0"/>
              <a:t>;</a:t>
            </a:r>
            <a:r>
              <a:rPr lang="el-GR" sz="2400" dirty="0" smtClean="0"/>
              <a:t>»</a:t>
            </a:r>
          </a:p>
          <a:p>
            <a:r>
              <a:rPr lang="el-GR" sz="2400" dirty="0" smtClean="0"/>
              <a:t>Κάποια στιγμή μου ανακοινώνεται ότι είχε ληφθεί μια βιοψία εντέρου.</a:t>
            </a:r>
          </a:p>
          <a:p>
            <a:r>
              <a:rPr lang="el-GR" sz="2400" dirty="0" smtClean="0"/>
              <a:t>Όπως άλλωστε συμβαίνει σε κάθε καλή αφήγηση, κάθε ερώτηση </a:t>
            </a:r>
            <a:r>
              <a:rPr lang="el-GR" sz="2400" dirty="0"/>
              <a:t> οδηγεί σε μια καινούργια ερώτηση.</a:t>
            </a:r>
          </a:p>
          <a:p>
            <a:r>
              <a:rPr lang="el-GR" sz="2400" dirty="0" smtClean="0"/>
              <a:t>«</a:t>
            </a:r>
            <a:r>
              <a:rPr lang="el-GR" sz="2400" dirty="0"/>
              <a:t>Γιατί </a:t>
            </a:r>
            <a:r>
              <a:rPr lang="el-GR" sz="2400" dirty="0" smtClean="0"/>
              <a:t>μια βιοψία εντέρου προκαλεί συνεχή εμετό</a:t>
            </a:r>
            <a:r>
              <a:rPr lang="en-US" sz="2400" dirty="0" smtClean="0"/>
              <a:t>;</a:t>
            </a:r>
            <a:r>
              <a:rPr lang="el-GR" sz="2400" dirty="0" smtClean="0"/>
              <a:t>»</a:t>
            </a:r>
          </a:p>
          <a:p>
            <a:r>
              <a:rPr lang="el-GR" sz="2400" dirty="0" smtClean="0"/>
              <a:t>«Το έντερο είναι ένα εξόχως ευαίσθητο όργανο και κάθε τι που επιδρά σε αυτό το αδρανοποιεί»</a:t>
            </a:r>
          </a:p>
          <a:p>
            <a:r>
              <a:rPr lang="el-GR" sz="2400" dirty="0" smtClean="0"/>
              <a:t>«Και γιατί χρειάστηκε να ληφθεί μια βιοψία εντέρου</a:t>
            </a:r>
            <a:r>
              <a:rPr lang="en-US" sz="2400" dirty="0" smtClean="0"/>
              <a:t>;</a:t>
            </a:r>
            <a:r>
              <a:rPr lang="el-GR" sz="2400" dirty="0" smtClean="0"/>
              <a:t>»</a:t>
            </a:r>
          </a:p>
          <a:p>
            <a:r>
              <a:rPr lang="el-GR" sz="2400" dirty="0" smtClean="0"/>
              <a:t>«Για να γίνουν κάποιες εξετάσεις»</a:t>
            </a:r>
          </a:p>
          <a:p>
            <a:r>
              <a:rPr lang="el-GR" sz="2400" dirty="0" smtClean="0"/>
              <a:t>Δεν αναφέρθηκε κανείς στο είδος των εξετάσεων. Είμαι σε σύγχυση.</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813473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fontScale="90000"/>
          </a:bodyPr>
          <a:lstStyle/>
          <a:p>
            <a:r>
              <a:rPr lang="el-GR" sz="3200" dirty="0" smtClean="0"/>
              <a:t>Διάγνωση </a:t>
            </a:r>
            <a:r>
              <a:rPr lang="el-GR" sz="2800" b="0" dirty="0" smtClean="0">
                <a:solidFill>
                  <a:prstClr val="black"/>
                </a:solidFill>
              </a:rPr>
              <a:t>(5/11)</a:t>
            </a:r>
            <a:br>
              <a:rPr lang="el-GR" sz="2800" b="0" dirty="0" smtClean="0">
                <a:solidFill>
                  <a:prstClr val="black"/>
                </a:solidFill>
              </a:rPr>
            </a:br>
            <a:r>
              <a:rPr lang="el-GR" sz="2800" b="0" dirty="0">
                <a:solidFill>
                  <a:prstClr val="black"/>
                </a:solidFill>
              </a:rPr>
              <a:t>Ερωτήσεις – φόβοι ασθενών</a:t>
            </a:r>
            <a:endParaRPr lang="el-GR" sz="3200" dirty="0"/>
          </a:p>
        </p:txBody>
      </p:sp>
      <p:sp>
        <p:nvSpPr>
          <p:cNvPr id="3" name="Content Placeholder 2"/>
          <p:cNvSpPr>
            <a:spLocks noGrp="1"/>
          </p:cNvSpPr>
          <p:nvPr>
            <p:ph idx="1"/>
          </p:nvPr>
        </p:nvSpPr>
        <p:spPr/>
        <p:txBody>
          <a:bodyPr>
            <a:normAutofit lnSpcReduction="10000"/>
          </a:bodyPr>
          <a:lstStyle/>
          <a:p>
            <a:r>
              <a:rPr lang="el-GR" sz="2400" dirty="0" smtClean="0"/>
              <a:t>Ο διευθυντής του νοσοκομείου πρόβαλε το κεφάλι του στην κουρτίνα που περιβάλλει το κρεβάτι μου στη χειρουργική κλινική. Απροειδοποίητα, εισέβαλε στην εύθραυστη ηρεμία μου. </a:t>
            </a:r>
          </a:p>
          <a:p>
            <a:r>
              <a:rPr lang="el-GR" sz="2400" dirty="0" smtClean="0"/>
              <a:t>Ο διευθυντής ήταν εκείνους που φοβόμουν να αντιμετωπίσω περισσότερο από όλους. Τον είχα γνωρίσει στην πρώτη μου επίσκεψη στην κλινική. Κρατούσε το κινητό τηλέφωνο στο χέρι, γεμάτος πατερναλιστική υπερηφάνεια και αλαζονεία, διέσχιζε τη γεμάτη από γυναίκες κλινική που απένιπταν μετά από υστερεκτομή. </a:t>
            </a:r>
          </a:p>
          <a:p>
            <a:r>
              <a:rPr lang="el-GR" sz="2400" dirty="0" smtClean="0"/>
              <a:t>Φωνάζοντας όσο πιο δυνατά μπορούσε σε κάθε μια, τις ρωτούσε αν είχαν «αέρια» (ένα πολύ παθογνωμικό σημείο ανάνηψης έπειτα από μια τέτοια χειρουργική επέμβαση, όπως με ενημέρωσαν αργότερα).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56460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fontScale="90000"/>
          </a:bodyPr>
          <a:lstStyle/>
          <a:p>
            <a:r>
              <a:rPr lang="el-GR" sz="3200" dirty="0" smtClean="0"/>
              <a:t>Διάγνωση </a:t>
            </a:r>
            <a:r>
              <a:rPr lang="el-GR" sz="2800" b="0" dirty="0" smtClean="0">
                <a:solidFill>
                  <a:prstClr val="black"/>
                </a:solidFill>
              </a:rPr>
              <a:t>(6/11)</a:t>
            </a:r>
            <a:br>
              <a:rPr lang="el-GR" sz="2800" b="0" dirty="0" smtClean="0">
                <a:solidFill>
                  <a:prstClr val="black"/>
                </a:solidFill>
              </a:rPr>
            </a:br>
            <a:r>
              <a:rPr lang="el-GR" sz="2800" b="0" dirty="0">
                <a:solidFill>
                  <a:prstClr val="black"/>
                </a:solidFill>
              </a:rPr>
              <a:t>Ερωτήσεις – φόβοι ασθενών</a:t>
            </a:r>
            <a:endParaRPr lang="el-GR" sz="3200" dirty="0"/>
          </a:p>
        </p:txBody>
      </p:sp>
      <p:sp>
        <p:nvSpPr>
          <p:cNvPr id="3" name="Content Placeholder 2"/>
          <p:cNvSpPr>
            <a:spLocks noGrp="1"/>
          </p:cNvSpPr>
          <p:nvPr>
            <p:ph idx="1"/>
          </p:nvPr>
        </p:nvSpPr>
        <p:spPr/>
        <p:txBody>
          <a:bodyPr>
            <a:normAutofit/>
          </a:bodyPr>
          <a:lstStyle/>
          <a:p>
            <a:r>
              <a:rPr lang="el-GR" sz="2400" dirty="0" smtClean="0"/>
              <a:t>Μόλις μπήκε στο δωμάτιο, πετάχτηκα πάνω. Αγνοώντας την αντίδρασή μου, μου ανακοίνωσε</a:t>
            </a:r>
            <a:r>
              <a:rPr lang="en-US" sz="2400" dirty="0" smtClean="0"/>
              <a:t>:</a:t>
            </a:r>
            <a:endParaRPr lang="el-GR" sz="2400" dirty="0" smtClean="0"/>
          </a:p>
          <a:p>
            <a:r>
              <a:rPr lang="el-GR" sz="2400" dirty="0" smtClean="0"/>
              <a:t>«Δε θα χρειαστεί να υποβληθείς σε άλλη χειρουργική επέμβαση, αλλά πιθανά να χρειάζεσαι περαιτέρω θεραπεία.</a:t>
            </a:r>
          </a:p>
          <a:p>
            <a:r>
              <a:rPr lang="el-GR" sz="2400" dirty="0" smtClean="0"/>
              <a:t>Έχει μόνο ένα παιδί</a:t>
            </a:r>
            <a:r>
              <a:rPr lang="en-US" sz="2400" dirty="0" smtClean="0"/>
              <a:t>, </a:t>
            </a:r>
            <a:r>
              <a:rPr lang="el-GR" sz="2400" dirty="0" smtClean="0"/>
              <a:t>έτσι δεν είναι</a:t>
            </a:r>
            <a:r>
              <a:rPr lang="en-US" sz="2400" dirty="0" smtClean="0"/>
              <a:t>;</a:t>
            </a:r>
            <a:r>
              <a:rPr lang="el-GR" sz="2400" dirty="0" smtClean="0"/>
              <a:t> Επομένως θα προσπαθήσουμε να παραμείνεις γόνιμη στην περίπτωση που θα θέλεις και άλλο.»</a:t>
            </a:r>
          </a:p>
          <a:p>
            <a:r>
              <a:rPr lang="el-GR" sz="2400" dirty="0" smtClean="0"/>
              <a:t>«Δεν έχω κανένα παιδί»</a:t>
            </a:r>
            <a:r>
              <a:rPr lang="en-US" sz="2400" dirty="0" smtClean="0"/>
              <a:t>, </a:t>
            </a:r>
            <a:r>
              <a:rPr lang="el-GR" sz="2400" dirty="0" smtClean="0"/>
              <a:t>τον ενημέρωσα.</a:t>
            </a:r>
          </a:p>
          <a:p>
            <a:r>
              <a:rPr lang="el-GR" sz="2400" dirty="0" smtClean="0"/>
              <a:t>«Πάρε ένα από τα δικά μου, έχω τόσα πολλά.»</a:t>
            </a:r>
          </a:p>
          <a:p>
            <a:r>
              <a:rPr lang="el-GR" sz="2400" dirty="0" smtClean="0"/>
              <a:t>Έπειτα από τη γενναιόδωρη προσφορά του, η οποία τον διασκέδασε αρκετά, έφυγε.</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319427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fontScale="90000"/>
          </a:bodyPr>
          <a:lstStyle/>
          <a:p>
            <a:r>
              <a:rPr lang="el-GR" sz="3200" dirty="0" smtClean="0"/>
              <a:t>Διάγνωση </a:t>
            </a:r>
            <a:r>
              <a:rPr lang="el-GR" sz="2800" b="0" dirty="0" smtClean="0">
                <a:solidFill>
                  <a:prstClr val="black"/>
                </a:solidFill>
              </a:rPr>
              <a:t>(7/11)</a:t>
            </a:r>
            <a:br>
              <a:rPr lang="el-GR" sz="2800" b="0" dirty="0" smtClean="0">
                <a:solidFill>
                  <a:prstClr val="black"/>
                </a:solidFill>
              </a:rPr>
            </a:br>
            <a:r>
              <a:rPr lang="el-GR" sz="2800" b="0" dirty="0">
                <a:solidFill>
                  <a:prstClr val="black"/>
                </a:solidFill>
              </a:rPr>
              <a:t>Ερωτήσεις – φόβοι ασθενών</a:t>
            </a:r>
            <a:endParaRPr lang="el-GR" sz="3200" dirty="0"/>
          </a:p>
        </p:txBody>
      </p:sp>
      <p:sp>
        <p:nvSpPr>
          <p:cNvPr id="3" name="Content Placeholder 2"/>
          <p:cNvSpPr>
            <a:spLocks noGrp="1"/>
          </p:cNvSpPr>
          <p:nvPr>
            <p:ph idx="1"/>
          </p:nvPr>
        </p:nvSpPr>
        <p:spPr>
          <a:xfrm>
            <a:off x="457200" y="1196752"/>
            <a:ext cx="8229600" cy="5661248"/>
          </a:xfrm>
        </p:spPr>
        <p:txBody>
          <a:bodyPr>
            <a:normAutofit/>
          </a:bodyPr>
          <a:lstStyle/>
          <a:p>
            <a:r>
              <a:rPr lang="el-GR" sz="2400" dirty="0" smtClean="0"/>
              <a:t>Κι εγώ μένω προβληματισμένη. Δε γνώριζα ότι υπήρχε η πιθανότητα να χρειαστώ και άλλη θεραπεία. Τι σήμαινε αυτό</a:t>
            </a:r>
            <a:r>
              <a:rPr lang="en-US" sz="2400" dirty="0" smtClean="0"/>
              <a:t>;</a:t>
            </a:r>
            <a:r>
              <a:rPr lang="el-GR" sz="2400" dirty="0" smtClean="0"/>
              <a:t> Το κεφάλι μου και το στομάχι μου γύριζαν. Ένιωθα κύματα ναυτίας συνοδευόμενα από κύματα πανικού και σύγχυσης.</a:t>
            </a:r>
          </a:p>
          <a:p>
            <a:r>
              <a:rPr lang="el-GR" sz="2400" dirty="0" smtClean="0"/>
              <a:t>Αγωνιώντας να μάθω περισσότερα, ρώτησα τη γιατρό που με είχε χειρουργήσει επειγόντως. Αντίθετα με το φαντασμένο αφεντικός της, κάθεται δίπλα μου, και τουλάχιστον προσποιείται ότι είχε χρόνο να μιλήσει μαζί μου.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4506101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444d5317f58613174a2bbb7b53a246d5d48b33"/>
</p:tagLst>
</file>

<file path=ppt/theme/theme1.xml><?xml version="1.0" encoding="utf-8"?>
<a:theme xmlns:a="http://schemas.openxmlformats.org/drawingml/2006/main" name="OC_template_updated">
  <a:themeElements>
    <a:clrScheme name="Custom 1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2648</TotalTime>
  <Words>2623</Words>
  <Application>Microsoft Office PowerPoint</Application>
  <PresentationFormat>Προβολή στην οθόνη (4:3)</PresentationFormat>
  <Paragraphs>334</Paragraphs>
  <Slides>36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36</vt:i4>
      </vt:variant>
    </vt:vector>
  </HeadingPairs>
  <TitlesOfParts>
    <vt:vector size="38" baseType="lpstr">
      <vt:lpstr>OC_template_updated</vt:lpstr>
      <vt:lpstr>1_OC_template_updated</vt:lpstr>
      <vt:lpstr>Ογκολογική Νοσηλευτική</vt:lpstr>
      <vt:lpstr>Η θεραπευτική πορεία του καρκίνου</vt:lpstr>
      <vt:lpstr>Διάγνωση (1/11)</vt:lpstr>
      <vt:lpstr>Διάγνωση (2/11)</vt:lpstr>
      <vt:lpstr>Διάγνωση (3/11)</vt:lpstr>
      <vt:lpstr>Διάγνωση (4/11) Ερωτήσεις – φόβοι ασθενών</vt:lpstr>
      <vt:lpstr>Διάγνωση (5/11) Ερωτήσεις – φόβοι ασθενών</vt:lpstr>
      <vt:lpstr>Διάγνωση (6/11) Ερωτήσεις – φόβοι ασθενών</vt:lpstr>
      <vt:lpstr>Διάγνωση (7/11) Ερωτήσεις – φόβοι ασθενών</vt:lpstr>
      <vt:lpstr>Διάγνωση (8/11) Ερωτήσεις – φόβοι ασθενών</vt:lpstr>
      <vt:lpstr>Διάγνωση (9/11) Ερωτήσεις – φόβοι ασθενών</vt:lpstr>
      <vt:lpstr>Διάγνωση (10/11) Ερωτήσεις – φόβοι ασθενών</vt:lpstr>
      <vt:lpstr>Διάγνωση (11/11)</vt:lpstr>
      <vt:lpstr>Διαγνωστικές δοκιμασίες που χρησιμοποιούνται για τη λήψη αποφάσεων</vt:lpstr>
      <vt:lpstr>Σύστημα ταξινόμησης ΤΝΜ (1/3)</vt:lpstr>
      <vt:lpstr>Σύστημα ταξινόμησης ΤΝΜ (2/3)</vt:lpstr>
      <vt:lpstr>Σύστημα ταξινόμησης ΤΝΜ (3/3)</vt:lpstr>
      <vt:lpstr>Η εφαρμογή του συστήματος σταδιοποίησης ΤΝΜ ως προγνωστικό παράγοντα (καρκίνος μαστού) (1/2) </vt:lpstr>
      <vt:lpstr>Η εφαρμογή του συστήματος σταδιοποίησης ΤΝΜ ως προγνωστικό παράγοντα (καρκίνος μαστού) (2/2) </vt:lpstr>
      <vt:lpstr>Δοκιμασίες που χρησιμοποιούνται κατά τη σταδιοποίηση του καρκίνου (1/4)</vt:lpstr>
      <vt:lpstr>Δοκιμασίες που χρησιμοποιούνται κατά τη σταδιοποίηση του καρκίνου (2/4)</vt:lpstr>
      <vt:lpstr>Δοκιμασίες που χρησιμοποιούνται κατά τη σταδιοποίηση του καρκίνου (3/4)</vt:lpstr>
      <vt:lpstr>Δοκιμασίες που χρησιμοποιούνται κατά τη σταδιοποίηση του καρκίνου (4/4)</vt:lpstr>
      <vt:lpstr>Μηχανισμοί με τους οποίους διασπείρεται ο καρκίνος</vt:lpstr>
      <vt:lpstr>Κίνδυνος διασποράς στους συχνότερους καρκίνους (1/2)</vt:lpstr>
      <vt:lpstr>Κίνδυνος διασποράς στους συχνότερους καρκίνους (2/2)</vt:lpstr>
      <vt:lpstr>Προτιμήσεις ασθενών με καρκίνο στη λήψη αποφάσεων </vt:lpstr>
      <vt:lpstr>Θεραπεία </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101</cp:revision>
  <dcterms:created xsi:type="dcterms:W3CDTF">2013-03-04T13:35:19Z</dcterms:created>
  <dcterms:modified xsi:type="dcterms:W3CDTF">2015-05-29T10:33:50Z</dcterms:modified>
</cp:coreProperties>
</file>