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2"/>
  </p:notesMasterIdLst>
  <p:handoutMasterIdLst>
    <p:handoutMasterId r:id="rId23"/>
  </p:handout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257" r:id="rId16"/>
    <p:sldId id="262" r:id="rId17"/>
    <p:sldId id="264" r:id="rId18"/>
    <p:sldId id="265" r:id="rId19"/>
    <p:sldId id="266"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9" d="100"/>
          <a:sy n="79" d="100"/>
        </p:scale>
        <p:origin x="-96"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Διαπολιτισμική Κοινωνική Εργασία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smtClean="0"/>
              <a:t>Πολιτισμικό σοκ – Κοινωνική εργασία με μουσουλμάνους</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Κοινωνική εργασία με μουσουλμάνους </a:t>
            </a:r>
            <a:r>
              <a:rPr lang="el-GR" sz="3600" b="0" dirty="0" smtClean="0"/>
              <a:t>(4/8)</a:t>
            </a:r>
            <a:endParaRPr lang="el-GR" dirty="0"/>
          </a:p>
        </p:txBody>
      </p:sp>
      <p:sp>
        <p:nvSpPr>
          <p:cNvPr id="3" name="Θέση περιεχομένου 2"/>
          <p:cNvSpPr>
            <a:spLocks noGrp="1"/>
          </p:cNvSpPr>
          <p:nvPr>
            <p:ph idx="1"/>
          </p:nvPr>
        </p:nvSpPr>
        <p:spPr/>
        <p:txBody>
          <a:bodyPr/>
          <a:lstStyle/>
          <a:p>
            <a:r>
              <a:rPr lang="el-GR" dirty="0"/>
              <a:t>Κάποιοι προτείνουν προσέγγιση η οποία βασίζεται στο μοντέλο μη καταπίεσης (</a:t>
            </a:r>
            <a:r>
              <a:rPr lang="el-GR" dirty="0" err="1"/>
              <a:t>anti</a:t>
            </a:r>
            <a:r>
              <a:rPr lang="el-GR" dirty="0"/>
              <a:t> </a:t>
            </a:r>
            <a:r>
              <a:rPr lang="el-GR" dirty="0" err="1"/>
              <a:t>oppressive</a:t>
            </a:r>
            <a:r>
              <a:rPr lang="el-GR" dirty="0"/>
              <a:t>). Αυτό το μοντέλο επιτρέπει στους επαγγελματίες να χρησιμοποιούν όλες τις μορφές της ταυτότητας (φύλο, ηλικία, εθνικότητα, κοινωνικοοικονομικό status, σεξουαλική ταυτότητα, </a:t>
            </a:r>
            <a:r>
              <a:rPr lang="el-GR" dirty="0" err="1"/>
              <a:t>κλπ</a:t>
            </a:r>
            <a:r>
              <a:rPr lang="el-GR" dirty="0"/>
              <a:t>) προκειμένου να κατανοήσουν το άτομο,  κοινωνικές ανισότητες και διαφορές μεταξύ των λαών.</a:t>
            </a:r>
          </a:p>
          <a:p>
            <a:r>
              <a:rPr lang="el-GR" dirty="0"/>
              <a:t>Άλλοι προτείνουν το μοντέλο «πολιτισμικής επάρκειας» (</a:t>
            </a:r>
            <a:r>
              <a:rPr lang="el-GR" dirty="0" err="1"/>
              <a:t>cultural</a:t>
            </a:r>
            <a:r>
              <a:rPr lang="el-GR" dirty="0"/>
              <a:t> </a:t>
            </a:r>
            <a:r>
              <a:rPr lang="el-GR" dirty="0" err="1"/>
              <a:t>competence</a:t>
            </a:r>
            <a:r>
              <a:rPr lang="el-GR" dirty="0"/>
              <a:t>) το οποίο προσπαθεί  να μεγιστοποιήσει την αποτελεσματική εμπλοκή του επαγγελματία στο πλαίσιο </a:t>
            </a:r>
            <a:r>
              <a:rPr lang="el-GR" dirty="0" err="1"/>
              <a:t>εθνο</a:t>
            </a:r>
            <a:r>
              <a:rPr lang="el-GR" dirty="0"/>
              <a:t>-φυλετικού πλουραλισμού.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909800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Κοινωνική εργασία με μουσουλμάνους </a:t>
            </a:r>
            <a:r>
              <a:rPr lang="el-GR" sz="3600" b="0" dirty="0" smtClean="0"/>
              <a:t>(5/8)</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Θεμελιώδες στη συνεργασία μας με μουσουλμάνους πελάτες είναι να λαμβάνουμε </a:t>
            </a:r>
            <a:r>
              <a:rPr lang="el-GR" dirty="0" smtClean="0"/>
              <a:t>υπόψη </a:t>
            </a:r>
            <a:r>
              <a:rPr lang="el-GR" dirty="0"/>
              <a:t>μας ότι υπάρχουν πολλές διαφορές ανάμεσα στις διαφορετικές μουσουλμανικές κοινότητες:</a:t>
            </a:r>
          </a:p>
          <a:p>
            <a:r>
              <a:rPr lang="el-GR" dirty="0"/>
              <a:t>Πολλές και διαφορετικές προσεγγίσεις της πίστης (ύπαρξη δογμάτων</a:t>
            </a:r>
            <a:r>
              <a:rPr lang="el-GR" dirty="0" smtClean="0"/>
              <a:t>),</a:t>
            </a:r>
            <a:endParaRPr lang="el-GR" dirty="0"/>
          </a:p>
          <a:p>
            <a:r>
              <a:rPr lang="el-GR" dirty="0"/>
              <a:t>Βαθμός προσωπικής προσήλωσης /</a:t>
            </a:r>
            <a:r>
              <a:rPr lang="el-GR" dirty="0" smtClean="0"/>
              <a:t>φανατισμός,</a:t>
            </a:r>
            <a:endParaRPr lang="el-GR" dirty="0"/>
          </a:p>
          <a:p>
            <a:r>
              <a:rPr lang="el-GR" dirty="0"/>
              <a:t>Πολιτισμικές </a:t>
            </a:r>
            <a:r>
              <a:rPr lang="el-GR" dirty="0" smtClean="0"/>
              <a:t>διαφορές,</a:t>
            </a:r>
            <a:endParaRPr lang="el-GR" dirty="0"/>
          </a:p>
          <a:p>
            <a:r>
              <a:rPr lang="el-GR" dirty="0"/>
              <a:t>Εθνικής και πολιτισμικής </a:t>
            </a:r>
            <a:r>
              <a:rPr lang="el-GR" dirty="0" smtClean="0"/>
              <a:t>προέλευσης.</a:t>
            </a:r>
            <a:endParaRPr lang="el-GR" dirty="0"/>
          </a:p>
          <a:p>
            <a:pPr marL="0" indent="0">
              <a:buNone/>
            </a:pPr>
            <a:r>
              <a:rPr lang="el-GR" dirty="0"/>
              <a:t>Το Ισλάμ, περισσότερο από  κάθε άλλη θρησκεία, επηρεάζει τον τρόπο με τον οποίο οι μουσουλμάνοι πελάτες </a:t>
            </a:r>
            <a:r>
              <a:rPr lang="el-GR" dirty="0" err="1"/>
              <a:t>αλληλεπιδρούν</a:t>
            </a:r>
            <a:r>
              <a:rPr lang="el-GR" dirty="0"/>
              <a:t> με τους κοινωνικούς λειτουργούς που </a:t>
            </a:r>
            <a:r>
              <a:rPr lang="el-GR" dirty="0" smtClean="0"/>
              <a:t>συνεργάζονται.</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69132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Κοινωνική εργασία με μουσουλμάνους </a:t>
            </a:r>
            <a:r>
              <a:rPr lang="el-GR" sz="3600" b="0" dirty="0" smtClean="0"/>
              <a:t>(6/8)</a:t>
            </a:r>
            <a:endParaRPr lang="el-GR" dirty="0"/>
          </a:p>
        </p:txBody>
      </p:sp>
      <p:sp>
        <p:nvSpPr>
          <p:cNvPr id="3" name="Θέση περιεχομένου 2"/>
          <p:cNvSpPr>
            <a:spLocks noGrp="1"/>
          </p:cNvSpPr>
          <p:nvPr>
            <p:ph idx="1"/>
          </p:nvPr>
        </p:nvSpPr>
        <p:spPr/>
        <p:txBody>
          <a:bodyPr/>
          <a:lstStyle/>
          <a:p>
            <a:r>
              <a:rPr lang="el-GR" dirty="0"/>
              <a:t>Αυτά τα δύο μοντέλα εναποθέτουν την επιτυχία της εφαρμογής τους στον ίδιο τον κοινωνικό λειτουργό. Παρά το γεγονός ότι οι κοινωνικοί λειτουργοί είναι μια αναγκαία πηγή συνειδητής πολιτισμικής προσαρμογής της ΚΕ, δεν είναι η μόνη πηγή τέτοιων θεμελιωδών πρωτοβουλιών για αλλαγή.</a:t>
            </a:r>
          </a:p>
          <a:p>
            <a:r>
              <a:rPr lang="el-GR" dirty="0"/>
              <a:t>Στην περίπτωση του Ισλάμ, το κίνημα του εντοπισμού προϋποθέτει καλύτερη γνώση της ισλαμικής θρησκείας και του πολιτισμού ώστε να εξασφαλίσουμε εθνικά και φυλετικά ευαισθητοποιημένη γνώση ΚΕ και αντίστοιχες παρεμβάσεις.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972539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Κοινωνική εργασία με μουσουλμάνους </a:t>
            </a:r>
            <a:r>
              <a:rPr lang="el-GR" sz="3600" b="0" dirty="0" smtClean="0"/>
              <a:t>(7/8)</a:t>
            </a:r>
            <a:endParaRPr lang="el-GR" dirty="0"/>
          </a:p>
        </p:txBody>
      </p:sp>
      <p:sp>
        <p:nvSpPr>
          <p:cNvPr id="3" name="Θέση περιεχομένου 2"/>
          <p:cNvSpPr>
            <a:spLocks noGrp="1"/>
          </p:cNvSpPr>
          <p:nvPr>
            <p:ph idx="1"/>
          </p:nvPr>
        </p:nvSpPr>
        <p:spPr/>
        <p:txBody>
          <a:bodyPr/>
          <a:lstStyle/>
          <a:p>
            <a:r>
              <a:rPr lang="el-GR" dirty="0"/>
              <a:t>Σε σχετική αρθρογραφία για την κοινωνική εργασία στο </a:t>
            </a:r>
            <a:r>
              <a:rPr lang="el-GR" dirty="0" err="1"/>
              <a:t>Bangladesh</a:t>
            </a:r>
            <a:r>
              <a:rPr lang="el-GR" dirty="0"/>
              <a:t> (</a:t>
            </a:r>
            <a:r>
              <a:rPr lang="el-GR" dirty="0" err="1"/>
              <a:t>Hakim</a:t>
            </a:r>
            <a:r>
              <a:rPr lang="el-GR" dirty="0"/>
              <a:t> </a:t>
            </a:r>
            <a:r>
              <a:rPr lang="el-GR" dirty="0" err="1"/>
              <a:t>Sarker</a:t>
            </a:r>
            <a:r>
              <a:rPr lang="el-GR" dirty="0"/>
              <a:t> και </a:t>
            </a:r>
            <a:r>
              <a:rPr lang="el-GR" dirty="0" err="1"/>
              <a:t>Ahmadulah</a:t>
            </a:r>
            <a:r>
              <a:rPr lang="el-GR" dirty="0"/>
              <a:t>, 1995) αναφέρεται η ανάγκη για δημιουργία «μίγματος» Ισλάμ και Κοινωνικής Εργασίας ως μιας αισιόδοξης λύσης που δεν θα αποτελεί απλά «μεταφύτευση» της κοινωνικής εργασίας από το δυτικό κόσμο στον ανατολικό. Στην Αίγυπτο (</a:t>
            </a:r>
            <a:r>
              <a:rPr lang="el-GR" dirty="0" err="1"/>
              <a:t>Ragab</a:t>
            </a:r>
            <a:r>
              <a:rPr lang="el-GR" dirty="0"/>
              <a:t>, 1995) προτείνεται ο αναπροσανατολισμός της κοινωνικής εργασίας στον Αραβικό κόσμο, ως η έσχατη στάση (</a:t>
            </a:r>
            <a:r>
              <a:rPr lang="el-GR" dirty="0" err="1"/>
              <a:t>indigenization</a:t>
            </a:r>
            <a:r>
              <a:rPr lang="el-GR" dirty="0"/>
              <a:t>) που θα διορθώσει την παραδοσιακή προκατάληψη της κοινωνικής εργασίας απέναντι στη θρησκεία. Ο </a:t>
            </a:r>
            <a:r>
              <a:rPr lang="el-GR" dirty="0" err="1"/>
              <a:t>Ragab</a:t>
            </a:r>
            <a:r>
              <a:rPr lang="el-GR" dirty="0"/>
              <a:t> πιστεύει ότι η ισλαμική θεολογία και θεώρηση της ζωής, θα πρέπει να ενσωματωθούν στην κοινωνική εργασία.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670791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Κοινωνική εργασία με μουσουλμάνους </a:t>
            </a:r>
            <a:r>
              <a:rPr lang="el-GR" sz="3600" b="0" dirty="0" smtClean="0"/>
              <a:t>(8/8)</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Κοινωνικοί λειτουργοί που έχουν δουλέψει με  μουσουλμάνους πελάτες, αναφέρουν ότι η κοινωνική εργασία με τη συγκεκριμένη ομάδα συνδέεται άμεσα με τους ακόλουθους τομείς</a:t>
            </a:r>
            <a:r>
              <a:rPr lang="el-GR" dirty="0" smtClean="0"/>
              <a:t>:</a:t>
            </a:r>
            <a:endParaRPr lang="el-GR" dirty="0"/>
          </a:p>
          <a:p>
            <a:r>
              <a:rPr lang="el-GR" dirty="0"/>
              <a:t>Την αξία της </a:t>
            </a:r>
            <a:r>
              <a:rPr lang="el-GR" dirty="0" smtClean="0"/>
              <a:t>κοινότητας,</a:t>
            </a:r>
            <a:endParaRPr lang="el-GR" dirty="0"/>
          </a:p>
          <a:p>
            <a:r>
              <a:rPr lang="el-GR" dirty="0"/>
              <a:t>Τις οικογενειακές </a:t>
            </a:r>
            <a:r>
              <a:rPr lang="el-GR" dirty="0" smtClean="0"/>
              <a:t>αξίες,</a:t>
            </a:r>
            <a:endParaRPr lang="el-GR" dirty="0"/>
          </a:p>
          <a:p>
            <a:r>
              <a:rPr lang="el-GR" dirty="0"/>
              <a:t>Την πνευματικότητα  και το </a:t>
            </a:r>
          </a:p>
          <a:p>
            <a:r>
              <a:rPr lang="el-GR" dirty="0"/>
              <a:t>Το </a:t>
            </a:r>
            <a:r>
              <a:rPr lang="el-GR" dirty="0" smtClean="0"/>
              <a:t>φύλο.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4101237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«Διαπολιτισμική Κοινωνική Εργασία. Ενότητα 3: Πολιτισμικό σοκ – Κοινωνική εργασία με </a:t>
            </a:r>
            <a:r>
              <a:rPr lang="el-GR" sz="2000" dirty="0" smtClean="0"/>
              <a:t>μουσουλμάνους».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Πολιτισμικό σοκ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Πρόκειται για προσωπική εμπειρία, δεν είναι ίδια για διαφορετικά άτομα αλλά ούτε και για το ίδιο άτομο σε διαφορετικές καταστάσεις.</a:t>
            </a:r>
          </a:p>
          <a:p>
            <a:r>
              <a:rPr lang="el-GR" dirty="0"/>
              <a:t>Πρόκειται για τη διαδικασία της αρχικής προσαρμογής σε ένα άγνωστο πολιτισμικό περιβάλλον. Είναι μια (λιγότερο ή περισσότερο) αιφνίδια κατάδυση του ατόμου σε μια απροσδιόριστη κατάσταση αβεβαιότητας ως προς το τι περιμένουν οι άλλοι από αυτόν/</a:t>
            </a:r>
            <a:r>
              <a:rPr lang="el-GR" dirty="0" err="1"/>
              <a:t>ήν</a:t>
            </a:r>
            <a:r>
              <a:rPr lang="el-GR" dirty="0"/>
              <a:t> ή και τι να περιμένει το άτομο από τους άλλους.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194708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Πολιτισμικό σοκ </a:t>
            </a:r>
            <a:r>
              <a:rPr lang="el-GR" sz="3200" b="0" dirty="0" smtClean="0"/>
              <a:t>(2/3)</a:t>
            </a:r>
            <a:endParaRPr lang="el-GR" dirty="0"/>
          </a:p>
        </p:txBody>
      </p:sp>
      <p:sp>
        <p:nvSpPr>
          <p:cNvPr id="3" name="Θέση περιεχομένου 2"/>
          <p:cNvSpPr>
            <a:spLocks noGrp="1"/>
          </p:cNvSpPr>
          <p:nvPr>
            <p:ph idx="1"/>
          </p:nvPr>
        </p:nvSpPr>
        <p:spPr/>
        <p:txBody>
          <a:bodyPr/>
          <a:lstStyle/>
          <a:p>
            <a:r>
              <a:rPr lang="el-GR" dirty="0"/>
              <a:t>Μπορεί να συμβεί σε οποιαδήποτε κατάσταση στην οποία ένα άτομο υποχρεώνεται να προσαρμοστεί σε ένα άγνωστο κοινωνικό σύστημα όπου προηγούμενες γνώσεις δεν είναι πλέον χρήσιμες. Δεν είναι απαραίτητο να πρόκειται για νέα χώρα,  μπορεί να είναι νέο σχολείο,  νέα γειτονιά, πόλη, κλπ. </a:t>
            </a:r>
          </a:p>
          <a:p>
            <a:r>
              <a:rPr lang="el-GR" dirty="0"/>
              <a:t>Υπάρχουν τουλάχιστον έξι δείκτες που υποδηλώνουν ότι κάποιος βιώνει πολιτισμικό </a:t>
            </a:r>
            <a:r>
              <a:rPr lang="el-GR" dirty="0" err="1"/>
              <a:t>σόκ</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58525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Πολιτισμικό σοκ </a:t>
            </a:r>
            <a:r>
              <a:rPr lang="el-GR" sz="3200" b="0" dirty="0" smtClean="0"/>
              <a:t>(3/3)</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Άγνοια προτύπων συμπεριφοράς των άλλων ή τα πρότυπα συμπεριφοράς των άλλων είναι γνωστά αλλά πια έχουν διαφορετικό </a:t>
            </a:r>
            <a:r>
              <a:rPr lang="el-GR" dirty="0" smtClean="0"/>
              <a:t>νόημα,</a:t>
            </a:r>
            <a:endParaRPr lang="el-GR" dirty="0"/>
          </a:p>
          <a:p>
            <a:pPr marL="457200" indent="-457200">
              <a:buFont typeface="+mj-lt"/>
              <a:buAutoNum type="arabicPeriod"/>
            </a:pPr>
            <a:r>
              <a:rPr lang="el-GR" dirty="0"/>
              <a:t>Αξίες τις οποίες το άτομο θεωρεί σημαντικές και  επιθυμητές δεν γίνονται σεβαστές από την κοινωνία </a:t>
            </a:r>
            <a:r>
              <a:rPr lang="el-GR" dirty="0" smtClean="0"/>
              <a:t>υποδοχής,</a:t>
            </a:r>
            <a:endParaRPr lang="el-GR" dirty="0"/>
          </a:p>
          <a:p>
            <a:pPr marL="457200" indent="-457200">
              <a:buFont typeface="+mj-lt"/>
              <a:buAutoNum type="arabicPeriod"/>
            </a:pPr>
            <a:r>
              <a:rPr lang="el-GR" dirty="0"/>
              <a:t>Το άτομο αισθάνεται αποπροσανατολισμένο,  ανήσυχο, γίνεται επιθετικό και έχει στοιχεία </a:t>
            </a:r>
            <a:r>
              <a:rPr lang="el-GR" dirty="0" smtClean="0"/>
              <a:t>κατάθλιψης,</a:t>
            </a:r>
            <a:endParaRPr lang="el-GR" dirty="0"/>
          </a:p>
          <a:p>
            <a:pPr marL="457200" indent="-457200">
              <a:buFont typeface="+mj-lt"/>
              <a:buAutoNum type="arabicPeriod"/>
            </a:pPr>
            <a:r>
              <a:rPr lang="el-GR" dirty="0"/>
              <a:t>Κοινωνικές δεξιότητες που παλιότερα απέδιδαν τώρα πια δεν είναι </a:t>
            </a:r>
            <a:r>
              <a:rPr lang="el-GR" dirty="0" smtClean="0"/>
              <a:t>αποτελεσματικές,</a:t>
            </a:r>
            <a:endParaRPr lang="el-GR" dirty="0"/>
          </a:p>
          <a:p>
            <a:pPr marL="457200" indent="-457200">
              <a:buFont typeface="+mj-lt"/>
              <a:buAutoNum type="arabicPeriod"/>
            </a:pPr>
            <a:r>
              <a:rPr lang="el-GR" dirty="0"/>
              <a:t>Υπάρχει η αίσθηση ότι αυτά τα πολύ δυσάρεστα συναισθήματα δεν θα σταματήσουν.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089327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Στάδια πολιτισμικού σοκ </a:t>
            </a:r>
            <a:r>
              <a:rPr lang="el-GR" sz="3200" b="0" dirty="0" smtClean="0"/>
              <a:t>(1/2)</a:t>
            </a:r>
            <a:endParaRPr lang="el-GR" sz="3200" b="0" dirty="0"/>
          </a:p>
        </p:txBody>
      </p:sp>
      <p:sp>
        <p:nvSpPr>
          <p:cNvPr id="3" name="Θέση περιεχομένου 2"/>
          <p:cNvSpPr>
            <a:spLocks noGrp="1"/>
          </p:cNvSpPr>
          <p:nvPr>
            <p:ph idx="1"/>
          </p:nvPr>
        </p:nvSpPr>
        <p:spPr/>
        <p:txBody>
          <a:bodyPr>
            <a:normAutofit fontScale="92500" lnSpcReduction="20000"/>
          </a:bodyPr>
          <a:lstStyle/>
          <a:p>
            <a:r>
              <a:rPr lang="el-GR" dirty="0"/>
              <a:t>Συχνά το πολιτισμικό σοκ περιγράφεται ως μια σειρά σταδίων από τα οποία περνά το άτομο.</a:t>
            </a:r>
          </a:p>
          <a:p>
            <a:r>
              <a:rPr lang="el-GR" dirty="0"/>
              <a:t>Το μοντέλο των σταδίων δεν περιγράφει με ακρίβεια κάθε περίπτωση πολιτισμικού σοκ. Έχουν προταθεί διάφορες εκδοχές του. Στην τρέχουσα παρουσίαση τα στάδια είναι τα ακόλουθα:</a:t>
            </a:r>
          </a:p>
          <a:p>
            <a:pPr marL="457200" indent="-457200">
              <a:buFont typeface="+mj-lt"/>
              <a:buAutoNum type="arabicPeriod"/>
            </a:pPr>
            <a:r>
              <a:rPr lang="el-GR" dirty="0"/>
              <a:t>Μήνας του μέλιτος (</a:t>
            </a:r>
            <a:r>
              <a:rPr lang="el-GR" dirty="0" err="1"/>
              <a:t>Honeymoon</a:t>
            </a:r>
            <a:r>
              <a:rPr lang="el-GR" dirty="0"/>
              <a:t>): Η περίοδος κατά την οποία ο </a:t>
            </a:r>
            <a:r>
              <a:rPr lang="el-GR" dirty="0" err="1"/>
              <a:t>νεοαφιχθής</a:t>
            </a:r>
            <a:r>
              <a:rPr lang="el-GR" dirty="0"/>
              <a:t> βιώνει την περιέργεια και τον ενθουσιασμό του τουρίστα ενώ η βασική ταυτότητα του ατόμου συνεχίζει να έχει τις ρίζες της ακόμη στην πατρίδα.</a:t>
            </a:r>
          </a:p>
          <a:p>
            <a:pPr marL="457200" indent="-457200">
              <a:buFont typeface="+mj-lt"/>
              <a:buAutoNum type="arabicPeriod"/>
            </a:pPr>
            <a:r>
              <a:rPr lang="el-GR" dirty="0"/>
              <a:t>Έλλειψη αίσθησης προσανατολισμού (</a:t>
            </a:r>
            <a:r>
              <a:rPr lang="el-GR" dirty="0" err="1"/>
              <a:t>Disorientation</a:t>
            </a:r>
            <a:r>
              <a:rPr lang="el-GR" dirty="0"/>
              <a:t>): Αυτό το στάδιο περιλαμβάνει αποσύνθεση/αποδόμηση σχεδόν όλων όσα μέχρι πρότινος ήταν γνωστά/οικεία. Το άτομο κατακλύζεται από τις απαιτήσεις του νέου πολιτισμικού περιβάλλοντος. Το άτομο αισθάνεται αποπροσανατολισμένο, μέμφεται/ενοχοποιεί τον εαυτό του και αισθάνεται προσωπική ανεπάρκεια.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480562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πολιτισμικού σοκ </a:t>
            </a:r>
            <a:r>
              <a:rPr lang="el-GR" sz="3200" b="0" dirty="0" smtClean="0"/>
              <a:t>(2/2)</a:t>
            </a:r>
            <a:endParaRPr lang="el-GR" dirty="0"/>
          </a:p>
        </p:txBody>
      </p:sp>
      <p:sp>
        <p:nvSpPr>
          <p:cNvPr id="3" name="Θέση περιεχομένου 2"/>
          <p:cNvSpPr>
            <a:spLocks noGrp="1"/>
          </p:cNvSpPr>
          <p:nvPr>
            <p:ph idx="1"/>
          </p:nvPr>
        </p:nvSpPr>
        <p:spPr/>
        <p:txBody>
          <a:bodyPr>
            <a:normAutofit lnSpcReduction="10000"/>
          </a:bodyPr>
          <a:lstStyle/>
          <a:p>
            <a:pPr marL="457200" indent="-457200">
              <a:buFont typeface="+mj-lt"/>
              <a:buAutoNum type="arabicPeriod" startAt="3"/>
            </a:pPr>
            <a:r>
              <a:rPr lang="el-GR" dirty="0"/>
              <a:t>Οξυθυμία και εχθρότητα (</a:t>
            </a:r>
            <a:r>
              <a:rPr lang="el-GR" dirty="0" err="1"/>
              <a:t>irritability</a:t>
            </a:r>
            <a:r>
              <a:rPr lang="el-GR" dirty="0"/>
              <a:t> and </a:t>
            </a:r>
            <a:r>
              <a:rPr lang="el-GR" dirty="0" err="1"/>
              <a:t>hostility</a:t>
            </a:r>
            <a:r>
              <a:rPr lang="el-GR" dirty="0"/>
              <a:t>): Το άτομο βιώνει θυμό και επανατοποθετείται απέναντι στη νέα κουλτούρα γιατί έχει προκαλέσει δυσκολίες και έχει δημιουργήσει την αίσθηση της ανεπάρκειας.</a:t>
            </a:r>
          </a:p>
          <a:p>
            <a:pPr marL="457200" indent="-457200">
              <a:buFont typeface="+mj-lt"/>
              <a:buAutoNum type="arabicPeriod" startAt="3"/>
            </a:pPr>
            <a:r>
              <a:rPr lang="el-GR" dirty="0"/>
              <a:t>Προσαρμογή και ενσωμάτωση (</a:t>
            </a:r>
            <a:r>
              <a:rPr lang="el-GR" dirty="0" err="1"/>
              <a:t>adjustment</a:t>
            </a:r>
            <a:r>
              <a:rPr lang="el-GR" dirty="0"/>
              <a:t> and </a:t>
            </a:r>
            <a:r>
              <a:rPr lang="el-GR" dirty="0" err="1"/>
              <a:t>integration</a:t>
            </a:r>
            <a:r>
              <a:rPr lang="el-GR" dirty="0"/>
              <a:t>): Το στάδιο αυτό εμπεριέχει ενσωμάτωση νέων προτύπων και αυξανόμενη λειτουργικότητα στο νέο πολιτισμικό περιβάλλον. Όλο και περισσότερο το άτομο μπορεί να βλέπει καλά και κακά στοιχεία και στους δύο πολιτισμούς.</a:t>
            </a:r>
          </a:p>
          <a:p>
            <a:pPr marL="457200" indent="-457200">
              <a:buFont typeface="+mj-lt"/>
              <a:buAutoNum type="arabicPeriod" startAt="3"/>
            </a:pPr>
            <a:r>
              <a:rPr lang="el-GR" dirty="0" err="1"/>
              <a:t>Διπολιτισμικότητα</a:t>
            </a:r>
            <a:r>
              <a:rPr lang="el-GR" dirty="0"/>
              <a:t> (</a:t>
            </a:r>
            <a:r>
              <a:rPr lang="el-GR" dirty="0" err="1"/>
              <a:t>biculturality</a:t>
            </a:r>
            <a:r>
              <a:rPr lang="el-GR" dirty="0"/>
              <a:t>): Στο στάδιο αυτό το άτομο αποκτά άνεση και ευχέρεια τόσο στην προηγούμενη όσο και στη νέα κουλτούρα. Είναι αμφιλεγόμενο το κατά πόσον το άτομο μπορεί να επιτύχει αυτό το στόχο.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351357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Κοινωνική εργασία με μουσουλμάνους </a:t>
            </a:r>
            <a:r>
              <a:rPr lang="el-GR" sz="3600" b="0" dirty="0" smtClean="0"/>
              <a:t>(1/8)</a:t>
            </a:r>
            <a:endParaRPr lang="el-GR" sz="3600" b="0" dirty="0"/>
          </a:p>
        </p:txBody>
      </p:sp>
      <p:sp>
        <p:nvSpPr>
          <p:cNvPr id="3" name="Θέση περιεχομένου 2"/>
          <p:cNvSpPr>
            <a:spLocks noGrp="1"/>
          </p:cNvSpPr>
          <p:nvPr>
            <p:ph idx="1"/>
          </p:nvPr>
        </p:nvSpPr>
        <p:spPr/>
        <p:txBody>
          <a:bodyPr/>
          <a:lstStyle/>
          <a:p>
            <a:r>
              <a:rPr lang="el-GR" dirty="0"/>
              <a:t>Τόσο στην κοινωνική εργασία όσο και σε συναφείς επιστημονικούς κλάδους έχει υιοθετηθεί ο όρος «</a:t>
            </a:r>
            <a:r>
              <a:rPr lang="el-GR" dirty="0" err="1"/>
              <a:t>localization</a:t>
            </a:r>
            <a:r>
              <a:rPr lang="el-GR" dirty="0"/>
              <a:t>” (εντοπισμός). Ο όρος χρησιμοποιείται για να αποδώσει τον τρόπο με τον οποίο οι γνώσεις προσαρμόζονται στις τοπικές πολιτισμικές συνθήκες, στην κοινότητα και στις ιδιαίτερες αξίες της συγκεκριμένης ομάδας. Προκειμένου να είναι αποτελεσματικός ο εντοπισμός, απαιτείται τροποποίηση των γνώσεων κοινωνικής εργασίας, συμπεριλαμβανομένων και των αρχών κοινοτικής εμπλοκής. Ο εντοπισμός των γνώσεων και της θεωρίας της ΚΕ εναρμονίζεται το επάγγελμα με τις ανάγκες συγκεκριμένων πολιτισμικών ομάδων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695333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Κοινωνική εργασία με μουσουλμάνους </a:t>
            </a:r>
            <a:r>
              <a:rPr lang="el-GR" sz="3600" b="0" dirty="0" smtClean="0"/>
              <a:t>(2/8)</a:t>
            </a:r>
            <a:endParaRPr lang="el-GR" dirty="0"/>
          </a:p>
        </p:txBody>
      </p:sp>
      <p:sp>
        <p:nvSpPr>
          <p:cNvPr id="3" name="Θέση περιεχομένου 2"/>
          <p:cNvSpPr>
            <a:spLocks noGrp="1"/>
          </p:cNvSpPr>
          <p:nvPr>
            <p:ph idx="1"/>
          </p:nvPr>
        </p:nvSpPr>
        <p:spPr/>
        <p:txBody>
          <a:bodyPr/>
          <a:lstStyle/>
          <a:p>
            <a:r>
              <a:rPr lang="el-GR" dirty="0"/>
              <a:t>Το Ισλάμ είναι η δεύτερη πολυπληθέστερη θρησκεία στον κόσμο στην οποία έχει δοθεί πάρα πολύ προσοχή μετά τα γεγονότα της 11ης Σεπτεμβρίου του 2001. Παρ’ όλα αυτά στη βιβλιογραφία αλλά και τα εκπαιδευτικά Ιδρύματα που κυριαρχούν στο χώρο δεν έχει δοθεί η αντίστοιχη προσοχή.</a:t>
            </a:r>
          </a:p>
          <a:p>
            <a:r>
              <a:rPr lang="el-GR" dirty="0"/>
              <a:t>Η Ισλαμική θρησκεία και ο Ισλαμικός πολιτισμός δίνει τη δυνατότητα κατανόησης του εαυτού, του άλλου και της κοινότητας.</a:t>
            </a:r>
          </a:p>
          <a:p>
            <a:r>
              <a:rPr lang="el-GR" dirty="0"/>
              <a:t>Μετά τον Β’ παγκόσμιο πόλεμο, το επάγγελμα της ΚΕ αναπτύχθηκε σε παγκόσμιο επίπεδο με σχολές ΚΕ που δημιουργήθηκαν σε όλο τον αναπτυσσόμενο τότε κόσμο.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457963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Κοινωνική εργασία με μουσουλμάνους </a:t>
            </a:r>
            <a:r>
              <a:rPr lang="el-GR" sz="3600" b="0" dirty="0" smtClean="0"/>
              <a:t>(3/8)</a:t>
            </a:r>
            <a:endParaRPr lang="el-GR" dirty="0"/>
          </a:p>
        </p:txBody>
      </p:sp>
      <p:sp>
        <p:nvSpPr>
          <p:cNvPr id="3" name="Θέση περιεχομένου 2"/>
          <p:cNvSpPr>
            <a:spLocks noGrp="1"/>
          </p:cNvSpPr>
          <p:nvPr>
            <p:ph idx="1"/>
          </p:nvPr>
        </p:nvSpPr>
        <p:spPr/>
        <p:txBody>
          <a:bodyPr/>
          <a:lstStyle/>
          <a:p>
            <a:r>
              <a:rPr lang="el-GR" dirty="0"/>
              <a:t>Αναπόφευκτα αυτές οι σχολές αναπτύχθηκαν σε ένα πλαίσιο πολιτισμικών πεποιθήσεων που προέρχονται από την Ευρώπη και τη Β. Αμερική.</a:t>
            </a:r>
          </a:p>
          <a:p>
            <a:r>
              <a:rPr lang="el-GR" dirty="0"/>
              <a:t>Στη διάρκεια των τελευταίων 35 χρόνων, η ΚΕ στην Ευρώπη και τη Β. Αμερική-και η εκπαίδευση στην ΚΕ ειδικότερα- δεν έχουν ανταποκριθεί με επιτυχία στη συνεχώς αυξανόμενη πολιτισμική διασπορά αυτών των περιοχών.</a:t>
            </a:r>
          </a:p>
          <a:p>
            <a:r>
              <a:rPr lang="el-GR" dirty="0"/>
              <a:t>Σε μια προσπάθεια βελτίωσης αυτής της κατάστασης, μελετητές έχουν ορίσει -θεωρητικά αλλά σε επίπεδο εφαρμογής- προσεγγίσεις που διαμορφώνουν μεθοδολογία ΚΕ σχετική με την κουλτούρα στην οποία εφαρμόζεται.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9092303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1f754eba14a2926f114d98ef7ceaead5fc4cccd"/>
  <p:tag name="ISPRING_RESOURCE_PATHS_HASH_PRESENTER" val="3d209cb9f5b942070fdffe76a9ea9f2ba18c2e"/>
</p:tagLst>
</file>

<file path=ppt/theme/theme1.xml><?xml version="1.0" encoding="utf-8"?>
<a:theme xmlns:a="http://schemas.openxmlformats.org/drawingml/2006/main" name="OC_template_updated">
  <a:themeElements>
    <a:clrScheme name="Προσαρμοσμένο 1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TotalTime>
  <Words>1514</Words>
  <Application>Microsoft Office PowerPoint</Application>
  <PresentationFormat>On-screen Show (4:3)</PresentationFormat>
  <Paragraphs>104</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OC_template_updated</vt:lpstr>
      <vt:lpstr>Διαπολιτισμική Κοινωνική Εργασία</vt:lpstr>
      <vt:lpstr>Πολιτισμικό σοκ (1/3)</vt:lpstr>
      <vt:lpstr>Πολιτισμικό σοκ (2/3)</vt:lpstr>
      <vt:lpstr>Πολιτισμικό σοκ (3/3)</vt:lpstr>
      <vt:lpstr>Στάδια πολιτισμικού σοκ (1/2)</vt:lpstr>
      <vt:lpstr>Στάδια πολιτισμικού σοκ (2/2)</vt:lpstr>
      <vt:lpstr>Κοινωνική εργασία με μουσουλμάνους (1/8)</vt:lpstr>
      <vt:lpstr>Κοινωνική εργασία με μουσουλμάνους (2/8)</vt:lpstr>
      <vt:lpstr>Κοινωνική εργασία με μουσουλμάνους (3/8)</vt:lpstr>
      <vt:lpstr>Κοινωνική εργασία με μουσουλμάνους (4/8)</vt:lpstr>
      <vt:lpstr>Κοινωνική εργασία με μουσουλμάνους (5/8)</vt:lpstr>
      <vt:lpstr>Κοινωνική εργασία με μουσουλμάνους (6/8)</vt:lpstr>
      <vt:lpstr>Κοινωνική εργασία με μουσουλμάνους (7/8)</vt:lpstr>
      <vt:lpstr>Κοινωνική εργασία με μουσουλμάνους (8/8)</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58</cp:revision>
  <dcterms:created xsi:type="dcterms:W3CDTF">2013-03-04T13:35:19Z</dcterms:created>
  <dcterms:modified xsi:type="dcterms:W3CDTF">2015-09-17T13:47:41Z</dcterms:modified>
</cp:coreProperties>
</file>