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  <p:sldMasterId id="2147483725" r:id="rId2"/>
    <p:sldMasterId id="2147483741" r:id="rId3"/>
    <p:sldMasterId id="2147483752" r:id="rId4"/>
  </p:sldMasterIdLst>
  <p:notesMasterIdLst>
    <p:notesMasterId r:id="rId47"/>
  </p:notesMasterIdLst>
  <p:handoutMasterIdLst>
    <p:handoutMasterId r:id="rId48"/>
  </p:handoutMasterIdLst>
  <p:sldIdLst>
    <p:sldId id="314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21" r:id="rId40"/>
    <p:sldId id="315" r:id="rId41"/>
    <p:sldId id="316" r:id="rId42"/>
    <p:sldId id="317" r:id="rId43"/>
    <p:sldId id="318" r:id="rId44"/>
    <p:sldId id="319" r:id="rId45"/>
    <p:sldId id="320" r:id="rId46"/>
  </p:sldIdLst>
  <p:sldSz cx="9144000" cy="6858000" type="screen4x3"/>
  <p:notesSz cx="7104063" cy="10234613"/>
  <p:custDataLst>
    <p:tags r:id="rId4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50021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1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9578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24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6866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BB92-6011-4F41-9E24-9820A60E8E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170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5C53-57CA-4069-AFD2-7C85A528B9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697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9448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035F-B9A4-46CB-98D6-3FAC25A8AB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238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93FA-F154-4751-AE67-3038BDA3C1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358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B8F1-E99E-4B35-A2F6-AAA4A57889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522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DAB8-1772-4A76-A910-7FF9010558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7679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BB92-6011-4F41-9E24-9820A60E8E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5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2296"/>
            <a:ext cx="8229600" cy="467903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1" name="6 - Ορθογώνιο"/>
          <p:cNvSpPr/>
          <p:nvPr userDrawn="1"/>
        </p:nvSpPr>
        <p:spPr bwMode="white">
          <a:xfrm>
            <a:off x="0" y="1184466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2" name="7 - Ορθογώνιο"/>
          <p:cNvSpPr/>
          <p:nvPr userDrawn="1"/>
        </p:nvSpPr>
        <p:spPr>
          <a:xfrm>
            <a:off x="0" y="1228916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3" name="8 - Ορθογώνιο"/>
          <p:cNvSpPr/>
          <p:nvPr userDrawn="1"/>
        </p:nvSpPr>
        <p:spPr>
          <a:xfrm>
            <a:off x="590550" y="1228916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91350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98786"/>
            <a:ext cx="8229600" cy="458254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8" name="6 - Ορθογώνιο"/>
          <p:cNvSpPr/>
          <p:nvPr userDrawn="1"/>
        </p:nvSpPr>
        <p:spPr bwMode="white">
          <a:xfrm>
            <a:off x="0" y="1335682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7 - Ορθογώνιο"/>
          <p:cNvSpPr/>
          <p:nvPr userDrawn="1"/>
        </p:nvSpPr>
        <p:spPr>
          <a:xfrm>
            <a:off x="0" y="1380132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8 - Ορθογώνιο"/>
          <p:cNvSpPr/>
          <p:nvPr userDrawn="1"/>
        </p:nvSpPr>
        <p:spPr>
          <a:xfrm>
            <a:off x="590550" y="1380132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669523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274A-3E1F-429B-93CD-83637C754F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517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2296"/>
            <a:ext cx="8229600" cy="467903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1" name="6 - Ορθογώνιο"/>
          <p:cNvSpPr/>
          <p:nvPr userDrawn="1"/>
        </p:nvSpPr>
        <p:spPr bwMode="white">
          <a:xfrm>
            <a:off x="0" y="1184466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12" name="7 - Ορθογώνιο"/>
          <p:cNvSpPr/>
          <p:nvPr userDrawn="1"/>
        </p:nvSpPr>
        <p:spPr>
          <a:xfrm>
            <a:off x="0" y="1228916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13" name="8 - Ορθογώνιο"/>
          <p:cNvSpPr/>
          <p:nvPr userDrawn="1"/>
        </p:nvSpPr>
        <p:spPr>
          <a:xfrm>
            <a:off x="590550" y="1228916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676027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7B58-808E-42F4-9881-88645C6326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6561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191-6424-4621-81DE-459D13F2F8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3788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6E21-CE0C-477C-85B7-757B0DE2A1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7859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1522-B095-4E74-B527-DB930D27A7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8140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543F-9972-498B-BAC0-66756E033B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0471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5C53-57CA-4069-AFD2-7C85A528B9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5556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6993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035F-B9A4-46CB-98D6-3FAC25A8AB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843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93FA-F154-4751-AE67-3038BDA3C1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967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B8F1-E99E-4B35-A2F6-AAA4A57889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59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70794"/>
            <a:ext cx="8229600" cy="458254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8" name="6 - Ορθογώνιο"/>
          <p:cNvSpPr/>
          <p:nvPr userDrawn="1"/>
        </p:nvSpPr>
        <p:spPr bwMode="white">
          <a:xfrm>
            <a:off x="0" y="1335682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9" name="7 - Ορθογώνιο"/>
          <p:cNvSpPr/>
          <p:nvPr userDrawn="1"/>
        </p:nvSpPr>
        <p:spPr>
          <a:xfrm>
            <a:off x="0" y="1380132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10" name="8 - Ορθογώνιο"/>
          <p:cNvSpPr/>
          <p:nvPr userDrawn="1"/>
        </p:nvSpPr>
        <p:spPr>
          <a:xfrm>
            <a:off x="590550" y="1380132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528091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DAB8-1772-4A76-A910-7FF9010558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3732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4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02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17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2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88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76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1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274A-3E1F-429B-93CD-83637C754F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0784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8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2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2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05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9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2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4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7B58-808E-42F4-9881-88645C6326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2333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0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191-6424-4621-81DE-459D13F2F8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618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6E21-CE0C-477C-85B7-757B0DE2A1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19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1522-B095-4E74-B527-DB930D27A7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000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543F-9972-498B-BAC0-66756E033B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604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Kλικ</a:t>
            </a: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για επεξεργασία των στυλ του υποδείγματος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Δεύτερου επιπέδου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Τρίτου επιπέδου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Τέταρτου επιπέδου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Πέμπτου επιπέδου</a:t>
            </a:r>
            <a:endParaRPr kumimoji="0" lang="el-GR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99426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24" r:id="rId3"/>
    <p:sldLayoutId id="2147483699" r:id="rId4"/>
    <p:sldLayoutId id="2147483700" r:id="rId5"/>
    <p:sldLayoutId id="2147483701" r:id="rId6"/>
    <p:sldLayoutId id="2147483703" r:id="rId7"/>
    <p:sldLayoutId id="2147483704" r:id="rId8"/>
    <p:sldLayoutId id="2147483705" r:id="rId9"/>
    <p:sldLayoutId id="2147483706" r:id="rId10"/>
    <p:sldLayoutId id="2147483723" r:id="rId11"/>
    <p:sldLayoutId id="2147483707" r:id="rId12"/>
    <p:sldLayoutId id="2147483708" r:id="rId13"/>
    <p:sldLayoutId id="2147483709" r:id="rId14"/>
    <p:sldLayoutId id="2147483710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Kλικ</a:t>
            </a: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για επεξεργασία των στυλ του υποδείγματος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Δεύτερου επιπέδου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Τρίτου επιπέδου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Τέταρτου επιπέδου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Πέμπτου επιπέδου</a:t>
            </a:r>
            <a:endParaRPr kumimoji="0" lang="el-GR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8865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3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9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sz="quarter"/>
          </p:nvPr>
        </p:nvSpPr>
        <p:spPr>
          <a:xfrm>
            <a:off x="169878" y="764704"/>
            <a:ext cx="8856984" cy="1296144"/>
          </a:xfrm>
        </p:spPr>
        <p:txBody>
          <a:bodyPr>
            <a:noAutofit/>
          </a:bodyPr>
          <a:lstStyle/>
          <a:p>
            <a:pPr lvl="1" algn="ctr"/>
            <a:r>
              <a:rPr lang="el-G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Ηλεκτροθεραπεία (Θ)</a:t>
            </a:r>
            <a:endParaRPr lang="el-G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sz="quarter" idx="1"/>
          </p:nvPr>
        </p:nvSpPr>
        <p:spPr>
          <a:xfrm>
            <a:off x="107504" y="2276872"/>
            <a:ext cx="8928992" cy="13681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Ενότητα </a:t>
            </a:r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«Ηλεκτρικός Ερεθισμός Εννευρωμένων Μυών</a:t>
            </a: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Παράμετροι Εφαρμογής» </a:t>
            </a:r>
            <a:endParaRPr lang="el-GR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267" y="332656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717032"/>
            <a:ext cx="4164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Δρ.</a:t>
            </a:r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Γεώργιος Παπαθανασίου,</a:t>
            </a:r>
            <a:r>
              <a:rPr lang="el-GR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ΦΘ, </a:t>
            </a: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MSc, PhD</a:t>
            </a:r>
            <a:endParaRPr lang="el-GR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Αναπληρωτής Καθηγητής</a:t>
            </a:r>
          </a:p>
          <a:p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Τμήμα Φυσικοθεραπείας – ΤΕΙ Αθήνας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4975758" y="3645024"/>
            <a:ext cx="3844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Διονύσης Θεοδωρόπουλος</a:t>
            </a:r>
            <a:r>
              <a:rPr lang="en-U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ΦΘ</a:t>
            </a: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MSc</a:t>
            </a:r>
          </a:p>
          <a:p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Εργαστηριακός Συνεργάτης</a:t>
            </a:r>
          </a:p>
          <a:p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Τμήμα Φυσικοθεραπείας – ΤΕΙ Αθήνας</a:t>
            </a:r>
          </a:p>
        </p:txBody>
      </p:sp>
      <p:sp>
        <p:nvSpPr>
          <p:cNvPr id="11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srgbClr val="000000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srgbClr val="000000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2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41482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solidFill>
                            <a:srgbClr val="000000"/>
                          </a:solidFill>
                          <a:effectLst/>
                        </a:rPr>
                        <a:t>Το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solidFill>
                            <a:srgbClr val="000000"/>
                          </a:solidFill>
                          <a:effectLst/>
                        </a:rPr>
                        <a:t>Το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7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Κοινός </a:t>
            </a:r>
            <a:r>
              <a:rPr lang="el-GR" dirty="0"/>
              <a:t>Εκτείνων των Δακτύλων (β</a:t>
            </a:r>
            <a:r>
              <a:rPr lang="el-GR" dirty="0" smtClean="0"/>
              <a:t>) </a:t>
            </a:r>
            <a:r>
              <a:rPr lang="el-GR" sz="3200" dirty="0"/>
              <a:t>Μονοπολική Μέθοδος</a:t>
            </a:r>
          </a:p>
        </p:txBody>
      </p:sp>
      <p:pic>
        <p:nvPicPr>
          <p:cNvPr id="93187" name="Picture 3" descr="image3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15249"/>
          <a:stretch/>
        </p:blipFill>
        <p:spPr bwMode="auto">
          <a:xfrm>
            <a:off x="1012845" y="1700808"/>
            <a:ext cx="7118311" cy="4744911"/>
          </a:xfrm>
          <a:prstGeom prst="rect">
            <a:avLst/>
          </a:prstGeom>
          <a:noFill/>
          <a:ln w="19050" cap="flat" cmpd="sng">
            <a:solidFill>
              <a:schemeClr val="accent4">
                <a:lumMod val="1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2627784" y="6525344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el-GR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Γιόκαρης 2007, «Κλινική Ηλεκτροθεραπεία»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04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Μακρός </a:t>
            </a:r>
            <a:r>
              <a:rPr lang="el-GR" dirty="0"/>
              <a:t>Απαγωγός του </a:t>
            </a:r>
            <a:r>
              <a:rPr lang="el-GR" dirty="0" smtClean="0"/>
              <a:t>Αντίχειρα </a:t>
            </a:r>
            <a:r>
              <a:rPr lang="el-GR" sz="3200" dirty="0"/>
              <a:t>Μονοπολική Μέθοδος</a:t>
            </a:r>
          </a:p>
        </p:txBody>
      </p:sp>
      <p:pic>
        <p:nvPicPr>
          <p:cNvPr id="96259" name="Picture 3" descr="image3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t="2" r="446" b="13036"/>
          <a:stretch/>
        </p:blipFill>
        <p:spPr bwMode="auto">
          <a:xfrm>
            <a:off x="558000" y="1700808"/>
            <a:ext cx="8028000" cy="4680000"/>
          </a:xfrm>
          <a:prstGeom prst="rect">
            <a:avLst/>
          </a:prstGeom>
          <a:noFill/>
          <a:ln w="19050" cap="flat" cmpd="sng">
            <a:solidFill>
              <a:schemeClr val="accent4">
                <a:lumMod val="1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627784" y="6453336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el-GR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Γιόκαρης 2007, «Κλινική Ηλεκτροθεραπεία»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417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Καμπτήρες Δακτύλων</a:t>
            </a:r>
            <a:br>
              <a:rPr lang="el-GR" dirty="0" smtClean="0"/>
            </a:br>
            <a:r>
              <a:rPr lang="el-GR" dirty="0" smtClean="0"/>
              <a:t>Μονοπολική </a:t>
            </a:r>
            <a:r>
              <a:rPr lang="el-GR" dirty="0"/>
              <a:t>Μέθοδος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04" y="1776557"/>
            <a:ext cx="6820593" cy="4530436"/>
          </a:xfrm>
          <a:ln w="19050">
            <a:solidFill>
              <a:schemeClr val="accent4">
                <a:lumMod val="10000"/>
              </a:schemeClr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699792" y="6392361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l-GR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Θεοδωρόπουλος 2014, Προσωπικό αρχείο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Σφιγκτήρας των Βλεφάρων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Μονοπολική </a:t>
            </a:r>
            <a:r>
              <a:rPr lang="el-GR" dirty="0"/>
              <a:t>Μέθοδος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03" y="1776557"/>
            <a:ext cx="6820593" cy="4530436"/>
          </a:xfrm>
          <a:ln w="19050">
            <a:solidFill>
              <a:schemeClr val="accent4">
                <a:lumMod val="10000"/>
              </a:schemeClr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699792" y="6392361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l-GR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Θεοδωρόπουλος 2014, Προσωπικό αρχείο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8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Ίδιος Εκτείνων τον </a:t>
            </a:r>
            <a:r>
              <a:rPr lang="el-GR" dirty="0" smtClean="0"/>
              <a:t>Δείκτη</a:t>
            </a:r>
            <a:br>
              <a:rPr lang="el-GR" dirty="0" smtClean="0"/>
            </a:br>
            <a:r>
              <a:rPr lang="el-GR" sz="3200" dirty="0" smtClean="0"/>
              <a:t>Μονοπολική </a:t>
            </a:r>
            <a:r>
              <a:rPr lang="el-GR" sz="3200" dirty="0"/>
              <a:t>Μέθοδος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03" y="1824976"/>
            <a:ext cx="6820593" cy="4530436"/>
          </a:xfrm>
          <a:ln w="19050">
            <a:solidFill>
              <a:schemeClr val="accent4">
                <a:lumMod val="10000"/>
              </a:schemeClr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2699792" y="6392361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l-GR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Θεοδωρόπουλος 2014, Προσωπικό αρχείο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Περονιαίοι (α) </a:t>
            </a:r>
            <a:r>
              <a:rPr lang="el-GR" dirty="0" smtClean="0"/>
              <a:t>– </a:t>
            </a:r>
            <a:r>
              <a:rPr lang="el-GR" dirty="0"/>
              <a:t>Διπολική Μέθοδος</a:t>
            </a:r>
          </a:p>
        </p:txBody>
      </p:sp>
      <p:pic>
        <p:nvPicPr>
          <p:cNvPr id="106499" name="Picture 3" descr="image4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9676"/>
          <a:stretch/>
        </p:blipFill>
        <p:spPr bwMode="auto">
          <a:xfrm>
            <a:off x="719956" y="1628800"/>
            <a:ext cx="7704088" cy="4704302"/>
          </a:xfrm>
          <a:prstGeom prst="rect">
            <a:avLst/>
          </a:prstGeom>
          <a:noFill/>
          <a:ln w="19050" cap="flat" cmpd="sng">
            <a:solidFill>
              <a:schemeClr val="accent4">
                <a:lumMod val="1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627784" y="6453336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el-GR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Γιόκαρης 2007, «Κλινική Ηλεκτροθεραπεία»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Περονιαίοι (β) </a:t>
            </a:r>
            <a:r>
              <a:rPr lang="el-GR" dirty="0" smtClean="0"/>
              <a:t>– </a:t>
            </a:r>
            <a:r>
              <a:rPr lang="el-GR" dirty="0"/>
              <a:t>Διπολική Μέθοδος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04" y="1772816"/>
            <a:ext cx="6820593" cy="4530436"/>
          </a:xfrm>
          <a:ln w="19050">
            <a:solidFill>
              <a:schemeClr val="accent4">
                <a:lumMod val="10000"/>
              </a:schemeClr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2699792" y="6392361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l-GR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Θεοδωρόπουλος 2014, Προσωπικό αρχείο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Τετρακέφαλος – Διπολική Μέθοδος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04" y="1850892"/>
            <a:ext cx="6820593" cy="4530436"/>
          </a:xfrm>
          <a:ln w="19050">
            <a:solidFill>
              <a:schemeClr val="accent4">
                <a:lumMod val="10000"/>
              </a:schemeClr>
            </a:solidFill>
          </a:ln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2699792" y="6464369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l-GR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Θεοδωρόπουλος 2014, Προσωπικό αρχείο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Μέγεθος – Απόσταση Ηλεκτροδίων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el-GR" b="1" dirty="0">
                <a:solidFill>
                  <a:srgbClr val="000000"/>
                </a:solidFill>
              </a:rPr>
              <a:t>Μονοπολική μέθοδος:</a:t>
            </a:r>
          </a:p>
          <a:p>
            <a:pPr marL="4476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Ανενεργό ηλεκτρόδιο: Μεγάλο (10x10 - 20x25) μη ερεθιστικό σε ουδέτερη περιοχή ή στην πορεία του κινητικού νεύρου.</a:t>
            </a:r>
          </a:p>
          <a:p>
            <a:pPr marL="4476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Ενεργό ηλεκτρόδιο: μικρό (4-20cm2), ή ψηλαφητής (1-2cm2) για ΗΕ μικρών μυών και διέγερση μεμονωμένων κινητικών σημείων.</a:t>
            </a:r>
          </a:p>
          <a:p>
            <a:pPr>
              <a:buSzPct val="100000"/>
            </a:pPr>
            <a:r>
              <a:rPr lang="el-GR" b="1" dirty="0">
                <a:solidFill>
                  <a:srgbClr val="000000"/>
                </a:solidFill>
              </a:rPr>
              <a:t>Διπολική μέθοδος:</a:t>
            </a:r>
          </a:p>
          <a:p>
            <a:pPr marL="4476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Μεγάλα ισομεγέθη ηλεκτρόδια: ερεθισμός μεγαλύτερης δυνατής μυϊκής μάζας.</a:t>
            </a:r>
          </a:p>
          <a:p>
            <a:pPr marL="4476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Απόσταση : ↓ απόσταση → ↑ πυκνότητα ρεύματος  → πιο έντονος ερεθισμός.</a:t>
            </a:r>
          </a:p>
          <a:p>
            <a:pPr marL="4476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Απαιτούνται δοκιμαστικές εφαρμογές για την επιλογή του πλέον  κατάλληλου συνδυασμού μεγέθους – απόστασης ηλεκτροδίων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39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Τύπος Ρεύματος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Για την επιτυχία του ΗΜΕ απαιτούνται αρκετές δοκιμαστικές εφαρμογές.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Ο ΗΜΕ πρέπει να διεγείρει όσο το δυνατό μεγαλύτερο αριθμό μυϊκών ινών και να προκαλέσει ισχυρή τετανική συστολή. 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Η μεγάλης διάρκειας εφαρμογή συνεχούς παλμικού ρεύματος δεν είναι ευχάριστα ανεκτή και οδηγεί συνήθως      σε σοβαρές δερματικές ενοχλήσεις. 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Η εφαρμογή εναλλασσόμενου ρεύματος επιτρέπει την ασφαλή αύξηση της έντασης, είναι πολύ καλά ανεκτή               από τους ασθενείς και ελαχιστοποιεί την πιθανότητα ανεπιθύμητου δερματικού ερεθισμού ή εγκαύματος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7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Θεματική Ενότητα </a:t>
            </a:r>
            <a:r>
              <a:rPr lang="en-US" smtClean="0"/>
              <a:t>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600"/>
              </a:spcBef>
              <a:buClr>
                <a:srgbClr val="F07F09"/>
              </a:buClr>
              <a:buSzPct val="70000"/>
              <a:buNone/>
              <a:defRPr/>
            </a:pPr>
            <a:r>
              <a:rPr lang="el-GR" altLang="el-GR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Ηλεκτρικός Μυϊκός Ερεθισμός</a:t>
            </a:r>
          </a:p>
          <a:p>
            <a:pPr marL="0" lvl="0" indent="0" algn="ctr">
              <a:spcBef>
                <a:spcPts val="600"/>
              </a:spcBef>
              <a:spcAft>
                <a:spcPts val="1200"/>
              </a:spcAft>
              <a:buClr>
                <a:srgbClr val="F07F09"/>
              </a:buClr>
              <a:buSzPct val="70000"/>
              <a:buNone/>
              <a:defRPr/>
            </a:pPr>
            <a:r>
              <a:rPr lang="el-GR" altLang="el-GR" sz="32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Εννευρωμένων</a:t>
            </a:r>
            <a:r>
              <a:rPr lang="el-GR" altLang="el-GR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 </a:t>
            </a:r>
            <a:r>
              <a:rPr lang="el-GR" alt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Μυών</a:t>
            </a:r>
            <a:endParaRPr lang="el-GR" sz="3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2400" b="1" dirty="0" smtClean="0"/>
              <a:t>Επιλογή Συσκευής ΗΜΕ</a:t>
            </a:r>
          </a:p>
          <a:p>
            <a:pPr>
              <a:spcBef>
                <a:spcPts val="1200"/>
              </a:spcBef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2400" b="1" dirty="0" smtClean="0"/>
              <a:t>Μέγεθος, Απόσταση και Τοποθέτηση Ηλεκτροδίων</a:t>
            </a:r>
          </a:p>
          <a:p>
            <a:pPr>
              <a:spcBef>
                <a:spcPts val="1200"/>
              </a:spcBef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2400" b="1" dirty="0" smtClean="0"/>
              <a:t>Μέθοδοι Ερεθισμού</a:t>
            </a:r>
          </a:p>
          <a:p>
            <a:pPr>
              <a:spcBef>
                <a:spcPts val="1200"/>
              </a:spcBef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2400" b="1" dirty="0" smtClean="0"/>
              <a:t>Τύπος Ρεύματος</a:t>
            </a:r>
          </a:p>
          <a:p>
            <a:pPr>
              <a:spcBef>
                <a:spcPts val="1200"/>
              </a:spcBef>
              <a:buClr>
                <a:srgbClr val="8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2400" b="1" dirty="0" smtClean="0"/>
              <a:t>Παράμετροι ΗΜΕ</a:t>
            </a:r>
            <a:endParaRPr lang="el-GR" sz="24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61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Τίτλος 10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Τύπος Ρεύματος – Μορφή </a:t>
            </a:r>
            <a:r>
              <a:rPr lang="el-GR" dirty="0" smtClean="0"/>
              <a:t>Παλμού</a:t>
            </a:r>
            <a:r>
              <a:rPr lang="en-US" dirty="0" smtClean="0"/>
              <a:t> </a:t>
            </a:r>
            <a:r>
              <a:rPr lang="en-US" baseline="-16000" dirty="0" smtClean="0"/>
              <a:t>[1/2]</a:t>
            </a:r>
            <a:endParaRPr lang="el-GR" baseline="-16000" dirty="0"/>
          </a:p>
        </p:txBody>
      </p:sp>
      <p:sp>
        <p:nvSpPr>
          <p:cNvPr id="100" name="TextBox 99"/>
          <p:cNvSpPr txBox="1"/>
          <p:nvPr/>
        </p:nvSpPr>
        <p:spPr>
          <a:xfrm>
            <a:off x="476059" y="2232812"/>
            <a:ext cx="551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Παλμικά συνεχή ρεύματα με ορθογώνιο παλμό.</a:t>
            </a:r>
            <a:endParaRPr lang="el-GR" dirty="0">
              <a:solidFill>
                <a:schemeClr val="accent4">
                  <a:lumMod val="10000"/>
                </a:schemeClr>
              </a:solidFill>
            </a:endParaRPr>
          </a:p>
        </p:txBody>
      </p:sp>
      <p:grpSp>
        <p:nvGrpSpPr>
          <p:cNvPr id="96" name="Ομάδα 95" descr="Παλμικά συνεχή ρεύματα με ορθογώνιο παλμό.&#10;"/>
          <p:cNvGrpSpPr/>
          <p:nvPr/>
        </p:nvGrpSpPr>
        <p:grpSpPr>
          <a:xfrm>
            <a:off x="6534841" y="1988840"/>
            <a:ext cx="1512168" cy="864096"/>
            <a:chOff x="1115616" y="2564904"/>
            <a:chExt cx="1512168" cy="864096"/>
          </a:xfrm>
        </p:grpSpPr>
        <p:sp>
          <p:nvSpPr>
            <p:cNvPr id="83" name="Ορθογώνιο 82"/>
            <p:cNvSpPr/>
            <p:nvPr/>
          </p:nvSpPr>
          <p:spPr>
            <a:xfrm>
              <a:off x="1115616" y="2564904"/>
              <a:ext cx="1512168" cy="86409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5" name="Ευθεία γραμμή σύνδεσης 4"/>
            <p:cNvCxnSpPr/>
            <p:nvPr/>
          </p:nvCxnSpPr>
          <p:spPr>
            <a:xfrm>
              <a:off x="1331640" y="3212976"/>
              <a:ext cx="144016" cy="0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εία γραμμή σύνδεσης 7"/>
            <p:cNvCxnSpPr/>
            <p:nvPr/>
          </p:nvCxnSpPr>
          <p:spPr>
            <a:xfrm flipV="1">
              <a:off x="1475656" y="2708920"/>
              <a:ext cx="0" cy="504056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>
            <a:xfrm>
              <a:off x="1475656" y="2708920"/>
              <a:ext cx="144016" cy="0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/>
            <p:cNvCxnSpPr/>
            <p:nvPr/>
          </p:nvCxnSpPr>
          <p:spPr>
            <a:xfrm>
              <a:off x="1619672" y="2708920"/>
              <a:ext cx="0" cy="504056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εία γραμμή σύνδεσης 13"/>
            <p:cNvCxnSpPr/>
            <p:nvPr/>
          </p:nvCxnSpPr>
          <p:spPr>
            <a:xfrm>
              <a:off x="1619672" y="3212976"/>
              <a:ext cx="360040" cy="0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 flipV="1">
              <a:off x="1979712" y="2708920"/>
              <a:ext cx="0" cy="504056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>
              <a:off x="1979712" y="2708920"/>
              <a:ext cx="144016" cy="0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>
              <a:off x="2123728" y="2708920"/>
              <a:ext cx="0" cy="504056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εία γραμμή σύνδεσης 22"/>
            <p:cNvCxnSpPr/>
            <p:nvPr/>
          </p:nvCxnSpPr>
          <p:spPr>
            <a:xfrm>
              <a:off x="2123728" y="3212976"/>
              <a:ext cx="360040" cy="0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/>
          <p:nvPr/>
        </p:nvSpPr>
        <p:spPr>
          <a:xfrm>
            <a:off x="476059" y="3501008"/>
            <a:ext cx="513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Εναλλασσόμενα – συμμετρικά ή ασύμμετρα ρεύματα  με ορθογώνιο παλμό.</a:t>
            </a:r>
            <a:endParaRPr lang="el-GR" dirty="0">
              <a:solidFill>
                <a:schemeClr val="accent4">
                  <a:lumMod val="10000"/>
                </a:schemeClr>
              </a:solidFill>
            </a:endParaRPr>
          </a:p>
        </p:txBody>
      </p:sp>
      <p:grpSp>
        <p:nvGrpSpPr>
          <p:cNvPr id="97" name="Ομάδα 96" descr="Εναλλασσόμενα – συμμετρικά ή ασύμμετρα ρεύματα  με ορθογώνιο παλμό.&#10;"/>
          <p:cNvGrpSpPr/>
          <p:nvPr/>
        </p:nvGrpSpPr>
        <p:grpSpPr>
          <a:xfrm>
            <a:off x="5632097" y="3484239"/>
            <a:ext cx="1512168" cy="864096"/>
            <a:chOff x="1043608" y="3645024"/>
            <a:chExt cx="1512168" cy="864096"/>
          </a:xfrm>
        </p:grpSpPr>
        <p:sp>
          <p:nvSpPr>
            <p:cNvPr id="85" name="Ορθογώνιο 84"/>
            <p:cNvSpPr/>
            <p:nvPr/>
          </p:nvSpPr>
          <p:spPr>
            <a:xfrm>
              <a:off x="1043608" y="3645024"/>
              <a:ext cx="1512168" cy="86409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5" name="Ευθεία γραμμή σύνδεσης 24"/>
            <p:cNvCxnSpPr/>
            <p:nvPr/>
          </p:nvCxnSpPr>
          <p:spPr>
            <a:xfrm>
              <a:off x="1259632" y="4149080"/>
              <a:ext cx="144016" cy="0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εία γραμμή σύνδεσης 26"/>
            <p:cNvCxnSpPr/>
            <p:nvPr/>
          </p:nvCxnSpPr>
          <p:spPr>
            <a:xfrm flipV="1">
              <a:off x="1403648" y="3717032"/>
              <a:ext cx="0" cy="432048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εία γραμμή σύνδεσης 32"/>
            <p:cNvCxnSpPr/>
            <p:nvPr/>
          </p:nvCxnSpPr>
          <p:spPr>
            <a:xfrm>
              <a:off x="1403648" y="3717032"/>
              <a:ext cx="144016" cy="0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Ευθεία γραμμή σύνδεσης 34"/>
            <p:cNvCxnSpPr/>
            <p:nvPr/>
          </p:nvCxnSpPr>
          <p:spPr>
            <a:xfrm>
              <a:off x="1547664" y="3717032"/>
              <a:ext cx="0" cy="720080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Ευθεία γραμμή σύνδεσης 36"/>
            <p:cNvCxnSpPr/>
            <p:nvPr/>
          </p:nvCxnSpPr>
          <p:spPr>
            <a:xfrm>
              <a:off x="1547664" y="4437112"/>
              <a:ext cx="72008" cy="0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Ευθεία γραμμή σύνδεσης 38"/>
            <p:cNvCxnSpPr/>
            <p:nvPr/>
          </p:nvCxnSpPr>
          <p:spPr>
            <a:xfrm flipV="1">
              <a:off x="1619672" y="4149080"/>
              <a:ext cx="0" cy="288032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Ευθεία γραμμή σύνδεσης 40"/>
            <p:cNvCxnSpPr/>
            <p:nvPr/>
          </p:nvCxnSpPr>
          <p:spPr>
            <a:xfrm>
              <a:off x="1619672" y="4149080"/>
              <a:ext cx="180020" cy="0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Ευθεία γραμμή σύνδεσης 42"/>
            <p:cNvCxnSpPr/>
            <p:nvPr/>
          </p:nvCxnSpPr>
          <p:spPr>
            <a:xfrm flipV="1">
              <a:off x="1799692" y="3717032"/>
              <a:ext cx="0" cy="432048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Ευθεία γραμμή σύνδεσης 44"/>
            <p:cNvCxnSpPr/>
            <p:nvPr/>
          </p:nvCxnSpPr>
          <p:spPr>
            <a:xfrm>
              <a:off x="1799692" y="3717032"/>
              <a:ext cx="180020" cy="0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Ευθεία γραμμή σύνδεσης 46"/>
            <p:cNvCxnSpPr/>
            <p:nvPr/>
          </p:nvCxnSpPr>
          <p:spPr>
            <a:xfrm>
              <a:off x="1979712" y="3717032"/>
              <a:ext cx="0" cy="720080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Ευθεία γραμμή σύνδεσης 49"/>
            <p:cNvCxnSpPr/>
            <p:nvPr/>
          </p:nvCxnSpPr>
          <p:spPr>
            <a:xfrm>
              <a:off x="1979712" y="4437112"/>
              <a:ext cx="72008" cy="0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Ευθεία γραμμή σύνδεσης 50"/>
            <p:cNvCxnSpPr/>
            <p:nvPr/>
          </p:nvCxnSpPr>
          <p:spPr>
            <a:xfrm flipV="1">
              <a:off x="2051720" y="4149080"/>
              <a:ext cx="0" cy="288032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Ευθεία γραμμή σύνδεσης 51"/>
            <p:cNvCxnSpPr/>
            <p:nvPr/>
          </p:nvCxnSpPr>
          <p:spPr>
            <a:xfrm>
              <a:off x="2051720" y="4149080"/>
              <a:ext cx="180020" cy="0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Ομάδα 97" descr="Εναλλασσόμενα – συμμετρικά ή ασύμμετρα ρεύματα  με ορθογώνιο παλμό.&#10;"/>
          <p:cNvGrpSpPr/>
          <p:nvPr/>
        </p:nvGrpSpPr>
        <p:grpSpPr>
          <a:xfrm>
            <a:off x="7475204" y="3484239"/>
            <a:ext cx="1512168" cy="864096"/>
            <a:chOff x="3102739" y="3605321"/>
            <a:chExt cx="1512168" cy="864096"/>
          </a:xfrm>
        </p:grpSpPr>
        <p:sp>
          <p:nvSpPr>
            <p:cNvPr id="86" name="Ορθογώνιο 85"/>
            <p:cNvSpPr/>
            <p:nvPr/>
          </p:nvSpPr>
          <p:spPr>
            <a:xfrm>
              <a:off x="3102739" y="3605321"/>
              <a:ext cx="1512168" cy="86409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54" name="Ευθεία γραμμή σύνδεσης 53"/>
            <p:cNvCxnSpPr/>
            <p:nvPr/>
          </p:nvCxnSpPr>
          <p:spPr>
            <a:xfrm>
              <a:off x="3491880" y="4077072"/>
              <a:ext cx="72008" cy="0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Ευθεία γραμμή σύνδεσης 55"/>
            <p:cNvCxnSpPr/>
            <p:nvPr/>
          </p:nvCxnSpPr>
          <p:spPr>
            <a:xfrm flipV="1">
              <a:off x="3563888" y="3717032"/>
              <a:ext cx="0" cy="360040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Ευθεία γραμμή σύνδεσης 57"/>
            <p:cNvCxnSpPr/>
            <p:nvPr/>
          </p:nvCxnSpPr>
          <p:spPr>
            <a:xfrm>
              <a:off x="3563888" y="3717032"/>
              <a:ext cx="144016" cy="0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Ευθεία γραμμή σύνδεσης 59"/>
            <p:cNvCxnSpPr/>
            <p:nvPr/>
          </p:nvCxnSpPr>
          <p:spPr>
            <a:xfrm>
              <a:off x="3707904" y="3717032"/>
              <a:ext cx="0" cy="576064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Ελεύθερη σχεδίαση 61"/>
            <p:cNvSpPr/>
            <p:nvPr/>
          </p:nvSpPr>
          <p:spPr>
            <a:xfrm>
              <a:off x="3698039" y="4115542"/>
              <a:ext cx="257452" cy="159799"/>
            </a:xfrm>
            <a:custGeom>
              <a:avLst/>
              <a:gdLst>
                <a:gd name="connsiteX0" fmla="*/ 0 w 257452"/>
                <a:gd name="connsiteY0" fmla="*/ 159799 h 159799"/>
                <a:gd name="connsiteX1" fmla="*/ 71021 w 257452"/>
                <a:gd name="connsiteY1" fmla="*/ 53267 h 159799"/>
                <a:gd name="connsiteX2" fmla="*/ 213064 w 257452"/>
                <a:gd name="connsiteY2" fmla="*/ 8878 h 159799"/>
                <a:gd name="connsiteX3" fmla="*/ 257452 w 257452"/>
                <a:gd name="connsiteY3" fmla="*/ 0 h 15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452" h="159799">
                  <a:moveTo>
                    <a:pt x="0" y="159799"/>
                  </a:moveTo>
                  <a:cubicBezTo>
                    <a:pt x="17755" y="119109"/>
                    <a:pt x="35510" y="78420"/>
                    <a:pt x="71021" y="53267"/>
                  </a:cubicBezTo>
                  <a:cubicBezTo>
                    <a:pt x="106532" y="28114"/>
                    <a:pt x="181992" y="17756"/>
                    <a:pt x="213064" y="8878"/>
                  </a:cubicBezTo>
                  <a:cubicBezTo>
                    <a:pt x="244136" y="0"/>
                    <a:pt x="250794" y="0"/>
                    <a:pt x="257452" y="0"/>
                  </a:cubicBezTo>
                </a:path>
              </a:pathLst>
            </a:custGeom>
            <a:noFill/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64" name="Ευθεία γραμμή σύνδεσης 63"/>
            <p:cNvCxnSpPr>
              <a:stCxn id="62" idx="3"/>
            </p:cNvCxnSpPr>
            <p:nvPr/>
          </p:nvCxnSpPr>
          <p:spPr>
            <a:xfrm flipV="1">
              <a:off x="3955491" y="3717032"/>
              <a:ext cx="0" cy="398510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Ευθεία γραμμή σύνδεσης 66"/>
            <p:cNvCxnSpPr/>
            <p:nvPr/>
          </p:nvCxnSpPr>
          <p:spPr>
            <a:xfrm>
              <a:off x="3941671" y="3717032"/>
              <a:ext cx="144016" cy="0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Ευθεία γραμμή σύνδεσης 67"/>
            <p:cNvCxnSpPr/>
            <p:nvPr/>
          </p:nvCxnSpPr>
          <p:spPr>
            <a:xfrm>
              <a:off x="4085687" y="3717032"/>
              <a:ext cx="0" cy="576064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Ελεύθερη σχεδίαση 68"/>
            <p:cNvSpPr/>
            <p:nvPr/>
          </p:nvSpPr>
          <p:spPr>
            <a:xfrm>
              <a:off x="4075822" y="4115542"/>
              <a:ext cx="257452" cy="159799"/>
            </a:xfrm>
            <a:custGeom>
              <a:avLst/>
              <a:gdLst>
                <a:gd name="connsiteX0" fmla="*/ 0 w 257452"/>
                <a:gd name="connsiteY0" fmla="*/ 159799 h 159799"/>
                <a:gd name="connsiteX1" fmla="*/ 71021 w 257452"/>
                <a:gd name="connsiteY1" fmla="*/ 53267 h 159799"/>
                <a:gd name="connsiteX2" fmla="*/ 213064 w 257452"/>
                <a:gd name="connsiteY2" fmla="*/ 8878 h 159799"/>
                <a:gd name="connsiteX3" fmla="*/ 257452 w 257452"/>
                <a:gd name="connsiteY3" fmla="*/ 0 h 15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452" h="159799">
                  <a:moveTo>
                    <a:pt x="0" y="159799"/>
                  </a:moveTo>
                  <a:cubicBezTo>
                    <a:pt x="17755" y="119109"/>
                    <a:pt x="35510" y="78420"/>
                    <a:pt x="71021" y="53267"/>
                  </a:cubicBezTo>
                  <a:cubicBezTo>
                    <a:pt x="106532" y="28114"/>
                    <a:pt x="181992" y="17756"/>
                    <a:pt x="213064" y="8878"/>
                  </a:cubicBezTo>
                  <a:cubicBezTo>
                    <a:pt x="244136" y="0"/>
                    <a:pt x="250794" y="0"/>
                    <a:pt x="257452" y="0"/>
                  </a:cubicBezTo>
                </a:path>
              </a:pathLst>
            </a:custGeom>
            <a:noFill/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476059" y="4782710"/>
            <a:ext cx="556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Ρωσικού τύπου εναλλασσόμενα </a:t>
            </a:r>
            <a:r>
              <a:rPr lang="el-GR" dirty="0" err="1" smtClean="0">
                <a:solidFill>
                  <a:schemeClr val="accent4">
                    <a:lumMod val="10000"/>
                  </a:schemeClr>
                </a:solidFill>
              </a:rPr>
              <a:t>μεσόσυχνα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 ρεύματα (1500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Hz – 2500 Hz).</a:t>
            </a:r>
            <a:endParaRPr lang="el-GR" dirty="0">
              <a:solidFill>
                <a:schemeClr val="accent4">
                  <a:lumMod val="10000"/>
                </a:schemeClr>
              </a:solidFill>
            </a:endParaRPr>
          </a:p>
        </p:txBody>
      </p:sp>
      <p:grpSp>
        <p:nvGrpSpPr>
          <p:cNvPr id="99" name="Ομάδα 98" descr="Ρωσικού τύπου εναλλασσόμενα μεσόσυχνα ρεύματα (1500Hz – 2500 Hz).&#10;"/>
          <p:cNvGrpSpPr/>
          <p:nvPr/>
        </p:nvGrpSpPr>
        <p:grpSpPr>
          <a:xfrm>
            <a:off x="6257408" y="4725144"/>
            <a:ext cx="2245808" cy="864096"/>
            <a:chOff x="1709683" y="4690368"/>
            <a:chExt cx="2245808" cy="864096"/>
          </a:xfrm>
        </p:grpSpPr>
        <p:sp>
          <p:nvSpPr>
            <p:cNvPr id="84" name="Ορθογώνιο 83"/>
            <p:cNvSpPr/>
            <p:nvPr/>
          </p:nvSpPr>
          <p:spPr>
            <a:xfrm>
              <a:off x="1709683" y="4690368"/>
              <a:ext cx="2245808" cy="86409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1" name="Ευθεία γραμμή σύνδεσης 70"/>
            <p:cNvCxnSpPr/>
            <p:nvPr/>
          </p:nvCxnSpPr>
          <p:spPr>
            <a:xfrm>
              <a:off x="1979712" y="5177186"/>
              <a:ext cx="180020" cy="0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Ελεύθερη σχεδίαση 71"/>
            <p:cNvSpPr/>
            <p:nvPr/>
          </p:nvSpPr>
          <p:spPr>
            <a:xfrm>
              <a:off x="2159046" y="4949772"/>
              <a:ext cx="324722" cy="444446"/>
            </a:xfrm>
            <a:custGeom>
              <a:avLst/>
              <a:gdLst>
                <a:gd name="connsiteX0" fmla="*/ 0 w 324722"/>
                <a:gd name="connsiteY0" fmla="*/ 210528 h 444446"/>
                <a:gd name="connsiteX1" fmla="*/ 44389 w 324722"/>
                <a:gd name="connsiteY1" fmla="*/ 6342 h 444446"/>
                <a:gd name="connsiteX2" fmla="*/ 124288 w 324722"/>
                <a:gd name="connsiteY2" fmla="*/ 423592 h 444446"/>
                <a:gd name="connsiteX3" fmla="*/ 195309 w 324722"/>
                <a:gd name="connsiteY3" fmla="*/ 6342 h 444446"/>
                <a:gd name="connsiteX4" fmla="*/ 266331 w 324722"/>
                <a:gd name="connsiteY4" fmla="*/ 441348 h 444446"/>
                <a:gd name="connsiteX5" fmla="*/ 319597 w 324722"/>
                <a:gd name="connsiteY5" fmla="*/ 201651 h 444446"/>
                <a:gd name="connsiteX6" fmla="*/ 319597 w 324722"/>
                <a:gd name="connsiteY6" fmla="*/ 210528 h 44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722" h="444446">
                  <a:moveTo>
                    <a:pt x="0" y="210528"/>
                  </a:moveTo>
                  <a:cubicBezTo>
                    <a:pt x="11837" y="90679"/>
                    <a:pt x="23674" y="-29169"/>
                    <a:pt x="44389" y="6342"/>
                  </a:cubicBezTo>
                  <a:cubicBezTo>
                    <a:pt x="65104" y="41853"/>
                    <a:pt x="99135" y="423592"/>
                    <a:pt x="124288" y="423592"/>
                  </a:cubicBezTo>
                  <a:cubicBezTo>
                    <a:pt x="149441" y="423592"/>
                    <a:pt x="171635" y="3383"/>
                    <a:pt x="195309" y="6342"/>
                  </a:cubicBezTo>
                  <a:cubicBezTo>
                    <a:pt x="218983" y="9301"/>
                    <a:pt x="245616" y="408797"/>
                    <a:pt x="266331" y="441348"/>
                  </a:cubicBezTo>
                  <a:cubicBezTo>
                    <a:pt x="287046" y="473899"/>
                    <a:pt x="310719" y="240121"/>
                    <a:pt x="319597" y="201651"/>
                  </a:cubicBezTo>
                  <a:cubicBezTo>
                    <a:pt x="328475" y="163181"/>
                    <a:pt x="324036" y="186854"/>
                    <a:pt x="319597" y="210528"/>
                  </a:cubicBezTo>
                </a:path>
              </a:pathLst>
            </a:custGeom>
            <a:noFill/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6" name="Ελεύθερη σχεδίαση 75"/>
            <p:cNvSpPr/>
            <p:nvPr/>
          </p:nvSpPr>
          <p:spPr>
            <a:xfrm>
              <a:off x="2672179" y="4917657"/>
              <a:ext cx="142042" cy="476608"/>
            </a:xfrm>
            <a:custGeom>
              <a:avLst/>
              <a:gdLst>
                <a:gd name="connsiteX0" fmla="*/ 0 w 142042"/>
                <a:gd name="connsiteY0" fmla="*/ 204759 h 476608"/>
                <a:gd name="connsiteX1" fmla="*/ 17755 w 142042"/>
                <a:gd name="connsiteY1" fmla="*/ 9450 h 476608"/>
                <a:gd name="connsiteX2" fmla="*/ 88776 w 142042"/>
                <a:gd name="connsiteY2" fmla="*/ 471089 h 476608"/>
                <a:gd name="connsiteX3" fmla="*/ 142042 w 142042"/>
                <a:gd name="connsiteY3" fmla="*/ 222514 h 47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042" h="476608">
                  <a:moveTo>
                    <a:pt x="0" y="204759"/>
                  </a:moveTo>
                  <a:cubicBezTo>
                    <a:pt x="1479" y="84910"/>
                    <a:pt x="2959" y="-34938"/>
                    <a:pt x="17755" y="9450"/>
                  </a:cubicBezTo>
                  <a:cubicBezTo>
                    <a:pt x="32551" y="53838"/>
                    <a:pt x="68062" y="435578"/>
                    <a:pt x="88776" y="471089"/>
                  </a:cubicBezTo>
                  <a:cubicBezTo>
                    <a:pt x="109490" y="506600"/>
                    <a:pt x="125766" y="364557"/>
                    <a:pt x="142042" y="222514"/>
                  </a:cubicBezTo>
                </a:path>
              </a:pathLst>
            </a:custGeom>
            <a:noFill/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7" name="Ελεύθερη σχεδίαση 76"/>
            <p:cNvSpPr/>
            <p:nvPr/>
          </p:nvSpPr>
          <p:spPr>
            <a:xfrm>
              <a:off x="3453414" y="4912501"/>
              <a:ext cx="319596" cy="428451"/>
            </a:xfrm>
            <a:custGeom>
              <a:avLst/>
              <a:gdLst>
                <a:gd name="connsiteX0" fmla="*/ 0 w 319596"/>
                <a:gd name="connsiteY0" fmla="*/ 218792 h 428451"/>
                <a:gd name="connsiteX1" fmla="*/ 26633 w 319596"/>
                <a:gd name="connsiteY1" fmla="*/ 5728 h 428451"/>
                <a:gd name="connsiteX2" fmla="*/ 115409 w 319596"/>
                <a:gd name="connsiteY2" fmla="*/ 422979 h 428451"/>
                <a:gd name="connsiteX3" fmla="*/ 159798 w 319596"/>
                <a:gd name="connsiteY3" fmla="*/ 23483 h 428451"/>
                <a:gd name="connsiteX4" fmla="*/ 257452 w 319596"/>
                <a:gd name="connsiteY4" fmla="*/ 422979 h 428451"/>
                <a:gd name="connsiteX5" fmla="*/ 319596 w 319596"/>
                <a:gd name="connsiteY5" fmla="*/ 218792 h 42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596" h="428451">
                  <a:moveTo>
                    <a:pt x="0" y="218792"/>
                  </a:moveTo>
                  <a:cubicBezTo>
                    <a:pt x="3699" y="95244"/>
                    <a:pt x="7398" y="-28303"/>
                    <a:pt x="26633" y="5728"/>
                  </a:cubicBezTo>
                  <a:cubicBezTo>
                    <a:pt x="45868" y="39759"/>
                    <a:pt x="93215" y="420020"/>
                    <a:pt x="115409" y="422979"/>
                  </a:cubicBezTo>
                  <a:cubicBezTo>
                    <a:pt x="137603" y="425938"/>
                    <a:pt x="136124" y="23483"/>
                    <a:pt x="159798" y="23483"/>
                  </a:cubicBezTo>
                  <a:cubicBezTo>
                    <a:pt x="183472" y="23483"/>
                    <a:pt x="230819" y="390428"/>
                    <a:pt x="257452" y="422979"/>
                  </a:cubicBezTo>
                  <a:cubicBezTo>
                    <a:pt x="284085" y="455530"/>
                    <a:pt x="301840" y="337161"/>
                    <a:pt x="319596" y="218792"/>
                  </a:cubicBezTo>
                </a:path>
              </a:pathLst>
            </a:custGeom>
            <a:noFill/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9" name="Ευθεία γραμμή σύνδεσης 78"/>
            <p:cNvCxnSpPr>
              <a:stCxn id="76" idx="3"/>
              <a:endCxn id="77" idx="0"/>
            </p:cNvCxnSpPr>
            <p:nvPr/>
          </p:nvCxnSpPr>
          <p:spPr>
            <a:xfrm flipV="1">
              <a:off x="2814221" y="5131293"/>
              <a:ext cx="639193" cy="8878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Ευθεία γραμμή σύνδεσης 80"/>
            <p:cNvCxnSpPr>
              <a:endCxn id="76" idx="0"/>
            </p:cNvCxnSpPr>
            <p:nvPr/>
          </p:nvCxnSpPr>
          <p:spPr>
            <a:xfrm flipV="1">
              <a:off x="2487512" y="5122416"/>
              <a:ext cx="184667" cy="1"/>
            </a:xfrm>
            <a:prstGeom prst="line">
              <a:avLst/>
            </a:prstGeom>
            <a:ln w="254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Θέση αριθμού διαφάνειας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1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Τύπος Ρεύματος – Μορφή Παλμού</a:t>
            </a:r>
            <a:r>
              <a:rPr lang="en-US" dirty="0"/>
              <a:t> </a:t>
            </a:r>
            <a:r>
              <a:rPr lang="en-US" baseline="-16000" dirty="0" smtClean="0"/>
              <a:t>[2/2</a:t>
            </a:r>
            <a:r>
              <a:rPr lang="en-US" baseline="-16000" dirty="0"/>
              <a:t>]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199" y="2060848"/>
            <a:ext cx="3393765" cy="432048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0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Εναλλασσόμενο -ημιτονοειδούς </a:t>
            </a:r>
            <a:r>
              <a:rPr lang="el-GR" dirty="0" smtClean="0"/>
              <a:t>μορφής</a:t>
            </a:r>
            <a:r>
              <a:rPr lang="en-US" dirty="0" smtClean="0"/>
              <a:t>.</a:t>
            </a:r>
            <a:endParaRPr lang="el-GR" dirty="0"/>
          </a:p>
          <a:p>
            <a:pPr>
              <a:lnSpc>
                <a:spcPct val="110000"/>
              </a:lnSpc>
              <a:spcBef>
                <a:spcPts val="10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Εναλλασσόμενο – ορθογώνιας </a:t>
            </a:r>
            <a:r>
              <a:rPr lang="el-GR" dirty="0" smtClean="0"/>
              <a:t>μορφής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8" name="Θέση εικόνας 9"/>
          <p:cNvPicPr>
            <a:picLocks noChangeAspect="1"/>
          </p:cNvPicPr>
          <p:nvPr/>
        </p:nvPicPr>
        <p:blipFill rotWithShape="1">
          <a:blip r:embed="rId2" cstate="print"/>
          <a:srcRect l="-6" t="-1823" r="-1"/>
          <a:stretch/>
        </p:blipFill>
        <p:spPr bwMode="auto">
          <a:xfrm>
            <a:off x="3850640" y="1706880"/>
            <a:ext cx="5113847" cy="3682959"/>
          </a:xfrm>
          <a:prstGeom prst="rect">
            <a:avLst/>
          </a:prstGeom>
          <a:noFill/>
          <a:ln w="285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71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Μορφή Παλμού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sz="2400" dirty="0"/>
              <a:t>Στον ΗΜΕ φυσιολογικά </a:t>
            </a:r>
            <a:r>
              <a:rPr lang="el-GR" sz="2400" dirty="0" err="1"/>
              <a:t>εννευρωμένων</a:t>
            </a:r>
            <a:r>
              <a:rPr lang="el-GR" sz="2400" dirty="0"/>
              <a:t> μυών επιλέγεται παλμός απότομα ανυψούμενος (μηδενικός χρόνος ανόδου) ορθογώνιας μορφής ο οποίος επιτρέπει</a:t>
            </a:r>
            <a:r>
              <a:rPr lang="el-GR" sz="2400" dirty="0" smtClean="0"/>
              <a:t>: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Την </a:t>
            </a:r>
            <a:r>
              <a:rPr lang="el-GR" sz="2400" dirty="0"/>
              <a:t>άμεση </a:t>
            </a:r>
            <a:r>
              <a:rPr lang="el-GR" sz="2400" dirty="0" err="1"/>
              <a:t>εκπόλωση</a:t>
            </a:r>
            <a:r>
              <a:rPr lang="el-GR" sz="2400" dirty="0"/>
              <a:t> και καλύτερη </a:t>
            </a:r>
            <a:r>
              <a:rPr lang="el-GR" sz="2400" dirty="0" smtClean="0"/>
              <a:t>επιστράτευση </a:t>
            </a:r>
            <a:r>
              <a:rPr lang="el-GR" sz="2400" dirty="0"/>
              <a:t>πολλών μυϊκών ινών, 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Ενώ </a:t>
            </a:r>
            <a:r>
              <a:rPr lang="el-GR" sz="2400" dirty="0"/>
              <a:t>ταυτόχρονα αποφεύγεται η προσαρμογή των μυϊκών ινών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55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Καμπύλη  Έντασης – Διάρκειας</a:t>
            </a:r>
            <a:br>
              <a:rPr lang="el-GR" dirty="0"/>
            </a:br>
            <a:r>
              <a:rPr lang="el-GR" dirty="0"/>
              <a:t>«γ καμπύλη»</a:t>
            </a:r>
          </a:p>
        </p:txBody>
      </p:sp>
      <p:sp>
        <p:nvSpPr>
          <p:cNvPr id="20" name="Θέση περιεχομένου 19"/>
          <p:cNvSpPr>
            <a:spLocks noGrp="1"/>
          </p:cNvSpPr>
          <p:nvPr>
            <p:ph idx="1"/>
          </p:nvPr>
        </p:nvSpPr>
        <p:spPr>
          <a:xfrm>
            <a:off x="457200" y="1798786"/>
            <a:ext cx="8229600" cy="1630214"/>
          </a:xfrm>
        </p:spPr>
        <p:txBody>
          <a:bodyPr/>
          <a:lstStyle/>
          <a:p>
            <a:pPr>
              <a:lnSpc>
                <a:spcPct val="110000"/>
              </a:lnSpc>
              <a:buSzPct val="100000"/>
            </a:pPr>
            <a:r>
              <a:rPr lang="el-GR" dirty="0"/>
              <a:t>Στους εννευρωμένους μύες, η σχέση έντασης - διάρκειας του ερεθίσματος (I-t) για την πρόκληση αποτελεσματικής συστολής (με τη χρήση παλμικού ρεύματος ορθογώνιας μορφής) παριστάνεται με την καμπύλη γ</a:t>
            </a:r>
            <a:r>
              <a:rPr lang="el-GR" dirty="0" smtClean="0"/>
              <a:t>.</a:t>
            </a:r>
            <a:endParaRPr lang="el-GR" dirty="0"/>
          </a:p>
        </p:txBody>
      </p:sp>
      <p:grpSp>
        <p:nvGrpSpPr>
          <p:cNvPr id="22" name="Ομάδα 21" descr="Καμπύλη  Έντασης – Διάρκειας"/>
          <p:cNvGrpSpPr/>
          <p:nvPr/>
        </p:nvGrpSpPr>
        <p:grpSpPr>
          <a:xfrm>
            <a:off x="899518" y="3573016"/>
            <a:ext cx="6912842" cy="2819747"/>
            <a:chOff x="899518" y="3573016"/>
            <a:chExt cx="6912842" cy="2819747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 flipH="1" flipV="1">
              <a:off x="1691753" y="3645023"/>
              <a:ext cx="521" cy="2304256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692275" y="5949280"/>
              <a:ext cx="591185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AutoShape 16"/>
            <p:cNvSpPr>
              <a:spLocks/>
            </p:cNvSpPr>
            <p:nvPr/>
          </p:nvSpPr>
          <p:spPr bwMode="auto">
            <a:xfrm>
              <a:off x="1938338" y="4077072"/>
              <a:ext cx="3657600" cy="1624013"/>
            </a:xfrm>
            <a:custGeom>
              <a:avLst/>
              <a:gdLst>
                <a:gd name="T0" fmla="*/ 10800 w 21600"/>
                <a:gd name="T1" fmla="*/ 10549 h 21098"/>
                <a:gd name="T2" fmla="*/ 10800 w 21600"/>
                <a:gd name="T3" fmla="*/ 10549 h 21098"/>
                <a:gd name="T4" fmla="*/ 10800 w 21600"/>
                <a:gd name="T5" fmla="*/ 10549 h 21098"/>
                <a:gd name="T6" fmla="*/ 10800 w 21600"/>
                <a:gd name="T7" fmla="*/ 10549 h 2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098">
                  <a:moveTo>
                    <a:pt x="0" y="0"/>
                  </a:moveTo>
                  <a:cubicBezTo>
                    <a:pt x="416" y="7283"/>
                    <a:pt x="832" y="14567"/>
                    <a:pt x="4432" y="18083"/>
                  </a:cubicBezTo>
                  <a:cubicBezTo>
                    <a:pt x="8032" y="21600"/>
                    <a:pt x="18644" y="20565"/>
                    <a:pt x="21600" y="2109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algn="ctr" defTabSz="914400"/>
              <a:endParaRPr lang="el-GR" altLang="el-GR" sz="18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8" name="AutoShape 6"/>
            <p:cNvSpPr>
              <a:spLocks/>
            </p:cNvSpPr>
            <p:nvPr/>
          </p:nvSpPr>
          <p:spPr bwMode="auto">
            <a:xfrm>
              <a:off x="6804298" y="6021288"/>
              <a:ext cx="1008062" cy="368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 pitchFamily="34" charset="0"/>
                </a:rPr>
                <a:t>t</a:t>
              </a:r>
              <a:r>
                <a:rPr kumimoji="0" lang="en-US" alt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kumimoji="0" lang="el-GR" alt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 pitchFamily="34" charset="0"/>
                </a:rPr>
                <a:t>(</a:t>
              </a:r>
              <a:r>
                <a:rPr kumimoji="0" lang="en-US" alt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 pitchFamily="34" charset="0"/>
                </a:rPr>
                <a:t>m</a:t>
              </a:r>
              <a:r>
                <a:rPr kumimoji="0" lang="el-GR" altLang="el-GR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 pitchFamily="34" charset="0"/>
                </a:rPr>
                <a:t>sec</a:t>
              </a:r>
              <a:r>
                <a:rPr kumimoji="0" lang="el-GR" altLang="el-G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 pitchFamily="34" charset="0"/>
                </a:rPr>
                <a:t>)</a:t>
              </a:r>
              <a:endParaRPr kumimoji="0" lang="el-GR" alt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" name="AutoShape 5"/>
            <p:cNvSpPr>
              <a:spLocks/>
            </p:cNvSpPr>
            <p:nvPr/>
          </p:nvSpPr>
          <p:spPr bwMode="auto">
            <a:xfrm>
              <a:off x="899518" y="3573016"/>
              <a:ext cx="792162" cy="368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 pitchFamily="34" charset="0"/>
                </a:rPr>
                <a:t>Ι </a:t>
              </a:r>
              <a:r>
                <a:rPr kumimoji="0" lang="el-GR" alt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 pitchFamily="34" charset="0"/>
                </a:rPr>
                <a:t>(</a:t>
              </a:r>
              <a:r>
                <a:rPr kumimoji="0" lang="en-US" alt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 pitchFamily="34" charset="0"/>
                </a:rPr>
                <a:t>m</a:t>
              </a:r>
              <a:r>
                <a:rPr kumimoji="0" lang="el-GR" alt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 pitchFamily="34" charset="0"/>
                </a:rPr>
                <a:t>Α</a:t>
              </a:r>
              <a:r>
                <a:rPr kumimoji="0" lang="el-GR" altLang="el-G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 pitchFamily="34" charset="0"/>
                </a:rPr>
                <a:t>)</a:t>
              </a:r>
              <a:endParaRPr kumimoji="0" lang="el-GR" alt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" name="AutoShape 15"/>
            <p:cNvSpPr>
              <a:spLocks/>
            </p:cNvSpPr>
            <p:nvPr/>
          </p:nvSpPr>
          <p:spPr bwMode="auto">
            <a:xfrm>
              <a:off x="1187624" y="4005064"/>
              <a:ext cx="446087" cy="3698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 pitchFamily="34" charset="0"/>
                </a:rPr>
                <a:t>50</a:t>
              </a:r>
              <a:endParaRPr kumimoji="0" lang="el-GR" alt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" name="AutoShape 14"/>
            <p:cNvSpPr>
              <a:spLocks/>
            </p:cNvSpPr>
            <p:nvPr/>
          </p:nvSpPr>
          <p:spPr bwMode="auto">
            <a:xfrm>
              <a:off x="1187624" y="4869160"/>
              <a:ext cx="446087" cy="369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l-GR" altLang="el-GR" sz="1800" dirty="0">
                  <a:latin typeface="Arial" pitchFamily="34" charset="0"/>
                  <a:cs typeface="Arial" pitchFamily="34" charset="0"/>
                  <a:sym typeface="Arial" pitchFamily="34" charset="0"/>
                </a:rPr>
                <a:t>20</a:t>
              </a:r>
              <a:endParaRPr lang="el-GR" altLang="el-GR" dirty="0"/>
            </a:p>
          </p:txBody>
        </p:sp>
        <p:sp>
          <p:nvSpPr>
            <p:cNvPr id="12" name="AutoShape 14"/>
            <p:cNvSpPr>
              <a:spLocks/>
            </p:cNvSpPr>
            <p:nvPr/>
          </p:nvSpPr>
          <p:spPr bwMode="auto">
            <a:xfrm>
              <a:off x="1187624" y="5307013"/>
              <a:ext cx="446087" cy="369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l-GR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10</a:t>
              </a:r>
              <a:endParaRPr lang="el-GR" altLang="el-GR" dirty="0"/>
            </a:p>
          </p:txBody>
        </p:sp>
        <p:sp>
          <p:nvSpPr>
            <p:cNvPr id="13" name="AutoShape 7"/>
            <p:cNvSpPr>
              <a:spLocks/>
            </p:cNvSpPr>
            <p:nvPr/>
          </p:nvSpPr>
          <p:spPr bwMode="auto">
            <a:xfrm>
              <a:off x="1907704" y="6021288"/>
              <a:ext cx="439068" cy="371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n-US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0,5</a:t>
              </a:r>
              <a:endParaRPr lang="el-GR" altLang="el-GR" dirty="0"/>
            </a:p>
          </p:txBody>
        </p:sp>
        <p:sp>
          <p:nvSpPr>
            <p:cNvPr id="14" name="AutoShape 8"/>
            <p:cNvSpPr>
              <a:spLocks/>
            </p:cNvSpPr>
            <p:nvPr/>
          </p:nvSpPr>
          <p:spPr bwMode="auto">
            <a:xfrm>
              <a:off x="2483768" y="6021288"/>
              <a:ext cx="449982" cy="368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n-US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0,8</a:t>
              </a:r>
              <a:endParaRPr lang="el-GR" altLang="el-GR" dirty="0"/>
            </a:p>
          </p:txBody>
        </p:sp>
        <p:sp>
          <p:nvSpPr>
            <p:cNvPr id="15" name="AutoShape 9"/>
            <p:cNvSpPr>
              <a:spLocks/>
            </p:cNvSpPr>
            <p:nvPr/>
          </p:nvSpPr>
          <p:spPr bwMode="auto">
            <a:xfrm>
              <a:off x="3131840" y="6021288"/>
              <a:ext cx="323850" cy="368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n-US" altLang="el-GR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l-GR" altLang="el-GR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AutoShape 10"/>
            <p:cNvSpPr>
              <a:spLocks/>
            </p:cNvSpPr>
            <p:nvPr/>
          </p:nvSpPr>
          <p:spPr bwMode="auto">
            <a:xfrm>
              <a:off x="3717925" y="6021288"/>
              <a:ext cx="323850" cy="368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n-US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2</a:t>
              </a:r>
              <a:endParaRPr lang="el-GR" altLang="el-GR" dirty="0"/>
            </a:p>
          </p:txBody>
        </p:sp>
        <p:sp>
          <p:nvSpPr>
            <p:cNvPr id="17" name="AutoShape 12"/>
            <p:cNvSpPr>
              <a:spLocks/>
            </p:cNvSpPr>
            <p:nvPr/>
          </p:nvSpPr>
          <p:spPr bwMode="auto">
            <a:xfrm>
              <a:off x="4572000" y="6021288"/>
              <a:ext cx="412105" cy="368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n-US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10</a:t>
              </a:r>
              <a:endParaRPr lang="el-GR" altLang="el-GR" dirty="0"/>
            </a:p>
          </p:txBody>
        </p:sp>
        <p:sp>
          <p:nvSpPr>
            <p:cNvPr id="18" name="AutoShape 12"/>
            <p:cNvSpPr>
              <a:spLocks/>
            </p:cNvSpPr>
            <p:nvPr/>
          </p:nvSpPr>
          <p:spPr bwMode="auto">
            <a:xfrm>
              <a:off x="5456039" y="6021288"/>
              <a:ext cx="412105" cy="368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2pPr>
              <a:lvl3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3pPr>
              <a:lvl4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4pPr>
              <a:lvl5pPr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defRPr>
              </a:lvl9pPr>
            </a:lstStyle>
            <a:p>
              <a:pPr defTabSz="914400"/>
              <a:r>
                <a:rPr lang="en-US" altLang="el-GR" sz="1800" dirty="0" smtClean="0">
                  <a:latin typeface="Arial" pitchFamily="34" charset="0"/>
                  <a:cs typeface="Arial" pitchFamily="34" charset="0"/>
                  <a:sym typeface="Arial" pitchFamily="34" charset="0"/>
                </a:rPr>
                <a:t>50</a:t>
              </a:r>
              <a:endParaRPr lang="el-GR" altLang="el-GR" dirty="0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3261860" y="5589240"/>
              <a:ext cx="0" cy="362746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1" name="Θέση αριθμού διαφάνειας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65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Καμπύλη  γ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Η καμπύλη γ προς τα δεξιά γίνεται ευθεία. Αυτό σημαίνει ότι η περαιτέρω αύξηση της διάρκειας του παλμού δεν συνοδεύεται από περαιτέρω μείωση της έντασης του ρεύματος για την πρόκληση συστολής.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Αντίθετα, η απότομη άνοδος της γ καμπύλης προς τα αριστερά σημαίνει ότι με τη μείωση της διάρκειας του παλμού απαιτείται σημαντική αύξηση της έντασης για     την πρόκληση συστολής.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Η καμπύλη γ δεν τέμνει ποτέ τον κατακόρυφο άξονα της έντασης διότι η διάρκεια του παλμού δεν μπορεί να έχει μηδενική τιμή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26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Ένταση Ρεύματος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dirty="0"/>
              <a:t>Κατάλληλα υψηλή, ώστε να προκαλεί δυνατή κινητική απάντηση – και ισχυρή («βαθειά – γεμάτη») μυϊκή συστολή, χωρίς όμως να: </a:t>
            </a:r>
          </a:p>
          <a:p>
            <a:pPr marL="447675" indent="-268288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/>
              <a:t>Προκαλείται </a:t>
            </a:r>
            <a:r>
              <a:rPr lang="el-GR" dirty="0"/>
              <a:t>γρήγορη κόπωση του μυός, </a:t>
            </a:r>
          </a:p>
          <a:p>
            <a:pPr marL="447675" indent="-268288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l-GR" dirty="0" smtClean="0"/>
              <a:t>Ούτε </a:t>
            </a:r>
            <a:r>
              <a:rPr lang="el-GR" dirty="0"/>
              <a:t>να αυξάνεται ο κίνδυνος εγκαύματος ή σοβαρού ερεθισμού του δέρματος του ασθενούς. 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dirty="0"/>
              <a:t>Ο αποτελεσματικός ΗΜΕ θα πρέπει να προκαλεί έντονες μυϊκές συστολές, τουλάχιστον στο 35%-50% της μέγιστης εθελοντικής συστολής (MVC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80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Διάρκεια Παλμού </a:t>
            </a:r>
            <a:r>
              <a:rPr lang="el-GR" baseline="-16000" dirty="0"/>
              <a:t>[1/2]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10000"/>
                  </a:lnSpc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el-GR" dirty="0"/>
                  <a:t>Για αποτελεσματικό ΗΜΕ, χωρίς δερματικό ερεθισμό και ενόχληση του ασθενούς, η διάρκεια του παλμού του ρεύματος καθορίζεται κοντά στο 1ms (0,8ms - 1,5ms), μεγαλύτερη από τη χροναξία των </a:t>
                </a:r>
                <a:r>
                  <a:rPr lang="el-GR" dirty="0" err="1"/>
                  <a:t>εννευρωμένων</a:t>
                </a:r>
                <a:r>
                  <a:rPr lang="el-GR" dirty="0"/>
                  <a:t> μυών.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el-GR" dirty="0"/>
                  <a:t>Η παύση μεταξύ δύο παλμών καθορίζεται από τη συχνότητα του ρεύματος που επιλέγεται, σύμφωνα με τον </a:t>
                </a:r>
                <a:r>
                  <a:rPr lang="el-GR" dirty="0" smtClean="0"/>
                  <a:t>τύπο:</a:t>
                </a:r>
                <a:endParaRPr lang="en-US" dirty="0" smtClean="0"/>
              </a:p>
              <a:p>
                <a:pPr marL="0" indent="0" algn="ctr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:r>
                  <a:rPr lang="el-GR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ν</a:t>
                </a:r>
                <a:r>
                  <a:rPr lang="en-US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Hz</a:t>
                </a:r>
                <a:r>
                  <a:rPr lang="el-GR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l-GR" sz="240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1000</m:t>
                        </m:r>
                        <m:r>
                          <a:rPr lang="en-US" sz="24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a:rPr lang="en-US" sz="24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𝑚𝑠</m:t>
                        </m:r>
                        <m:r>
                          <a:rPr lang="en-US" sz="240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περίοδος</m:t>
                            </m:r>
                            <m:r>
                              <a:rPr lang="el-GR" sz="240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ρεύματος</m:t>
                            </m:r>
                          </m:e>
                        </m:d>
                      </m:den>
                    </m:f>
                  </m:oMath>
                </a14:m>
                <a:r>
                  <a:rPr lang="el-GR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l-GR" sz="24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1000</m:t>
                        </m:r>
                        <m:r>
                          <a:rPr lang="en-US" sz="24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𝑚𝑠</m:t>
                        </m:r>
                        <m:r>
                          <a:rPr lang="el-GR" sz="24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240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Δπαλμού</m:t>
                        </m:r>
                        <m:r>
                          <a:rPr lang="el-GR" sz="240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Δπαύσης</m:t>
                        </m:r>
                        <m:r>
                          <a:rPr lang="en-US" sz="240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  <m:r>
                          <a:rPr lang="en-US" sz="24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𝑚𝑠</m:t>
                        </m:r>
                      </m:den>
                    </m:f>
                  </m:oMath>
                </a14:m>
                <a:endParaRPr lang="el-GR" sz="2400" dirty="0"/>
              </a:p>
              <a:p>
                <a:pPr marL="0" indent="0" algn="ctr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:r>
                  <a:rPr lang="el-GR" dirty="0" smtClean="0"/>
                  <a:t>όπου</a:t>
                </a:r>
                <a:r>
                  <a:rPr lang="el-GR" dirty="0"/>
                  <a:t>: ν= συχνότητα, Τ= περίοδος και Δ= διάρκεια παλμού ή </a:t>
                </a:r>
                <a:r>
                  <a:rPr lang="el-GR" dirty="0" smtClean="0"/>
                  <a:t>παύσης</a:t>
                </a:r>
                <a:endParaRPr lang="el-GR" dirty="0"/>
              </a:p>
            </p:txBody>
          </p:sp>
        </mc:Choice>
        <mc:Fallback xmlns=""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521" r="-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93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Διάρκεια Παλμού </a:t>
            </a:r>
            <a:r>
              <a:rPr lang="el-GR" baseline="-16000" dirty="0" smtClean="0"/>
              <a:t>[</a:t>
            </a:r>
            <a:r>
              <a:rPr lang="en-US" baseline="-16000" dirty="0" smtClean="0"/>
              <a:t>2</a:t>
            </a:r>
            <a:r>
              <a:rPr lang="el-GR" baseline="-16000" dirty="0" smtClean="0"/>
              <a:t>/2</a:t>
            </a:r>
            <a:r>
              <a:rPr lang="el-GR" baseline="-16000" dirty="0"/>
              <a:t>]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b="1" dirty="0">
                <a:solidFill>
                  <a:srgbClr val="000000"/>
                </a:solidFill>
              </a:rPr>
              <a:t>Στόχος:</a:t>
            </a:r>
            <a:r>
              <a:rPr lang="el-GR" b="1" dirty="0">
                <a:solidFill>
                  <a:srgbClr val="A50021"/>
                </a:solidFill>
              </a:rPr>
              <a:t> </a:t>
            </a:r>
            <a:r>
              <a:rPr lang="el-GR" dirty="0"/>
              <a:t>η διέγερση και επιστράτευση περισσότερων, κατά το δυνατόν, μυϊκών ινών (και τις πιο μακρινές, τις εν τω </a:t>
            </a:r>
            <a:r>
              <a:rPr lang="el-GR" dirty="0" err="1"/>
              <a:t>βάθει</a:t>
            </a:r>
            <a:r>
              <a:rPr lang="el-GR" dirty="0"/>
              <a:t> και τις μικρότερης διαμέτρου ίνες) για την επίτευξη ισχυρών μυϊκών συστολών.  </a:t>
            </a:r>
          </a:p>
          <a:p>
            <a:pPr marL="536575" indent="-268288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0000"/>
                </a:solidFill>
              </a:rPr>
              <a:t>Μικρή διάρκεια παλμού: </a:t>
            </a:r>
            <a:r>
              <a:rPr lang="el-GR" dirty="0"/>
              <a:t>διέγερση μόνο των μεγάλων και εγγύτερων μυϊκών ινών. </a:t>
            </a:r>
          </a:p>
          <a:p>
            <a:pPr marL="536575" indent="-268288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0000"/>
                </a:solidFill>
              </a:rPr>
              <a:t>Μεγάλη διάρκεια παλμού: </a:t>
            </a:r>
            <a:r>
              <a:rPr lang="el-GR" dirty="0"/>
              <a:t>↑ πιθανότητα δερματικού ερεθισμού, ↓ αισθητική αποδοχή, αμφισβητούμενη αποτελεσματικότητα (όσον αφορά στην πρόκληση ισχυρότερων μυϊκών συστολών).</a:t>
            </a:r>
          </a:p>
          <a:p>
            <a:pPr marL="536575" indent="-268288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0000"/>
                </a:solidFill>
              </a:rPr>
              <a:t>Συνιστώμενη διάρκεια παλμού: </a:t>
            </a:r>
            <a:r>
              <a:rPr lang="el-GR" dirty="0"/>
              <a:t>1ms (0,8ms - 1,5ms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75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Παύση μεταξύ Παλμών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10000"/>
                  </a:lnSpc>
                  <a:spcBef>
                    <a:spcPts val="1200"/>
                  </a:spcBef>
                  <a:spcAft>
                    <a:spcPts val="600"/>
                  </a:spcAft>
                  <a:buClr>
                    <a:srgbClr val="80000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ea typeface="Tahoma" panose="020B0604030504040204" pitchFamily="34" charset="0"/>
                  </a:rPr>
                  <a:t>Η παύση μεταξύ δύο παλμών καθορίζεται από τη συχνότητα του ρεύματος που επιλέγεται, σύμφωνα</a:t>
                </a:r>
                <a:r>
                  <a:rPr lang="en-US" dirty="0">
                    <a:ea typeface="Tahoma" panose="020B0604030504040204" pitchFamily="34" charset="0"/>
                  </a:rPr>
                  <a:t> </a:t>
                </a:r>
                <a:r>
                  <a:rPr lang="el-GR" dirty="0">
                    <a:ea typeface="Tahoma" panose="020B0604030504040204" pitchFamily="34" charset="0"/>
                  </a:rPr>
                  <a:t>με τον </a:t>
                </a:r>
                <a:r>
                  <a:rPr lang="el-GR" dirty="0" smtClean="0">
                    <a:ea typeface="Tahoma" panose="020B0604030504040204" pitchFamily="34" charset="0"/>
                  </a:rPr>
                  <a:t>τύπο: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1200"/>
                  </a:spcBef>
                  <a:spcAft>
                    <a:spcPts val="600"/>
                  </a:spcAft>
                  <a:buClr>
                    <a:srgbClr val="800000"/>
                  </a:buClr>
                  <a:buSzPct val="100000"/>
                  <a:buNone/>
                </a:pPr>
                <a:r>
                  <a:rPr lang="el-GR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ν</a:t>
                </a:r>
                <a:r>
                  <a:rPr lang="en-US" baseline="-25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Hz</a:t>
                </a:r>
                <a:r>
                  <a:rPr lang="el-GR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l-GR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1000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𝑚𝑠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solidFill>
                                  <a:prstClr val="black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περίοδος</m:t>
                            </m:r>
                            <m:r>
                              <a:rPr lang="el-GR">
                                <a:solidFill>
                                  <a:prstClr val="black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>
                                <a:solidFill>
                                  <a:prstClr val="black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ρεύματος</m:t>
                            </m:r>
                          </m:e>
                        </m:d>
                      </m:den>
                    </m:f>
                  </m:oMath>
                </a14:m>
                <a:r>
                  <a:rPr lang="el-GR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1000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𝑚𝑠</m:t>
                        </m:r>
                        <m: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num>
                      <m:den>
                        <m:r>
                          <a:rPr lang="en-US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Δπαλμού</m:t>
                        </m:r>
                        <m:r>
                          <a:rPr lang="el-GR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Δπαύσης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𝑚𝑠</m:t>
                        </m:r>
                      </m:den>
                    </m:f>
                  </m:oMath>
                </a14:m>
                <a:endParaRPr lang="en-US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800000"/>
                  </a:buClr>
                  <a:buSzPct val="100000"/>
                  <a:buNone/>
                </a:pPr>
                <a:r>
                  <a:rPr lang="el-GR" dirty="0" smtClean="0">
                    <a:ea typeface="Cambria Math" panose="02040503050406030204" pitchFamily="18" charset="0"/>
                  </a:rPr>
                  <a:t>όπου</a:t>
                </a:r>
                <a:r>
                  <a:rPr lang="el-GR" dirty="0">
                    <a:ea typeface="Cambria Math" panose="02040503050406030204" pitchFamily="18" charset="0"/>
                  </a:rPr>
                  <a:t>: ν= συχνότητα, Τ= περίοδος και Δ= διάρκεια παλμού ή </a:t>
                </a:r>
                <a:r>
                  <a:rPr lang="el-GR" dirty="0" smtClean="0">
                    <a:ea typeface="Cambria Math" panose="02040503050406030204" pitchFamily="18" charset="0"/>
                  </a:rPr>
                  <a:t>παύσης</a:t>
                </a:r>
                <a:r>
                  <a:rPr lang="en-US" dirty="0" smtClean="0">
                    <a:ea typeface="Cambria Math" panose="02040503050406030204" pitchFamily="18" charset="0"/>
                  </a:rPr>
                  <a:t>.</a:t>
                </a:r>
                <a:endParaRPr lang="en-US" dirty="0" smtClean="0"/>
              </a:p>
              <a:p>
                <a:pPr marL="0" indent="0">
                  <a:lnSpc>
                    <a:spcPct val="110000"/>
                  </a:lnSpc>
                  <a:spcBef>
                    <a:spcPts val="1200"/>
                  </a:spcBef>
                  <a:spcAft>
                    <a:spcPts val="600"/>
                  </a:spcAft>
                  <a:buClr>
                    <a:srgbClr val="800000"/>
                  </a:buClr>
                  <a:buSzPct val="100000"/>
                  <a:buNone/>
                </a:pPr>
                <a:r>
                  <a:rPr lang="el-GR" b="1" u="sng" dirty="0" smtClean="0">
                    <a:solidFill>
                      <a:srgbClr val="A50021"/>
                    </a:solidFill>
                    <a:ea typeface="Tahoma" panose="020B0604030504040204" pitchFamily="34" charset="0"/>
                  </a:rPr>
                  <a:t>Παράδειγμα</a:t>
                </a:r>
                <a:r>
                  <a:rPr lang="el-GR" b="1" u="sng" dirty="0">
                    <a:solidFill>
                      <a:srgbClr val="A50021"/>
                    </a:solidFill>
                    <a:ea typeface="Tahoma" panose="020B0604030504040204" pitchFamily="34" charset="0"/>
                  </a:rPr>
                  <a:t>:</a:t>
                </a:r>
                <a:r>
                  <a:rPr lang="el-GR" b="1" dirty="0">
                    <a:solidFill>
                      <a:srgbClr val="A50021"/>
                    </a:solidFill>
                    <a:ea typeface="Tahoma" panose="020B0604030504040204" pitchFamily="34" charset="0"/>
                  </a:rPr>
                  <a:t> </a:t>
                </a:r>
                <a:r>
                  <a:rPr lang="el-GR" dirty="0">
                    <a:ea typeface="Tahoma" panose="020B0604030504040204" pitchFamily="34" charset="0"/>
                  </a:rPr>
                  <a:t>Σε συχνότητα ρεύματος 100</a:t>
                </a:r>
                <a:r>
                  <a:rPr lang="en-US" dirty="0">
                    <a:ea typeface="Tahoma" panose="020B0604030504040204" pitchFamily="34" charset="0"/>
                  </a:rPr>
                  <a:t>Hz, </a:t>
                </a:r>
                <a:r>
                  <a:rPr lang="el-GR" dirty="0">
                    <a:ea typeface="Tahoma" panose="020B0604030504040204" pitchFamily="34" charset="0"/>
                  </a:rPr>
                  <a:t>η παύση μεταξύ των παλμών θα </a:t>
                </a:r>
                <a:r>
                  <a:rPr lang="el-GR" dirty="0" smtClean="0">
                    <a:ea typeface="Tahoma" panose="020B0604030504040204" pitchFamily="34" charset="0"/>
                  </a:rPr>
                  <a:t>είναι:</a:t>
                </a:r>
                <a:endParaRPr lang="en-US" dirty="0" smtClean="0">
                  <a:ea typeface="Tahoma" panose="020B0604030504040204" pitchFamily="34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1200"/>
                  </a:spcBef>
                  <a:buClr>
                    <a:srgbClr val="800000"/>
                  </a:buClr>
                  <a:buSzPct val="100000"/>
                  <a:buNone/>
                </a:pPr>
                <a:r>
                  <a:rPr lang="el-GR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100</a:t>
                </a:r>
                <a:r>
                  <a:rPr lang="en-US" baseline="-25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Hz</a:t>
                </a:r>
                <a:r>
                  <a:rPr lang="el-GR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1000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𝑚𝑠</m:t>
                        </m:r>
                        <m: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num>
                      <m:den>
                        <m:r>
                          <a:rPr lang="en-US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Δπαλμού</m:t>
                        </m:r>
                        <m:r>
                          <a:rPr lang="el-GR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Δπαύσης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𝑚𝑠</m:t>
                        </m:r>
                      </m:den>
                    </m:f>
                  </m:oMath>
                </a14:m>
                <a:r>
                  <a:rPr lang="el-G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1000</m:t>
                        </m:r>
                        <m:r>
                          <a:rPr lang="en-US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𝑚𝑠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𝑚𝑠</m:t>
                        </m:r>
                        <m:r>
                          <a:rPr lang="el-GR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l-GR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Δπαύσης</m:t>
                        </m:r>
                      </m:den>
                    </m:f>
                  </m:oMath>
                </a14:m>
                <a:r>
                  <a:rPr lang="el-G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l-GR" dirty="0">
                    <a:latin typeface="Arial"/>
                    <a:ea typeface="Tahoma" panose="020B0604030504040204" pitchFamily="34" charset="0"/>
                    <a:cs typeface="Arial"/>
                  </a:rPr>
                  <a:t>→</a:t>
                </a:r>
                <a:r>
                  <a:rPr lang="el-G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l-GR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Δπαύσης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= 9</a:t>
                </a:r>
                <a:r>
                  <a:rPr lang="en-US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ms</a:t>
                </a:r>
                <a:endParaRPr lang="el-GR" i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521" r="-1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825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Συχνότητα Ρεύματος </a:t>
            </a:r>
            <a:r>
              <a:rPr lang="el-GR" baseline="-16000" dirty="0"/>
              <a:t>[1/2]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b="1" dirty="0">
                <a:solidFill>
                  <a:srgbClr val="000000"/>
                </a:solidFill>
              </a:rPr>
              <a:t>Προϋπόθεση:</a:t>
            </a:r>
            <a:r>
              <a:rPr lang="el-GR" b="1" dirty="0">
                <a:solidFill>
                  <a:srgbClr val="A50021"/>
                </a:solidFill>
              </a:rPr>
              <a:t> </a:t>
            </a:r>
            <a:r>
              <a:rPr lang="el-GR" dirty="0"/>
              <a:t>Η συχνότητα του ρεύματος στον ΗΜΕ </a:t>
            </a:r>
            <a:r>
              <a:rPr lang="el-GR" dirty="0" err="1"/>
              <a:t>εννευρωμένων</a:t>
            </a:r>
            <a:r>
              <a:rPr lang="el-GR" dirty="0"/>
              <a:t> μυών &gt; συχνότητα πρόκλησης τετανικής συστολής όλων των μυϊκών ινών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Αργές μυϊκές ίνες (τύπου Ι, </a:t>
            </a:r>
            <a:r>
              <a:rPr lang="el-GR" dirty="0" err="1"/>
              <a:t>slow</a:t>
            </a:r>
            <a:r>
              <a:rPr lang="el-GR" dirty="0"/>
              <a:t> </a:t>
            </a:r>
            <a:r>
              <a:rPr lang="el-GR" dirty="0" err="1"/>
              <a:t>twitch</a:t>
            </a:r>
            <a:r>
              <a:rPr lang="el-GR" dirty="0"/>
              <a:t>): τετανική  συστολή σε ν &gt; 20 </a:t>
            </a:r>
            <a:r>
              <a:rPr lang="el-GR" dirty="0" err="1"/>
              <a:t>Hz</a:t>
            </a:r>
            <a:r>
              <a:rPr lang="el-GR" dirty="0"/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Γρήγορες μυϊκές ίνες (τύπου ΙΙ, </a:t>
            </a:r>
            <a:r>
              <a:rPr lang="el-GR" dirty="0" err="1"/>
              <a:t>fast</a:t>
            </a:r>
            <a:r>
              <a:rPr lang="el-GR" dirty="0"/>
              <a:t> </a:t>
            </a:r>
            <a:r>
              <a:rPr lang="el-GR" dirty="0" err="1"/>
              <a:t>twitch</a:t>
            </a:r>
            <a:r>
              <a:rPr lang="el-GR" dirty="0"/>
              <a:t>): τετανική συστολή σε ν &gt; 50-60 </a:t>
            </a:r>
            <a:r>
              <a:rPr lang="el-GR" dirty="0" err="1"/>
              <a:t>Hz</a:t>
            </a:r>
            <a:r>
              <a:rPr lang="el-GR" dirty="0"/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ΜVC (μέγιστες εθελοντικές συστολές): 35-70Hz, μερικές φορές καταγράφοντες και συχνότητες </a:t>
            </a:r>
            <a:r>
              <a:rPr lang="el-GR" dirty="0" err="1"/>
              <a:t>εκπόλωσης</a:t>
            </a:r>
            <a:r>
              <a:rPr lang="el-GR" dirty="0"/>
              <a:t> που ξεπερνούν τα 100Hz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76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Επιλογή Συσκευής ΗΜΕ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702296"/>
            <a:ext cx="8435280" cy="4751040"/>
          </a:xfrm>
        </p:spPr>
        <p:txBody>
          <a:bodyPr/>
          <a:lstStyle/>
          <a:p>
            <a:pPr>
              <a:spcBef>
                <a:spcPts val="1200"/>
              </a:spcBef>
              <a:buSzPct val="100000"/>
            </a:pPr>
            <a:r>
              <a:rPr lang="el-GR" dirty="0"/>
              <a:t>Επιλογή ανάλογα με την </a:t>
            </a:r>
            <a:r>
              <a:rPr lang="el-GR" b="1" dirty="0">
                <a:solidFill>
                  <a:srgbClr val="A50021"/>
                </a:solidFill>
              </a:rPr>
              <a:t>αποδιδόμενη Τάση (V) ή Ένταση του Ρεύματος (I): </a:t>
            </a:r>
          </a:p>
          <a:p>
            <a:pPr marL="625475" indent="-268288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l-GR" dirty="0"/>
              <a:t>Χαμηλής τάσης ΗΜΕ: 0-100Volt, 0-150mA</a:t>
            </a:r>
          </a:p>
          <a:p>
            <a:pPr marL="625475" indent="-268288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l-GR" dirty="0"/>
              <a:t>Υψηλής τάσης ΗΜΕ: μέχρι 500Volt, μέχρι 2.500mA</a:t>
            </a:r>
          </a:p>
          <a:p>
            <a:pPr marL="625475" indent="-268288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l-GR" dirty="0"/>
              <a:t>Σταθερής τάσης ΗΜΕ: (μεταβάλλεται η ένταση)</a:t>
            </a:r>
          </a:p>
          <a:p>
            <a:pPr marL="625475" indent="-268288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l-GR" dirty="0"/>
              <a:t>Σταθερής έντασης ΗΜΕ: (μεταβάλλεται η τάση)</a:t>
            </a:r>
          </a:p>
          <a:p>
            <a:pPr marL="268288" indent="-268288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Γεννήτρια παραγωγής εναλλασσόμενου ρεύματος.</a:t>
            </a:r>
          </a:p>
          <a:p>
            <a:pPr marL="268288" indent="-268288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Δυνατότητα ρύθμισης όλων των αναγκαίων παραμέτρων (μορφή και διάρκεια παλμού, συχνότητα, ένταση, κύκλος λειτουργίας, κλπ). </a:t>
            </a:r>
          </a:p>
          <a:p>
            <a:pPr marL="268288" indent="-268288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Υψηλές προδιαγραφές ασφάλειας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23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Συχνότητα Ρεύματος </a:t>
            </a:r>
            <a:r>
              <a:rPr lang="el-GR" baseline="-16000" dirty="0" smtClean="0"/>
              <a:t>[</a:t>
            </a:r>
            <a:r>
              <a:rPr lang="en-US" baseline="-16000" dirty="0" smtClean="0"/>
              <a:t>2</a:t>
            </a:r>
            <a:r>
              <a:rPr lang="el-GR" baseline="-16000" dirty="0" smtClean="0"/>
              <a:t>/2</a:t>
            </a:r>
            <a:r>
              <a:rPr lang="el-GR" baseline="-16000" dirty="0"/>
              <a:t>]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sz="2400" dirty="0"/>
              <a:t>Συχνότητα ρεύματος: </a:t>
            </a:r>
            <a:r>
              <a:rPr lang="el-GR" sz="2400" b="1" dirty="0">
                <a:solidFill>
                  <a:srgbClr val="000000"/>
                </a:solidFill>
              </a:rPr>
              <a:t>100Hz – </a:t>
            </a:r>
            <a:r>
              <a:rPr lang="el-GR" sz="2400" b="1" dirty="0" smtClean="0">
                <a:solidFill>
                  <a:srgbClr val="000000"/>
                </a:solidFill>
              </a:rPr>
              <a:t>120Hz</a:t>
            </a:r>
            <a:endParaRPr lang="el-GR" sz="2400" b="1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l-GR" sz="2400" dirty="0"/>
              <a:t>Θα πρέπει να επιλέγεται η μεγαλύτερη δυνατή συχνότητα μέσα στο φάσμα των θεραπευτικών συχνοτήτων (1-150Hz), ώστε να προκαλείται τετανική κατά το δυνατό συστολή όλων των μυϊκών ινών, τόσο του τύπου Ι (αργών – αντοχής) αλλά και του τύπου ΙΙ (γρήγορων – εκρηκτικών) μυϊκών ινών. 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sz="2400" b="1" dirty="0">
                <a:solidFill>
                  <a:srgbClr val="000000"/>
                </a:solidFill>
              </a:rPr>
              <a:t>Στόχος:</a:t>
            </a:r>
            <a:r>
              <a:rPr lang="el-GR" sz="2400" b="1" dirty="0">
                <a:solidFill>
                  <a:srgbClr val="A50021"/>
                </a:solidFill>
              </a:rPr>
              <a:t> </a:t>
            </a:r>
            <a:r>
              <a:rPr lang="el-GR" sz="2400" dirty="0"/>
              <a:t>επίτευξη της πληρέστερης τετανικής συστολής → </a:t>
            </a:r>
            <a:r>
              <a:rPr lang="el-GR" sz="2400" dirty="0" err="1" smtClean="0"/>
              <a:t>↑αναπτυσσόμενη</a:t>
            </a:r>
            <a:r>
              <a:rPr lang="el-GR" sz="2400" dirty="0" smtClean="0"/>
              <a:t> </a:t>
            </a:r>
            <a:r>
              <a:rPr lang="el-GR" sz="2400" dirty="0"/>
              <a:t>μυϊκή τάση και δύναμη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04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Κύκλος Λειτουργίας - Διάρκεια Συστολής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sz="2400" dirty="0"/>
              <a:t> </a:t>
            </a:r>
            <a:r>
              <a:rPr lang="el-GR" sz="2400" b="1" dirty="0">
                <a:solidFill>
                  <a:srgbClr val="000000"/>
                </a:solidFill>
              </a:rPr>
              <a:t>Διάρκεια συστολής (διάρκεια </a:t>
            </a:r>
            <a:r>
              <a:rPr lang="el-GR" sz="2400" b="1" dirty="0" err="1">
                <a:solidFill>
                  <a:srgbClr val="000000"/>
                </a:solidFill>
              </a:rPr>
              <a:t>παλμοσειράς</a:t>
            </a:r>
            <a:r>
              <a:rPr lang="el-GR" sz="2400" b="1" dirty="0">
                <a:solidFill>
                  <a:srgbClr val="000000"/>
                </a:solidFill>
              </a:rPr>
              <a:t>):</a:t>
            </a:r>
            <a:r>
              <a:rPr lang="el-GR" sz="2400" b="1" dirty="0">
                <a:solidFill>
                  <a:srgbClr val="A50021"/>
                </a:solidFill>
              </a:rPr>
              <a:t>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sz="2400" dirty="0" err="1"/>
              <a:t>Υπομέγιστες</a:t>
            </a:r>
            <a:r>
              <a:rPr lang="el-GR" sz="2400" dirty="0"/>
              <a:t> συστολές: 4 - 6sec </a:t>
            </a:r>
            <a:r>
              <a:rPr lang="el-GR" sz="2400" dirty="0" smtClean="0"/>
              <a:t>(</a:t>
            </a:r>
            <a:r>
              <a:rPr lang="el-GR" sz="2400" dirty="0" err="1"/>
              <a:t>on</a:t>
            </a:r>
            <a:r>
              <a:rPr lang="el-GR" sz="2400" dirty="0"/>
              <a:t>)</a:t>
            </a:r>
          </a:p>
          <a:p>
            <a:pPr marL="723900" lvl="1" indent="0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r>
              <a:rPr lang="el-GR" sz="2400" dirty="0" smtClean="0"/>
              <a:t>Χρόνος </a:t>
            </a:r>
            <a:r>
              <a:rPr lang="el-GR" sz="2400" dirty="0"/>
              <a:t>ανάπαυσης: 20sec - 1min (</a:t>
            </a:r>
            <a:r>
              <a:rPr lang="el-GR" sz="2400" dirty="0" err="1"/>
              <a:t>off</a:t>
            </a:r>
            <a:r>
              <a:rPr lang="el-GR" sz="2400" dirty="0" smtClean="0"/>
              <a:t>)</a:t>
            </a:r>
            <a:endParaRPr lang="el-GR" sz="2400" dirty="0"/>
          </a:p>
          <a:p>
            <a:pPr lvl="1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sz="2400" dirty="0"/>
              <a:t>Μέγιστες συστολές: 7-10sec (</a:t>
            </a:r>
            <a:r>
              <a:rPr lang="el-GR" sz="2400" dirty="0" err="1"/>
              <a:t>on</a:t>
            </a:r>
            <a:r>
              <a:rPr lang="el-GR" sz="2400" dirty="0"/>
              <a:t>)</a:t>
            </a:r>
          </a:p>
          <a:p>
            <a:pPr marL="723900" lvl="1" indent="0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r>
              <a:rPr lang="el-GR" sz="2400" dirty="0" smtClean="0"/>
              <a:t>Χρόνος </a:t>
            </a:r>
            <a:r>
              <a:rPr lang="el-GR" sz="2400" dirty="0"/>
              <a:t>ανάπαυσης: 1- </a:t>
            </a:r>
            <a:r>
              <a:rPr lang="el-GR" sz="2400" dirty="0" smtClean="0"/>
              <a:t>3min </a:t>
            </a:r>
            <a:r>
              <a:rPr lang="el-GR" sz="2400" dirty="0"/>
              <a:t>(</a:t>
            </a:r>
            <a:r>
              <a:rPr lang="el-GR" sz="2400" dirty="0" err="1"/>
              <a:t>off</a:t>
            </a:r>
            <a:r>
              <a:rPr lang="el-GR" sz="2400" dirty="0" smtClean="0"/>
              <a:t>)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sz="2400" dirty="0"/>
              <a:t> </a:t>
            </a:r>
            <a:r>
              <a:rPr lang="el-GR" sz="2400" b="1" dirty="0">
                <a:solidFill>
                  <a:srgbClr val="000000"/>
                </a:solidFill>
              </a:rPr>
              <a:t>Αριθμός συστολών/συνεδρία: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sz="2400" dirty="0" err="1"/>
              <a:t>Υπομέγιστες</a:t>
            </a:r>
            <a:r>
              <a:rPr lang="el-GR" sz="2400" dirty="0"/>
              <a:t> συστολές: 60-100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sz="2400" dirty="0"/>
              <a:t>Μέγιστες συστολές: </a:t>
            </a:r>
            <a:r>
              <a:rPr lang="el-GR" sz="2400" dirty="0" smtClean="0"/>
              <a:t>10-15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72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Σχημάτων ΗΜΕ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0000"/>
                </a:solidFill>
              </a:rPr>
              <a:t>Σχήμα ΗΜΕ – </a:t>
            </a:r>
            <a:r>
              <a:rPr lang="el-GR" b="1" dirty="0" err="1">
                <a:solidFill>
                  <a:srgbClr val="000000"/>
                </a:solidFill>
              </a:rPr>
              <a:t>Υπομέγιστες</a:t>
            </a:r>
            <a:r>
              <a:rPr lang="el-GR" b="1" dirty="0">
                <a:solidFill>
                  <a:srgbClr val="000000"/>
                </a:solidFill>
              </a:rPr>
              <a:t> συστολές (πχ</a:t>
            </a:r>
            <a:r>
              <a:rPr lang="el-GR" b="1" dirty="0" smtClean="0">
                <a:solidFill>
                  <a:srgbClr val="000000"/>
                </a:solidFill>
              </a:rPr>
              <a:t>):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355600" indent="0">
              <a:lnSpc>
                <a:spcPct val="110000"/>
              </a:lnSpc>
              <a:buSzPct val="100000"/>
              <a:buNone/>
            </a:pPr>
            <a:r>
              <a:rPr lang="el-GR" dirty="0" smtClean="0"/>
              <a:t>5</a:t>
            </a:r>
            <a:r>
              <a:rPr lang="el-GR" dirty="0"/>
              <a:t>’’ </a:t>
            </a:r>
            <a:r>
              <a:rPr lang="el-GR" dirty="0" err="1"/>
              <a:t>Δσυστολής</a:t>
            </a:r>
            <a:r>
              <a:rPr lang="el-GR" dirty="0"/>
              <a:t> (</a:t>
            </a:r>
            <a:r>
              <a:rPr lang="el-GR" dirty="0" err="1"/>
              <a:t>Δπαλμοσειράς</a:t>
            </a:r>
            <a:r>
              <a:rPr lang="el-GR" dirty="0"/>
              <a:t>) - 15’’ </a:t>
            </a:r>
            <a:r>
              <a:rPr lang="el-GR" dirty="0" smtClean="0"/>
              <a:t>παύση,</a:t>
            </a:r>
            <a:endParaRPr lang="en-US" dirty="0" smtClean="0"/>
          </a:p>
          <a:p>
            <a:pPr marL="355600" indent="0">
              <a:lnSpc>
                <a:spcPct val="110000"/>
              </a:lnSpc>
              <a:spcAft>
                <a:spcPts val="2400"/>
              </a:spcAft>
              <a:buSzPct val="100000"/>
              <a:buNone/>
            </a:pPr>
            <a:r>
              <a:rPr lang="el-GR" dirty="0" smtClean="0"/>
              <a:t>3 </a:t>
            </a:r>
            <a:r>
              <a:rPr lang="el-GR" dirty="0"/>
              <a:t>συστολές ανά λεπτό – 60 συστολές στα 20</a:t>
            </a:r>
            <a:r>
              <a:rPr lang="el-GR" dirty="0" smtClean="0"/>
              <a:t>’</a:t>
            </a:r>
            <a:r>
              <a:rPr lang="en-US" dirty="0" smtClean="0"/>
              <a:t>.</a:t>
            </a:r>
            <a:endParaRPr lang="el-GR" dirty="0"/>
          </a:p>
          <a:p>
            <a:pPr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0000"/>
                </a:solidFill>
              </a:rPr>
              <a:t>Σχήμα ΗΜΕ – Μέγιστες συστολές (πχ): 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355600" indent="0">
              <a:lnSpc>
                <a:spcPct val="110000"/>
              </a:lnSpc>
              <a:buSzPct val="100000"/>
              <a:buNone/>
            </a:pPr>
            <a:r>
              <a:rPr lang="el-GR" dirty="0" smtClean="0"/>
              <a:t>10</a:t>
            </a:r>
            <a:r>
              <a:rPr lang="el-GR" dirty="0"/>
              <a:t>’’ </a:t>
            </a:r>
            <a:r>
              <a:rPr lang="el-GR" dirty="0" err="1"/>
              <a:t>Δσυστολής</a:t>
            </a:r>
            <a:r>
              <a:rPr lang="el-GR" dirty="0"/>
              <a:t> (</a:t>
            </a:r>
            <a:r>
              <a:rPr lang="el-GR" dirty="0" err="1"/>
              <a:t>Δπαλμοσειράς</a:t>
            </a:r>
            <a:r>
              <a:rPr lang="el-GR" dirty="0"/>
              <a:t>) – 110’’ παύση, </a:t>
            </a:r>
            <a:endParaRPr lang="en-US" dirty="0" smtClean="0"/>
          </a:p>
          <a:p>
            <a:pPr marL="355600" indent="0">
              <a:lnSpc>
                <a:spcPct val="110000"/>
              </a:lnSpc>
              <a:buSzPct val="100000"/>
              <a:buNone/>
            </a:pPr>
            <a:r>
              <a:rPr lang="el-GR" dirty="0" smtClean="0"/>
              <a:t>1 </a:t>
            </a:r>
            <a:r>
              <a:rPr lang="el-GR" dirty="0"/>
              <a:t>συστολή ανά 2’ – 10 συστολές στα 20</a:t>
            </a:r>
            <a:r>
              <a:rPr lang="el-GR" dirty="0" smtClean="0"/>
              <a:t>’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21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Προϋποθέσεις Επιτυχίας του ΗΜΕ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Προσεκτική προετοιμασία του ασθενούς.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Σωστή τοποθέτηση του μέλους, εκμετάλλευση του φυσιολογικού πλεονεκτήματος των μυών, διαχείριση της βαρύτητας.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Επιλογή των κατάλληλων μεθόδων και παραμέτρων ΗΜΕ. 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Σωστός συνδυασμός μεγέθους-απόστασης ηλεκτροδίων.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Πρόκληση ισχυρών - τετανικών συστολών.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Κατάλληλη ρύθμιση των παραμέτρων, ώστε να αποφεύγεται ο γρήγορος μυϊκός κάματος και ο κίνδυνος δερματικού εγκαύματος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59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el-GR" dirty="0"/>
              <a:t>Προτεινόμενη Βιβλιογραφία </a:t>
            </a:r>
            <a:r>
              <a:rPr lang="el-GR" baseline="-16000" dirty="0" smtClean="0"/>
              <a:t>[</a:t>
            </a:r>
            <a:r>
              <a:rPr lang="el-GR" baseline="-16000" dirty="0"/>
              <a:t>1/2]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  <a:buClr>
                <a:srgbClr val="800000"/>
              </a:buClr>
              <a:buSzPct val="90000"/>
              <a:buFont typeface="+mj-lt"/>
              <a:buAutoNum type="arabicPeriod"/>
            </a:pPr>
            <a:r>
              <a:rPr lang="el-GR" dirty="0" err="1">
                <a:ea typeface="Times New Roman"/>
              </a:rPr>
              <a:t>Γιόκαρης</a:t>
            </a:r>
            <a:r>
              <a:rPr lang="el-GR" dirty="0">
                <a:ea typeface="Times New Roman"/>
              </a:rPr>
              <a:t> Π. Θεραπευτικά Σχήματα - Κλινική Ηλεκτροθεραπεία. Αθήνα: Εκδόσεις Γράμμα A.E., 2007.</a:t>
            </a:r>
            <a:endParaRPr lang="el-GR" dirty="0">
              <a:ea typeface="Calibri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800000"/>
              </a:buClr>
              <a:buSzPct val="90000"/>
              <a:buFont typeface="+mj-lt"/>
              <a:buAutoNum type="arabicPeriod"/>
            </a:pPr>
            <a:r>
              <a:rPr lang="el-GR" dirty="0">
                <a:solidFill>
                  <a:srgbClr val="000000"/>
                </a:solidFill>
              </a:rPr>
              <a:t>Μπάκας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Ε</a:t>
            </a:r>
            <a:r>
              <a:rPr lang="en-US" dirty="0">
                <a:solidFill>
                  <a:srgbClr val="000000"/>
                </a:solidFill>
              </a:rPr>
              <a:t>.</a:t>
            </a:r>
            <a:r>
              <a:rPr lang="el-GR" dirty="0">
                <a:solidFill>
                  <a:srgbClr val="000000"/>
                </a:solidFill>
              </a:rPr>
              <a:t> Φυσική Ιατρική και Αποκατάσταση</a:t>
            </a:r>
            <a:r>
              <a:rPr lang="en-US" dirty="0">
                <a:solidFill>
                  <a:srgbClr val="000000"/>
                </a:solidFill>
              </a:rPr>
              <a:t>.</a:t>
            </a:r>
            <a:r>
              <a:rPr lang="el-GR" dirty="0">
                <a:solidFill>
                  <a:srgbClr val="000000"/>
                </a:solidFill>
              </a:rPr>
              <a:t> Τόμος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1</a:t>
            </a:r>
            <a:r>
              <a:rPr lang="el-GR" baseline="30000" dirty="0">
                <a:solidFill>
                  <a:srgbClr val="000000"/>
                </a:solidFill>
              </a:rPr>
              <a:t>ος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l-GR" dirty="0">
                <a:solidFill>
                  <a:srgbClr val="000000"/>
                </a:solidFill>
              </a:rPr>
              <a:t>Αθήνα: Ιατρικές Εκδόσεις Ζήτα, </a:t>
            </a:r>
            <a:r>
              <a:rPr lang="el-GR" dirty="0" smtClean="0">
                <a:solidFill>
                  <a:srgbClr val="000000"/>
                </a:solidFill>
              </a:rPr>
              <a:t>1995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800000"/>
              </a:buClr>
              <a:buSzPct val="90000"/>
              <a:buFont typeface="+mj-lt"/>
              <a:buAutoNum type="arabicPeriod"/>
            </a:pPr>
            <a:r>
              <a:rPr lang="el-GR" dirty="0" err="1" smtClean="0">
                <a:ea typeface="Times New Roman"/>
              </a:rPr>
              <a:t>Φραγκοράπτης</a:t>
            </a:r>
            <a:r>
              <a:rPr lang="el-GR" dirty="0" smtClean="0">
                <a:ea typeface="Times New Roman"/>
              </a:rPr>
              <a:t> </a:t>
            </a:r>
            <a:r>
              <a:rPr lang="el-GR" dirty="0">
                <a:ea typeface="Times New Roman"/>
              </a:rPr>
              <a:t>Ε. Εφαρμοσμένη Ηλεκτροθεραπεία - Θεωρία και Πράξη Μεθόδων Ηλεκτροθεραπείας . Θεσσαλονίκη: Εκδόσεις </a:t>
            </a:r>
            <a:r>
              <a:rPr lang="el-GR" dirty="0" smtClean="0">
                <a:ea typeface="Times New Roman"/>
              </a:rPr>
              <a:t>Πετρούλα, </a:t>
            </a:r>
            <a:r>
              <a:rPr lang="el-GR" dirty="0">
                <a:ea typeface="Times New Roman"/>
              </a:rPr>
              <a:t>1994.</a:t>
            </a:r>
            <a:endParaRPr lang="el-GR" dirty="0">
              <a:ea typeface="Calibri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800000"/>
              </a:buClr>
              <a:buSzPct val="90000"/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</a:rPr>
              <a:t>Mackler</a:t>
            </a: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L</a:t>
            </a:r>
            <a:r>
              <a:rPr lang="el-GR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Robinson A</a:t>
            </a:r>
            <a:r>
              <a:rPr lang="el-GR" dirty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Clinical Electrophysiology: Electrotherapy and Electrophysiologic Testing</a:t>
            </a:r>
            <a:r>
              <a:rPr lang="el-GR" dirty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Third Edition. Baltimore, MD: </a:t>
            </a:r>
            <a:r>
              <a:rPr lang="en-US" dirty="0" err="1">
                <a:solidFill>
                  <a:srgbClr val="000000"/>
                </a:solidFill>
              </a:rPr>
              <a:t>Wolters</a:t>
            </a:r>
            <a:r>
              <a:rPr lang="en-US" dirty="0">
                <a:solidFill>
                  <a:srgbClr val="000000"/>
                </a:solidFill>
              </a:rPr>
              <a:t> Kluwer - </a:t>
            </a:r>
            <a:r>
              <a:rPr lang="en-GB" dirty="0">
                <a:solidFill>
                  <a:srgbClr val="000000"/>
                </a:solidFill>
              </a:rPr>
              <a:t>Lippincott Williams &amp; Wilkins</a:t>
            </a:r>
            <a:r>
              <a:rPr lang="el-GR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2008.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800000"/>
              </a:buClr>
              <a:buSzPct val="90000"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Nelson</a:t>
            </a: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RM</a:t>
            </a:r>
            <a:r>
              <a:rPr lang="el-GR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Currier DP, Hayes KW</a:t>
            </a:r>
            <a:r>
              <a:rPr lang="el-GR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 Clinical Electrotherapy</a:t>
            </a:r>
            <a:r>
              <a:rPr lang="el-GR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 Third Edition. USA: </a:t>
            </a:r>
            <a:r>
              <a:rPr lang="en-US" dirty="0" err="1">
                <a:solidFill>
                  <a:srgbClr val="000000"/>
                </a:solidFill>
              </a:rPr>
              <a:t>Apleton</a:t>
            </a:r>
            <a:r>
              <a:rPr lang="en-US" dirty="0">
                <a:solidFill>
                  <a:srgbClr val="000000"/>
                </a:solidFill>
              </a:rPr>
              <a:t> &amp; Lange, </a:t>
            </a:r>
            <a:r>
              <a:rPr lang="en-US" dirty="0" smtClean="0">
                <a:solidFill>
                  <a:srgbClr val="000000"/>
                </a:solidFill>
              </a:rPr>
              <a:t>1999.</a:t>
            </a:r>
            <a:endParaRPr lang="el-GR" dirty="0">
              <a:ea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82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el-GR" dirty="0"/>
              <a:t>Προτεινόμενη Βιβλιογραφία </a:t>
            </a:r>
            <a:r>
              <a:rPr lang="el-GR" baseline="-16000" dirty="0" smtClean="0"/>
              <a:t>[</a:t>
            </a:r>
            <a:r>
              <a:rPr lang="en-US" baseline="-16000" dirty="0" smtClean="0"/>
              <a:t>2</a:t>
            </a:r>
            <a:r>
              <a:rPr lang="el-GR" baseline="-16000" dirty="0" smtClean="0"/>
              <a:t>/2</a:t>
            </a:r>
            <a:r>
              <a:rPr lang="el-GR" baseline="-16000" dirty="0"/>
              <a:t>]</a:t>
            </a:r>
            <a:endParaRPr lang="el-GR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Clr>
                <a:srgbClr val="800000"/>
              </a:buClr>
              <a:buSzPct val="90000"/>
              <a:buFont typeface="+mj-lt"/>
              <a:buAutoNum type="arabicPeriod" startAt="6"/>
            </a:pPr>
            <a:r>
              <a:rPr lang="en-US" dirty="0">
                <a:solidFill>
                  <a:srgbClr val="000000"/>
                </a:solidFill>
                <a:ea typeface="Times New Roman"/>
              </a:rPr>
              <a:t>Robertson V, Ward A, Low J, et al. Electrotherapy Explained. Principles and Practice. 4th Edition. </a:t>
            </a:r>
            <a:r>
              <a:rPr lang="el-GR" dirty="0" err="1">
                <a:solidFill>
                  <a:srgbClr val="000000"/>
                </a:solidFill>
                <a:ea typeface="Times New Roman"/>
              </a:rPr>
              <a:t>Edinburgh</a:t>
            </a:r>
            <a:r>
              <a:rPr lang="el-GR" dirty="0">
                <a:solidFill>
                  <a:srgbClr val="000000"/>
                </a:solidFill>
                <a:ea typeface="Times New Roman"/>
              </a:rPr>
              <a:t>: </a:t>
            </a:r>
            <a:r>
              <a:rPr lang="el-GR" dirty="0" err="1">
                <a:solidFill>
                  <a:srgbClr val="000000"/>
                </a:solidFill>
                <a:ea typeface="Times New Roman"/>
              </a:rPr>
              <a:t>Butterworth</a:t>
            </a:r>
            <a:r>
              <a:rPr lang="el-GR" dirty="0">
                <a:solidFill>
                  <a:srgbClr val="000000"/>
                </a:solidFill>
                <a:ea typeface="Times New Roman"/>
              </a:rPr>
              <a:t>­ </a:t>
            </a:r>
            <a:r>
              <a:rPr lang="el-GR" dirty="0" err="1">
                <a:solidFill>
                  <a:srgbClr val="000000"/>
                </a:solidFill>
                <a:ea typeface="Times New Roman"/>
              </a:rPr>
              <a:t>Heinemann</a:t>
            </a:r>
            <a:r>
              <a:rPr lang="el-GR" dirty="0">
                <a:solidFill>
                  <a:srgbClr val="000000"/>
                </a:solidFill>
                <a:ea typeface="Times New Roman"/>
              </a:rPr>
              <a:t>, 2006.</a:t>
            </a:r>
            <a:endParaRPr lang="el-GR" dirty="0">
              <a:solidFill>
                <a:srgbClr val="000000"/>
              </a:solidFill>
              <a:ea typeface="Calibri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>
                <a:srgbClr val="800000"/>
              </a:buClr>
              <a:buSzPct val="90000"/>
              <a:buFont typeface="+mj-lt"/>
              <a:buAutoNum type="arabicPeriod" startAt="6"/>
            </a:pPr>
            <a:r>
              <a:rPr lang="en-US" dirty="0">
                <a:solidFill>
                  <a:srgbClr val="000000"/>
                </a:solidFill>
                <a:ea typeface="Times New Roman"/>
              </a:rPr>
              <a:t>Robertson V, Ward A, Low J, et al. </a:t>
            </a:r>
            <a:r>
              <a:rPr lang="el-GR" dirty="0">
                <a:solidFill>
                  <a:srgbClr val="000000"/>
                </a:solidFill>
                <a:ea typeface="Times New Roman"/>
              </a:rPr>
              <a:t>Ηλεκτροθεραπεία - Βασικές Αρχές και Πρακτική Εφαρμογή. 4η Έκδοση. Αθήνα: Εκδόσεις </a:t>
            </a:r>
            <a:r>
              <a:rPr lang="el-GR" dirty="0" err="1">
                <a:solidFill>
                  <a:srgbClr val="000000"/>
                </a:solidFill>
                <a:ea typeface="Times New Roman"/>
              </a:rPr>
              <a:t>Παρισιάνου</a:t>
            </a:r>
            <a:r>
              <a:rPr lang="el-GR" dirty="0">
                <a:solidFill>
                  <a:srgbClr val="000000"/>
                </a:solidFill>
                <a:ea typeface="Times New Roman"/>
              </a:rPr>
              <a:t> Α.Ε., 2011</a:t>
            </a:r>
            <a:r>
              <a:rPr lang="el-GR" dirty="0" smtClean="0">
                <a:solidFill>
                  <a:srgbClr val="000000"/>
                </a:solidFill>
                <a:ea typeface="Times New Roman"/>
              </a:rPr>
              <a:t>.</a:t>
            </a:r>
            <a:endParaRPr lang="en-US" dirty="0" smtClean="0">
              <a:solidFill>
                <a:srgbClr val="000000"/>
              </a:solidFill>
              <a:ea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>
                <a:srgbClr val="800000"/>
              </a:buClr>
              <a:buSzPct val="90000"/>
              <a:buFont typeface="+mj-lt"/>
              <a:buAutoNum type="arabicPeriod" startAt="6"/>
            </a:pPr>
            <a:r>
              <a:rPr lang="el-GR" dirty="0" err="1">
                <a:solidFill>
                  <a:srgbClr val="000000"/>
                </a:solidFill>
                <a:ea typeface="Times New Roman"/>
              </a:rPr>
              <a:t>Watson</a:t>
            </a:r>
            <a:r>
              <a:rPr lang="el-GR" dirty="0">
                <a:solidFill>
                  <a:srgbClr val="000000"/>
                </a:solidFill>
                <a:ea typeface="Times New Roman"/>
              </a:rPr>
              <a:t> T. Ηλεκτροθεραπεία – Τεκμηριωμένη Πρακτική. Αθήνα: Ιατρικές Εκδόσεις Π.Χ. Πασχαλίδης, </a:t>
            </a:r>
            <a:r>
              <a:rPr lang="el-GR" dirty="0" smtClean="0">
                <a:solidFill>
                  <a:srgbClr val="000000"/>
                </a:solidFill>
                <a:ea typeface="Times New Roman"/>
              </a:rPr>
              <a:t>2011</a:t>
            </a:r>
            <a:r>
              <a:rPr lang="en-US" dirty="0" smtClean="0">
                <a:solidFill>
                  <a:srgbClr val="000000"/>
                </a:solidFill>
                <a:ea typeface="Times New Roman"/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>
                <a:srgbClr val="800000"/>
              </a:buClr>
              <a:buSzPct val="90000"/>
              <a:buFont typeface="+mj-lt"/>
              <a:buAutoNum type="arabicPeriod" startAt="6"/>
            </a:pPr>
            <a:r>
              <a:rPr lang="en-US" dirty="0">
                <a:ea typeface="Times New Roman"/>
              </a:rPr>
              <a:t>William P. Therapeutics Modalities in Rehabilitation. 4th Edition. Columbus, OH: McGraw-Hill Global Education Holdings, </a:t>
            </a:r>
            <a:r>
              <a:rPr lang="en-US" dirty="0" smtClean="0">
                <a:ea typeface="Times New Roman"/>
              </a:rPr>
              <a:t>2011.</a:t>
            </a:r>
            <a:endParaRPr lang="el-GR" dirty="0">
              <a:ea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8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l-GR" sz="5400" b="1" dirty="0" smtClean="0">
                <a:solidFill>
                  <a:srgbClr val="A50021"/>
                </a:solidFill>
                <a:latin typeface="Arial Narrow" pitchFamily="34" charset="0"/>
              </a:rPr>
              <a:t>Τέλος Ενότητας</a:t>
            </a:r>
            <a:endParaRPr lang="el-GR" sz="54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8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Ορθογώνιο 8"/>
          <p:cNvSpPr/>
          <p:nvPr/>
        </p:nvSpPr>
        <p:spPr>
          <a:xfrm>
            <a:off x="1080849" y="3789040"/>
            <a:ext cx="6966520" cy="1563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l-GR" sz="220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Η προσπάθεια αυτή αφιερώνεται στη μνήμη του αγαπητού συναδέλφου </a:t>
            </a:r>
            <a:r>
              <a:rPr lang="el-GR" sz="2200" b="1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Παναγιώτη </a:t>
            </a:r>
            <a:r>
              <a:rPr lang="el-GR" sz="2200" b="1" dirty="0" err="1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Γιόκαρη</a:t>
            </a:r>
            <a:r>
              <a:rPr lang="el-GR" sz="220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 ο οποίος επί χρόνια δίδασκε το μάθημα της «Ηλεκτροθεραπείας» στους φοιτητές του Τμήματος Φυσικοθεραπείας του ΤΕΙ Αθήνας</a:t>
            </a:r>
          </a:p>
        </p:txBody>
      </p:sp>
    </p:spTree>
    <p:extLst>
      <p:ext uri="{BB962C8B-B14F-4D97-AF65-F5344CB8AC3E}">
        <p14:creationId xmlns:p14="http://schemas.microsoft.com/office/powerpoint/2010/main" val="39653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9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Αναφορά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Γεώργιος </a:t>
            </a:r>
            <a:r>
              <a:rPr lang="el-GR" sz="2000" dirty="0" err="1" smtClean="0"/>
              <a:t>Παπαθανασίου</a:t>
            </a:r>
            <a:r>
              <a:rPr lang="el-GR" sz="2000" dirty="0" smtClean="0"/>
              <a:t>. «Ηλεκτροθεραπεία (Θ). Ενότητα 2</a:t>
            </a:r>
            <a:r>
              <a:rPr lang="en-US" sz="2000" dirty="0" smtClean="0"/>
              <a:t>:</a:t>
            </a:r>
            <a:r>
              <a:rPr lang="el-GR" sz="2000" dirty="0"/>
              <a:t> Ηλεκτρικός Ερεθισμός </a:t>
            </a:r>
            <a:r>
              <a:rPr lang="el-GR" sz="2000" dirty="0" err="1"/>
              <a:t>Εννευρωμένων</a:t>
            </a:r>
            <a:r>
              <a:rPr lang="el-GR" sz="2000" dirty="0"/>
              <a:t> Μυών: Παράμετροι Εφαρμογής».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 Copyright </a:t>
            </a:r>
            <a:r>
              <a:rPr lang="el-GR" sz="2000" dirty="0"/>
              <a:t>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Γεώργιος </a:t>
            </a:r>
            <a:r>
              <a:rPr lang="el-GR" sz="2000" dirty="0" err="1" smtClean="0"/>
              <a:t>Παπαθανασίου</a:t>
            </a:r>
            <a:r>
              <a:rPr lang="el-GR" sz="2000" dirty="0" smtClean="0"/>
              <a:t> </a:t>
            </a:r>
            <a:r>
              <a:rPr lang="el-GR" sz="2000" dirty="0"/>
              <a:t>2014.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095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1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Υψηλής – Χαμηλής Τάσης</a:t>
            </a:r>
          </a:p>
        </p:txBody>
      </p:sp>
      <p:grpSp>
        <p:nvGrpSpPr>
          <p:cNvPr id="19" name="Ομάδα 18" descr="διάγραμμα υψηλής και χαμηλής τάσης"/>
          <p:cNvGrpSpPr/>
          <p:nvPr/>
        </p:nvGrpSpPr>
        <p:grpSpPr>
          <a:xfrm>
            <a:off x="899592" y="1844824"/>
            <a:ext cx="7560840" cy="4320480"/>
            <a:chOff x="899592" y="1844824"/>
            <a:chExt cx="7560840" cy="4320480"/>
          </a:xfrm>
        </p:grpSpPr>
        <p:sp>
          <p:nvSpPr>
            <p:cNvPr id="18" name="Ορθογώνιο 17"/>
            <p:cNvSpPr/>
            <p:nvPr/>
          </p:nvSpPr>
          <p:spPr>
            <a:xfrm>
              <a:off x="899592" y="1844824"/>
              <a:ext cx="7560840" cy="43204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" name="Ευθεία γραμμή σύνδεσης 6"/>
            <p:cNvCxnSpPr/>
            <p:nvPr/>
          </p:nvCxnSpPr>
          <p:spPr>
            <a:xfrm>
              <a:off x="1763688" y="2060848"/>
              <a:ext cx="0" cy="4104456"/>
            </a:xfrm>
            <a:prstGeom prst="line">
              <a:avLst/>
            </a:prstGeom>
            <a:ln w="381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/>
            <p:cNvCxnSpPr/>
            <p:nvPr/>
          </p:nvCxnSpPr>
          <p:spPr>
            <a:xfrm>
              <a:off x="1763688" y="3717032"/>
              <a:ext cx="5616624" cy="0"/>
            </a:xfrm>
            <a:prstGeom prst="line">
              <a:avLst/>
            </a:prstGeom>
            <a:ln w="381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/>
            <p:cNvCxnSpPr/>
            <p:nvPr/>
          </p:nvCxnSpPr>
          <p:spPr>
            <a:xfrm>
              <a:off x="1763688" y="5589240"/>
              <a:ext cx="5760640" cy="0"/>
            </a:xfrm>
            <a:prstGeom prst="line">
              <a:avLst/>
            </a:prstGeom>
            <a:ln w="381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Ορθογώνιο 11"/>
            <p:cNvSpPr/>
            <p:nvPr/>
          </p:nvSpPr>
          <p:spPr>
            <a:xfrm>
              <a:off x="2627784" y="5301208"/>
              <a:ext cx="4032448" cy="288032"/>
            </a:xfrm>
            <a:prstGeom prst="rect">
              <a:avLst/>
            </a:prstGeom>
            <a:noFill/>
            <a:ln w="1905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Ελεύθερη σχεδίαση 12"/>
            <p:cNvSpPr/>
            <p:nvPr/>
          </p:nvSpPr>
          <p:spPr>
            <a:xfrm>
              <a:off x="2634099" y="2612818"/>
              <a:ext cx="482727" cy="1103776"/>
            </a:xfrm>
            <a:custGeom>
              <a:avLst/>
              <a:gdLst>
                <a:gd name="connsiteX0" fmla="*/ 946 w 482727"/>
                <a:gd name="connsiteY0" fmla="*/ 1093943 h 1103776"/>
                <a:gd name="connsiteX1" fmla="*/ 946 w 482727"/>
                <a:gd name="connsiteY1" fmla="*/ 228705 h 1103776"/>
                <a:gd name="connsiteX2" fmla="*/ 10778 w 482727"/>
                <a:gd name="connsiteY2" fmla="*/ 2563 h 1103776"/>
                <a:gd name="connsiteX3" fmla="*/ 59940 w 482727"/>
                <a:gd name="connsiteY3" fmla="*/ 327027 h 1103776"/>
                <a:gd name="connsiteX4" fmla="*/ 207424 w 482727"/>
                <a:gd name="connsiteY4" fmla="*/ 769479 h 1103776"/>
                <a:gd name="connsiteX5" fmla="*/ 246753 w 482727"/>
                <a:gd name="connsiteY5" fmla="*/ 12395 h 1103776"/>
                <a:gd name="connsiteX6" fmla="*/ 315578 w 482727"/>
                <a:gd name="connsiteY6" fmla="*/ 523672 h 1103776"/>
                <a:gd name="connsiteX7" fmla="*/ 482727 w 482727"/>
                <a:gd name="connsiteY7" fmla="*/ 1103776 h 110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727" h="1103776">
                  <a:moveTo>
                    <a:pt x="946" y="1093943"/>
                  </a:moveTo>
                  <a:cubicBezTo>
                    <a:pt x="126" y="752272"/>
                    <a:pt x="-693" y="410602"/>
                    <a:pt x="946" y="228705"/>
                  </a:cubicBezTo>
                  <a:cubicBezTo>
                    <a:pt x="2585" y="46808"/>
                    <a:pt x="946" y="-13824"/>
                    <a:pt x="10778" y="2563"/>
                  </a:cubicBezTo>
                  <a:cubicBezTo>
                    <a:pt x="20610" y="18950"/>
                    <a:pt x="27166" y="199208"/>
                    <a:pt x="59940" y="327027"/>
                  </a:cubicBezTo>
                  <a:cubicBezTo>
                    <a:pt x="92714" y="454846"/>
                    <a:pt x="176289" y="821918"/>
                    <a:pt x="207424" y="769479"/>
                  </a:cubicBezTo>
                  <a:cubicBezTo>
                    <a:pt x="238559" y="717040"/>
                    <a:pt x="228727" y="53363"/>
                    <a:pt x="246753" y="12395"/>
                  </a:cubicBezTo>
                  <a:cubicBezTo>
                    <a:pt x="264779" y="-28573"/>
                    <a:pt x="276249" y="341775"/>
                    <a:pt x="315578" y="523672"/>
                  </a:cubicBezTo>
                  <a:cubicBezTo>
                    <a:pt x="354907" y="705569"/>
                    <a:pt x="418817" y="904672"/>
                    <a:pt x="482727" y="1103776"/>
                  </a:cubicBezTo>
                </a:path>
              </a:pathLst>
            </a:custGeom>
            <a:noFill/>
            <a:ln w="1905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23554" y="3068959"/>
              <a:ext cx="1152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Υψηλής τάσης</a:t>
              </a:r>
              <a:endParaRPr lang="el-GR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91865" y="4942909"/>
              <a:ext cx="1092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Χαμηλής τάσης</a:t>
              </a:r>
              <a:endParaRPr lang="el-GR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63688" y="298004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accent4">
                      <a:lumMod val="10000"/>
                    </a:schemeClr>
                  </a:solidFill>
                </a:rPr>
                <a:t>400</a:t>
              </a:r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</a:rPr>
                <a:t>V</a:t>
              </a:r>
              <a:endParaRPr lang="el-GR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63688" y="4964777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10000"/>
                    </a:schemeClr>
                  </a:solidFill>
                </a:rPr>
                <a:t>1</a:t>
              </a:r>
              <a:r>
                <a:rPr lang="el-GR" dirty="0" smtClean="0">
                  <a:solidFill>
                    <a:schemeClr val="accent4">
                      <a:lumMod val="10000"/>
                    </a:schemeClr>
                  </a:solidFill>
                </a:rPr>
                <a:t>00</a:t>
              </a:r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</a:rPr>
                <a:t>V</a:t>
              </a:r>
              <a:endParaRPr lang="el-GR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77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8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578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Ηλεκτροδίων </a:t>
            </a:r>
            <a:r>
              <a:rPr lang="el-GR" baseline="-16000" dirty="0"/>
              <a:t>[1/2]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Τα ηλεκτρόδια θα πρέπει να έχουν υψηλή ποιότητα κατασκευής και ελάχιστη παραμόρφωση σήματος.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Συνήθως προτιμούνται εύκαμπτα ηλεκτρόδια άνθρακα - καουτσούκ με λεία και επίπεδη επιφάνεια, ώστε να κατανέμεται ισομερώς η πυκνότητα του ρεύματος. Στην περίπτωση αυτή, το απορροφητικό διάμεσο υλικό θα πρέπει να εξασφαλίζει καλή αγωγιμότητα, καλή εφαρμογή και να υγραίνεται σωστά και ομοιόμορφα.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Επίσης, χρησιμοποιούνται και αυτοκόλλητα ηλεκτρόδια με αγώγιμο ζελέ που θα πρέπει ναι είναι γνωστής </a:t>
            </a:r>
            <a:r>
              <a:rPr lang="el-GR" dirty="0" err="1"/>
              <a:t>υποαλλεργικής</a:t>
            </a:r>
            <a:r>
              <a:rPr lang="el-GR" dirty="0"/>
              <a:t> σύνθεσης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29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Ηλεκτροδίων </a:t>
            </a:r>
            <a:r>
              <a:rPr lang="el-GR" baseline="-16000" dirty="0" smtClean="0"/>
              <a:t>[2/2</a:t>
            </a:r>
            <a:r>
              <a:rPr lang="el-GR" baseline="-16000" dirty="0"/>
              <a:t>]</a:t>
            </a:r>
            <a:endParaRPr lang="el-GR" dirty="0"/>
          </a:p>
        </p:txBody>
      </p:sp>
      <p:pic>
        <p:nvPicPr>
          <p:cNvPr id="4" name="Θέση περιεχομένου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8141" y="1844824"/>
            <a:ext cx="6032211" cy="4114800"/>
          </a:xfrm>
          <a:prstGeom prst="rect">
            <a:avLst/>
          </a:prstGeom>
          <a:noFill/>
          <a:ln w="19050">
            <a:solidFill>
              <a:srgbClr val="8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203848" y="6165304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n-US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Watson 2011</a:t>
            </a:r>
            <a:r>
              <a:rPr lang="el-GR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, «Ηλεκτροθεραπεία</a:t>
            </a:r>
            <a:r>
              <a:rPr lang="el-GR" b="1" dirty="0">
                <a:solidFill>
                  <a:srgbClr val="800000"/>
                </a:solidFill>
                <a:latin typeface="Arial Narrow" panose="020B0606020202030204" pitchFamily="34" charset="0"/>
              </a:rPr>
              <a:t>»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33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Τοποθέτηση Ηλεκτροδίων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Σταθεροποίηση μέλους - Θέση άρθρωσης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l-GR" dirty="0" smtClean="0"/>
              <a:t>Η </a:t>
            </a:r>
            <a:r>
              <a:rPr lang="el-GR" dirty="0"/>
              <a:t>εκμετάλλευση του μηχανικού πλεονεκτήματος διευκολύνει την ανάπτυξη ισχυρής μυϊκής συστολής, ενώ η σωστή διαχείριση της βαρύτητας διευκολύνει ή προσθέτει πρόσθετη αντίσταση στην κίνηση. 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Καθαρισμός του δέρματος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l-GR" dirty="0" smtClean="0"/>
              <a:t>Η </a:t>
            </a:r>
            <a:r>
              <a:rPr lang="el-GR" dirty="0"/>
              <a:t>απομάκρυνση των νεκρών κυττάρων και των λιπαρών ουσιών μειώνει σημαντική τη δερματική αντίσταση και βελτιώνει την αγωγιμότητα, διευκολύνοντας τη διέλευση του ρεύματος.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Αποφεύγονται περιοχές με έντονη τριχοφυΐα ή με δερματικά προβλήματα.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Σταθερή - ομοιόμορφα πιεστική εφαρμογή των ηλεκτροδίων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98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Ερεθισμού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5536" y="1702296"/>
            <a:ext cx="8568952" cy="4679032"/>
          </a:xfrm>
        </p:spPr>
        <p:txBody>
          <a:bodyPr/>
          <a:lstStyle/>
          <a:p>
            <a:pPr>
              <a:buSzPct val="100000"/>
            </a:pPr>
            <a:r>
              <a:rPr lang="el-GR" b="1" dirty="0">
                <a:solidFill>
                  <a:srgbClr val="000000"/>
                </a:solidFill>
              </a:rPr>
              <a:t>Μονοπολική μέθοδος: (ΗΕ μέσω κινητικού νεύρου)</a:t>
            </a:r>
          </a:p>
          <a:p>
            <a:pPr marL="4476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Ανενεργό </a:t>
            </a:r>
            <a:r>
              <a:rPr lang="el-GR" dirty="0" err="1"/>
              <a:t>ηλ</a:t>
            </a:r>
            <a:r>
              <a:rPr lang="el-GR" dirty="0"/>
              <a:t>.: Μεγάλης επιφάνειας, μη ερεθιστικό, άνοδος (+) </a:t>
            </a:r>
            <a:r>
              <a:rPr lang="el-GR" dirty="0" smtClean="0"/>
              <a:t>(</a:t>
            </a:r>
            <a:r>
              <a:rPr lang="el-GR" dirty="0"/>
              <a:t>σε </a:t>
            </a:r>
            <a:r>
              <a:rPr lang="el-GR" dirty="0" err="1"/>
              <a:t>ομόπλευρη</a:t>
            </a:r>
            <a:r>
              <a:rPr lang="el-GR" dirty="0"/>
              <a:t> κεντρική περιοχή, ή στην πορεία του κινητικού νεύρου</a:t>
            </a:r>
            <a:r>
              <a:rPr lang="el-GR" dirty="0" smtClean="0"/>
              <a:t>).</a:t>
            </a:r>
            <a:endParaRPr lang="el-GR" dirty="0"/>
          </a:p>
          <a:p>
            <a:pPr marL="447675" indent="-268288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Ενεργό </a:t>
            </a:r>
            <a:r>
              <a:rPr lang="el-GR" dirty="0" err="1"/>
              <a:t>ηλ</a:t>
            </a:r>
            <a:r>
              <a:rPr lang="el-GR" dirty="0"/>
              <a:t>.: Μικρότερης επιφάνειας, ερεθιστικό, κάθοδος </a:t>
            </a:r>
            <a:r>
              <a:rPr lang="el-GR" dirty="0" smtClean="0"/>
              <a:t>(-) (</a:t>
            </a:r>
            <a:r>
              <a:rPr lang="el-GR" dirty="0"/>
              <a:t>σε κινητικά σημεία, μετακινούμενο ή σταθερό, ή σε νευρικό στέλεχος</a:t>
            </a:r>
            <a:r>
              <a:rPr lang="el-GR" dirty="0" smtClean="0"/>
              <a:t>).</a:t>
            </a:r>
            <a:endParaRPr lang="el-GR" dirty="0"/>
          </a:p>
          <a:p>
            <a:pPr>
              <a:buSzPct val="100000"/>
            </a:pPr>
            <a:r>
              <a:rPr lang="el-GR" b="1" dirty="0">
                <a:solidFill>
                  <a:srgbClr val="000000"/>
                </a:solidFill>
              </a:rPr>
              <a:t>Διπολική μέθοδος: (άμεσος ΗΜΕ)</a:t>
            </a:r>
          </a:p>
          <a:p>
            <a:pPr marL="4476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2 ισομεγέθη ηλεκτρόδια στα άκρα του μυός / μυϊκής ομάδας. </a:t>
            </a:r>
          </a:p>
          <a:p>
            <a:pPr marL="447675" indent="-268288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Η κάθοδος (-) κοντά στο κινητικό σημείο του μυός.</a:t>
            </a:r>
          </a:p>
          <a:p>
            <a:pPr>
              <a:buSzPct val="100000"/>
            </a:pPr>
            <a:r>
              <a:rPr lang="el-GR" b="1" dirty="0">
                <a:solidFill>
                  <a:srgbClr val="000000"/>
                </a:solidFill>
              </a:rPr>
              <a:t>Σημείωση:</a:t>
            </a:r>
            <a:r>
              <a:rPr lang="el-GR" b="1" dirty="0">
                <a:solidFill>
                  <a:srgbClr val="A50021"/>
                </a:solidFill>
              </a:rPr>
              <a:t> </a:t>
            </a:r>
            <a:r>
              <a:rPr lang="el-GR" dirty="0"/>
              <a:t>Η πολικότητα των ηλεκτροδίων δεν επηρεάζει τον ΗΜΕ σε εφαρμογή εναλλασσόμενου ρεύματος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44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Κοινός Εκτείνων των Δακτύλων (</a:t>
            </a:r>
            <a:r>
              <a:rPr lang="el-GR" dirty="0" smtClean="0"/>
              <a:t>α) </a:t>
            </a:r>
            <a:r>
              <a:rPr lang="el-GR" sz="3200" dirty="0" smtClean="0"/>
              <a:t>Μονοπολική </a:t>
            </a:r>
            <a:r>
              <a:rPr lang="el-GR" sz="3200" dirty="0"/>
              <a:t>Μέθοδος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03" y="1772816"/>
            <a:ext cx="6820593" cy="4530436"/>
          </a:xfrm>
          <a:ln w="19050">
            <a:solidFill>
              <a:schemeClr val="accent4">
                <a:lumMod val="10000"/>
              </a:schemeClr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699792" y="6392361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l-GR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Θεοδωρόπουλος 2014, Προσωπικό αρχείο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emplate_GP_HL1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_GP_HL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xo-opistho_simeiomata">
  <a:themeElements>
    <a:clrScheme name="Προσαρμοσμένο 2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template_GP_HL1</Template>
  <TotalTime>202</TotalTime>
  <Words>2536</Words>
  <Application>Microsoft Office PowerPoint</Application>
  <PresentationFormat>Προβολή στην οθόνη (4:3)</PresentationFormat>
  <Paragraphs>273</Paragraphs>
  <Slides>42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42</vt:i4>
      </vt:variant>
    </vt:vector>
  </HeadingPairs>
  <TitlesOfParts>
    <vt:vector size="46" baseType="lpstr">
      <vt:lpstr>template_GP_HL1</vt:lpstr>
      <vt:lpstr>template_GP_HL</vt:lpstr>
      <vt:lpstr>exo-opistho_simeiomata</vt:lpstr>
      <vt:lpstr>OC_template_updated</vt:lpstr>
      <vt:lpstr>Ηλεκτροθεραπεία (Θ)</vt:lpstr>
      <vt:lpstr>Θεματική Ενότητα 2</vt:lpstr>
      <vt:lpstr>Επιλογή Συσκευής ΗΜΕ</vt:lpstr>
      <vt:lpstr>Συσκευές Υψηλής – Χαμηλής Τάσης</vt:lpstr>
      <vt:lpstr>Τύποι Ηλεκτροδίων [1/2]</vt:lpstr>
      <vt:lpstr>Τύποι Ηλεκτροδίων [2/2]</vt:lpstr>
      <vt:lpstr>Τοποθέτηση Ηλεκτροδίων</vt:lpstr>
      <vt:lpstr>Μέθοδος Ερεθισμού</vt:lpstr>
      <vt:lpstr>Κοινός Εκτείνων των Δακτύλων (α) Μονοπολική Μέθοδος</vt:lpstr>
      <vt:lpstr>Κοινός Εκτείνων των Δακτύλων (β) Μονοπολική Μέθοδος</vt:lpstr>
      <vt:lpstr>Μακρός Απαγωγός του Αντίχειρα Μονοπολική Μέθοδος</vt:lpstr>
      <vt:lpstr>Καμπτήρες Δακτύλων Μονοπολική Μέθοδος</vt:lpstr>
      <vt:lpstr>Σφιγκτήρας των Βλεφάρων Μονοπολική Μέθοδος</vt:lpstr>
      <vt:lpstr>Ίδιος Εκτείνων τον Δείκτη Μονοπολική Μέθοδος</vt:lpstr>
      <vt:lpstr> Περονιαίοι (α) – Διπολική Μέθοδος</vt:lpstr>
      <vt:lpstr>Περονιαίοι (β) – Διπολική Μέθοδος</vt:lpstr>
      <vt:lpstr>Τετρακέφαλος – Διπολική Μέθοδος</vt:lpstr>
      <vt:lpstr>Μέγεθος – Απόσταση Ηλεκτροδίων</vt:lpstr>
      <vt:lpstr>Τύπος Ρεύματος</vt:lpstr>
      <vt:lpstr>Τύπος Ρεύματος – Μορφή Παλμού [1/2]</vt:lpstr>
      <vt:lpstr>Τύπος Ρεύματος – Μορφή Παλμού [2/2]</vt:lpstr>
      <vt:lpstr>Μορφή Παλμού</vt:lpstr>
      <vt:lpstr>Καμπύλη  Έντασης – Διάρκειας «γ καμπύλη»</vt:lpstr>
      <vt:lpstr>Καμπύλη  γ</vt:lpstr>
      <vt:lpstr>Ένταση Ρεύματος</vt:lpstr>
      <vt:lpstr>Διάρκεια Παλμού [1/2]</vt:lpstr>
      <vt:lpstr>Διάρκεια Παλμού [2/2]</vt:lpstr>
      <vt:lpstr>Παύση μεταξύ Παλμών</vt:lpstr>
      <vt:lpstr>Συχνότητα Ρεύματος [1/2]</vt:lpstr>
      <vt:lpstr>Συχνότητα Ρεύματος [2/2]</vt:lpstr>
      <vt:lpstr>Κύκλος Λειτουργίας - Διάρκεια Συστολής</vt:lpstr>
      <vt:lpstr>Παραδείγματα Σχημάτων ΗΜΕ</vt:lpstr>
      <vt:lpstr>Προϋποθέσεις Επιτυχίας του ΗΜΕ</vt:lpstr>
      <vt:lpstr>Προτεινόμενη Βιβλιογραφία [1/2]</vt:lpstr>
      <vt:lpstr>Προτεινόμενη Βιβλιογραφία [2/2]</vt:lpstr>
      <vt:lpstr>Τέλος Ενότητας</vt:lpstr>
      <vt:lpstr>Σημειώματα</vt:lpstr>
      <vt:lpstr>Αναφορά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Ηλεκτροθεραπεία</dc:title>
  <dc:creator>opencourses@teiath.gr</dc:creator>
  <cp:lastModifiedBy>fkaram2</cp:lastModifiedBy>
  <cp:revision>34</cp:revision>
  <dcterms:created xsi:type="dcterms:W3CDTF">2014-05-08T12:27:22Z</dcterms:created>
  <dcterms:modified xsi:type="dcterms:W3CDTF">2015-05-20T08:18:29Z</dcterms:modified>
</cp:coreProperties>
</file>