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30"/>
  </p:notesMasterIdLst>
  <p:handoutMasterIdLst>
    <p:handoutMasterId r:id="rId31"/>
  </p:handoutMasterIdLst>
  <p:sldIdLst>
    <p:sldId id="256" r:id="rId3"/>
    <p:sldId id="268" r:id="rId4"/>
    <p:sldId id="269"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57" r:id="rId23"/>
    <p:sldId id="262" r:id="rId24"/>
    <p:sldId id="264" r:id="rId25"/>
    <p:sldId id="287" r:id="rId26"/>
    <p:sldId id="288" r:id="rId27"/>
    <p:sldId id="289" r:id="rId28"/>
    <p:sldId id="290" r:id="rId29"/>
  </p:sldIdLst>
  <p:sldSz cx="9144000" cy="6858000" type="screen4x3"/>
  <p:notesSz cx="7104063" cy="10234613"/>
  <p:custDataLst>
    <p:tags r:id="rId32"/>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81" d="100"/>
          <a:sy n="81" d="100"/>
        </p:scale>
        <p:origin x="-84" y="-6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4/6/2015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4/6/2015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20</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21</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22</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23</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25</a:t>
            </a:fld>
            <a:endParaRPr lang="el-GR">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26</a:t>
            </a:fld>
            <a:endParaRPr lang="el-GR">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61076660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71768625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35312843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8196512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6419829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9067873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0353417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68022293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07947533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n-US" dirty="0" smtClean="0"/>
              <a:t>Click to edit Master title style</a:t>
            </a:r>
            <a:endParaRPr lang="el-GR" dirty="0"/>
          </a:p>
        </p:txBody>
      </p:sp>
      <p:sp>
        <p:nvSpPr>
          <p:cNvPr id="3" name="Content Placeholder 2"/>
          <p:cNvSpPr>
            <a:spLocks noGrp="1"/>
          </p:cNvSpPr>
          <p:nvPr>
            <p:ph idx="1"/>
          </p:nvPr>
        </p:nvSpPr>
        <p:spPr/>
        <p:txBody>
          <a:bodyPr/>
          <a:lstStyle>
            <a:lvl1pPr>
              <a:defRPr sz="2400"/>
            </a:lvl1pPr>
            <a:lvl2pPr marL="742950" indent="-285750">
              <a:buFont typeface="Courier New" panose="02070309020205020404" pitchFamily="49" charset="0"/>
              <a:buChar char="o"/>
              <a:defRPr sz="2200"/>
            </a:lvl2pPr>
            <a:lvl3pPr marL="1143000" indent="-228600">
              <a:buFont typeface="Calibri" panose="020F0502020204030204" pitchFamily="34" charset="0"/>
              <a:buChar cha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17972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9012156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Φυσική Οπτική (Ε)</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fontScale="92500" lnSpcReduction="20000"/>
          </a:bodyPr>
          <a:lstStyle/>
          <a:p>
            <a:pPr>
              <a:spcBef>
                <a:spcPts val="0"/>
              </a:spcBef>
              <a:spcAft>
                <a:spcPts val="1200"/>
              </a:spcAft>
            </a:pPr>
            <a:r>
              <a:rPr lang="el-GR" sz="2800" b="1" dirty="0" smtClean="0"/>
              <a:t>Ενότητα </a:t>
            </a:r>
            <a:r>
              <a:rPr lang="en-US" sz="2800" b="1" dirty="0"/>
              <a:t>6</a:t>
            </a:r>
            <a:r>
              <a:rPr lang="el-GR" sz="2800" dirty="0" smtClean="0"/>
              <a:t>:</a:t>
            </a:r>
            <a:r>
              <a:rPr lang="en-US" sz="2800" dirty="0" smtClean="0"/>
              <a:t> </a:t>
            </a:r>
            <a:r>
              <a:rPr lang="el-GR" sz="2800" dirty="0"/>
              <a:t>Μελέτη Φωτοηλεκτρικού Φαινομένου με Χρήση Φωτοεκπεμπουσών Διόδων (LEDS)</a:t>
            </a:r>
          </a:p>
          <a:p>
            <a:pPr>
              <a:spcBef>
                <a:spcPts val="0"/>
              </a:spcBef>
            </a:pPr>
            <a:r>
              <a:rPr lang="el-GR" sz="2400" dirty="0" smtClean="0"/>
              <a:t>Γεώργιος Μήτσου</a:t>
            </a:r>
            <a:endParaRPr lang="el-GR" sz="2400" dirty="0"/>
          </a:p>
          <a:p>
            <a:pPr>
              <a:spcBef>
                <a:spcPts val="0"/>
              </a:spcBef>
            </a:pPr>
            <a:r>
              <a:rPr lang="el-GR" sz="2400" dirty="0"/>
              <a:t>Τμήμα </a:t>
            </a:r>
            <a:r>
              <a:rPr lang="el-GR" sz="2400" dirty="0" smtClean="0"/>
              <a:t>Οπτικής και Οπτομετρίας</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Σκοπός</a:t>
            </a:r>
            <a:endParaRPr lang="el-GR" dirty="0"/>
          </a:p>
        </p:txBody>
      </p:sp>
      <p:sp>
        <p:nvSpPr>
          <p:cNvPr id="3" name="Θέση περιεχομένου 2"/>
          <p:cNvSpPr>
            <a:spLocks noGrp="1"/>
          </p:cNvSpPr>
          <p:nvPr>
            <p:ph idx="1"/>
          </p:nvPr>
        </p:nvSpPr>
        <p:spPr>
          <a:xfrm>
            <a:off x="457200" y="1556792"/>
            <a:ext cx="8229600" cy="4680520"/>
          </a:xfrm>
        </p:spPr>
        <p:txBody>
          <a:bodyPr/>
          <a:lstStyle/>
          <a:p>
            <a:r>
              <a:rPr lang="el-GR" dirty="0"/>
              <a:t>Στο πείραμα αυτό θα δούμε τη λειτουργία των LEDS, όπως προσδιορίζεται από το εσωτερικό φωτοηλεκτρικό φαινόμενο και θα υπολογίσουμε τη σταθερά h του Plank.</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23331264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Πειραματική διάταξη </a:t>
            </a:r>
            <a:r>
              <a:rPr lang="el-GR" sz="3200" b="0" dirty="0" smtClean="0"/>
              <a:t>(1 από 2) </a:t>
            </a:r>
            <a:endParaRPr lang="el-GR" sz="3200" b="0" dirty="0"/>
          </a:p>
        </p:txBody>
      </p:sp>
      <p:sp>
        <p:nvSpPr>
          <p:cNvPr id="3" name="Θέση περιεχομένου 2"/>
          <p:cNvSpPr>
            <a:spLocks noGrp="1"/>
          </p:cNvSpPr>
          <p:nvPr>
            <p:ph idx="1"/>
          </p:nvPr>
        </p:nvSpPr>
        <p:spPr>
          <a:xfrm>
            <a:off x="467544" y="1412776"/>
            <a:ext cx="8229600" cy="4680520"/>
          </a:xfrm>
        </p:spPr>
        <p:txBody>
          <a:bodyPr/>
          <a:lstStyle/>
          <a:p>
            <a:r>
              <a:rPr lang="el-GR" dirty="0"/>
              <a:t>Η διάταξη για την πραγματοποίηση των μετρήσεων περιλαμβάνει</a:t>
            </a:r>
            <a:r>
              <a:rPr lang="el-GR" dirty="0" smtClean="0"/>
              <a:t>:</a:t>
            </a:r>
            <a:endParaRPr lang="el-GR" dirty="0"/>
          </a:p>
          <a:p>
            <a:pPr marL="457200" indent="-457200">
              <a:buFont typeface="+mj-lt"/>
              <a:buAutoNum type="arabicPeriod"/>
            </a:pPr>
            <a:r>
              <a:rPr lang="el-GR" dirty="0" smtClean="0"/>
              <a:t>πηγή </a:t>
            </a:r>
            <a:r>
              <a:rPr lang="el-GR" dirty="0"/>
              <a:t>σταθερού ρεύματος 0 – 30 </a:t>
            </a:r>
            <a:r>
              <a:rPr lang="el-GR" dirty="0" smtClean="0"/>
              <a:t>mA,</a:t>
            </a:r>
            <a:endParaRPr lang="el-GR" dirty="0"/>
          </a:p>
          <a:p>
            <a:pPr marL="457200" indent="-457200">
              <a:buFont typeface="+mj-lt"/>
              <a:buAutoNum type="arabicPeriod"/>
            </a:pPr>
            <a:r>
              <a:rPr lang="el-GR" dirty="0" smtClean="0"/>
              <a:t>ψηφιακό βολτόμετρο/αμπερόμετρο,</a:t>
            </a:r>
            <a:endParaRPr lang="el-GR" dirty="0"/>
          </a:p>
          <a:p>
            <a:pPr marL="457200" indent="-457200">
              <a:buFont typeface="+mj-lt"/>
              <a:buAutoNum type="arabicPeriod"/>
            </a:pPr>
            <a:r>
              <a:rPr lang="el-GR" dirty="0" smtClean="0"/>
              <a:t>διάφορα LEDs,</a:t>
            </a:r>
            <a:endParaRPr lang="el-GR" dirty="0"/>
          </a:p>
          <a:p>
            <a:pPr marL="457200" indent="-457200">
              <a:buFont typeface="+mj-lt"/>
              <a:buAutoNum type="arabicPeriod"/>
            </a:pPr>
            <a:r>
              <a:rPr lang="el-GR" dirty="0" smtClean="0"/>
              <a:t>βάση </a:t>
            </a:r>
            <a:r>
              <a:rPr lang="el-GR" dirty="0"/>
              <a:t>στήριξης των </a:t>
            </a:r>
            <a:r>
              <a:rPr lang="el-GR" dirty="0" smtClean="0"/>
              <a:t>LEDs.</a:t>
            </a:r>
          </a:p>
          <a:p>
            <a:pPr marL="0" indent="0">
              <a:buNone/>
            </a:pPr>
            <a:r>
              <a:rPr lang="el-GR" dirty="0"/>
              <a:t>Η συνδεσμολογία του ηλεκτρικού κυκλώματος, είναι αυτή του Σχήματος (1) και θα πρέπει κάθε φορά που αντικαθιστούμε τα </a:t>
            </a:r>
            <a:r>
              <a:rPr lang="en-US" dirty="0"/>
              <a:t>LEDs</a:t>
            </a:r>
            <a:r>
              <a:rPr lang="el-GR" dirty="0"/>
              <a:t>, να μηδενίζουμε το ρεύμα της πηγής για να μην τα καταστρέψουμε.</a:t>
            </a:r>
          </a:p>
          <a:p>
            <a:pPr marL="0" indent="0">
              <a:buNone/>
            </a:pPr>
            <a:endParaRPr lang="el-GR" dirty="0"/>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28932768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Πειραματική διάταξη </a:t>
            </a:r>
            <a:r>
              <a:rPr lang="el-GR" sz="3200" b="0" dirty="0" smtClean="0"/>
              <a:t>(2 </a:t>
            </a:r>
            <a:r>
              <a:rPr lang="el-GR" sz="3200" b="0" dirty="0"/>
              <a:t>από </a:t>
            </a:r>
            <a:r>
              <a:rPr lang="el-GR" sz="3200" b="0" dirty="0" smtClean="0"/>
              <a:t>2)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grpSp>
        <p:nvGrpSpPr>
          <p:cNvPr id="21" name="Ομάδα 20"/>
          <p:cNvGrpSpPr/>
          <p:nvPr/>
        </p:nvGrpSpPr>
        <p:grpSpPr>
          <a:xfrm>
            <a:off x="3005587" y="2036127"/>
            <a:ext cx="2583815" cy="1055370"/>
            <a:chOff x="3005587" y="2036127"/>
            <a:chExt cx="2583815" cy="1055370"/>
          </a:xfrm>
        </p:grpSpPr>
        <p:sp>
          <p:nvSpPr>
            <p:cNvPr id="5" name="Rectangle 4"/>
            <p:cNvSpPr>
              <a:spLocks noChangeArrowheads="1"/>
            </p:cNvSpPr>
            <p:nvPr/>
          </p:nvSpPr>
          <p:spPr bwMode="auto">
            <a:xfrm>
              <a:off x="3490092" y="2185987"/>
              <a:ext cx="1918335" cy="905510"/>
            </a:xfrm>
            <a:prstGeom prst="rect">
              <a:avLst/>
            </a:prstGeom>
            <a:solidFill>
              <a:srgbClr val="FFFFFF"/>
            </a:solidFill>
            <a:ln w="12700">
              <a:solidFill>
                <a:srgbClr val="000000"/>
              </a:solidFill>
              <a:miter lim="800000"/>
              <a:headEnd/>
              <a:tailEnd/>
            </a:ln>
          </p:spPr>
          <p:txBody>
            <a:bodyPr rot="0" vert="horz" wrap="square" lIns="91440" tIns="45720" rIns="91440" bIns="45720" anchor="t" anchorCtr="0" upright="1">
              <a:noAutofit/>
            </a:bodyPr>
            <a:lstStyle/>
            <a:p>
              <a:endParaRPr lang="el-GR" dirty="0"/>
            </a:p>
          </p:txBody>
        </p:sp>
        <p:grpSp>
          <p:nvGrpSpPr>
            <p:cNvPr id="6" name="Group 5"/>
            <p:cNvGrpSpPr>
              <a:grpSpLocks/>
            </p:cNvGrpSpPr>
            <p:nvPr/>
          </p:nvGrpSpPr>
          <p:grpSpPr bwMode="auto">
            <a:xfrm>
              <a:off x="5227452" y="2439352"/>
              <a:ext cx="361950" cy="398780"/>
              <a:chOff x="7068" y="8493"/>
              <a:chExt cx="570" cy="627"/>
            </a:xfrm>
          </p:grpSpPr>
          <p:sp>
            <p:nvSpPr>
              <p:cNvPr id="18" name="Oval 6"/>
              <p:cNvSpPr>
                <a:spLocks noChangeAspect="1" noChangeArrowheads="1"/>
              </p:cNvSpPr>
              <p:nvPr/>
            </p:nvSpPr>
            <p:spPr bwMode="auto">
              <a:xfrm>
                <a:off x="7125" y="8526"/>
                <a:ext cx="403" cy="403"/>
              </a:xfrm>
              <a:prstGeom prst="ellipse">
                <a:avLst/>
              </a:prstGeom>
              <a:solidFill>
                <a:srgbClr val="FFFFFF"/>
              </a:solidFill>
              <a:ln w="12700">
                <a:solidFill>
                  <a:srgbClr val="000000"/>
                </a:solidFill>
                <a:round/>
                <a:headEnd/>
                <a:tailEnd/>
              </a:ln>
            </p:spPr>
            <p:txBody>
              <a:bodyPr rot="0" vert="horz" wrap="square" lIns="91440" tIns="45720" rIns="91440" bIns="45720" anchor="t" anchorCtr="0" upright="1">
                <a:noAutofit/>
              </a:bodyPr>
              <a:lstStyle/>
              <a:p>
                <a:endParaRPr lang="el-GR" dirty="0"/>
              </a:p>
            </p:txBody>
          </p:sp>
          <p:sp>
            <p:nvSpPr>
              <p:cNvPr id="19" name="Oval 7"/>
              <p:cNvSpPr>
                <a:spLocks noChangeAspect="1" noChangeArrowheads="1"/>
              </p:cNvSpPr>
              <p:nvPr/>
            </p:nvSpPr>
            <p:spPr bwMode="auto">
              <a:xfrm>
                <a:off x="7125" y="8687"/>
                <a:ext cx="403" cy="403"/>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l-GR" dirty="0"/>
              </a:p>
            </p:txBody>
          </p:sp>
          <p:cxnSp>
            <p:nvCxnSpPr>
              <p:cNvPr id="20" name="Line 8"/>
              <p:cNvCxnSpPr/>
              <p:nvPr/>
            </p:nvCxnSpPr>
            <p:spPr bwMode="auto">
              <a:xfrm flipV="1">
                <a:off x="7068" y="8493"/>
                <a:ext cx="570" cy="627"/>
              </a:xfrm>
              <a:prstGeom prst="line">
                <a:avLst/>
              </a:prstGeom>
              <a:noFill/>
              <a:ln w="12700">
                <a:solidFill>
                  <a:srgbClr val="000000"/>
                </a:solidFill>
                <a:round/>
                <a:headEnd/>
                <a:tailEnd type="triangle" w="sm" len="sm"/>
              </a:ln>
              <a:extLst>
                <a:ext uri="{909E8E84-426E-40DD-AFC4-6F175D3DCCD1}">
                  <a14:hiddenFill xmlns:a14="http://schemas.microsoft.com/office/drawing/2010/main">
                    <a:noFill/>
                  </a14:hiddenFill>
                </a:ext>
              </a:extLst>
            </p:spPr>
          </p:cxnSp>
        </p:grpSp>
        <p:cxnSp>
          <p:nvCxnSpPr>
            <p:cNvPr id="7" name="Line 9"/>
            <p:cNvCxnSpPr/>
            <p:nvPr/>
          </p:nvCxnSpPr>
          <p:spPr bwMode="auto">
            <a:xfrm flipV="1">
              <a:off x="4120647" y="2178367"/>
              <a:ext cx="0" cy="28956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8" name="Line 10"/>
            <p:cNvCxnSpPr/>
            <p:nvPr/>
          </p:nvCxnSpPr>
          <p:spPr bwMode="auto">
            <a:xfrm flipV="1">
              <a:off x="4120647" y="2729547"/>
              <a:ext cx="0" cy="36195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cxnSp>
        <p:sp>
          <p:nvSpPr>
            <p:cNvPr id="9" name="Oval 11"/>
            <p:cNvSpPr>
              <a:spLocks noChangeArrowheads="1"/>
            </p:cNvSpPr>
            <p:nvPr/>
          </p:nvSpPr>
          <p:spPr bwMode="auto">
            <a:xfrm>
              <a:off x="3973962" y="2455227"/>
              <a:ext cx="284480" cy="285115"/>
            </a:xfrm>
            <a:prstGeom prst="ellipse">
              <a:avLst/>
            </a:prstGeom>
            <a:solidFill>
              <a:srgbClr val="FFFFFF"/>
            </a:solidFill>
            <a:ln w="19050">
              <a:solidFill>
                <a:srgbClr val="000000"/>
              </a:solidFill>
              <a:round/>
              <a:headEnd/>
              <a:tailEnd/>
            </a:ln>
          </p:spPr>
          <p:txBody>
            <a:bodyPr rot="0" vert="horz" wrap="square" lIns="91440" tIns="45720" rIns="91440" bIns="45720" anchor="t" anchorCtr="0" upright="1">
              <a:noAutofit/>
            </a:bodyPr>
            <a:lstStyle/>
            <a:p>
              <a:endParaRPr lang="el-GR" dirty="0"/>
            </a:p>
          </p:txBody>
        </p:sp>
        <p:sp>
          <p:nvSpPr>
            <p:cNvPr id="10" name="Rectangle 12"/>
            <p:cNvSpPr>
              <a:spLocks noChangeArrowheads="1"/>
            </p:cNvSpPr>
            <p:nvPr/>
          </p:nvSpPr>
          <p:spPr bwMode="auto">
            <a:xfrm>
              <a:off x="4056512" y="2523172"/>
              <a:ext cx="93345" cy="311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15000"/>
                </a:lnSpc>
                <a:spcAft>
                  <a:spcPts val="1000"/>
                </a:spcAft>
              </a:pPr>
              <a:r>
                <a:rPr lang="en-US" sz="1100" dirty="0">
                  <a:effectLst/>
                  <a:latin typeface="Arial"/>
                  <a:ea typeface="Times New Roman"/>
                  <a:cs typeface="Times New Roman"/>
                </a:rPr>
                <a:t>V</a:t>
              </a:r>
              <a:endParaRPr lang="el-GR" sz="1100" dirty="0">
                <a:effectLst/>
                <a:latin typeface="Arial"/>
                <a:ea typeface="Times New Roman"/>
                <a:cs typeface="Times New Roman"/>
              </a:endParaRPr>
            </a:p>
          </p:txBody>
        </p:sp>
        <p:sp>
          <p:nvSpPr>
            <p:cNvPr id="11" name="Oval 14"/>
            <p:cNvSpPr>
              <a:spLocks noChangeArrowheads="1"/>
            </p:cNvSpPr>
            <p:nvPr/>
          </p:nvSpPr>
          <p:spPr bwMode="auto">
            <a:xfrm>
              <a:off x="4714372" y="2036127"/>
              <a:ext cx="284480" cy="285115"/>
            </a:xfrm>
            <a:prstGeom prst="ellipse">
              <a:avLst/>
            </a:prstGeom>
            <a:solidFill>
              <a:srgbClr val="FFFFFF"/>
            </a:solidFill>
            <a:ln w="19050">
              <a:solidFill>
                <a:srgbClr val="000000"/>
              </a:solidFill>
              <a:round/>
              <a:headEnd/>
              <a:tailEnd/>
            </a:ln>
          </p:spPr>
          <p:txBody>
            <a:bodyPr rot="0" vert="horz" wrap="square" lIns="91440" tIns="45720" rIns="91440" bIns="45720" anchor="t" anchorCtr="0" upright="1">
              <a:noAutofit/>
            </a:bodyPr>
            <a:lstStyle/>
            <a:p>
              <a:endParaRPr lang="el-GR" dirty="0"/>
            </a:p>
          </p:txBody>
        </p:sp>
        <p:sp>
          <p:nvSpPr>
            <p:cNvPr id="12" name="Rectangle 15"/>
            <p:cNvSpPr>
              <a:spLocks noChangeArrowheads="1"/>
            </p:cNvSpPr>
            <p:nvPr/>
          </p:nvSpPr>
          <p:spPr bwMode="auto">
            <a:xfrm>
              <a:off x="4805177" y="2095817"/>
              <a:ext cx="93345" cy="311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15000"/>
                </a:lnSpc>
                <a:spcAft>
                  <a:spcPts val="1000"/>
                </a:spcAft>
              </a:pPr>
              <a:r>
                <a:rPr lang="en-US" sz="1100" dirty="0">
                  <a:effectLst/>
                  <a:latin typeface="Arial"/>
                  <a:ea typeface="Times New Roman"/>
                  <a:cs typeface="Times New Roman"/>
                </a:rPr>
                <a:t>Α</a:t>
              </a:r>
              <a:endParaRPr lang="el-GR" sz="1100" dirty="0">
                <a:effectLst/>
                <a:latin typeface="Arial"/>
                <a:ea typeface="Times New Roman"/>
                <a:cs typeface="Times New Roman"/>
              </a:endParaRPr>
            </a:p>
          </p:txBody>
        </p:sp>
        <p:grpSp>
          <p:nvGrpSpPr>
            <p:cNvPr id="13" name="Group 16"/>
            <p:cNvGrpSpPr>
              <a:grpSpLocks/>
            </p:cNvGrpSpPr>
            <p:nvPr/>
          </p:nvGrpSpPr>
          <p:grpSpPr bwMode="auto">
            <a:xfrm>
              <a:off x="3399287" y="2563812"/>
              <a:ext cx="179705" cy="147320"/>
              <a:chOff x="2906" y="8087"/>
              <a:chExt cx="283" cy="232"/>
            </a:xfrm>
          </p:grpSpPr>
          <p:sp>
            <p:nvSpPr>
              <p:cNvPr id="16" name="AutoShape 17"/>
              <p:cNvSpPr>
                <a:spLocks noChangeArrowheads="1"/>
              </p:cNvSpPr>
              <p:nvPr/>
            </p:nvSpPr>
            <p:spPr bwMode="auto">
              <a:xfrm flipV="1">
                <a:off x="2921" y="8087"/>
                <a:ext cx="253" cy="219"/>
              </a:xfrm>
              <a:prstGeom prst="triangle">
                <a:avLst>
                  <a:gd name="adj" fmla="val 50000"/>
                </a:avLst>
              </a:prstGeom>
              <a:solidFill>
                <a:srgbClr val="FFFFFF"/>
              </a:soli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cxnSp>
            <p:nvCxnSpPr>
              <p:cNvPr id="17" name="Line 18"/>
              <p:cNvCxnSpPr/>
              <p:nvPr/>
            </p:nvCxnSpPr>
            <p:spPr bwMode="auto">
              <a:xfrm>
                <a:off x="2906" y="8318"/>
                <a:ext cx="283" cy="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14" name="Freeform 19"/>
            <p:cNvSpPr>
              <a:spLocks/>
            </p:cNvSpPr>
            <p:nvPr/>
          </p:nvSpPr>
          <p:spPr bwMode="auto">
            <a:xfrm>
              <a:off x="3024637" y="2359977"/>
              <a:ext cx="344805" cy="234315"/>
            </a:xfrm>
            <a:custGeom>
              <a:avLst/>
              <a:gdLst>
                <a:gd name="T0" fmla="*/ 543 w 543"/>
                <a:gd name="T1" fmla="*/ 369 h 369"/>
                <a:gd name="T2" fmla="*/ 424 w 543"/>
                <a:gd name="T3" fmla="*/ 219 h 369"/>
                <a:gd name="T4" fmla="*/ 231 w 543"/>
                <a:gd name="T5" fmla="*/ 257 h 369"/>
                <a:gd name="T6" fmla="*/ 192 w 543"/>
                <a:gd name="T7" fmla="*/ 103 h 369"/>
                <a:gd name="T8" fmla="*/ 0 w 543"/>
                <a:gd name="T9" fmla="*/ 0 h 369"/>
              </a:gdLst>
              <a:ahLst/>
              <a:cxnLst>
                <a:cxn ang="0">
                  <a:pos x="T0" y="T1"/>
                </a:cxn>
                <a:cxn ang="0">
                  <a:pos x="T2" y="T3"/>
                </a:cxn>
                <a:cxn ang="0">
                  <a:pos x="T4" y="T5"/>
                </a:cxn>
                <a:cxn ang="0">
                  <a:pos x="T6" y="T7"/>
                </a:cxn>
                <a:cxn ang="0">
                  <a:pos x="T8" y="T9"/>
                </a:cxn>
              </a:cxnLst>
              <a:rect l="0" t="0" r="r" b="b"/>
              <a:pathLst>
                <a:path w="543" h="369">
                  <a:moveTo>
                    <a:pt x="543" y="369"/>
                  </a:moveTo>
                  <a:cubicBezTo>
                    <a:pt x="523" y="344"/>
                    <a:pt x="476" y="238"/>
                    <a:pt x="424" y="219"/>
                  </a:cubicBezTo>
                  <a:cubicBezTo>
                    <a:pt x="372" y="200"/>
                    <a:pt x="270" y="276"/>
                    <a:pt x="231" y="257"/>
                  </a:cubicBezTo>
                  <a:cubicBezTo>
                    <a:pt x="192" y="238"/>
                    <a:pt x="230" y="146"/>
                    <a:pt x="192" y="103"/>
                  </a:cubicBezTo>
                  <a:cubicBezTo>
                    <a:pt x="154" y="60"/>
                    <a:pt x="40" y="21"/>
                    <a:pt x="0" y="0"/>
                  </a:cubicBezTo>
                </a:path>
              </a:pathLst>
            </a:custGeom>
            <a:noFill/>
            <a:ln w="12700" cap="flat" cmpd="sng">
              <a:solidFill>
                <a:srgbClr val="000000"/>
              </a:solidFill>
              <a:prstDash val="solid"/>
              <a:round/>
              <a:headEnd type="none" w="med" len="med"/>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15" name="Freeform 20"/>
            <p:cNvSpPr>
              <a:spLocks/>
            </p:cNvSpPr>
            <p:nvPr/>
          </p:nvSpPr>
          <p:spPr bwMode="auto">
            <a:xfrm>
              <a:off x="3005587" y="2462847"/>
              <a:ext cx="344805" cy="234315"/>
            </a:xfrm>
            <a:custGeom>
              <a:avLst/>
              <a:gdLst>
                <a:gd name="T0" fmla="*/ 543 w 543"/>
                <a:gd name="T1" fmla="*/ 369 h 369"/>
                <a:gd name="T2" fmla="*/ 424 w 543"/>
                <a:gd name="T3" fmla="*/ 219 h 369"/>
                <a:gd name="T4" fmla="*/ 231 w 543"/>
                <a:gd name="T5" fmla="*/ 257 h 369"/>
                <a:gd name="T6" fmla="*/ 192 w 543"/>
                <a:gd name="T7" fmla="*/ 103 h 369"/>
                <a:gd name="T8" fmla="*/ 0 w 543"/>
                <a:gd name="T9" fmla="*/ 0 h 369"/>
              </a:gdLst>
              <a:ahLst/>
              <a:cxnLst>
                <a:cxn ang="0">
                  <a:pos x="T0" y="T1"/>
                </a:cxn>
                <a:cxn ang="0">
                  <a:pos x="T2" y="T3"/>
                </a:cxn>
                <a:cxn ang="0">
                  <a:pos x="T4" y="T5"/>
                </a:cxn>
                <a:cxn ang="0">
                  <a:pos x="T6" y="T7"/>
                </a:cxn>
                <a:cxn ang="0">
                  <a:pos x="T8" y="T9"/>
                </a:cxn>
              </a:cxnLst>
              <a:rect l="0" t="0" r="r" b="b"/>
              <a:pathLst>
                <a:path w="543" h="369">
                  <a:moveTo>
                    <a:pt x="543" y="369"/>
                  </a:moveTo>
                  <a:cubicBezTo>
                    <a:pt x="523" y="344"/>
                    <a:pt x="476" y="238"/>
                    <a:pt x="424" y="219"/>
                  </a:cubicBezTo>
                  <a:cubicBezTo>
                    <a:pt x="372" y="200"/>
                    <a:pt x="270" y="276"/>
                    <a:pt x="231" y="257"/>
                  </a:cubicBezTo>
                  <a:cubicBezTo>
                    <a:pt x="192" y="238"/>
                    <a:pt x="230" y="146"/>
                    <a:pt x="192" y="103"/>
                  </a:cubicBezTo>
                  <a:cubicBezTo>
                    <a:pt x="154" y="60"/>
                    <a:pt x="40" y="21"/>
                    <a:pt x="0" y="0"/>
                  </a:cubicBezTo>
                </a:path>
              </a:pathLst>
            </a:custGeom>
            <a:noFill/>
            <a:ln w="12700" cap="flat" cmpd="sng">
              <a:solidFill>
                <a:srgbClr val="000000"/>
              </a:solidFill>
              <a:prstDash val="solid"/>
              <a:round/>
              <a:headEnd type="none" w="med" len="med"/>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grpSp>
      <p:sp>
        <p:nvSpPr>
          <p:cNvPr id="22" name="Ορθογώνιο 21"/>
          <p:cNvSpPr/>
          <p:nvPr/>
        </p:nvSpPr>
        <p:spPr>
          <a:xfrm>
            <a:off x="2429362" y="3244334"/>
            <a:ext cx="4365811" cy="400110"/>
          </a:xfrm>
          <a:prstGeom prst="rect">
            <a:avLst/>
          </a:prstGeom>
        </p:spPr>
        <p:txBody>
          <a:bodyPr wrap="none">
            <a:spAutoFit/>
          </a:bodyPr>
          <a:lstStyle/>
          <a:p>
            <a:r>
              <a:rPr lang="el-GR" sz="2000" b="1" dirty="0">
                <a:latin typeface="+mn-lt"/>
              </a:rPr>
              <a:t>Σχήμα 1</a:t>
            </a:r>
            <a:r>
              <a:rPr lang="el-GR" sz="2000" dirty="0">
                <a:latin typeface="+mn-lt"/>
              </a:rPr>
              <a:t> Ηλεκτρικό κύκλωμα μετρήσεων</a:t>
            </a:r>
          </a:p>
        </p:txBody>
      </p:sp>
    </p:spTree>
    <p:extLst>
      <p:ext uri="{BB962C8B-B14F-4D97-AF65-F5344CB8AC3E}">
        <p14:creationId xmlns:p14="http://schemas.microsoft.com/office/powerpoint/2010/main" val="24012597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Πειραματική </a:t>
            </a:r>
            <a:r>
              <a:rPr lang="el-GR" dirty="0"/>
              <a:t>διαδικασία </a:t>
            </a:r>
            <a:r>
              <a:rPr lang="el-GR" sz="3200" b="0" dirty="0" smtClean="0"/>
              <a:t>(1 από </a:t>
            </a:r>
            <a:r>
              <a:rPr lang="en-US" sz="3200" b="0" dirty="0" smtClean="0"/>
              <a:t>4</a:t>
            </a:r>
            <a:r>
              <a:rPr lang="el-GR" sz="3200" b="0" dirty="0" smtClean="0"/>
              <a:t>)</a:t>
            </a:r>
            <a:endParaRPr lang="el-GR" sz="32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grpSp>
        <p:nvGrpSpPr>
          <p:cNvPr id="13" name="Ομάδα 12"/>
          <p:cNvGrpSpPr/>
          <p:nvPr/>
        </p:nvGrpSpPr>
        <p:grpSpPr>
          <a:xfrm>
            <a:off x="3879532" y="2439775"/>
            <a:ext cx="2047240" cy="1451610"/>
            <a:chOff x="3548380" y="2430145"/>
            <a:chExt cx="2047240" cy="1451610"/>
          </a:xfrm>
        </p:grpSpPr>
        <p:sp>
          <p:nvSpPr>
            <p:cNvPr id="5" name="Rectangle 23"/>
            <p:cNvSpPr>
              <a:spLocks noChangeArrowheads="1"/>
            </p:cNvSpPr>
            <p:nvPr/>
          </p:nvSpPr>
          <p:spPr bwMode="auto">
            <a:xfrm>
              <a:off x="3548380" y="2515235"/>
              <a:ext cx="4191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noAutofit/>
            </a:bodyPr>
            <a:lstStyle/>
            <a:p>
              <a:pPr>
                <a:lnSpc>
                  <a:spcPct val="115000"/>
                </a:lnSpc>
                <a:spcAft>
                  <a:spcPts val="1000"/>
                </a:spcAft>
              </a:pPr>
              <a:r>
                <a:rPr lang="en-US" sz="1200" dirty="0">
                  <a:solidFill>
                    <a:srgbClr val="000000"/>
                  </a:solidFill>
                  <a:effectLst/>
                  <a:latin typeface="Arial"/>
                  <a:ea typeface="Times New Roman"/>
                  <a:cs typeface="Times New Roman"/>
                </a:rPr>
                <a:t>I (mA)</a:t>
              </a:r>
              <a:endParaRPr lang="el-GR" sz="1100" dirty="0">
                <a:effectLst/>
                <a:latin typeface="Arial"/>
                <a:ea typeface="Times New Roman"/>
                <a:cs typeface="Times New Roman"/>
              </a:endParaRPr>
            </a:p>
          </p:txBody>
        </p:sp>
        <p:cxnSp>
          <p:nvCxnSpPr>
            <p:cNvPr id="6" name="Line 24"/>
            <p:cNvCxnSpPr/>
            <p:nvPr/>
          </p:nvCxnSpPr>
          <p:spPr bwMode="auto">
            <a:xfrm>
              <a:off x="3997325" y="2430145"/>
              <a:ext cx="635" cy="121602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7" name="Line 25"/>
            <p:cNvCxnSpPr/>
            <p:nvPr/>
          </p:nvCxnSpPr>
          <p:spPr bwMode="auto">
            <a:xfrm rot="5400000">
              <a:off x="4777740" y="2852420"/>
              <a:ext cx="1905" cy="157543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cxnSp>
        <p:sp>
          <p:nvSpPr>
            <p:cNvPr id="8" name="Freeform 26"/>
            <p:cNvSpPr>
              <a:spLocks/>
            </p:cNvSpPr>
            <p:nvPr/>
          </p:nvSpPr>
          <p:spPr bwMode="auto">
            <a:xfrm>
              <a:off x="4022090" y="2494915"/>
              <a:ext cx="1143000" cy="1143000"/>
            </a:xfrm>
            <a:custGeom>
              <a:avLst/>
              <a:gdLst>
                <a:gd name="T0" fmla="*/ 0 w 1671"/>
                <a:gd name="T1" fmla="*/ 1556 h 1556"/>
                <a:gd name="T2" fmla="*/ 759 w 1671"/>
                <a:gd name="T3" fmla="*/ 1492 h 1556"/>
                <a:gd name="T4" fmla="*/ 1080 w 1671"/>
                <a:gd name="T5" fmla="*/ 1222 h 1556"/>
                <a:gd name="T6" fmla="*/ 1671 w 1671"/>
                <a:gd name="T7" fmla="*/ 0 h 1556"/>
              </a:gdLst>
              <a:ahLst/>
              <a:cxnLst>
                <a:cxn ang="0">
                  <a:pos x="T0" y="T1"/>
                </a:cxn>
                <a:cxn ang="0">
                  <a:pos x="T2" y="T3"/>
                </a:cxn>
                <a:cxn ang="0">
                  <a:pos x="T4" y="T5"/>
                </a:cxn>
                <a:cxn ang="0">
                  <a:pos x="T6" y="T7"/>
                </a:cxn>
              </a:cxnLst>
              <a:rect l="0" t="0" r="r" b="b"/>
              <a:pathLst>
                <a:path w="1671" h="1556">
                  <a:moveTo>
                    <a:pt x="0" y="1556"/>
                  </a:moveTo>
                  <a:cubicBezTo>
                    <a:pt x="126" y="1545"/>
                    <a:pt x="579" y="1548"/>
                    <a:pt x="759" y="1492"/>
                  </a:cubicBezTo>
                  <a:cubicBezTo>
                    <a:pt x="939" y="1436"/>
                    <a:pt x="928" y="1471"/>
                    <a:pt x="1080" y="1222"/>
                  </a:cubicBezTo>
                  <a:cubicBezTo>
                    <a:pt x="1232" y="973"/>
                    <a:pt x="1548" y="255"/>
                    <a:pt x="1671" y="0"/>
                  </a:cubicBezTo>
                </a:path>
              </a:pathLst>
            </a:cu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cxnSp>
          <p:nvCxnSpPr>
            <p:cNvPr id="9" name="Line 27"/>
            <p:cNvCxnSpPr/>
            <p:nvPr/>
          </p:nvCxnSpPr>
          <p:spPr bwMode="auto">
            <a:xfrm>
              <a:off x="4667250" y="3368675"/>
              <a:ext cx="635" cy="408305"/>
            </a:xfrm>
            <a:prstGeom prst="line">
              <a:avLst/>
            </a:prstGeom>
            <a:noFill/>
            <a:ln w="1270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1" name="Rectangle 29"/>
            <p:cNvSpPr>
              <a:spLocks noChangeArrowheads="1"/>
            </p:cNvSpPr>
            <p:nvPr/>
          </p:nvSpPr>
          <p:spPr bwMode="auto">
            <a:xfrm>
              <a:off x="4925695" y="3712210"/>
              <a:ext cx="669925" cy="169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a:noAutofit/>
            </a:bodyPr>
            <a:lstStyle/>
            <a:p>
              <a:pPr>
                <a:lnSpc>
                  <a:spcPct val="115000"/>
                </a:lnSpc>
                <a:spcAft>
                  <a:spcPts val="1000"/>
                </a:spcAft>
              </a:pPr>
              <a:r>
                <a:rPr lang="en-US" sz="1200" dirty="0">
                  <a:solidFill>
                    <a:srgbClr val="000000"/>
                  </a:solidFill>
                  <a:effectLst/>
                  <a:latin typeface="Arial"/>
                  <a:ea typeface="Times New Roman"/>
                  <a:cs typeface="Times New Roman"/>
                </a:rPr>
                <a:t>V (Volts)</a:t>
              </a:r>
              <a:endParaRPr lang="el-GR" sz="1100" dirty="0">
                <a:effectLst/>
                <a:latin typeface="Arial"/>
                <a:ea typeface="Times New Roman"/>
                <a:cs typeface="Times New Roman"/>
              </a:endParaRPr>
            </a:p>
          </p:txBody>
        </p:sp>
        <p:sp>
          <p:nvSpPr>
            <p:cNvPr id="12" name="Rectangle 30"/>
            <p:cNvSpPr>
              <a:spLocks noChangeArrowheads="1"/>
            </p:cNvSpPr>
            <p:nvPr/>
          </p:nvSpPr>
          <p:spPr bwMode="auto">
            <a:xfrm>
              <a:off x="4475480" y="3669030"/>
              <a:ext cx="220980"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a:noAutofit/>
            </a:bodyPr>
            <a:lstStyle/>
            <a:p>
              <a:pPr>
                <a:lnSpc>
                  <a:spcPct val="115000"/>
                </a:lnSpc>
                <a:spcAft>
                  <a:spcPts val="1000"/>
                </a:spcAft>
              </a:pPr>
              <a:r>
                <a:rPr lang="en-US" sz="1200" dirty="0">
                  <a:solidFill>
                    <a:srgbClr val="000000"/>
                  </a:solidFill>
                  <a:effectLst/>
                  <a:latin typeface="Arial"/>
                  <a:ea typeface="Times New Roman"/>
                  <a:cs typeface="Times New Roman"/>
                </a:rPr>
                <a:t>V</a:t>
              </a:r>
              <a:r>
                <a:rPr lang="en-US" sz="1200" baseline="-25000" dirty="0">
                  <a:solidFill>
                    <a:srgbClr val="000000"/>
                  </a:solidFill>
                  <a:effectLst/>
                  <a:latin typeface="Arial"/>
                  <a:ea typeface="Times New Roman"/>
                  <a:cs typeface="Times New Roman"/>
                </a:rPr>
                <a:t>0</a:t>
              </a:r>
              <a:r>
                <a:rPr lang="en-US" sz="1200" dirty="0">
                  <a:solidFill>
                    <a:srgbClr val="000000"/>
                  </a:solidFill>
                  <a:effectLst/>
                  <a:latin typeface="Arial"/>
                  <a:ea typeface="Times New Roman"/>
                  <a:cs typeface="Times New Roman"/>
                </a:rPr>
                <a:t> </a:t>
              </a:r>
              <a:endParaRPr lang="el-GR" sz="1100" dirty="0">
                <a:effectLst/>
                <a:latin typeface="Arial"/>
                <a:ea typeface="Times New Roman"/>
                <a:cs typeface="Times New Roman"/>
              </a:endParaRPr>
            </a:p>
          </p:txBody>
        </p:sp>
      </p:grpSp>
      <p:sp>
        <p:nvSpPr>
          <p:cNvPr id="14" name="Ορθογώνιο 13"/>
          <p:cNvSpPr/>
          <p:nvPr/>
        </p:nvSpPr>
        <p:spPr>
          <a:xfrm>
            <a:off x="4464087" y="4010162"/>
            <a:ext cx="1042593" cy="400110"/>
          </a:xfrm>
          <a:prstGeom prst="rect">
            <a:avLst/>
          </a:prstGeom>
        </p:spPr>
        <p:txBody>
          <a:bodyPr wrap="none">
            <a:spAutoFit/>
          </a:bodyPr>
          <a:lstStyle/>
          <a:p>
            <a:r>
              <a:rPr lang="el-GR" sz="2000" b="1" dirty="0">
                <a:latin typeface="+mn-lt"/>
              </a:rPr>
              <a:t>Σχήμα 2</a:t>
            </a:r>
          </a:p>
        </p:txBody>
      </p:sp>
    </p:spTree>
    <p:extLst>
      <p:ext uri="{BB962C8B-B14F-4D97-AF65-F5344CB8AC3E}">
        <p14:creationId xmlns:p14="http://schemas.microsoft.com/office/powerpoint/2010/main" val="1016765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Πειραματική διαδικασία </a:t>
            </a:r>
            <a:r>
              <a:rPr lang="el-GR" sz="3200" b="0" dirty="0" smtClean="0"/>
              <a:t>(2 </a:t>
            </a:r>
            <a:r>
              <a:rPr lang="el-GR" sz="3200" b="0" dirty="0"/>
              <a:t>από </a:t>
            </a:r>
            <a:r>
              <a:rPr lang="en-US" sz="3200" b="0" dirty="0" smtClean="0"/>
              <a:t>4</a:t>
            </a:r>
            <a:r>
              <a:rPr lang="el-GR" sz="3200" b="0" dirty="0" smtClean="0"/>
              <a:t>)</a:t>
            </a:r>
            <a:endParaRPr lang="el-GR" dirty="0"/>
          </a:p>
        </p:txBody>
      </p:sp>
      <p:sp>
        <p:nvSpPr>
          <p:cNvPr id="3" name="Θέση περιεχομένου 2"/>
          <p:cNvSpPr>
            <a:spLocks noGrp="1"/>
          </p:cNvSpPr>
          <p:nvPr>
            <p:ph idx="1"/>
          </p:nvPr>
        </p:nvSpPr>
        <p:spPr/>
        <p:txBody>
          <a:bodyPr/>
          <a:lstStyle/>
          <a:p>
            <a:r>
              <a:rPr lang="el-GR" dirty="0"/>
              <a:t>Αν στα άκρα μιας </a:t>
            </a:r>
            <a:r>
              <a:rPr lang="en-US" dirty="0"/>
              <a:t>LED</a:t>
            </a:r>
            <a:r>
              <a:rPr lang="el-GR" dirty="0"/>
              <a:t> εφαρμόσουμε τάση </a:t>
            </a:r>
            <a:r>
              <a:rPr lang="en-US" dirty="0"/>
              <a:t>V</a:t>
            </a:r>
            <a:r>
              <a:rPr lang="el-GR" dirty="0"/>
              <a:t>, τότε η </a:t>
            </a:r>
            <a:r>
              <a:rPr lang="en-US" dirty="0"/>
              <a:t>LED</a:t>
            </a:r>
            <a:r>
              <a:rPr lang="el-GR" dirty="0"/>
              <a:t> θα αρχίσει να εκπέμπει φως σε συγκεκριμένη τιμή της τάσης (λεπτομερής ανάλυση του φαινομένου γίνεται στο βιβλίο «Εργαστηριακές Ασκήσεις Οπτικής – Οπτοηλεκτρονικής και </a:t>
            </a:r>
            <a:r>
              <a:rPr lang="en-US" dirty="0"/>
              <a:t>Laser</a:t>
            </a:r>
            <a:r>
              <a:rPr lang="el-GR" dirty="0"/>
              <a:t> με Στοιχεία Θεωρίας ΙΙ» των Α. Ανδριτσάκη – Γ. Μήτσου – Δ. Μελιτσιώτη (Σελ. 348). Η τιμή αυτή είναι ανάλογη της ελάχιστης τάσης που απαιτείται για την εκπομπή φωτός και αντιστοιχεί στην τάση που διαμορφώνει το «γόνατο» της χαρακτηριστικής Ρεύματος-Τάσης της φωτοδιόδου (Σχήμα 2). Αν η τάση αυτή είναι </a:t>
            </a:r>
            <a:r>
              <a:rPr lang="en-US" dirty="0"/>
              <a:t>V</a:t>
            </a:r>
            <a:r>
              <a:rPr lang="el-GR" baseline="-25000" dirty="0"/>
              <a:t>0</a:t>
            </a:r>
            <a:r>
              <a:rPr lang="el-GR" dirty="0"/>
              <a:t>, </a:t>
            </a:r>
            <a:r>
              <a:rPr lang="el-GR" dirty="0" smtClean="0"/>
              <a:t>τότε</a:t>
            </a:r>
            <a:r>
              <a:rPr lang="en-US" dirty="0" smtClean="0"/>
              <a:t>: </a:t>
            </a:r>
          </a:p>
          <a:p>
            <a:pPr marL="0" indent="0" algn="ctr">
              <a:buNone/>
            </a:pPr>
            <a:r>
              <a:rPr lang="en-US" dirty="0"/>
              <a:t>eV</a:t>
            </a:r>
            <a:r>
              <a:rPr lang="el-GR" dirty="0"/>
              <a:t>0 = </a:t>
            </a:r>
            <a:r>
              <a:rPr lang="en-US" dirty="0"/>
              <a:t>h</a:t>
            </a:r>
            <a:r>
              <a:rPr lang="el-GR" dirty="0"/>
              <a:t>(</a:t>
            </a:r>
            <a:r>
              <a:rPr lang="en-US" dirty="0"/>
              <a:t>c</a:t>
            </a:r>
            <a:r>
              <a:rPr lang="el-GR" dirty="0"/>
              <a:t>/λ</a:t>
            </a:r>
            <a:r>
              <a:rPr lang="el-GR" dirty="0" smtClean="0"/>
              <a:t>)</a:t>
            </a:r>
            <a:r>
              <a:rPr lang="en-US" dirty="0" smtClean="0"/>
              <a:t>  (5)</a:t>
            </a:r>
          </a:p>
          <a:p>
            <a:pPr marL="0" indent="0">
              <a:buNone/>
            </a:pPr>
            <a:r>
              <a:rPr lang="el-GR" dirty="0"/>
              <a:t>όπου λ το μήκος κύματος της ακτινοβολίας που εκπέμπει η </a:t>
            </a:r>
            <a:r>
              <a:rPr lang="en-US" dirty="0"/>
              <a:t>LED</a:t>
            </a:r>
            <a:endParaRPr lang="el-GR" dirty="0"/>
          </a:p>
          <a:p>
            <a:pPr marL="0" indent="0">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Tree>
    <p:extLst>
      <p:ext uri="{BB962C8B-B14F-4D97-AF65-F5344CB8AC3E}">
        <p14:creationId xmlns:p14="http://schemas.microsoft.com/office/powerpoint/2010/main" val="30600283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Πειραματική διαδικασία </a:t>
            </a:r>
            <a:r>
              <a:rPr lang="el-GR" sz="3200" b="0" dirty="0" smtClean="0"/>
              <a:t>(</a:t>
            </a:r>
            <a:r>
              <a:rPr lang="en-US" sz="3200" b="0" dirty="0" smtClean="0"/>
              <a:t>3</a:t>
            </a:r>
            <a:r>
              <a:rPr lang="el-GR" sz="3200" b="0" dirty="0" smtClean="0"/>
              <a:t> </a:t>
            </a:r>
            <a:r>
              <a:rPr lang="el-GR" sz="3200" b="0" dirty="0"/>
              <a:t>από </a:t>
            </a:r>
            <a:r>
              <a:rPr lang="en-US" sz="3200" b="0" dirty="0" smtClean="0"/>
              <a:t>4</a:t>
            </a:r>
            <a:r>
              <a:rPr lang="el-GR" sz="3200" b="0" dirty="0" smtClean="0"/>
              <a:t>)</a:t>
            </a:r>
            <a:endParaRPr lang="el-GR" dirty="0"/>
          </a:p>
        </p:txBody>
      </p:sp>
      <p:sp>
        <p:nvSpPr>
          <p:cNvPr id="3" name="Θέση περιεχομένου 2"/>
          <p:cNvSpPr>
            <a:spLocks noGrp="1"/>
          </p:cNvSpPr>
          <p:nvPr>
            <p:ph idx="1"/>
          </p:nvPr>
        </p:nvSpPr>
        <p:spPr>
          <a:xfrm>
            <a:off x="457200" y="1598064"/>
            <a:ext cx="8229600" cy="4639248"/>
          </a:xfrm>
        </p:spPr>
        <p:txBody>
          <a:bodyPr/>
          <a:lstStyle/>
          <a:p>
            <a:r>
              <a:rPr lang="el-GR" dirty="0"/>
              <a:t>Αν επομένως, πραγματοποιήσουμε μετρήσεις τάσης ρεύματος για κάθε </a:t>
            </a:r>
            <a:r>
              <a:rPr lang="en-US" dirty="0"/>
              <a:t>LED</a:t>
            </a:r>
            <a:r>
              <a:rPr lang="el-GR" dirty="0"/>
              <a:t> και χαράξουμε τις αντίστοιχες χαρακτηριστικές (δηλ. </a:t>
            </a:r>
            <a:r>
              <a:rPr lang="en-US" dirty="0"/>
              <a:t>I</a:t>
            </a:r>
            <a:r>
              <a:rPr lang="el-GR" dirty="0"/>
              <a:t> – </a:t>
            </a:r>
            <a:r>
              <a:rPr lang="en-US" dirty="0"/>
              <a:t>V</a:t>
            </a:r>
            <a:r>
              <a:rPr lang="el-GR" dirty="0"/>
              <a:t>), τότε από την κάθε καμπύλη μπορούμε να προσδιορίσουμε την ελάχιστη τάση </a:t>
            </a:r>
            <a:r>
              <a:rPr lang="en-US" dirty="0"/>
              <a:t>V</a:t>
            </a:r>
            <a:r>
              <a:rPr lang="el-GR" baseline="-25000" dirty="0"/>
              <a:t>0 </a:t>
            </a:r>
            <a:r>
              <a:rPr lang="el-GR" dirty="0"/>
              <a:t>στην οποία αρχίζει να εκπέμπει η αντίστοιχη </a:t>
            </a:r>
            <a:r>
              <a:rPr lang="en-US" dirty="0"/>
              <a:t>LED</a:t>
            </a:r>
            <a:r>
              <a:rPr lang="el-GR" dirty="0"/>
              <a:t>. Στη συνέχεια θα χαράξουμε το διάγραμμα </a:t>
            </a:r>
            <a:r>
              <a:rPr lang="en-US" dirty="0"/>
              <a:t>V</a:t>
            </a:r>
            <a:r>
              <a:rPr lang="el-GR" baseline="-25000" dirty="0"/>
              <a:t>0 </a:t>
            </a:r>
            <a:r>
              <a:rPr lang="el-GR" dirty="0"/>
              <a:t>= </a:t>
            </a:r>
            <a:r>
              <a:rPr lang="en-US" dirty="0"/>
              <a:t>f</a:t>
            </a:r>
            <a:r>
              <a:rPr lang="el-GR" dirty="0"/>
              <a:t>(1/λ) και από την κλίση της ευθείας μπορούμε να υπολογίσουμε τη σταθερά </a:t>
            </a:r>
            <a:r>
              <a:rPr lang="en-US" dirty="0"/>
              <a:t>h</a:t>
            </a:r>
            <a:r>
              <a:rPr lang="el-GR" dirty="0"/>
              <a:t> του </a:t>
            </a:r>
            <a:r>
              <a:rPr lang="en-US" dirty="0"/>
              <a:t>Plank</a:t>
            </a:r>
            <a:r>
              <a:rPr lang="el-GR" dirty="0"/>
              <a:t>.</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19388158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Πειραματική διαδικασία </a:t>
            </a:r>
            <a:r>
              <a:rPr lang="el-GR" sz="3200" b="0" dirty="0" smtClean="0"/>
              <a:t>(</a:t>
            </a:r>
            <a:r>
              <a:rPr lang="en-US" sz="3200" b="0" dirty="0" smtClean="0"/>
              <a:t>4</a:t>
            </a:r>
            <a:r>
              <a:rPr lang="el-GR" sz="3200" b="0" dirty="0" smtClean="0"/>
              <a:t> </a:t>
            </a:r>
            <a:r>
              <a:rPr lang="el-GR" sz="3200" b="0" dirty="0"/>
              <a:t>από </a:t>
            </a:r>
            <a:r>
              <a:rPr lang="en-US" sz="3200" b="0" dirty="0" smtClean="0"/>
              <a:t>4</a:t>
            </a:r>
            <a:r>
              <a:rPr lang="el-GR" sz="3200" b="0" dirty="0" smtClean="0"/>
              <a:t>)</a:t>
            </a:r>
            <a:endParaRPr lang="el-GR" dirty="0"/>
          </a:p>
        </p:txBody>
      </p:sp>
      <p:sp>
        <p:nvSpPr>
          <p:cNvPr id="3" name="Θέση περιεχομένου 2"/>
          <p:cNvSpPr>
            <a:spLocks noGrp="1"/>
          </p:cNvSpPr>
          <p:nvPr>
            <p:ph idx="1"/>
          </p:nvPr>
        </p:nvSpPr>
        <p:spPr>
          <a:xfrm>
            <a:off x="457200" y="1196752"/>
            <a:ext cx="8229600" cy="1872208"/>
          </a:xfrm>
        </p:spPr>
        <p:txBody>
          <a:bodyPr/>
          <a:lstStyle/>
          <a:p>
            <a:r>
              <a:rPr lang="el-GR" dirty="0"/>
              <a:t>Οι μετρήσεις, τάσης – ρεύματος θα πραγματοποιηθούν για πέντε </a:t>
            </a:r>
            <a:r>
              <a:rPr lang="en-US" dirty="0"/>
              <a:t>LEDs</a:t>
            </a:r>
            <a:r>
              <a:rPr lang="el-GR" dirty="0"/>
              <a:t> και θα σχεδιαστούν οι αντίστοιχες χαρακτηριστικές. Στον παρακάτω πίνακα δίνονται τα μήκη κύματος των </a:t>
            </a:r>
            <a:r>
              <a:rPr lang="en-US" dirty="0"/>
              <a:t>LEDs</a:t>
            </a:r>
            <a:r>
              <a:rPr lang="el-GR" dirty="0"/>
              <a:t> που θα χρησιμοποιήσουμε.</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graphicFrame>
        <p:nvGraphicFramePr>
          <p:cNvPr id="5" name="Πίνακας 4"/>
          <p:cNvGraphicFramePr>
            <a:graphicFrameLocks noGrp="1"/>
          </p:cNvGraphicFramePr>
          <p:nvPr>
            <p:extLst/>
          </p:nvPr>
        </p:nvGraphicFramePr>
        <p:xfrm>
          <a:off x="3491880" y="2996952"/>
          <a:ext cx="2452092" cy="1892808"/>
        </p:xfrm>
        <a:graphic>
          <a:graphicData uri="http://schemas.openxmlformats.org/drawingml/2006/table">
            <a:tbl>
              <a:tblPr firstRow="1" firstCol="1" lastRow="1" lastCol="1" bandRow="1" bandCol="1">
                <a:tableStyleId>{5940675A-B579-460E-94D1-54222C63F5DA}</a:tableStyleId>
              </a:tblPr>
              <a:tblGrid>
                <a:gridCol w="1155948"/>
                <a:gridCol w="1296144"/>
              </a:tblGrid>
              <a:tr h="254000">
                <a:tc>
                  <a:txBody>
                    <a:bodyPr/>
                    <a:lstStyle/>
                    <a:p>
                      <a:pPr algn="ctr">
                        <a:lnSpc>
                          <a:spcPct val="115000"/>
                        </a:lnSpc>
                        <a:spcAft>
                          <a:spcPts val="0"/>
                        </a:spcAft>
                      </a:pPr>
                      <a:r>
                        <a:rPr lang="en-US" sz="1800" b="1" dirty="0">
                          <a:effectLst/>
                        </a:rPr>
                        <a:t>Χρώμα</a:t>
                      </a:r>
                      <a:endParaRPr lang="el-GR" sz="1800" b="1" dirty="0">
                        <a:effectLst/>
                        <a:latin typeface="Arial"/>
                        <a:ea typeface="Times New Roman"/>
                        <a:cs typeface="Times New Roman"/>
                      </a:endParaRPr>
                    </a:p>
                  </a:txBody>
                  <a:tcPr marL="68580" marR="68580" marT="0" marB="0"/>
                </a:tc>
                <a:tc>
                  <a:txBody>
                    <a:bodyPr/>
                    <a:lstStyle/>
                    <a:p>
                      <a:pPr algn="ctr">
                        <a:lnSpc>
                          <a:spcPct val="115000"/>
                        </a:lnSpc>
                        <a:spcAft>
                          <a:spcPts val="0"/>
                        </a:spcAft>
                      </a:pPr>
                      <a:r>
                        <a:rPr lang="en-US" sz="1800" b="1" dirty="0">
                          <a:effectLst/>
                        </a:rPr>
                        <a:t>λ (nm)</a:t>
                      </a:r>
                      <a:endParaRPr lang="el-GR" sz="1800" b="1" dirty="0">
                        <a:effectLst/>
                        <a:latin typeface="Arial"/>
                        <a:ea typeface="Times New Roman"/>
                        <a:cs typeface="Times New Roman"/>
                      </a:endParaRPr>
                    </a:p>
                  </a:txBody>
                  <a:tcPr marL="68580" marR="68580" marT="0" marB="0"/>
                </a:tc>
              </a:tr>
              <a:tr h="254000">
                <a:tc>
                  <a:txBody>
                    <a:bodyPr/>
                    <a:lstStyle/>
                    <a:p>
                      <a:pPr>
                        <a:lnSpc>
                          <a:spcPct val="115000"/>
                        </a:lnSpc>
                        <a:spcAft>
                          <a:spcPts val="0"/>
                        </a:spcAft>
                      </a:pPr>
                      <a:r>
                        <a:rPr lang="en-US" sz="1800" dirty="0">
                          <a:effectLst/>
                        </a:rPr>
                        <a:t>ερυθρό</a:t>
                      </a:r>
                      <a:endParaRPr lang="el-GR" sz="1800" dirty="0">
                        <a:effectLst/>
                        <a:latin typeface="Arial"/>
                        <a:ea typeface="Times New Roman"/>
                        <a:cs typeface="Times New Roman"/>
                      </a:endParaRPr>
                    </a:p>
                  </a:txBody>
                  <a:tcPr marL="68580" marR="68580" marT="0" marB="0"/>
                </a:tc>
                <a:tc>
                  <a:txBody>
                    <a:bodyPr/>
                    <a:lstStyle/>
                    <a:p>
                      <a:pPr algn="ctr">
                        <a:lnSpc>
                          <a:spcPct val="115000"/>
                        </a:lnSpc>
                        <a:spcAft>
                          <a:spcPts val="0"/>
                        </a:spcAft>
                      </a:pPr>
                      <a:r>
                        <a:rPr lang="en-US" sz="1800" dirty="0">
                          <a:effectLst/>
                        </a:rPr>
                        <a:t>626</a:t>
                      </a:r>
                      <a:endParaRPr lang="el-GR" sz="1800" dirty="0">
                        <a:effectLst/>
                        <a:latin typeface="Arial"/>
                        <a:ea typeface="Times New Roman"/>
                        <a:cs typeface="Times New Roman"/>
                      </a:endParaRPr>
                    </a:p>
                  </a:txBody>
                  <a:tcPr marL="68580" marR="68580" marT="0" marB="0"/>
                </a:tc>
              </a:tr>
              <a:tr h="254000">
                <a:tc>
                  <a:txBody>
                    <a:bodyPr/>
                    <a:lstStyle/>
                    <a:p>
                      <a:pPr>
                        <a:lnSpc>
                          <a:spcPct val="115000"/>
                        </a:lnSpc>
                        <a:spcAft>
                          <a:spcPts val="0"/>
                        </a:spcAft>
                      </a:pPr>
                      <a:r>
                        <a:rPr lang="en-US" sz="1800" dirty="0">
                          <a:effectLst/>
                        </a:rPr>
                        <a:t>π</a:t>
                      </a:r>
                      <a:r>
                        <a:rPr lang="en-US" sz="1800" dirty="0" err="1">
                          <a:effectLst/>
                        </a:rPr>
                        <a:t>ράσινο</a:t>
                      </a:r>
                      <a:endParaRPr lang="el-GR" sz="1800" dirty="0">
                        <a:effectLst/>
                        <a:latin typeface="Arial"/>
                        <a:ea typeface="Times New Roman"/>
                        <a:cs typeface="Times New Roman"/>
                      </a:endParaRPr>
                    </a:p>
                  </a:txBody>
                  <a:tcPr marL="68580" marR="68580" marT="0" marB="0"/>
                </a:tc>
                <a:tc>
                  <a:txBody>
                    <a:bodyPr/>
                    <a:lstStyle/>
                    <a:p>
                      <a:pPr algn="ctr">
                        <a:lnSpc>
                          <a:spcPct val="115000"/>
                        </a:lnSpc>
                        <a:spcAft>
                          <a:spcPts val="0"/>
                        </a:spcAft>
                      </a:pPr>
                      <a:r>
                        <a:rPr lang="en-US" sz="1800">
                          <a:effectLst/>
                        </a:rPr>
                        <a:t>525</a:t>
                      </a:r>
                      <a:endParaRPr lang="el-GR" sz="1800">
                        <a:effectLst/>
                        <a:latin typeface="Arial"/>
                        <a:ea typeface="Times New Roman"/>
                        <a:cs typeface="Times New Roman"/>
                      </a:endParaRPr>
                    </a:p>
                  </a:txBody>
                  <a:tcPr marL="68580" marR="68580" marT="0" marB="0"/>
                </a:tc>
              </a:tr>
              <a:tr h="254000">
                <a:tc>
                  <a:txBody>
                    <a:bodyPr/>
                    <a:lstStyle/>
                    <a:p>
                      <a:pPr>
                        <a:lnSpc>
                          <a:spcPct val="115000"/>
                        </a:lnSpc>
                        <a:spcAft>
                          <a:spcPts val="0"/>
                        </a:spcAft>
                      </a:pPr>
                      <a:r>
                        <a:rPr lang="en-US" sz="1800">
                          <a:effectLst/>
                        </a:rPr>
                        <a:t>κίτρινο</a:t>
                      </a:r>
                      <a:endParaRPr lang="el-GR" sz="1800">
                        <a:effectLst/>
                        <a:latin typeface="Arial"/>
                        <a:ea typeface="Times New Roman"/>
                        <a:cs typeface="Times New Roman"/>
                      </a:endParaRPr>
                    </a:p>
                  </a:txBody>
                  <a:tcPr marL="68580" marR="68580" marT="0" marB="0"/>
                </a:tc>
                <a:tc>
                  <a:txBody>
                    <a:bodyPr/>
                    <a:lstStyle/>
                    <a:p>
                      <a:pPr algn="ctr">
                        <a:lnSpc>
                          <a:spcPct val="115000"/>
                        </a:lnSpc>
                        <a:spcAft>
                          <a:spcPts val="0"/>
                        </a:spcAft>
                      </a:pPr>
                      <a:r>
                        <a:rPr lang="en-US" sz="1800" dirty="0">
                          <a:effectLst/>
                        </a:rPr>
                        <a:t>590</a:t>
                      </a:r>
                      <a:endParaRPr lang="el-GR" sz="1800" dirty="0">
                        <a:effectLst/>
                        <a:latin typeface="Arial"/>
                        <a:ea typeface="Times New Roman"/>
                        <a:cs typeface="Times New Roman"/>
                      </a:endParaRPr>
                    </a:p>
                  </a:txBody>
                  <a:tcPr marL="68580" marR="68580" marT="0" marB="0"/>
                </a:tc>
              </a:tr>
              <a:tr h="254000">
                <a:tc>
                  <a:txBody>
                    <a:bodyPr/>
                    <a:lstStyle/>
                    <a:p>
                      <a:pPr>
                        <a:lnSpc>
                          <a:spcPct val="115000"/>
                        </a:lnSpc>
                        <a:spcAft>
                          <a:spcPts val="0"/>
                        </a:spcAft>
                      </a:pPr>
                      <a:r>
                        <a:rPr lang="en-US" sz="1800">
                          <a:effectLst/>
                        </a:rPr>
                        <a:t>πορτοκαλί</a:t>
                      </a:r>
                      <a:endParaRPr lang="el-GR" sz="1800">
                        <a:effectLst/>
                        <a:latin typeface="Arial"/>
                        <a:ea typeface="Times New Roman"/>
                        <a:cs typeface="Times New Roman"/>
                      </a:endParaRPr>
                    </a:p>
                  </a:txBody>
                  <a:tcPr marL="68580" marR="68580" marT="0" marB="0"/>
                </a:tc>
                <a:tc>
                  <a:txBody>
                    <a:bodyPr/>
                    <a:lstStyle/>
                    <a:p>
                      <a:pPr algn="ctr">
                        <a:lnSpc>
                          <a:spcPct val="115000"/>
                        </a:lnSpc>
                        <a:spcAft>
                          <a:spcPts val="0"/>
                        </a:spcAft>
                      </a:pPr>
                      <a:r>
                        <a:rPr lang="en-US" sz="1800" dirty="0">
                          <a:effectLst/>
                        </a:rPr>
                        <a:t>600</a:t>
                      </a:r>
                      <a:endParaRPr lang="el-GR" sz="1800" dirty="0">
                        <a:effectLst/>
                        <a:latin typeface="Arial"/>
                        <a:ea typeface="Times New Roman"/>
                        <a:cs typeface="Times New Roman"/>
                      </a:endParaRPr>
                    </a:p>
                  </a:txBody>
                  <a:tcPr marL="68580" marR="68580" marT="0" marB="0"/>
                </a:tc>
              </a:tr>
              <a:tr h="254000">
                <a:tc>
                  <a:txBody>
                    <a:bodyPr/>
                    <a:lstStyle/>
                    <a:p>
                      <a:pPr>
                        <a:lnSpc>
                          <a:spcPct val="115000"/>
                        </a:lnSpc>
                        <a:spcAft>
                          <a:spcPts val="0"/>
                        </a:spcAft>
                      </a:pPr>
                      <a:r>
                        <a:rPr lang="en-US" sz="1800">
                          <a:effectLst/>
                        </a:rPr>
                        <a:t>μπλε</a:t>
                      </a:r>
                      <a:endParaRPr lang="el-GR" sz="1800">
                        <a:effectLst/>
                        <a:latin typeface="Arial"/>
                        <a:ea typeface="Times New Roman"/>
                        <a:cs typeface="Times New Roman"/>
                      </a:endParaRPr>
                    </a:p>
                  </a:txBody>
                  <a:tcPr marL="68580" marR="68580" marT="0" marB="0"/>
                </a:tc>
                <a:tc>
                  <a:txBody>
                    <a:bodyPr/>
                    <a:lstStyle/>
                    <a:p>
                      <a:pPr algn="ctr">
                        <a:lnSpc>
                          <a:spcPct val="115000"/>
                        </a:lnSpc>
                        <a:spcAft>
                          <a:spcPts val="0"/>
                        </a:spcAft>
                      </a:pPr>
                      <a:r>
                        <a:rPr lang="en-US" sz="1800" dirty="0">
                          <a:effectLst/>
                        </a:rPr>
                        <a:t>450</a:t>
                      </a:r>
                      <a:endParaRPr lang="el-GR" sz="1800" dirty="0">
                        <a:effectLst/>
                        <a:latin typeface="Arial"/>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33468443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Εργασίες</a:t>
            </a:r>
            <a:r>
              <a:rPr lang="en-US" dirty="0" smtClean="0"/>
              <a:t> </a:t>
            </a:r>
            <a:r>
              <a:rPr lang="en-US" sz="3200" b="0" dirty="0" smtClean="0"/>
              <a:t>(1 </a:t>
            </a:r>
            <a:r>
              <a:rPr lang="el-GR" sz="3200" b="0" dirty="0" smtClean="0"/>
              <a:t>από 4)</a:t>
            </a:r>
            <a:endParaRPr lang="el-GR" sz="3200" b="0" dirty="0"/>
          </a:p>
        </p:txBody>
      </p:sp>
      <p:sp>
        <p:nvSpPr>
          <p:cNvPr id="3" name="Θέση περιεχομένου 2"/>
          <p:cNvSpPr>
            <a:spLocks noGrp="1"/>
          </p:cNvSpPr>
          <p:nvPr>
            <p:ph idx="1"/>
          </p:nvPr>
        </p:nvSpPr>
        <p:spPr/>
        <p:txBody>
          <a:bodyPr/>
          <a:lstStyle/>
          <a:p>
            <a:pPr marL="457200" lvl="0" indent="-457200">
              <a:buFont typeface="+mj-lt"/>
              <a:buAutoNum type="arabicPeriod"/>
            </a:pPr>
            <a:r>
              <a:rPr lang="el-GR" dirty="0"/>
              <a:t>Αναγνωρίζουμε τα μέρη της πειραματικής διάταξης και πραγματοποιούμε το κύκλωμα του Σχήματος (1).</a:t>
            </a:r>
          </a:p>
          <a:p>
            <a:pPr marL="457200" lvl="0" indent="-457200">
              <a:buFont typeface="+mj-lt"/>
              <a:buAutoNum type="arabicPeriod"/>
            </a:pPr>
            <a:r>
              <a:rPr lang="el-GR" dirty="0"/>
              <a:t>Πραγματοποιούμε μετρήσεις (15) ρεύματος – τάσης, για το ερυθρό </a:t>
            </a:r>
            <a:r>
              <a:rPr lang="en-US" dirty="0"/>
              <a:t>LED</a:t>
            </a:r>
            <a:r>
              <a:rPr lang="el-GR" dirty="0"/>
              <a:t> και τις καταχωρούμε στον Πίνακα 1.</a:t>
            </a:r>
            <a:r>
              <a:rPr lang="el-GR" b="1" dirty="0"/>
              <a:t> </a:t>
            </a:r>
            <a:r>
              <a:rPr lang="el-GR" dirty="0"/>
              <a:t>Τουλάχιστον 5 – 7 μετρήσεις να πραγματοποιηθούν για χαμηλές τιμές του ρεύματος (1μΑ – 1</a:t>
            </a:r>
            <a:r>
              <a:rPr lang="en-US" dirty="0"/>
              <a:t>mA</a:t>
            </a:r>
            <a:r>
              <a:rPr lang="el-GR" dirty="0"/>
              <a:t>). Οι υπόλοιπες να πραγματοποιηθούν στην περιοχή 1 </a:t>
            </a:r>
            <a:r>
              <a:rPr lang="en-US" dirty="0"/>
              <a:t>mA</a:t>
            </a:r>
            <a:r>
              <a:rPr lang="el-GR" dirty="0"/>
              <a:t> – 20 </a:t>
            </a:r>
            <a:r>
              <a:rPr lang="en-US" dirty="0"/>
              <a:t>mA</a:t>
            </a:r>
            <a:r>
              <a:rPr lang="el-GR" dirty="0"/>
              <a:t>. Σημειώνουμε στον πίνακα, το χρώμα και το μήκος κύματος της </a:t>
            </a:r>
            <a:r>
              <a:rPr lang="en-US" dirty="0"/>
              <a:t>LED</a:t>
            </a:r>
            <a:r>
              <a:rPr lang="el-GR" dirty="0" smtClean="0"/>
              <a:t>.</a:t>
            </a:r>
            <a:endParaRPr lang="en-US" dirty="0" smtClean="0"/>
          </a:p>
          <a:p>
            <a:pPr marL="457200" indent="-457200">
              <a:buFont typeface="+mj-lt"/>
              <a:buAutoNum type="arabicPeriod"/>
            </a:pPr>
            <a:r>
              <a:rPr lang="el-GR" dirty="0"/>
              <a:t>Επαναλαμβάνουμε τις εργασίες 3 για τα υπόλοιπα </a:t>
            </a:r>
            <a:r>
              <a:rPr lang="en-US" dirty="0"/>
              <a:t>LEDs</a:t>
            </a:r>
            <a:r>
              <a:rPr lang="el-GR" dirty="0"/>
              <a:t> και καταχωρούμε τις μετρήσεις στους αντίστοιχους Πίνακες 2, 3, 4, 5, 6.</a:t>
            </a:r>
          </a:p>
          <a:p>
            <a:pPr marL="457200" lvl="0" indent="-457200">
              <a:buFont typeface="+mj-lt"/>
              <a:buAutoNum type="arabicPeriod"/>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spTree>
    <p:extLst>
      <p:ext uri="{BB962C8B-B14F-4D97-AF65-F5344CB8AC3E}">
        <p14:creationId xmlns:p14="http://schemas.microsoft.com/office/powerpoint/2010/main" val="31962763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Εργασίες</a:t>
            </a:r>
            <a:r>
              <a:rPr lang="en-US" dirty="0"/>
              <a:t> </a:t>
            </a:r>
            <a:r>
              <a:rPr lang="en-US" sz="3200" b="0" dirty="0" smtClean="0"/>
              <a:t>(</a:t>
            </a:r>
            <a:r>
              <a:rPr lang="el-GR" sz="3200" b="0" dirty="0" smtClean="0"/>
              <a:t>2</a:t>
            </a:r>
            <a:r>
              <a:rPr lang="en-US" sz="3200" b="0" dirty="0" smtClean="0"/>
              <a:t> </a:t>
            </a:r>
            <a:r>
              <a:rPr lang="el-GR" sz="3200" b="0" dirty="0"/>
              <a:t>από </a:t>
            </a:r>
            <a:r>
              <a:rPr lang="el-GR" sz="3200" b="0" dirty="0" smtClean="0"/>
              <a:t>4)</a:t>
            </a:r>
            <a:endParaRPr lang="el-GR" dirty="0"/>
          </a:p>
        </p:txBody>
      </p:sp>
      <p:sp>
        <p:nvSpPr>
          <p:cNvPr id="3" name="Θέση περιεχομένου 2"/>
          <p:cNvSpPr>
            <a:spLocks noGrp="1"/>
          </p:cNvSpPr>
          <p:nvPr>
            <p:ph idx="1"/>
          </p:nvPr>
        </p:nvSpPr>
        <p:spPr>
          <a:xfrm>
            <a:off x="457200" y="1628800"/>
            <a:ext cx="8229600" cy="4608512"/>
          </a:xfrm>
        </p:spPr>
        <p:txBody>
          <a:bodyPr/>
          <a:lstStyle/>
          <a:p>
            <a:pPr marL="457200" lvl="0" indent="-457200">
              <a:buFont typeface="+mj-lt"/>
              <a:buAutoNum type="arabicPeriod" startAt="4"/>
            </a:pPr>
            <a:r>
              <a:rPr lang="el-GR" dirty="0"/>
              <a:t>Πραγματοποιούμε τις χαρακτηριστικές Ι = </a:t>
            </a:r>
            <a:r>
              <a:rPr lang="en-US" dirty="0"/>
              <a:t>f</a:t>
            </a:r>
            <a:r>
              <a:rPr lang="el-GR" dirty="0"/>
              <a:t>(</a:t>
            </a:r>
            <a:r>
              <a:rPr lang="en-US" dirty="0"/>
              <a:t>V</a:t>
            </a:r>
            <a:r>
              <a:rPr lang="el-GR" dirty="0"/>
              <a:t>), χωριστά για κάθε </a:t>
            </a:r>
            <a:r>
              <a:rPr lang="en-US" dirty="0"/>
              <a:t>LED</a:t>
            </a:r>
            <a:r>
              <a:rPr lang="el-GR" dirty="0"/>
              <a:t> και προσδιορίζουμε την αντίστοιχη τιμή </a:t>
            </a:r>
            <a:r>
              <a:rPr lang="en-US" dirty="0"/>
              <a:t>V</a:t>
            </a:r>
            <a:r>
              <a:rPr lang="el-GR" baseline="-25000" dirty="0"/>
              <a:t>0</a:t>
            </a:r>
            <a:r>
              <a:rPr lang="el-GR" dirty="0"/>
              <a:t>. Καταχωρούμε τις τιμές στον Πίνακα 7 μαζί με το χρώμα και το μήκος κύματος της αντίστοιχης </a:t>
            </a:r>
            <a:r>
              <a:rPr lang="en-US" dirty="0"/>
              <a:t>LED</a:t>
            </a:r>
            <a:r>
              <a:rPr lang="el-GR" dirty="0"/>
              <a:t>.</a:t>
            </a:r>
          </a:p>
          <a:p>
            <a:pPr marL="457200" lvl="0" indent="-457200">
              <a:buFont typeface="+mj-lt"/>
              <a:buAutoNum type="arabicPeriod" startAt="4"/>
            </a:pPr>
            <a:r>
              <a:rPr lang="el-GR" dirty="0"/>
              <a:t>Πραγματοποιούμε τη χαρακτηριστική </a:t>
            </a:r>
            <a:r>
              <a:rPr lang="en-US" dirty="0"/>
              <a:t>V</a:t>
            </a:r>
            <a:r>
              <a:rPr lang="el-GR" baseline="-25000" dirty="0"/>
              <a:t>0 </a:t>
            </a:r>
            <a:r>
              <a:rPr lang="el-GR" dirty="0"/>
              <a:t>= </a:t>
            </a:r>
            <a:r>
              <a:rPr lang="en-US" dirty="0"/>
              <a:t>f</a:t>
            </a:r>
            <a:r>
              <a:rPr lang="el-GR" dirty="0"/>
              <a:t>(1/λ) και από την κλίση της υπολογίζουμε τη σταθερά </a:t>
            </a:r>
            <a:r>
              <a:rPr lang="en-US" dirty="0"/>
              <a:t>h</a:t>
            </a:r>
            <a:r>
              <a:rPr lang="el-GR" dirty="0"/>
              <a:t> του </a:t>
            </a:r>
            <a:r>
              <a:rPr lang="en-US" dirty="0"/>
              <a:t>Plank</a:t>
            </a:r>
            <a:r>
              <a:rPr lang="el-GR" dirty="0"/>
              <a:t>, βάσει της σχέσης (5).</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spTree>
    <p:extLst>
      <p:ext uri="{BB962C8B-B14F-4D97-AF65-F5344CB8AC3E}">
        <p14:creationId xmlns:p14="http://schemas.microsoft.com/office/powerpoint/2010/main" val="31420300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Εργασίες</a:t>
            </a:r>
            <a:r>
              <a:rPr lang="en-US" dirty="0"/>
              <a:t> </a:t>
            </a:r>
            <a:r>
              <a:rPr lang="en-US" sz="3200" b="0" dirty="0" smtClean="0"/>
              <a:t>(</a:t>
            </a:r>
            <a:r>
              <a:rPr lang="el-GR" sz="3200" b="0" dirty="0" smtClean="0"/>
              <a:t>3</a:t>
            </a:r>
            <a:r>
              <a:rPr lang="en-US" sz="3200" b="0" dirty="0" smtClean="0"/>
              <a:t> </a:t>
            </a:r>
            <a:r>
              <a:rPr lang="el-GR" sz="3200" b="0" dirty="0"/>
              <a:t>από </a:t>
            </a:r>
            <a:r>
              <a:rPr lang="el-GR" sz="3200" b="0" dirty="0" smtClean="0"/>
              <a:t>4)</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sp>
        <p:nvSpPr>
          <p:cNvPr id="5" name="Ορθογώνιο 4"/>
          <p:cNvSpPr/>
          <p:nvPr/>
        </p:nvSpPr>
        <p:spPr>
          <a:xfrm>
            <a:off x="1547664" y="1214184"/>
            <a:ext cx="1353319" cy="430887"/>
          </a:xfrm>
          <a:prstGeom prst="rect">
            <a:avLst/>
          </a:prstGeom>
        </p:spPr>
        <p:txBody>
          <a:bodyPr wrap="none">
            <a:spAutoFit/>
          </a:bodyPr>
          <a:lstStyle/>
          <a:p>
            <a:r>
              <a:rPr lang="el-GR" sz="2200" b="1" dirty="0" smtClean="0">
                <a:latin typeface="+mn-lt"/>
              </a:rPr>
              <a:t>Πίνακας </a:t>
            </a:r>
            <a:r>
              <a:rPr lang="el-GR" sz="2200" b="1" dirty="0">
                <a:latin typeface="+mn-lt"/>
              </a:rPr>
              <a:t>1</a:t>
            </a:r>
          </a:p>
        </p:txBody>
      </p:sp>
      <p:graphicFrame>
        <p:nvGraphicFramePr>
          <p:cNvPr id="6" name="Πίνακας 5"/>
          <p:cNvGraphicFramePr>
            <a:graphicFrameLocks noGrp="1"/>
          </p:cNvGraphicFramePr>
          <p:nvPr>
            <p:extLst/>
          </p:nvPr>
        </p:nvGraphicFramePr>
        <p:xfrm>
          <a:off x="323528" y="1648669"/>
          <a:ext cx="4032448" cy="3890772"/>
        </p:xfrm>
        <a:graphic>
          <a:graphicData uri="http://schemas.openxmlformats.org/drawingml/2006/table">
            <a:tbl>
              <a:tblPr>
                <a:tableStyleId>{5940675A-B579-460E-94D1-54222C63F5DA}</a:tableStyleId>
              </a:tblPr>
              <a:tblGrid>
                <a:gridCol w="864096"/>
                <a:gridCol w="792088"/>
                <a:gridCol w="720080"/>
                <a:gridCol w="1656184"/>
              </a:tblGrid>
              <a:tr h="190500">
                <a:tc gridSpan="2">
                  <a:txBody>
                    <a:bodyPr/>
                    <a:lstStyle/>
                    <a:p>
                      <a:pPr algn="ctr">
                        <a:lnSpc>
                          <a:spcPct val="115000"/>
                        </a:lnSpc>
                        <a:spcAft>
                          <a:spcPts val="1000"/>
                        </a:spcAft>
                      </a:pPr>
                      <a:r>
                        <a:rPr lang="en-US" sz="1800" b="1" dirty="0" err="1">
                          <a:effectLst/>
                        </a:rPr>
                        <a:t>Πίν</a:t>
                      </a:r>
                      <a:r>
                        <a:rPr lang="en-US" sz="1800" b="1" dirty="0">
                          <a:effectLst/>
                        </a:rPr>
                        <a:t>ακας 1</a:t>
                      </a:r>
                      <a:endParaRPr lang="el-GR" sz="1800" b="1" dirty="0">
                        <a:effectLst/>
                        <a:latin typeface="Arial"/>
                        <a:ea typeface="Times New Roman"/>
                        <a:cs typeface="Times New Roman"/>
                      </a:endParaRPr>
                    </a:p>
                  </a:txBody>
                  <a:tcPr marL="68580" marR="68580" marT="0" marB="0"/>
                </a:tc>
                <a:tc hMerge="1">
                  <a:txBody>
                    <a:bodyPr/>
                    <a:lstStyle/>
                    <a:p>
                      <a:endParaRPr lang="el-GR"/>
                    </a:p>
                  </a:txBody>
                  <a:tcPr/>
                </a:tc>
                <a:tc gridSpan="2">
                  <a:txBody>
                    <a:bodyPr/>
                    <a:lstStyle/>
                    <a:p>
                      <a:pPr algn="ctr">
                        <a:lnSpc>
                          <a:spcPct val="115000"/>
                        </a:lnSpc>
                        <a:spcAft>
                          <a:spcPts val="1000"/>
                        </a:spcAft>
                      </a:pPr>
                      <a:r>
                        <a:rPr lang="en-US" sz="1800" b="1" dirty="0" err="1">
                          <a:effectLst/>
                        </a:rPr>
                        <a:t>Πίν</a:t>
                      </a:r>
                      <a:r>
                        <a:rPr lang="en-US" sz="1800" b="1" dirty="0">
                          <a:effectLst/>
                        </a:rPr>
                        <a:t>ακας 2</a:t>
                      </a:r>
                      <a:endParaRPr lang="el-GR" sz="1800" b="1" dirty="0">
                        <a:effectLst/>
                        <a:latin typeface="Arial"/>
                        <a:ea typeface="Times New Roman"/>
                        <a:cs typeface="Times New Roman"/>
                      </a:endParaRPr>
                    </a:p>
                  </a:txBody>
                  <a:tcPr marL="68580" marR="68580" marT="0" marB="0"/>
                </a:tc>
                <a:tc hMerge="1">
                  <a:txBody>
                    <a:bodyPr/>
                    <a:lstStyle/>
                    <a:p>
                      <a:endParaRPr lang="el-GR"/>
                    </a:p>
                  </a:txBody>
                  <a:tcPr/>
                </a:tc>
              </a:tr>
              <a:tr h="190500">
                <a:tc gridSpan="2">
                  <a:txBody>
                    <a:bodyPr/>
                    <a:lstStyle/>
                    <a:p>
                      <a:pPr algn="just">
                        <a:lnSpc>
                          <a:spcPct val="115000"/>
                        </a:lnSpc>
                        <a:spcAft>
                          <a:spcPts val="1000"/>
                        </a:spcAft>
                      </a:pPr>
                      <a:r>
                        <a:rPr lang="en-US" sz="1800" b="1" dirty="0" err="1">
                          <a:effectLst/>
                        </a:rPr>
                        <a:t>Χρώμ</a:t>
                      </a:r>
                      <a:r>
                        <a:rPr lang="en-US" sz="1800" b="1" dirty="0">
                          <a:effectLst/>
                        </a:rPr>
                        <a:t>α:</a:t>
                      </a:r>
                      <a:endParaRPr lang="el-GR" sz="1800" b="1" dirty="0">
                        <a:effectLst/>
                        <a:latin typeface="Arial"/>
                        <a:ea typeface="Times New Roman"/>
                        <a:cs typeface="Times New Roman"/>
                      </a:endParaRPr>
                    </a:p>
                  </a:txBody>
                  <a:tcPr marL="68580" marR="68580" marT="0" marB="0"/>
                </a:tc>
                <a:tc hMerge="1">
                  <a:txBody>
                    <a:bodyPr/>
                    <a:lstStyle/>
                    <a:p>
                      <a:endParaRPr lang="el-GR"/>
                    </a:p>
                  </a:txBody>
                  <a:tcPr/>
                </a:tc>
                <a:tc gridSpan="2">
                  <a:txBody>
                    <a:bodyPr/>
                    <a:lstStyle/>
                    <a:p>
                      <a:pPr algn="just">
                        <a:lnSpc>
                          <a:spcPct val="115000"/>
                        </a:lnSpc>
                        <a:spcAft>
                          <a:spcPts val="1000"/>
                        </a:spcAft>
                      </a:pPr>
                      <a:r>
                        <a:rPr lang="en-US" sz="1800" b="1" dirty="0" err="1">
                          <a:effectLst/>
                        </a:rPr>
                        <a:t>Χρώμ</a:t>
                      </a:r>
                      <a:r>
                        <a:rPr lang="en-US" sz="1800" b="1" dirty="0">
                          <a:effectLst/>
                        </a:rPr>
                        <a:t>α:</a:t>
                      </a:r>
                      <a:endParaRPr lang="el-GR" sz="1800" b="1" dirty="0">
                        <a:effectLst/>
                        <a:latin typeface="Arial"/>
                        <a:ea typeface="Times New Roman"/>
                        <a:cs typeface="Times New Roman"/>
                      </a:endParaRPr>
                    </a:p>
                  </a:txBody>
                  <a:tcPr marL="68580" marR="68580" marT="0" marB="0"/>
                </a:tc>
                <a:tc hMerge="1">
                  <a:txBody>
                    <a:bodyPr/>
                    <a:lstStyle/>
                    <a:p>
                      <a:endParaRPr lang="el-GR"/>
                    </a:p>
                  </a:txBody>
                  <a:tcPr/>
                </a:tc>
              </a:tr>
              <a:tr h="190500">
                <a:tc>
                  <a:txBody>
                    <a:bodyPr/>
                    <a:lstStyle/>
                    <a:p>
                      <a:pPr algn="ctr">
                        <a:lnSpc>
                          <a:spcPct val="115000"/>
                        </a:lnSpc>
                        <a:spcAft>
                          <a:spcPts val="1000"/>
                        </a:spcAft>
                      </a:pPr>
                      <a:r>
                        <a:rPr lang="en-US" sz="1800" b="1">
                          <a:effectLst/>
                        </a:rPr>
                        <a:t>I(mA)</a:t>
                      </a:r>
                      <a:endParaRPr lang="el-GR" sz="1800" b="1">
                        <a:effectLst/>
                        <a:latin typeface="Arial"/>
                        <a:ea typeface="Times New Roman"/>
                        <a:cs typeface="Times New Roman"/>
                      </a:endParaRPr>
                    </a:p>
                  </a:txBody>
                  <a:tcPr marL="68580" marR="68580" marT="0" marB="0"/>
                </a:tc>
                <a:tc>
                  <a:txBody>
                    <a:bodyPr/>
                    <a:lstStyle/>
                    <a:p>
                      <a:pPr algn="ctr">
                        <a:lnSpc>
                          <a:spcPct val="115000"/>
                        </a:lnSpc>
                        <a:spcAft>
                          <a:spcPts val="1000"/>
                        </a:spcAft>
                      </a:pPr>
                      <a:r>
                        <a:rPr lang="en-US" sz="1800" b="1">
                          <a:effectLst/>
                        </a:rPr>
                        <a:t>V(V)</a:t>
                      </a:r>
                      <a:endParaRPr lang="el-GR" sz="1800" b="1">
                        <a:effectLst/>
                        <a:latin typeface="Arial"/>
                        <a:ea typeface="Times New Roman"/>
                        <a:cs typeface="Times New Roman"/>
                      </a:endParaRPr>
                    </a:p>
                  </a:txBody>
                  <a:tcPr marL="68580" marR="68580" marT="0" marB="0"/>
                </a:tc>
                <a:tc>
                  <a:txBody>
                    <a:bodyPr/>
                    <a:lstStyle/>
                    <a:p>
                      <a:pPr algn="ctr">
                        <a:lnSpc>
                          <a:spcPct val="115000"/>
                        </a:lnSpc>
                        <a:spcAft>
                          <a:spcPts val="1000"/>
                        </a:spcAft>
                      </a:pPr>
                      <a:r>
                        <a:rPr lang="en-US" sz="1800" b="1" dirty="0">
                          <a:effectLst/>
                        </a:rPr>
                        <a:t>I(mA)</a:t>
                      </a:r>
                      <a:endParaRPr lang="el-GR" sz="1800" b="1" dirty="0">
                        <a:effectLst/>
                        <a:latin typeface="Arial"/>
                        <a:ea typeface="Times New Roman"/>
                        <a:cs typeface="Times New Roman"/>
                      </a:endParaRPr>
                    </a:p>
                  </a:txBody>
                  <a:tcPr marL="68580" marR="68580" marT="0" marB="0"/>
                </a:tc>
                <a:tc>
                  <a:txBody>
                    <a:bodyPr/>
                    <a:lstStyle/>
                    <a:p>
                      <a:pPr algn="ctr">
                        <a:lnSpc>
                          <a:spcPct val="115000"/>
                        </a:lnSpc>
                        <a:spcAft>
                          <a:spcPts val="1000"/>
                        </a:spcAft>
                      </a:pPr>
                      <a:r>
                        <a:rPr lang="en-US" sz="1800" b="1" dirty="0">
                          <a:effectLst/>
                        </a:rPr>
                        <a:t>V(V)</a:t>
                      </a:r>
                      <a:endParaRPr lang="el-GR" sz="1800" b="1" dirty="0">
                        <a:effectLst/>
                        <a:latin typeface="Arial"/>
                        <a:ea typeface="Times New Roman"/>
                        <a:cs typeface="Times New Roman"/>
                      </a:endParaRPr>
                    </a:p>
                  </a:txBody>
                  <a:tcPr marL="68580" marR="68580" marT="0" marB="0"/>
                </a:tc>
              </a:tr>
              <a:tr h="190500">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r>
              <a:tr h="190500">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r>
              <a:tr h="190500">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r>
              <a:tr h="190500">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r>
              <a:tr h="190500">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r>
              <a:tr h="190500">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r>
              <a:tr h="190500">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r>
              <a:tr h="190500">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r>
              <a:tr h="190500">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r>
              <a:tr h="190500">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r>
              <a:tr h="190500">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r>
              <a:tr h="190500">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r>
              <a:tr h="190500">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r>
              <a:tr h="190500">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200" dirty="0">
                          <a:effectLst/>
                        </a:rPr>
                        <a:t> </a:t>
                      </a:r>
                      <a:endParaRPr lang="el-GR" sz="1100" dirty="0">
                        <a:effectLst/>
                        <a:latin typeface="Arial"/>
                        <a:ea typeface="Times New Roman"/>
                        <a:cs typeface="Times New Roman"/>
                      </a:endParaRPr>
                    </a:p>
                  </a:txBody>
                  <a:tcPr marL="68580" marR="68580" marT="0" marB="0"/>
                </a:tc>
              </a:tr>
            </a:tbl>
          </a:graphicData>
        </a:graphic>
      </p:graphicFrame>
      <p:sp>
        <p:nvSpPr>
          <p:cNvPr id="7" name="Ορθογώνιο 6"/>
          <p:cNvSpPr/>
          <p:nvPr/>
        </p:nvSpPr>
        <p:spPr>
          <a:xfrm>
            <a:off x="6444208" y="1221987"/>
            <a:ext cx="1353319" cy="430887"/>
          </a:xfrm>
          <a:prstGeom prst="rect">
            <a:avLst/>
          </a:prstGeom>
        </p:spPr>
        <p:txBody>
          <a:bodyPr wrap="none">
            <a:spAutoFit/>
          </a:bodyPr>
          <a:lstStyle/>
          <a:p>
            <a:r>
              <a:rPr lang="el-GR" sz="2200" b="1" dirty="0" smtClean="0">
                <a:latin typeface="+mn-lt"/>
              </a:rPr>
              <a:t>Πίνακας 2</a:t>
            </a:r>
            <a:endParaRPr lang="el-GR" sz="2200" b="1" dirty="0">
              <a:latin typeface="+mn-lt"/>
            </a:endParaRPr>
          </a:p>
        </p:txBody>
      </p:sp>
      <p:graphicFrame>
        <p:nvGraphicFramePr>
          <p:cNvPr id="8" name="Πίνακας 7"/>
          <p:cNvGraphicFramePr>
            <a:graphicFrameLocks noGrp="1"/>
          </p:cNvGraphicFramePr>
          <p:nvPr>
            <p:extLst/>
          </p:nvPr>
        </p:nvGraphicFramePr>
        <p:xfrm>
          <a:off x="5364088" y="1645071"/>
          <a:ext cx="3240360" cy="3890772"/>
        </p:xfrm>
        <a:graphic>
          <a:graphicData uri="http://schemas.openxmlformats.org/drawingml/2006/table">
            <a:tbl>
              <a:tblPr>
                <a:tableStyleId>{5940675A-B579-460E-94D1-54222C63F5DA}</a:tableStyleId>
              </a:tblPr>
              <a:tblGrid>
                <a:gridCol w="864096"/>
                <a:gridCol w="720080"/>
                <a:gridCol w="720080"/>
                <a:gridCol w="936104"/>
              </a:tblGrid>
              <a:tr h="190500">
                <a:tc gridSpan="2">
                  <a:txBody>
                    <a:bodyPr/>
                    <a:lstStyle/>
                    <a:p>
                      <a:pPr algn="ctr">
                        <a:lnSpc>
                          <a:spcPct val="115000"/>
                        </a:lnSpc>
                        <a:spcAft>
                          <a:spcPts val="1000"/>
                        </a:spcAft>
                      </a:pPr>
                      <a:r>
                        <a:rPr lang="en-US" sz="1800" b="1" dirty="0" err="1">
                          <a:effectLst/>
                        </a:rPr>
                        <a:t>Πίν</a:t>
                      </a:r>
                      <a:r>
                        <a:rPr lang="en-US" sz="1800" b="1" dirty="0">
                          <a:effectLst/>
                        </a:rPr>
                        <a:t>ακας 3</a:t>
                      </a:r>
                      <a:endParaRPr lang="el-GR" sz="1800" b="1" dirty="0">
                        <a:effectLst/>
                        <a:latin typeface="Arial"/>
                        <a:ea typeface="Times New Roman"/>
                        <a:cs typeface="Times New Roman"/>
                      </a:endParaRPr>
                    </a:p>
                  </a:txBody>
                  <a:tcPr marL="68580" marR="68580" marT="0" marB="0"/>
                </a:tc>
                <a:tc hMerge="1">
                  <a:txBody>
                    <a:bodyPr/>
                    <a:lstStyle/>
                    <a:p>
                      <a:endParaRPr lang="el-GR"/>
                    </a:p>
                  </a:txBody>
                  <a:tcPr/>
                </a:tc>
                <a:tc gridSpan="2">
                  <a:txBody>
                    <a:bodyPr/>
                    <a:lstStyle/>
                    <a:p>
                      <a:pPr algn="ctr">
                        <a:lnSpc>
                          <a:spcPct val="115000"/>
                        </a:lnSpc>
                        <a:spcAft>
                          <a:spcPts val="1000"/>
                        </a:spcAft>
                      </a:pPr>
                      <a:r>
                        <a:rPr lang="en-US" sz="1800" b="1">
                          <a:effectLst/>
                        </a:rPr>
                        <a:t>Πίνακας 4</a:t>
                      </a:r>
                      <a:endParaRPr lang="el-GR" sz="1800" b="1">
                        <a:effectLst/>
                        <a:latin typeface="Arial"/>
                        <a:ea typeface="Times New Roman"/>
                        <a:cs typeface="Times New Roman"/>
                      </a:endParaRPr>
                    </a:p>
                  </a:txBody>
                  <a:tcPr marL="68580" marR="68580" marT="0" marB="0"/>
                </a:tc>
                <a:tc hMerge="1">
                  <a:txBody>
                    <a:bodyPr/>
                    <a:lstStyle/>
                    <a:p>
                      <a:endParaRPr lang="el-GR"/>
                    </a:p>
                  </a:txBody>
                  <a:tcPr/>
                </a:tc>
              </a:tr>
              <a:tr h="190500">
                <a:tc gridSpan="2">
                  <a:txBody>
                    <a:bodyPr/>
                    <a:lstStyle/>
                    <a:p>
                      <a:pPr algn="just">
                        <a:lnSpc>
                          <a:spcPct val="115000"/>
                        </a:lnSpc>
                        <a:spcAft>
                          <a:spcPts val="1000"/>
                        </a:spcAft>
                      </a:pPr>
                      <a:r>
                        <a:rPr lang="en-US" sz="1800" b="1" dirty="0" err="1">
                          <a:effectLst/>
                        </a:rPr>
                        <a:t>Χρώμ</a:t>
                      </a:r>
                      <a:r>
                        <a:rPr lang="en-US" sz="1800" b="1" dirty="0">
                          <a:effectLst/>
                        </a:rPr>
                        <a:t>α:</a:t>
                      </a:r>
                      <a:endParaRPr lang="el-GR" sz="1800" b="1" dirty="0">
                        <a:effectLst/>
                        <a:latin typeface="Arial"/>
                        <a:ea typeface="Times New Roman"/>
                        <a:cs typeface="Times New Roman"/>
                      </a:endParaRPr>
                    </a:p>
                  </a:txBody>
                  <a:tcPr marL="68580" marR="68580" marT="0" marB="0"/>
                </a:tc>
                <a:tc hMerge="1">
                  <a:txBody>
                    <a:bodyPr/>
                    <a:lstStyle/>
                    <a:p>
                      <a:endParaRPr lang="el-GR"/>
                    </a:p>
                  </a:txBody>
                  <a:tcPr/>
                </a:tc>
                <a:tc gridSpan="2">
                  <a:txBody>
                    <a:bodyPr/>
                    <a:lstStyle/>
                    <a:p>
                      <a:pPr algn="just">
                        <a:lnSpc>
                          <a:spcPct val="115000"/>
                        </a:lnSpc>
                        <a:spcAft>
                          <a:spcPts val="1000"/>
                        </a:spcAft>
                      </a:pPr>
                      <a:r>
                        <a:rPr lang="en-US" sz="1800" b="1" dirty="0" err="1">
                          <a:effectLst/>
                        </a:rPr>
                        <a:t>Χρώμ</a:t>
                      </a:r>
                      <a:r>
                        <a:rPr lang="en-US" sz="1800" b="1" dirty="0">
                          <a:effectLst/>
                        </a:rPr>
                        <a:t>α:</a:t>
                      </a:r>
                      <a:endParaRPr lang="el-GR" sz="1800" b="1" dirty="0">
                        <a:effectLst/>
                        <a:latin typeface="Arial"/>
                        <a:ea typeface="Times New Roman"/>
                        <a:cs typeface="Times New Roman"/>
                      </a:endParaRPr>
                    </a:p>
                  </a:txBody>
                  <a:tcPr marL="68580" marR="68580" marT="0" marB="0"/>
                </a:tc>
                <a:tc hMerge="1">
                  <a:txBody>
                    <a:bodyPr/>
                    <a:lstStyle/>
                    <a:p>
                      <a:endParaRPr lang="el-GR"/>
                    </a:p>
                  </a:txBody>
                  <a:tcPr/>
                </a:tc>
              </a:tr>
              <a:tr h="190500">
                <a:tc>
                  <a:txBody>
                    <a:bodyPr/>
                    <a:lstStyle/>
                    <a:p>
                      <a:pPr algn="ctr">
                        <a:lnSpc>
                          <a:spcPct val="115000"/>
                        </a:lnSpc>
                        <a:spcAft>
                          <a:spcPts val="1000"/>
                        </a:spcAft>
                      </a:pPr>
                      <a:r>
                        <a:rPr lang="en-US" sz="1800" b="1">
                          <a:effectLst/>
                        </a:rPr>
                        <a:t>I(mA)</a:t>
                      </a:r>
                      <a:endParaRPr lang="el-GR" sz="1800" b="1">
                        <a:effectLst/>
                        <a:latin typeface="Arial"/>
                        <a:ea typeface="Times New Roman"/>
                        <a:cs typeface="Times New Roman"/>
                      </a:endParaRPr>
                    </a:p>
                  </a:txBody>
                  <a:tcPr marL="68580" marR="68580" marT="0" marB="0"/>
                </a:tc>
                <a:tc>
                  <a:txBody>
                    <a:bodyPr/>
                    <a:lstStyle/>
                    <a:p>
                      <a:pPr algn="ctr">
                        <a:lnSpc>
                          <a:spcPct val="115000"/>
                        </a:lnSpc>
                        <a:spcAft>
                          <a:spcPts val="1000"/>
                        </a:spcAft>
                      </a:pPr>
                      <a:r>
                        <a:rPr lang="en-US" sz="1800" b="1">
                          <a:effectLst/>
                        </a:rPr>
                        <a:t>V(V)</a:t>
                      </a:r>
                      <a:endParaRPr lang="el-GR" sz="1800" b="1">
                        <a:effectLst/>
                        <a:latin typeface="Arial"/>
                        <a:ea typeface="Times New Roman"/>
                        <a:cs typeface="Times New Roman"/>
                      </a:endParaRPr>
                    </a:p>
                  </a:txBody>
                  <a:tcPr marL="68580" marR="68580" marT="0" marB="0"/>
                </a:tc>
                <a:tc>
                  <a:txBody>
                    <a:bodyPr/>
                    <a:lstStyle/>
                    <a:p>
                      <a:pPr algn="ctr">
                        <a:lnSpc>
                          <a:spcPct val="115000"/>
                        </a:lnSpc>
                        <a:spcAft>
                          <a:spcPts val="1000"/>
                        </a:spcAft>
                      </a:pPr>
                      <a:r>
                        <a:rPr lang="en-US" sz="1800" b="1">
                          <a:effectLst/>
                        </a:rPr>
                        <a:t>I(mA)</a:t>
                      </a:r>
                      <a:endParaRPr lang="el-GR" sz="1800" b="1">
                        <a:effectLst/>
                        <a:latin typeface="Arial"/>
                        <a:ea typeface="Times New Roman"/>
                        <a:cs typeface="Times New Roman"/>
                      </a:endParaRPr>
                    </a:p>
                  </a:txBody>
                  <a:tcPr marL="68580" marR="68580" marT="0" marB="0"/>
                </a:tc>
                <a:tc>
                  <a:txBody>
                    <a:bodyPr/>
                    <a:lstStyle/>
                    <a:p>
                      <a:pPr algn="ctr">
                        <a:lnSpc>
                          <a:spcPct val="115000"/>
                        </a:lnSpc>
                        <a:spcAft>
                          <a:spcPts val="1000"/>
                        </a:spcAft>
                      </a:pPr>
                      <a:r>
                        <a:rPr lang="en-US" sz="1800" b="1" dirty="0">
                          <a:effectLst/>
                        </a:rPr>
                        <a:t>V(V)</a:t>
                      </a:r>
                      <a:endParaRPr lang="el-GR" sz="1800" b="1" dirty="0">
                        <a:effectLst/>
                        <a:latin typeface="Arial"/>
                        <a:ea typeface="Times New Roman"/>
                        <a:cs typeface="Times New Roman"/>
                      </a:endParaRPr>
                    </a:p>
                  </a:txBody>
                  <a:tcPr marL="68580" marR="68580" marT="0" marB="0"/>
                </a:tc>
              </a:tr>
              <a:tr h="190500">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r>
              <a:tr h="190500">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r>
              <a:tr h="190500">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r>
              <a:tr h="190500">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r>
              <a:tr h="190500">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r>
              <a:tr h="190500">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r>
              <a:tr h="190500">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r>
              <a:tr h="190500">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r>
              <a:tr h="190500">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r>
              <a:tr h="190500">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r>
              <a:tr h="190500">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r>
              <a:tr h="190500">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r>
              <a:tr h="190500">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r>
              <a:tr h="190500">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200" dirty="0">
                          <a:effectLst/>
                        </a:rPr>
                        <a:t> </a:t>
                      </a:r>
                      <a:endParaRPr lang="el-GR" sz="1100" dirty="0">
                        <a:effectLst/>
                        <a:latin typeface="Arial"/>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517693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11560" y="2852936"/>
            <a:ext cx="8229600" cy="908720"/>
          </a:xfrm>
          <a:ln w="25400">
            <a:solidFill>
              <a:schemeClr val="accent1"/>
            </a:solidFill>
          </a:ln>
        </p:spPr>
        <p:txBody>
          <a:bodyPr/>
          <a:lstStyle/>
          <a:p>
            <a:r>
              <a:rPr lang="el-GR" dirty="0" smtClean="0"/>
              <a:t>Θεωρία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33764405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Εργασίες</a:t>
            </a:r>
            <a:r>
              <a:rPr lang="en-US" dirty="0"/>
              <a:t> </a:t>
            </a:r>
            <a:r>
              <a:rPr lang="en-US" sz="3200" b="0" dirty="0" smtClean="0"/>
              <a:t>(</a:t>
            </a:r>
            <a:r>
              <a:rPr lang="el-GR" sz="3200" b="0" dirty="0" smtClean="0"/>
              <a:t>4</a:t>
            </a:r>
            <a:r>
              <a:rPr lang="en-US" sz="3200" b="0" dirty="0" smtClean="0"/>
              <a:t> </a:t>
            </a:r>
            <a:r>
              <a:rPr lang="el-GR" sz="3200" b="0" dirty="0"/>
              <a:t>από </a:t>
            </a:r>
            <a:r>
              <a:rPr lang="el-GR" sz="3200" b="0" dirty="0" smtClean="0"/>
              <a:t>4)</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a:p>
        </p:txBody>
      </p:sp>
      <p:sp>
        <p:nvSpPr>
          <p:cNvPr id="5" name="Ορθογώνιο 4"/>
          <p:cNvSpPr/>
          <p:nvPr/>
        </p:nvSpPr>
        <p:spPr>
          <a:xfrm>
            <a:off x="1115616" y="1340768"/>
            <a:ext cx="1353319" cy="430887"/>
          </a:xfrm>
          <a:prstGeom prst="rect">
            <a:avLst/>
          </a:prstGeom>
        </p:spPr>
        <p:txBody>
          <a:bodyPr wrap="none">
            <a:spAutoFit/>
          </a:bodyPr>
          <a:lstStyle/>
          <a:p>
            <a:r>
              <a:rPr lang="el-GR" sz="2200" b="1" dirty="0" smtClean="0">
                <a:latin typeface="+mn-lt"/>
              </a:rPr>
              <a:t>Πίνακας 3</a:t>
            </a:r>
            <a:endParaRPr lang="el-GR" sz="2200" b="1" dirty="0">
              <a:latin typeface="+mn-lt"/>
            </a:endParaRPr>
          </a:p>
        </p:txBody>
      </p:sp>
      <p:graphicFrame>
        <p:nvGraphicFramePr>
          <p:cNvPr id="6" name="Πίνακας 5"/>
          <p:cNvGraphicFramePr>
            <a:graphicFrameLocks noGrp="1"/>
          </p:cNvGraphicFramePr>
          <p:nvPr>
            <p:extLst>
              <p:ext uri="{D42A27DB-BD31-4B8C-83A1-F6EECF244321}">
                <p14:modId xmlns:p14="http://schemas.microsoft.com/office/powerpoint/2010/main" val="1065078362"/>
              </p:ext>
            </p:extLst>
          </p:nvPr>
        </p:nvGraphicFramePr>
        <p:xfrm>
          <a:off x="323528" y="1868317"/>
          <a:ext cx="3096344" cy="3660140"/>
        </p:xfrm>
        <a:graphic>
          <a:graphicData uri="http://schemas.openxmlformats.org/drawingml/2006/table">
            <a:tbl>
              <a:tblPr>
                <a:tableStyleId>{5940675A-B579-460E-94D1-54222C63F5DA}</a:tableStyleId>
              </a:tblPr>
              <a:tblGrid>
                <a:gridCol w="720080"/>
                <a:gridCol w="792088"/>
                <a:gridCol w="792088"/>
                <a:gridCol w="792088"/>
              </a:tblGrid>
              <a:tr h="190500">
                <a:tc gridSpan="2">
                  <a:txBody>
                    <a:bodyPr/>
                    <a:lstStyle/>
                    <a:p>
                      <a:pPr algn="ctr">
                        <a:lnSpc>
                          <a:spcPct val="115000"/>
                        </a:lnSpc>
                        <a:spcAft>
                          <a:spcPts val="1000"/>
                        </a:spcAft>
                      </a:pPr>
                      <a:r>
                        <a:rPr lang="en-US" sz="1800" b="1" dirty="0" smtClean="0">
                          <a:effectLst/>
                        </a:rPr>
                        <a:t>Π</a:t>
                      </a:r>
                      <a:r>
                        <a:rPr lang="el-GR" sz="1800" b="1" dirty="0" err="1" smtClean="0">
                          <a:effectLst/>
                        </a:rPr>
                        <a:t>ίνακας</a:t>
                      </a:r>
                      <a:r>
                        <a:rPr lang="en-US" sz="1800" b="1" dirty="0" smtClean="0">
                          <a:effectLst/>
                        </a:rPr>
                        <a:t> </a:t>
                      </a:r>
                      <a:r>
                        <a:rPr lang="en-US" sz="1800" b="1" dirty="0">
                          <a:effectLst/>
                        </a:rPr>
                        <a:t>5</a:t>
                      </a:r>
                      <a:endParaRPr lang="el-GR" sz="1800" b="1" dirty="0">
                        <a:effectLst/>
                        <a:latin typeface="Arial"/>
                        <a:ea typeface="Times New Roman"/>
                        <a:cs typeface="Times New Roman"/>
                      </a:endParaRPr>
                    </a:p>
                  </a:txBody>
                  <a:tcPr marL="68580" marR="68580" marT="0" marB="0"/>
                </a:tc>
                <a:tc hMerge="1">
                  <a:txBody>
                    <a:bodyPr/>
                    <a:lstStyle/>
                    <a:p>
                      <a:endParaRPr lang="el-GR"/>
                    </a:p>
                  </a:txBody>
                  <a:tcPr/>
                </a:tc>
                <a:tc gridSpan="2">
                  <a:txBody>
                    <a:bodyPr/>
                    <a:lstStyle/>
                    <a:p>
                      <a:pPr algn="ctr">
                        <a:lnSpc>
                          <a:spcPct val="115000"/>
                        </a:lnSpc>
                        <a:spcAft>
                          <a:spcPts val="1000"/>
                        </a:spcAft>
                      </a:pPr>
                      <a:r>
                        <a:rPr lang="en-US" sz="1800" b="1" dirty="0">
                          <a:effectLst/>
                        </a:rPr>
                        <a:t>Πίνακας 6</a:t>
                      </a:r>
                      <a:endParaRPr lang="el-GR" sz="1800" b="1" dirty="0">
                        <a:effectLst/>
                        <a:latin typeface="Arial"/>
                        <a:ea typeface="Times New Roman"/>
                        <a:cs typeface="Times New Roman"/>
                      </a:endParaRPr>
                    </a:p>
                  </a:txBody>
                  <a:tcPr marL="68580" marR="68580" marT="0" marB="0"/>
                </a:tc>
                <a:tc hMerge="1">
                  <a:txBody>
                    <a:bodyPr/>
                    <a:lstStyle/>
                    <a:p>
                      <a:endParaRPr lang="el-GR"/>
                    </a:p>
                  </a:txBody>
                  <a:tcPr/>
                </a:tc>
              </a:tr>
              <a:tr h="190500">
                <a:tc gridSpan="2">
                  <a:txBody>
                    <a:bodyPr/>
                    <a:lstStyle/>
                    <a:p>
                      <a:pPr algn="just">
                        <a:lnSpc>
                          <a:spcPct val="115000"/>
                        </a:lnSpc>
                        <a:spcAft>
                          <a:spcPts val="1000"/>
                        </a:spcAft>
                      </a:pPr>
                      <a:r>
                        <a:rPr lang="en-US" sz="1800" b="1" dirty="0" smtClean="0">
                          <a:effectLst/>
                        </a:rPr>
                        <a:t>Χ</a:t>
                      </a:r>
                      <a:r>
                        <a:rPr lang="el-GR" sz="1800" b="1" dirty="0" err="1" smtClean="0">
                          <a:effectLst/>
                        </a:rPr>
                        <a:t>ρώμα</a:t>
                      </a:r>
                      <a:r>
                        <a:rPr lang="en-US" sz="1800" b="1" dirty="0" smtClean="0">
                          <a:effectLst/>
                        </a:rPr>
                        <a:t>:</a:t>
                      </a:r>
                      <a:endParaRPr lang="el-GR" sz="1800" b="1" dirty="0">
                        <a:effectLst/>
                        <a:latin typeface="Arial"/>
                        <a:ea typeface="Times New Roman"/>
                        <a:cs typeface="Times New Roman"/>
                      </a:endParaRPr>
                    </a:p>
                  </a:txBody>
                  <a:tcPr marL="68580" marR="68580" marT="0" marB="0"/>
                </a:tc>
                <a:tc hMerge="1">
                  <a:txBody>
                    <a:bodyPr/>
                    <a:lstStyle/>
                    <a:p>
                      <a:endParaRPr lang="el-GR"/>
                    </a:p>
                  </a:txBody>
                  <a:tcPr/>
                </a:tc>
                <a:tc gridSpan="2">
                  <a:txBody>
                    <a:bodyPr/>
                    <a:lstStyle/>
                    <a:p>
                      <a:pPr algn="just">
                        <a:lnSpc>
                          <a:spcPct val="115000"/>
                        </a:lnSpc>
                        <a:spcAft>
                          <a:spcPts val="1000"/>
                        </a:spcAft>
                      </a:pPr>
                      <a:r>
                        <a:rPr lang="en-US" sz="1800" b="1" dirty="0" smtClean="0">
                          <a:effectLst/>
                        </a:rPr>
                        <a:t>Χ</a:t>
                      </a:r>
                      <a:r>
                        <a:rPr lang="el-GR" sz="1800" b="1" dirty="0" err="1" smtClean="0">
                          <a:effectLst/>
                        </a:rPr>
                        <a:t>ρώμα</a:t>
                      </a:r>
                      <a:r>
                        <a:rPr lang="en-US" sz="1800" b="1" dirty="0" smtClean="0">
                          <a:effectLst/>
                        </a:rPr>
                        <a:t>:</a:t>
                      </a:r>
                      <a:endParaRPr lang="el-GR" sz="1800" b="1" dirty="0">
                        <a:effectLst/>
                        <a:latin typeface="Arial"/>
                        <a:ea typeface="Times New Roman"/>
                        <a:cs typeface="Times New Roman"/>
                      </a:endParaRPr>
                    </a:p>
                  </a:txBody>
                  <a:tcPr marL="68580" marR="68580" marT="0" marB="0"/>
                </a:tc>
                <a:tc hMerge="1">
                  <a:txBody>
                    <a:bodyPr/>
                    <a:lstStyle/>
                    <a:p>
                      <a:endParaRPr lang="el-GR"/>
                    </a:p>
                  </a:txBody>
                  <a:tcPr/>
                </a:tc>
              </a:tr>
              <a:tr h="190500">
                <a:tc>
                  <a:txBody>
                    <a:bodyPr/>
                    <a:lstStyle/>
                    <a:p>
                      <a:pPr algn="ctr">
                        <a:lnSpc>
                          <a:spcPct val="115000"/>
                        </a:lnSpc>
                        <a:spcAft>
                          <a:spcPts val="1000"/>
                        </a:spcAft>
                      </a:pPr>
                      <a:r>
                        <a:rPr lang="en-US" sz="1800" b="1">
                          <a:effectLst/>
                        </a:rPr>
                        <a:t>I(mA)</a:t>
                      </a:r>
                      <a:endParaRPr lang="el-GR" sz="1800" b="1">
                        <a:effectLst/>
                        <a:latin typeface="Arial"/>
                        <a:ea typeface="Times New Roman"/>
                        <a:cs typeface="Times New Roman"/>
                      </a:endParaRPr>
                    </a:p>
                  </a:txBody>
                  <a:tcPr marL="68580" marR="68580" marT="0" marB="0"/>
                </a:tc>
                <a:tc>
                  <a:txBody>
                    <a:bodyPr/>
                    <a:lstStyle/>
                    <a:p>
                      <a:pPr algn="ctr">
                        <a:lnSpc>
                          <a:spcPct val="115000"/>
                        </a:lnSpc>
                        <a:spcAft>
                          <a:spcPts val="1000"/>
                        </a:spcAft>
                      </a:pPr>
                      <a:r>
                        <a:rPr lang="en-US" sz="1800" b="1">
                          <a:effectLst/>
                        </a:rPr>
                        <a:t>V(V)</a:t>
                      </a:r>
                      <a:endParaRPr lang="el-GR" sz="1800" b="1">
                        <a:effectLst/>
                        <a:latin typeface="Arial"/>
                        <a:ea typeface="Times New Roman"/>
                        <a:cs typeface="Times New Roman"/>
                      </a:endParaRPr>
                    </a:p>
                  </a:txBody>
                  <a:tcPr marL="68580" marR="68580" marT="0" marB="0"/>
                </a:tc>
                <a:tc>
                  <a:txBody>
                    <a:bodyPr/>
                    <a:lstStyle/>
                    <a:p>
                      <a:pPr algn="ctr">
                        <a:lnSpc>
                          <a:spcPct val="115000"/>
                        </a:lnSpc>
                        <a:spcAft>
                          <a:spcPts val="1000"/>
                        </a:spcAft>
                      </a:pPr>
                      <a:r>
                        <a:rPr lang="en-US" sz="1800" b="1">
                          <a:effectLst/>
                        </a:rPr>
                        <a:t>I(mA)</a:t>
                      </a:r>
                      <a:endParaRPr lang="el-GR" sz="1800" b="1">
                        <a:effectLst/>
                        <a:latin typeface="Arial"/>
                        <a:ea typeface="Times New Roman"/>
                        <a:cs typeface="Times New Roman"/>
                      </a:endParaRPr>
                    </a:p>
                  </a:txBody>
                  <a:tcPr marL="68580" marR="68580" marT="0" marB="0"/>
                </a:tc>
                <a:tc>
                  <a:txBody>
                    <a:bodyPr/>
                    <a:lstStyle/>
                    <a:p>
                      <a:pPr algn="ctr">
                        <a:lnSpc>
                          <a:spcPct val="115000"/>
                        </a:lnSpc>
                        <a:spcAft>
                          <a:spcPts val="1000"/>
                        </a:spcAft>
                      </a:pPr>
                      <a:r>
                        <a:rPr lang="en-US" sz="1800" b="1" dirty="0">
                          <a:effectLst/>
                        </a:rPr>
                        <a:t>V(V)</a:t>
                      </a:r>
                      <a:endParaRPr lang="el-GR" sz="1800" b="1" dirty="0">
                        <a:effectLst/>
                        <a:latin typeface="Arial"/>
                        <a:ea typeface="Times New Roman"/>
                        <a:cs typeface="Times New Roman"/>
                      </a:endParaRPr>
                    </a:p>
                  </a:txBody>
                  <a:tcPr marL="68580" marR="68580" marT="0" marB="0"/>
                </a:tc>
              </a:tr>
              <a:tr h="190500">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r>
              <a:tr h="190500">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r>
              <a:tr h="190500">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r>
              <a:tr h="190500">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r>
              <a:tr h="190500">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r>
              <a:tr h="190500">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r>
              <a:tr h="190500">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r>
              <a:tr h="190500">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r>
              <a:tr h="190500">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r>
              <a:tr h="190500">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r>
              <a:tr h="190500">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r>
              <a:tr h="190500">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r>
              <a:tr h="190500">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200">
                          <a:effectLst/>
                        </a:rPr>
                        <a:t> </a:t>
                      </a:r>
                      <a:endParaRPr lang="el-GR" sz="1100">
                        <a:effectLst/>
                        <a:latin typeface="Arial"/>
                        <a:ea typeface="Times New Roman"/>
                        <a:cs typeface="Times New Roman"/>
                      </a:endParaRPr>
                    </a:p>
                  </a:txBody>
                  <a:tcPr marL="68580" marR="68580" marT="0" marB="0"/>
                </a:tc>
                <a:tc>
                  <a:txBody>
                    <a:bodyPr/>
                    <a:lstStyle/>
                    <a:p>
                      <a:pPr algn="just">
                        <a:lnSpc>
                          <a:spcPct val="115000"/>
                        </a:lnSpc>
                        <a:spcAft>
                          <a:spcPts val="1000"/>
                        </a:spcAft>
                      </a:pPr>
                      <a:r>
                        <a:rPr lang="en-US" sz="1200" dirty="0">
                          <a:effectLst/>
                        </a:rPr>
                        <a:t> </a:t>
                      </a:r>
                      <a:endParaRPr lang="el-GR" sz="1100" dirty="0">
                        <a:effectLst/>
                        <a:latin typeface="Arial"/>
                        <a:ea typeface="Times New Roman"/>
                        <a:cs typeface="Times New Roman"/>
                      </a:endParaRPr>
                    </a:p>
                  </a:txBody>
                  <a:tcPr marL="68580" marR="68580" marT="0" marB="0"/>
                </a:tc>
              </a:tr>
            </a:tbl>
          </a:graphicData>
        </a:graphic>
      </p:graphicFrame>
      <p:sp>
        <p:nvSpPr>
          <p:cNvPr id="7" name="Ορθογώνιο 6"/>
          <p:cNvSpPr/>
          <p:nvPr/>
        </p:nvSpPr>
        <p:spPr>
          <a:xfrm>
            <a:off x="5796136" y="1340768"/>
            <a:ext cx="1353319" cy="430887"/>
          </a:xfrm>
          <a:prstGeom prst="rect">
            <a:avLst/>
          </a:prstGeom>
        </p:spPr>
        <p:txBody>
          <a:bodyPr wrap="none">
            <a:spAutoFit/>
          </a:bodyPr>
          <a:lstStyle/>
          <a:p>
            <a:r>
              <a:rPr lang="el-GR" sz="2200" b="1" dirty="0" smtClean="0">
                <a:latin typeface="+mn-lt"/>
              </a:rPr>
              <a:t>Πίνακας 7</a:t>
            </a:r>
            <a:endParaRPr lang="el-GR" sz="2200" b="1" dirty="0">
              <a:latin typeface="+mn-lt"/>
            </a:endParaRPr>
          </a:p>
        </p:txBody>
      </p:sp>
      <p:graphicFrame>
        <p:nvGraphicFramePr>
          <p:cNvPr id="8" name="Πίνακας 7"/>
          <p:cNvGraphicFramePr>
            <a:graphicFrameLocks noGrp="1"/>
          </p:cNvGraphicFramePr>
          <p:nvPr>
            <p:extLst/>
          </p:nvPr>
        </p:nvGraphicFramePr>
        <p:xfrm>
          <a:off x="4139952" y="1916832"/>
          <a:ext cx="4504690" cy="1261872"/>
        </p:xfrm>
        <a:graphic>
          <a:graphicData uri="http://schemas.openxmlformats.org/drawingml/2006/table">
            <a:tbl>
              <a:tblPr firstRow="1" firstCol="1" lastRow="1" lastCol="1" bandRow="1" bandCol="1">
                <a:tableStyleId>{5940675A-B579-460E-94D1-54222C63F5DA}</a:tableStyleId>
              </a:tblPr>
              <a:tblGrid>
                <a:gridCol w="936104"/>
                <a:gridCol w="504056"/>
                <a:gridCol w="467380"/>
                <a:gridCol w="649605"/>
                <a:gridCol w="648970"/>
                <a:gridCol w="648970"/>
                <a:gridCol w="649605"/>
              </a:tblGrid>
              <a:tr h="0">
                <a:tc>
                  <a:txBody>
                    <a:bodyPr/>
                    <a:lstStyle/>
                    <a:p>
                      <a:pPr>
                        <a:lnSpc>
                          <a:spcPct val="115000"/>
                        </a:lnSpc>
                        <a:spcAft>
                          <a:spcPts val="0"/>
                        </a:spcAft>
                      </a:pPr>
                      <a:r>
                        <a:rPr lang="en-US" sz="1800" dirty="0" err="1">
                          <a:effectLst/>
                        </a:rPr>
                        <a:t>Χρώμ</a:t>
                      </a:r>
                      <a:r>
                        <a:rPr lang="en-US" sz="1800" dirty="0">
                          <a:effectLst/>
                        </a:rPr>
                        <a:t>α</a:t>
                      </a:r>
                      <a:endParaRPr lang="el-GR" sz="1800" dirty="0">
                        <a:effectLst/>
                        <a:latin typeface="Arial"/>
                        <a:ea typeface="Times New Roman"/>
                        <a:cs typeface="Times New Roman"/>
                      </a:endParaRPr>
                    </a:p>
                  </a:txBody>
                  <a:tcPr marL="68580" marR="68580" marT="0" marB="0"/>
                </a:tc>
                <a:tc>
                  <a:txBody>
                    <a:bodyPr/>
                    <a:lstStyle/>
                    <a:p>
                      <a:pPr algn="just">
                        <a:lnSpc>
                          <a:spcPct val="115000"/>
                        </a:lnSpc>
                        <a:spcAft>
                          <a:spcPts val="0"/>
                        </a:spcAft>
                      </a:pPr>
                      <a:r>
                        <a:rPr lang="en-US" sz="1800" dirty="0">
                          <a:effectLst/>
                        </a:rPr>
                        <a:t> </a:t>
                      </a:r>
                      <a:endParaRPr lang="el-GR" sz="1800" dirty="0">
                        <a:effectLst/>
                        <a:latin typeface="Arial"/>
                        <a:ea typeface="Times New Roman"/>
                        <a:cs typeface="Times New Roman"/>
                      </a:endParaRPr>
                    </a:p>
                  </a:txBody>
                  <a:tcPr marL="68580" marR="68580" marT="0" marB="0"/>
                </a:tc>
                <a:tc>
                  <a:txBody>
                    <a:bodyPr/>
                    <a:lstStyle/>
                    <a:p>
                      <a:pPr algn="just">
                        <a:lnSpc>
                          <a:spcPct val="115000"/>
                        </a:lnSpc>
                        <a:spcAft>
                          <a:spcPts val="0"/>
                        </a:spcAft>
                      </a:pPr>
                      <a:r>
                        <a:rPr lang="en-US" sz="1800" dirty="0">
                          <a:effectLst/>
                        </a:rPr>
                        <a:t> </a:t>
                      </a:r>
                      <a:endParaRPr lang="el-GR" sz="1800" dirty="0">
                        <a:effectLst/>
                        <a:latin typeface="Arial"/>
                        <a:ea typeface="Times New Roman"/>
                        <a:cs typeface="Times New Roman"/>
                      </a:endParaRPr>
                    </a:p>
                  </a:txBody>
                  <a:tcPr marL="68580" marR="68580" marT="0" marB="0"/>
                </a:tc>
                <a:tc>
                  <a:txBody>
                    <a:bodyPr/>
                    <a:lstStyle/>
                    <a:p>
                      <a:pPr algn="just">
                        <a:lnSpc>
                          <a:spcPct val="115000"/>
                        </a:lnSpc>
                        <a:spcAft>
                          <a:spcPts val="0"/>
                        </a:spcAft>
                      </a:pPr>
                      <a:r>
                        <a:rPr lang="en-US" sz="1800">
                          <a:effectLst/>
                        </a:rPr>
                        <a:t> </a:t>
                      </a:r>
                      <a:endParaRPr lang="el-GR" sz="1800">
                        <a:effectLst/>
                        <a:latin typeface="Arial"/>
                        <a:ea typeface="Times New Roman"/>
                        <a:cs typeface="Times New Roman"/>
                      </a:endParaRPr>
                    </a:p>
                  </a:txBody>
                  <a:tcPr marL="68580" marR="68580" marT="0" marB="0"/>
                </a:tc>
                <a:tc>
                  <a:txBody>
                    <a:bodyPr/>
                    <a:lstStyle/>
                    <a:p>
                      <a:pPr algn="just">
                        <a:lnSpc>
                          <a:spcPct val="115000"/>
                        </a:lnSpc>
                        <a:spcAft>
                          <a:spcPts val="0"/>
                        </a:spcAft>
                      </a:pPr>
                      <a:r>
                        <a:rPr lang="en-US" sz="1800">
                          <a:effectLst/>
                        </a:rPr>
                        <a:t> </a:t>
                      </a:r>
                      <a:endParaRPr lang="el-GR" sz="1800">
                        <a:effectLst/>
                        <a:latin typeface="Arial"/>
                        <a:ea typeface="Times New Roman"/>
                        <a:cs typeface="Times New Roman"/>
                      </a:endParaRPr>
                    </a:p>
                  </a:txBody>
                  <a:tcPr marL="68580" marR="68580" marT="0" marB="0"/>
                </a:tc>
                <a:tc>
                  <a:txBody>
                    <a:bodyPr/>
                    <a:lstStyle/>
                    <a:p>
                      <a:pPr algn="just">
                        <a:lnSpc>
                          <a:spcPct val="115000"/>
                        </a:lnSpc>
                        <a:spcAft>
                          <a:spcPts val="0"/>
                        </a:spcAft>
                      </a:pPr>
                      <a:r>
                        <a:rPr lang="en-US" sz="1800">
                          <a:effectLst/>
                        </a:rPr>
                        <a:t> </a:t>
                      </a:r>
                      <a:endParaRPr lang="el-GR" sz="1800">
                        <a:effectLst/>
                        <a:latin typeface="Arial"/>
                        <a:ea typeface="Times New Roman"/>
                        <a:cs typeface="Times New Roman"/>
                      </a:endParaRPr>
                    </a:p>
                  </a:txBody>
                  <a:tcPr marL="68580" marR="68580" marT="0" marB="0"/>
                </a:tc>
                <a:tc>
                  <a:txBody>
                    <a:bodyPr/>
                    <a:lstStyle/>
                    <a:p>
                      <a:pPr algn="just">
                        <a:lnSpc>
                          <a:spcPct val="115000"/>
                        </a:lnSpc>
                        <a:spcAft>
                          <a:spcPts val="0"/>
                        </a:spcAft>
                      </a:pPr>
                      <a:r>
                        <a:rPr lang="en-US" sz="1800">
                          <a:effectLst/>
                        </a:rPr>
                        <a:t> </a:t>
                      </a:r>
                      <a:endParaRPr lang="el-GR" sz="1800">
                        <a:effectLst/>
                        <a:latin typeface="Arial"/>
                        <a:ea typeface="Times New Roman"/>
                        <a:cs typeface="Times New Roman"/>
                      </a:endParaRPr>
                    </a:p>
                  </a:txBody>
                  <a:tcPr marL="68580" marR="68580" marT="0" marB="0"/>
                </a:tc>
              </a:tr>
              <a:tr h="0">
                <a:tc>
                  <a:txBody>
                    <a:bodyPr/>
                    <a:lstStyle/>
                    <a:p>
                      <a:pPr>
                        <a:lnSpc>
                          <a:spcPct val="115000"/>
                        </a:lnSpc>
                        <a:spcAft>
                          <a:spcPts val="0"/>
                        </a:spcAft>
                      </a:pPr>
                      <a:r>
                        <a:rPr lang="en-US" sz="1800">
                          <a:effectLst/>
                        </a:rPr>
                        <a:t>λ (nm)</a:t>
                      </a:r>
                      <a:endParaRPr lang="el-GR" sz="1800">
                        <a:effectLst/>
                        <a:latin typeface="Arial"/>
                        <a:ea typeface="Times New Roman"/>
                        <a:cs typeface="Times New Roman"/>
                      </a:endParaRPr>
                    </a:p>
                  </a:txBody>
                  <a:tcPr marL="68580" marR="68580" marT="0" marB="0"/>
                </a:tc>
                <a:tc>
                  <a:txBody>
                    <a:bodyPr/>
                    <a:lstStyle/>
                    <a:p>
                      <a:pPr algn="just">
                        <a:lnSpc>
                          <a:spcPct val="115000"/>
                        </a:lnSpc>
                        <a:spcAft>
                          <a:spcPts val="0"/>
                        </a:spcAft>
                      </a:pPr>
                      <a:r>
                        <a:rPr lang="en-US" sz="1800">
                          <a:effectLst/>
                        </a:rPr>
                        <a:t> </a:t>
                      </a:r>
                      <a:endParaRPr lang="el-GR" sz="1800">
                        <a:effectLst/>
                        <a:latin typeface="Arial"/>
                        <a:ea typeface="Times New Roman"/>
                        <a:cs typeface="Times New Roman"/>
                      </a:endParaRPr>
                    </a:p>
                  </a:txBody>
                  <a:tcPr marL="68580" marR="68580" marT="0" marB="0"/>
                </a:tc>
                <a:tc>
                  <a:txBody>
                    <a:bodyPr/>
                    <a:lstStyle/>
                    <a:p>
                      <a:pPr algn="just">
                        <a:lnSpc>
                          <a:spcPct val="115000"/>
                        </a:lnSpc>
                        <a:spcAft>
                          <a:spcPts val="0"/>
                        </a:spcAft>
                      </a:pPr>
                      <a:r>
                        <a:rPr lang="en-US" sz="1800" dirty="0">
                          <a:effectLst/>
                        </a:rPr>
                        <a:t> </a:t>
                      </a:r>
                      <a:endParaRPr lang="el-GR" sz="1800" dirty="0">
                        <a:effectLst/>
                        <a:latin typeface="Arial"/>
                        <a:ea typeface="Times New Roman"/>
                        <a:cs typeface="Times New Roman"/>
                      </a:endParaRPr>
                    </a:p>
                  </a:txBody>
                  <a:tcPr marL="68580" marR="68580" marT="0" marB="0"/>
                </a:tc>
                <a:tc>
                  <a:txBody>
                    <a:bodyPr/>
                    <a:lstStyle/>
                    <a:p>
                      <a:pPr algn="just">
                        <a:lnSpc>
                          <a:spcPct val="115000"/>
                        </a:lnSpc>
                        <a:spcAft>
                          <a:spcPts val="0"/>
                        </a:spcAft>
                      </a:pPr>
                      <a:r>
                        <a:rPr lang="en-US" sz="1800" dirty="0">
                          <a:effectLst/>
                        </a:rPr>
                        <a:t> </a:t>
                      </a:r>
                      <a:endParaRPr lang="el-GR" sz="1800" dirty="0">
                        <a:effectLst/>
                        <a:latin typeface="Arial"/>
                        <a:ea typeface="Times New Roman"/>
                        <a:cs typeface="Times New Roman"/>
                      </a:endParaRPr>
                    </a:p>
                  </a:txBody>
                  <a:tcPr marL="68580" marR="68580" marT="0" marB="0"/>
                </a:tc>
                <a:tc>
                  <a:txBody>
                    <a:bodyPr/>
                    <a:lstStyle/>
                    <a:p>
                      <a:pPr algn="just">
                        <a:lnSpc>
                          <a:spcPct val="115000"/>
                        </a:lnSpc>
                        <a:spcAft>
                          <a:spcPts val="0"/>
                        </a:spcAft>
                      </a:pPr>
                      <a:r>
                        <a:rPr lang="en-US" sz="1800" dirty="0">
                          <a:effectLst/>
                        </a:rPr>
                        <a:t> </a:t>
                      </a:r>
                      <a:endParaRPr lang="el-GR" sz="1800" dirty="0">
                        <a:effectLst/>
                        <a:latin typeface="Arial"/>
                        <a:ea typeface="Times New Roman"/>
                        <a:cs typeface="Times New Roman"/>
                      </a:endParaRPr>
                    </a:p>
                  </a:txBody>
                  <a:tcPr marL="68580" marR="68580" marT="0" marB="0"/>
                </a:tc>
                <a:tc>
                  <a:txBody>
                    <a:bodyPr/>
                    <a:lstStyle/>
                    <a:p>
                      <a:pPr algn="just">
                        <a:lnSpc>
                          <a:spcPct val="115000"/>
                        </a:lnSpc>
                        <a:spcAft>
                          <a:spcPts val="0"/>
                        </a:spcAft>
                      </a:pPr>
                      <a:r>
                        <a:rPr lang="en-US" sz="1800">
                          <a:effectLst/>
                        </a:rPr>
                        <a:t> </a:t>
                      </a:r>
                      <a:endParaRPr lang="el-GR" sz="1800">
                        <a:effectLst/>
                        <a:latin typeface="Arial"/>
                        <a:ea typeface="Times New Roman"/>
                        <a:cs typeface="Times New Roman"/>
                      </a:endParaRPr>
                    </a:p>
                  </a:txBody>
                  <a:tcPr marL="68580" marR="68580" marT="0" marB="0"/>
                </a:tc>
                <a:tc>
                  <a:txBody>
                    <a:bodyPr/>
                    <a:lstStyle/>
                    <a:p>
                      <a:pPr algn="just">
                        <a:lnSpc>
                          <a:spcPct val="115000"/>
                        </a:lnSpc>
                        <a:spcAft>
                          <a:spcPts val="0"/>
                        </a:spcAft>
                      </a:pPr>
                      <a:r>
                        <a:rPr lang="en-US" sz="1800">
                          <a:effectLst/>
                        </a:rPr>
                        <a:t> </a:t>
                      </a:r>
                      <a:endParaRPr lang="el-GR" sz="1800">
                        <a:effectLst/>
                        <a:latin typeface="Arial"/>
                        <a:ea typeface="Times New Roman"/>
                        <a:cs typeface="Times New Roman"/>
                      </a:endParaRPr>
                    </a:p>
                  </a:txBody>
                  <a:tcPr marL="68580" marR="68580" marT="0" marB="0"/>
                </a:tc>
              </a:tr>
              <a:tr h="0">
                <a:tc>
                  <a:txBody>
                    <a:bodyPr/>
                    <a:lstStyle/>
                    <a:p>
                      <a:pPr>
                        <a:lnSpc>
                          <a:spcPct val="115000"/>
                        </a:lnSpc>
                        <a:spcAft>
                          <a:spcPts val="0"/>
                        </a:spcAft>
                      </a:pPr>
                      <a:r>
                        <a:rPr lang="en-US" sz="1800">
                          <a:effectLst/>
                        </a:rPr>
                        <a:t>1/λ</a:t>
                      </a:r>
                      <a:endParaRPr lang="el-GR" sz="1800">
                        <a:effectLst/>
                        <a:latin typeface="Arial"/>
                        <a:ea typeface="Times New Roman"/>
                        <a:cs typeface="Times New Roman"/>
                      </a:endParaRPr>
                    </a:p>
                  </a:txBody>
                  <a:tcPr marL="68580" marR="68580" marT="0" marB="0"/>
                </a:tc>
                <a:tc>
                  <a:txBody>
                    <a:bodyPr/>
                    <a:lstStyle/>
                    <a:p>
                      <a:pPr algn="just">
                        <a:lnSpc>
                          <a:spcPct val="115000"/>
                        </a:lnSpc>
                        <a:spcAft>
                          <a:spcPts val="0"/>
                        </a:spcAft>
                      </a:pPr>
                      <a:r>
                        <a:rPr lang="en-US" sz="1800">
                          <a:effectLst/>
                        </a:rPr>
                        <a:t> </a:t>
                      </a:r>
                      <a:endParaRPr lang="el-GR" sz="1800">
                        <a:effectLst/>
                        <a:latin typeface="Arial"/>
                        <a:ea typeface="Times New Roman"/>
                        <a:cs typeface="Times New Roman"/>
                      </a:endParaRPr>
                    </a:p>
                  </a:txBody>
                  <a:tcPr marL="68580" marR="68580" marT="0" marB="0"/>
                </a:tc>
                <a:tc>
                  <a:txBody>
                    <a:bodyPr/>
                    <a:lstStyle/>
                    <a:p>
                      <a:pPr algn="just">
                        <a:lnSpc>
                          <a:spcPct val="115000"/>
                        </a:lnSpc>
                        <a:spcAft>
                          <a:spcPts val="0"/>
                        </a:spcAft>
                      </a:pPr>
                      <a:r>
                        <a:rPr lang="en-US" sz="1800">
                          <a:effectLst/>
                        </a:rPr>
                        <a:t> </a:t>
                      </a:r>
                      <a:endParaRPr lang="el-GR" sz="1800">
                        <a:effectLst/>
                        <a:latin typeface="Arial"/>
                        <a:ea typeface="Times New Roman"/>
                        <a:cs typeface="Times New Roman"/>
                      </a:endParaRPr>
                    </a:p>
                  </a:txBody>
                  <a:tcPr marL="68580" marR="68580" marT="0" marB="0"/>
                </a:tc>
                <a:tc>
                  <a:txBody>
                    <a:bodyPr/>
                    <a:lstStyle/>
                    <a:p>
                      <a:pPr algn="just">
                        <a:lnSpc>
                          <a:spcPct val="115000"/>
                        </a:lnSpc>
                        <a:spcAft>
                          <a:spcPts val="0"/>
                        </a:spcAft>
                      </a:pPr>
                      <a:r>
                        <a:rPr lang="en-US" sz="1800">
                          <a:effectLst/>
                        </a:rPr>
                        <a:t> </a:t>
                      </a:r>
                      <a:endParaRPr lang="el-GR" sz="1800">
                        <a:effectLst/>
                        <a:latin typeface="Arial"/>
                        <a:ea typeface="Times New Roman"/>
                        <a:cs typeface="Times New Roman"/>
                      </a:endParaRPr>
                    </a:p>
                  </a:txBody>
                  <a:tcPr marL="68580" marR="68580" marT="0" marB="0"/>
                </a:tc>
                <a:tc>
                  <a:txBody>
                    <a:bodyPr/>
                    <a:lstStyle/>
                    <a:p>
                      <a:pPr algn="just">
                        <a:lnSpc>
                          <a:spcPct val="115000"/>
                        </a:lnSpc>
                        <a:spcAft>
                          <a:spcPts val="0"/>
                        </a:spcAft>
                      </a:pPr>
                      <a:r>
                        <a:rPr lang="en-US" sz="1800" dirty="0">
                          <a:effectLst/>
                        </a:rPr>
                        <a:t> </a:t>
                      </a:r>
                      <a:endParaRPr lang="el-GR" sz="1800" dirty="0">
                        <a:effectLst/>
                        <a:latin typeface="Arial"/>
                        <a:ea typeface="Times New Roman"/>
                        <a:cs typeface="Times New Roman"/>
                      </a:endParaRPr>
                    </a:p>
                  </a:txBody>
                  <a:tcPr marL="68580" marR="68580" marT="0" marB="0"/>
                </a:tc>
                <a:tc>
                  <a:txBody>
                    <a:bodyPr/>
                    <a:lstStyle/>
                    <a:p>
                      <a:pPr algn="just">
                        <a:lnSpc>
                          <a:spcPct val="115000"/>
                        </a:lnSpc>
                        <a:spcAft>
                          <a:spcPts val="0"/>
                        </a:spcAft>
                      </a:pPr>
                      <a:r>
                        <a:rPr lang="en-US" sz="1800" dirty="0">
                          <a:effectLst/>
                        </a:rPr>
                        <a:t> </a:t>
                      </a:r>
                      <a:endParaRPr lang="el-GR" sz="1800" dirty="0">
                        <a:effectLst/>
                        <a:latin typeface="Arial"/>
                        <a:ea typeface="Times New Roman"/>
                        <a:cs typeface="Times New Roman"/>
                      </a:endParaRPr>
                    </a:p>
                  </a:txBody>
                  <a:tcPr marL="68580" marR="68580" marT="0" marB="0"/>
                </a:tc>
                <a:tc>
                  <a:txBody>
                    <a:bodyPr/>
                    <a:lstStyle/>
                    <a:p>
                      <a:pPr algn="just">
                        <a:lnSpc>
                          <a:spcPct val="115000"/>
                        </a:lnSpc>
                        <a:spcAft>
                          <a:spcPts val="0"/>
                        </a:spcAft>
                      </a:pPr>
                      <a:r>
                        <a:rPr lang="en-US" sz="1800" dirty="0">
                          <a:effectLst/>
                        </a:rPr>
                        <a:t> </a:t>
                      </a:r>
                      <a:endParaRPr lang="el-GR" sz="1800" dirty="0">
                        <a:effectLst/>
                        <a:latin typeface="Arial"/>
                        <a:ea typeface="Times New Roman"/>
                        <a:cs typeface="Times New Roman"/>
                      </a:endParaRPr>
                    </a:p>
                  </a:txBody>
                  <a:tcPr marL="68580" marR="68580" marT="0" marB="0"/>
                </a:tc>
              </a:tr>
              <a:tr h="0">
                <a:tc>
                  <a:txBody>
                    <a:bodyPr/>
                    <a:lstStyle/>
                    <a:p>
                      <a:pPr>
                        <a:lnSpc>
                          <a:spcPct val="115000"/>
                        </a:lnSpc>
                        <a:spcAft>
                          <a:spcPts val="0"/>
                        </a:spcAft>
                      </a:pPr>
                      <a:r>
                        <a:rPr lang="en-US" sz="1800">
                          <a:effectLst/>
                        </a:rPr>
                        <a:t>V</a:t>
                      </a:r>
                      <a:r>
                        <a:rPr lang="en-US" sz="1800" baseline="-25000">
                          <a:effectLst/>
                        </a:rPr>
                        <a:t>0</a:t>
                      </a:r>
                      <a:endParaRPr lang="el-GR" sz="1800">
                        <a:effectLst/>
                        <a:latin typeface="Arial"/>
                        <a:ea typeface="Times New Roman"/>
                        <a:cs typeface="Times New Roman"/>
                      </a:endParaRPr>
                    </a:p>
                  </a:txBody>
                  <a:tcPr marL="68580" marR="68580" marT="0" marB="0"/>
                </a:tc>
                <a:tc>
                  <a:txBody>
                    <a:bodyPr/>
                    <a:lstStyle/>
                    <a:p>
                      <a:pPr algn="just">
                        <a:lnSpc>
                          <a:spcPct val="115000"/>
                        </a:lnSpc>
                        <a:spcAft>
                          <a:spcPts val="0"/>
                        </a:spcAft>
                      </a:pPr>
                      <a:r>
                        <a:rPr lang="en-US" sz="1800">
                          <a:effectLst/>
                        </a:rPr>
                        <a:t> </a:t>
                      </a:r>
                      <a:endParaRPr lang="el-GR" sz="1800">
                        <a:effectLst/>
                        <a:latin typeface="Arial"/>
                        <a:ea typeface="Times New Roman"/>
                        <a:cs typeface="Times New Roman"/>
                      </a:endParaRPr>
                    </a:p>
                  </a:txBody>
                  <a:tcPr marL="68580" marR="68580" marT="0" marB="0"/>
                </a:tc>
                <a:tc>
                  <a:txBody>
                    <a:bodyPr/>
                    <a:lstStyle/>
                    <a:p>
                      <a:pPr algn="just">
                        <a:lnSpc>
                          <a:spcPct val="115000"/>
                        </a:lnSpc>
                        <a:spcAft>
                          <a:spcPts val="0"/>
                        </a:spcAft>
                      </a:pPr>
                      <a:r>
                        <a:rPr lang="en-US" sz="1800">
                          <a:effectLst/>
                        </a:rPr>
                        <a:t> </a:t>
                      </a:r>
                      <a:endParaRPr lang="el-GR" sz="1800">
                        <a:effectLst/>
                        <a:latin typeface="Arial"/>
                        <a:ea typeface="Times New Roman"/>
                        <a:cs typeface="Times New Roman"/>
                      </a:endParaRPr>
                    </a:p>
                  </a:txBody>
                  <a:tcPr marL="68580" marR="68580" marT="0" marB="0"/>
                </a:tc>
                <a:tc>
                  <a:txBody>
                    <a:bodyPr/>
                    <a:lstStyle/>
                    <a:p>
                      <a:pPr algn="just">
                        <a:lnSpc>
                          <a:spcPct val="115000"/>
                        </a:lnSpc>
                        <a:spcAft>
                          <a:spcPts val="0"/>
                        </a:spcAft>
                      </a:pPr>
                      <a:r>
                        <a:rPr lang="en-US" sz="1800">
                          <a:effectLst/>
                        </a:rPr>
                        <a:t> </a:t>
                      </a:r>
                      <a:endParaRPr lang="el-GR" sz="1800">
                        <a:effectLst/>
                        <a:latin typeface="Arial"/>
                        <a:ea typeface="Times New Roman"/>
                        <a:cs typeface="Times New Roman"/>
                      </a:endParaRPr>
                    </a:p>
                  </a:txBody>
                  <a:tcPr marL="68580" marR="68580" marT="0" marB="0"/>
                </a:tc>
                <a:tc>
                  <a:txBody>
                    <a:bodyPr/>
                    <a:lstStyle/>
                    <a:p>
                      <a:pPr algn="just">
                        <a:lnSpc>
                          <a:spcPct val="115000"/>
                        </a:lnSpc>
                        <a:spcAft>
                          <a:spcPts val="0"/>
                        </a:spcAft>
                      </a:pPr>
                      <a:r>
                        <a:rPr lang="en-US" sz="1800">
                          <a:effectLst/>
                        </a:rPr>
                        <a:t> </a:t>
                      </a:r>
                      <a:endParaRPr lang="el-GR" sz="1800">
                        <a:effectLst/>
                        <a:latin typeface="Arial"/>
                        <a:ea typeface="Times New Roman"/>
                        <a:cs typeface="Times New Roman"/>
                      </a:endParaRPr>
                    </a:p>
                  </a:txBody>
                  <a:tcPr marL="68580" marR="68580" marT="0" marB="0"/>
                </a:tc>
                <a:tc>
                  <a:txBody>
                    <a:bodyPr/>
                    <a:lstStyle/>
                    <a:p>
                      <a:pPr algn="just">
                        <a:lnSpc>
                          <a:spcPct val="115000"/>
                        </a:lnSpc>
                        <a:spcAft>
                          <a:spcPts val="0"/>
                        </a:spcAft>
                      </a:pPr>
                      <a:r>
                        <a:rPr lang="en-US" sz="1800">
                          <a:effectLst/>
                        </a:rPr>
                        <a:t> </a:t>
                      </a:r>
                      <a:endParaRPr lang="el-GR" sz="1800">
                        <a:effectLst/>
                        <a:latin typeface="Arial"/>
                        <a:ea typeface="Times New Roman"/>
                        <a:cs typeface="Times New Roman"/>
                      </a:endParaRPr>
                    </a:p>
                  </a:txBody>
                  <a:tcPr marL="68580" marR="68580" marT="0" marB="0"/>
                </a:tc>
                <a:tc>
                  <a:txBody>
                    <a:bodyPr/>
                    <a:lstStyle/>
                    <a:p>
                      <a:pPr algn="just">
                        <a:lnSpc>
                          <a:spcPct val="115000"/>
                        </a:lnSpc>
                        <a:spcAft>
                          <a:spcPts val="0"/>
                        </a:spcAft>
                      </a:pPr>
                      <a:r>
                        <a:rPr lang="en-US" sz="1800" dirty="0">
                          <a:effectLst/>
                        </a:rPr>
                        <a:t> </a:t>
                      </a:r>
                      <a:endParaRPr lang="el-GR" sz="1800" dirty="0">
                        <a:effectLst/>
                        <a:latin typeface="Arial"/>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17255402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Γεώργιος Μήτσου 2014. Γεώργιος Μήτσου. «Φυσική Οπτική (Ε). Ενότητα </a:t>
            </a:r>
            <a:r>
              <a:rPr lang="en-US" sz="2000" dirty="0" smtClean="0"/>
              <a:t>5:</a:t>
            </a:r>
            <a:r>
              <a:rPr lang="el-GR" sz="2000" dirty="0"/>
              <a:t> Μελέτη Φωτοηλεκτρικού Φαινομένου με Χρήση </a:t>
            </a:r>
            <a:r>
              <a:rPr lang="el-GR" sz="2000" dirty="0" err="1"/>
              <a:t>Φωτοεκπεμπουσών</a:t>
            </a:r>
            <a:r>
              <a:rPr lang="el-GR" sz="2000" dirty="0"/>
              <a:t> Διόδων (LEDS</a:t>
            </a:r>
            <a:r>
              <a:rPr lang="el-GR" sz="2000" dirty="0" smtClean="0"/>
              <a:t>)».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21513907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24</a:t>
            </a:fld>
            <a:endParaRPr lang="el-GR">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10488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7287663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9040260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Εισαγωγή</a:t>
            </a:r>
            <a:endParaRPr lang="el-GR" dirty="0"/>
          </a:p>
        </p:txBody>
      </p:sp>
      <p:sp>
        <p:nvSpPr>
          <p:cNvPr id="3" name="Θέση περιεχομένου 2"/>
          <p:cNvSpPr>
            <a:spLocks noGrp="1"/>
          </p:cNvSpPr>
          <p:nvPr>
            <p:ph idx="1"/>
          </p:nvPr>
        </p:nvSpPr>
        <p:spPr/>
        <p:txBody>
          <a:bodyPr>
            <a:normAutofit/>
          </a:bodyPr>
          <a:lstStyle/>
          <a:p>
            <a:r>
              <a:rPr lang="el-GR" dirty="0"/>
              <a:t>Το φωτοηλεκτρικό φαινόμενο αναφέρεται στην εκπομπή ηλεκτρονίων από μεταλλική επιφάνεια, όταν σ΄αυτή προσπέσει δέσμη φωτός. Η μέγιστη κινητική ενέργεια των αποσπώμενων ηλεκτρονίων (φωτοηλεκτρόνια) εξαρτάται μόνο από τη συχνότητα του φωτός και από τη χημική ταυτότητα της μεταλλικής επιφάνειας. Για κάθε μέταλλο διαμορφώνεται μια συγκεκριμένη συχνότητα αποκοπής ν</a:t>
            </a:r>
            <a:r>
              <a:rPr lang="el-GR" baseline="-25000" dirty="0"/>
              <a:t>0</a:t>
            </a:r>
            <a:r>
              <a:rPr lang="el-GR" dirty="0"/>
              <a:t>, κάτω από την οποία δεν παρατηρείται το φαινόμενο</a:t>
            </a:r>
            <a:r>
              <a:rPr lang="el-GR" dirty="0" smtClean="0"/>
              <a:t>.</a:t>
            </a:r>
            <a:r>
              <a:rPr lang="el-GR" dirty="0"/>
              <a:t> </a:t>
            </a:r>
            <a:endParaRPr lang="el-GR" b="1" dirty="0"/>
          </a:p>
          <a:p>
            <a:pPr lvl="1"/>
            <a:r>
              <a:rPr lang="el-GR" b="1" dirty="0"/>
              <a:t>Σημείωση: </a:t>
            </a:r>
            <a:r>
              <a:rPr lang="el-GR" dirty="0"/>
              <a:t>Εκτεταμένη παρουσίαση του φωτοηλεκτρικού φαινομένου γίνεται στο βιβλίο «Εργαστηριακές Ασκήσεις Οπτικής – Οπτοηλεκτρονικής και </a:t>
            </a:r>
            <a:r>
              <a:rPr lang="en-US" dirty="0"/>
              <a:t>Laser</a:t>
            </a:r>
            <a:r>
              <a:rPr lang="el-GR" dirty="0"/>
              <a:t> με Στοιχεία Θεωρίας ΙΙ» των Α. Ανδριτσάκη – Γ. Μήτσου – Δ. Μελιτσιώτη (Κεφ. 7, Σελ. 323).</a:t>
            </a:r>
            <a:endParaRPr lang="el-GR" b="1"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24359381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smtClean="0"/>
              <a:t>Κβαντική </a:t>
            </a:r>
            <a:r>
              <a:rPr lang="el-GR" dirty="0"/>
              <a:t>ερμηνεία φωτοηλεκτρικού </a:t>
            </a:r>
            <a:r>
              <a:rPr lang="el-GR" dirty="0" smtClean="0"/>
              <a:t>φαινομένου </a:t>
            </a:r>
            <a:r>
              <a:rPr lang="el-GR" sz="3200" b="0" dirty="0" smtClean="0"/>
              <a:t>(1 από 5)</a:t>
            </a:r>
            <a:endParaRPr lang="el-GR" sz="3200" b="0" dirty="0"/>
          </a:p>
        </p:txBody>
      </p:sp>
      <p:sp>
        <p:nvSpPr>
          <p:cNvPr id="3" name="Θέση περιεχομένου 2"/>
          <p:cNvSpPr>
            <a:spLocks noGrp="1"/>
          </p:cNvSpPr>
          <p:nvPr>
            <p:ph idx="1"/>
          </p:nvPr>
        </p:nvSpPr>
        <p:spPr/>
        <p:txBody>
          <a:bodyPr>
            <a:normAutofit fontScale="92500" lnSpcReduction="10000"/>
          </a:bodyPr>
          <a:lstStyle/>
          <a:p>
            <a:r>
              <a:rPr lang="el-GR" dirty="0"/>
              <a:t>Μια ικανοποιητική εξήγηση του φαινομένου, μπορεί να δοθεί με βάση τη κβαντική θεωρία. Ο Α. </a:t>
            </a:r>
            <a:r>
              <a:rPr lang="en-US" dirty="0"/>
              <a:t>Einstein</a:t>
            </a:r>
            <a:r>
              <a:rPr lang="el-GR" dirty="0"/>
              <a:t> εφήρμοσε τη κβαντική θεωρία για να εξηγήσει τη φύση της ηλεκτρομαγνητικής ακτινοβολίας το 1905 και αυτό οδήγησε σε μια ικανοποιητική ερμηνεία του φωτοηλεκτρικού φαινομένου.</a:t>
            </a:r>
          </a:p>
          <a:p>
            <a:r>
              <a:rPr lang="el-GR" dirty="0"/>
              <a:t>Σύμφωνα με τη κβαντική θεωρία, τα φαινομενικώς συνεχή ηλεκτρομαγνητικά κύματα είναι κβαντισμένα, αποτελούμενα από διακριτές ποσότητες (κβάντα) που καλούνται φωτόνια. Κάθε φωτόνιο έχει ενέργεια Ε, που εξαρτάται μόνο από τη συχνότητα (ή από το μήκος κύματος) και δίνεται από τη σχέση:</a:t>
            </a:r>
          </a:p>
          <a:p>
            <a:pPr marL="0" indent="0" algn="ctr">
              <a:buNone/>
            </a:pPr>
            <a:r>
              <a:rPr lang="el-GR" dirty="0"/>
              <a:t>Ε = hν = h(c/λ)	</a:t>
            </a:r>
            <a:r>
              <a:rPr lang="el-GR" dirty="0" smtClean="0"/>
              <a:t> (</a:t>
            </a:r>
            <a:r>
              <a:rPr lang="el-GR" dirty="0"/>
              <a:t>1)</a:t>
            </a:r>
          </a:p>
          <a:p>
            <a:pPr marL="0" indent="0">
              <a:buNone/>
            </a:pPr>
            <a:r>
              <a:rPr lang="el-GR" dirty="0"/>
              <a:t>όπου </a:t>
            </a:r>
            <a:r>
              <a:rPr lang="en-US" dirty="0"/>
              <a:t>c</a:t>
            </a:r>
            <a:r>
              <a:rPr lang="el-GR" dirty="0"/>
              <a:t> = 3 </a:t>
            </a:r>
            <a:r>
              <a:rPr lang="en-US" dirty="0"/>
              <a:t>x</a:t>
            </a:r>
            <a:r>
              <a:rPr lang="el-GR" dirty="0"/>
              <a:t> 10</a:t>
            </a:r>
            <a:r>
              <a:rPr lang="el-GR" baseline="30000" dirty="0"/>
              <a:t>8 </a:t>
            </a:r>
            <a:r>
              <a:rPr lang="en-US" dirty="0"/>
              <a:t>m</a:t>
            </a:r>
            <a:r>
              <a:rPr lang="el-GR" dirty="0"/>
              <a:t>/</a:t>
            </a:r>
            <a:r>
              <a:rPr lang="en-US" dirty="0"/>
              <a:t>sec</a:t>
            </a:r>
            <a:r>
              <a:rPr lang="el-GR" dirty="0"/>
              <a:t> και </a:t>
            </a:r>
            <a:r>
              <a:rPr lang="en-US" dirty="0"/>
              <a:t>h</a:t>
            </a:r>
            <a:r>
              <a:rPr lang="el-GR" dirty="0"/>
              <a:t> = 6.626</a:t>
            </a:r>
            <a:r>
              <a:rPr lang="en-US" dirty="0"/>
              <a:t>x</a:t>
            </a:r>
            <a:r>
              <a:rPr lang="el-GR" dirty="0"/>
              <a:t>10</a:t>
            </a:r>
            <a:r>
              <a:rPr lang="el-GR" baseline="30000" dirty="0"/>
              <a:t>-34 </a:t>
            </a:r>
            <a:r>
              <a:rPr lang="en-US" dirty="0"/>
              <a:t>Joules</a:t>
            </a:r>
            <a:r>
              <a:rPr lang="el-GR" baseline="30000" dirty="0"/>
              <a:t>.</a:t>
            </a:r>
            <a:r>
              <a:rPr lang="en-US" dirty="0"/>
              <a:t>sec</a:t>
            </a:r>
            <a:r>
              <a:rPr lang="el-GR" dirty="0"/>
              <a:t>, που καλείται σταθερά του </a:t>
            </a:r>
            <a:r>
              <a:rPr lang="en-US" dirty="0"/>
              <a:t>Plank</a:t>
            </a:r>
            <a:r>
              <a:rPr lang="el-GR" dirty="0"/>
              <a:t>, γιατί ήταν ο πρώτος που προσδιόρισε την τιμή της το 1900 κατά την εξήγηση του φαινομένου της ακτινοβολίας μέλανος σώματος.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15877709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Κβαντική ερμηνεία φωτοηλεκτρικού φαινομένου </a:t>
            </a:r>
            <a:r>
              <a:rPr lang="el-GR" sz="3600" b="0" dirty="0" smtClean="0"/>
              <a:t>(2 </a:t>
            </a:r>
            <a:r>
              <a:rPr lang="el-GR" sz="3600" b="0" dirty="0"/>
              <a:t>από </a:t>
            </a:r>
            <a:r>
              <a:rPr lang="el-GR" sz="3600" b="0" dirty="0" smtClean="0"/>
              <a:t>5)</a:t>
            </a:r>
            <a:endParaRPr lang="el-GR" sz="360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lstStyle/>
              <a:p>
                <a:r>
                  <a:rPr lang="el-GR" dirty="0"/>
                  <a:t>Σύμφωνα με τη θεωρία, μια ακτίνα φωτός συχνότητας ν, αποτελείται από φωτόνια, το καθένα με ενέργεια </a:t>
                </a:r>
                <a:r>
                  <a:rPr lang="en-US" dirty="0"/>
                  <a:t>h</a:t>
                </a:r>
                <a:r>
                  <a:rPr lang="el-GR" dirty="0"/>
                  <a:t>ν. Ένα φωτόνιο μπορεί να αλληλεπιδράσει με ένα μόνο ηλεκτρόνιο της μεταλλικής επιφάνειας και να του προσδώσει όλη του την ενέργεια. Αν αυτή η ενέργεια είναι μεγαλύτερη από την ενέργεια δέσμευσης του ηλεκτρονίου, το επί πλέον ποσό μετατρέπεται σε κινητική ενέργεια του φωτοηλεκτρονίου. Δηλαδή:</a:t>
                </a:r>
              </a:p>
              <a:p>
                <a:pPr marL="0" indent="0" algn="ctr">
                  <a:buNone/>
                </a:pPr>
                <a14:m>
                  <m:oMath xmlns:m="http://schemas.openxmlformats.org/officeDocument/2006/math">
                    <m:r>
                      <a:rPr lang="el-GR" i="1">
                        <a:latin typeface="Cambria Math" panose="02040503050406030204" pitchFamily="18" charset="0"/>
                      </a:rPr>
                      <m:t>h</m:t>
                    </m:r>
                    <m:r>
                      <a:rPr lang="en-US" i="1">
                        <a:latin typeface="Cambria Math" panose="02040503050406030204" pitchFamily="18" charset="0"/>
                      </a:rPr>
                      <m:t>𝑣</m:t>
                    </m:r>
                    <m:r>
                      <a:rPr lang="el-GR" i="1">
                        <a:latin typeface="Cambria Math" panose="02040503050406030204" pitchFamily="18" charset="0"/>
                      </a:rPr>
                      <m:t>=</m:t>
                    </m:r>
                    <m:r>
                      <a:rPr lang="en-US" i="1">
                        <a:latin typeface="Cambria Math" panose="02040503050406030204" pitchFamily="18" charset="0"/>
                      </a:rPr>
                      <m:t>𝑊</m:t>
                    </m:r>
                    <m:r>
                      <a:rPr lang="el-GR" i="1">
                        <a:latin typeface="Cambria Math" panose="02040503050406030204" pitchFamily="18" charset="0"/>
                      </a:rPr>
                      <m:t>+</m:t>
                    </m:r>
                    <m:f>
                      <m:fPr>
                        <m:ctrlPr>
                          <a:rPr lang="el-GR" i="1">
                            <a:latin typeface="Cambria Math"/>
                          </a:rPr>
                        </m:ctrlPr>
                      </m:fPr>
                      <m:num>
                        <m:r>
                          <a:rPr lang="el-GR" i="1">
                            <a:latin typeface="Cambria Math" panose="02040503050406030204" pitchFamily="18" charset="0"/>
                          </a:rPr>
                          <m:t>1</m:t>
                        </m:r>
                      </m:num>
                      <m:den>
                        <m:r>
                          <a:rPr lang="el-GR" i="1">
                            <a:latin typeface="Cambria Math" panose="02040503050406030204" pitchFamily="18" charset="0"/>
                          </a:rPr>
                          <m:t>2</m:t>
                        </m:r>
                      </m:den>
                    </m:f>
                    <m:sSubSup>
                      <m:sSubSupPr>
                        <m:ctrlPr>
                          <a:rPr lang="el-GR" i="1">
                            <a:latin typeface="Cambria Math"/>
                          </a:rPr>
                        </m:ctrlPr>
                      </m:sSubSupPr>
                      <m:e>
                        <m:r>
                          <a:rPr lang="en-US" i="1">
                            <a:latin typeface="Cambria Math" panose="02040503050406030204" pitchFamily="18" charset="0"/>
                          </a:rPr>
                          <m:t>𝑚𝑢</m:t>
                        </m:r>
                      </m:e>
                      <m:sub>
                        <m:r>
                          <a:rPr lang="en-US" i="1">
                            <a:latin typeface="Cambria Math" panose="02040503050406030204" pitchFamily="18" charset="0"/>
                          </a:rPr>
                          <m:t>𝑚𝑎𝑥</m:t>
                        </m:r>
                      </m:sub>
                      <m:sup>
                        <m:r>
                          <a:rPr lang="el-GR" i="1">
                            <a:latin typeface="Cambria Math" panose="02040503050406030204" pitchFamily="18" charset="0"/>
                          </a:rPr>
                          <m:t>2</m:t>
                        </m:r>
                      </m:sup>
                    </m:sSubSup>
                  </m:oMath>
                </a14:m>
                <a:r>
                  <a:rPr lang="el-GR" dirty="0"/>
                  <a:t>  (φωτοηλεκτρική εξίσωση </a:t>
                </a:r>
                <a:r>
                  <a:rPr lang="en-US" dirty="0"/>
                  <a:t>Einstein</a:t>
                </a:r>
                <a:r>
                  <a:rPr lang="el-GR" dirty="0" smtClean="0"/>
                  <a:t>)  (2) </a:t>
                </a:r>
              </a:p>
              <a:p>
                <a:pPr marL="0" indent="0">
                  <a:buNone/>
                </a:pPr>
                <a:r>
                  <a:rPr lang="el-GR" dirty="0"/>
                  <a:t>όπου m η μάζα του ηλεκτρονίου και umax η μέγιστη ταχύτητα του φωτοηλεκτρονίου</a:t>
                </a: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1111" t="-967" r="-1630"/>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33822601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Κβαντική ερμηνεία φωτοηλεκτρικού φαινομένου </a:t>
            </a:r>
            <a:r>
              <a:rPr lang="el-GR" sz="3600" b="0" dirty="0" smtClean="0"/>
              <a:t>(3 </a:t>
            </a:r>
            <a:r>
              <a:rPr lang="el-GR" sz="3600" b="0" dirty="0"/>
              <a:t>από </a:t>
            </a:r>
            <a:r>
              <a:rPr lang="el-GR" sz="3600" b="0" dirty="0" smtClean="0"/>
              <a:t>5)</a:t>
            </a:r>
            <a:endParaRPr lang="el-GR" sz="3600" dirty="0"/>
          </a:p>
        </p:txBody>
      </p:sp>
      <p:sp>
        <p:nvSpPr>
          <p:cNvPr id="3" name="Θέση περιεχομένου 2"/>
          <p:cNvSpPr>
            <a:spLocks noGrp="1"/>
          </p:cNvSpPr>
          <p:nvPr>
            <p:ph idx="1"/>
          </p:nvPr>
        </p:nvSpPr>
        <p:spPr>
          <a:xfrm>
            <a:off x="457200" y="1628800"/>
            <a:ext cx="8229600" cy="4608512"/>
          </a:xfrm>
        </p:spPr>
        <p:txBody>
          <a:bodyPr/>
          <a:lstStyle/>
          <a:p>
            <a:r>
              <a:rPr lang="el-GR" dirty="0"/>
              <a:t>Το πρώτο μέρος της σχέσης (2) μας δίνει την ενέργεια, που ένα φωτόνιο προσδίνει σε ένα δεσμευμένο ηλεκτρόνιο. Τα ηλεκτρόνια, που είναι λιγότερο δεσμευμένα, αφήνουν την επιφάνεια με τη μέγιστη κινητική ενέργεια. Το δεύτερο μέρος της σχέσης μας δίνει την ενέργεια, που προσλαμβάνει ένα ηλεκτρόνιο από ένα φωτόνιο, δηλαδή κινητική ενέργεια και ενέργεια δέσμευσης. Η ενέργεια δέσμευσης </a:t>
            </a:r>
            <a:r>
              <a:rPr lang="en-US" dirty="0"/>
              <a:t>W</a:t>
            </a:r>
            <a:r>
              <a:rPr lang="el-GR" dirty="0"/>
              <a:t> του ηλεκτρονίου, καλείται συνάρτηση έργου και εκφράζει το έργο που απαιτείται για την απόσπαση ενός δεσμευμένου ηλεκτρονίου από τη μεταλλική επιφάνεια.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1063924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Κβαντική ερμηνεία φωτοηλεκτρικού φαινομένου </a:t>
            </a:r>
            <a:r>
              <a:rPr lang="el-GR" sz="3600" b="0" dirty="0" smtClean="0"/>
              <a:t>(4 </a:t>
            </a:r>
            <a:r>
              <a:rPr lang="el-GR" sz="3600" b="0" dirty="0"/>
              <a:t>από </a:t>
            </a:r>
            <a:r>
              <a:rPr lang="el-GR" sz="3600" b="0" dirty="0" smtClean="0"/>
              <a:t>5)</a:t>
            </a:r>
            <a:endParaRPr lang="el-GR" sz="360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lstStyle/>
              <a:p>
                <a:r>
                  <a:rPr lang="el-GR" dirty="0"/>
                  <a:t>Ένα ηλεκτρόνιο επομένως, δεσμευμένο με ενέργεια </a:t>
                </a:r>
                <a:r>
                  <a:rPr lang="en-US" dirty="0"/>
                  <a:t>W</a:t>
                </a:r>
                <a:r>
                  <a:rPr lang="en-US" i="1" dirty="0"/>
                  <a:t> </a:t>
                </a:r>
                <a:r>
                  <a:rPr lang="el-GR" dirty="0"/>
                  <a:t>μπορεί να διαφύγει από μεταλλική επιφάνεια, αν προσλάβει από ένα φωτόνιο ποσό ενέργειας ίσο ή μεγαλύτερο από αυτή την ενέργεια, δηλαδή αν </a:t>
                </a:r>
                <a:r>
                  <a:rPr lang="en-US" dirty="0"/>
                  <a:t>h</a:t>
                </a:r>
                <a:r>
                  <a:rPr lang="el-GR" dirty="0"/>
                  <a:t>ν &gt; </a:t>
                </a:r>
                <a:r>
                  <a:rPr lang="en-US" dirty="0"/>
                  <a:t>W</a:t>
                </a:r>
                <a:r>
                  <a:rPr lang="en-US" i="1" dirty="0"/>
                  <a:t> </a:t>
                </a:r>
                <a:r>
                  <a:rPr lang="el-GR" dirty="0"/>
                  <a:t>= </a:t>
                </a:r>
                <a:r>
                  <a:rPr lang="en-US" dirty="0"/>
                  <a:t>h</a:t>
                </a:r>
                <a:r>
                  <a:rPr lang="el-GR" dirty="0"/>
                  <a:t>ν</a:t>
                </a:r>
                <a:r>
                  <a:rPr lang="el-GR" baseline="-25000" dirty="0"/>
                  <a:t>0 </a:t>
                </a:r>
                <a:r>
                  <a:rPr lang="el-GR" dirty="0"/>
                  <a:t>ή αν ν &gt; ν</a:t>
                </a:r>
                <a:r>
                  <a:rPr lang="el-GR" baseline="-25000" dirty="0"/>
                  <a:t>0</a:t>
                </a:r>
                <a:r>
                  <a:rPr lang="el-GR" dirty="0"/>
                  <a:t>. </a:t>
                </a:r>
              </a:p>
              <a:p>
                <a:r>
                  <a:rPr lang="el-GR" dirty="0"/>
                  <a:t>Όταν ένα φωτοηλεκτρόνιο επιταχύνεται από ένα δυναμικό </a:t>
                </a:r>
                <a:r>
                  <a:rPr lang="en-US" dirty="0"/>
                  <a:t>V</a:t>
                </a:r>
                <a:r>
                  <a:rPr lang="el-GR" dirty="0"/>
                  <a:t>, η κινητική του ενέργεια δίνεται από τη σχέση: </a:t>
                </a:r>
                <a:endParaRPr lang="el-GR" dirty="0" smtClean="0"/>
              </a:p>
              <a:p>
                <a:pPr marL="0" indent="0" algn="ctr">
                  <a:buNone/>
                </a:pPr>
                <a14:m>
                  <m:oMath xmlns:m="http://schemas.openxmlformats.org/officeDocument/2006/math">
                    <m:f>
                      <m:fPr>
                        <m:ctrlPr>
                          <a:rPr lang="el-GR" i="1">
                            <a:latin typeface="Cambria Math"/>
                          </a:rPr>
                        </m:ctrlPr>
                      </m:fPr>
                      <m:num>
                        <m:r>
                          <a:rPr lang="el-GR" i="1">
                            <a:latin typeface="Cambria Math" panose="02040503050406030204" pitchFamily="18" charset="0"/>
                          </a:rPr>
                          <m:t>1</m:t>
                        </m:r>
                      </m:num>
                      <m:den>
                        <m:r>
                          <a:rPr lang="el-GR" i="1">
                            <a:latin typeface="Cambria Math" panose="02040503050406030204" pitchFamily="18" charset="0"/>
                          </a:rPr>
                          <m:t>2</m:t>
                        </m:r>
                      </m:den>
                    </m:f>
                    <m:sSubSup>
                      <m:sSubSupPr>
                        <m:ctrlPr>
                          <a:rPr lang="el-GR" i="1">
                            <a:latin typeface="Cambria Math"/>
                          </a:rPr>
                        </m:ctrlPr>
                      </m:sSubSupPr>
                      <m:e>
                        <m:r>
                          <a:rPr lang="el-GR" i="1">
                            <a:latin typeface="Cambria Math" panose="02040503050406030204" pitchFamily="18" charset="0"/>
                          </a:rPr>
                          <m:t>𝑚𝑢</m:t>
                        </m:r>
                      </m:e>
                      <m:sub>
                        <m:r>
                          <a:rPr lang="el-GR" i="1">
                            <a:latin typeface="Cambria Math" panose="02040503050406030204" pitchFamily="18" charset="0"/>
                          </a:rPr>
                          <m:t>𝑚𝑎𝑥</m:t>
                        </m:r>
                      </m:sub>
                      <m:sup>
                        <m:r>
                          <a:rPr lang="el-GR" i="1">
                            <a:latin typeface="Cambria Math" panose="02040503050406030204" pitchFamily="18" charset="0"/>
                          </a:rPr>
                          <m:t>2</m:t>
                        </m:r>
                      </m:sup>
                    </m:sSubSup>
                    <m:r>
                      <a:rPr lang="el-GR" i="1">
                        <a:latin typeface="Cambria Math" panose="02040503050406030204" pitchFamily="18" charset="0"/>
                      </a:rPr>
                      <m:t>=</m:t>
                    </m:r>
                    <m:r>
                      <a:rPr lang="el-GR" i="1">
                        <a:latin typeface="Cambria Math" panose="02040503050406030204" pitchFamily="18" charset="0"/>
                      </a:rPr>
                      <m:t>𝑒𝑉</m:t>
                    </m:r>
                  </m:oMath>
                </a14:m>
                <a:r>
                  <a:rPr lang="el-GR" dirty="0"/>
                  <a:t> </a:t>
                </a:r>
                <a:r>
                  <a:rPr lang="el-GR" dirty="0" smtClean="0"/>
                  <a:t>  (3)</a:t>
                </a:r>
              </a:p>
              <a:p>
                <a:pPr marL="0" indent="0">
                  <a:buNone/>
                </a:pPr>
                <a:r>
                  <a:rPr lang="el-GR" dirty="0"/>
                  <a:t>όπου </a:t>
                </a:r>
                <a:r>
                  <a:rPr lang="en-US" dirty="0"/>
                  <a:t>e</a:t>
                </a:r>
                <a:r>
                  <a:rPr lang="el-GR" dirty="0"/>
                  <a:t>  = 1.60218 </a:t>
                </a:r>
                <a:r>
                  <a:rPr lang="en-US" dirty="0"/>
                  <a:t>x</a:t>
                </a:r>
                <a:r>
                  <a:rPr lang="el-GR" dirty="0"/>
                  <a:t> 10</a:t>
                </a:r>
                <a:r>
                  <a:rPr lang="el-GR" baseline="30000" dirty="0"/>
                  <a:t>-19</a:t>
                </a:r>
                <a:r>
                  <a:rPr lang="el-GR" dirty="0"/>
                  <a:t> </a:t>
                </a:r>
                <a:r>
                  <a:rPr lang="en-US" dirty="0"/>
                  <a:t>C</a:t>
                </a:r>
                <a:r>
                  <a:rPr lang="el-GR" dirty="0"/>
                  <a:t> είναι το φορτίο του ηλεκτρονίου</a:t>
                </a:r>
              </a:p>
              <a:p>
                <a:pPr marL="0" indent="0">
                  <a:buNone/>
                </a:pPr>
                <a:endParaRPr lang="el-GR" dirty="0"/>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1111" t="-967" r="-1704"/>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34493251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Κβαντική ερμηνεία φωτοηλεκτρικού φαινομένου </a:t>
            </a:r>
            <a:r>
              <a:rPr lang="el-GR" sz="3600" b="0" dirty="0" smtClean="0"/>
              <a:t>(5 </a:t>
            </a:r>
            <a:r>
              <a:rPr lang="el-GR" sz="3600" b="0" dirty="0"/>
              <a:t>από </a:t>
            </a:r>
            <a:r>
              <a:rPr lang="el-GR" sz="3600" b="0" dirty="0" smtClean="0"/>
              <a:t>5)</a:t>
            </a:r>
            <a:endParaRPr lang="el-GR" sz="360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lstStyle/>
              <a:p>
                <a:r>
                  <a:rPr lang="el-GR" dirty="0"/>
                  <a:t>Για κάποιο αρκετά υψηλό αρνητικό δυναμικό, δηλαδή για κάποια τιμή της ανάστροφης τάσης πόλωσης, θα σταματήσει η κίνηση των ηλεκτρονίων ανάμεσα στα ηλεκτρόδια της διάταξης και επομένως θα μηδενιστεί το φωτόρευμα. Το δυναμικό αυτό καλείται δυναμικό αποκοπής. Η σχέση (2) μπορεί να γραφεί συναρτήσει του δυναμικού αποκοπής ως</a:t>
                </a:r>
                <a:r>
                  <a:rPr lang="el-GR" dirty="0" smtClean="0"/>
                  <a:t>:</a:t>
                </a:r>
              </a:p>
              <a:p>
                <a:pPr marL="0" indent="0" algn="ctr">
                  <a:buNone/>
                </a:pPr>
                <a14:m>
                  <m:oMath xmlns:m="http://schemas.openxmlformats.org/officeDocument/2006/math">
                    <m:r>
                      <a:rPr lang="el-GR" i="1">
                        <a:latin typeface="Cambria Math" panose="02040503050406030204" pitchFamily="18" charset="0"/>
                      </a:rPr>
                      <m:t>h𝑣</m:t>
                    </m:r>
                    <m:r>
                      <a:rPr lang="el-GR" i="1">
                        <a:latin typeface="Cambria Math" panose="02040503050406030204" pitchFamily="18" charset="0"/>
                      </a:rPr>
                      <m:t>=</m:t>
                    </m:r>
                    <m:r>
                      <a:rPr lang="el-GR" i="1">
                        <a:latin typeface="Cambria Math" panose="02040503050406030204" pitchFamily="18" charset="0"/>
                      </a:rPr>
                      <m:t>𝑊</m:t>
                    </m:r>
                    <m:r>
                      <a:rPr lang="el-GR" i="1">
                        <a:latin typeface="Cambria Math" panose="02040503050406030204" pitchFamily="18" charset="0"/>
                      </a:rPr>
                      <m:t>+</m:t>
                    </m:r>
                    <m:r>
                      <a:rPr lang="el-GR" i="1">
                        <a:latin typeface="Cambria Math" panose="02040503050406030204" pitchFamily="18" charset="0"/>
                      </a:rPr>
                      <m:t>𝑒𝑉</m:t>
                    </m:r>
                  </m:oMath>
                </a14:m>
                <a:r>
                  <a:rPr lang="el-GR" dirty="0" smtClean="0"/>
                  <a:t>  (4)</a:t>
                </a:r>
              </a:p>
              <a:p>
                <a:pPr marL="0" indent="0">
                  <a:buNone/>
                </a:pPr>
                <a:r>
                  <a:rPr lang="el-GR" dirty="0"/>
                  <a:t>Από την τελευταία σχέση για </a:t>
                </a:r>
                <a:r>
                  <a:rPr lang="en-US" dirty="0"/>
                  <a:t>V</a:t>
                </a:r>
                <a:r>
                  <a:rPr lang="el-GR" dirty="0"/>
                  <a:t> = 0, </a:t>
                </a:r>
                <a14:m>
                  <m:oMath xmlns:m="http://schemas.openxmlformats.org/officeDocument/2006/math">
                    <m:r>
                      <a:rPr lang="el-GR" i="1">
                        <a:latin typeface="Cambria Math" panose="02040503050406030204" pitchFamily="18" charset="0"/>
                      </a:rPr>
                      <m:t>𝑊</m:t>
                    </m:r>
                    <m:r>
                      <a:rPr lang="el-GR" i="1">
                        <a:latin typeface="Cambria Math" panose="02040503050406030204" pitchFamily="18" charset="0"/>
                      </a:rPr>
                      <m:t>=</m:t>
                    </m:r>
                    <m:sSub>
                      <m:sSubPr>
                        <m:ctrlPr>
                          <a:rPr lang="el-GR" i="1">
                            <a:latin typeface="Cambria Math"/>
                          </a:rPr>
                        </m:ctrlPr>
                      </m:sSubPr>
                      <m:e>
                        <m:r>
                          <a:rPr lang="el-GR" i="1">
                            <a:latin typeface="Cambria Math" panose="02040503050406030204" pitchFamily="18" charset="0"/>
                          </a:rPr>
                          <m:t>h𝑣</m:t>
                        </m:r>
                      </m:e>
                      <m:sub>
                        <m:r>
                          <a:rPr lang="el-GR" i="1">
                            <a:latin typeface="Cambria Math" panose="02040503050406030204" pitchFamily="18" charset="0"/>
                          </a:rPr>
                          <m:t>0</m:t>
                        </m:r>
                      </m:sub>
                    </m:sSub>
                  </m:oMath>
                </a14:m>
                <a:r>
                  <a:rPr lang="el-GR" dirty="0"/>
                  <a:t>, όπου ν</a:t>
                </a:r>
                <a:r>
                  <a:rPr lang="el-GR" baseline="-25000" dirty="0"/>
                  <a:t>0 </a:t>
                </a:r>
                <a:r>
                  <a:rPr lang="el-GR" dirty="0"/>
                  <a:t>είναι η φωτοηλεκτρική συχνότητα κατωφλίου. Επομένως η συχνότητα ν θα πρέπει να είναι ίση ή μεγαλύτερη από τη ν</a:t>
                </a:r>
                <a:r>
                  <a:rPr lang="el-GR" baseline="-25000" dirty="0"/>
                  <a:t>0 </a:t>
                </a:r>
                <a:r>
                  <a:rPr lang="el-GR" dirty="0"/>
                  <a:t>για να υπάρξει εκπομπή ηλεκτρονίων.</a:t>
                </a:r>
              </a:p>
              <a:p>
                <a:pPr marL="0" indent="0">
                  <a:buNone/>
                </a:pPr>
                <a:r>
                  <a:rPr lang="el-GR" dirty="0" smtClean="0"/>
                  <a:t> </a:t>
                </a:r>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1111" t="-967" r="-1185"/>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40262689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39552" y="2780928"/>
            <a:ext cx="8229600" cy="908720"/>
          </a:xfrm>
          <a:noFill/>
          <a:ln w="25400">
            <a:solidFill>
              <a:schemeClr val="accent1"/>
            </a:solidFill>
          </a:ln>
        </p:spPr>
        <p:txBody>
          <a:bodyPr/>
          <a:lstStyle/>
          <a:p>
            <a:r>
              <a:rPr lang="el-GR" dirty="0" smtClean="0"/>
              <a:t>Πείραμα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282366788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f644322459b02eb4bbff8e9c354a1738a6cbe829"/>
</p:tagLst>
</file>

<file path=ppt/theme/theme1.xml><?xml version="1.0" encoding="utf-8"?>
<a:theme xmlns:a="http://schemas.openxmlformats.org/drawingml/2006/main" name="OC_template_updated">
  <a:themeElements>
    <a:clrScheme name="Προσαρμοσμένο 15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TotalTime>
  <Words>1882</Words>
  <Application>Microsoft Office PowerPoint</Application>
  <PresentationFormat>Προβολή στην οθόνη (4:3)</PresentationFormat>
  <Paragraphs>379</Paragraphs>
  <Slides>27</Slides>
  <Notes>7</Notes>
  <HiddenSlides>0</HiddenSlides>
  <MMClips>0</MMClips>
  <ScaleCrop>false</ScaleCrop>
  <HeadingPairs>
    <vt:vector size="4" baseType="variant">
      <vt:variant>
        <vt:lpstr>Θέμα</vt:lpstr>
      </vt:variant>
      <vt:variant>
        <vt:i4>2</vt:i4>
      </vt:variant>
      <vt:variant>
        <vt:lpstr>Τίτλοι διαφανειών</vt:lpstr>
      </vt:variant>
      <vt:variant>
        <vt:i4>27</vt:i4>
      </vt:variant>
    </vt:vector>
  </HeadingPairs>
  <TitlesOfParts>
    <vt:vector size="29" baseType="lpstr">
      <vt:lpstr>OC_template_updated</vt:lpstr>
      <vt:lpstr>1_OC_template_updated</vt:lpstr>
      <vt:lpstr>Φυσική Οπτική (Ε)</vt:lpstr>
      <vt:lpstr>Θεωρία</vt:lpstr>
      <vt:lpstr>Εισαγωγή</vt:lpstr>
      <vt:lpstr>Κβαντική ερμηνεία φωτοηλεκτρικού φαινομένου (1 από 5)</vt:lpstr>
      <vt:lpstr>Κβαντική ερμηνεία φωτοηλεκτρικού φαινομένου (2 από 5)</vt:lpstr>
      <vt:lpstr>Κβαντική ερμηνεία φωτοηλεκτρικού φαινομένου (3 από 5)</vt:lpstr>
      <vt:lpstr>Κβαντική ερμηνεία φωτοηλεκτρικού φαινομένου (4 από 5)</vt:lpstr>
      <vt:lpstr>Κβαντική ερμηνεία φωτοηλεκτρικού φαινομένου (5 από 5)</vt:lpstr>
      <vt:lpstr>Πείραμα</vt:lpstr>
      <vt:lpstr>Σκοπός</vt:lpstr>
      <vt:lpstr>Πειραματική διάταξη (1 από 2) </vt:lpstr>
      <vt:lpstr>Πειραματική διάταξη (2 από 2) </vt:lpstr>
      <vt:lpstr>Πειραματική διαδικασία (1 από 4)</vt:lpstr>
      <vt:lpstr>Πειραματική διαδικασία (2 από 4)</vt:lpstr>
      <vt:lpstr>Πειραματική διαδικασία (3 από 4)</vt:lpstr>
      <vt:lpstr>Πειραματική διαδικασία (4 από 4)</vt:lpstr>
      <vt:lpstr>Εργασίες (1 από 4)</vt:lpstr>
      <vt:lpstr>Εργασίες (2 από 4)</vt:lpstr>
      <vt:lpstr>Εργασίες (3 από 4)</vt:lpstr>
      <vt:lpstr>Εργασίες (4 από 4)</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alex</dc:creator>
  <cp:lastModifiedBy>natasakar new</cp:lastModifiedBy>
  <cp:revision>41</cp:revision>
  <dcterms:created xsi:type="dcterms:W3CDTF">2013-03-04T13:35:19Z</dcterms:created>
  <dcterms:modified xsi:type="dcterms:W3CDTF">2015-06-04T11:35:58Z</dcterms:modified>
</cp:coreProperties>
</file>