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8"/>
  </p:notesMasterIdLst>
  <p:handoutMasterIdLst>
    <p:handoutMasterId r:id="rId29"/>
  </p:handoutMasterIdLst>
  <p:sldIdLst>
    <p:sldId id="256" r:id="rId6"/>
    <p:sldId id="356" r:id="rId7"/>
    <p:sldId id="359" r:id="rId8"/>
    <p:sldId id="360" r:id="rId9"/>
    <p:sldId id="361" r:id="rId10"/>
    <p:sldId id="384" r:id="rId11"/>
    <p:sldId id="385" r:id="rId12"/>
    <p:sldId id="381" r:id="rId13"/>
    <p:sldId id="382" r:id="rId14"/>
    <p:sldId id="383" r:id="rId15"/>
    <p:sldId id="386" r:id="rId16"/>
    <p:sldId id="363" r:id="rId17"/>
    <p:sldId id="375" r:id="rId18"/>
    <p:sldId id="376" r:id="rId19"/>
    <p:sldId id="365" r:id="rId20"/>
    <p:sldId id="257" r:id="rId21"/>
    <p:sldId id="267" r:id="rId22"/>
    <p:sldId id="269" r:id="rId23"/>
    <p:sldId id="276" r:id="rId24"/>
    <p:sldId id="277" r:id="rId25"/>
    <p:sldId id="271" r:id="rId26"/>
    <p:sldId id="274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-aephau.blogspot.gr/2012/10/the-most-popular-and-requested-massag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rrygardens.org/swedish-massage.ph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natureshealingart.net/services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Εφαρμογή χειρισμών κλασικής μάλαξης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sz="3200" b="0" dirty="0" smtClean="0"/>
              <a:t>2/3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5" name="Picture 2" descr="σάρωση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6" t="6897" r="6346" b="3443"/>
          <a:stretch>
            <a:fillRect/>
          </a:stretch>
        </p:blipFill>
        <p:spPr>
          <a:xfrm>
            <a:off x="755576" y="3140968"/>
            <a:ext cx="3600400" cy="3227945"/>
          </a:xfr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437" t="4024" r="21766" b="10537"/>
          <a:stretch>
            <a:fillRect/>
          </a:stretch>
        </p:blipFill>
        <p:spPr>
          <a:xfrm>
            <a:off x="4572000" y="1155883"/>
            <a:ext cx="3816424" cy="402271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5"/>
          <p:cNvSpPr txBox="1">
            <a:spLocks/>
          </p:cNvSpPr>
          <p:nvPr/>
        </p:nvSpPr>
        <p:spPr>
          <a:xfrm>
            <a:off x="4425030" y="6093296"/>
            <a:ext cx="2232248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827584" y="1268760"/>
            <a:ext cx="36004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Εάν η εφαρμογή γίνει λάθος, τότε ο χειρισμός είναι άχρηστος.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Ανάτριψη</a:t>
            </a:r>
            <a:r>
              <a:rPr lang="el-GR" dirty="0"/>
              <a:t>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2050" name="Picture 2" descr="http://4.bp.blogspot.com/-JAdiTDTY_n4/UGu54EVxIuI/AAAAAAAADOY/OejiI5Fa5HQ/s1600/swedishmass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1844824"/>
            <a:ext cx="5645427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11760" y="5517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el-aephau.blogspot.gr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1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Πλήξη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96344"/>
          </a:xfrm>
        </p:spPr>
        <p:txBody>
          <a:bodyPr>
            <a:normAutofit/>
          </a:bodyPr>
          <a:lstStyle/>
          <a:p>
            <a:r>
              <a:rPr lang="el-GR" dirty="0" smtClean="0"/>
              <a:t>Οι πλήξεις είναι κινήσεις γρήγορες, ξαφνικές, σύντομες. </a:t>
            </a:r>
          </a:p>
          <a:p>
            <a:r>
              <a:rPr lang="el-GR" dirty="0" smtClean="0"/>
              <a:t>Τα χέρια εναλλάσσονται το ένα με το άλλο ρυθμικά και γρήγορα με κατάλληλη πίεση.</a:t>
            </a:r>
          </a:p>
          <a:p>
            <a:r>
              <a:rPr lang="el-GR" dirty="0" smtClean="0"/>
              <a:t>Καθοριστική για το αποτέλεσμα της εφαρμογής είναι η σωστή θέση του χεριού.</a:t>
            </a:r>
          </a:p>
          <a:p>
            <a:r>
              <a:rPr lang="el-GR" dirty="0" smtClean="0"/>
              <a:t>Αποτελέσματα της εφαρμογής είναι:</a:t>
            </a:r>
          </a:p>
        </p:txBody>
      </p:sp>
      <p:pic>
        <p:nvPicPr>
          <p:cNvPr id="6" name="Picture 4" descr="C:\Documents and Settings\dora\Τα έγγραφά μου\εδω εδω εδω Τεχνικες Μάλαξης\ΕΙΣΗΓΗΣΕΙΣ ΜΑΘΗΜΑΤΟΣ\ΜΑΘΗΜΑΤΑ\14-06-12\σάρωση0013.jpg"/>
          <p:cNvPicPr>
            <a:picLocks noChangeAspect="1" noChangeArrowheads="1"/>
          </p:cNvPicPr>
          <p:nvPr/>
        </p:nvPicPr>
        <p:blipFill>
          <a:blip r:embed="rId2" cstate="print"/>
          <a:srcRect l="1923" t="1961" r="3842" b="3922"/>
          <a:stretch>
            <a:fillRect/>
          </a:stretch>
        </p:blipFill>
        <p:spPr bwMode="auto">
          <a:xfrm>
            <a:off x="5868144" y="3501008"/>
            <a:ext cx="2793311" cy="27363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Ορθογώνιο 2"/>
          <p:cNvSpPr/>
          <p:nvPr/>
        </p:nvSpPr>
        <p:spPr>
          <a:xfrm>
            <a:off x="395536" y="4365104"/>
            <a:ext cx="4572000" cy="2054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Τοπική αιμάτωση.</a:t>
            </a:r>
          </a:p>
          <a:p>
            <a:pPr marL="742950" lvl="1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Μείωση πόνου.</a:t>
            </a:r>
          </a:p>
          <a:p>
            <a:pPr marL="742950" lvl="1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Βοηθά στην παροχέτευση σε αναπνευστικά προβλήματα.</a:t>
            </a:r>
          </a:p>
        </p:txBody>
      </p:sp>
      <p:sp>
        <p:nvSpPr>
          <p:cNvPr id="7" name="TextBox 5"/>
          <p:cNvSpPr txBox="1">
            <a:spLocks/>
          </p:cNvSpPr>
          <p:nvPr/>
        </p:nvSpPr>
        <p:spPr>
          <a:xfrm>
            <a:off x="6148675" y="6270177"/>
            <a:ext cx="2232248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Πλήξη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5256584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Τα είδη της πλήξης είναι :</a:t>
            </a:r>
          </a:p>
          <a:p>
            <a:pPr lvl="1"/>
            <a:r>
              <a:rPr lang="el-GR" dirty="0" err="1" smtClean="0"/>
              <a:t>Πελέκισμα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Χτύπημα σαν βεντούζα.</a:t>
            </a:r>
          </a:p>
          <a:p>
            <a:pPr lvl="1"/>
            <a:r>
              <a:rPr lang="el-GR" dirty="0" smtClean="0"/>
              <a:t>Ράπισμα.</a:t>
            </a:r>
          </a:p>
          <a:p>
            <a:pPr lvl="1"/>
            <a:r>
              <a:rPr lang="el-GR" dirty="0" smtClean="0"/>
              <a:t>Χτύπημα.</a:t>
            </a:r>
          </a:p>
          <a:p>
            <a:pPr lvl="1"/>
            <a:r>
              <a:rPr lang="el-GR" dirty="0" smtClean="0"/>
              <a:t>Τσίμπημα.</a:t>
            </a:r>
          </a:p>
          <a:p>
            <a:pPr lvl="1"/>
            <a:r>
              <a:rPr lang="el-GR" dirty="0" smtClean="0"/>
              <a:t>Ελαφρό χτύπημα. </a:t>
            </a:r>
          </a:p>
          <a:p>
            <a:r>
              <a:rPr lang="el-GR" dirty="0" smtClean="0"/>
              <a:t>Με τις πλήξεις ενεργοποιούνται οι απολήξεις των περιφερικών νεύρων (διάρκεια εφαρμογής 15 λεπτά).</a:t>
            </a:r>
          </a:p>
          <a:p>
            <a:pPr lvl="1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2" descr="σάρωση0029"/>
          <p:cNvPicPr>
            <a:picLocks noChangeAspect="1" noChangeArrowheads="1"/>
          </p:cNvPicPr>
          <p:nvPr/>
        </p:nvPicPr>
        <p:blipFill>
          <a:blip r:embed="rId2" cstate="print"/>
          <a:srcRect l="4232" r="591" b="6715"/>
          <a:stretch>
            <a:fillRect/>
          </a:stretch>
        </p:blipFill>
        <p:spPr>
          <a:xfrm>
            <a:off x="6012160" y="3068960"/>
            <a:ext cx="2701520" cy="259228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2" descr="σάρωση0030"/>
          <p:cNvPicPr>
            <a:picLocks noChangeAspect="1" noChangeArrowheads="1"/>
          </p:cNvPicPr>
          <p:nvPr/>
        </p:nvPicPr>
        <p:blipFill>
          <a:blip r:embed="rId3" cstate="print"/>
          <a:srcRect l="14341" t="16846" r="26863" b="54851"/>
          <a:stretch>
            <a:fillRect/>
          </a:stretch>
        </p:blipFill>
        <p:spPr>
          <a:xfrm>
            <a:off x="5148064" y="1124744"/>
            <a:ext cx="3168352" cy="177736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5"/>
          <p:cNvSpPr txBox="1">
            <a:spLocks/>
          </p:cNvSpPr>
          <p:nvPr/>
        </p:nvSpPr>
        <p:spPr>
          <a:xfrm>
            <a:off x="5940152" y="5733256"/>
            <a:ext cx="2232248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σάρωση0016"/>
          <p:cNvPicPr>
            <a:picLocks noChangeAspect="1" noChangeArrowheads="1"/>
          </p:cNvPicPr>
          <p:nvPr/>
        </p:nvPicPr>
        <p:blipFill>
          <a:blip r:embed="rId4" cstate="print"/>
          <a:srcRect l="4405" t="4477" r="4393" b="8463"/>
          <a:stretch>
            <a:fillRect/>
          </a:stretch>
        </p:blipFill>
        <p:spPr>
          <a:xfrm>
            <a:off x="3916636" y="3068960"/>
            <a:ext cx="1891350" cy="180020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Δόνηση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δόνηση γίνεται με τα δάχτυλα ή την παλάμη από τους βραχίονες και τα αντιβράχια.</a:t>
            </a:r>
          </a:p>
          <a:p>
            <a:r>
              <a:rPr lang="el-GR" dirty="0" smtClean="0"/>
              <a:t>Το χέρι έχει σταθερή επαφή με τους ιστούς.</a:t>
            </a:r>
          </a:p>
          <a:p>
            <a:r>
              <a:rPr lang="el-GR" dirty="0" smtClean="0"/>
              <a:t>Τα αποτελέσματα είναι: </a:t>
            </a:r>
          </a:p>
          <a:p>
            <a:pPr marL="800100" lvl="1" indent="-342900"/>
            <a:r>
              <a:rPr lang="el-GR" dirty="0" smtClean="0"/>
              <a:t>Χαλάρωση.</a:t>
            </a:r>
          </a:p>
          <a:p>
            <a:pPr marL="800100" lvl="1" indent="-342900"/>
            <a:r>
              <a:rPr lang="el-GR" dirty="0" smtClean="0"/>
              <a:t>Καλύτερη αιμάτωση ιστών.</a:t>
            </a:r>
          </a:p>
          <a:p>
            <a:pPr marL="800100" lvl="1" indent="-342900"/>
            <a:r>
              <a:rPr lang="el-GR" dirty="0" smtClean="0"/>
              <a:t>Επίδραση στους βαθύτερους ιστούς (έντερα - αρθρικό υγρό).</a:t>
            </a:r>
          </a:p>
          <a:p>
            <a:pPr marL="800100" lvl="1" indent="-342900"/>
            <a:r>
              <a:rPr lang="el-GR" dirty="0" smtClean="0"/>
              <a:t>Βοηθά στην παροχέτευση των πνευμόνων σε αναπνευστικά προβλήματα.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Χειρισμών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αποτελέσματα της μάλαξης εξαρτώνται από τους χειρισμούς, που εφαρμόζονται:</a:t>
            </a:r>
          </a:p>
          <a:p>
            <a:pPr lvl="1"/>
            <a:r>
              <a:rPr lang="el-GR" dirty="0" smtClean="0"/>
              <a:t>στο δέρμα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τους μύες και </a:t>
            </a:r>
          </a:p>
          <a:p>
            <a:pPr lvl="1"/>
            <a:r>
              <a:rPr lang="el-GR" dirty="0" smtClean="0"/>
              <a:t>τις </a:t>
            </a:r>
            <a:r>
              <a:rPr lang="el-GR" dirty="0" err="1" smtClean="0"/>
              <a:t>περιτονίες</a:t>
            </a:r>
            <a:r>
              <a:rPr lang="el-G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l-GR" dirty="0" smtClean="0"/>
              <a:t>Κατά την εφαρμογή είναι καθοριστική: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Η πίεση και το βάθος των χειρισμών.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Η έκταση, ο ρυθμός και η οργάνωση των χειρισμών.</a:t>
            </a:r>
          </a:p>
          <a:p>
            <a:pPr lvl="1">
              <a:lnSpc>
                <a:spcPct val="80000"/>
              </a:lnSpc>
            </a:pPr>
            <a:r>
              <a:rPr lang="el-GR" dirty="0" smtClean="0"/>
              <a:t>Η ταχύτητα, η διάρκεια και η συχνότητα των χειρισμών.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</a:t>
            </a:r>
            <a:r>
              <a:rPr lang="en-US" sz="2000" smtClean="0"/>
              <a:t>4:</a:t>
            </a:r>
            <a:r>
              <a:rPr lang="el-GR" sz="2000" dirty="0" smtClean="0"/>
              <a:t> </a:t>
            </a:r>
            <a:r>
              <a:rPr lang="el-GR" sz="2000" dirty="0"/>
              <a:t>Εφαρμογή χειρισμών κλασικής μάλαξης».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Χειρισμοί Μάλαξης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196752"/>
            <a:ext cx="7344816" cy="2808312"/>
          </a:xfrm>
        </p:spPr>
        <p:txBody>
          <a:bodyPr/>
          <a:lstStyle/>
          <a:p>
            <a:r>
              <a:rPr lang="el-GR" dirty="0" smtClean="0"/>
              <a:t>Η θεραπευτική μάλαξη περιλαμβάνει:</a:t>
            </a:r>
          </a:p>
          <a:p>
            <a:pPr lvl="1"/>
            <a:r>
              <a:rPr lang="el-GR" dirty="0" smtClean="0"/>
              <a:t>Βασικούς χειρισμούς.</a:t>
            </a:r>
          </a:p>
          <a:p>
            <a:pPr lvl="1"/>
            <a:r>
              <a:rPr lang="el-GR" dirty="0" smtClean="0"/>
              <a:t>Συμπληρωματικές τεχνικές.</a:t>
            </a:r>
          </a:p>
          <a:p>
            <a:r>
              <a:rPr lang="el-GR" dirty="0" smtClean="0"/>
              <a:t>Η σουηδική μάλαξη και οι χειρισμοί της αποτελούν την βάση κάθε τύπου μάλαξης.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655676" y="4077072"/>
            <a:ext cx="5832648" cy="172819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Στην εφαρμογή στο εργαστηριακό μάθημα,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δίδεται ιδιαίτερη έμφαση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στους βασικούς χειρισμούς.</a:t>
            </a:r>
            <a:endParaRPr kumimoji="0" lang="el-GR" sz="24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Χειρισμοί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388843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l-GR" sz="3000" b="1" dirty="0" smtClean="0"/>
              <a:t> Θωπεία</a:t>
            </a:r>
            <a:r>
              <a:rPr lang="en-US" sz="3000" b="1" dirty="0" smtClean="0"/>
              <a:t> Stroking </a:t>
            </a:r>
            <a:r>
              <a:rPr lang="el-GR" sz="3000" b="1" dirty="0" smtClean="0"/>
              <a:t>(</a:t>
            </a:r>
            <a:r>
              <a:rPr lang="en-US" sz="3000" b="1" dirty="0" smtClean="0"/>
              <a:t>Effleurage</a:t>
            </a:r>
            <a:r>
              <a:rPr lang="el-GR" sz="3000" b="1" dirty="0" smtClean="0"/>
              <a:t> )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l-GR" sz="3000" b="1" dirty="0" smtClean="0"/>
              <a:t> Ζύμωμα </a:t>
            </a:r>
            <a:r>
              <a:rPr lang="en-US" sz="3000" b="1" dirty="0" smtClean="0"/>
              <a:t>Kneading</a:t>
            </a:r>
            <a:r>
              <a:rPr lang="el-GR" sz="3000" b="1" dirty="0" smtClean="0"/>
              <a:t> (</a:t>
            </a:r>
            <a:r>
              <a:rPr lang="en-US" sz="3000" b="1" dirty="0" err="1" smtClean="0"/>
              <a:t>Pertissage</a:t>
            </a:r>
            <a:r>
              <a:rPr lang="el-GR" sz="3000" b="1" dirty="0" smtClean="0"/>
              <a:t>)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l-GR" sz="3000" b="1" dirty="0" smtClean="0"/>
              <a:t> </a:t>
            </a:r>
            <a:r>
              <a:rPr lang="el-GR" sz="3000" b="1" dirty="0" err="1" smtClean="0"/>
              <a:t>Ανάτριψη</a:t>
            </a:r>
            <a:r>
              <a:rPr lang="el-GR" sz="3000" b="1" dirty="0" smtClean="0"/>
              <a:t> </a:t>
            </a:r>
            <a:r>
              <a:rPr lang="en-US" sz="3000" b="1" dirty="0" smtClean="0"/>
              <a:t>Friction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l-GR" sz="3000" b="1" dirty="0" smtClean="0"/>
              <a:t> Πλήξη </a:t>
            </a:r>
            <a:r>
              <a:rPr lang="en-US" sz="3000" b="1" dirty="0" smtClean="0"/>
              <a:t>Percussion</a:t>
            </a:r>
            <a:r>
              <a:rPr lang="el-GR" sz="3000" b="1" dirty="0" smtClean="0"/>
              <a:t> (</a:t>
            </a:r>
            <a:r>
              <a:rPr lang="en-US" sz="3000" b="1" dirty="0" err="1" smtClean="0"/>
              <a:t>Tapotement</a:t>
            </a:r>
            <a:r>
              <a:rPr lang="el-GR" sz="3000" b="1" dirty="0" smtClean="0"/>
              <a:t>)</a:t>
            </a:r>
            <a:endParaRPr lang="en-US" sz="3000" b="1" dirty="0" smtClean="0"/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l-GR" sz="3000" b="1" dirty="0" smtClean="0"/>
              <a:t> Δόνηση </a:t>
            </a:r>
            <a:r>
              <a:rPr lang="en-US" sz="3000" b="1" dirty="0" smtClean="0"/>
              <a:t>Vibration</a:t>
            </a:r>
            <a:r>
              <a:rPr lang="el-GR" sz="3000" b="1" dirty="0" smtClean="0"/>
              <a:t> </a:t>
            </a:r>
            <a:endParaRPr lang="el-GR" sz="26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Συμπληρωματικές Τεχνικές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43708" y="2276872"/>
            <a:ext cx="5256584" cy="2664296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>
              <a:lnSpc>
                <a:spcPct val="80000"/>
              </a:lnSpc>
              <a:buNone/>
            </a:pPr>
            <a:r>
              <a:rPr lang="el-GR" sz="2600" b="1" dirty="0" smtClean="0"/>
              <a:t>Συμπίεση</a:t>
            </a:r>
            <a:r>
              <a:rPr lang="en-US" sz="2600" b="1" dirty="0" smtClean="0"/>
              <a:t> Compression</a:t>
            </a:r>
            <a:r>
              <a:rPr lang="el-GR" sz="2600" b="1" dirty="0" smtClean="0"/>
              <a:t> </a:t>
            </a:r>
            <a:endParaRPr lang="en-US" sz="2600" b="1" dirty="0" smtClean="0"/>
          </a:p>
          <a:p>
            <a:pPr>
              <a:lnSpc>
                <a:spcPct val="80000"/>
              </a:lnSpc>
              <a:buNone/>
            </a:pPr>
            <a:r>
              <a:rPr lang="el-GR" sz="2600" b="1" dirty="0" smtClean="0"/>
              <a:t>Σημεία πυροδότησης</a:t>
            </a:r>
            <a:r>
              <a:rPr lang="en-US" sz="2600" b="1" dirty="0" smtClean="0"/>
              <a:t> Trigger points</a:t>
            </a:r>
            <a:endParaRPr lang="el-GR" sz="2600" b="1" dirty="0" smtClean="0"/>
          </a:p>
          <a:p>
            <a:pPr>
              <a:lnSpc>
                <a:spcPct val="80000"/>
              </a:lnSpc>
              <a:buNone/>
            </a:pPr>
            <a:r>
              <a:rPr lang="el-GR" sz="2600" b="1" dirty="0" smtClean="0"/>
              <a:t>Διάταση</a:t>
            </a:r>
            <a:r>
              <a:rPr lang="en-US" sz="2600" b="1" dirty="0" smtClean="0"/>
              <a:t> Stretching </a:t>
            </a:r>
          </a:p>
          <a:p>
            <a:pPr>
              <a:buNone/>
            </a:pPr>
            <a:r>
              <a:rPr lang="el-GR" sz="2600" b="1" dirty="0" smtClean="0"/>
              <a:t>Χειρισμοί Νεύρων</a:t>
            </a:r>
            <a:r>
              <a:rPr lang="en-US" sz="2600" b="1" dirty="0" smtClean="0"/>
              <a:t> Nerve strokes</a:t>
            </a:r>
            <a:r>
              <a:rPr lang="el-GR" sz="2600" b="1" dirty="0" smtClean="0"/>
              <a:t> </a:t>
            </a:r>
            <a:endParaRPr lang="en-US" sz="26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Θωπεία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Θωπεία είναι κάθε χειρισμός χωρίς πίεση, χωρίς προσπάθεια να κινηθούν οι μάζες των βαθύτερα ευρισκομένων ιστών.</a:t>
            </a:r>
          </a:p>
          <a:p>
            <a:r>
              <a:rPr lang="el-GR" dirty="0" smtClean="0"/>
              <a:t>Τα χέρια χαλαρά συλλέγουν πληροφορίες για τους ιστούς.</a:t>
            </a:r>
          </a:p>
          <a:p>
            <a:r>
              <a:rPr lang="el-GR" dirty="0" smtClean="0"/>
              <a:t>Δράσεις:</a:t>
            </a:r>
          </a:p>
          <a:p>
            <a:pPr lvl="1"/>
            <a:r>
              <a:rPr lang="el-GR" dirty="0" smtClean="0"/>
              <a:t>Προθερμαίνει τους ιστούς.</a:t>
            </a:r>
          </a:p>
          <a:p>
            <a:pPr lvl="1"/>
            <a:r>
              <a:rPr lang="el-GR" dirty="0" smtClean="0"/>
              <a:t>Χαλαρώνει το άτομο και προετοιμάζει για τους βαθύτερους χειρισμούς.</a:t>
            </a:r>
          </a:p>
          <a:p>
            <a:pPr lvl="1"/>
            <a:r>
              <a:rPr lang="el-GR" dirty="0" smtClean="0"/>
              <a:t>Αντιμετωπίζει επώδυνες περιοχές.</a:t>
            </a:r>
          </a:p>
          <a:p>
            <a:pPr lvl="1"/>
            <a:r>
              <a:rPr lang="el-GR" dirty="0" smtClean="0"/>
              <a:t>Βοηθά στην παροχέτευση.</a:t>
            </a:r>
          </a:p>
          <a:p>
            <a:r>
              <a:rPr lang="el-GR" dirty="0" smtClean="0"/>
              <a:t>Διακρίνεται σε επιφανειακή και εν τω </a:t>
            </a:r>
            <a:r>
              <a:rPr lang="el-GR" dirty="0" err="1" smtClean="0"/>
              <a:t>βάθει</a:t>
            </a:r>
            <a:r>
              <a:rPr lang="el-GR" dirty="0" smtClean="0"/>
              <a:t> θωπεία.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6" name="Picture 5" descr="σάρωση0010"/>
          <p:cNvPicPr>
            <a:picLocks noChangeAspect="1" noChangeArrowheads="1"/>
          </p:cNvPicPr>
          <p:nvPr/>
        </p:nvPicPr>
        <p:blipFill>
          <a:blip r:embed="rId2" cstate="print"/>
          <a:srcRect l="21739" t="17904" r="14135" b="9067"/>
          <a:stretch>
            <a:fillRect/>
          </a:stretch>
        </p:blipFill>
        <p:spPr>
          <a:xfrm>
            <a:off x="5220072" y="1196752"/>
            <a:ext cx="3371488" cy="360040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2" descr="σάρωση0031"/>
          <p:cNvPicPr>
            <a:picLocks noChangeAspect="1" noChangeArrowheads="1"/>
          </p:cNvPicPr>
          <p:nvPr/>
        </p:nvPicPr>
        <p:blipFill>
          <a:blip r:embed="rId3" cstate="print"/>
          <a:srcRect l="8896" t="13297" r="9463" b="12868"/>
          <a:stretch>
            <a:fillRect/>
          </a:stretch>
        </p:blipFill>
        <p:spPr>
          <a:xfrm>
            <a:off x="827584" y="1196752"/>
            <a:ext cx="3384376" cy="2458506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5" descr="σάρωση000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1473" t="2840" r="10962" b="6564"/>
          <a:stretch>
            <a:fillRect/>
          </a:stretch>
        </p:blipFill>
        <p:spPr>
          <a:xfrm>
            <a:off x="3779912" y="3933056"/>
            <a:ext cx="2178529" cy="2376264"/>
          </a:xfr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3" descr="σάρωση0014"/>
          <p:cNvPicPr>
            <a:picLocks noChangeAspect="1" noChangeArrowheads="1"/>
          </p:cNvPicPr>
          <p:nvPr/>
        </p:nvPicPr>
        <p:blipFill>
          <a:blip r:embed="rId5" cstate="print"/>
          <a:srcRect l="5863" t="18220" r="8431" b="11637"/>
          <a:stretch>
            <a:fillRect/>
          </a:stretch>
        </p:blipFill>
        <p:spPr>
          <a:xfrm>
            <a:off x="827584" y="3933056"/>
            <a:ext cx="2724934" cy="235335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5"/>
          <p:cNvSpPr txBox="1">
            <a:spLocks/>
          </p:cNvSpPr>
          <p:nvPr/>
        </p:nvSpPr>
        <p:spPr>
          <a:xfrm>
            <a:off x="5940152" y="6021288"/>
            <a:ext cx="2376264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</a:t>
            </a:r>
            <a:r>
              <a:rPr lang="el-GR" dirty="0" err="1"/>
              <a:t>Β</a:t>
            </a:r>
            <a:r>
              <a:rPr lang="el-GR" dirty="0" err="1" smtClean="0"/>
              <a:t>άθει</a:t>
            </a:r>
            <a:r>
              <a:rPr lang="el-GR" dirty="0" smtClean="0"/>
              <a:t> Θωπεία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https://www.blueberrygardens.org/images/photo_swedish-ma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225958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730627" y="4653136"/>
            <a:ext cx="3131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blueberrygardens.org</a:t>
            </a:r>
            <a:endParaRPr lang="el-GR" sz="1200" dirty="0">
              <a:latin typeface="+mn-lt"/>
            </a:endParaRPr>
          </a:p>
        </p:txBody>
      </p:sp>
      <p:pic>
        <p:nvPicPr>
          <p:cNvPr id="1028" name="Picture 4" descr="http://static1.squarespace.com/static/557907bfe4b0278f825e6ab2/559ec3d3e4b0f48544cca09c/559ec3d4e4b0f73350902d2f/1436468181139/signature-swedish-mass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331307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683610" y="4653136"/>
            <a:ext cx="1532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natureshealingart.net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3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Ζύμωμα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1944216"/>
          </a:xfrm>
        </p:spPr>
        <p:txBody>
          <a:bodyPr/>
          <a:lstStyle/>
          <a:p>
            <a:r>
              <a:rPr lang="el-GR" dirty="0" smtClean="0"/>
              <a:t>Το ζύμωμα είναι δυναμικός χειρισμός που αφορά μεγάλη σχετικά μάζα δέρματος και υποκείμενων ιστών. </a:t>
            </a:r>
          </a:p>
          <a:p>
            <a:r>
              <a:rPr lang="el-GR" dirty="0" smtClean="0"/>
              <a:t>Πρόκειται για κινήσεις κυκλικές, αλληλοδιαδοχικό δυνάμωμα και χαλάρωμα της λαβής.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pSp>
        <p:nvGrpSpPr>
          <p:cNvPr id="11" name="10 - Ομάδα"/>
          <p:cNvGrpSpPr/>
          <p:nvPr/>
        </p:nvGrpSpPr>
        <p:grpSpPr>
          <a:xfrm>
            <a:off x="323528" y="3284984"/>
            <a:ext cx="8483228" cy="2577899"/>
            <a:chOff x="323528" y="3140968"/>
            <a:chExt cx="8483228" cy="2577899"/>
          </a:xfrm>
        </p:grpSpPr>
        <p:pic>
          <p:nvPicPr>
            <p:cNvPr id="8" name="Picture 3" descr="σάρωση0015"/>
            <p:cNvPicPr>
              <a:picLocks noChangeAspect="1" noChangeArrowheads="1"/>
            </p:cNvPicPr>
            <p:nvPr/>
          </p:nvPicPr>
          <p:blipFill>
            <a:blip r:embed="rId2" cstate="print"/>
            <a:srcRect l="12099" t="6496" r="16607" b="8826"/>
            <a:stretch>
              <a:fillRect/>
            </a:stretch>
          </p:blipFill>
          <p:spPr>
            <a:xfrm>
              <a:off x="323528" y="3140968"/>
              <a:ext cx="2880320" cy="2577899"/>
            </a:xfrm>
            <a:prstGeom prst="rect">
              <a:avLst/>
            </a:prstGeom>
          </p:spPr>
        </p:pic>
        <p:pic>
          <p:nvPicPr>
            <p:cNvPr id="6" name="Picture 3" descr="σάρωση0019"/>
            <p:cNvPicPr>
              <a:picLocks noChangeAspect="1" noChangeArrowheads="1"/>
            </p:cNvPicPr>
            <p:nvPr/>
          </p:nvPicPr>
          <p:blipFill>
            <a:blip r:embed="rId3" cstate="print"/>
            <a:srcRect l="29899" t="12067" r="6529" b="32557"/>
            <a:stretch>
              <a:fillRect/>
            </a:stretch>
          </p:blipFill>
          <p:spPr>
            <a:xfrm>
              <a:off x="5940152" y="3140968"/>
              <a:ext cx="2866604" cy="2520280"/>
            </a:xfrm>
            <a:prstGeom prst="rect">
              <a:avLst/>
            </a:prstGeom>
          </p:spPr>
        </p:pic>
        <p:pic>
          <p:nvPicPr>
            <p:cNvPr id="9" name="Picture 2" descr="σάρωση0028"/>
            <p:cNvPicPr>
              <a:picLocks noChangeAspect="1" noChangeArrowheads="1"/>
            </p:cNvPicPr>
            <p:nvPr/>
          </p:nvPicPr>
          <p:blipFill>
            <a:blip r:embed="rId4" cstate="print"/>
            <a:srcRect l="9008" t="11800" r="9371" b="6715"/>
            <a:stretch>
              <a:fillRect/>
            </a:stretch>
          </p:blipFill>
          <p:spPr>
            <a:xfrm>
              <a:off x="3275856" y="3140968"/>
              <a:ext cx="2592288" cy="2520280"/>
            </a:xfrm>
            <a:prstGeom prst="rect">
              <a:avLst/>
            </a:prstGeom>
          </p:spPr>
        </p:pic>
      </p:grpSp>
      <p:sp>
        <p:nvSpPr>
          <p:cNvPr id="12" name="TextBox 5"/>
          <p:cNvSpPr txBox="1">
            <a:spLocks/>
          </p:cNvSpPr>
          <p:nvPr/>
        </p:nvSpPr>
        <p:spPr>
          <a:xfrm>
            <a:off x="3383868" y="6015712"/>
            <a:ext cx="2376264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51520" y="3212976"/>
            <a:ext cx="8640960" cy="266429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Κατά την </a:t>
            </a:r>
            <a:r>
              <a:rPr lang="el-GR" dirty="0" err="1" smtClean="0"/>
              <a:t>ανάτριψη</a:t>
            </a:r>
            <a:r>
              <a:rPr lang="el-GR" dirty="0" smtClean="0"/>
              <a:t> :</a:t>
            </a:r>
          </a:p>
          <a:p>
            <a:pPr lvl="1"/>
            <a:r>
              <a:rPr lang="el-GR" dirty="0" smtClean="0"/>
              <a:t>Υπάρχει απόλυτη επαφή με το δέρμα. </a:t>
            </a:r>
          </a:p>
          <a:p>
            <a:pPr lvl="1"/>
            <a:r>
              <a:rPr lang="el-GR" dirty="0" smtClean="0"/>
              <a:t>Οι επιφανειακοί ιστοί κινούνται επάνω στους βαθύτερα ευρισκόμενους.</a:t>
            </a:r>
          </a:p>
          <a:p>
            <a:pPr lvl="1"/>
            <a:r>
              <a:rPr lang="el-GR" dirty="0" smtClean="0"/>
              <a:t>Η κίνηση είναι απόλυτα εντοπισμένη.</a:t>
            </a:r>
          </a:p>
          <a:p>
            <a:r>
              <a:rPr lang="el-GR" dirty="0" smtClean="0"/>
              <a:t>Ο χειρισμός αυτός εφαρμόζεται με:</a:t>
            </a:r>
          </a:p>
          <a:p>
            <a:pPr lvl="1"/>
            <a:r>
              <a:rPr lang="el-GR" dirty="0" smtClean="0"/>
              <a:t>Τον ένα ή και τους δύο αντίχειρες.</a:t>
            </a:r>
          </a:p>
          <a:p>
            <a:pPr lvl="1"/>
            <a:r>
              <a:rPr lang="el-GR" dirty="0" smtClean="0"/>
              <a:t>Την παλάμη.</a:t>
            </a:r>
          </a:p>
          <a:p>
            <a:pPr lvl="1"/>
            <a:r>
              <a:rPr lang="el-GR" dirty="0" smtClean="0"/>
              <a:t>Τα δάχτυλα του ενός χεριού.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3" descr="σάρωση0025"/>
          <p:cNvPicPr>
            <a:picLocks noChangeAspect="1" noChangeArrowheads="1"/>
          </p:cNvPicPr>
          <p:nvPr/>
        </p:nvPicPr>
        <p:blipFill>
          <a:blip r:embed="rId2" cstate="print"/>
          <a:srcRect l="4256" t="7686" r="4259" b="11436"/>
          <a:stretch>
            <a:fillRect/>
          </a:stretch>
        </p:blipFill>
        <p:spPr>
          <a:xfrm>
            <a:off x="6012159" y="3645024"/>
            <a:ext cx="2666295" cy="22322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6229182" y="5979772"/>
            <a:ext cx="2232248" cy="299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Αρχείο Δωροθέας Μακρυγιάννη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748</TotalTime>
  <Words>1084</Words>
  <Application>Microsoft Office PowerPoint</Application>
  <PresentationFormat>Προβολή στην οθόνη (4:3)</PresentationFormat>
  <Paragraphs>167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Χειρισμοί Μάλαξης</vt:lpstr>
      <vt:lpstr>Βασικοί Χειρισμοί</vt:lpstr>
      <vt:lpstr>Συμπληρωματικές Τεχνικές</vt:lpstr>
      <vt:lpstr>Θωπεία 1/2</vt:lpstr>
      <vt:lpstr>Θωπεία 2/2</vt:lpstr>
      <vt:lpstr>Εν τω Βάθει Θωπεία</vt:lpstr>
      <vt:lpstr>Ζύμωμα</vt:lpstr>
      <vt:lpstr>Ανάτριψη 1/3</vt:lpstr>
      <vt:lpstr>Ανάτριψη 2/3</vt:lpstr>
      <vt:lpstr>Ανάτριψη 3/3</vt:lpstr>
      <vt:lpstr>Πλήξη 1/2 </vt:lpstr>
      <vt:lpstr>Πλήξη 2/2</vt:lpstr>
      <vt:lpstr>Δόνηση</vt:lpstr>
      <vt:lpstr>Εφαρμογή Χειρισμών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35</cp:revision>
  <dcterms:created xsi:type="dcterms:W3CDTF">2015-08-26T08:42:46Z</dcterms:created>
  <dcterms:modified xsi:type="dcterms:W3CDTF">2015-12-14T10:58:12Z</dcterms:modified>
</cp:coreProperties>
</file>