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60" r:id="rId2"/>
    <p:sldMasterId id="2147483805" r:id="rId3"/>
  </p:sldMasterIdLst>
  <p:notesMasterIdLst>
    <p:notesMasterId r:id="rId30"/>
  </p:notesMasterIdLst>
  <p:sldIdLst>
    <p:sldId id="528" r:id="rId4"/>
    <p:sldId id="564" r:id="rId5"/>
    <p:sldId id="565" r:id="rId6"/>
    <p:sldId id="561" r:id="rId7"/>
    <p:sldId id="562" r:id="rId8"/>
    <p:sldId id="563" r:id="rId9"/>
    <p:sldId id="566" r:id="rId10"/>
    <p:sldId id="567" r:id="rId11"/>
    <p:sldId id="568" r:id="rId12"/>
    <p:sldId id="569" r:id="rId13"/>
    <p:sldId id="570" r:id="rId14"/>
    <p:sldId id="571" r:id="rId15"/>
    <p:sldId id="573" r:id="rId16"/>
    <p:sldId id="572" r:id="rId17"/>
    <p:sldId id="574" r:id="rId18"/>
    <p:sldId id="575" r:id="rId19"/>
    <p:sldId id="576" r:id="rId20"/>
    <p:sldId id="577" r:id="rId21"/>
    <p:sldId id="578" r:id="rId22"/>
    <p:sldId id="554" r:id="rId23"/>
    <p:sldId id="555" r:id="rId24"/>
    <p:sldId id="556" r:id="rId25"/>
    <p:sldId id="579" r:id="rId26"/>
    <p:sldId id="580" r:id="rId27"/>
    <p:sldId id="558" r:id="rId28"/>
    <p:sldId id="560" r:id="rId29"/>
  </p:sldIdLst>
  <p:sldSz cx="9144000" cy="6858000" type="screen4x3"/>
  <p:notesSz cx="6797675" cy="9926638"/>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FF"/>
    <a:srgbClr val="0000FF"/>
    <a:srgbClr val="9966FF"/>
    <a:srgbClr val="0033CC"/>
    <a:srgbClr val="D60093"/>
    <a:srgbClr val="80008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86" autoAdjust="0"/>
  </p:normalViewPr>
  <p:slideViewPr>
    <p:cSldViewPr>
      <p:cViewPr>
        <p:scale>
          <a:sx n="100" d="100"/>
          <a:sy n="100" d="100"/>
        </p:scale>
        <p:origin x="-1944" y="-33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C1A4DD-6F4E-4E8A-B20A-50F602C58122}" type="slidenum">
              <a:rPr lang="en-US"/>
              <a:pPr>
                <a:defRPr/>
              </a:pPr>
              <a:t>‹#›</a:t>
            </a:fld>
            <a:endParaRPr lang="en-US" dirty="0"/>
          </a:p>
        </p:txBody>
      </p:sp>
    </p:spTree>
    <p:extLst>
      <p:ext uri="{BB962C8B-B14F-4D97-AF65-F5344CB8AC3E}">
        <p14:creationId xmlns:p14="http://schemas.microsoft.com/office/powerpoint/2010/main" val="223451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a:xfrm>
            <a:off x="917575" y="744538"/>
            <a:ext cx="4962525" cy="3722687"/>
          </a:xfrm>
          <a:ln/>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481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635840C2-D455-4583-B7D2-F79DF3D60636}" type="slidenum">
              <a:rPr lang="el-GR" altLang="el-GR" sz="1200" b="0" smtClean="0">
                <a:solidFill>
                  <a:srgbClr val="000000"/>
                </a:solidFill>
              </a:rPr>
              <a:pPr eaLnBrk="1" hangingPunct="1"/>
              <a:t>1</a:t>
            </a:fld>
            <a:endParaRPr lang="el-GR" altLang="el-GR" sz="1200" b="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9C1A4DD-6F4E-4E8A-B20A-50F602C58122}" type="slidenum">
              <a:rPr lang="en-US" smtClean="0"/>
              <a:pPr>
                <a:defRPr/>
              </a:pPr>
              <a:t>7</a:t>
            </a:fld>
            <a:endParaRPr lang="en-US" dirty="0"/>
          </a:p>
        </p:txBody>
      </p:sp>
    </p:spTree>
    <p:extLst>
      <p:ext uri="{BB962C8B-B14F-4D97-AF65-F5344CB8AC3E}">
        <p14:creationId xmlns:p14="http://schemas.microsoft.com/office/powerpoint/2010/main" val="298223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a:xfrm>
            <a:off x="917575" y="744538"/>
            <a:ext cx="4962525" cy="3722687"/>
          </a:xfrm>
          <a:ln/>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1CB1F5E-80AD-4816-A3D1-10EDA17E7ACB}" type="slidenum">
              <a:rPr lang="el-GR" altLang="el-GR" sz="1200" b="0" smtClean="0">
                <a:solidFill>
                  <a:srgbClr val="000000"/>
                </a:solidFill>
              </a:rPr>
              <a:pPr eaLnBrk="1" hangingPunct="1"/>
              <a:t>20</a:t>
            </a:fld>
            <a:endParaRPr lang="el-GR" altLang="el-GR" sz="1200" b="0"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3B7C29A1-E321-4F8A-87A1-B07C8B2531DC}" type="slidenum">
              <a:rPr lang="el-GR" altLang="el-GR" sz="1200" b="0" smtClean="0">
                <a:solidFill>
                  <a:srgbClr val="000000"/>
                </a:solidFill>
              </a:rPr>
              <a:pPr eaLnBrk="1" hangingPunct="1"/>
              <a:t>21</a:t>
            </a:fld>
            <a:endParaRPr lang="el-GR" altLang="el-GR" sz="1200" b="0"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4538"/>
            <a:ext cx="4962525" cy="37226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4A01B9DC-1A3A-4C3F-B96C-5222E5BE3D00}" type="slidenum">
              <a:rPr lang="el-GR" altLang="el-GR" sz="1200" b="0" smtClean="0">
                <a:solidFill>
                  <a:srgbClr val="000000"/>
                </a:solidFill>
              </a:rPr>
              <a:pPr eaLnBrk="1" hangingPunct="1"/>
              <a:t>22</a:t>
            </a:fld>
            <a:endParaRPr lang="el-GR" altLang="el-GR" sz="1200" b="0"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0DAD5174-34E7-4EB0-AC4E-BE9FEF10CE9B}" type="slidenum">
              <a:rPr lang="el-GR" altLang="el-GR" sz="1200" b="0" smtClean="0">
                <a:solidFill>
                  <a:srgbClr val="000000"/>
                </a:solidFill>
              </a:rPr>
              <a:pPr eaLnBrk="1" hangingPunct="1"/>
              <a:t>25</a:t>
            </a:fld>
            <a:endParaRPr lang="el-GR" altLang="el-GR" sz="1200" b="0"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xfrm>
            <a:off x="917575" y="744538"/>
            <a:ext cx="4962525" cy="3722687"/>
          </a:xfrm>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50D61B89-04DD-45E1-B958-D40CA7DED808}" type="slidenum">
              <a:rPr lang="el-GR" altLang="el-GR" sz="1200" b="0" smtClean="0">
                <a:solidFill>
                  <a:srgbClr val="000000"/>
                </a:solidFill>
              </a:rPr>
              <a:pPr eaLnBrk="1" hangingPunct="1"/>
              <a:t>26</a:t>
            </a:fld>
            <a:endParaRPr lang="el-GR" altLang="el-GR" sz="1200" b="0"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F7C35699-97C4-40E8-AEF8-CA44B716BAE7}" type="slidenum">
              <a:rPr lang="en-US"/>
              <a:pPr>
                <a:defRPr/>
              </a:pPr>
              <a:t>‹#›</a:t>
            </a:fld>
            <a:endParaRPr lang="en-US" dirty="0"/>
          </a:p>
        </p:txBody>
      </p:sp>
    </p:spTree>
    <p:extLst>
      <p:ext uri="{BB962C8B-B14F-4D97-AF65-F5344CB8AC3E}">
        <p14:creationId xmlns:p14="http://schemas.microsoft.com/office/powerpoint/2010/main" val="396363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2487BB3-5FFB-4DD2-8B5D-C2BE516B0DF6}" type="slidenum">
              <a:rPr lang="en-US"/>
              <a:pPr>
                <a:defRPr/>
              </a:pPr>
              <a:t>‹#›</a:t>
            </a:fld>
            <a:endParaRPr lang="en-US" dirty="0"/>
          </a:p>
        </p:txBody>
      </p:sp>
    </p:spTree>
    <p:extLst>
      <p:ext uri="{BB962C8B-B14F-4D97-AF65-F5344CB8AC3E}">
        <p14:creationId xmlns:p14="http://schemas.microsoft.com/office/powerpoint/2010/main" val="10540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1DFEE85-2426-4D2C-B159-729B935F54DE}" type="slidenum">
              <a:rPr lang="en-US"/>
              <a:pPr>
                <a:defRPr/>
              </a:pPr>
              <a:t>‹#›</a:t>
            </a:fld>
            <a:endParaRPr lang="en-US" dirty="0"/>
          </a:p>
        </p:txBody>
      </p:sp>
    </p:spTree>
    <p:extLst>
      <p:ext uri="{BB962C8B-B14F-4D97-AF65-F5344CB8AC3E}">
        <p14:creationId xmlns:p14="http://schemas.microsoft.com/office/powerpoint/2010/main" val="324495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437FE39-ADF2-404F-8164-3F431B66C6CD}" type="slidenum">
              <a:rPr lang="en-US"/>
              <a:pPr>
                <a:defRPr/>
              </a:pPr>
              <a:t>‹#›</a:t>
            </a:fld>
            <a:endParaRPr lang="en-US" dirty="0"/>
          </a:p>
        </p:txBody>
      </p:sp>
    </p:spTree>
    <p:extLst>
      <p:ext uri="{BB962C8B-B14F-4D97-AF65-F5344CB8AC3E}">
        <p14:creationId xmlns:p14="http://schemas.microsoft.com/office/powerpoint/2010/main" val="35359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F8CCB06C-C2C0-4B1F-AA93-ABF776B0C4CF}" type="slidenum">
              <a:rPr lang="el-GR"/>
              <a:pPr>
                <a:defRPr/>
              </a:pPr>
              <a:t>‹#›</a:t>
            </a:fld>
            <a:endParaRPr lang="el-GR" dirty="0"/>
          </a:p>
        </p:txBody>
      </p:sp>
    </p:spTree>
    <p:extLst>
      <p:ext uri="{BB962C8B-B14F-4D97-AF65-F5344CB8AC3E}">
        <p14:creationId xmlns:p14="http://schemas.microsoft.com/office/powerpoint/2010/main" val="401608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A46DD43A-5F9B-4EBD-BF62-58004AA63BA2}" type="slidenum">
              <a:rPr lang="el-GR"/>
              <a:pPr>
                <a:defRPr/>
              </a:pPr>
              <a:t>‹#›</a:t>
            </a:fld>
            <a:endParaRPr lang="el-GR" dirty="0"/>
          </a:p>
        </p:txBody>
      </p:sp>
    </p:spTree>
    <p:extLst>
      <p:ext uri="{BB962C8B-B14F-4D97-AF65-F5344CB8AC3E}">
        <p14:creationId xmlns:p14="http://schemas.microsoft.com/office/powerpoint/2010/main" val="2344256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E8A1EA20-FB96-4521-9152-AD3A8606E844}" type="slidenum">
              <a:rPr lang="el-GR"/>
              <a:pPr>
                <a:defRPr/>
              </a:pPr>
              <a:t>‹#›</a:t>
            </a:fld>
            <a:endParaRPr lang="el-GR" dirty="0"/>
          </a:p>
        </p:txBody>
      </p:sp>
    </p:spTree>
    <p:extLst>
      <p:ext uri="{BB962C8B-B14F-4D97-AF65-F5344CB8AC3E}">
        <p14:creationId xmlns:p14="http://schemas.microsoft.com/office/powerpoint/2010/main" val="83326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93E27AA-190B-493F-AD5C-7BB75A58981B}" type="slidenum">
              <a:rPr lang="el-GR"/>
              <a:pPr>
                <a:defRPr/>
              </a:pPr>
              <a:t>‹#›</a:t>
            </a:fld>
            <a:endParaRPr lang="el-GR" dirty="0"/>
          </a:p>
        </p:txBody>
      </p:sp>
    </p:spTree>
    <p:extLst>
      <p:ext uri="{BB962C8B-B14F-4D97-AF65-F5344CB8AC3E}">
        <p14:creationId xmlns:p14="http://schemas.microsoft.com/office/powerpoint/2010/main" val="33764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lvl1pPr>
              <a:defRPr b="1"/>
            </a:lvl1pPr>
          </a:lstStyle>
          <a:p>
            <a:pPr>
              <a:defRPr/>
            </a:pPr>
            <a:endParaRPr lang="el-GR" dirty="0"/>
          </a:p>
        </p:txBody>
      </p:sp>
      <p:sp>
        <p:nvSpPr>
          <p:cNvPr id="8" name="Footer Placeholder 7"/>
          <p:cNvSpPr>
            <a:spLocks noGrp="1"/>
          </p:cNvSpPr>
          <p:nvPr>
            <p:ph type="ftr" sz="quarter" idx="11"/>
          </p:nvPr>
        </p:nvSpPr>
        <p:spPr/>
        <p:txBody>
          <a:bodyPr/>
          <a:lstStyle>
            <a:lvl1pPr>
              <a:defRPr b="1"/>
            </a:lvl1pPr>
          </a:lstStyle>
          <a:p>
            <a:pPr>
              <a:defRPr/>
            </a:pPr>
            <a:endParaRPr lang="el-GR" dirty="0"/>
          </a:p>
        </p:txBody>
      </p:sp>
      <p:sp>
        <p:nvSpPr>
          <p:cNvPr id="9" name="Slide Number Placeholder 8"/>
          <p:cNvSpPr>
            <a:spLocks noGrp="1"/>
          </p:cNvSpPr>
          <p:nvPr>
            <p:ph type="sldNum" sz="quarter" idx="12"/>
          </p:nvPr>
        </p:nvSpPr>
        <p:spPr/>
        <p:txBody>
          <a:bodyPr/>
          <a:lstStyle>
            <a:lvl1pPr>
              <a:defRPr b="1"/>
            </a:lvl1pPr>
          </a:lstStyle>
          <a:p>
            <a:pPr>
              <a:defRPr/>
            </a:pPr>
            <a:fld id="{84D98DD0-0337-40C0-898C-BEE5BCA1BA78}" type="slidenum">
              <a:rPr lang="el-GR"/>
              <a:pPr>
                <a:defRPr/>
              </a:pPr>
              <a:t>‹#›</a:t>
            </a:fld>
            <a:endParaRPr lang="el-GR" dirty="0"/>
          </a:p>
        </p:txBody>
      </p:sp>
    </p:spTree>
    <p:extLst>
      <p:ext uri="{BB962C8B-B14F-4D97-AF65-F5344CB8AC3E}">
        <p14:creationId xmlns:p14="http://schemas.microsoft.com/office/powerpoint/2010/main" val="413239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lvl1pPr>
              <a:defRPr b="1"/>
            </a:lvl1pPr>
          </a:lstStyle>
          <a:p>
            <a:pPr>
              <a:defRPr/>
            </a:pPr>
            <a:endParaRPr lang="el-GR" dirty="0"/>
          </a:p>
        </p:txBody>
      </p:sp>
      <p:sp>
        <p:nvSpPr>
          <p:cNvPr id="4" name="Footer Placeholder 3"/>
          <p:cNvSpPr>
            <a:spLocks noGrp="1"/>
          </p:cNvSpPr>
          <p:nvPr>
            <p:ph type="ftr" sz="quarter" idx="11"/>
          </p:nvPr>
        </p:nvSpPr>
        <p:spPr/>
        <p:txBody>
          <a:bodyPr/>
          <a:lstStyle>
            <a:lvl1pPr>
              <a:defRPr b="1"/>
            </a:lvl1pPr>
          </a:lstStyle>
          <a:p>
            <a:pPr>
              <a:defRPr/>
            </a:pPr>
            <a:endParaRPr lang="el-GR" dirty="0"/>
          </a:p>
        </p:txBody>
      </p:sp>
      <p:sp>
        <p:nvSpPr>
          <p:cNvPr id="5" name="Slide Number Placeholder 4"/>
          <p:cNvSpPr>
            <a:spLocks noGrp="1"/>
          </p:cNvSpPr>
          <p:nvPr>
            <p:ph type="sldNum" sz="quarter" idx="12"/>
          </p:nvPr>
        </p:nvSpPr>
        <p:spPr/>
        <p:txBody>
          <a:bodyPr/>
          <a:lstStyle>
            <a:lvl1pPr>
              <a:defRPr b="1"/>
            </a:lvl1pPr>
          </a:lstStyle>
          <a:p>
            <a:pPr>
              <a:defRPr/>
            </a:pPr>
            <a:fld id="{253BFEF2-9F73-4740-BF60-01093F15DFD4}" type="slidenum">
              <a:rPr lang="el-GR"/>
              <a:pPr>
                <a:defRPr/>
              </a:pPr>
              <a:t>‹#›</a:t>
            </a:fld>
            <a:endParaRPr lang="el-GR" dirty="0"/>
          </a:p>
        </p:txBody>
      </p:sp>
    </p:spTree>
    <p:extLst>
      <p:ext uri="{BB962C8B-B14F-4D97-AF65-F5344CB8AC3E}">
        <p14:creationId xmlns:p14="http://schemas.microsoft.com/office/powerpoint/2010/main" val="25594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EBB3244F-8F30-4BF7-8BC5-31550CA9C89A}" type="slidenum">
              <a:rPr lang="el-GR"/>
              <a:pPr>
                <a:defRPr/>
              </a:pPr>
              <a:t>‹#›</a:t>
            </a:fld>
            <a:endParaRPr lang="el-GR" dirty="0"/>
          </a:p>
        </p:txBody>
      </p:sp>
    </p:spTree>
    <p:extLst>
      <p:ext uri="{BB962C8B-B14F-4D97-AF65-F5344CB8AC3E}">
        <p14:creationId xmlns:p14="http://schemas.microsoft.com/office/powerpoint/2010/main" val="424279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3935597B-39C0-4535-8259-05DB4371F913}" type="slidenum">
              <a:rPr lang="en-US" altLang="el-GR"/>
              <a:pPr>
                <a:defRPr/>
              </a:pPr>
              <a:t>‹#›</a:t>
            </a:fld>
            <a:endParaRPr lang="en-US" altLang="el-GR" dirty="0"/>
          </a:p>
        </p:txBody>
      </p:sp>
    </p:spTree>
    <p:extLst>
      <p:ext uri="{BB962C8B-B14F-4D97-AF65-F5344CB8AC3E}">
        <p14:creationId xmlns:p14="http://schemas.microsoft.com/office/powerpoint/2010/main" val="94687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5C855EB-C3A5-41FB-BF02-81EC77D7891D}" type="slidenum">
              <a:rPr lang="el-GR"/>
              <a:pPr>
                <a:defRPr/>
              </a:pPr>
              <a:t>‹#›</a:t>
            </a:fld>
            <a:endParaRPr lang="el-GR" dirty="0"/>
          </a:p>
        </p:txBody>
      </p:sp>
    </p:spTree>
    <p:extLst>
      <p:ext uri="{BB962C8B-B14F-4D97-AF65-F5344CB8AC3E}">
        <p14:creationId xmlns:p14="http://schemas.microsoft.com/office/powerpoint/2010/main" val="239566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192A0BEC-7594-43DB-B3FA-5C7501532A50}" type="slidenum">
              <a:rPr lang="el-GR"/>
              <a:pPr>
                <a:defRPr/>
              </a:pPr>
              <a:t>‹#›</a:t>
            </a:fld>
            <a:endParaRPr lang="el-GR" dirty="0"/>
          </a:p>
        </p:txBody>
      </p:sp>
    </p:spTree>
    <p:extLst>
      <p:ext uri="{BB962C8B-B14F-4D97-AF65-F5344CB8AC3E}">
        <p14:creationId xmlns:p14="http://schemas.microsoft.com/office/powerpoint/2010/main" val="259504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0E498224-615D-41C1-A24C-CD49605AD1A9}" type="slidenum">
              <a:rPr lang="el-GR"/>
              <a:pPr>
                <a:defRPr/>
              </a:pPr>
              <a:t>‹#›</a:t>
            </a:fld>
            <a:endParaRPr lang="el-GR" dirty="0"/>
          </a:p>
        </p:txBody>
      </p:sp>
    </p:spTree>
    <p:extLst>
      <p:ext uri="{BB962C8B-B14F-4D97-AF65-F5344CB8AC3E}">
        <p14:creationId xmlns:p14="http://schemas.microsoft.com/office/powerpoint/2010/main" val="303003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61383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59734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715563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89910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76760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81648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68836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CE0DCB4-211B-49C7-88CC-7C0DF48E8579}" type="slidenum">
              <a:rPr lang="en-US"/>
              <a:pPr>
                <a:defRPr/>
              </a:pPr>
              <a:t>‹#›</a:t>
            </a:fld>
            <a:endParaRPr lang="en-US" dirty="0"/>
          </a:p>
        </p:txBody>
      </p:sp>
    </p:spTree>
    <p:extLst>
      <p:ext uri="{BB962C8B-B14F-4D97-AF65-F5344CB8AC3E}">
        <p14:creationId xmlns:p14="http://schemas.microsoft.com/office/powerpoint/2010/main" val="171737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045194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13792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98349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0A1DB6A-9969-4319-9AAC-C0A4A3FE65B5}" type="slidenum">
              <a:rPr lang="en-US"/>
              <a:pPr>
                <a:defRPr/>
              </a:pPr>
              <a:t>‹#›</a:t>
            </a:fld>
            <a:endParaRPr lang="en-US" dirty="0"/>
          </a:p>
        </p:txBody>
      </p:sp>
    </p:spTree>
    <p:extLst>
      <p:ext uri="{BB962C8B-B14F-4D97-AF65-F5344CB8AC3E}">
        <p14:creationId xmlns:p14="http://schemas.microsoft.com/office/powerpoint/2010/main" val="54423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EAE481D-4930-482A-A97E-88C3626EB2D4}" type="slidenum">
              <a:rPr lang="en-US"/>
              <a:pPr>
                <a:defRPr/>
              </a:pPr>
              <a:t>‹#›</a:t>
            </a:fld>
            <a:endParaRPr lang="en-US" dirty="0"/>
          </a:p>
        </p:txBody>
      </p:sp>
    </p:spTree>
    <p:extLst>
      <p:ext uri="{BB962C8B-B14F-4D97-AF65-F5344CB8AC3E}">
        <p14:creationId xmlns:p14="http://schemas.microsoft.com/office/powerpoint/2010/main" val="20138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E29632E-036C-4DDD-B6DE-25EE0D386DD6}" type="slidenum">
              <a:rPr lang="en-US"/>
              <a:pPr>
                <a:defRPr/>
              </a:pPr>
              <a:t>‹#›</a:t>
            </a:fld>
            <a:endParaRPr lang="en-US" dirty="0"/>
          </a:p>
        </p:txBody>
      </p:sp>
    </p:spTree>
    <p:extLst>
      <p:ext uri="{BB962C8B-B14F-4D97-AF65-F5344CB8AC3E}">
        <p14:creationId xmlns:p14="http://schemas.microsoft.com/office/powerpoint/2010/main" val="31173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075BD3C-39E9-4845-A912-6B5E9C55989B}" type="slidenum">
              <a:rPr lang="en-US"/>
              <a:pPr>
                <a:defRPr/>
              </a:pPr>
              <a:t>‹#›</a:t>
            </a:fld>
            <a:endParaRPr lang="en-US" dirty="0"/>
          </a:p>
        </p:txBody>
      </p:sp>
    </p:spTree>
    <p:extLst>
      <p:ext uri="{BB962C8B-B14F-4D97-AF65-F5344CB8AC3E}">
        <p14:creationId xmlns:p14="http://schemas.microsoft.com/office/powerpoint/2010/main" val="25653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16ECD00-09D8-4268-979F-D81C450AC3B3}" type="slidenum">
              <a:rPr lang="en-US"/>
              <a:pPr>
                <a:defRPr/>
              </a:pPr>
              <a:t>‹#›</a:t>
            </a:fld>
            <a:endParaRPr lang="en-US" dirty="0"/>
          </a:p>
        </p:txBody>
      </p:sp>
    </p:spTree>
    <p:extLst>
      <p:ext uri="{BB962C8B-B14F-4D97-AF65-F5344CB8AC3E}">
        <p14:creationId xmlns:p14="http://schemas.microsoft.com/office/powerpoint/2010/main" val="40541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680892A-101A-4879-A33D-495E49EBF9A0}" type="slidenum">
              <a:rPr lang="en-US"/>
              <a:pPr>
                <a:defRPr/>
              </a:pPr>
              <a:t>‹#›</a:t>
            </a:fld>
            <a:endParaRPr lang="en-US" dirty="0"/>
          </a:p>
        </p:txBody>
      </p:sp>
    </p:spTree>
    <p:extLst>
      <p:ext uri="{BB962C8B-B14F-4D97-AF65-F5344CB8AC3E}">
        <p14:creationId xmlns:p14="http://schemas.microsoft.com/office/powerpoint/2010/main" val="23708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0613FF2D-1C56-4B87-816E-5DC7E3CB03DA}" type="slidenum">
              <a:rPr lang="en-US"/>
              <a:pPr>
                <a:defRPr/>
              </a:pPr>
              <a:t>‹#›</a:t>
            </a:fld>
            <a:endParaRPr lang="en-US" dirty="0"/>
          </a:p>
        </p:txBody>
      </p:sp>
      <p:sp>
        <p:nvSpPr>
          <p:cNvPr id="2"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smtClean="0">
                <a:solidFill>
                  <a:prstClr val="black"/>
                </a:solidFill>
              </a:defRPr>
            </a:lvl1pPr>
          </a:lstStyle>
          <a:p>
            <a:pPr>
              <a:defRPr/>
            </a:pPr>
            <a:fld id="{10BE39EC-7948-4647-97E3-A923C644A12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b="0" smtClean="0">
                <a:solidFill>
                  <a:prstClr val="black"/>
                </a:solidFill>
              </a:rPr>
              <a:pPr>
                <a:defRPr/>
              </a:pPr>
              <a:t>‹#›</a:t>
            </a:fld>
            <a:endParaRPr lang="el-GR" b="0">
              <a:solidFill>
                <a:prstClr val="black"/>
              </a:solidFill>
            </a:endParaRPr>
          </a:p>
        </p:txBody>
      </p:sp>
    </p:spTree>
    <p:extLst>
      <p:ext uri="{BB962C8B-B14F-4D97-AF65-F5344CB8AC3E}">
        <p14:creationId xmlns:p14="http://schemas.microsoft.com/office/powerpoint/2010/main" val="412282024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Κοινωνική εργασία με ανάπηρους και ηλικιωμένους</a:t>
            </a:r>
          </a:p>
        </p:txBody>
      </p:sp>
      <p:sp>
        <p:nvSpPr>
          <p:cNvPr id="15363" name="Υπότιτλος 2"/>
          <p:cNvSpPr>
            <a:spLocks noGrp="1"/>
          </p:cNvSpPr>
          <p:nvPr>
            <p:ph type="subTitle" idx="1"/>
          </p:nvPr>
        </p:nvSpPr>
        <p:spPr>
          <a:xfrm>
            <a:off x="1370013" y="3097213"/>
            <a:ext cx="7018337" cy="1752600"/>
          </a:xfrm>
        </p:spPr>
        <p:txBody>
          <a:bodyPr/>
          <a:lstStyle/>
          <a:p>
            <a:pPr>
              <a:spcBef>
                <a:spcPct val="0"/>
              </a:spcBef>
              <a:spcAft>
                <a:spcPts val="1200"/>
              </a:spcAft>
            </a:pPr>
            <a:r>
              <a:rPr lang="el-GR" altLang="el-GR" sz="2600" b="1" dirty="0" smtClean="0"/>
              <a:t>Ενότητα </a:t>
            </a:r>
            <a:r>
              <a:rPr lang="el-GR" altLang="el-GR" sz="2600" b="1" dirty="0"/>
              <a:t>2</a:t>
            </a:r>
            <a:r>
              <a:rPr lang="el-GR" altLang="el-GR" sz="2600" dirty="0" smtClean="0"/>
              <a:t>: Ψυχολογικά και ψυχιατρικά προβλήματα σε γυναίκες πριν και μετά τον τοκετό</a:t>
            </a:r>
            <a:endParaRPr lang="en-US" altLang="el-GR" sz="2600" dirty="0" smtClean="0"/>
          </a:p>
          <a:p>
            <a:pPr>
              <a:spcBef>
                <a:spcPct val="0"/>
              </a:spcBef>
            </a:pPr>
            <a:r>
              <a:rPr lang="el-GR" altLang="el-GR" sz="2400" dirty="0" smtClean="0"/>
              <a:t>Δέσποινα Κομπότη</a:t>
            </a:r>
          </a:p>
          <a:p>
            <a:pPr>
              <a:spcBef>
                <a:spcPct val="0"/>
              </a:spcBef>
            </a:pPr>
            <a:r>
              <a:rPr lang="el-GR" altLang="el-GR" sz="2400" dirty="0" smtClean="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el-GR" altLang="el-GR" sz="1600" b="0" dirty="0">
                <a:solidFill>
                  <a:srgbClr val="000000"/>
                </a:solidFill>
                <a:latin typeface="Calibri" pitchFamily="34" charset="0"/>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37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Συμπτώματα επιλόχειας </a:t>
            </a:r>
            <a:r>
              <a:rPr lang="el-GR" dirty="0" smtClean="0"/>
              <a:t>κατάθλιψης </a:t>
            </a:r>
            <a:r>
              <a:rPr lang="el-GR" b="0" dirty="0" smtClean="0"/>
              <a:t>2/3</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sz="2000" dirty="0"/>
              <a:t>Αισθήματα μειωμένης αυτοπεποίθησης και ικανότητας, αναξιότητας. Η μητέρα αισθάνεται ότι δεν μπορεί να τα βγάλει πέρα με τις καθημερινές υποχρεώσεις της φροντίδας για το μωρό που μόλις γεννήθηκε ή και για τα υπόλοιπα παιδιά.</a:t>
            </a:r>
          </a:p>
          <a:p>
            <a:pPr fontAlgn="auto">
              <a:spcAft>
                <a:spcPts val="0"/>
              </a:spcAft>
              <a:buFont typeface="Arial" panose="020B0604020202020204" pitchFamily="34" charset="0"/>
              <a:buChar char="•"/>
              <a:defRPr/>
            </a:pPr>
            <a:r>
              <a:rPr lang="el-GR" sz="2000" dirty="0"/>
              <a:t>Αισθήματα ενοχής.</a:t>
            </a:r>
          </a:p>
          <a:p>
            <a:pPr fontAlgn="auto">
              <a:spcAft>
                <a:spcPts val="0"/>
              </a:spcAft>
              <a:buFont typeface="Arial" panose="020B0604020202020204" pitchFamily="34" charset="0"/>
              <a:buChar char="•"/>
              <a:defRPr/>
            </a:pPr>
            <a:r>
              <a:rPr lang="el-GR" sz="2000" dirty="0"/>
              <a:t>Δυσκολία συγκέντρωσης ή λήψης αποφάσεων.</a:t>
            </a:r>
          </a:p>
          <a:p>
            <a:pPr fontAlgn="auto">
              <a:spcAft>
                <a:spcPts val="0"/>
              </a:spcAft>
              <a:buFont typeface="Arial" panose="020B0604020202020204" pitchFamily="34" charset="0"/>
              <a:buChar char="•"/>
              <a:defRPr/>
            </a:pPr>
            <a:r>
              <a:rPr lang="el-GR" sz="2000" dirty="0"/>
              <a:t>Μειωμένο ενδιαφέρον για το σεξ.</a:t>
            </a:r>
          </a:p>
          <a:p>
            <a:pPr fontAlgn="auto">
              <a:spcAft>
                <a:spcPts val="0"/>
              </a:spcAft>
              <a:buFont typeface="Arial" panose="020B0604020202020204" pitchFamily="34" charset="0"/>
              <a:buChar char="•"/>
              <a:defRPr/>
            </a:pPr>
            <a:r>
              <a:rPr lang="el-GR" sz="2000" dirty="0"/>
              <a:t>Αισθήματα απόρριψης.</a:t>
            </a:r>
          </a:p>
          <a:p>
            <a:pPr fontAlgn="auto">
              <a:spcAft>
                <a:spcPts val="0"/>
              </a:spcAft>
              <a:buFont typeface="Arial" panose="020B0604020202020204" pitchFamily="34" charset="0"/>
              <a:buChar char="•"/>
              <a:defRPr/>
            </a:pPr>
            <a:r>
              <a:rPr lang="el-GR" sz="2000" dirty="0"/>
              <a:t>Άγχος (ανησυχία ή και εκνευρισμός, θυμός).</a:t>
            </a:r>
          </a:p>
          <a:p>
            <a:pPr fontAlgn="auto">
              <a:spcAft>
                <a:spcPts val="0"/>
              </a:spcAft>
              <a:buFont typeface="Arial" panose="020B0604020202020204" pitchFamily="34" charset="0"/>
              <a:buChar char="•"/>
              <a:defRPr/>
            </a:pPr>
            <a:r>
              <a:rPr lang="el-GR" sz="2000" dirty="0"/>
              <a:t>Σωματικά συμπτώματα άγχους, όπως συχνοί πονοκέφαλοι, πόνοι στο στήθος, ταχυπαλμία, μούδιασμα ή ζαλάδα.</a:t>
            </a:r>
          </a:p>
          <a:p>
            <a:pPr>
              <a:buFont typeface="Arial" panose="020B0604020202020204" pitchFamily="34" charset="0"/>
              <a:buChar char="•"/>
            </a:pPr>
            <a:endParaRPr lang="el-GR" sz="2000"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10</a:t>
            </a:fld>
            <a:endParaRPr lang="en-US" altLang="el-GR" dirty="0"/>
          </a:p>
        </p:txBody>
      </p:sp>
    </p:spTree>
    <p:extLst>
      <p:ext uri="{BB962C8B-B14F-4D97-AF65-F5344CB8AC3E}">
        <p14:creationId xmlns:p14="http://schemas.microsoft.com/office/powerpoint/2010/main" val="1000021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Συμπτώματα επιλόχειας </a:t>
            </a:r>
            <a:r>
              <a:rPr lang="el-GR" dirty="0" smtClean="0"/>
              <a:t>κατάθλιψης </a:t>
            </a:r>
            <a:r>
              <a:rPr lang="el-GR" b="0" dirty="0" smtClean="0"/>
              <a:t>3/3</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sz="2000" dirty="0" smtClean="0"/>
              <a:t>Αυτοκαταστροφικές </a:t>
            </a:r>
            <a:r>
              <a:rPr lang="el-GR" sz="2000" dirty="0"/>
              <a:t>σκέψεις, σκέψεις θανάτου ή αυτοκτονίας.</a:t>
            </a:r>
          </a:p>
          <a:p>
            <a:pPr fontAlgn="auto">
              <a:spcAft>
                <a:spcPts val="0"/>
              </a:spcAft>
              <a:buFont typeface="Arial" panose="020B0604020202020204" pitchFamily="34" charset="0"/>
              <a:buChar char="•"/>
              <a:defRPr/>
            </a:pPr>
            <a:r>
              <a:rPr lang="el-GR" sz="2000" dirty="0"/>
              <a:t>Σκέψεις πρόκλησης βλάβης στο μωρό ή τα άλλα παιδιά της. Η μητέρα μπορεί να ανησυχεί για την υγεία του μωρού και την μελλοντική ανάπτυξή του. Μπορεί να κάνει αρνητικές σκέψεις σχετικά με το μωρό και να φοβάται ότι μπορεί να του προκαλέσει βλάβη. </a:t>
            </a:r>
          </a:p>
          <a:p>
            <a:pPr fontAlgn="auto">
              <a:spcAft>
                <a:spcPts val="0"/>
              </a:spcAft>
              <a:buFont typeface="Arial" panose="020B0604020202020204" pitchFamily="34" charset="0"/>
              <a:buChar char="•"/>
              <a:defRPr/>
            </a:pPr>
            <a:r>
              <a:rPr lang="el-GR" sz="2000" dirty="0"/>
              <a:t>Σκέψεις ότι το μωρό της μπορεί να είναι αμαρτωλό (κακό).</a:t>
            </a:r>
          </a:p>
          <a:p>
            <a:pPr fontAlgn="auto">
              <a:spcAft>
                <a:spcPts val="0"/>
              </a:spcAft>
              <a:buFont typeface="Arial" panose="020B0604020202020204" pitchFamily="34" charset="0"/>
              <a:buChar char="•"/>
              <a:defRPr/>
            </a:pPr>
            <a:r>
              <a:rPr lang="el-GR" sz="2000" b="1" dirty="0"/>
              <a:t>Ψευδαισθήσεις</a:t>
            </a:r>
            <a:r>
              <a:rPr lang="el-GR" sz="2000" dirty="0"/>
              <a:t>: Η μητέρα μπορεί να ακούει ήχους, φωνές ή να βλέπει πρόσωπα ή πράγματα που δεν υπάρχουν. Για παράδειγμα, σε ακραίες περιπτώσεις, η μητέρα μπορεί να ακούει φωνές, ότι το μωρό της είναι δαιμονισμένο και πρέπει να το σκοτώσει για να διώξει το Σατανά</a:t>
            </a:r>
            <a:r>
              <a:rPr lang="el-GR" sz="2000" dirty="0" smtClean="0"/>
              <a:t>! (</a:t>
            </a:r>
            <a:r>
              <a:rPr lang="el-GR" sz="2000" dirty="0"/>
              <a:t>μεταλοχειακή ψυχωσική κατάθλιψη)</a:t>
            </a:r>
          </a:p>
          <a:p>
            <a:pPr>
              <a:buFont typeface="Arial" panose="020B0604020202020204" pitchFamily="34" charset="0"/>
              <a:buChar char="•"/>
            </a:pPr>
            <a:endParaRPr lang="el-GR" sz="2000"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11</a:t>
            </a:fld>
            <a:endParaRPr lang="en-US" altLang="el-GR" dirty="0"/>
          </a:p>
        </p:txBody>
      </p:sp>
    </p:spTree>
    <p:extLst>
      <p:ext uri="{BB962C8B-B14F-4D97-AF65-F5344CB8AC3E}">
        <p14:creationId xmlns:p14="http://schemas.microsoft.com/office/powerpoint/2010/main" val="46029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Επιλόχεια ψύχωση</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Σύνδρομο που χαρακτηρίζεται από κατάθλιψη, παραλήρημα και ιδέες της μητέρας να βλάψει το παιδί της ή τον εαυτό της. </a:t>
            </a:r>
          </a:p>
          <a:p>
            <a:pPr>
              <a:buFont typeface="Arial" panose="020B0604020202020204" pitchFamily="34" charset="0"/>
              <a:buChar char="•"/>
            </a:pPr>
            <a:r>
              <a:rPr lang="el-GR" dirty="0"/>
              <a:t>Τέτοιες ιδέες πρέπει να εντοπίζονται και να παρακολουθούνται, αφού μερικές μητέρες τελικά ενήργησαν με βάση αυτές.</a:t>
            </a:r>
          </a:p>
          <a:p>
            <a:pPr>
              <a:buFont typeface="Arial" panose="020B0604020202020204" pitchFamily="34" charset="0"/>
              <a:buChar char="•"/>
            </a:pPr>
            <a:r>
              <a:rPr lang="el-GR" dirty="0"/>
              <a:t> Συχνά η επιλόχεια ψύχωση συνδέεται, με προηγούμενες από το ιστορικό της μητέρας, διαταραχές της διάθεσης, όπως είναι η μανιοκατάθλιψη και η βαριά καταθλιπτική διαταραχή. </a:t>
            </a:r>
          </a:p>
          <a:p>
            <a:pPr>
              <a:buFont typeface="Arial" panose="020B0604020202020204" pitchFamily="34" charset="0"/>
              <a:buChar char="•"/>
            </a:pPr>
            <a:r>
              <a:rPr lang="el-GR" dirty="0"/>
              <a:t>Η συχνότητα του συνδρόμου ανέρχεται σε περίπου 2 ανά 1000 γεννήσεις. Σε ποσοστό 5% μετά από έρευνες, οι ασθενείς αυτοκτόνησαν και στο 4% σκότωσαν το παιδί τους.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12</a:t>
            </a:fld>
            <a:endParaRPr lang="en-US" altLang="el-GR" dirty="0"/>
          </a:p>
        </p:txBody>
      </p:sp>
    </p:spTree>
    <p:extLst>
      <p:ext uri="{BB962C8B-B14F-4D97-AF65-F5344CB8AC3E}">
        <p14:creationId xmlns:p14="http://schemas.microsoft.com/office/powerpoint/2010/main" val="670542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a:t>
            </a:r>
            <a:r>
              <a:rPr lang="el-GR" b="0" dirty="0" smtClean="0"/>
              <a:t>1/2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Τα συμπτώματα της επιλόχειας ψύχωσης αρχίζουν μέσα σε λίγες μέρες από τον τοκετό. Ο μέσος χρόνος έναρξης της νόσου είναι 2 εβδομάδες.</a:t>
            </a:r>
          </a:p>
          <a:p>
            <a:pPr>
              <a:buFont typeface="Arial" panose="020B0604020202020204" pitchFamily="34" charset="0"/>
              <a:buChar char="•"/>
            </a:pPr>
            <a:r>
              <a:rPr lang="el-GR" dirty="0"/>
              <a:t> Η ασθενής αρχίζει να παραπονιέται για κούραση, ανησυχία, αϋπνία.</a:t>
            </a:r>
          </a:p>
          <a:p>
            <a:pPr>
              <a:buFont typeface="Arial" panose="020B0604020202020204" pitchFamily="34" charset="0"/>
              <a:buChar char="•"/>
            </a:pPr>
            <a:r>
              <a:rPr lang="el-GR" dirty="0"/>
              <a:t> Είναι ευσυγκίνητη και τα συναισθήματα της μεταβάλλονται και εναλλάσσονται απότομα. </a:t>
            </a:r>
          </a:p>
          <a:p>
            <a:pPr>
              <a:buFont typeface="Arial" panose="020B0604020202020204" pitchFamily="34" charset="0"/>
              <a:buChar char="•"/>
            </a:pPr>
            <a:r>
              <a:rPr lang="el-GR" dirty="0"/>
              <a:t>Στη συνέχεια εμφανίζονται καχυποψία, σύγχυση, ασυναρτησία και παράλογες σκέψεις σχετικά με την υγεία και την ευημερία του παιδιού και της ίδιας.</a:t>
            </a:r>
          </a:p>
          <a:p>
            <a:pPr>
              <a:buFont typeface="Arial" panose="020B0604020202020204" pitchFamily="34" charset="0"/>
              <a:buChar char="•"/>
            </a:pPr>
            <a:r>
              <a:rPr lang="el-GR" dirty="0"/>
              <a:t>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13</a:t>
            </a:fld>
            <a:endParaRPr lang="en-US" altLang="el-GR" dirty="0"/>
          </a:p>
        </p:txBody>
      </p:sp>
    </p:spTree>
    <p:extLst>
      <p:ext uri="{BB962C8B-B14F-4D97-AF65-F5344CB8AC3E}">
        <p14:creationId xmlns:p14="http://schemas.microsoft.com/office/powerpoint/2010/main" val="370200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a:t>
            </a:r>
            <a:r>
              <a:rPr lang="el-GR" b="0" dirty="0" smtClean="0"/>
              <a:t>2/2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a:t>
            </a:r>
            <a:r>
              <a:rPr lang="el-GR" dirty="0"/>
              <a:t>Η ασθενής μπορεί να αισθάνεται σαν να μη θέλει να φροντίσει το παιδί, σαν να μην το αγαπάει και σε μερικές περιπτώσεις σαν να θέλει να κάνει κακό στο νεογέννητο ή στον εαυτό της ή και στους δύο.</a:t>
            </a:r>
          </a:p>
          <a:p>
            <a:pPr>
              <a:buFont typeface="Arial" panose="020B0604020202020204" pitchFamily="34" charset="0"/>
              <a:buChar char="•"/>
            </a:pPr>
            <a:r>
              <a:rPr lang="el-GR" dirty="0"/>
              <a:t> Μπορεί ακόμα και να αρνείται τη γέννηση, να νιώθει ότι την καταδιώκουν ή την επηρεάζουν.</a:t>
            </a:r>
          </a:p>
          <a:p>
            <a:pPr>
              <a:buFont typeface="Arial" panose="020B0604020202020204" pitchFamily="34" charset="0"/>
              <a:buChar char="•"/>
            </a:pPr>
            <a:r>
              <a:rPr lang="el-GR" dirty="0"/>
              <a:t> Κάποιες φορές, περίπου στο 25% υπάρχουν ψευδαισθήσεις με παρόμοιο περιεχόμενο, όπως είναι φωνές, που λένε στην ασθενή να σκοτώσει το μωρό. </a:t>
            </a:r>
          </a:p>
          <a:p>
            <a:pPr>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14</a:t>
            </a:fld>
            <a:endParaRPr lang="en-US" altLang="el-GR" dirty="0"/>
          </a:p>
        </p:txBody>
      </p:sp>
    </p:spTree>
    <p:extLst>
      <p:ext uri="{BB962C8B-B14F-4D97-AF65-F5344CB8AC3E}">
        <p14:creationId xmlns:p14="http://schemas.microsoft.com/office/powerpoint/2010/main" val="241922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a:t>
            </a:r>
            <a:r>
              <a:rPr lang="el-GR" b="0" dirty="0" smtClean="0"/>
              <a:t>1/2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Η επιλόχεια ψύχωση αποτελεί ουσιαστικά ένα επεισόδιο διαταραχής της διάθεσης, συνήθως μία μανιοκαταθλιπτική η καταθλιπτική διαταραχή. </a:t>
            </a:r>
          </a:p>
          <a:p>
            <a:pPr>
              <a:buFont typeface="Arial" panose="020B0604020202020204" pitchFamily="34" charset="0"/>
              <a:buChar char="•"/>
            </a:pPr>
            <a:r>
              <a:rPr lang="el-GR" dirty="0"/>
              <a:t>Συχνά ένα χρόνο μετά τον τοκετό στα 2/3 των ασθενών εμφανίζεται και δεύτερο επεισόδιο, συναντάμε δηλαδή μια υποτροπή της ασθένειας. </a:t>
            </a:r>
          </a:p>
          <a:p>
            <a:pPr>
              <a:buFont typeface="Arial" panose="020B0604020202020204" pitchFamily="34" charset="0"/>
              <a:buChar char="•"/>
            </a:pPr>
            <a:r>
              <a:rPr lang="el-GR" dirty="0"/>
              <a:t>Η διαδικασία της γέννησης, παράλληλα με τη χαρά και την ικανοποίηση που προσφέρει, αποτελεί και έναν </a:t>
            </a:r>
            <a:r>
              <a:rPr lang="el-GR" dirty="0" smtClean="0"/>
              <a:t>στρεσογόνο </a:t>
            </a:r>
            <a:r>
              <a:rPr lang="el-GR" dirty="0"/>
              <a:t>παράγοντα.</a:t>
            </a:r>
          </a:p>
          <a:p>
            <a:pPr>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15</a:t>
            </a:fld>
            <a:endParaRPr lang="en-US" altLang="el-GR" dirty="0"/>
          </a:p>
        </p:txBody>
      </p:sp>
    </p:spTree>
    <p:extLst>
      <p:ext uri="{BB962C8B-B14F-4D97-AF65-F5344CB8AC3E}">
        <p14:creationId xmlns:p14="http://schemas.microsoft.com/office/powerpoint/2010/main" val="88403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a:t>
            </a:r>
            <a:r>
              <a:rPr lang="el-GR" b="0" dirty="0" smtClean="0"/>
              <a:t>2/2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Η </a:t>
            </a:r>
            <a:r>
              <a:rPr lang="el-GR" dirty="0"/>
              <a:t>απότομη πτώση των επιπέδων  των οιστρογόνων και της προγεστερόνης, αμέσως μετά τον τοκετό μπορεί να συντελέσει στη διαταραχή</a:t>
            </a:r>
          </a:p>
          <a:p>
            <a:pPr>
              <a:buFont typeface="Arial" panose="020B0604020202020204" pitchFamily="34" charset="0"/>
              <a:buChar char="•"/>
            </a:pPr>
            <a:r>
              <a:rPr lang="el-GR" dirty="0"/>
              <a:t> ψυχοκοινωνικοί παράγοντες, όπως η ανέχεια και η μετανάστευση.</a:t>
            </a:r>
          </a:p>
          <a:p>
            <a:pPr>
              <a:buFont typeface="Arial" panose="020B0604020202020204" pitchFamily="34" charset="0"/>
              <a:buChar char="•"/>
            </a:pPr>
            <a:r>
              <a:rPr lang="el-GR" dirty="0"/>
              <a:t> Η ύπαρξη αμφιθυμικών, αντικρουόμενων συναισθημάτων της μητέρας για το νεογέννητο </a:t>
            </a:r>
          </a:p>
          <a:p>
            <a:pPr>
              <a:buFont typeface="Arial" panose="020B0604020202020204" pitchFamily="34" charset="0"/>
              <a:buChar char="•"/>
            </a:pPr>
            <a:r>
              <a:rPr lang="el-GR" dirty="0"/>
              <a:t>μια ανεπιθύμητη εγκυμοσύνη, οι συζυγικοί καυγάδες ή η αίσθηση της μητέρας ότι είναι παγιδευμένη σε ένα αποτυχημένο γάμο, συνδέονται με τη αυξημένη συχνότητα της νόσου. </a:t>
            </a:r>
          </a:p>
          <a:p>
            <a:pPr>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16</a:t>
            </a:fld>
            <a:endParaRPr lang="en-US" altLang="el-GR" dirty="0"/>
          </a:p>
        </p:txBody>
      </p:sp>
    </p:spTree>
    <p:extLst>
      <p:ext uri="{BB962C8B-B14F-4D97-AF65-F5344CB8AC3E}">
        <p14:creationId xmlns:p14="http://schemas.microsoft.com/office/powerpoint/2010/main" val="3917157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b="0" dirty="0" smtClean="0"/>
              <a:t>1/2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Η επιλόχεια ψύχωση είναι μια επείγουσα ψυχιατρική κατάσταση. </a:t>
            </a:r>
          </a:p>
          <a:p>
            <a:pPr>
              <a:buFont typeface="Arial" panose="020B0604020202020204" pitchFamily="34" charset="0"/>
              <a:buChar char="•"/>
            </a:pPr>
            <a:r>
              <a:rPr lang="el-GR" dirty="0"/>
              <a:t>Η θεραπεία που προτείνεται είναι ένας συνδυασμός φαρμάκων από νευροληπτικά, αντικαταθλιπτικά και </a:t>
            </a:r>
            <a:r>
              <a:rPr lang="el-GR" dirty="0"/>
              <a:t>λίθιο</a:t>
            </a:r>
            <a:r>
              <a:rPr lang="el-GR" dirty="0"/>
              <a:t>, ανάλογα με το είδος της ψυχιατρικής πάθησης που παρουσιάζει (ψύχωση-</a:t>
            </a:r>
            <a:r>
              <a:rPr lang="el-GR" dirty="0"/>
              <a:t>αντιψυχωσικ</a:t>
            </a:r>
            <a:r>
              <a:rPr lang="el-GR" dirty="0"/>
              <a:t>ά φάρμακα, κατάθλιψη-αντικαταθλιπτικά, μανιοκατάθλιψη-συμπτωματική αγωγή με αντιψυχωσικά ή αντικαταθλιπτικά και  λίθιο ή αντιεπιληπτικά φάρμακα ως σταθεροποιητές της διάθεσης)</a:t>
            </a:r>
          </a:p>
          <a:p>
            <a:pPr>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17</a:t>
            </a:fld>
            <a:endParaRPr lang="en-US" altLang="el-GR" dirty="0"/>
          </a:p>
        </p:txBody>
      </p:sp>
    </p:spTree>
    <p:extLst>
      <p:ext uri="{BB962C8B-B14F-4D97-AF65-F5344CB8AC3E}">
        <p14:creationId xmlns:p14="http://schemas.microsoft.com/office/powerpoint/2010/main" val="227789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a:t>
            </a:r>
            <a:r>
              <a:rPr lang="el-GR" b="0" dirty="0" smtClean="0"/>
              <a:t>2/2</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Μετά </a:t>
            </a:r>
            <a:r>
              <a:rPr lang="el-GR" dirty="0"/>
              <a:t>την κρίση συνίσταται ψυχοθεραπεία, η οποία κατευθύνεται σε εσωτερικές και εξωτερικές συναισθηματικές συγκρούσεις, στη βοήθεια στην ασθενή, να αποδεχτεί και να νιώσει άνετα στο ρόλο της μητέρας </a:t>
            </a:r>
          </a:p>
          <a:p>
            <a:pPr>
              <a:buFont typeface="Arial" panose="020B0604020202020204" pitchFamily="34" charset="0"/>
              <a:buChar char="•"/>
            </a:pPr>
            <a:r>
              <a:rPr lang="el-GR" dirty="0"/>
              <a:t>Στην παρότρυνση του περιβάλλοντός της ώστε να βοηθήσουν στη μείωση της έντασης της γυναίκας. </a:t>
            </a:r>
          </a:p>
          <a:p>
            <a:pPr>
              <a:buFont typeface="Arial" panose="020B0604020202020204" pitchFamily="34" charset="0"/>
              <a:buChar char="•"/>
            </a:pPr>
            <a:r>
              <a:rPr lang="el-GR" dirty="0"/>
              <a:t>Υπάρχει υψηλό ποσοστό ανάνηψης από τη νόσο. </a:t>
            </a:r>
          </a:p>
          <a:p>
            <a:pPr>
              <a:buFont typeface="Arial" panose="020B0604020202020204" pitchFamily="34" charset="0"/>
              <a:buChar char="•"/>
            </a:pPr>
            <a:r>
              <a:rPr lang="el-GR" dirty="0"/>
              <a:t>Η γυναίκα μπορεί να βλέπει το παιδί της, κατά τη διάρκεια της ψύχωσης, όμως με την εποπτεία κάποιου άλλου.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18</a:t>
            </a:fld>
            <a:endParaRPr lang="en-US" altLang="el-GR" dirty="0"/>
          </a:p>
        </p:txBody>
      </p:sp>
    </p:spTree>
    <p:extLst>
      <p:ext uri="{BB962C8B-B14F-4D97-AF65-F5344CB8AC3E}">
        <p14:creationId xmlns:p14="http://schemas.microsoft.com/office/powerpoint/2010/main" val="4037970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Παρέμβαση</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Στενή </a:t>
            </a:r>
            <a:r>
              <a:rPr lang="el-GR" dirty="0"/>
              <a:t>ψυχιατρική παρακολούθηση</a:t>
            </a:r>
          </a:p>
          <a:p>
            <a:pPr>
              <a:buFont typeface="Arial" panose="020B0604020202020204" pitchFamily="34" charset="0"/>
              <a:buChar char="•"/>
            </a:pPr>
            <a:r>
              <a:rPr lang="el-GR" dirty="0"/>
              <a:t>Διακοπή γαλουχίας αν λαμβάνει ψυχοφάρμακα</a:t>
            </a:r>
          </a:p>
          <a:p>
            <a:pPr>
              <a:buFont typeface="Arial" panose="020B0604020202020204" pitchFamily="34" charset="0"/>
              <a:buChar char="•"/>
            </a:pPr>
            <a:r>
              <a:rPr lang="el-GR" dirty="0"/>
              <a:t>Νοσηλεία –αν επιβάλλεται -σε ψυχιατρική κλινική Γενικού Νοσοκομείου </a:t>
            </a:r>
          </a:p>
          <a:p>
            <a:pPr>
              <a:buFont typeface="Arial" panose="020B0604020202020204" pitchFamily="34" charset="0"/>
              <a:buChar char="•"/>
            </a:pPr>
            <a:r>
              <a:rPr lang="el-GR" dirty="0"/>
              <a:t>Αντιμετώπιση ψυχοκοινωνικών παραγόντων</a:t>
            </a:r>
          </a:p>
          <a:p>
            <a:pPr>
              <a:buFont typeface="Arial" panose="020B0604020202020204" pitchFamily="34" charset="0"/>
              <a:buChar char="•"/>
            </a:pPr>
            <a:r>
              <a:rPr lang="el-GR" dirty="0"/>
              <a:t>Θεραπεία ζεύγους ή οικογένειας</a:t>
            </a:r>
          </a:p>
          <a:p>
            <a:pPr>
              <a:buFont typeface="Arial" panose="020B0604020202020204" pitchFamily="34" charset="0"/>
              <a:buChar char="•"/>
            </a:pPr>
            <a:r>
              <a:rPr lang="el-GR" dirty="0"/>
              <a:t>Συμβουλευτική προς τον σύζυγο-σύντροφο (πρέπει να φροντίζει ως «μητέρα» τη σύντροφο για να μπορεί κι εκείνη με τη σειρά της να λειτουργεί στο μητρικό ρόλο της)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19</a:t>
            </a:fld>
            <a:endParaRPr lang="en-US" altLang="el-GR" dirty="0"/>
          </a:p>
        </p:txBody>
      </p:sp>
    </p:spTree>
    <p:extLst>
      <p:ext uri="{BB962C8B-B14F-4D97-AF65-F5344CB8AC3E}">
        <p14:creationId xmlns:p14="http://schemas.microsoft.com/office/powerpoint/2010/main" val="273317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 κατάθλιψης κατά τη διάρκεια της εγκυμοσύνης </a:t>
            </a:r>
            <a:r>
              <a:rPr lang="el-GR" b="0" dirty="0" smtClean="0"/>
              <a:t>1/2</a:t>
            </a:r>
            <a:endParaRPr lang="el-GR" b="0" dirty="0"/>
          </a:p>
        </p:txBody>
      </p:sp>
      <p:sp>
        <p:nvSpPr>
          <p:cNvPr id="3" name="Θέση περιεχομένου 2"/>
          <p:cNvSpPr>
            <a:spLocks noGrp="1"/>
          </p:cNvSpPr>
          <p:nvPr>
            <p:ph idx="1"/>
          </p:nvPr>
        </p:nvSpPr>
        <p:spPr/>
        <p:txBody>
          <a:bodyPr/>
          <a:lstStyle/>
          <a:p>
            <a:pPr marL="274320" indent="-274320" fontAlgn="auto">
              <a:spcAft>
                <a:spcPts val="0"/>
              </a:spcAft>
              <a:buFont typeface="Wingdings 2"/>
              <a:buNone/>
              <a:defRPr/>
            </a:pPr>
            <a:r>
              <a:rPr lang="el-GR" sz="2400" dirty="0"/>
              <a:t>Κατά τη διάρκεια της εγκυμοσύνης, οι παρακάτω παράγοντες μπορούν να αυξήσουν την πιθανότητα εμφάνισης της κατάθλιψης:</a:t>
            </a:r>
          </a:p>
          <a:p>
            <a:pPr fontAlgn="auto">
              <a:spcAft>
                <a:spcPts val="0"/>
              </a:spcAft>
              <a:buFont typeface="Arial" panose="020B0604020202020204" pitchFamily="34" charset="0"/>
              <a:buChar char="•"/>
              <a:defRPr/>
            </a:pPr>
            <a:r>
              <a:rPr lang="el-GR" sz="2400" dirty="0"/>
              <a:t>Ιστορικό με κατάθλιψη στην ίδια, ή επιλόχεια κατάθλιψη. Όσες μητέρες παρουσίασαν ήδη επιλόχεια κατάθλιψη, έχουν 50% πιθανότητα να την εμφανίσουν ξανά σε επόμενη γέννα. </a:t>
            </a:r>
          </a:p>
          <a:p>
            <a:pPr fontAlgn="auto">
              <a:spcAft>
                <a:spcPts val="0"/>
              </a:spcAft>
              <a:buFont typeface="Arial" panose="020B0604020202020204" pitchFamily="34" charset="0"/>
              <a:buChar char="•"/>
              <a:defRPr/>
            </a:pPr>
            <a:r>
              <a:rPr lang="el-GR" sz="2400" dirty="0"/>
              <a:t>Ιστορικό κατάχρησης ουσιών.</a:t>
            </a:r>
          </a:p>
          <a:p>
            <a:pPr fontAlgn="auto">
              <a:spcAft>
                <a:spcPts val="0"/>
              </a:spcAft>
              <a:buFont typeface="Arial" panose="020B0604020202020204" pitchFamily="34" charset="0"/>
              <a:buChar char="•"/>
              <a:defRPr/>
            </a:pPr>
            <a:r>
              <a:rPr lang="el-GR" sz="2400" dirty="0"/>
              <a:t>Οικογενειακό ιστορικό ψυχικής ασθένειας συνεισφέρει με σοβαρό ποσοστό στα αίτια κατάθλιψης.</a:t>
            </a:r>
          </a:p>
          <a:p>
            <a:pPr fontAlgn="auto">
              <a:spcAft>
                <a:spcPts val="0"/>
              </a:spcAft>
              <a:buFont typeface="Arial" panose="020B0604020202020204" pitchFamily="34" charset="0"/>
              <a:buChar char="•"/>
              <a:defRPr/>
            </a:pPr>
            <a:r>
              <a:rPr lang="el-GR" sz="2400" dirty="0"/>
              <a:t>Μικρή υποστήριξη από την οικογένεια και τους φίλους.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a:t>
            </a:fld>
            <a:endParaRPr lang="en-US" altLang="el-GR" dirty="0"/>
          </a:p>
        </p:txBody>
      </p:sp>
    </p:spTree>
    <p:extLst>
      <p:ext uri="{BB962C8B-B14F-4D97-AF65-F5344CB8AC3E}">
        <p14:creationId xmlns:p14="http://schemas.microsoft.com/office/powerpoint/2010/main" val="2842593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6"/>
          <p:cNvSpPr>
            <a:spLocks noGrp="1"/>
          </p:cNvSpPr>
          <p:nvPr>
            <p:ph type="ctrTitle"/>
          </p:nvPr>
        </p:nvSpPr>
        <p:spPr/>
        <p:txBody>
          <a:bodyPr/>
          <a:lstStyle/>
          <a:p>
            <a:r>
              <a:rPr lang="el-GR" altLang="el-GR" dirty="0" smtClean="0"/>
              <a:t>Τέλος Ενότητας</a:t>
            </a:r>
          </a:p>
        </p:txBody>
      </p:sp>
      <p:sp>
        <p:nvSpPr>
          <p:cNvPr id="40963" name="Υπότιτλος 7"/>
          <p:cNvSpPr>
            <a:spLocks noGrp="1"/>
          </p:cNvSpPr>
          <p:nvPr>
            <p:ph type="subTitle" idx="1"/>
          </p:nvPr>
        </p:nvSpPr>
        <p:spPr/>
        <p:txBody>
          <a:bodyPr/>
          <a:lstStyle/>
          <a:p>
            <a:endParaRPr lang="el-GR" altLang="el-GR" dirty="0" smtClean="0"/>
          </a:p>
        </p:txBody>
      </p:sp>
      <p:grpSp>
        <p:nvGrpSpPr>
          <p:cNvPr id="40964" name="Ομάδα 2"/>
          <p:cNvGrpSpPr>
            <a:grpSpLocks/>
          </p:cNvGrpSpPr>
          <p:nvPr/>
        </p:nvGrpSpPr>
        <p:grpSpPr bwMode="auto">
          <a:xfrm>
            <a:off x="1766888" y="5930900"/>
            <a:ext cx="5829300" cy="768350"/>
            <a:chOff x="1767633" y="5931169"/>
            <a:chExt cx="5828703" cy="768532"/>
          </a:xfrm>
        </p:grpSpPr>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r>
              <a:rPr lang="el-GR" altLang="el-GR" sz="4400" dirty="0" smtClean="0"/>
              <a:t>Σημειώματα</a:t>
            </a:r>
          </a:p>
        </p:txBody>
      </p:sp>
      <p:sp>
        <p:nvSpPr>
          <p:cNvPr id="41987" name="Subtitle 1"/>
          <p:cNvSpPr>
            <a:spLocks noGrp="1"/>
          </p:cNvSpPr>
          <p:nvPr>
            <p:ph type="subTitle" idx="1"/>
          </p:nvPr>
        </p:nvSpPr>
        <p:spPr/>
        <p:txBody>
          <a:bodyPr/>
          <a:lstStyle/>
          <a:p>
            <a:endParaRPr lang="el-GR" altLang="el-G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dirty="0" smtClean="0"/>
              <a:t>Σημείωμα Αναφοράς</a:t>
            </a:r>
          </a:p>
        </p:txBody>
      </p:sp>
      <p:sp>
        <p:nvSpPr>
          <p:cNvPr id="43011" name="Content Placeholder 2"/>
          <p:cNvSpPr>
            <a:spLocks noGrp="1"/>
          </p:cNvSpPr>
          <p:nvPr>
            <p:ph idx="1"/>
          </p:nvPr>
        </p:nvSpPr>
        <p:spPr/>
        <p:txBody>
          <a:bodyPr/>
          <a:lstStyle/>
          <a:p>
            <a:pPr marL="0" indent="0">
              <a:buNone/>
            </a:pPr>
            <a:r>
              <a:rPr lang="el-GR" altLang="el-GR" sz="2000" dirty="0" smtClean="0"/>
              <a:t>Copyright Τεχνολογικό Εκπαιδευτικό Ίδρυμα Αθήνας</a:t>
            </a:r>
            <a:r>
              <a:rPr lang="en-US" altLang="el-GR" sz="2000" dirty="0" smtClean="0"/>
              <a:t>, </a:t>
            </a:r>
            <a:r>
              <a:rPr lang="el-GR" altLang="el-GR" sz="2000" dirty="0" smtClean="0"/>
              <a:t>Δέσποινα Κομπότη 2014. Δέσποινα Κομπότη. «Κοινωνική Εργασία με Ανάπηρους και Ηλικιωμένους. Ενότητα </a:t>
            </a:r>
            <a:r>
              <a:rPr lang="en-US" altLang="el-GR" sz="2000" dirty="0" smtClean="0"/>
              <a:t>2:</a:t>
            </a:r>
            <a:r>
              <a:rPr lang="el-GR" altLang="el-GR" sz="2000" dirty="0"/>
              <a:t> Ψυχολογικά και ψυχιατρικά προβλήματα σε γυναίκες πριν και μετά </a:t>
            </a:r>
            <a:r>
              <a:rPr lang="el-GR" altLang="el-GR" sz="2000"/>
              <a:t>τον </a:t>
            </a:r>
            <a:r>
              <a:rPr lang="el-GR" altLang="el-GR" sz="2000" smtClean="0"/>
              <a:t>τοκετό</a:t>
            </a:r>
            <a:r>
              <a:rPr lang="el-GR" altLang="el-GR" sz="2000" smtClean="0"/>
              <a:t>»</a:t>
            </a:r>
            <a:r>
              <a:rPr lang="el-GR" altLang="el-GR" sz="2000" smtClean="0"/>
              <a:t>. </a:t>
            </a:r>
            <a:r>
              <a:rPr lang="el-GR" altLang="el-GR" sz="2000" dirty="0" smtClean="0"/>
              <a:t>Έκδοση: 1.0. Αθήνα 2014. Διαθέσιμο από τη δικτυακή διεύθυνση: </a:t>
            </a:r>
            <a:r>
              <a:rPr lang="en-US" altLang="el-GR" sz="2000" dirty="0" smtClean="0">
                <a:hlinkClick r:id="rId3"/>
              </a:rPr>
              <a:t>ocp.teiath.gr</a:t>
            </a:r>
            <a:r>
              <a:rPr lang="el-GR" altLang="el-GR" sz="20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sz="1800" b="0" dirty="0">
                <a:solidFill>
                  <a:prstClr val="black"/>
                </a:solidFill>
                <a:latin typeface="Calibri"/>
              </a:rPr>
              <a:t>[1] http://creativecommons.org/licenses/by-nc-sa/4.0/ </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Ως </a:t>
            </a:r>
            <a:r>
              <a:rPr lang="el-GR" sz="1800" dirty="0">
                <a:solidFill>
                  <a:prstClr val="black"/>
                </a:solidFill>
                <a:latin typeface="Calibri"/>
              </a:rPr>
              <a:t>Μη Εμπορική</a:t>
            </a:r>
            <a:r>
              <a:rPr lang="el-GR" sz="1800" b="0"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sz="1800" b="0"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sz="1800" b="0" dirty="0" err="1">
                <a:solidFill>
                  <a:prstClr val="black"/>
                </a:solidFill>
                <a:latin typeface="Calibri"/>
              </a:rPr>
              <a:t>αδειοδόχο</a:t>
            </a:r>
            <a:endParaRPr lang="el-GR" sz="1800" b="0" dirty="0">
              <a:solidFill>
                <a:prstClr val="black"/>
              </a:solidFill>
              <a:latin typeface="Calibri"/>
            </a:endParaRP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προσπορίζει στο διανομέα του έργου και</a:t>
            </a:r>
            <a:r>
              <a:rPr lang="en-GB" sz="1800" b="0" dirty="0">
                <a:solidFill>
                  <a:prstClr val="black"/>
                </a:solidFill>
                <a:latin typeface="Calibri"/>
              </a:rPr>
              <a:t> </a:t>
            </a:r>
            <a:r>
              <a:rPr lang="el-GR" sz="1800" b="0" dirty="0" err="1">
                <a:solidFill>
                  <a:prstClr val="black"/>
                </a:solidFill>
                <a:latin typeface="Calibri"/>
              </a:rPr>
              <a:t>αδειοδόχο</a:t>
            </a:r>
            <a:r>
              <a:rPr lang="en-GB" sz="1800" b="0" dirty="0">
                <a:solidFill>
                  <a:prstClr val="black"/>
                </a:solidFill>
                <a:latin typeface="Calibri"/>
              </a:rPr>
              <a:t> </a:t>
            </a:r>
            <a:r>
              <a:rPr lang="el-GR" sz="1800" b="0" dirty="0">
                <a:solidFill>
                  <a:prstClr val="black"/>
                </a:solidFill>
                <a:latin typeface="Calibri"/>
              </a:rPr>
              <a:t>έμμεσο οικονομικό όφελος (π.χ. διαφημίσεις) από την προβολή του έργου σε διαδικτυακό </a:t>
            </a:r>
            <a:r>
              <a:rPr lang="el-GR" sz="1800" b="0" dirty="0" smtClean="0">
                <a:solidFill>
                  <a:prstClr val="black"/>
                </a:solidFill>
                <a:latin typeface="Calibri"/>
              </a:rPr>
              <a:t>τόπο</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Ο </a:t>
            </a:r>
            <a:r>
              <a:rPr lang="el-GR" sz="1800" b="0" dirty="0">
                <a:solidFill>
                  <a:prstClr val="black"/>
                </a:solidFill>
                <a:latin typeface="Calibri"/>
              </a:rPr>
              <a:t>δικαιούχος μπορεί να παρέχει στον </a:t>
            </a:r>
            <a:r>
              <a:rPr lang="el-GR" sz="1800" b="0" dirty="0" err="1">
                <a:solidFill>
                  <a:prstClr val="black"/>
                </a:solidFill>
                <a:latin typeface="Calibri"/>
              </a:rPr>
              <a:t>αδειοδόχο</a:t>
            </a:r>
            <a:r>
              <a:rPr lang="el-GR" sz="1800" b="0" dirty="0">
                <a:solidFill>
                  <a:prstClr val="black"/>
                </a:solidFill>
                <a:latin typeface="Calibri"/>
              </a:rPr>
              <a:t> ξεχωριστή άδεια να χρησιμοποιεί το έργο για εμπορική χρήση, εφόσον αυτό του ζητηθεί</a:t>
            </a:r>
            <a:r>
              <a:rPr lang="el-GR" sz="1800" b="0" dirty="0" smtClean="0">
                <a:solidFill>
                  <a:prstClr val="black"/>
                </a:solidFill>
                <a:latin typeface="Calibri"/>
              </a:rPr>
              <a:t>.</a:t>
            </a:r>
            <a:endParaRPr lang="el-GR" sz="1800" b="0" dirty="0">
              <a:solidFill>
                <a:prstClr val="black"/>
              </a:solidFill>
              <a:latin typeface="Calibri"/>
            </a:endParaRPr>
          </a:p>
        </p:txBody>
      </p:sp>
    </p:spTree>
    <p:extLst>
      <p:ext uri="{BB962C8B-B14F-4D97-AF65-F5344CB8AC3E}">
        <p14:creationId xmlns:p14="http://schemas.microsoft.com/office/powerpoint/2010/main" val="347847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Δεν επιτρέπεται η επαναχρησιμοποίηση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παρά μόνο εάν ζητηθεί εκ νέου άδεια από το δημιουργό.</a:t>
            </a:r>
            <a:endParaRPr lang="el-GR" sz="3200" b="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b="0" dirty="0">
                <a:solidFill>
                  <a:prstClr val="black">
                    <a:lumMod val="75000"/>
                    <a:lumOff val="25000"/>
                  </a:prstClr>
                </a:solidFill>
                <a:latin typeface="Calibri"/>
              </a:rPr>
              <a:t>©</a:t>
            </a:r>
            <a:endParaRPr lang="el-GR" sz="2000" b="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endParaRPr lang="el-GR" sz="1800" b="0"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CC-BY-SA</a:t>
            </a:r>
            <a:endParaRPr lang="el-GR" sz="1800" b="0"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NC-SA</a:t>
            </a:r>
            <a:endParaRPr lang="el-GR" sz="1800" b="0"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a:t>
            </a:r>
            <a:endParaRPr lang="el-GR" sz="1800" b="0"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b="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b="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r>
              <a:rPr lang="el-GR" sz="1400" b="0" dirty="0" smtClean="0">
                <a:solidFill>
                  <a:prstClr val="black">
                    <a:lumMod val="75000"/>
                    <a:lumOff val="25000"/>
                  </a:prstClr>
                </a:solidFill>
                <a:latin typeface="Calibri"/>
              </a:rPr>
              <a:t> </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b="0" dirty="0" smtClean="0">
              <a:solidFill>
                <a:prstClr val="black">
                  <a:lumMod val="75000"/>
                  <a:lumOff val="25000"/>
                </a:prstClr>
              </a:solidFill>
              <a:latin typeface="Calibri"/>
            </a:endParaRPr>
          </a:p>
          <a:p>
            <a:r>
              <a:rPr lang="el-GR" sz="1400" b="0" dirty="0">
                <a:solidFill>
                  <a:prstClr val="black">
                    <a:lumMod val="75000"/>
                    <a:lumOff val="25000"/>
                  </a:prstClr>
                </a:solidFill>
                <a:latin typeface="Calibri"/>
              </a:rPr>
              <a:t>και διάθεση του έργου ή του παράγωγου αυτού με την ίδια </a:t>
            </a:r>
            <a:r>
              <a:rPr lang="el-GR" sz="1400" b="0" dirty="0" smtClean="0">
                <a:solidFill>
                  <a:prstClr val="black">
                    <a:lumMod val="75000"/>
                    <a:lumOff val="25000"/>
                  </a:prstClr>
                </a:solidFill>
                <a:latin typeface="Calibri"/>
              </a:rPr>
              <a:t>άδεια</a:t>
            </a:r>
            <a:r>
              <a:rPr lang="en-US" sz="1400" b="0" dirty="0" smtClean="0">
                <a:solidFill>
                  <a:prstClr val="black">
                    <a:lumMod val="75000"/>
                    <a:lumOff val="25000"/>
                  </a:prstClr>
                </a:solidFill>
                <a:latin typeface="Calibri"/>
              </a:rPr>
              <a:t>.</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CC-BY-ND</a:t>
            </a:r>
            <a:endParaRPr lang="el-GR" sz="1800" b="0"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b="0" dirty="0">
                <a:solidFill>
                  <a:prstClr val="black">
                    <a:lumMod val="75000"/>
                    <a:lumOff val="25000"/>
                  </a:prstClr>
                </a:solidFill>
                <a:latin typeface="Calibri"/>
              </a:rPr>
              <a:t>Επιτρέπεται η επαναχρησιμοποίηση του έργου με αναφορά του </a:t>
            </a:r>
            <a:r>
              <a:rPr lang="el-GR" sz="1400" b="0" dirty="0" smtClean="0">
                <a:solidFill>
                  <a:prstClr val="black">
                    <a:lumMod val="75000"/>
                    <a:lumOff val="25000"/>
                  </a:prstClr>
                </a:solidFill>
                <a:latin typeface="Calibri"/>
              </a:rPr>
              <a:t>δημιουργού. </a:t>
            </a:r>
          </a:p>
          <a:p>
            <a:r>
              <a:rPr lang="el-GR" sz="1400" b="0" dirty="0" smtClean="0">
                <a:solidFill>
                  <a:prstClr val="black">
                    <a:lumMod val="75000"/>
                    <a:lumOff val="25000"/>
                  </a:prstClr>
                </a:solidFill>
                <a:latin typeface="Calibri"/>
              </a:rPr>
              <a:t>Δεν </a:t>
            </a:r>
            <a:r>
              <a:rPr lang="el-GR" sz="1400" b="0" dirty="0">
                <a:solidFill>
                  <a:prstClr val="black">
                    <a:lumMod val="75000"/>
                    <a:lumOff val="25000"/>
                  </a:prstClr>
                </a:solidFill>
                <a:latin typeface="Calibri"/>
              </a:rPr>
              <a:t>επιτρέπεται η </a:t>
            </a:r>
            <a:r>
              <a:rPr lang="el-GR" sz="1400" b="0" dirty="0" smtClean="0">
                <a:solidFill>
                  <a:prstClr val="black">
                    <a:lumMod val="75000"/>
                    <a:lumOff val="25000"/>
                  </a:prstClr>
                </a:solidFill>
                <a:latin typeface="Calibri"/>
              </a:rPr>
              <a:t>δημιουργία παραγώγων του έργου.</a:t>
            </a:r>
            <a:endParaRPr lang="el-GR" sz="1400" b="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NC-ND</a:t>
            </a:r>
            <a:endParaRPr lang="el-GR" sz="1800" b="0"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p>
          <a:p>
            <a:r>
              <a:rPr lang="el-GR" sz="1400" b="0" dirty="0" smtClean="0">
                <a:solidFill>
                  <a:prstClr val="black">
                    <a:lumMod val="75000"/>
                    <a:lumOff val="25000"/>
                  </a:prstClr>
                </a:solidFill>
                <a:latin typeface="Calibri"/>
              </a:rPr>
              <a:t>Δεν επιτρέπεται η εμπορική χρήση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και η δημιουργία παραγώγων του.</a:t>
            </a:r>
            <a:endParaRPr lang="el-GR" sz="3200" b="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με </a:t>
            </a:r>
            <a:r>
              <a:rPr lang="el-GR" sz="1400" b="0" dirty="0" smtClean="0">
                <a:solidFill>
                  <a:prstClr val="black">
                    <a:lumMod val="75000"/>
                    <a:lumOff val="25000"/>
                  </a:prstClr>
                </a:solidFill>
                <a:latin typeface="Calibri"/>
              </a:rPr>
              <a:t>άδεια </a:t>
            </a:r>
          </a:p>
          <a:p>
            <a:pPr algn="r"/>
            <a:r>
              <a:rPr lang="en-US" sz="1800" b="0" dirty="0" smtClean="0">
                <a:solidFill>
                  <a:prstClr val="black">
                    <a:lumMod val="75000"/>
                    <a:lumOff val="25000"/>
                  </a:prstClr>
                </a:solidFill>
                <a:latin typeface="Calibri"/>
              </a:rPr>
              <a:t>CC0 </a:t>
            </a:r>
            <a:r>
              <a:rPr lang="en-US" sz="1800" b="0" dirty="0">
                <a:solidFill>
                  <a:prstClr val="black">
                    <a:lumMod val="75000"/>
                    <a:lumOff val="25000"/>
                  </a:prstClr>
                </a:solidFill>
                <a:latin typeface="Calibri"/>
              </a:rPr>
              <a:t>Public Domain</a:t>
            </a:r>
            <a:endParaRPr lang="el-GR" sz="1800" b="0"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a:t>
            </a:r>
            <a:r>
              <a:rPr lang="el-GR" sz="1400" b="0" dirty="0" smtClean="0">
                <a:solidFill>
                  <a:prstClr val="black">
                    <a:lumMod val="75000"/>
                    <a:lumOff val="25000"/>
                  </a:prstClr>
                </a:solidFill>
                <a:latin typeface="Calibri"/>
              </a:rPr>
              <a:t>ως κοινό κτήμα</a:t>
            </a:r>
            <a:endParaRPr lang="el-GR" sz="1800" b="0"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b="0" dirty="0" smtClean="0">
                <a:solidFill>
                  <a:prstClr val="black">
                    <a:lumMod val="75000"/>
                    <a:lumOff val="25000"/>
                  </a:prstClr>
                </a:solidFill>
                <a:latin typeface="Calibri"/>
              </a:rPr>
              <a:t>χωρίς σήμανση</a:t>
            </a:r>
            <a:endParaRPr lang="el-GR" sz="1800" b="0"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b="0" dirty="0" smtClean="0">
                <a:solidFill>
                  <a:prstClr val="black">
                    <a:lumMod val="75000"/>
                    <a:lumOff val="25000"/>
                  </a:prstClr>
                </a:solidFill>
                <a:latin typeface="Calibri"/>
              </a:rPr>
              <a:t>Συνήθως δεν επιτρέπεται η επαναχρησιμοποίηση του έργου.</a:t>
            </a:r>
            <a:endParaRPr lang="en-US" sz="1400" b="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6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υπερσυνδέσμους.</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dirty="0" smtClean="0"/>
              <a:t>Χρηματοδότηση</a:t>
            </a:r>
          </a:p>
        </p:txBody>
      </p:sp>
      <p:sp>
        <p:nvSpPr>
          <p:cNvPr id="46083" name="Content Placeholder 2"/>
          <p:cNvSpPr>
            <a:spLocks noGrp="1"/>
          </p:cNvSpPr>
          <p:nvPr>
            <p:ph idx="1"/>
          </p:nvPr>
        </p:nvSpPr>
        <p:spPr>
          <a:xfrm>
            <a:off x="457200" y="1341438"/>
            <a:ext cx="8229600" cy="4525962"/>
          </a:xfrm>
        </p:spPr>
        <p:txBody>
          <a:bodyPr/>
          <a:lstStyle/>
          <a:p>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r>
              <a:rPr lang="el-GR" altLang="el-GR" sz="2000" dirty="0" smtClean="0"/>
              <a:t>Το έργο «</a:t>
            </a:r>
            <a:r>
              <a:rPr lang="el-GR" altLang="el-GR" sz="2000" b="1" dirty="0" smtClean="0"/>
              <a:t>Ανοικτά Ακαδημαϊκά Μαθήματα στο ΤΕΙ Αθηνών</a:t>
            </a:r>
            <a:r>
              <a:rPr lang="el-GR" altLang="el-GR" sz="2000" dirty="0" smtClean="0"/>
              <a:t>» έχει χρηματοδοτήσει μόνο την αναδιαμόρφωση του εκπαιδευτικού υλικού. </a:t>
            </a:r>
            <a:endParaRPr lang="en-US" altLang="el-GR" sz="2000" dirty="0" smtClean="0"/>
          </a:p>
          <a:p>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608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 κατάθλιψης κατά τη διάρκεια της εγκυμοσύνης </a:t>
            </a:r>
            <a:r>
              <a:rPr lang="el-GR" b="0" dirty="0" smtClean="0"/>
              <a:t>2/2</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sz="2400" dirty="0" smtClean="0"/>
              <a:t>Ανησυχία </a:t>
            </a:r>
            <a:r>
              <a:rPr lang="el-GR" sz="2400" dirty="0"/>
              <a:t>και για το έμβρυο. Μπορεί να νιώθουν ανάμεικτα συναισθήματα για το μωρό που μεγαλώνει στην κοιλιά τους και αυτό τους δημιουργεί συμπλέγματα ενοχής.</a:t>
            </a:r>
          </a:p>
          <a:p>
            <a:pPr fontAlgn="auto">
              <a:spcAft>
                <a:spcPts val="0"/>
              </a:spcAft>
              <a:buFont typeface="Arial" panose="020B0604020202020204" pitchFamily="34" charset="0"/>
              <a:buChar char="•"/>
              <a:defRPr/>
            </a:pPr>
            <a:r>
              <a:rPr lang="el-GR" sz="2400" dirty="0"/>
              <a:t>Προβλήματα με την προηγούμενη εγκυμοσύνη ή γέννηση.</a:t>
            </a:r>
          </a:p>
          <a:p>
            <a:pPr fontAlgn="auto">
              <a:spcAft>
                <a:spcPts val="0"/>
              </a:spcAft>
              <a:buFont typeface="Arial" panose="020B0604020202020204" pitchFamily="34" charset="0"/>
              <a:buChar char="•"/>
              <a:defRPr/>
            </a:pPr>
            <a:r>
              <a:rPr lang="el-GR" sz="2400" dirty="0"/>
              <a:t>Συζυγικά ή οικονομικά προβλήματα προστίθενται στα αίτια κατάθλιψης.</a:t>
            </a:r>
          </a:p>
          <a:p>
            <a:pPr fontAlgn="auto">
              <a:spcAft>
                <a:spcPts val="0"/>
              </a:spcAft>
              <a:buFont typeface="Arial" panose="020B0604020202020204" pitchFamily="34" charset="0"/>
              <a:buChar char="•"/>
              <a:defRPr/>
            </a:pPr>
            <a:r>
              <a:rPr lang="el-GR" sz="2400" dirty="0"/>
              <a:t>Πολύ νεαρές σε ηλικία μητέρες.</a:t>
            </a:r>
          </a:p>
          <a:p>
            <a:pPr fontAlgn="auto">
              <a:spcAft>
                <a:spcPts val="0"/>
              </a:spcAft>
              <a:buFont typeface="Arial" panose="020B0604020202020204" pitchFamily="34" charset="0"/>
              <a:buChar char="•"/>
              <a:defRPr/>
            </a:pPr>
            <a:r>
              <a:rPr lang="el-GR" sz="2400" dirty="0"/>
              <a:t>Ένα έντονο στρεσσογόνο  γεγονός της ζωής, όπως ένας θάνατος στην οικογένεια.</a:t>
            </a:r>
          </a:p>
          <a:p>
            <a:pPr>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a:t>
            </a:fld>
            <a:endParaRPr lang="en-US" altLang="el-GR" dirty="0"/>
          </a:p>
        </p:txBody>
      </p:sp>
    </p:spTree>
    <p:extLst>
      <p:ext uri="{BB962C8B-B14F-4D97-AF65-F5344CB8AC3E}">
        <p14:creationId xmlns:p14="http://schemas.microsoft.com/office/powerpoint/2010/main" val="315096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Αίτια </a:t>
            </a:r>
            <a:r>
              <a:rPr lang="el-GR" altLang="el-GR" dirty="0" smtClean="0"/>
              <a:t>κατάθλιψης </a:t>
            </a:r>
            <a:r>
              <a:rPr lang="el-GR" altLang="el-GR" dirty="0"/>
              <a:t>μετά από τον </a:t>
            </a:r>
            <a:r>
              <a:rPr lang="el-GR" altLang="el-GR" dirty="0" smtClean="0"/>
              <a:t>τοκετό </a:t>
            </a:r>
            <a:r>
              <a:rPr lang="el-GR" altLang="el-GR" b="0" dirty="0" smtClean="0"/>
              <a:t>1/5</a:t>
            </a:r>
            <a:endParaRPr lang="el-GR" b="0" dirty="0"/>
          </a:p>
        </p:txBody>
      </p:sp>
      <p:sp>
        <p:nvSpPr>
          <p:cNvPr id="3" name="Θέση περιεχομένου 2"/>
          <p:cNvSpPr>
            <a:spLocks noGrp="1"/>
          </p:cNvSpPr>
          <p:nvPr>
            <p:ph idx="1"/>
          </p:nvPr>
        </p:nvSpPr>
        <p:spPr/>
        <p:txBody>
          <a:bodyPr/>
          <a:lstStyle/>
          <a:p>
            <a:pPr marL="0" indent="0" fontAlgn="auto">
              <a:spcAft>
                <a:spcPts val="0"/>
              </a:spcAft>
              <a:buClr>
                <a:schemeClr val="accent3"/>
              </a:buClr>
              <a:buNone/>
              <a:defRPr/>
            </a:pPr>
            <a:r>
              <a:rPr lang="el-GR" sz="2000" dirty="0"/>
              <a:t>Η κατάθλιψη μετά από την εγκυμοσύνη λέγεται κατάθλιψη μετά τον τοκετό ή επιλόχεια κατάθλιψη. Στην εμφάνιση της κατάθλιψης, συντελούν:</a:t>
            </a:r>
          </a:p>
          <a:p>
            <a:pPr fontAlgn="auto">
              <a:spcAft>
                <a:spcPts val="0"/>
              </a:spcAft>
              <a:buFont typeface="Arial" panose="020B0604020202020204" pitchFamily="34" charset="0"/>
              <a:buChar char="•"/>
              <a:defRPr/>
            </a:pPr>
            <a:r>
              <a:rPr lang="el-GR" sz="2000" dirty="0" smtClean="0"/>
              <a:t>Μετά </a:t>
            </a:r>
            <a:r>
              <a:rPr lang="el-GR" sz="2000" dirty="0"/>
              <a:t>από την εγκυμοσύνη, οι </a:t>
            </a:r>
            <a:r>
              <a:rPr lang="el-GR" sz="2000" b="1" dirty="0"/>
              <a:t>ορμονικές αλλαγές </a:t>
            </a:r>
            <a:r>
              <a:rPr lang="el-GR" sz="2000" dirty="0"/>
              <a:t>στο σώμα μιας γυναίκας μπορούν να προκαλέσουν τα συμπτώματα της κατάθλιψης. Κατά τη διάρκεια της εγκυμοσύνης αυξάνονται πολύ δύο ορμόνες, τα οιστρογόνα και η προγεστερόνη. </a:t>
            </a:r>
            <a:r>
              <a:rPr lang="el-GR" sz="2000" b="1" dirty="0" smtClean="0"/>
              <a:t>Στις </a:t>
            </a:r>
            <a:r>
              <a:rPr lang="el-GR" sz="2000" b="1" dirty="0"/>
              <a:t>πρώτες 24 ώρες μετά από τον τοκετό, το ποσοστό αυτών των ορμονών μειώνεται γρήγορα</a:t>
            </a:r>
            <a:r>
              <a:rPr lang="el-GR" sz="2000" dirty="0"/>
              <a:t>, στα κανονικά προ εγκυμοσύνης επίπεδά τους. Οι ερευνητές πιστεύουν ότι αυτή </a:t>
            </a:r>
            <a:r>
              <a:rPr lang="el-GR" sz="2000" b="1" dirty="0"/>
              <a:t>η ταχεία αλλαγή στα επίπεδα των ορμονών, μπορεί να οδηγήσει στην επιλόχεια κατάθλιψη</a:t>
            </a:r>
            <a:r>
              <a:rPr lang="el-GR" sz="2000" dirty="0"/>
              <a:t>, ακριβώς όπως και οι μικρότερες αλλαγές στις ορμόνες μπορούν να έχουν επιπτώσεις στις διαθέσεις μιας γυναίκας πριν αρχίσει την εμμηνορροϊκή περίοδό της (το γνωστό προεμμηνορυσιακό σύνδρομο</a:t>
            </a:r>
            <a:r>
              <a:rPr lang="el-GR" sz="2000" dirty="0" smtClean="0"/>
              <a:t>).</a:t>
            </a:r>
            <a:endParaRPr lang="el-GR" sz="2000"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a:t>
            </a:fld>
            <a:endParaRPr lang="en-US" altLang="el-GR" dirty="0"/>
          </a:p>
        </p:txBody>
      </p:sp>
    </p:spTree>
    <p:extLst>
      <p:ext uri="{BB962C8B-B14F-4D97-AF65-F5344CB8AC3E}">
        <p14:creationId xmlns:p14="http://schemas.microsoft.com/office/powerpoint/2010/main" val="98553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Αίτια </a:t>
            </a:r>
            <a:r>
              <a:rPr lang="el-GR" altLang="el-GR" dirty="0" smtClean="0"/>
              <a:t>κατάθλιψης </a:t>
            </a:r>
            <a:r>
              <a:rPr lang="el-GR" altLang="el-GR" dirty="0"/>
              <a:t>μετά από τον </a:t>
            </a:r>
            <a:r>
              <a:rPr lang="el-GR" altLang="el-GR" dirty="0" smtClean="0"/>
              <a:t>τοκετό </a:t>
            </a:r>
            <a:r>
              <a:rPr lang="el-GR" altLang="el-GR" b="0" dirty="0" smtClean="0"/>
              <a:t>2/5</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dirty="0" smtClean="0"/>
              <a:t>Περιστασιακά</a:t>
            </a:r>
            <a:r>
              <a:rPr lang="el-GR" dirty="0"/>
              <a:t>, </a:t>
            </a:r>
            <a:r>
              <a:rPr lang="el-GR" b="1" dirty="0"/>
              <a:t>τα επίπεδα ορμονών του θυρεοειδή αδένα</a:t>
            </a:r>
            <a:r>
              <a:rPr lang="el-GR" dirty="0"/>
              <a:t> μπορούν επίσης να μειωθούν μετά από τη γέννα. Ο </a:t>
            </a:r>
            <a:r>
              <a:rPr lang="el-GR" dirty="0" smtClean="0"/>
              <a:t>θυρεοειδής </a:t>
            </a:r>
            <a:r>
              <a:rPr lang="el-GR" dirty="0"/>
              <a:t>είναι ένας μικρός αδένας στο λαιμό που βοηθά στη ρύθμιση του μεταβολισμού (τον τρόπο με τον οποίο το σώμα, χρησιμοποιεί και αποθηκεύει την ενέργεια από τα τρόφιμα). Τα χαμηλά επίπεδα ορμονών του </a:t>
            </a:r>
            <a:r>
              <a:rPr lang="el-GR" dirty="0" smtClean="0"/>
              <a:t>θυρεοειδή</a:t>
            </a:r>
            <a:r>
              <a:rPr lang="el-GR" dirty="0"/>
              <a:t>, μπορούν να προκαλέσουν τα συμπτώματα της κατάθλιψης συμπεριλαμβανομένης της καταθλιπτικής διάθεσης, του μειωμένου ενδιαφέροντος για τα πράγματα, της οξυθυμίας, της κούρασης, της δυσκολίας συγκέντρωσης, των προβλημάτων του ύπνου, και της αύξησης του βάρους. </a:t>
            </a:r>
            <a:r>
              <a:rPr lang="el-GR" b="1" dirty="0"/>
              <a:t>Μια απλή εξέταση αίματος (Τ3, Τ4, TSH), μπορεί να δείξει εάν ο θυρεοειδής αδένας προκαλεί την "επιλόχεια κατάθλιψη-αγχώδη διαταραχή" μιας μητέρας.</a:t>
            </a:r>
            <a:r>
              <a:rPr lang="el-GR" dirty="0"/>
              <a:t>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a:t>
            </a:fld>
            <a:endParaRPr lang="en-US" altLang="el-GR" dirty="0"/>
          </a:p>
        </p:txBody>
      </p:sp>
    </p:spTree>
    <p:extLst>
      <p:ext uri="{BB962C8B-B14F-4D97-AF65-F5344CB8AC3E}">
        <p14:creationId xmlns:p14="http://schemas.microsoft.com/office/powerpoint/2010/main" val="254327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Αίτια </a:t>
            </a:r>
            <a:r>
              <a:rPr lang="el-GR" altLang="el-GR" dirty="0" smtClean="0"/>
              <a:t>κατάθλιψης </a:t>
            </a:r>
            <a:r>
              <a:rPr lang="el-GR" altLang="el-GR" dirty="0"/>
              <a:t>μετά από τον </a:t>
            </a:r>
            <a:r>
              <a:rPr lang="el-GR" altLang="el-GR" dirty="0" smtClean="0"/>
              <a:t>τοκετό </a:t>
            </a:r>
            <a:r>
              <a:rPr lang="el-GR" altLang="el-GR" b="0" dirty="0" smtClean="0"/>
              <a:t>3/5</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sz="2400" dirty="0">
                <a:solidFill>
                  <a:schemeClr val="tx2">
                    <a:lumMod val="75000"/>
                  </a:schemeClr>
                </a:solidFill>
              </a:rPr>
              <a:t>Το συναίσθημα της έντονης κόπωσης μετά από εργώδη φυσιολογικό τοκετό.</a:t>
            </a:r>
          </a:p>
          <a:p>
            <a:pPr fontAlgn="auto">
              <a:spcAft>
                <a:spcPts val="0"/>
              </a:spcAft>
              <a:buFont typeface="Arial" panose="020B0604020202020204" pitchFamily="34" charset="0"/>
              <a:buChar char="•"/>
              <a:defRPr/>
            </a:pPr>
            <a:r>
              <a:rPr lang="el-GR" sz="2400" dirty="0">
                <a:solidFill>
                  <a:schemeClr val="tx2">
                    <a:lumMod val="75000"/>
                  </a:schemeClr>
                </a:solidFill>
              </a:rPr>
              <a:t>Η κακή αρχιτεκτονική του ύπνου, σύντομος και ρηχός ύπνος, εμποδίζει συχνά μια νέα μητέρα να ανακτήσει τις δυνάμεις της μετά τη γέννα, για εβδομάδες.</a:t>
            </a:r>
          </a:p>
          <a:p>
            <a:pPr fontAlgn="auto">
              <a:spcAft>
                <a:spcPts val="0"/>
              </a:spcAft>
              <a:buFont typeface="Arial" panose="020B0604020202020204" pitchFamily="34" charset="0"/>
              <a:buChar char="•"/>
              <a:defRPr/>
            </a:pPr>
            <a:r>
              <a:rPr lang="el-GR" sz="2400" dirty="0">
                <a:solidFill>
                  <a:schemeClr val="tx2">
                    <a:lumMod val="75000"/>
                  </a:schemeClr>
                </a:solidFill>
              </a:rPr>
              <a:t>Συναίσθημα συντριβής με το βάρος του νέου, ή επιπλέον μωρού που πρέπει να φροντίζει και αμφιβολία για τη δυνατότητά της να είναι καλή μητέρα.</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6</a:t>
            </a:fld>
            <a:endParaRPr lang="en-US" altLang="el-GR" dirty="0"/>
          </a:p>
        </p:txBody>
      </p:sp>
    </p:spTree>
    <p:extLst>
      <p:ext uri="{BB962C8B-B14F-4D97-AF65-F5344CB8AC3E}">
        <p14:creationId xmlns:p14="http://schemas.microsoft.com/office/powerpoint/2010/main" val="265254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Αίτια </a:t>
            </a:r>
            <a:r>
              <a:rPr lang="el-GR" altLang="el-GR" dirty="0" smtClean="0"/>
              <a:t>κατάθλιψης </a:t>
            </a:r>
            <a:r>
              <a:rPr lang="el-GR" altLang="el-GR" dirty="0"/>
              <a:t>μετά από τον </a:t>
            </a:r>
            <a:r>
              <a:rPr lang="el-GR" altLang="el-GR" dirty="0" smtClean="0"/>
              <a:t>τοκετό </a:t>
            </a:r>
            <a:r>
              <a:rPr lang="el-GR" altLang="el-GR" b="0" dirty="0" smtClean="0"/>
              <a:t>4/5</a:t>
            </a:r>
            <a:endParaRPr lang="el-GR" b="0" dirty="0"/>
          </a:p>
        </p:txBody>
      </p:sp>
      <p:sp>
        <p:nvSpPr>
          <p:cNvPr id="3" name="Θέση περιεχομένου 2"/>
          <p:cNvSpPr>
            <a:spLocks noGrp="1"/>
          </p:cNvSpPr>
          <p:nvPr>
            <p:ph idx="1"/>
          </p:nvPr>
        </p:nvSpPr>
        <p:spPr/>
        <p:txBody>
          <a:bodyPr/>
          <a:lstStyle/>
          <a:p>
            <a:pPr fontAlgn="auto">
              <a:spcAft>
                <a:spcPts val="0"/>
              </a:spcAft>
              <a:buFont typeface="Arial" panose="020B0604020202020204" pitchFamily="34" charset="0"/>
              <a:buChar char="•"/>
              <a:defRPr/>
            </a:pPr>
            <a:r>
              <a:rPr lang="el-GR" sz="2400" dirty="0" smtClean="0">
                <a:solidFill>
                  <a:schemeClr val="tx2">
                    <a:lumMod val="75000"/>
                  </a:schemeClr>
                </a:solidFill>
              </a:rPr>
              <a:t>Αίσθημα </a:t>
            </a:r>
            <a:r>
              <a:rPr lang="el-GR" sz="2400" dirty="0">
                <a:solidFill>
                  <a:schemeClr val="tx2">
                    <a:lumMod val="75000"/>
                  </a:schemeClr>
                </a:solidFill>
              </a:rPr>
              <a:t>πίεσης από τις αλλαγές στη ρουτίνα της εργασίας και του σπιτιού. Μερικές φορές, οι γυναίκες σκέφτονται ότι πρέπει να είναι "οι τέλειες μαμάδες", το οποίο φυσικά δεν είναι ρεαλιστικό και προσθέτει επιπλέον άγχος, που συμβάλλει στα αίτια κατάθλιψης.</a:t>
            </a:r>
          </a:p>
          <a:p>
            <a:pPr fontAlgn="auto">
              <a:spcAft>
                <a:spcPts val="0"/>
              </a:spcAft>
              <a:buFont typeface="Arial" panose="020B0604020202020204" pitchFamily="34" charset="0"/>
              <a:buChar char="•"/>
              <a:defRPr/>
            </a:pPr>
            <a:r>
              <a:rPr lang="el-GR" sz="2400" dirty="0">
                <a:solidFill>
                  <a:schemeClr val="tx2">
                    <a:lumMod val="75000"/>
                  </a:schemeClr>
                </a:solidFill>
              </a:rPr>
              <a:t>Φοβικά συναισθήματα απώλειας: φόβος απώλειας της ταυτότητας της νέας μητέρας, ποια είναι τώρα και ποια ήτανε πριν το νέο μωρό, φόβος απώλεια ελέγχου του μητρικού ρόλου, φόβος απώλειας της προ-εγκυμοσύνης σιλουέτας, φόβος απώλεια της αίσθησης να είναι ελκυστική</a:t>
            </a:r>
            <a:r>
              <a:rPr lang="el-GR" sz="2000" dirty="0">
                <a:solidFill>
                  <a:schemeClr val="tx2">
                    <a:lumMod val="75000"/>
                  </a:schemeClr>
                </a:solidFill>
              </a:rPr>
              <a:t>.</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7</a:t>
            </a:fld>
            <a:endParaRPr lang="en-US" altLang="el-GR" dirty="0"/>
          </a:p>
        </p:txBody>
      </p:sp>
    </p:spTree>
    <p:extLst>
      <p:ext uri="{BB962C8B-B14F-4D97-AF65-F5344CB8AC3E}">
        <p14:creationId xmlns:p14="http://schemas.microsoft.com/office/powerpoint/2010/main" val="136624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Αίτια </a:t>
            </a:r>
            <a:r>
              <a:rPr lang="el-GR" altLang="el-GR" dirty="0" smtClean="0"/>
              <a:t>κατάθλιψης </a:t>
            </a:r>
            <a:r>
              <a:rPr lang="el-GR" altLang="el-GR" dirty="0"/>
              <a:t>μετά από τον </a:t>
            </a:r>
            <a:r>
              <a:rPr lang="el-GR" altLang="el-GR" dirty="0" smtClean="0"/>
              <a:t>τοκετό </a:t>
            </a:r>
            <a:r>
              <a:rPr lang="el-GR" altLang="el-GR" b="0" dirty="0" smtClean="0"/>
              <a:t>5/5</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Μείωση του ελεύθερου χρόνου και μείωση του ελέγχου στην διάθεση του χρόνου. Η ανάγκη για μεγαλύτερη παραμονή μέσα στο σπίτι που βιώνεται σαν "εγκλωβισμός", για μακρύτερες χρονικές περιόδους και μείωση του διαθέσιμου χρόνου για την εργασία και τη διασκέδαση, συνεισφέρουν στη εμφάνιση της κατάθλιψης, σε ορισμένες γυναίκες.</a:t>
            </a:r>
          </a:p>
          <a:p>
            <a:pPr>
              <a:buFont typeface="Arial" panose="020B0604020202020204" pitchFamily="34" charset="0"/>
              <a:buChar char="•"/>
            </a:pPr>
            <a:r>
              <a:rPr lang="el-GR" dirty="0"/>
              <a:t>Ευαισθησία και πόνος στην περιοχή του περινέου και του κόλπου, μπορεί να δημιουργήσουν πρόβλημα στη σεξουαλική επαφή. Το διάστημα της σωματικής ανάρρωσης μετά από καισαρική τομή μπορεί να είναι μεγαλύτερο από ότι μετά από ένα φυσιολογικό τοκετό, γεγονός που προστίθεται στα αίτια κατάθλιψης.</a:t>
            </a:r>
          </a:p>
          <a:p>
            <a:pPr>
              <a:buFont typeface="Arial" panose="020B0604020202020204" pitchFamily="34" charset="0"/>
              <a:buChar char="•"/>
            </a:pPr>
            <a:r>
              <a:rPr lang="el-GR" dirty="0"/>
              <a:t>Η ηλικία μιας μητέρας και ο αριθμός των παιδιών που είχε δεν φαίνεται να σχετίζονται με την πιθανότητα εμφάνισης της κατάθλιψης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8</a:t>
            </a:fld>
            <a:endParaRPr lang="en-US" altLang="el-GR" dirty="0"/>
          </a:p>
        </p:txBody>
      </p:sp>
    </p:spTree>
    <p:extLst>
      <p:ext uri="{BB962C8B-B14F-4D97-AF65-F5344CB8AC3E}">
        <p14:creationId xmlns:p14="http://schemas.microsoft.com/office/powerpoint/2010/main" val="425323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επιλόχειας κατάθλιψης </a:t>
            </a:r>
            <a:r>
              <a:rPr lang="el-GR" b="0" dirty="0" smtClean="0"/>
              <a:t>1/3</a:t>
            </a:r>
            <a:endParaRPr lang="el-GR" b="0"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 Μια σειρά συμπτωμάτων όπως τα παρακάτω, που διαρκούν περισσότερο από 2 εβδομάδες και εμφανίζονται έως και 6 μήνες μετά τον τοκετό, βάζουν τη διάγνωση:</a:t>
            </a:r>
          </a:p>
          <a:p>
            <a:pPr>
              <a:buFont typeface="Arial" panose="020B0604020202020204" pitchFamily="34" charset="0"/>
              <a:buChar char="•"/>
            </a:pPr>
            <a:r>
              <a:rPr lang="el-GR" dirty="0"/>
              <a:t>Κακή διάθεση, συχνά κλάματα και συναισθηματικές μεταπτώσεις.</a:t>
            </a:r>
          </a:p>
          <a:p>
            <a:pPr>
              <a:buFont typeface="Arial" panose="020B0604020202020204" pitchFamily="34" charset="0"/>
              <a:buChar char="•"/>
            </a:pPr>
            <a:r>
              <a:rPr lang="el-GR" dirty="0"/>
              <a:t>Έλλειψη ικανοποίησης και ενδιαφέροντος για δραστηριότητες που κάποτε πρόσφεραν ευχαρίστηση (ανηδονία).</a:t>
            </a:r>
          </a:p>
          <a:p>
            <a:pPr>
              <a:buFont typeface="Arial" panose="020B0604020202020204" pitchFamily="34" charset="0"/>
              <a:buChar char="•"/>
            </a:pPr>
            <a:r>
              <a:rPr lang="el-GR" dirty="0"/>
              <a:t>Προβλήματα στον ύπνο.</a:t>
            </a:r>
          </a:p>
          <a:p>
            <a:pPr>
              <a:buFont typeface="Arial" panose="020B0604020202020204" pitchFamily="34" charset="0"/>
              <a:buChar char="•"/>
            </a:pPr>
            <a:r>
              <a:rPr lang="el-GR" dirty="0"/>
              <a:t>Μείωση ενεργητικότητας, ατονία, αδράνεια. Χαρακτηριστικά συμπτώματα είναι η απουσία ενδιαφέροντος για το νεογνό και για τις συνηθισμένες καθημερινές δραστηριότητες.</a:t>
            </a:r>
          </a:p>
          <a:p>
            <a:pPr>
              <a:buFont typeface="Arial" panose="020B0604020202020204" pitchFamily="34" charset="0"/>
              <a:buChar char="•"/>
            </a:pPr>
            <a:r>
              <a:rPr lang="el-GR" dirty="0"/>
              <a:t>Μείωση ή απώλεια της όρεξης, και άρα και του βάρους.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9</a:t>
            </a:fld>
            <a:endParaRPr lang="en-US" altLang="el-GR" dirty="0"/>
          </a:p>
        </p:txBody>
      </p:sp>
    </p:spTree>
    <p:extLst>
      <p:ext uri="{BB962C8B-B14F-4D97-AF65-F5344CB8AC3E}">
        <p14:creationId xmlns:p14="http://schemas.microsoft.com/office/powerpoint/2010/main" val="3463575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3861</TotalTime>
  <Words>2241</Words>
  <Application>Microsoft Office PowerPoint</Application>
  <PresentationFormat>Προβολή στην οθόνη (4:3)</PresentationFormat>
  <Paragraphs>172</Paragraphs>
  <Slides>26</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26</vt:i4>
      </vt:variant>
    </vt:vector>
  </HeadingPairs>
  <TitlesOfParts>
    <vt:vector size="29" baseType="lpstr">
      <vt:lpstr>1_Default Design</vt:lpstr>
      <vt:lpstr>template final</vt:lpstr>
      <vt:lpstr>OC_template_updated</vt:lpstr>
      <vt:lpstr>Κοινωνική εργασία με ανάπηρους και ηλικιωμένους</vt:lpstr>
      <vt:lpstr>Αίτια κατάθλιψης κατά τη διάρκεια της εγκυμοσύνης 1/2</vt:lpstr>
      <vt:lpstr>Αίτια κατάθλιψης κατά τη διάρκεια της εγκυμοσύνης 2/2</vt:lpstr>
      <vt:lpstr>Αίτια κατάθλιψης μετά από τον τοκετό 1/5</vt:lpstr>
      <vt:lpstr>Αίτια κατάθλιψης μετά από τον τοκετό 2/5</vt:lpstr>
      <vt:lpstr>Αίτια κατάθλιψης μετά από τον τοκετό 3/5</vt:lpstr>
      <vt:lpstr>Αίτια κατάθλιψης μετά από τον τοκετό 4/5</vt:lpstr>
      <vt:lpstr>Αίτια κατάθλιψης μετά από τον τοκετό 5/5</vt:lpstr>
      <vt:lpstr>Συμπτώματα επιλόχειας κατάθλιψης 1/3</vt:lpstr>
      <vt:lpstr>Συμπτώματα επιλόχειας κατάθλιψης 2/3</vt:lpstr>
      <vt:lpstr>Συμπτώματα επιλόχειας κατάθλιψης 3/3</vt:lpstr>
      <vt:lpstr>Επιλόχεια ψύχωση</vt:lpstr>
      <vt:lpstr>Συμπτώματα 1/2</vt:lpstr>
      <vt:lpstr>Συμπτώματα 2/2</vt:lpstr>
      <vt:lpstr>Αιτίες 1/2</vt:lpstr>
      <vt:lpstr>Αιτίες 2/2</vt:lpstr>
      <vt:lpstr>Θεραπεία 1/2</vt:lpstr>
      <vt:lpstr>Θεραπεία 2/2</vt:lpstr>
      <vt:lpstr>Παρέμβαση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ΔΗΜΟΣΙΑ ΥΓΕΙΑ</dc:title>
  <dc:creator>opencourses@teiath.gr</dc:creator>
  <cp:lastModifiedBy>natasakar new</cp:lastModifiedBy>
  <cp:revision>208</cp:revision>
  <dcterms:created xsi:type="dcterms:W3CDTF">2005-07-22T07:19:02Z</dcterms:created>
  <dcterms:modified xsi:type="dcterms:W3CDTF">2015-03-06T12:54:11Z</dcterms:modified>
</cp:coreProperties>
</file>