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7" r:id="rId11"/>
    <p:sldId id="262" r:id="rId12"/>
    <p:sldId id="264" r:id="rId13"/>
    <p:sldId id="267" r:id="rId14"/>
    <p:sldId id="268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hat-when-how.com/acp-medicine/hemoglobinopathies-and-hemolytic-anemias-part-5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1"/>
            <a:ext cx="9144000" cy="208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/>
              <a:t>: Ανίχνευση αντισωμάτων έναντι φαρμάκων ελέγχοντας το φάρμακο στα ερυθροκύτταρα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Ανίχνευση αντισωμάτων έναντι φαρμάκων ελέγχοντας το φάρμακο στα ερυθροκύτταρα».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Μερικά αντισώματα μπορούν να δημιουργηθούν έναντι φαρμάκων και να προκαλέσουν </a:t>
            </a:r>
            <a:r>
              <a:rPr lang="el-GR" dirty="0" err="1" smtClean="0"/>
              <a:t>ερυθροκυτταρική</a:t>
            </a:r>
            <a:r>
              <a:rPr lang="el-GR" dirty="0" smtClean="0"/>
              <a:t> λύση.</a:t>
            </a:r>
          </a:p>
          <a:p>
            <a:r>
              <a:rPr lang="el-GR" dirty="0" smtClean="0"/>
              <a:t>Ο μηχανισμός δεν έχει ακόμα αποσαφηνιστεί.</a:t>
            </a:r>
          </a:p>
          <a:p>
            <a:r>
              <a:rPr lang="el-GR" dirty="0" smtClean="0"/>
              <a:t>Ελέγχεται ο ορός του ασθενή.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φάρμακο που έχει λάβει ο ασθενής.</a:t>
            </a:r>
          </a:p>
          <a:p>
            <a:r>
              <a:rPr lang="en-US" dirty="0" smtClean="0"/>
              <a:t>PBS </a:t>
            </a:r>
            <a:r>
              <a:rPr lang="el-GR" dirty="0" smtClean="0"/>
              <a:t>σε </a:t>
            </a:r>
            <a:r>
              <a:rPr lang="en-US" dirty="0" smtClean="0"/>
              <a:t>pH 7.4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Φρέσκος ορός του ασθενή που έχει λάβει ο ασθενής.</a:t>
            </a:r>
          </a:p>
          <a:p>
            <a:r>
              <a:rPr lang="el-GR" dirty="0" smtClean="0"/>
              <a:t>5% διάλυμα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κατά ΑΒΟ Ο, σε 0.9%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l-GR" dirty="0" smtClean="0"/>
              <a:t>πλυμένα 5 φορές με </a:t>
            </a:r>
            <a:r>
              <a:rPr lang="el-GR" dirty="0" err="1" smtClean="0"/>
              <a:t>παπαΐνη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5% διάλυμα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κατά ΑΒΟ Ο, σε 0.9%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l-GR" dirty="0" smtClean="0"/>
              <a:t>πλυμένα 5 φορές χωρίς </a:t>
            </a:r>
            <a:r>
              <a:rPr lang="el-GR" dirty="0" err="1" smtClean="0"/>
              <a:t>παπαΐνη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Αντισφαιρινικός</a:t>
            </a:r>
            <a:r>
              <a:rPr lang="el-GR" dirty="0" smtClean="0"/>
              <a:t> ορός.</a:t>
            </a:r>
          </a:p>
          <a:p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l-GR" dirty="0" smtClean="0"/>
              <a:t>συνδεδεμένα </a:t>
            </a:r>
            <a:r>
              <a:rPr lang="en-US" dirty="0" smtClean="0"/>
              <a:t>RBCs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1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1/3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Παρασκευή 1</a:t>
            </a:r>
            <a:r>
              <a:rPr lang="en-US" dirty="0" smtClean="0"/>
              <a:t>mg/dl </a:t>
            </a:r>
            <a:r>
              <a:rPr lang="el-GR" dirty="0" smtClean="0"/>
              <a:t>φαρμάκου σε </a:t>
            </a:r>
            <a:r>
              <a:rPr lang="en-US" dirty="0" smtClean="0"/>
              <a:t>PBS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Ρύθμιση του </a:t>
            </a:r>
            <a:r>
              <a:rPr lang="en-US" dirty="0" smtClean="0"/>
              <a:t>pH </a:t>
            </a:r>
            <a:r>
              <a:rPr lang="el-GR" dirty="0" smtClean="0"/>
              <a:t>στο 7 με 1</a:t>
            </a:r>
            <a:r>
              <a:rPr lang="pt-BR" dirty="0" smtClean="0"/>
              <a:t>N NaOH </a:t>
            </a:r>
            <a:r>
              <a:rPr lang="el-GR" dirty="0" smtClean="0"/>
              <a:t>ή</a:t>
            </a:r>
            <a:r>
              <a:rPr lang="pt-BR" dirty="0" smtClean="0"/>
              <a:t> 1N HCl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Τοποθέτηση των παρακάτω δύο φορές (</a:t>
            </a:r>
            <a:r>
              <a:rPr lang="en-US" dirty="0" smtClean="0"/>
              <a:t>RBCs </a:t>
            </a:r>
            <a:r>
              <a:rPr lang="el-GR" dirty="0" smtClean="0"/>
              <a:t>με </a:t>
            </a:r>
            <a:r>
              <a:rPr lang="el-GR" dirty="0" err="1" smtClean="0"/>
              <a:t>παπαΐνη</a:t>
            </a:r>
            <a:r>
              <a:rPr lang="el-GR" dirty="0" smtClean="0"/>
              <a:t> και χωρίς ένζυμο) – 2 σταγόνες (1:1).</a:t>
            </a:r>
          </a:p>
          <a:p>
            <a:pPr marL="817562" lvl="1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Ορός ασθενή + φάρμακο.</a:t>
            </a:r>
            <a:endParaRPr lang="el-GR" dirty="0"/>
          </a:p>
          <a:p>
            <a:pPr marL="817562" lvl="1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Ορός ασθενή + </a:t>
            </a:r>
            <a:r>
              <a:rPr lang="en-US" dirty="0" smtClean="0"/>
              <a:t>PBS</a:t>
            </a:r>
            <a:r>
              <a:rPr lang="el-GR" dirty="0" smtClean="0"/>
              <a:t>.</a:t>
            </a:r>
            <a:endParaRPr lang="en-US" dirty="0" smtClean="0"/>
          </a:p>
          <a:p>
            <a:pPr marL="817562" lvl="1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Ορός ασθενή + συμπλήρωμα (φυσιολογικός ορός) + φάρμακο.</a:t>
            </a:r>
            <a:endParaRPr lang="el-GR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4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sz="3000" b="0" dirty="0" smtClean="0"/>
              <a:t>2/3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l-GR" dirty="0" smtClean="0"/>
              <a:t>Ορός ασθενή + συμπλήρωμα (φυσιολογικός ορός) + </a:t>
            </a:r>
            <a:r>
              <a:rPr lang="en-US" dirty="0" smtClean="0"/>
              <a:t>PBS</a:t>
            </a:r>
            <a:r>
              <a:rPr lang="el-GR" dirty="0"/>
              <a:t>.</a:t>
            </a:r>
            <a:endParaRPr lang="el-GR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l-GR" dirty="0" smtClean="0"/>
              <a:t>Φυσιολογικός ορός + φάρμακο.</a:t>
            </a:r>
            <a:endParaRPr lang="en-US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l-GR" dirty="0" smtClean="0"/>
              <a:t>Φυσιολογικός ορός + </a:t>
            </a:r>
            <a:r>
              <a:rPr lang="en-US" dirty="0" smtClean="0"/>
              <a:t>PBS</a:t>
            </a:r>
            <a:r>
              <a:rPr lang="el-GR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l-GR" dirty="0" smtClean="0"/>
              <a:t>Προσθήκη των </a:t>
            </a:r>
            <a:r>
              <a:rPr lang="en-US" dirty="0" smtClean="0"/>
              <a:t>RBCs (</a:t>
            </a:r>
            <a:r>
              <a:rPr lang="el-GR" dirty="0" err="1" smtClean="0"/>
              <a:t>παπαΐνη</a:t>
            </a:r>
            <a:r>
              <a:rPr lang="el-GR" dirty="0" smtClean="0"/>
              <a:t> και χωρίς).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l-GR" dirty="0" smtClean="0"/>
              <a:t>Επώαση 37</a:t>
            </a:r>
            <a:r>
              <a:rPr lang="el-GR" baseline="30000" dirty="0" smtClean="0"/>
              <a:t>ο</a:t>
            </a:r>
            <a:r>
              <a:rPr lang="en-US" dirty="0" smtClean="0"/>
              <a:t>C </a:t>
            </a:r>
            <a:r>
              <a:rPr lang="el-GR" dirty="0" smtClean="0"/>
              <a:t>για 1-2 ώρες.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n-US" dirty="0" smtClean="0"/>
              <a:t>Spin </a:t>
            </a:r>
            <a:r>
              <a:rPr lang="el-GR" dirty="0" smtClean="0"/>
              <a:t>και παρατήρηση (</a:t>
            </a:r>
            <a:r>
              <a:rPr lang="el-GR" dirty="0" err="1" smtClean="0"/>
              <a:t>αιμόλυση</a:t>
            </a:r>
            <a:r>
              <a:rPr lang="el-GR" dirty="0" smtClean="0"/>
              <a:t>; Κροκίδωση;).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1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sz="3000" b="0" dirty="0" smtClean="0"/>
              <a:t>3/3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 startAt="10"/>
            </a:pPr>
            <a:r>
              <a:rPr lang="el-GR" dirty="0" smtClean="0"/>
              <a:t>Επί αρνητικού αποτελέσματος πλύσιμο 3 φορές.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10"/>
            </a:pPr>
            <a:r>
              <a:rPr lang="el-GR" dirty="0" smtClean="0"/>
              <a:t>Προσθήκη </a:t>
            </a:r>
            <a:r>
              <a:rPr lang="el-GR" dirty="0" err="1" smtClean="0"/>
              <a:t>αντισφαιρινού</a:t>
            </a:r>
            <a:r>
              <a:rPr lang="el-GR" dirty="0" smtClean="0"/>
              <a:t> ορού.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10"/>
            </a:pPr>
            <a:r>
              <a:rPr lang="en-US" dirty="0" smtClean="0"/>
              <a:t>Spin </a:t>
            </a:r>
            <a:r>
              <a:rPr lang="el-GR" dirty="0" smtClean="0"/>
              <a:t>και παρατήρηση (</a:t>
            </a:r>
            <a:r>
              <a:rPr lang="el-GR" dirty="0" err="1" smtClean="0"/>
              <a:t>αιμόλυση</a:t>
            </a:r>
            <a:r>
              <a:rPr lang="el-GR" dirty="0" smtClean="0"/>
              <a:t>; Κροκίδωση;).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10"/>
            </a:pPr>
            <a:r>
              <a:rPr lang="el-GR" dirty="0" smtClean="0"/>
              <a:t>Στα αρνητικά προσθήκη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l-GR" dirty="0" smtClean="0"/>
              <a:t>συνδεδεμένα </a:t>
            </a:r>
            <a:r>
              <a:rPr lang="en-US" dirty="0" smtClean="0"/>
              <a:t>RBCs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1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Ερμηνεία αποτελεσμάτων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αιμόλυση</a:t>
            </a:r>
            <a:r>
              <a:rPr lang="el-GR" dirty="0" smtClean="0"/>
              <a:t> και η συγκόλληση μπορεί να εμφανιστεί με ή χωρίς προσθήκη </a:t>
            </a:r>
            <a:r>
              <a:rPr lang="el-GR" dirty="0" err="1" smtClean="0"/>
              <a:t>αντισφαιρινικού</a:t>
            </a:r>
            <a:r>
              <a:rPr lang="el-GR" dirty="0" smtClean="0"/>
              <a:t> ορού.</a:t>
            </a:r>
          </a:p>
          <a:p>
            <a:r>
              <a:rPr lang="el-GR" dirty="0" smtClean="0"/>
              <a:t>Η αντιδραστικότητα του ορού του ασθενή σε όποια από τις δοκιμασίες με παρουσία του φαρμάκου και η μη αντιδραστικότητα στο σωληνάριο όπου απουσιάζει το φάρμακο δηλώνει θετικό αποτέλεσμα.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8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σημεία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608800" y="1074314"/>
            <a:ext cx="3535200" cy="5162998"/>
          </a:xfrm>
        </p:spPr>
        <p:txBody>
          <a:bodyPr>
            <a:normAutofit/>
          </a:bodyPr>
          <a:lstStyle/>
          <a:p>
            <a:r>
              <a:rPr lang="el-GR" sz="2200" dirty="0" err="1" smtClean="0"/>
              <a:t>Αυτοαντισώματα</a:t>
            </a:r>
            <a:r>
              <a:rPr lang="el-GR" sz="2200" dirty="0" smtClean="0"/>
              <a:t> του ασθενή μπορεί να δώσουν θετικό αποτέλεσμα στα σωληνάρια που απουσιάζει το φάρμακο.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4314"/>
            <a:ext cx="5429288" cy="5307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08156" y="64643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what-when-how.com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16</TotalTime>
  <Words>902</Words>
  <Application>Microsoft Office PowerPoint</Application>
  <PresentationFormat>Προβολή στην οθόνη (4:3)</PresentationFormat>
  <Paragraphs>109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</vt:lpstr>
      <vt:lpstr>OC_template_updated</vt:lpstr>
      <vt:lpstr>Αιμοδοσία (E)</vt:lpstr>
      <vt:lpstr>Γενικά </vt:lpstr>
      <vt:lpstr>Υλικά </vt:lpstr>
      <vt:lpstr>Τεχνική 1/3  </vt:lpstr>
      <vt:lpstr>Τεχνική 2/3 </vt:lpstr>
      <vt:lpstr>Τεχνική 3/3 </vt:lpstr>
      <vt:lpstr>Ερμηνεία αποτελεσμάτων</vt:lpstr>
      <vt:lpstr>Κρίσιμα σημεία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3</cp:revision>
  <dcterms:created xsi:type="dcterms:W3CDTF">2015-02-12T08:06:39Z</dcterms:created>
  <dcterms:modified xsi:type="dcterms:W3CDTF">2015-03-02T09:26:04Z</dcterms:modified>
</cp:coreProperties>
</file>