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1" r:id="rId2"/>
    <p:sldMasterId id="2147483713" r:id="rId3"/>
    <p:sldMasterId id="2147483725" r:id="rId4"/>
  </p:sldMasterIdLst>
  <p:notesMasterIdLst>
    <p:notesMasterId r:id="rId37"/>
  </p:notesMasterIdLst>
  <p:handoutMasterIdLst>
    <p:handoutMasterId r:id="rId38"/>
  </p:handoutMasterIdLst>
  <p:sldIdLst>
    <p:sldId id="571" r:id="rId5"/>
    <p:sldId id="378" r:id="rId6"/>
    <p:sldId id="408" r:id="rId7"/>
    <p:sldId id="567" r:id="rId8"/>
    <p:sldId id="560" r:id="rId9"/>
    <p:sldId id="561" r:id="rId10"/>
    <p:sldId id="562" r:id="rId11"/>
    <p:sldId id="510" r:id="rId12"/>
    <p:sldId id="511" r:id="rId13"/>
    <p:sldId id="509" r:id="rId14"/>
    <p:sldId id="550" r:id="rId15"/>
    <p:sldId id="380" r:id="rId16"/>
    <p:sldId id="381" r:id="rId17"/>
    <p:sldId id="382" r:id="rId18"/>
    <p:sldId id="365" r:id="rId19"/>
    <p:sldId id="383" r:id="rId20"/>
    <p:sldId id="366" r:id="rId21"/>
    <p:sldId id="522" r:id="rId22"/>
    <p:sldId id="369" r:id="rId23"/>
    <p:sldId id="370" r:id="rId24"/>
    <p:sldId id="506" r:id="rId25"/>
    <p:sldId id="507" r:id="rId26"/>
    <p:sldId id="566" r:id="rId27"/>
    <p:sldId id="570" r:id="rId28"/>
    <p:sldId id="572" r:id="rId29"/>
    <p:sldId id="573" r:id="rId30"/>
    <p:sldId id="574" r:id="rId31"/>
    <p:sldId id="575" r:id="rId32"/>
    <p:sldId id="576" r:id="rId33"/>
    <p:sldId id="577" r:id="rId34"/>
    <p:sldId id="578" r:id="rId35"/>
    <p:sldId id="579" r:id="rId36"/>
  </p:sldIdLst>
  <p:sldSz cx="9144000" cy="6858000" type="screen4x3"/>
  <p:notesSz cx="6797675" cy="9928225"/>
  <p:custDataLst>
    <p:tags r:id="rId3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4B82"/>
    <a:srgbClr val="003300"/>
    <a:srgbClr val="333399"/>
    <a:srgbClr val="0000CC"/>
    <a:srgbClr val="0000FF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3" autoAdjust="0"/>
    <p:restoredTop sz="70485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gs" Target="tags/tag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25/6/2016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25/6/2016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715406"/>
            <a:ext cx="5438140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l-GR" sz="1200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837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8412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8412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74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5622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/>
              <a:t>Δρομολόγηση</a:t>
            </a:r>
            <a:r>
              <a:rPr lang="el-GR" dirty="0"/>
              <a:t>  είναι η διαδικασία εύρεσης δικτυακών μονοπατιών </a:t>
            </a:r>
          </a:p>
          <a:p>
            <a:r>
              <a:rPr lang="el-GR" b="1" dirty="0"/>
              <a:t>Προώθηση</a:t>
            </a:r>
            <a:r>
              <a:rPr lang="el-GR" dirty="0"/>
              <a:t> είναι η αποστολή πακέτων κατά μήκος ενός μονοπατιού </a:t>
            </a:r>
          </a:p>
          <a:p>
            <a:r>
              <a:rPr lang="el-GR" b="1" dirty="0"/>
              <a:t>Πρωτόκολλο  δρομολόγησης</a:t>
            </a:r>
            <a:r>
              <a:rPr lang="el-GR" dirty="0"/>
              <a:t> στοχεύει στην ενημέρωση του πίνακα δρομολόγησης με προσθήκη των βέλτιστων  διαδρομών προς όλα τα δίκτυα ενός διαδικτύου αλλά και στην αφαίρεση μη έγκυρων πλέον  διαδρομών.  </a:t>
            </a:r>
            <a:r>
              <a:rPr lang="el-GR" b="1" dirty="0"/>
              <a:t> </a:t>
            </a:r>
            <a:r>
              <a:rPr lang="el-GR" dirty="0"/>
              <a:t>Γνωστά πρωτόκολλα δρομολόγησης: </a:t>
            </a:r>
            <a:r>
              <a:rPr lang="en-US" dirty="0"/>
              <a:t>RIP</a:t>
            </a:r>
            <a:r>
              <a:rPr lang="el-GR" dirty="0"/>
              <a:t>, </a:t>
            </a:r>
            <a:r>
              <a:rPr lang="en-US" dirty="0"/>
              <a:t>OSPF</a:t>
            </a:r>
            <a:r>
              <a:rPr lang="el-GR" dirty="0"/>
              <a:t>, </a:t>
            </a:r>
            <a:r>
              <a:rPr lang="en-US" dirty="0"/>
              <a:t>BGP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904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Πρωτόκολλο</a:t>
            </a:r>
            <a:r>
              <a:rPr lang="en-US" dirty="0" smtClean="0"/>
              <a:t> </a:t>
            </a:r>
            <a:r>
              <a:rPr lang="el-GR" dirty="0" smtClean="0"/>
              <a:t>χαμηλής επιβάρυνσης</a:t>
            </a:r>
            <a:br>
              <a:rPr lang="el-GR" dirty="0" smtClean="0"/>
            </a:br>
            <a:r>
              <a:rPr lang="el-GR" dirty="0" smtClean="0"/>
              <a:t>υψηλή συντήρηση</a:t>
            </a:r>
            <a:br>
              <a:rPr lang="el-GR" dirty="0" smtClean="0"/>
            </a:br>
            <a:r>
              <a:rPr lang="el-GR" dirty="0" smtClean="0"/>
              <a:t>πολύ κακός</a:t>
            </a:r>
            <a:r>
              <a:rPr lang="el-GR" baseline="0" dirty="0" smtClean="0"/>
              <a:t> χρόνος </a:t>
            </a:r>
            <a:r>
              <a:rPr lang="el-GR" dirty="0" smtClean="0"/>
              <a:t>σύγκλισης</a:t>
            </a:r>
            <a:br>
              <a:rPr lang="el-GR" dirty="0" smtClean="0"/>
            </a:br>
            <a:r>
              <a:rPr lang="el-GR" dirty="0" smtClean="0"/>
              <a:t>απαιτεί χειροκίνητη ρύθμιση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4928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b="1" dirty="0" smtClean="0">
                <a:solidFill>
                  <a:srgbClr val="990033"/>
                </a:solidFill>
              </a:rPr>
              <a:t>Υποστήριξη της διάδοσης προεπιλεγμένου δρομολογίου (</a:t>
            </a:r>
            <a:r>
              <a:rPr lang="en-GB" sz="1200" dirty="0" smtClean="0"/>
              <a:t>default route </a:t>
            </a:r>
            <a:r>
              <a:rPr lang="el-GR" sz="1200" dirty="0" smtClean="0"/>
              <a:t>) : Συνήθως επιλέγεται ο δρομολογητής που συνδέεται με έναν </a:t>
            </a:r>
            <a:r>
              <a:rPr lang="en-GB" sz="1200" dirty="0" smtClean="0"/>
              <a:t>ISP</a:t>
            </a:r>
            <a:endParaRPr lang="el-GR" sz="1200" dirty="0" smtClean="0"/>
          </a:p>
          <a:p>
            <a:r>
              <a:rPr lang="el-GR" sz="1200" b="1" dirty="0" smtClean="0">
                <a:solidFill>
                  <a:srgbClr val="990033"/>
                </a:solidFill>
              </a:rPr>
              <a:t>Αλγόριθμος διανυσμάτων απόστασης </a:t>
            </a:r>
            <a:r>
              <a:rPr lang="en-GB" sz="1200" b="1" dirty="0" smtClean="0">
                <a:solidFill>
                  <a:srgbClr val="990033"/>
                </a:solidFill>
              </a:rPr>
              <a:t>(distance vector)</a:t>
            </a:r>
            <a:r>
              <a:rPr lang="el-GR" sz="1200" dirty="0" smtClean="0"/>
              <a:t>:</a:t>
            </a:r>
            <a:r>
              <a:rPr lang="el-GR" sz="1200" dirty="0" smtClean="0">
                <a:solidFill>
                  <a:srgbClr val="820000"/>
                </a:solidFill>
              </a:rPr>
              <a:t> </a:t>
            </a:r>
            <a:r>
              <a:rPr lang="el-GR" sz="1200" dirty="0" smtClean="0"/>
              <a:t>ενημέρωση γειτονικών δρομολογητών για αλλαγές τοπολογίας περιοδικά</a:t>
            </a:r>
          </a:p>
          <a:p>
            <a:r>
              <a:rPr lang="el-GR" sz="1200" b="1" dirty="0" smtClean="0">
                <a:solidFill>
                  <a:srgbClr val="990033"/>
                </a:solidFill>
              </a:rPr>
              <a:t>Παθητική έκδοση για </a:t>
            </a:r>
            <a:r>
              <a:rPr lang="en-US" sz="1200" b="1" dirty="0" smtClean="0">
                <a:solidFill>
                  <a:srgbClr val="990033"/>
                </a:solidFill>
              </a:rPr>
              <a:t>hosts</a:t>
            </a:r>
            <a:r>
              <a:rPr lang="el-GR" sz="1200" dirty="0" smtClean="0"/>
              <a:t>: το </a:t>
            </a:r>
            <a:r>
              <a:rPr lang="en-GB" sz="1200" dirty="0" smtClean="0"/>
              <a:t>RIP </a:t>
            </a:r>
            <a:r>
              <a:rPr lang="el-GR" sz="1200" dirty="0" smtClean="0"/>
              <a:t>επιτρέπει σε έναν </a:t>
            </a:r>
            <a:r>
              <a:rPr lang="en-US" sz="1200" dirty="0" smtClean="0"/>
              <a:t>host </a:t>
            </a:r>
            <a:r>
              <a:rPr lang="el-GR" sz="1200" dirty="0" smtClean="0"/>
              <a:t>να μαθαίνει ποιοι προορισμοί βρίσκονται πέρα από τον κάθε δρομολογητή (παρακολουθεί παθητικά &amp; ενημερώνει τον πίνακα δρομολόγησής του)</a:t>
            </a:r>
            <a:endParaRPr lang="en-US" sz="1200" dirty="0" smtClean="0"/>
          </a:p>
          <a:p>
            <a:r>
              <a:rPr lang="el-GR" sz="1200" b="1" dirty="0" smtClean="0">
                <a:solidFill>
                  <a:srgbClr val="990033"/>
                </a:solidFill>
              </a:rPr>
              <a:t>Περιορισμός κλίμακας δικτύου</a:t>
            </a:r>
            <a:r>
              <a:rPr lang="el-GR" sz="1200" dirty="0" smtClean="0"/>
              <a:t>: μέχρι 15 </a:t>
            </a:r>
            <a:r>
              <a:rPr lang="el-GR" sz="1200" dirty="0" err="1" smtClean="0"/>
              <a:t>hops</a:t>
            </a:r>
            <a:r>
              <a:rPr lang="en-US" sz="1200" dirty="0" smtClean="0"/>
              <a:t> </a:t>
            </a:r>
            <a:r>
              <a:rPr lang="el-GR" sz="1200" dirty="0" smtClean="0"/>
              <a:t>για </a:t>
            </a:r>
            <a:r>
              <a:rPr lang="en-US" sz="1200" dirty="0" err="1" smtClean="0"/>
              <a:t>ver</a:t>
            </a:r>
            <a:r>
              <a:rPr lang="en-US" sz="1200" dirty="0" smtClean="0"/>
              <a:t> 1</a:t>
            </a:r>
            <a:endParaRPr lang="el-GR" sz="1200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8477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8477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20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7932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0411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37478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97012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9762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99744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9762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27" indent="-171427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976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dirty="0" smtClean="0">
                <a:latin typeface="+mn-lt"/>
              </a:rPr>
              <a:t>Η δρομολόγηση ξεκινάει με τη φόρτωση ενός αρχικού συνόλου δρομολογίων στον πίνακα δρομολόγησης κατά την εκκίνηση της συσκευής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4013" indent="0">
              <a:spcBef>
                <a:spcPts val="0"/>
              </a:spcBef>
              <a:buNone/>
              <a:defRPr/>
            </a:pPr>
            <a:r>
              <a:rPr lang="el-GR" sz="1200" dirty="0" smtClean="0">
                <a:latin typeface="+mn-lt"/>
              </a:rPr>
              <a:t>Κάθε δρομολογητής μπορεί να προωθεί πακέτα μόνο σε δίκτυα που βρίσκονται στον πίνακα δρομολόγησής του.</a:t>
            </a:r>
          </a:p>
          <a:p>
            <a:pPr marL="354013" indent="0">
              <a:spcBef>
                <a:spcPts val="0"/>
              </a:spcBef>
              <a:buNone/>
              <a:defRPr/>
            </a:pPr>
            <a:r>
              <a:rPr lang="el-GR" sz="1200" dirty="0" smtClean="0">
                <a:latin typeface="+mn-lt"/>
              </a:rPr>
              <a:t>Κάθε δρομολογητής γνωρίζει τα δίκτυα τα οποία συνδέονται άμεσα επάνω του.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6777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677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2320" y="6356350"/>
            <a:ext cx="1234480" cy="365125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2123728" y="6388233"/>
            <a:ext cx="5184576" cy="292388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1300" b="1" dirty="0" smtClean="0">
                <a:solidFill>
                  <a:schemeClr val="bg1"/>
                </a:solidFill>
                <a:latin typeface="+mn-lt"/>
              </a:rPr>
              <a:t>ΔΥΝΑΜΙΚΗ ΔΡΟΜΟΛΟΓΗΣΗ </a:t>
            </a:r>
            <a:r>
              <a:rPr lang="de-CH" sz="1300" b="1" dirty="0" smtClean="0">
                <a:solidFill>
                  <a:schemeClr val="bg1"/>
                </a:solidFill>
                <a:latin typeface="+mn-lt"/>
              </a:rPr>
              <a:t>– </a:t>
            </a:r>
            <a:r>
              <a:rPr lang="el-GR" sz="1300" b="1" dirty="0" smtClean="0">
                <a:solidFill>
                  <a:schemeClr val="bg1"/>
                </a:solidFill>
                <a:latin typeface="+mn-lt"/>
              </a:rPr>
              <a:t>ΠΡΩΤΟΚΟΛΛΟ</a:t>
            </a:r>
            <a:r>
              <a:rPr lang="el-GR" sz="1300" b="1" baseline="0" dirty="0" smtClean="0">
                <a:solidFill>
                  <a:schemeClr val="bg1"/>
                </a:solidFill>
                <a:latin typeface="+mn-lt"/>
              </a:rPr>
              <a:t>  ΔΡΟΜΟΛΟΓΗΣΗΣ </a:t>
            </a:r>
            <a:r>
              <a:rPr lang="de-CH" sz="1300" b="1" dirty="0" smtClean="0">
                <a:solidFill>
                  <a:schemeClr val="bg1"/>
                </a:solidFill>
                <a:latin typeface="+mn-lt"/>
              </a:rPr>
              <a:t>RIP</a:t>
            </a:r>
            <a:endParaRPr lang="el-GR" sz="13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D6D4-D1E1-4AA2-9157-948B50E48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29400"/>
            <a:ext cx="511968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7C38EB8-18E7-4040-B460-0E2DD15BAC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40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prstClr val="white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131840" y="6357600"/>
            <a:ext cx="4680520" cy="363600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300" b="1" dirty="0" smtClean="0">
                <a:solidFill>
                  <a:prstClr val="white"/>
                </a:solidFill>
                <a:latin typeface="Calibri"/>
              </a:rPr>
              <a:t>ΠΡΩΤΟΚΟΛΛΑ ΚΑΙ ΔΙΑΣΤΡΩΜΑΤΩΣΗ </a:t>
            </a:r>
          </a:p>
        </p:txBody>
      </p:sp>
    </p:spTree>
    <p:extLst>
      <p:ext uri="{BB962C8B-B14F-4D97-AF65-F5344CB8AC3E}">
        <p14:creationId xmlns:p14="http://schemas.microsoft.com/office/powerpoint/2010/main" val="371330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51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73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11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19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7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71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52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86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553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18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prstClr val="white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131840" y="6357600"/>
            <a:ext cx="4680520" cy="363600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300" b="1" dirty="0" smtClean="0">
                <a:solidFill>
                  <a:prstClr val="white"/>
                </a:solidFill>
                <a:latin typeface="Calibri"/>
              </a:rPr>
              <a:t>ΠΡΩΤΟΚΟΛΛΑ ΚΑΙ ΔΙΑΣΤΡΩΜΑΤΩΣΗ </a:t>
            </a:r>
          </a:p>
        </p:txBody>
      </p:sp>
    </p:spTree>
    <p:extLst>
      <p:ext uri="{BB962C8B-B14F-4D97-AF65-F5344CB8AC3E}">
        <p14:creationId xmlns:p14="http://schemas.microsoft.com/office/powerpoint/2010/main" val="3712888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1336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726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987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80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09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58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85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075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8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433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57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1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4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341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88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76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417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417A0E0-96AD-4958-A1F2-1F840A138403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25/6/2016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CE8CF6-BF43-4E72-A21A-DE9349BCA97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80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417A0E0-96AD-4958-A1F2-1F840A138403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25/6/2016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CE8CF6-BF43-4E72-A21A-DE9349BCA97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354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1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tx1"/>
                </a:solidFill>
              </a:rPr>
              <a:t>Δυναμική Δρομολόγηση (</a:t>
            </a:r>
            <a:r>
              <a:rPr lang="de-CH" sz="2800" dirty="0" smtClean="0">
                <a:solidFill>
                  <a:schemeClr val="tx1"/>
                </a:solidFill>
              </a:rPr>
              <a:t>RIP)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endParaRPr lang="el-GR" sz="28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l-G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  <a:cs typeface="Arial" charset="0"/>
              </a:rPr>
              <a:t>Ιφιγένεια </a:t>
            </a:r>
            <a:r>
              <a:rPr lang="el-GR" sz="2400" dirty="0" err="1" smtClean="0">
                <a:solidFill>
                  <a:schemeClr val="tx1"/>
                </a:solidFill>
                <a:cs typeface="Arial" charset="0"/>
              </a:rPr>
              <a:t>Φουντά</a:t>
            </a:r>
            <a:endParaRPr lang="el-GR" sz="2400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</a:rPr>
              <a:t>Τμήμα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944426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54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Δρομολόγηση στο </a:t>
            </a:r>
            <a:r>
              <a:rPr lang="en-GB" sz="3200" dirty="0"/>
              <a:t>Internet </a:t>
            </a:r>
            <a:r>
              <a:rPr lang="en-GB" sz="3200" dirty="0" smtClean="0"/>
              <a:t>(</a:t>
            </a:r>
            <a:r>
              <a:rPr lang="en-US" sz="3200" dirty="0" smtClean="0"/>
              <a:t>8</a:t>
            </a:r>
            <a:r>
              <a:rPr lang="en-GB" sz="3200" dirty="0" smtClean="0"/>
              <a:t>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el-GR" sz="2400" b="1" dirty="0">
                <a:solidFill>
                  <a:srgbClr val="990033"/>
                </a:solidFill>
              </a:rPr>
              <a:t>Πρωτόκολλο  δρομολόγησης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 καθορίζει </a:t>
            </a:r>
            <a:r>
              <a:rPr lang="el-GR" sz="2400" dirty="0"/>
              <a:t>τον τρόπο που οι δρομολογητές επικοινωνούν μεταξύ τους και διαδίδουν τις πληροφορίες  που γνωρίζουν για δρομολόγια προς συγκεκριμένα δίκτυα υπολογιστών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ε</a:t>
            </a:r>
            <a:r>
              <a:rPr lang="el-GR" sz="2400" dirty="0" smtClean="0"/>
              <a:t>νημερώνει τον πίνακα </a:t>
            </a:r>
            <a:r>
              <a:rPr lang="el-GR" sz="2400" dirty="0"/>
              <a:t>δρομολόγησης </a:t>
            </a:r>
            <a:r>
              <a:rPr lang="el-GR" sz="2400" dirty="0" smtClean="0"/>
              <a:t>με προσθήκη βέλτιστων  </a:t>
            </a:r>
            <a:r>
              <a:rPr lang="el-GR" sz="2400" dirty="0"/>
              <a:t>διαδρομών προς όλα τα δίκτυα ενός διαδικτύου αλλά και </a:t>
            </a:r>
            <a:r>
              <a:rPr lang="el-GR" sz="2400" dirty="0" smtClean="0"/>
              <a:t>με αφαίρεση </a:t>
            </a:r>
            <a:r>
              <a:rPr lang="el-GR" sz="2400" dirty="0"/>
              <a:t>μη έγκυρων πλέον  διαδρομών.  </a:t>
            </a:r>
            <a:r>
              <a:rPr lang="el-GR" sz="2400" b="1" dirty="0"/>
              <a:t> </a:t>
            </a:r>
            <a:r>
              <a:rPr lang="el-GR" sz="2400" dirty="0"/>
              <a:t>Γνωστά πρωτόκολλα δρομολόγησης: </a:t>
            </a:r>
            <a:r>
              <a:rPr lang="en-US" sz="2400" b="1" dirty="0"/>
              <a:t>RIP</a:t>
            </a:r>
            <a:r>
              <a:rPr lang="el-GR" sz="2400" b="1" dirty="0"/>
              <a:t>, </a:t>
            </a:r>
            <a:r>
              <a:rPr lang="en-US" sz="2400" b="1" dirty="0"/>
              <a:t>OSPF</a:t>
            </a:r>
            <a:r>
              <a:rPr lang="el-GR" sz="2400" b="1" dirty="0"/>
              <a:t>, </a:t>
            </a:r>
            <a:r>
              <a:rPr lang="en-US" sz="2400" b="1" dirty="0" smtClean="0"/>
              <a:t>BGP</a:t>
            </a:r>
            <a:endParaRPr lang="el-GR" sz="2400" b="1" dirty="0" smtClean="0"/>
          </a:p>
          <a:p>
            <a:r>
              <a:rPr lang="el-GR" sz="2400" b="1" dirty="0">
                <a:solidFill>
                  <a:srgbClr val="990033"/>
                </a:solidFill>
              </a:rPr>
              <a:t>Αλγόριθμος  δρομολόγησης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χρησιμοποιείται από τα </a:t>
            </a:r>
            <a:r>
              <a:rPr lang="el-GR" sz="2400" dirty="0" smtClean="0"/>
              <a:t>πρωτόκολλα  </a:t>
            </a:r>
            <a:r>
              <a:rPr lang="el-GR" sz="2400" dirty="0"/>
              <a:t>δρομολόγησης για τον υπολογισμό της βέλτιστης διαδρομής </a:t>
            </a:r>
            <a:r>
              <a:rPr lang="el-GR" sz="2400" dirty="0" smtClean="0"/>
              <a:t>προς έναν προορισμό</a:t>
            </a:r>
            <a:endParaRPr lang="el-G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καθορίζει το κριτήριο με βάση το οποίο επιλέγεται η </a:t>
            </a:r>
            <a:r>
              <a:rPr lang="el-GR" sz="2400" dirty="0" smtClean="0"/>
              <a:t>βέλτιστη διαδρομή</a:t>
            </a:r>
            <a:r>
              <a:rPr lang="el-GR" sz="2400" dirty="0"/>
              <a:t>. 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Γνωστοί αλγόριθμοι δρομολόγησης: </a:t>
            </a:r>
            <a:r>
              <a:rPr lang="en-US" sz="2400" b="1" dirty="0" smtClean="0"/>
              <a:t>Distance </a:t>
            </a:r>
            <a:r>
              <a:rPr lang="en-US" sz="2400" b="1" dirty="0"/>
              <a:t>vector</a:t>
            </a:r>
            <a:r>
              <a:rPr lang="el-GR" sz="2400" b="1" dirty="0"/>
              <a:t>, </a:t>
            </a:r>
            <a:r>
              <a:rPr lang="el-GR" sz="2400" b="1" dirty="0" err="1"/>
              <a:t>Link</a:t>
            </a:r>
            <a:r>
              <a:rPr lang="el-GR" sz="2400" b="1" dirty="0"/>
              <a:t> </a:t>
            </a:r>
            <a:r>
              <a:rPr lang="en-US" sz="2400" b="1" dirty="0"/>
              <a:t>state</a:t>
            </a:r>
            <a:r>
              <a:rPr lang="el-GR" sz="2400" b="1" dirty="0"/>
              <a:t> </a:t>
            </a:r>
            <a:r>
              <a:rPr lang="el-GR" sz="2400" b="1" dirty="0" smtClean="0"/>
              <a:t> </a:t>
            </a:r>
            <a:endParaRPr lang="el-GR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6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Δυναμική δρομολόγηση</a:t>
            </a:r>
            <a:endParaRPr lang="en-GB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Στη στατική δρομολόγηση οι πίνακες δρομολόγησης </a:t>
            </a:r>
            <a:r>
              <a:rPr lang="el-GR" sz="2200" dirty="0" err="1" smtClean="0"/>
              <a:t>πληθυσμώνονται</a:t>
            </a:r>
            <a:r>
              <a:rPr lang="el-GR" sz="2200" dirty="0" smtClean="0"/>
              <a:t> από τις εντολές στατικής δρομολόγησης του διαχειριστή.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Στη δυναμική δρομολόγηση οι </a:t>
            </a:r>
            <a:r>
              <a:rPr lang="el-GR" sz="2200" dirty="0"/>
              <a:t>πίνακες δρομολόγησης </a:t>
            </a:r>
            <a:r>
              <a:rPr lang="el-GR" sz="2200" dirty="0" err="1"/>
              <a:t>πληθυσμώνονται</a:t>
            </a:r>
            <a:r>
              <a:rPr lang="el-GR" sz="2200" dirty="0"/>
              <a:t> </a:t>
            </a:r>
            <a:r>
              <a:rPr lang="el-GR" sz="2200" dirty="0" smtClean="0"/>
              <a:t> από τα </a:t>
            </a:r>
            <a:r>
              <a:rPr lang="el-GR" sz="2200" b="1" dirty="0" smtClean="0">
                <a:solidFill>
                  <a:srgbClr val="990033"/>
                </a:solidFill>
              </a:rPr>
              <a:t>πρωτόκολλα δρομολόγησης </a:t>
            </a:r>
            <a:r>
              <a:rPr lang="el-GR" sz="2200" dirty="0"/>
              <a:t>(</a:t>
            </a:r>
            <a:r>
              <a:rPr lang="en-US" sz="2200" b="1" dirty="0"/>
              <a:t>RIP, OSPF, BGP</a:t>
            </a:r>
            <a:r>
              <a:rPr lang="el-GR" sz="2200" dirty="0" smtClean="0"/>
              <a:t>) τα οποία εκτελούνται σε κάθε δρομολογητή.</a:t>
            </a:r>
            <a:endParaRPr lang="el-GR" sz="22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Τα  </a:t>
            </a:r>
            <a:r>
              <a:rPr lang="el-GR" sz="2200" dirty="0"/>
              <a:t>πρωτόκολλα </a:t>
            </a:r>
            <a:r>
              <a:rPr lang="el-GR" sz="2200" dirty="0" smtClean="0"/>
              <a:t>δρομολόγησης,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l-GR" sz="2200" dirty="0" smtClean="0"/>
              <a:t>ορίζουν </a:t>
            </a:r>
            <a:r>
              <a:rPr lang="el-GR" sz="2200" dirty="0"/>
              <a:t>τον τρόπο με τον οποίο </a:t>
            </a:r>
            <a:r>
              <a:rPr lang="el-GR" sz="2200" dirty="0" smtClean="0"/>
              <a:t>επικοινωνούν οι δρομολογητές για να ανταλλάσσουν πληροφορίες </a:t>
            </a:r>
            <a:r>
              <a:rPr lang="el-GR" sz="2200" dirty="0"/>
              <a:t>για την τοπολογία του </a:t>
            </a:r>
            <a:r>
              <a:rPr lang="el-GR" sz="2200" dirty="0" smtClean="0"/>
              <a:t>δικτύου, </a:t>
            </a:r>
            <a:r>
              <a:rPr lang="el-GR" sz="2200" dirty="0"/>
              <a:t>η οποία τελικά αποτυπώνεται στους πίνακες δρομολόγησής τους.</a:t>
            </a:r>
          </a:p>
          <a:p>
            <a:pPr defTabSz="88203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200" dirty="0"/>
              <a:t>Τα πρωτόκολλα  δρομολόγησης  για τον υπολογισμό της βέλτιστης διαδρομής χρησιμοποιούν </a:t>
            </a:r>
            <a:r>
              <a:rPr lang="el-GR" sz="2200" b="1" dirty="0">
                <a:solidFill>
                  <a:srgbClr val="990033"/>
                </a:solidFill>
              </a:rPr>
              <a:t>αλγόριθμους δρομολόγησης </a:t>
            </a:r>
            <a:r>
              <a:rPr lang="el-GR" sz="2200" dirty="0"/>
              <a:t>(</a:t>
            </a:r>
            <a:r>
              <a:rPr lang="en-US" sz="2200" b="1" dirty="0"/>
              <a:t>Distance vector</a:t>
            </a:r>
            <a:r>
              <a:rPr lang="el-GR" sz="2200" b="1" dirty="0"/>
              <a:t>, </a:t>
            </a:r>
            <a:r>
              <a:rPr lang="el-GR" sz="2200" b="1" dirty="0" err="1"/>
              <a:t>Link</a:t>
            </a:r>
            <a:r>
              <a:rPr lang="el-GR" sz="2200" b="1" dirty="0"/>
              <a:t> </a:t>
            </a:r>
            <a:r>
              <a:rPr lang="en-US" sz="2200" b="1" dirty="0"/>
              <a:t>state</a:t>
            </a:r>
            <a:r>
              <a:rPr lang="el-GR" sz="2200" dirty="0"/>
              <a:t> ) </a:t>
            </a:r>
          </a:p>
          <a:p>
            <a:pPr defTabSz="882030">
              <a:defRPr/>
            </a:pPr>
            <a:endParaRPr lang="el-GR" sz="2000" dirty="0"/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4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Αλγόριθμοι δρομολόγησης</a:t>
            </a:r>
            <a:endParaRPr lang="en-GB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l-GR" sz="2000" dirty="0"/>
              <a:t>Οι αλγόριθμοι </a:t>
            </a:r>
            <a:r>
              <a:rPr lang="el-GR" sz="2000" dirty="0" smtClean="0"/>
              <a:t>δρομολόγησης  </a:t>
            </a:r>
            <a:r>
              <a:rPr lang="el-GR" sz="2000" dirty="0"/>
              <a:t>βασίζουν τις αποφάσεις δρομολόγησης σε μετρήσεις ή εκτιμήσεις της τρέχουσας τοπολογίας και κίνησης. Σημαντικές παράμετροι </a:t>
            </a:r>
            <a:r>
              <a:rPr lang="el-GR" sz="2000" dirty="0" smtClean="0"/>
              <a:t>είναι:</a:t>
            </a:r>
          </a:p>
          <a:p>
            <a:pPr marL="628650" indent="-2730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l-GR" sz="2000" b="1" dirty="0" smtClean="0"/>
              <a:t>από </a:t>
            </a:r>
            <a:r>
              <a:rPr lang="el-GR" sz="2000" b="1" dirty="0"/>
              <a:t>πού λαμβάνουν τις πληροφορίες </a:t>
            </a:r>
            <a:r>
              <a:rPr lang="el-GR" sz="2000" dirty="0" smtClean="0"/>
              <a:t>τους: τοπικά</a:t>
            </a:r>
            <a:r>
              <a:rPr lang="el-GR" sz="2000" dirty="0"/>
              <a:t>, από τη γειτονιά, από όλους τους </a:t>
            </a:r>
            <a:r>
              <a:rPr lang="el-GR" sz="2000" dirty="0" smtClean="0"/>
              <a:t>δρομολογητές</a:t>
            </a:r>
          </a:p>
          <a:p>
            <a:pPr marL="628650" indent="-2730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l-GR" sz="2000" b="1" dirty="0" smtClean="0"/>
              <a:t>πότε </a:t>
            </a:r>
            <a:r>
              <a:rPr lang="el-GR" sz="2000" b="1" dirty="0"/>
              <a:t>αλλάζουν τα </a:t>
            </a:r>
            <a:r>
              <a:rPr lang="el-GR" sz="2000" b="1" dirty="0" smtClean="0"/>
              <a:t>δρομολόγια:  </a:t>
            </a:r>
            <a:r>
              <a:rPr lang="el-GR" sz="2000" dirty="0" smtClean="0"/>
              <a:t>κάθε </a:t>
            </a:r>
            <a:r>
              <a:rPr lang="el-GR" sz="2000" dirty="0"/>
              <a:t>φορά που συμβαίνουν βλάβες, σε κάθε αλλαγή της τοπολογίας ή του φορτίου, κάθε ΔΤ </a:t>
            </a:r>
            <a:r>
              <a:rPr lang="en-US" sz="2000" dirty="0"/>
              <a:t>sec</a:t>
            </a:r>
            <a:r>
              <a:rPr lang="el-GR" sz="2000" dirty="0"/>
              <a:t> </a:t>
            </a:r>
            <a:r>
              <a:rPr lang="el-GR" sz="2000" dirty="0" smtClean="0"/>
              <a:t> </a:t>
            </a:r>
          </a:p>
          <a:p>
            <a:pPr marL="628650" indent="-2730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l-GR" sz="2000" b="1" dirty="0" smtClean="0"/>
              <a:t>ποίο </a:t>
            </a:r>
            <a:r>
              <a:rPr lang="el-GR" sz="2000" b="1" dirty="0"/>
              <a:t>είναι το </a:t>
            </a:r>
            <a:r>
              <a:rPr lang="en-US" sz="2000" b="1" dirty="0" smtClean="0"/>
              <a:t>metric</a:t>
            </a:r>
            <a:r>
              <a:rPr lang="el-GR" sz="2000" b="1" dirty="0" smtClean="0"/>
              <a:t>,  </a:t>
            </a:r>
            <a:r>
              <a:rPr lang="el-GR" sz="2000" dirty="0"/>
              <a:t>το μ</a:t>
            </a:r>
            <a:r>
              <a:rPr lang="el-GR" sz="2000" dirty="0" smtClean="0"/>
              <a:t>έτρο σύγκρισης δηλαδή που </a:t>
            </a:r>
            <a:r>
              <a:rPr lang="el-GR" sz="2000" dirty="0"/>
              <a:t>χρησιμοποιείται για τη </a:t>
            </a:r>
            <a:r>
              <a:rPr lang="el-GR" sz="2000" dirty="0" smtClean="0"/>
              <a:t>βελτιστοποίηση: απόσταση</a:t>
            </a:r>
            <a:r>
              <a:rPr lang="el-GR" sz="2000" dirty="0"/>
              <a:t>, πλήθος αλμάτων, εκτιμώμενος χρόνος  </a:t>
            </a:r>
            <a:r>
              <a:rPr lang="el-GR" sz="2000" dirty="0" smtClean="0"/>
              <a:t>διέλευσης, διαθεσιμότητα</a:t>
            </a:r>
            <a:endParaRPr lang="el-GR" sz="2000" dirty="0"/>
          </a:p>
          <a:p>
            <a:endParaRPr lang="el-GR" sz="2000" dirty="0"/>
          </a:p>
          <a:p>
            <a:r>
              <a:rPr lang="el-GR" sz="2000" dirty="0" smtClean="0"/>
              <a:t>Οι δημοφιλέστεροι αλγόριθμοι </a:t>
            </a:r>
            <a:r>
              <a:rPr lang="el-GR" sz="2000" dirty="0"/>
              <a:t>δρομολόγησης </a:t>
            </a:r>
            <a:r>
              <a:rPr lang="el-GR" sz="2000" dirty="0" smtClean="0"/>
              <a:t>είναι:</a:t>
            </a:r>
          </a:p>
          <a:p>
            <a:pPr marL="628650" indent="-273050">
              <a:buFont typeface="Wingdings" panose="05000000000000000000" pitchFamily="2" charset="2"/>
              <a:buChar char="ü"/>
            </a:pPr>
            <a:r>
              <a:rPr lang="en-US" sz="2000" b="1" dirty="0"/>
              <a:t>Distance vector</a:t>
            </a:r>
            <a:r>
              <a:rPr lang="el-GR" sz="2000" b="1" dirty="0"/>
              <a:t> </a:t>
            </a:r>
            <a:r>
              <a:rPr lang="el-GR" sz="2000" dirty="0" smtClean="0"/>
              <a:t>– αλγόριθμος δρομολόγησης με </a:t>
            </a:r>
            <a:r>
              <a:rPr lang="el-GR" sz="2000" dirty="0"/>
              <a:t>διανύσματα απόστασης </a:t>
            </a:r>
            <a:r>
              <a:rPr lang="el-GR" sz="2000" dirty="0" smtClean="0"/>
              <a:t> </a:t>
            </a:r>
          </a:p>
          <a:p>
            <a:pPr marL="628650" indent="-273050">
              <a:buFont typeface="Wingdings" panose="05000000000000000000" pitchFamily="2" charset="2"/>
              <a:buChar char="ü"/>
            </a:pPr>
            <a:r>
              <a:rPr lang="el-GR" sz="2000" b="1" dirty="0" err="1"/>
              <a:t>Link</a:t>
            </a:r>
            <a:r>
              <a:rPr lang="el-GR" sz="2000" b="1" dirty="0"/>
              <a:t> </a:t>
            </a:r>
            <a:r>
              <a:rPr lang="en-US" sz="2000" b="1" dirty="0"/>
              <a:t>state</a:t>
            </a:r>
            <a:r>
              <a:rPr lang="el-GR" sz="2000" b="1" dirty="0"/>
              <a:t> </a:t>
            </a:r>
            <a:r>
              <a:rPr lang="el-GR" sz="2000" dirty="0" smtClean="0"/>
              <a:t>– αλγόριθμος δρομολόγησης με </a:t>
            </a:r>
            <a:r>
              <a:rPr lang="el-GR" sz="2000" dirty="0"/>
              <a:t>κατάσταση </a:t>
            </a:r>
            <a:r>
              <a:rPr lang="el-GR" sz="2000" dirty="0" smtClean="0"/>
              <a:t>συνδέσμων </a:t>
            </a:r>
            <a:endParaRPr lang="el-GR" sz="2000" dirty="0"/>
          </a:p>
          <a:p>
            <a:pPr marL="628650" indent="-273050"/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65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908720"/>
          </a:xfrm>
        </p:spPr>
        <p:txBody>
          <a:bodyPr>
            <a:normAutofit/>
          </a:bodyPr>
          <a:lstStyle/>
          <a:p>
            <a:r>
              <a:rPr lang="el-GR" sz="3200" dirty="0"/>
              <a:t>Αλγόριθμος </a:t>
            </a:r>
            <a:r>
              <a:rPr lang="el-GR" sz="3200" dirty="0" smtClean="0"/>
              <a:t>με</a:t>
            </a:r>
            <a:r>
              <a:rPr lang="en-US" sz="3200" dirty="0" smtClean="0"/>
              <a:t> </a:t>
            </a:r>
            <a:r>
              <a:rPr lang="el-GR" sz="3200" dirty="0" smtClean="0"/>
              <a:t>διανύσματα </a:t>
            </a:r>
            <a:r>
              <a:rPr lang="el-GR" sz="3200" dirty="0"/>
              <a:t>απόστασης (1)</a:t>
            </a:r>
            <a:endParaRPr lang="en-GB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dirty="0"/>
              <a:t>Στον  αλγόριθμο δρομολόγησης με διανύσματα απόστασης </a:t>
            </a:r>
            <a:r>
              <a:rPr lang="el-GR" sz="2200" dirty="0" smtClean="0"/>
              <a:t>- </a:t>
            </a:r>
            <a:r>
              <a:rPr lang="en-US" sz="2200" b="1" dirty="0" smtClean="0">
                <a:solidFill>
                  <a:srgbClr val="990033"/>
                </a:solidFill>
              </a:rPr>
              <a:t>Distance Vector</a:t>
            </a:r>
            <a:r>
              <a:rPr lang="el-GR" sz="2200" b="1" dirty="0" smtClean="0">
                <a:solidFill>
                  <a:srgbClr val="990033"/>
                </a:solidFill>
              </a:rPr>
              <a:t>:</a:t>
            </a:r>
            <a:endParaRPr lang="el-GR" sz="2200" b="1" dirty="0">
              <a:solidFill>
                <a:srgbClr val="990033"/>
              </a:solidFill>
            </a:endParaRPr>
          </a:p>
          <a:p>
            <a:r>
              <a:rPr lang="el-GR" sz="2200" dirty="0" smtClean="0"/>
              <a:t>Κάθε </a:t>
            </a:r>
            <a:r>
              <a:rPr lang="el-GR" sz="2200" dirty="0"/>
              <a:t>δρομολογητής ανακοινώνει όλα τα δρομολόγια που γνωρίζει σε όλες τις διασυνδέσεις του. </a:t>
            </a:r>
            <a:endParaRPr lang="el-GR" sz="2200" dirty="0" smtClean="0"/>
          </a:p>
          <a:p>
            <a:r>
              <a:rPr lang="el-GR" sz="2200" dirty="0" smtClean="0"/>
              <a:t>Όλοι </a:t>
            </a:r>
            <a:r>
              <a:rPr lang="el-GR" sz="2200" dirty="0"/>
              <a:t>οι δρομολογητές που μοιράζονται το ίδιο φυσικό δίκτυο (</a:t>
            </a:r>
            <a:r>
              <a:rPr lang="en-US" sz="2200" dirty="0"/>
              <a:t>neighbors</a:t>
            </a:r>
            <a:r>
              <a:rPr lang="el-GR" sz="2200" dirty="0"/>
              <a:t>) θα λάβουν τις ενημερώσεις και θα μάθουν πληροφορίες για τις ανακοινωμένες διαδρομές. </a:t>
            </a:r>
          </a:p>
          <a:p>
            <a:r>
              <a:rPr lang="el-GR" sz="2200" dirty="0"/>
              <a:t>Όταν όλοι οι δρομολογητές του διαδικτύου θα έχουν ανακοινώσει τα δρομολόγιά τους, όλοι οι δρομολογητές του διαδικτύου θα γνωρίζουν τις διαδρομές προς όλα τα δίκτυα προορισμού του διαδικτύου</a:t>
            </a:r>
            <a:r>
              <a:rPr lang="el-GR" sz="2200" dirty="0" smtClean="0"/>
              <a:t>.</a:t>
            </a:r>
          </a:p>
          <a:p>
            <a:r>
              <a:rPr lang="el-GR" sz="2200" dirty="0"/>
              <a:t>Η πληροφορία δρομολόγησης  που ανακοινώνεται </a:t>
            </a:r>
            <a:r>
              <a:rPr lang="el-GR" sz="2200" dirty="0" smtClean="0"/>
              <a:t>περιλαμβάνει τη </a:t>
            </a:r>
            <a:r>
              <a:rPr lang="el-GR" sz="2200" dirty="0"/>
              <a:t>διεύθυνση του εκάστοτε δικτύου προορισμού </a:t>
            </a:r>
            <a:r>
              <a:rPr lang="el-GR" sz="2200" dirty="0" smtClean="0"/>
              <a:t>και την </a:t>
            </a:r>
            <a:r>
              <a:rPr lang="el-GR" sz="2200" dirty="0"/>
              <a:t>μετρική </a:t>
            </a:r>
            <a:r>
              <a:rPr lang="el-GR" sz="2200" dirty="0" smtClean="0"/>
              <a:t>της </a:t>
            </a:r>
            <a:r>
              <a:rPr lang="el-GR" sz="2200" dirty="0"/>
              <a:t>διαδρομής προς το εκάστοτε </a:t>
            </a:r>
            <a:r>
              <a:rPr lang="el-GR" sz="2200" dirty="0" smtClean="0"/>
              <a:t>δίκτυο</a:t>
            </a:r>
            <a:endParaRPr lang="el-GR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56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Αλγόριθμος με</a:t>
            </a:r>
            <a:r>
              <a:rPr lang="en-US" sz="3200" dirty="0"/>
              <a:t> </a:t>
            </a:r>
            <a:r>
              <a:rPr lang="el-GR" sz="3200" dirty="0"/>
              <a:t>διανύσματα απόστασης </a:t>
            </a:r>
            <a:r>
              <a:rPr lang="el-GR" sz="3200" dirty="0" smtClean="0"/>
              <a:t>(</a:t>
            </a:r>
            <a:r>
              <a:rPr lang="en-US" sz="3200" dirty="0" smtClean="0"/>
              <a:t>2</a:t>
            </a:r>
            <a:r>
              <a:rPr lang="el-GR" sz="3200" dirty="0" smtClean="0"/>
              <a:t>)</a:t>
            </a:r>
            <a:endParaRPr lang="en-GB" sz="3200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68552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Η </a:t>
            </a:r>
            <a:r>
              <a:rPr lang="el-GR" sz="2400" dirty="0"/>
              <a:t>μετρική καθορίζει το πόσο καλή είναι μία διαδρομή παρέχοντας την  απόσταση (</a:t>
            </a:r>
            <a:r>
              <a:rPr lang="en-US" sz="2400" b="1" dirty="0"/>
              <a:t>distance</a:t>
            </a:r>
            <a:r>
              <a:rPr lang="el-GR" sz="2400" dirty="0"/>
              <a:t>) του </a:t>
            </a:r>
            <a:r>
              <a:rPr lang="el-GR" sz="2400" dirty="0" smtClean="0"/>
              <a:t>δικτύου προορισμού από τον τρέχοντα δρομολογητή σε </a:t>
            </a:r>
            <a:r>
              <a:rPr lang="el-GR" sz="2400" dirty="0"/>
              <a:t>πλήθος αλμάτων </a:t>
            </a:r>
            <a:endParaRPr lang="el-GR" sz="2400" dirty="0" smtClean="0"/>
          </a:p>
          <a:p>
            <a:r>
              <a:rPr lang="el-GR" sz="2400" dirty="0" smtClean="0"/>
              <a:t>Ο </a:t>
            </a:r>
            <a:r>
              <a:rPr lang="el-GR" sz="2400" dirty="0"/>
              <a:t>δρομολογητής </a:t>
            </a:r>
            <a:r>
              <a:rPr lang="el-GR" sz="2400" b="1" dirty="0" smtClean="0"/>
              <a:t> </a:t>
            </a:r>
            <a:r>
              <a:rPr lang="en-US" sz="2400" b="1" dirty="0" smtClean="0"/>
              <a:t>j</a:t>
            </a:r>
            <a:r>
              <a:rPr lang="el-GR" sz="2400" b="1" dirty="0" smtClean="0"/>
              <a:t> </a:t>
            </a:r>
            <a:r>
              <a:rPr lang="el-GR" sz="2400" dirty="0" smtClean="0"/>
              <a:t>που </a:t>
            </a:r>
            <a:r>
              <a:rPr lang="el-GR" sz="2400" dirty="0"/>
              <a:t>λαμβάνει την ενημέρωση,  γνωρίζει  </a:t>
            </a:r>
            <a:r>
              <a:rPr lang="el-GR" sz="2400" dirty="0" smtClean="0"/>
              <a:t>από ποιόν   δρομολογητή έλαβε </a:t>
            </a:r>
            <a:r>
              <a:rPr lang="el-GR" sz="2400" dirty="0"/>
              <a:t>την ενημέρωση </a:t>
            </a:r>
            <a:r>
              <a:rPr lang="el-GR" sz="2400" dirty="0" smtClean="0"/>
              <a:t>και </a:t>
            </a:r>
            <a:r>
              <a:rPr lang="el-GR" sz="2400" dirty="0"/>
              <a:t>προφανώς  γνωρίζει ότι η διαδρομή προς το </a:t>
            </a:r>
            <a:r>
              <a:rPr lang="el-GR" sz="2400" dirty="0" smtClean="0"/>
              <a:t>δίκτυο προορισμού  θα  περνάει  </a:t>
            </a:r>
            <a:r>
              <a:rPr lang="el-GR" sz="2400" dirty="0"/>
              <a:t>μέσα </a:t>
            </a:r>
            <a:r>
              <a:rPr lang="el-GR" sz="2400" dirty="0" smtClean="0"/>
              <a:t>από τον δρομολογητή που τον ενημέρωσε (</a:t>
            </a:r>
            <a:r>
              <a:rPr lang="en-US" sz="2400" b="1" dirty="0"/>
              <a:t>vector</a:t>
            </a:r>
            <a:r>
              <a:rPr lang="el-GR" sz="2400" dirty="0"/>
              <a:t>).  </a:t>
            </a:r>
          </a:p>
          <a:p>
            <a:r>
              <a:rPr lang="el-GR" sz="2400" dirty="0"/>
              <a:t>Αν ο δρομολογητής Α σταματήσει να στέλνει ενημερώσεις για κάποιο χρονικό διάστημα που καθορίζεται από τον αλγόριθμο, ο</a:t>
            </a:r>
            <a:r>
              <a:rPr lang="el-GR" sz="2400" b="1" dirty="0"/>
              <a:t> </a:t>
            </a:r>
            <a:r>
              <a:rPr lang="en-US" sz="2400" b="1" dirty="0" smtClean="0"/>
              <a:t>j</a:t>
            </a:r>
            <a:r>
              <a:rPr lang="el-GR" sz="2400" b="1" dirty="0" smtClean="0"/>
              <a:t> </a:t>
            </a:r>
            <a:r>
              <a:rPr lang="el-GR" sz="2400" dirty="0"/>
              <a:t>θεωρεί ότι οι ανακοινωμένες από τον Α διαδρομές δεν μπορεί να ισχύουν πλέον, οπότε αφαιρούνται από τον πίνακα δρομολόγησης του </a:t>
            </a:r>
            <a:r>
              <a:rPr lang="el-GR" sz="2400" b="1" dirty="0"/>
              <a:t> </a:t>
            </a:r>
            <a:r>
              <a:rPr lang="en-US" sz="2400" b="1" dirty="0"/>
              <a:t>j</a:t>
            </a:r>
            <a:r>
              <a:rPr lang="el-GR" sz="2400" b="1" dirty="0"/>
              <a:t> </a:t>
            </a:r>
            <a:r>
              <a:rPr lang="el-GR" sz="2400" dirty="0" smtClean="0"/>
              <a:t>.</a:t>
            </a:r>
          </a:p>
          <a:p>
            <a:r>
              <a:rPr lang="el-GR" sz="2400" b="1" dirty="0"/>
              <a:t>Αν ένας δρομολογητής ενημερωθεί για πολλαπλές διαδρομές προς το ίδιο δίκτυο είναι προφανές ότι θα </a:t>
            </a:r>
            <a:r>
              <a:rPr lang="el-GR" sz="2400" b="1" dirty="0" smtClean="0"/>
              <a:t>επιλεγεί η </a:t>
            </a:r>
            <a:r>
              <a:rPr lang="el-GR" sz="2400" b="1" dirty="0"/>
              <a:t>καλύτερη διαδρομή σύμφωνα με την μετρική.  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779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Πρωτόκολλα δρομολόγησης </a:t>
            </a:r>
            <a:endParaRPr lang="en-GB" sz="3600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tabLst>
                <a:tab pos="539750" algn="l"/>
              </a:tabLst>
            </a:pPr>
            <a:r>
              <a:rPr lang="el-GR" sz="2400" b="1" dirty="0">
                <a:solidFill>
                  <a:srgbClr val="990033"/>
                </a:solidFill>
              </a:rPr>
              <a:t>Πρωτόκολλα δρομολόγησης</a:t>
            </a:r>
          </a:p>
          <a:p>
            <a:pPr marL="712788" indent="-439738">
              <a:buFont typeface="Wingdings" panose="05000000000000000000" pitchFamily="2" charset="2"/>
              <a:buChar char="ü"/>
            </a:pPr>
            <a:r>
              <a:rPr lang="en-GB" sz="2400" b="1" dirty="0" smtClean="0"/>
              <a:t>RIP</a:t>
            </a:r>
            <a:r>
              <a:rPr lang="en-GB" sz="2400" dirty="0" smtClean="0"/>
              <a:t> </a:t>
            </a:r>
            <a:r>
              <a:rPr lang="el-GR" sz="2400" dirty="0" smtClean="0"/>
              <a:t>-  </a:t>
            </a:r>
            <a:r>
              <a:rPr lang="en-GB" sz="2400" dirty="0" smtClean="0"/>
              <a:t>Routing Information Protocol</a:t>
            </a:r>
          </a:p>
          <a:p>
            <a:pPr marL="712788" indent="-439738">
              <a:buFont typeface="Wingdings" panose="05000000000000000000" pitchFamily="2" charset="2"/>
              <a:buChar char="ü"/>
            </a:pPr>
            <a:r>
              <a:rPr lang="en-GB" sz="2400" b="1" dirty="0" smtClean="0"/>
              <a:t>OSPF</a:t>
            </a:r>
            <a:r>
              <a:rPr lang="en-GB" sz="2400" dirty="0" smtClean="0"/>
              <a:t> </a:t>
            </a:r>
            <a:r>
              <a:rPr lang="el-GR" sz="2400" dirty="0" smtClean="0"/>
              <a:t>- </a:t>
            </a:r>
            <a:r>
              <a:rPr lang="en-GB" sz="2400" dirty="0" smtClean="0"/>
              <a:t>Open Shortest Path First</a:t>
            </a:r>
          </a:p>
          <a:p>
            <a:pPr marL="712788" indent="-439738">
              <a:buFont typeface="Wingdings" panose="05000000000000000000" pitchFamily="2" charset="2"/>
              <a:buChar char="ü"/>
            </a:pPr>
            <a:r>
              <a:rPr lang="en-GB" sz="2400" b="1" dirty="0" smtClean="0"/>
              <a:t>BGP</a:t>
            </a:r>
            <a:r>
              <a:rPr lang="en-GB" sz="2400" dirty="0" smtClean="0"/>
              <a:t> </a:t>
            </a:r>
            <a:r>
              <a:rPr lang="el-GR" sz="2400" dirty="0" smtClean="0"/>
              <a:t>- </a:t>
            </a:r>
            <a:r>
              <a:rPr lang="en-GB" sz="2400" dirty="0" smtClean="0"/>
              <a:t>Border Gateway Protocol</a:t>
            </a:r>
            <a:endParaRPr lang="el-GR" sz="2400" dirty="0" smtClean="0"/>
          </a:p>
          <a:p>
            <a:endParaRPr lang="el-GR" sz="2400" dirty="0" smtClean="0"/>
          </a:p>
          <a:p>
            <a:pPr>
              <a:spcBef>
                <a:spcPts val="1200"/>
              </a:spcBef>
              <a:tabLst>
                <a:tab pos="539750" algn="l"/>
              </a:tabLst>
            </a:pPr>
            <a:r>
              <a:rPr lang="el-GR" sz="2400" b="1" dirty="0">
                <a:solidFill>
                  <a:srgbClr val="990033"/>
                </a:solidFill>
              </a:rPr>
              <a:t>Διαφορές </a:t>
            </a:r>
            <a:r>
              <a:rPr lang="el-GR" sz="2400" b="1" dirty="0" err="1">
                <a:solidFill>
                  <a:srgbClr val="990033"/>
                </a:solidFill>
              </a:rPr>
              <a:t>πρωτοκόλων</a:t>
            </a:r>
            <a:r>
              <a:rPr lang="el-GR" sz="2400" b="1" dirty="0">
                <a:solidFill>
                  <a:srgbClr val="990033"/>
                </a:solidFill>
              </a:rPr>
              <a:t> δρομολόγησης ως προς</a:t>
            </a:r>
            <a:r>
              <a:rPr lang="en-US" sz="2400" b="1" dirty="0">
                <a:solidFill>
                  <a:srgbClr val="990033"/>
                </a:solidFill>
              </a:rPr>
              <a:t>:</a:t>
            </a:r>
            <a:r>
              <a:rPr lang="el-GR" sz="2400" b="1" dirty="0">
                <a:solidFill>
                  <a:srgbClr val="990033"/>
                </a:solidFill>
              </a:rPr>
              <a:t> </a:t>
            </a:r>
            <a:endParaRPr lang="en-US" sz="2400" b="1" dirty="0">
              <a:solidFill>
                <a:srgbClr val="990033"/>
              </a:solidFill>
            </a:endParaRPr>
          </a:p>
          <a:p>
            <a:pPr marL="712788" indent="-439738">
              <a:buFont typeface="Wingdings" panose="05000000000000000000" pitchFamily="2" charset="2"/>
              <a:buChar char="ü"/>
            </a:pPr>
            <a:r>
              <a:rPr lang="el-GR" sz="2400" dirty="0" smtClean="0"/>
              <a:t>Την κατηγοριοποίηση/χρήση</a:t>
            </a:r>
          </a:p>
          <a:p>
            <a:pPr marL="712788" indent="-439738">
              <a:buFont typeface="Wingdings" panose="05000000000000000000" pitchFamily="2" charset="2"/>
              <a:buChar char="ü"/>
            </a:pPr>
            <a:r>
              <a:rPr lang="el-GR" sz="2400" dirty="0" smtClean="0"/>
              <a:t>Τις τεχνικές ανακάλυψης τοπολογίας</a:t>
            </a:r>
          </a:p>
          <a:p>
            <a:pPr marL="712788" indent="-439738">
              <a:buFont typeface="Wingdings" panose="05000000000000000000" pitchFamily="2" charset="2"/>
              <a:buChar char="ü"/>
            </a:pPr>
            <a:r>
              <a:rPr lang="el-GR" sz="2400" dirty="0" smtClean="0"/>
              <a:t>Τη μεθοδολογία εύρεσης βέλτιστης διαδρομής</a:t>
            </a:r>
          </a:p>
          <a:p>
            <a:pPr>
              <a:buFontTx/>
              <a:buChar char="•"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534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Πρωτόκολλο </a:t>
            </a:r>
            <a:r>
              <a:rPr lang="el-GR" sz="3200" dirty="0" smtClean="0"/>
              <a:t>δρομολόγησης </a:t>
            </a:r>
            <a:r>
              <a:rPr lang="en-US" sz="3200" dirty="0" smtClean="0"/>
              <a:t>Rip</a:t>
            </a:r>
            <a:r>
              <a:rPr lang="el-GR" sz="3200" dirty="0" smtClean="0"/>
              <a:t> (1)</a:t>
            </a:r>
            <a:endParaRPr lang="en-GB" sz="3200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>
                <a:solidFill>
                  <a:srgbClr val="990033"/>
                </a:solidFill>
              </a:rPr>
              <a:t>Το </a:t>
            </a:r>
            <a:r>
              <a:rPr lang="en-US" sz="2400" b="1" dirty="0" smtClean="0">
                <a:solidFill>
                  <a:srgbClr val="990033"/>
                </a:solidFill>
              </a:rPr>
              <a:t>RIP - Routing </a:t>
            </a:r>
            <a:r>
              <a:rPr lang="en-US" sz="2400" b="1" dirty="0">
                <a:solidFill>
                  <a:srgbClr val="990033"/>
                </a:solidFill>
              </a:rPr>
              <a:t>Information </a:t>
            </a:r>
            <a:r>
              <a:rPr lang="en-US" sz="2400" b="1" dirty="0" smtClean="0">
                <a:solidFill>
                  <a:srgbClr val="990033"/>
                </a:solidFill>
              </a:rPr>
              <a:t>Protocol</a:t>
            </a:r>
            <a:r>
              <a:rPr lang="el-GR" sz="2400" b="1" dirty="0" smtClean="0">
                <a:solidFill>
                  <a:srgbClr val="990033"/>
                </a:solidFill>
              </a:rPr>
              <a:t>:</a:t>
            </a:r>
            <a:r>
              <a:rPr lang="en-US" sz="2400" b="1" dirty="0" smtClean="0">
                <a:solidFill>
                  <a:srgbClr val="990033"/>
                </a:solidFill>
              </a:rPr>
              <a:t> </a:t>
            </a:r>
            <a:endParaRPr lang="el-GR" sz="2400" b="1" dirty="0" smtClean="0">
              <a:solidFill>
                <a:srgbClr val="990033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είναι πρωτόκολλο </a:t>
            </a:r>
            <a:r>
              <a:rPr lang="el-GR" sz="2400" dirty="0"/>
              <a:t>Ε</a:t>
            </a:r>
            <a:r>
              <a:rPr lang="el-GR" sz="2400" dirty="0" smtClean="0"/>
              <a:t>σωτερικής Πύλης Δικτύου (</a:t>
            </a:r>
            <a:r>
              <a:rPr lang="en-US" sz="2400" dirty="0" smtClean="0"/>
              <a:t>IGP)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χρησιμοποιεί αλγόριθμο διανυσμάτων απόστασης  (</a:t>
            </a:r>
            <a:r>
              <a:rPr lang="en-US" sz="2400" dirty="0" smtClean="0"/>
              <a:t>distance</a:t>
            </a:r>
            <a:r>
              <a:rPr lang="el-GR" sz="2400" dirty="0"/>
              <a:t>-</a:t>
            </a:r>
            <a:r>
              <a:rPr lang="en-US" sz="2400" dirty="0" smtClean="0"/>
              <a:t>vector</a:t>
            </a:r>
            <a:r>
              <a:rPr lang="el-GR" sz="2400" dirty="0" smtClean="0"/>
              <a:t>) </a:t>
            </a:r>
            <a:r>
              <a:rPr lang="el-GR" sz="2400" dirty="0"/>
              <a:t>με μετρική δρομολόγησης το </a:t>
            </a:r>
            <a:r>
              <a:rPr lang="el-GR" sz="2400" b="1" dirty="0"/>
              <a:t>πλήθος </a:t>
            </a:r>
            <a:r>
              <a:rPr lang="el-GR" sz="2400" b="1" dirty="0" smtClean="0"/>
              <a:t>αλμάτων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χ</a:t>
            </a:r>
            <a:r>
              <a:rPr lang="el-GR" sz="2400" dirty="0" smtClean="0"/>
              <a:t>ρησιμοποιεί ως  πλήθος </a:t>
            </a:r>
            <a:r>
              <a:rPr lang="el-GR" sz="2400" dirty="0"/>
              <a:t>αλμάτων </a:t>
            </a:r>
            <a:r>
              <a:rPr lang="el-GR" sz="2400" dirty="0" smtClean="0"/>
              <a:t>(</a:t>
            </a:r>
            <a:r>
              <a:rPr lang="en-US" sz="2400" dirty="0" smtClean="0"/>
              <a:t>hop) </a:t>
            </a:r>
            <a:r>
              <a:rPr lang="el-GR" sz="2400" dirty="0" smtClean="0"/>
              <a:t>το πλήθος των δρομολογητών </a:t>
            </a:r>
            <a:r>
              <a:rPr lang="el-GR" sz="2400" dirty="0"/>
              <a:t>που υπάρχει μεταξύ του τρέχοντος δρομολογητή και του δικτύου προορισμού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η περίοδος  ενημέρωσης </a:t>
            </a:r>
            <a:r>
              <a:rPr lang="el-GR" sz="2400" dirty="0"/>
              <a:t>γειτονικών δρομολογητών για αλλαγές τοπολογίας </a:t>
            </a:r>
            <a:r>
              <a:rPr lang="el-GR" sz="2400" dirty="0" smtClean="0"/>
              <a:t>περιοδικά (</a:t>
            </a:r>
            <a:r>
              <a:rPr lang="el-GR" sz="2400" b="1" dirty="0" smtClean="0"/>
              <a:t>30 </a:t>
            </a:r>
            <a:r>
              <a:rPr lang="en-US" sz="2400" b="1" dirty="0" smtClean="0"/>
              <a:t>sec</a:t>
            </a:r>
            <a:r>
              <a:rPr lang="el-GR" sz="2400" b="1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στην</a:t>
            </a:r>
            <a:r>
              <a:rPr lang="en-US" sz="2400" dirty="0"/>
              <a:t> </a:t>
            </a:r>
            <a:r>
              <a:rPr lang="el-GR" sz="2400" dirty="0"/>
              <a:t>έκδοση </a:t>
            </a:r>
            <a:r>
              <a:rPr lang="en-US" sz="2400" dirty="0"/>
              <a:t>RIP V1 </a:t>
            </a:r>
            <a:r>
              <a:rPr lang="el-GR" sz="2400" dirty="0"/>
              <a:t>δεν έχει δυνατότητα χρήσης μεταβλητής μάσκας.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στην έκδοση </a:t>
            </a:r>
            <a:r>
              <a:rPr lang="en-US" sz="2400" dirty="0"/>
              <a:t>RIP V1</a:t>
            </a:r>
            <a:r>
              <a:rPr lang="el-GR" sz="2400" dirty="0"/>
              <a:t> η κλίμακα δικτύου περιορίζεται μέχρι 15 άλματα</a:t>
            </a:r>
            <a:r>
              <a:rPr lang="en-US" sz="2400" dirty="0"/>
              <a:t> </a:t>
            </a:r>
            <a:endParaRPr lang="el-G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στην έκδοση </a:t>
            </a:r>
            <a:r>
              <a:rPr lang="en-US" sz="2400" dirty="0"/>
              <a:t>RIP V2</a:t>
            </a:r>
            <a:r>
              <a:rPr lang="el-GR" sz="2400" dirty="0"/>
              <a:t> υποστηρίζεται η μεταβλητή μάσκα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400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 smtClean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1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Πρωτόκολλο δρομολόγησης </a:t>
            </a:r>
            <a:r>
              <a:rPr lang="en-US" sz="3200" dirty="0" smtClean="0"/>
              <a:t>Rip</a:t>
            </a:r>
            <a:r>
              <a:rPr lang="el-GR" sz="3200" dirty="0" smtClean="0"/>
              <a:t> (2)</a:t>
            </a:r>
            <a:endParaRPr lang="en-GB" sz="3200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>
                <a:solidFill>
                  <a:srgbClr val="990033"/>
                </a:solidFill>
              </a:rPr>
              <a:t>Το </a:t>
            </a:r>
            <a:r>
              <a:rPr lang="en-US" sz="2400" b="1" dirty="0">
                <a:solidFill>
                  <a:srgbClr val="990033"/>
                </a:solidFill>
              </a:rPr>
              <a:t>RIP - Routing Information </a:t>
            </a:r>
            <a:r>
              <a:rPr lang="en-US" sz="2400" b="1" dirty="0" smtClean="0">
                <a:solidFill>
                  <a:srgbClr val="990033"/>
                </a:solidFill>
              </a:rPr>
              <a:t>Protocol</a:t>
            </a:r>
            <a:r>
              <a:rPr lang="el-GR" sz="2400" b="1" dirty="0" smtClean="0">
                <a:solidFill>
                  <a:srgbClr val="990033"/>
                </a:solidFill>
              </a:rPr>
              <a:t> </a:t>
            </a:r>
            <a:r>
              <a:rPr lang="el-GR" sz="2400" dirty="0">
                <a:solidFill>
                  <a:srgbClr val="990033"/>
                </a:solidFill>
              </a:rPr>
              <a:t>(συνέχεια):</a:t>
            </a:r>
            <a:r>
              <a:rPr lang="en-US" sz="2400" dirty="0">
                <a:solidFill>
                  <a:srgbClr val="990033"/>
                </a:solidFill>
              </a:rPr>
              <a:t> </a:t>
            </a:r>
            <a:endParaRPr lang="el-GR" sz="2400" dirty="0">
              <a:solidFill>
                <a:srgbClr val="990033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χρησιμοποιεί το </a:t>
            </a:r>
            <a:r>
              <a:rPr lang="en-GB" sz="2400" dirty="0"/>
              <a:t>UDP </a:t>
            </a:r>
            <a:r>
              <a:rPr lang="el-GR" sz="2400" dirty="0"/>
              <a:t>για τις μεταδόσεις μηνυμάτων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err="1" smtClean="0"/>
              <a:t>χρησιμοποεί</a:t>
            </a:r>
            <a:r>
              <a:rPr lang="el-GR" sz="2400" dirty="0" smtClean="0"/>
              <a:t> επίδοση με </a:t>
            </a:r>
            <a:r>
              <a:rPr lang="el-GR" sz="2400" dirty="0"/>
              <a:t>εκπομπή (</a:t>
            </a:r>
            <a:r>
              <a:rPr lang="en-GB" sz="2400" dirty="0"/>
              <a:t>broadcast) </a:t>
            </a:r>
            <a:r>
              <a:rPr lang="el-GR" sz="2400" dirty="0" smtClean="0"/>
              <a:t>ή </a:t>
            </a:r>
            <a:r>
              <a:rPr lang="el-GR" sz="2400" dirty="0" err="1"/>
              <a:t>πολυεκπομπή</a:t>
            </a:r>
            <a:r>
              <a:rPr lang="en-GB" sz="2400" dirty="0"/>
              <a:t> (</a:t>
            </a:r>
            <a:r>
              <a:rPr lang="en-GB" sz="2400" dirty="0" smtClean="0"/>
              <a:t>multicast</a:t>
            </a:r>
            <a:r>
              <a:rPr lang="el-GR" sz="2400" dirty="0" smtClean="0"/>
              <a:t>) </a:t>
            </a:r>
            <a:r>
              <a:rPr lang="el-GR" sz="2400" dirty="0"/>
              <a:t>π.χ. </a:t>
            </a:r>
            <a:r>
              <a:rPr lang="en-GB" sz="2400" dirty="0"/>
              <a:t>Ethernet</a:t>
            </a:r>
            <a:endParaRPr lang="el-G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υποστηρίζει διάδοση </a:t>
            </a:r>
            <a:r>
              <a:rPr lang="el-GR" sz="2400" dirty="0"/>
              <a:t>προεπιλεγμένου </a:t>
            </a:r>
            <a:r>
              <a:rPr lang="el-GR" sz="2400" dirty="0" smtClean="0"/>
              <a:t>δρομολογίου -</a:t>
            </a:r>
            <a:r>
              <a:rPr lang="en-GB" sz="2400" dirty="0" smtClean="0"/>
              <a:t>default route</a:t>
            </a:r>
            <a:r>
              <a:rPr lang="el-GR" sz="2400" dirty="0" smtClean="0"/>
              <a:t> (συνήθως </a:t>
            </a:r>
            <a:r>
              <a:rPr lang="el-GR" sz="2400" dirty="0"/>
              <a:t>επιλέγεται ο δρομολογητής που συνδέεται με έναν </a:t>
            </a:r>
            <a:r>
              <a:rPr lang="en-GB" sz="2400" dirty="0" smtClean="0"/>
              <a:t>ISP</a:t>
            </a:r>
            <a:r>
              <a:rPr lang="el-GR" sz="24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επιτρέπει σε έναν </a:t>
            </a:r>
            <a:r>
              <a:rPr lang="en-US" sz="2400" dirty="0"/>
              <a:t>host </a:t>
            </a:r>
            <a:r>
              <a:rPr lang="el-GR" sz="2400" dirty="0"/>
              <a:t>να μαθαίνει ποιοι προορισμοί βρίσκονται πέρα από τον κάθε δρομολογητή (παρακολουθεί παθητικά &amp; ενημερώνει τον πίνακα δρομολόγησής του)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endParaRPr lang="el-GR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el-GR" sz="2400" dirty="0"/>
          </a:p>
          <a:p>
            <a:pPr>
              <a:buFont typeface="Wingdings" panose="05000000000000000000" pitchFamily="2" charset="2"/>
              <a:buChar char="ü"/>
            </a:pP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65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Πρωτόκολλο δρομολόγησης </a:t>
            </a:r>
            <a:r>
              <a:rPr lang="en-US" sz="3200" dirty="0" smtClean="0"/>
              <a:t>Rip</a:t>
            </a:r>
            <a:r>
              <a:rPr lang="el-GR" sz="3200" dirty="0" smtClean="0"/>
              <a:t> (</a:t>
            </a:r>
            <a:r>
              <a:rPr lang="el-GR" sz="3200" dirty="0"/>
              <a:t>3</a:t>
            </a:r>
            <a:r>
              <a:rPr lang="el-GR" sz="3200" dirty="0" smtClean="0"/>
              <a:t>)</a:t>
            </a:r>
            <a:endParaRPr lang="en-GB" sz="3200" dirty="0" smtClean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2105419" y="5517232"/>
            <a:ext cx="647644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1800" b="1" dirty="0"/>
              <a:t>Μορφή μηνύματος </a:t>
            </a:r>
            <a:r>
              <a:rPr lang="en-GB" sz="1800" b="1" dirty="0"/>
              <a:t>RIP </a:t>
            </a:r>
            <a:r>
              <a:rPr lang="en-GB" sz="1800" b="1" dirty="0" smtClean="0"/>
              <a:t>V2</a:t>
            </a:r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grpSp>
        <p:nvGrpSpPr>
          <p:cNvPr id="6" name="Ομάδα 5"/>
          <p:cNvGrpSpPr/>
          <p:nvPr/>
        </p:nvGrpSpPr>
        <p:grpSpPr>
          <a:xfrm>
            <a:off x="2105419" y="1232443"/>
            <a:ext cx="6481878" cy="4142196"/>
            <a:chOff x="960288" y="980728"/>
            <a:chExt cx="6769910" cy="4322216"/>
          </a:xfrm>
        </p:grpSpPr>
        <p:sp>
          <p:nvSpPr>
            <p:cNvPr id="7" name="Rectangle 7"/>
            <p:cNvSpPr/>
            <p:nvPr/>
          </p:nvSpPr>
          <p:spPr>
            <a:xfrm>
              <a:off x="962550" y="980728"/>
              <a:ext cx="2016224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ΕΝΤΟΛΗ</a:t>
              </a:r>
              <a:r>
                <a:rPr lang="en-US" b="1" dirty="0" smtClean="0">
                  <a:solidFill>
                    <a:schemeClr val="tx1"/>
                  </a:solidFill>
                </a:rPr>
                <a:t> (1-5)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8"/>
            <p:cNvSpPr/>
            <p:nvPr/>
          </p:nvSpPr>
          <p:spPr>
            <a:xfrm>
              <a:off x="2968875" y="980728"/>
              <a:ext cx="1381472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ΕΚΔΟΣΗ</a:t>
              </a:r>
              <a:r>
                <a:rPr lang="en-US" b="1" dirty="0" smtClean="0">
                  <a:solidFill>
                    <a:schemeClr val="tx1"/>
                  </a:solidFill>
                </a:rPr>
                <a:t> (2)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9"/>
            <p:cNvSpPr/>
            <p:nvPr/>
          </p:nvSpPr>
          <p:spPr>
            <a:xfrm>
              <a:off x="4342403" y="980728"/>
              <a:ext cx="3384376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ΜΗΔΕΝ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10"/>
            <p:cNvSpPr/>
            <p:nvPr/>
          </p:nvSpPr>
          <p:spPr>
            <a:xfrm>
              <a:off x="962550" y="1340768"/>
              <a:ext cx="3384376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Οικογένεια Δικτύου </a:t>
              </a:r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1"/>
            <p:cNvSpPr/>
            <p:nvPr/>
          </p:nvSpPr>
          <p:spPr>
            <a:xfrm>
              <a:off x="4342403" y="1340768"/>
              <a:ext cx="3384376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TAG </a:t>
              </a:r>
              <a:r>
                <a:rPr lang="el-GR" b="1" dirty="0" smtClean="0">
                  <a:solidFill>
                    <a:schemeClr val="tx1"/>
                  </a:solidFill>
                </a:rPr>
                <a:t> διαδρομής για το Δίκτυο </a:t>
              </a:r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2"/>
            <p:cNvSpPr/>
            <p:nvPr/>
          </p:nvSpPr>
          <p:spPr>
            <a:xfrm>
              <a:off x="962550" y="1700808"/>
              <a:ext cx="6764229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Διεύθυνση </a:t>
              </a:r>
              <a:r>
                <a:rPr lang="en-US" b="1" dirty="0" smtClean="0">
                  <a:solidFill>
                    <a:schemeClr val="tx1"/>
                  </a:solidFill>
                </a:rPr>
                <a:t>IP </a:t>
              </a:r>
              <a:r>
                <a:rPr lang="el-GR" b="1" dirty="0" smtClean="0">
                  <a:solidFill>
                    <a:schemeClr val="tx1"/>
                  </a:solidFill>
                </a:rPr>
                <a:t>Δικτύου </a:t>
              </a:r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3"/>
            <p:cNvSpPr/>
            <p:nvPr/>
          </p:nvSpPr>
          <p:spPr>
            <a:xfrm>
              <a:off x="962550" y="2060848"/>
              <a:ext cx="6764229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Μάσκα </a:t>
              </a:r>
              <a:r>
                <a:rPr lang="en-US" b="1" dirty="0" smtClean="0">
                  <a:solidFill>
                    <a:schemeClr val="tx1"/>
                  </a:solidFill>
                </a:rPr>
                <a:t> </a:t>
              </a:r>
              <a:r>
                <a:rPr lang="el-GR" b="1" dirty="0">
                  <a:solidFill>
                    <a:schemeClr val="tx1"/>
                  </a:solidFill>
                </a:rPr>
                <a:t>Δικτύου </a:t>
              </a:r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4"/>
            <p:cNvSpPr/>
            <p:nvPr/>
          </p:nvSpPr>
          <p:spPr>
            <a:xfrm>
              <a:off x="962550" y="2420888"/>
              <a:ext cx="6764229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Επόμενο Άλμα για </a:t>
              </a:r>
              <a:r>
                <a:rPr lang="el-GR" b="1" dirty="0">
                  <a:solidFill>
                    <a:schemeClr val="tx1"/>
                  </a:solidFill>
                </a:rPr>
                <a:t>Δίκτυο</a:t>
              </a:r>
              <a:r>
                <a:rPr lang="el-GR" b="1" dirty="0" smtClean="0">
                  <a:solidFill>
                    <a:schemeClr val="tx1"/>
                  </a:solidFill>
                </a:rPr>
                <a:t> </a:t>
              </a:r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5"/>
            <p:cNvSpPr/>
            <p:nvPr/>
          </p:nvSpPr>
          <p:spPr>
            <a:xfrm>
              <a:off x="960288" y="2777728"/>
              <a:ext cx="6764229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Απόσταση </a:t>
              </a:r>
              <a:r>
                <a:rPr lang="el-GR" b="1" dirty="0" smtClean="0">
                  <a:solidFill>
                    <a:schemeClr val="tx1"/>
                  </a:solidFill>
                </a:rPr>
                <a:t>προς Δίκτυο </a:t>
              </a:r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6"/>
            <p:cNvSpPr/>
            <p:nvPr/>
          </p:nvSpPr>
          <p:spPr>
            <a:xfrm>
              <a:off x="962550" y="3137768"/>
              <a:ext cx="3384376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Οικογένεια Δικτύου </a:t>
              </a:r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7"/>
            <p:cNvSpPr/>
            <p:nvPr/>
          </p:nvSpPr>
          <p:spPr>
            <a:xfrm>
              <a:off x="4345822" y="3137768"/>
              <a:ext cx="3384376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TAG </a:t>
              </a:r>
              <a:r>
                <a:rPr lang="el-GR" b="1" dirty="0">
                  <a:solidFill>
                    <a:schemeClr val="tx1"/>
                  </a:solidFill>
                </a:rPr>
                <a:t> διαδρομής για το Δίκτυο </a:t>
              </a:r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8"/>
            <p:cNvSpPr/>
            <p:nvPr/>
          </p:nvSpPr>
          <p:spPr>
            <a:xfrm>
              <a:off x="962550" y="3497808"/>
              <a:ext cx="6766544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Διεύθυνση </a:t>
              </a:r>
              <a:r>
                <a:rPr lang="en-US" b="1" dirty="0">
                  <a:solidFill>
                    <a:schemeClr val="tx1"/>
                  </a:solidFill>
                </a:rPr>
                <a:t>IP </a:t>
              </a:r>
              <a:r>
                <a:rPr lang="el-GR" b="1" dirty="0">
                  <a:solidFill>
                    <a:schemeClr val="tx1"/>
                  </a:solidFill>
                </a:rPr>
                <a:t>Δικτύου </a:t>
              </a:r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9"/>
            <p:cNvSpPr/>
            <p:nvPr/>
          </p:nvSpPr>
          <p:spPr>
            <a:xfrm>
              <a:off x="962550" y="3857848"/>
              <a:ext cx="6766544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Μάσκα 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l-GR" b="1" dirty="0">
                  <a:solidFill>
                    <a:schemeClr val="tx1"/>
                  </a:solidFill>
                </a:rPr>
                <a:t>Δικτύου </a:t>
              </a:r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20"/>
            <p:cNvSpPr/>
            <p:nvPr/>
          </p:nvSpPr>
          <p:spPr>
            <a:xfrm>
              <a:off x="962550" y="4217888"/>
              <a:ext cx="6766544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Επόμενο Άλμα για Δίκτυο </a:t>
              </a:r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1"/>
            <p:cNvSpPr/>
            <p:nvPr/>
          </p:nvSpPr>
          <p:spPr>
            <a:xfrm>
              <a:off x="962550" y="4582864"/>
              <a:ext cx="6766544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Απόσταση προς Δίκτυο</a:t>
              </a:r>
              <a:r>
                <a:rPr lang="en-US" b="1" dirty="0" smtClean="0">
                  <a:solidFill>
                    <a:schemeClr val="tx1"/>
                  </a:solidFill>
                </a:rPr>
                <a:t> 2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2"/>
            <p:cNvSpPr/>
            <p:nvPr/>
          </p:nvSpPr>
          <p:spPr>
            <a:xfrm>
              <a:off x="962550" y="4942904"/>
              <a:ext cx="6766544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………</a:t>
              </a:r>
            </a:p>
            <a:p>
              <a:pPr algn="ctr"/>
              <a:endParaRPr lang="el-G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1520" y="1937312"/>
            <a:ext cx="1512168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Περιέχει </a:t>
            </a:r>
            <a:r>
              <a:rPr lang="el-GR" dirty="0" smtClean="0">
                <a:latin typeface="+mn-lt"/>
              </a:rPr>
              <a:t>λίστα </a:t>
            </a:r>
            <a:r>
              <a:rPr lang="el-GR" dirty="0">
                <a:latin typeface="+mn-lt"/>
              </a:rPr>
              <a:t>προορισμών και μία απόσταση προς τον κάθε ένα μετρημένη σε άλματα</a:t>
            </a:r>
          </a:p>
        </p:txBody>
      </p:sp>
    </p:spTree>
    <p:extLst>
      <p:ext uri="{BB962C8B-B14F-4D97-AF65-F5344CB8AC3E}">
        <p14:creationId xmlns:p14="http://schemas.microsoft.com/office/powerpoint/2010/main" val="24912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200" dirty="0" smtClean="0"/>
              <a:t>Πρωτόκολλο </a:t>
            </a:r>
            <a:r>
              <a:rPr lang="el-GR" sz="3200" dirty="0"/>
              <a:t>δρομολόγησης </a:t>
            </a:r>
            <a:r>
              <a:rPr lang="en-US" sz="3200" dirty="0"/>
              <a:t>Rip</a:t>
            </a:r>
            <a:r>
              <a:rPr lang="el-GR" sz="3200" dirty="0"/>
              <a:t> </a:t>
            </a:r>
            <a:r>
              <a:rPr lang="el-GR" sz="3200" dirty="0" smtClean="0"/>
              <a:t>(4)</a:t>
            </a:r>
            <a:endParaRPr lang="en-GB" sz="3200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5867" name="Slide Number Placeholder 358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grpSp>
        <p:nvGrpSpPr>
          <p:cNvPr id="35866" name="Group 35865"/>
          <p:cNvGrpSpPr/>
          <p:nvPr/>
        </p:nvGrpSpPr>
        <p:grpSpPr>
          <a:xfrm>
            <a:off x="3233314" y="1796776"/>
            <a:ext cx="4839902" cy="3377795"/>
            <a:chOff x="1026734" y="1772816"/>
            <a:chExt cx="6353578" cy="2884172"/>
          </a:xfrm>
        </p:grpSpPr>
        <p:cxnSp>
          <p:nvCxnSpPr>
            <p:cNvPr id="61" name="Straight Connector 60"/>
            <p:cNvCxnSpPr/>
            <p:nvPr/>
          </p:nvCxnSpPr>
          <p:spPr>
            <a:xfrm flipV="1">
              <a:off x="4174557" y="3134098"/>
              <a:ext cx="0" cy="1284622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26734" y="2852936"/>
              <a:ext cx="6353578" cy="0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016000" y="2382751"/>
              <a:ext cx="0" cy="476535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9912" y="3576867"/>
              <a:ext cx="797269" cy="490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9752" y="1772816"/>
              <a:ext cx="850756" cy="60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868544" y="2113239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0 Hop</a:t>
              </a:r>
              <a:endParaRPr lang="el-GR" b="1" dirty="0">
                <a:latin typeface="+mn-lt"/>
              </a:endParaRPr>
            </a:p>
          </p:txBody>
        </p:sp>
        <p:cxnSp>
          <p:nvCxnSpPr>
            <p:cNvPr id="18" name="Elbow Connector 17"/>
            <p:cNvCxnSpPr/>
            <p:nvPr/>
          </p:nvCxnSpPr>
          <p:spPr>
            <a:xfrm rot="16200000" flipH="1">
              <a:off x="4197171" y="317454"/>
              <a:ext cx="12703" cy="4130595"/>
            </a:xfrm>
            <a:prstGeom prst="bentConnector3">
              <a:avLst>
                <a:gd name="adj1" fmla="val 1899575"/>
              </a:avLst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66004" y="1785518"/>
              <a:ext cx="850756" cy="60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5" name="Straight Connector 34"/>
            <p:cNvCxnSpPr>
              <a:stCxn id="34" idx="2"/>
            </p:cNvCxnSpPr>
            <p:nvPr/>
          </p:nvCxnSpPr>
          <p:spPr>
            <a:xfrm>
              <a:off x="6491382" y="2389103"/>
              <a:ext cx="1" cy="476536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026734" y="4644284"/>
              <a:ext cx="6353578" cy="0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Picture 3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66004" y="3576867"/>
              <a:ext cx="850755" cy="60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9" name="Straight Connector 38"/>
            <p:cNvCxnSpPr>
              <a:stCxn id="38" idx="2"/>
            </p:cNvCxnSpPr>
            <p:nvPr/>
          </p:nvCxnSpPr>
          <p:spPr>
            <a:xfrm>
              <a:off x="6491382" y="4180452"/>
              <a:ext cx="1" cy="476536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848028" y="3909383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1 Hop</a:t>
              </a:r>
              <a:endParaRPr lang="el-GR" b="1" dirty="0">
                <a:latin typeface="+mn-lt"/>
              </a:endParaRPr>
            </a:p>
          </p:txBody>
        </p:sp>
        <p:cxnSp>
          <p:nvCxnSpPr>
            <p:cNvPr id="35855" name="Straight Connector 35854"/>
            <p:cNvCxnSpPr/>
            <p:nvPr/>
          </p:nvCxnSpPr>
          <p:spPr>
            <a:xfrm>
              <a:off x="1834125" y="2382751"/>
              <a:ext cx="0" cy="76797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1834125" y="3134921"/>
              <a:ext cx="234442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4174556" y="4407613"/>
              <a:ext cx="2094264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255373" y="4180452"/>
              <a:ext cx="0" cy="227161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95536" y="2613939"/>
            <a:ext cx="2160240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990033"/>
                </a:solidFill>
                <a:latin typeface="+mn-lt"/>
              </a:rPr>
              <a:t>T</a:t>
            </a:r>
            <a:r>
              <a:rPr lang="el-GR" sz="2000" b="1" dirty="0" smtClean="0">
                <a:solidFill>
                  <a:srgbClr val="990033"/>
                </a:solidFill>
                <a:latin typeface="+mn-lt"/>
              </a:rPr>
              <a:t>ο </a:t>
            </a:r>
            <a:r>
              <a:rPr lang="el-GR" sz="2000" b="1" dirty="0">
                <a:solidFill>
                  <a:srgbClr val="990033"/>
                </a:solidFill>
                <a:latin typeface="+mn-lt"/>
              </a:rPr>
              <a:t>πλήθος αλμάτων </a:t>
            </a:r>
            <a:r>
              <a:rPr lang="el-GR" sz="2000" dirty="0">
                <a:latin typeface="+mn-lt"/>
              </a:rPr>
              <a:t>είναι το πλήθος των δρομολογητών που υπάρχει μεταξύ </a:t>
            </a:r>
            <a:r>
              <a:rPr lang="el-GR" sz="2000" dirty="0" smtClean="0">
                <a:latin typeface="+mn-lt"/>
              </a:rPr>
              <a:t>αφετηρίας &amp; προορισμού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94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Περιεχόμενα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  <p:sp>
        <p:nvSpPr>
          <p:cNvPr id="5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21541" y="1532888"/>
            <a:ext cx="8271181" cy="426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1.  Δρομολόγηση </a:t>
            </a:r>
            <a:r>
              <a:rPr lang="el-GR" sz="2400" dirty="0"/>
              <a:t>στο </a:t>
            </a:r>
            <a:r>
              <a:rPr lang="en-GB" sz="2400" dirty="0"/>
              <a:t>Internet</a:t>
            </a:r>
            <a:endParaRPr lang="el-GR" sz="2400" dirty="0">
              <a:hlinkClick r:id="" action="ppaction://noaction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el-GR" sz="2400" dirty="0"/>
          </a:p>
        </p:txBody>
      </p:sp>
      <p:sp>
        <p:nvSpPr>
          <p:cNvPr id="6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15618" y="1924408"/>
            <a:ext cx="8271181" cy="427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2. Δυναμική </a:t>
            </a:r>
            <a:r>
              <a:rPr lang="el-GR" sz="2400" dirty="0"/>
              <a:t>δρομολόγηση</a:t>
            </a:r>
          </a:p>
        </p:txBody>
      </p:sp>
      <p:sp>
        <p:nvSpPr>
          <p:cNvPr id="8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15617" y="2370651"/>
            <a:ext cx="8271181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3. </a:t>
            </a:r>
            <a:r>
              <a:rPr lang="el-GR" sz="2400" dirty="0"/>
              <a:t>Αλγόριθμοι δρομολόγησης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l-GR" sz="2400" dirty="0"/>
          </a:p>
        </p:txBody>
      </p:sp>
      <p:sp>
        <p:nvSpPr>
          <p:cNvPr id="9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15619" y="2802699"/>
            <a:ext cx="8271181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4. Αλγόριθμος </a:t>
            </a:r>
            <a:r>
              <a:rPr lang="el-GR" sz="2400" dirty="0"/>
              <a:t>με διανύσματα απόστασης - </a:t>
            </a:r>
            <a:r>
              <a:rPr lang="en-US" sz="2400" dirty="0"/>
              <a:t>Distance vector </a:t>
            </a:r>
            <a:endParaRPr lang="el-GR" sz="2400" dirty="0"/>
          </a:p>
        </p:txBody>
      </p:sp>
      <p:sp>
        <p:nvSpPr>
          <p:cNvPr id="10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15619" y="3230041"/>
            <a:ext cx="8271181" cy="489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5. Πρωτόκολλα </a:t>
            </a:r>
            <a:r>
              <a:rPr lang="el-GR" sz="2400" dirty="0"/>
              <a:t>δρομολόγησης</a:t>
            </a:r>
          </a:p>
        </p:txBody>
      </p:sp>
      <p:sp>
        <p:nvSpPr>
          <p:cNvPr id="15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15619" y="4187585"/>
            <a:ext cx="8271181" cy="4638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7. </a:t>
            </a:r>
            <a:r>
              <a:rPr lang="en-US" sz="2400" dirty="0"/>
              <a:t>More specific route</a:t>
            </a:r>
            <a:endParaRPr lang="el-GR" sz="2400" dirty="0"/>
          </a:p>
        </p:txBody>
      </p:sp>
      <p:sp>
        <p:nvSpPr>
          <p:cNvPr id="17" name="Content Placeholder 2">
            <a:hlinkClick r:id="" action="ppaction://noaction"/>
          </p:cNvPr>
          <p:cNvSpPr txBox="1">
            <a:spLocks/>
          </p:cNvSpPr>
          <p:nvPr/>
        </p:nvSpPr>
        <p:spPr>
          <a:xfrm>
            <a:off x="415619" y="3719574"/>
            <a:ext cx="8241520" cy="455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6.  Πρωτόκολλο δρομολόγησης </a:t>
            </a:r>
            <a:r>
              <a:rPr lang="en-US" sz="2400" dirty="0" smtClean="0"/>
              <a:t>RIP</a:t>
            </a:r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757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Πρωτόκολλο </a:t>
            </a:r>
            <a:r>
              <a:rPr lang="el-GR" sz="3200" dirty="0"/>
              <a:t>δρομολόγησης </a:t>
            </a:r>
            <a:r>
              <a:rPr lang="en-US" sz="3200" dirty="0"/>
              <a:t>Rip</a:t>
            </a:r>
            <a:r>
              <a:rPr lang="el-GR" sz="3200" dirty="0"/>
              <a:t> </a:t>
            </a:r>
            <a:r>
              <a:rPr lang="el-GR" sz="3200" dirty="0" smtClean="0"/>
              <a:t>(5)</a:t>
            </a:r>
            <a:endParaRPr lang="en-GB" sz="3200" dirty="0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grpSp>
        <p:nvGrpSpPr>
          <p:cNvPr id="21" name="Group 20"/>
          <p:cNvGrpSpPr/>
          <p:nvPr/>
        </p:nvGrpSpPr>
        <p:grpSpPr>
          <a:xfrm>
            <a:off x="2973128" y="1412776"/>
            <a:ext cx="5199272" cy="3689889"/>
            <a:chOff x="1322131" y="1790297"/>
            <a:chExt cx="6257648" cy="3312368"/>
          </a:xfrm>
        </p:grpSpPr>
        <p:sp>
          <p:nvSpPr>
            <p:cNvPr id="28" name="Freeform 27"/>
            <p:cNvSpPr>
              <a:spLocks/>
            </p:cNvSpPr>
            <p:nvPr/>
          </p:nvSpPr>
          <p:spPr bwMode="auto">
            <a:xfrm rot="16200000">
              <a:off x="5111354" y="3827684"/>
              <a:ext cx="1575025" cy="94453"/>
            </a:xfrm>
            <a:custGeom>
              <a:avLst/>
              <a:gdLst>
                <a:gd name="T0" fmla="*/ 0 w 2017"/>
                <a:gd name="T1" fmla="*/ 0 h 97"/>
                <a:gd name="T2" fmla="*/ 2147483647 w 2017"/>
                <a:gd name="T3" fmla="*/ 0 h 97"/>
                <a:gd name="T4" fmla="*/ 2147483647 w 2017"/>
                <a:gd name="T5" fmla="*/ 2147483647 h 97"/>
                <a:gd name="T6" fmla="*/ 2147483647 w 2017"/>
                <a:gd name="T7" fmla="*/ 2147483647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7"/>
                <a:gd name="T13" fmla="*/ 0 h 97"/>
                <a:gd name="T14" fmla="*/ 2017 w 2017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508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l-GR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 rot="16200000">
              <a:off x="2399832" y="3814776"/>
              <a:ext cx="1575025" cy="94453"/>
            </a:xfrm>
            <a:custGeom>
              <a:avLst/>
              <a:gdLst>
                <a:gd name="T0" fmla="*/ 0 w 2017"/>
                <a:gd name="T1" fmla="*/ 0 h 97"/>
                <a:gd name="T2" fmla="*/ 2147483647 w 2017"/>
                <a:gd name="T3" fmla="*/ 0 h 97"/>
                <a:gd name="T4" fmla="*/ 2147483647 w 2017"/>
                <a:gd name="T5" fmla="*/ 2147483647 h 97"/>
                <a:gd name="T6" fmla="*/ 2147483647 w 2017"/>
                <a:gd name="T7" fmla="*/ 2147483647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7"/>
                <a:gd name="T13" fmla="*/ 0 h 97"/>
                <a:gd name="T14" fmla="*/ 2017 w 2017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508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l-GR"/>
            </a:p>
          </p:txBody>
        </p:sp>
        <p:pic>
          <p:nvPicPr>
            <p:cNvPr id="6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29800" y="1790297"/>
              <a:ext cx="623240" cy="60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617059" y="2832192"/>
              <a:ext cx="1899320" cy="94753"/>
            </a:xfrm>
            <a:custGeom>
              <a:avLst/>
              <a:gdLst>
                <a:gd name="T0" fmla="*/ 0 w 2017"/>
                <a:gd name="T1" fmla="*/ 0 h 97"/>
                <a:gd name="T2" fmla="*/ 2147483647 w 2017"/>
                <a:gd name="T3" fmla="*/ 0 h 97"/>
                <a:gd name="T4" fmla="*/ 2147483647 w 2017"/>
                <a:gd name="T5" fmla="*/ 2147483647 h 97"/>
                <a:gd name="T6" fmla="*/ 2147483647 w 2017"/>
                <a:gd name="T7" fmla="*/ 2147483647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7"/>
                <a:gd name="T13" fmla="*/ 0 h 97"/>
                <a:gd name="T14" fmla="*/ 2017 w 2017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508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l-GR"/>
            </a:p>
          </p:txBody>
        </p: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52083" y="2642443"/>
              <a:ext cx="764976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1322131" y="2870417"/>
              <a:ext cx="1529952" cy="0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08251" y="2400232"/>
              <a:ext cx="0" cy="476535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16379" y="2663544"/>
              <a:ext cx="764976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956539" y="1796647"/>
              <a:ext cx="623240" cy="60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Straight Connector 17"/>
            <p:cNvCxnSpPr>
              <a:stCxn id="16" idx="3"/>
            </p:cNvCxnSpPr>
            <p:nvPr/>
          </p:nvCxnSpPr>
          <p:spPr>
            <a:xfrm>
              <a:off x="6281355" y="2879568"/>
              <a:ext cx="1298424" cy="3549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6" idx="3"/>
            </p:cNvCxnSpPr>
            <p:nvPr/>
          </p:nvCxnSpPr>
          <p:spPr>
            <a:xfrm>
              <a:off x="6281355" y="2879568"/>
              <a:ext cx="953635" cy="3549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234990" y="2400232"/>
              <a:ext cx="0" cy="476535"/>
            </a:xfrm>
            <a:prstGeom prst="line">
              <a:avLst/>
            </a:prstGeom>
            <a:ln w="31750">
              <a:solidFill>
                <a:srgbClr val="2656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52083" y="4649516"/>
              <a:ext cx="764976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16379" y="4670617"/>
              <a:ext cx="764976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3617059" y="4839264"/>
              <a:ext cx="1899320" cy="94753"/>
            </a:xfrm>
            <a:custGeom>
              <a:avLst/>
              <a:gdLst>
                <a:gd name="T0" fmla="*/ 0 w 2017"/>
                <a:gd name="T1" fmla="*/ 0 h 97"/>
                <a:gd name="T2" fmla="*/ 2147483647 w 2017"/>
                <a:gd name="T3" fmla="*/ 0 h 97"/>
                <a:gd name="T4" fmla="*/ 2147483647 w 2017"/>
                <a:gd name="T5" fmla="*/ 2147483647 h 97"/>
                <a:gd name="T6" fmla="*/ 2147483647 w 2017"/>
                <a:gd name="T7" fmla="*/ 2147483647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7"/>
                <a:gd name="T13" fmla="*/ 0 h 97"/>
                <a:gd name="T14" fmla="*/ 2017 w 2017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508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l-GR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646187" y="1815418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A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77735" y="183418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B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44334" y="369024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T1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58970" y="438258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T1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73606" y="36773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T1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16916" y="2393882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19.2 Kb</a:t>
              </a:r>
              <a:endParaRPr lang="el-GR" b="1" dirty="0">
                <a:latin typeface="+mn-l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67544" y="2496579"/>
            <a:ext cx="1707179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Ποιο μονοπάτι θα επιλέξει το RIP; </a:t>
            </a:r>
          </a:p>
        </p:txBody>
      </p:sp>
    </p:spTree>
    <p:extLst>
      <p:ext uri="{BB962C8B-B14F-4D97-AF65-F5344CB8AC3E}">
        <p14:creationId xmlns:p14="http://schemas.microsoft.com/office/powerpoint/2010/main" val="13288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Πρωτόκολλο δρομολόγησης </a:t>
            </a:r>
            <a:r>
              <a:rPr lang="en-US" sz="3200" dirty="0"/>
              <a:t>Rip</a:t>
            </a:r>
            <a:r>
              <a:rPr lang="el-GR" sz="3200" dirty="0"/>
              <a:t> </a:t>
            </a:r>
            <a:r>
              <a:rPr lang="el-GR" sz="3200" b="0" dirty="0" smtClean="0"/>
              <a:t>(6)</a:t>
            </a:r>
            <a:endParaRPr lang="en-GB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b="1" dirty="0">
                <a:solidFill>
                  <a:srgbClr val="990033"/>
                </a:solidFill>
              </a:rPr>
              <a:t>Υλοποίηση </a:t>
            </a:r>
            <a:r>
              <a:rPr lang="en-US" altLang="el-GR" sz="2800" b="1" dirty="0">
                <a:solidFill>
                  <a:srgbClr val="990033"/>
                </a:solidFill>
              </a:rPr>
              <a:t>rip </a:t>
            </a:r>
            <a:r>
              <a:rPr lang="en-US" sz="2800" b="1" dirty="0">
                <a:solidFill>
                  <a:srgbClr val="990033"/>
                </a:solidFill>
              </a:rPr>
              <a:t> / </a:t>
            </a:r>
            <a:r>
              <a:rPr lang="el-GR" altLang="el-GR" sz="2800" b="1" dirty="0">
                <a:solidFill>
                  <a:srgbClr val="990033"/>
                </a:solidFill>
              </a:rPr>
              <a:t>Ενεργοποίηση </a:t>
            </a:r>
            <a:r>
              <a:rPr lang="en-US" altLang="el-GR" sz="2800" b="1" dirty="0">
                <a:solidFill>
                  <a:srgbClr val="990033"/>
                </a:solidFill>
              </a:rPr>
              <a:t>rip</a:t>
            </a:r>
          </a:p>
          <a:p>
            <a:pPr marL="355600" indent="0">
              <a:buNone/>
            </a:pPr>
            <a:r>
              <a:rPr lang="el-GR" altLang="el-GR" sz="2400" dirty="0"/>
              <a:t>Στην εφαρμογή</a:t>
            </a:r>
            <a:r>
              <a:rPr lang="en-US" altLang="el-GR" sz="2400" dirty="0"/>
              <a:t> </a:t>
            </a:r>
            <a:r>
              <a:rPr lang="en-US" altLang="el-GR" sz="2400" b="1" dirty="0"/>
              <a:t>rip </a:t>
            </a:r>
            <a:r>
              <a:rPr lang="el-GR" altLang="el-GR" sz="2400" dirty="0"/>
              <a:t>δρομολόγησης αναφέρονται τα δίκτυα στα οποία συμμετέχει ο δρομολογητής </a:t>
            </a:r>
            <a:endParaRPr lang="en-US" altLang="el-GR" sz="2400" dirty="0"/>
          </a:p>
          <a:p>
            <a:pPr marL="355600" indent="0">
              <a:buNone/>
            </a:pPr>
            <a:endParaRPr lang="el-GR" altLang="el-GR" sz="2400" dirty="0"/>
          </a:p>
          <a:p>
            <a:pPr marL="355600" indent="0">
              <a:buNone/>
            </a:pPr>
            <a:r>
              <a:rPr lang="en-US" altLang="el-GR" sz="2400" dirty="0"/>
              <a:t>Router rip</a:t>
            </a:r>
            <a:r>
              <a:rPr lang="el-GR" altLang="el-GR" sz="2400" dirty="0"/>
              <a:t>                          	</a:t>
            </a:r>
          </a:p>
          <a:p>
            <a:pPr marL="355600" indent="0">
              <a:buNone/>
            </a:pPr>
            <a:r>
              <a:rPr lang="en-US" altLang="el-GR" sz="2400" dirty="0"/>
              <a:t>network  &lt;netw1 </a:t>
            </a:r>
            <a:r>
              <a:rPr lang="en-US" altLang="el-GR" sz="2400" dirty="0" err="1"/>
              <a:t>ip</a:t>
            </a:r>
            <a:r>
              <a:rPr lang="en-US" altLang="el-GR" sz="2400" dirty="0"/>
              <a:t> &gt; </a:t>
            </a:r>
            <a:r>
              <a:rPr lang="el-GR" altLang="el-GR" sz="2400" dirty="0"/>
              <a:t>			 </a:t>
            </a:r>
          </a:p>
          <a:p>
            <a:pPr marL="355600" indent="0">
              <a:buNone/>
            </a:pPr>
            <a:r>
              <a:rPr lang="en-US" altLang="el-GR" sz="2400" dirty="0"/>
              <a:t>network  &lt;</a:t>
            </a:r>
            <a:r>
              <a:rPr lang="en-US" altLang="el-GR" sz="2400" dirty="0" err="1"/>
              <a:t>netw</a:t>
            </a:r>
            <a:r>
              <a:rPr lang="el-GR" altLang="el-GR" sz="2400" dirty="0"/>
              <a:t>2</a:t>
            </a:r>
            <a:r>
              <a:rPr lang="en-US" altLang="el-GR" sz="2400" dirty="0"/>
              <a:t> </a:t>
            </a:r>
            <a:r>
              <a:rPr lang="en-US" altLang="el-GR" sz="2400" dirty="0" err="1"/>
              <a:t>ip</a:t>
            </a:r>
            <a:r>
              <a:rPr lang="en-US" altLang="el-GR" sz="2400" dirty="0"/>
              <a:t> &gt; </a:t>
            </a:r>
            <a:r>
              <a:rPr lang="el-GR" altLang="el-GR" sz="2400" dirty="0"/>
              <a:t>		</a:t>
            </a:r>
            <a:endParaRPr lang="en-US" altLang="el-GR" sz="2400" dirty="0"/>
          </a:p>
          <a:p>
            <a:pPr marL="355600" indent="0">
              <a:buNone/>
            </a:pPr>
            <a:r>
              <a:rPr lang="en-US" altLang="el-GR" sz="2400" dirty="0"/>
              <a:t>     Version &lt;1/2&gt;        </a:t>
            </a:r>
          </a:p>
          <a:p>
            <a:endParaRPr lang="el-GR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0803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Πρωτόκολλο δρομολόγησης </a:t>
            </a:r>
            <a:r>
              <a:rPr lang="en-US" sz="3200" dirty="0"/>
              <a:t>Rip</a:t>
            </a:r>
            <a:r>
              <a:rPr lang="el-GR" sz="3200" dirty="0"/>
              <a:t> </a:t>
            </a:r>
            <a:r>
              <a:rPr lang="el-GR" sz="3200" b="0" dirty="0" smtClean="0"/>
              <a:t>(7)</a:t>
            </a:r>
            <a:endParaRPr lang="en-GB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altLang="el-GR" sz="3000" b="1" dirty="0">
                <a:solidFill>
                  <a:srgbClr val="990033"/>
                </a:solidFill>
              </a:rPr>
              <a:t>Συμπληρωματικές εντολές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l-GR" sz="2400" dirty="0"/>
              <a:t>Redistribute static / connected / </a:t>
            </a:r>
            <a:r>
              <a:rPr lang="en-US" altLang="el-GR" sz="2400" dirty="0" err="1"/>
              <a:t>ospf</a:t>
            </a:r>
            <a:r>
              <a:rPr lang="en-US" altLang="el-GR" sz="2400" dirty="0"/>
              <a:t> …</a:t>
            </a:r>
          </a:p>
          <a:p>
            <a:pPr lvl="1">
              <a:lnSpc>
                <a:spcPct val="150000"/>
              </a:lnSpc>
            </a:pPr>
            <a:r>
              <a:rPr lang="el-GR" altLang="el-GR" sz="2400" dirty="0"/>
              <a:t>Επιτρέπει την εισαγωγή μέσα στο πρωτόκολλο δρομολόγησης και δρομολογίων τα οποία έγιναν γνωστά με άλλους τρόπους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l-GR" sz="2400" dirty="0"/>
              <a:t>Default-information originate</a:t>
            </a:r>
          </a:p>
          <a:p>
            <a:pPr lvl="1">
              <a:lnSpc>
                <a:spcPct val="150000"/>
              </a:lnSpc>
            </a:pPr>
            <a:r>
              <a:rPr lang="el-GR" altLang="el-GR" sz="2400" dirty="0"/>
              <a:t>Ο συγκεκριμένος δρομολογητής είναι το “ </a:t>
            </a:r>
            <a:r>
              <a:rPr lang="en-US" altLang="el-GR" sz="2400" dirty="0"/>
              <a:t>default gateway”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l-GR" sz="2400" dirty="0"/>
              <a:t>Debug </a:t>
            </a:r>
            <a:r>
              <a:rPr lang="en-US" altLang="el-GR" sz="2400" dirty="0" err="1"/>
              <a:t>ip</a:t>
            </a:r>
            <a:r>
              <a:rPr lang="en-US" altLang="el-GR" sz="2400" dirty="0"/>
              <a:t> rip</a:t>
            </a:r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9792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990033"/>
                </a:solidFill>
              </a:rPr>
              <a:t>More specific route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l-GR" sz="2400" b="1" dirty="0" smtClean="0">
              <a:solidFill>
                <a:srgbClr val="990033"/>
              </a:solidFill>
            </a:endParaRPr>
          </a:p>
          <a:p>
            <a:pPr marL="0" indent="0">
              <a:buNone/>
            </a:pPr>
            <a:r>
              <a:rPr lang="el-GR" altLang="el-GR" sz="2400" dirty="0" smtClean="0"/>
              <a:t>Βασική </a:t>
            </a:r>
            <a:r>
              <a:rPr lang="el-GR" altLang="el-GR" sz="2400" dirty="0"/>
              <a:t>αρχή </a:t>
            </a:r>
            <a:r>
              <a:rPr lang="el-GR" altLang="el-GR" sz="2400" dirty="0" smtClean="0"/>
              <a:t>δρομολόγησης:</a:t>
            </a:r>
          </a:p>
          <a:p>
            <a:pPr marL="0" indent="0">
              <a:buNone/>
            </a:pPr>
            <a:r>
              <a:rPr lang="el-GR" altLang="el-GR" sz="2400" b="1" dirty="0" smtClean="0"/>
              <a:t>«Αν </a:t>
            </a:r>
            <a:r>
              <a:rPr lang="el-GR" altLang="el-GR" sz="2400" b="1" dirty="0"/>
              <a:t>έχουμε περισσότερες  διαδρομές προς την ίδια κατεύθυνση, προτιμάται η διαδρομή με </a:t>
            </a:r>
            <a:r>
              <a:rPr lang="el-GR" altLang="el-GR" sz="2400" b="1" dirty="0" smtClean="0"/>
              <a:t>τη </a:t>
            </a:r>
            <a:r>
              <a:rPr lang="el-GR" altLang="el-GR" sz="2400" b="1" dirty="0"/>
              <a:t>μεγαλύτερη </a:t>
            </a:r>
            <a:r>
              <a:rPr lang="el-GR" altLang="el-GR" sz="2400" b="1" dirty="0" smtClean="0"/>
              <a:t>μάσκα</a:t>
            </a:r>
            <a:r>
              <a:rPr lang="el-GR" altLang="el-GR" sz="2400" dirty="0" smtClean="0"/>
              <a:t>». </a:t>
            </a:r>
          </a:p>
          <a:p>
            <a:pPr marL="0" indent="0">
              <a:buNone/>
            </a:pPr>
            <a:r>
              <a:rPr lang="el-GR" altLang="el-GR" sz="2400" dirty="0" smtClean="0"/>
              <a:t>Η διαδρομή αυτή ονομάζεται «περισσότερο καθορισμένη διαδρομή» -</a:t>
            </a:r>
            <a:r>
              <a:rPr lang="el-GR" sz="2400" dirty="0" smtClean="0">
                <a:solidFill>
                  <a:srgbClr val="990033"/>
                </a:solidFill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</a:rPr>
              <a:t>More </a:t>
            </a:r>
            <a:r>
              <a:rPr lang="en-US" sz="2400" b="1" dirty="0">
                <a:solidFill>
                  <a:srgbClr val="990033"/>
                </a:solidFill>
              </a:rPr>
              <a:t>specific </a:t>
            </a:r>
            <a:r>
              <a:rPr lang="en-US" sz="2400" b="1" dirty="0" smtClean="0">
                <a:solidFill>
                  <a:srgbClr val="990033"/>
                </a:solidFill>
              </a:rPr>
              <a:t>route</a:t>
            </a:r>
            <a:r>
              <a:rPr lang="el-GR" sz="2400" b="1" dirty="0" smtClean="0">
                <a:solidFill>
                  <a:srgbClr val="990033"/>
                </a:solidFill>
              </a:rPr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705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b="1" dirty="0" smtClean="0"/>
              <a:t>Βιβλιογραφία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Δίκτυα </a:t>
            </a:r>
            <a:r>
              <a:rPr lang="el-GR" sz="2000" dirty="0">
                <a:effectLst/>
              </a:rPr>
              <a:t>και Διαδίκτυα Υπολογιστών και εφαρμογές τους στο </a:t>
            </a:r>
            <a:r>
              <a:rPr lang="en-US" sz="2000" dirty="0">
                <a:effectLst/>
              </a:rPr>
              <a:t>Internet</a:t>
            </a:r>
            <a:r>
              <a:rPr lang="el-GR" sz="2000" dirty="0">
                <a:effectLst/>
              </a:rPr>
              <a:t>, </a:t>
            </a:r>
            <a:r>
              <a:rPr lang="en-US" sz="2000" dirty="0">
                <a:effectLst/>
              </a:rPr>
              <a:t>Douglas E</a:t>
            </a:r>
            <a:r>
              <a:rPr lang="el-GR" sz="2000" dirty="0">
                <a:effectLst/>
              </a:rPr>
              <a:t>. </a:t>
            </a:r>
            <a:r>
              <a:rPr lang="en-US" sz="2000" dirty="0">
                <a:effectLst/>
              </a:rPr>
              <a:t>Comer</a:t>
            </a:r>
            <a:r>
              <a:rPr lang="el-GR" sz="2000" dirty="0">
                <a:effectLst/>
              </a:rPr>
              <a:t>, εκδόσεις Κλειδάριθμος (4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</a:t>
            </a:r>
            <a:r>
              <a:rPr lang="el-GR" sz="2000" dirty="0" smtClean="0">
                <a:effectLst/>
              </a:rPr>
              <a:t>έκδοση) </a:t>
            </a:r>
            <a:r>
              <a:rPr lang="en-US" sz="2000" dirty="0" smtClean="0">
                <a:effectLst/>
              </a:rPr>
              <a:t>ISBN</a:t>
            </a:r>
            <a:r>
              <a:rPr lang="el-GR" sz="2000" dirty="0">
                <a:effectLst/>
              </a:rPr>
              <a:t>: </a:t>
            </a:r>
            <a:r>
              <a:rPr lang="el-GR" sz="2000" dirty="0" smtClean="0">
                <a:effectLst/>
              </a:rPr>
              <a:t>978-960-461-040-2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και Διαδίκτυα </a:t>
            </a:r>
            <a:r>
              <a:rPr lang="el-GR" sz="2000" dirty="0" smtClean="0"/>
              <a:t>Υπολογιστών, </a:t>
            </a:r>
            <a:r>
              <a:rPr lang="en-US" sz="2000" dirty="0"/>
              <a:t>Douglas E</a:t>
            </a:r>
            <a:r>
              <a:rPr lang="el-GR" sz="2000" dirty="0"/>
              <a:t>. </a:t>
            </a:r>
            <a:r>
              <a:rPr lang="en-US" sz="2000" dirty="0"/>
              <a:t>Comer</a:t>
            </a:r>
            <a:r>
              <a:rPr lang="el-GR" sz="2000" dirty="0"/>
              <a:t>, εκδόσεις Κλειδάριθμος </a:t>
            </a:r>
            <a:r>
              <a:rPr lang="el-GR" sz="2000" dirty="0" smtClean="0"/>
              <a:t>(6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</a:t>
            </a:r>
            <a:r>
              <a:rPr lang="el-GR" sz="2000" dirty="0"/>
              <a:t>έκδοση) </a:t>
            </a:r>
            <a:r>
              <a:rPr lang="en-US" sz="2000" dirty="0"/>
              <a:t>ISBN</a:t>
            </a:r>
            <a:r>
              <a:rPr lang="el-GR" sz="2000" dirty="0"/>
              <a:t>: </a:t>
            </a:r>
            <a:r>
              <a:rPr lang="el-GR" sz="2000" dirty="0" smtClean="0"/>
              <a:t>978-960-461-621-3</a:t>
            </a:r>
            <a:endParaRPr lang="el-GR" sz="2000" dirty="0" smtClean="0"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Δίκτυα </a:t>
            </a:r>
            <a:r>
              <a:rPr lang="el-GR" sz="2000" dirty="0">
                <a:effectLst/>
              </a:rPr>
              <a:t>Υπολογιστών, </a:t>
            </a:r>
            <a:r>
              <a:rPr lang="en-US" sz="2000" dirty="0">
                <a:effectLst/>
              </a:rPr>
              <a:t>Andrew S</a:t>
            </a:r>
            <a:r>
              <a:rPr lang="el-GR" sz="2000" dirty="0">
                <a:effectLst/>
              </a:rPr>
              <a:t>. </a:t>
            </a:r>
            <a:r>
              <a:rPr lang="en-US" sz="2000" dirty="0" err="1">
                <a:effectLst/>
              </a:rPr>
              <a:t>Tanenbaum</a:t>
            </a:r>
            <a:r>
              <a:rPr lang="el-GR" sz="2000" dirty="0">
                <a:effectLst/>
              </a:rPr>
              <a:t> &amp; </a:t>
            </a:r>
            <a:r>
              <a:rPr lang="en-US" sz="2000" dirty="0">
                <a:effectLst/>
              </a:rPr>
              <a:t>David J</a:t>
            </a:r>
            <a:r>
              <a:rPr lang="el-GR" sz="2000" dirty="0">
                <a:effectLst/>
              </a:rPr>
              <a:t>.</a:t>
            </a:r>
            <a:r>
              <a:rPr lang="en-US" sz="2000" dirty="0" err="1">
                <a:effectLst/>
              </a:rPr>
              <a:t>Wetherall</a:t>
            </a:r>
            <a:r>
              <a:rPr lang="el-GR" sz="2000" dirty="0">
                <a:effectLst/>
              </a:rPr>
              <a:t>, εκδόσεις Κλειδάριθμος (5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έκδοση), 2010, </a:t>
            </a:r>
            <a:r>
              <a:rPr lang="en-US" sz="2000" dirty="0">
                <a:effectLst/>
              </a:rPr>
              <a:t>ISBN</a:t>
            </a:r>
            <a:r>
              <a:rPr lang="el-GR" sz="2000" dirty="0" smtClean="0">
                <a:effectLst/>
              </a:rPr>
              <a:t>:978-960-461-447-9 –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264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>
            <a:normAutofit/>
          </a:bodyPr>
          <a:lstStyle/>
          <a:p>
            <a:r>
              <a:rPr lang="el-GR" sz="4000" b="1" dirty="0">
                <a:solidFill>
                  <a:srgbClr val="990033"/>
                </a:solidFill>
              </a:rPr>
              <a:t>Ερωτήσεις</a:t>
            </a:r>
            <a:r>
              <a:rPr lang="el-GR" sz="4000" b="1" dirty="0" smtClean="0">
                <a:solidFill>
                  <a:srgbClr val="990033"/>
                </a:solidFill>
              </a:rPr>
              <a:t>;</a:t>
            </a:r>
            <a:endParaRPr lang="el-GR" sz="4000" b="1" dirty="0">
              <a:solidFill>
                <a:srgbClr val="990033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12" name="Picture 11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3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96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871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</a:t>
            </a:r>
            <a:r>
              <a:rPr lang="el-GR" sz="2000" dirty="0" smtClean="0"/>
              <a:t>(Ε</a:t>
            </a:r>
            <a:r>
              <a:rPr lang="el-GR" sz="2000" dirty="0"/>
              <a:t>). Δυναμική Δρομολόγηση (</a:t>
            </a:r>
            <a:r>
              <a:rPr lang="en-US" sz="2000" dirty="0"/>
              <a:t>RIP)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764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4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68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Δρομολόγηση στο </a:t>
            </a:r>
            <a:r>
              <a:rPr lang="en-GB" dirty="0" smtClean="0"/>
              <a:t>Internet (1)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990033"/>
                </a:solidFill>
              </a:rPr>
              <a:t>Δρομολόγηση</a:t>
            </a:r>
            <a:r>
              <a:rPr lang="el-GR" sz="2400" dirty="0" smtClean="0"/>
              <a:t>  </a:t>
            </a:r>
            <a:endParaRPr lang="en-US" sz="2400" dirty="0" smtClean="0"/>
          </a:p>
          <a:p>
            <a:pPr lvl="1"/>
            <a:r>
              <a:rPr lang="el-GR" sz="2000" dirty="0" smtClean="0"/>
              <a:t>είναι </a:t>
            </a:r>
            <a:r>
              <a:rPr lang="el-GR" sz="2000" dirty="0"/>
              <a:t>η διαδικασία εύρεσης δικτυακών μονοπατιών </a:t>
            </a:r>
            <a:r>
              <a:rPr lang="el-GR" sz="2000" dirty="0" smtClean="0"/>
              <a:t>(δρομολογίων) μέσα σε ένα διαδίκτυο</a:t>
            </a:r>
            <a:endParaRPr lang="el-GR" sz="2000" dirty="0"/>
          </a:p>
          <a:p>
            <a:pPr lvl="1"/>
            <a:r>
              <a:rPr lang="el-GR" sz="2000" dirty="0" smtClean="0"/>
              <a:t>είναι </a:t>
            </a:r>
            <a:r>
              <a:rPr lang="el-GR" sz="2000" dirty="0"/>
              <a:t>η λήψη της απόφασης σχετικά με τα δρομολόγια που θα χρησιμοποιηθούν (συμπλήρωση &amp; ενημέρωση πινάκων δρομολόγησης) </a:t>
            </a:r>
          </a:p>
          <a:p>
            <a:r>
              <a:rPr lang="el-GR" sz="2400" b="1" dirty="0" smtClean="0">
                <a:solidFill>
                  <a:srgbClr val="990033"/>
                </a:solidFill>
              </a:rPr>
              <a:t>Προώθηση</a:t>
            </a:r>
            <a:r>
              <a:rPr lang="el-GR" sz="2400" dirty="0" smtClean="0"/>
              <a:t> </a:t>
            </a:r>
            <a:endParaRPr lang="en-US" sz="2400" dirty="0" smtClean="0"/>
          </a:p>
          <a:p>
            <a:pPr lvl="1"/>
            <a:r>
              <a:rPr lang="el-GR" sz="2000" dirty="0"/>
              <a:t>είναι </a:t>
            </a:r>
            <a:r>
              <a:rPr lang="el-GR" sz="2000" dirty="0" smtClean="0"/>
              <a:t>οι ενέργειες που εκτελούνται όταν </a:t>
            </a:r>
            <a:r>
              <a:rPr lang="el-GR" sz="2000" dirty="0"/>
              <a:t>φτάνει ένα πακέτο στο δρομολογητή </a:t>
            </a:r>
            <a:r>
              <a:rPr lang="el-GR" sz="2000" dirty="0" smtClean="0"/>
              <a:t>(εύρεση δικτύου προορισμού, αναζήτηση </a:t>
            </a:r>
            <a:r>
              <a:rPr lang="el-GR" sz="2000" dirty="0"/>
              <a:t>στους πίνακες δρομολόγησης </a:t>
            </a:r>
            <a:r>
              <a:rPr lang="el-GR" sz="2000" dirty="0" smtClean="0"/>
              <a:t>του δικτύου προορισμού &amp; του επόμενου άλματος προς τον προορισμό) μέχρι και την αποστολή του πακέτου προς τον προορισμό μέσω μιας δικτυακής διασύνδεσης (</a:t>
            </a:r>
            <a:r>
              <a:rPr lang="en-US" sz="2000" dirty="0" smtClean="0"/>
              <a:t>outgoing interface)</a:t>
            </a:r>
            <a:r>
              <a:rPr lang="el-GR" sz="2000" dirty="0" smtClean="0"/>
              <a:t>..</a:t>
            </a:r>
            <a:endParaRPr lang="en-US" sz="2000" dirty="0" smtClean="0"/>
          </a:p>
          <a:p>
            <a:endParaRPr lang="el-G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51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444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</a:t>
            </a:r>
            <a:r>
              <a:rPr lang="el-GR" sz="2000" dirty="0" smtClean="0"/>
              <a:t>περιεχομένου από τα ακόλουθα έργα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και Διαδίκτυα Υπολογιστών και εφαρμογές τους στο </a:t>
            </a:r>
            <a:r>
              <a:rPr lang="en-US" sz="2000" dirty="0"/>
              <a:t>Internet</a:t>
            </a:r>
            <a:r>
              <a:rPr lang="el-GR" sz="2000" dirty="0"/>
              <a:t>, </a:t>
            </a:r>
            <a:r>
              <a:rPr lang="en-US" sz="2000" dirty="0"/>
              <a:t>Douglas E</a:t>
            </a:r>
            <a:r>
              <a:rPr lang="el-GR" sz="2000" dirty="0"/>
              <a:t>. </a:t>
            </a:r>
            <a:r>
              <a:rPr lang="en-US" sz="2000" dirty="0"/>
              <a:t>Comer</a:t>
            </a:r>
            <a:r>
              <a:rPr lang="el-GR" sz="2000" dirty="0"/>
              <a:t>, εκδόσεις Κλειδάριθμος (4</a:t>
            </a:r>
            <a:r>
              <a:rPr lang="el-GR" sz="2000" baseline="30000" dirty="0"/>
              <a:t>η</a:t>
            </a:r>
            <a:r>
              <a:rPr lang="el-GR" sz="2000" dirty="0"/>
              <a:t> έκδοση) </a:t>
            </a:r>
            <a:r>
              <a:rPr lang="en-US" sz="2000" dirty="0"/>
              <a:t>ISBN</a:t>
            </a:r>
            <a:r>
              <a:rPr lang="el-GR" sz="2000" dirty="0"/>
              <a:t>: 978-960-461-040-2 </a:t>
            </a:r>
            <a:endParaRPr lang="el-GR" sz="200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Υπολογιστών, </a:t>
            </a:r>
            <a:r>
              <a:rPr lang="en-US" sz="2000" dirty="0"/>
              <a:t>Andrew S</a:t>
            </a:r>
            <a:r>
              <a:rPr lang="el-GR" sz="2000" dirty="0"/>
              <a:t>. </a:t>
            </a:r>
            <a:r>
              <a:rPr lang="en-US" sz="2000" dirty="0" err="1"/>
              <a:t>Tanenbaum</a:t>
            </a:r>
            <a:r>
              <a:rPr lang="el-GR" sz="2000" dirty="0"/>
              <a:t> &amp; </a:t>
            </a:r>
            <a:r>
              <a:rPr lang="en-US" sz="2000" dirty="0"/>
              <a:t>David J</a:t>
            </a:r>
            <a:r>
              <a:rPr lang="el-GR" sz="2000" dirty="0"/>
              <a:t>.</a:t>
            </a:r>
            <a:r>
              <a:rPr lang="en-US" sz="2000" dirty="0" err="1"/>
              <a:t>Wetherall</a:t>
            </a:r>
            <a:r>
              <a:rPr lang="el-GR" sz="2000" dirty="0"/>
              <a:t>, εκδόσεις Κλειδάριθμος (5</a:t>
            </a:r>
            <a:r>
              <a:rPr lang="el-GR" sz="2000" baseline="30000" dirty="0"/>
              <a:t>η</a:t>
            </a:r>
            <a:r>
              <a:rPr lang="el-GR" sz="2000" dirty="0"/>
              <a:t> έκδοση), 2010, </a:t>
            </a:r>
            <a:r>
              <a:rPr lang="en-US" sz="2000" dirty="0"/>
              <a:t>ISBN</a:t>
            </a:r>
            <a:r>
              <a:rPr lang="el-GR" sz="2000" dirty="0"/>
              <a:t>:978-960-461-447-9 </a:t>
            </a:r>
            <a:endParaRPr lang="el-GR" sz="2000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/>
              <a:t>Διαδίκτυα με </a:t>
            </a:r>
            <a:r>
              <a:rPr lang="en-US" sz="2000" dirty="0" smtClean="0"/>
              <a:t>TCP</a:t>
            </a:r>
            <a:r>
              <a:rPr lang="el-GR" sz="2000" dirty="0" smtClean="0"/>
              <a:t>/</a:t>
            </a:r>
            <a:r>
              <a:rPr lang="en-US" sz="2000" dirty="0" smtClean="0"/>
              <a:t>IP</a:t>
            </a:r>
            <a:r>
              <a:rPr lang="el-GR" sz="2000" dirty="0" smtClean="0"/>
              <a:t>, Αρχές, Πρωτόκολλα και Αρχιτεκτονικές, Τέταρτη αμερικάνικη έκδοση, </a:t>
            </a:r>
            <a:r>
              <a:rPr lang="en-US" sz="2000" dirty="0" smtClean="0"/>
              <a:t>Douglas E</a:t>
            </a:r>
            <a:r>
              <a:rPr lang="el-GR" sz="2000" dirty="0" smtClean="0"/>
              <a:t>. </a:t>
            </a:r>
            <a:r>
              <a:rPr lang="en-US" sz="2000" dirty="0" err="1" smtClean="0"/>
              <a:t>Commer</a:t>
            </a:r>
            <a:r>
              <a:rPr lang="el-GR" sz="2000" dirty="0" smtClean="0"/>
              <a:t>, εκδόσεις Κλειδάριθμος (4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έκδοση), </a:t>
            </a:r>
            <a:r>
              <a:rPr lang="en-US" sz="2000" dirty="0" smtClean="0"/>
              <a:t>ISBN</a:t>
            </a:r>
            <a:r>
              <a:rPr lang="el-GR" sz="2000" dirty="0" smtClean="0"/>
              <a:t>: 960-209-589-</a:t>
            </a:r>
            <a:r>
              <a:rPr lang="en-US" sz="2000" dirty="0" smtClean="0"/>
              <a:t>X</a:t>
            </a:r>
            <a:endParaRPr lang="el-G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Δρομολόγηση στο </a:t>
            </a:r>
            <a:r>
              <a:rPr lang="en-GB" dirty="0" smtClean="0"/>
              <a:t>Internet (2)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b="1" dirty="0" smtClean="0">
                <a:solidFill>
                  <a:srgbClr val="990033"/>
                </a:solidFill>
              </a:rPr>
              <a:t>Πίνακας </a:t>
            </a:r>
            <a:r>
              <a:rPr lang="el-GR" sz="2800" b="1" dirty="0">
                <a:solidFill>
                  <a:srgbClr val="990033"/>
                </a:solidFill>
              </a:rPr>
              <a:t>δρομολόγησης/προώθησης </a:t>
            </a:r>
            <a:r>
              <a:rPr lang="el-GR" sz="2800" b="1" dirty="0" smtClean="0">
                <a:solidFill>
                  <a:srgbClr val="990033"/>
                </a:solidFill>
              </a:rPr>
              <a:t>: </a:t>
            </a:r>
            <a:r>
              <a:rPr lang="el-GR" sz="2800" dirty="0" smtClean="0"/>
              <a:t>ενημερώνεται με τις βέλτιστες διαδρομές προς </a:t>
            </a:r>
            <a:r>
              <a:rPr lang="el-GR" sz="2800" dirty="0"/>
              <a:t>όλα τα δίκτυα ενός διαδικτύου. </a:t>
            </a:r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Το καταστάλαγμα των δρομολογίων σε βέλτιστες διαδρομές μέσω του δικτύου </a:t>
            </a:r>
            <a:r>
              <a:rPr lang="el-GR" sz="2800" dirty="0"/>
              <a:t>ο</a:t>
            </a:r>
            <a:r>
              <a:rPr lang="el-GR" sz="2800" dirty="0" smtClean="0"/>
              <a:t>νομάζεται </a:t>
            </a:r>
            <a:r>
              <a:rPr lang="el-GR" sz="2800" b="1" dirty="0" smtClean="0">
                <a:solidFill>
                  <a:srgbClr val="990033"/>
                </a:solidFill>
              </a:rPr>
              <a:t>σύγκλιση</a:t>
            </a:r>
            <a:r>
              <a:rPr lang="de-CH" sz="2800" b="1" dirty="0" smtClean="0">
                <a:solidFill>
                  <a:srgbClr val="990033"/>
                </a:solidFill>
              </a:rPr>
              <a:t> </a:t>
            </a:r>
            <a:r>
              <a:rPr lang="el-GR" sz="2800" b="1" dirty="0">
                <a:solidFill>
                  <a:srgbClr val="990033"/>
                </a:solidFill>
              </a:rPr>
              <a:t>(</a:t>
            </a:r>
            <a:r>
              <a:rPr lang="en-US" sz="2800" b="1" dirty="0">
                <a:solidFill>
                  <a:srgbClr val="990033"/>
                </a:solidFill>
              </a:rPr>
              <a:t>convergence)</a:t>
            </a:r>
          </a:p>
          <a:p>
            <a:endParaRPr lang="el-GR" sz="2800" dirty="0" smtClean="0"/>
          </a:p>
          <a:p>
            <a:r>
              <a:rPr lang="el-GR" sz="2800" b="1" dirty="0" smtClean="0"/>
              <a:t>Κάθε </a:t>
            </a:r>
            <a:r>
              <a:rPr lang="el-GR" sz="2800" b="1" dirty="0"/>
              <a:t>δρομολογητής προωθεί πακέτα μόνο προς δίκτυα που βρίσκονται στον πίνακα δρομολόγησής </a:t>
            </a:r>
            <a:r>
              <a:rPr lang="el-GR" sz="2800" b="1" dirty="0" smtClean="0"/>
              <a:t>του</a:t>
            </a:r>
          </a:p>
          <a:p>
            <a:endParaRPr lang="el-GR" sz="2400" b="1" dirty="0"/>
          </a:p>
          <a:p>
            <a:endParaRPr lang="en-GB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103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Δρομολόγηση στο </a:t>
            </a:r>
            <a:r>
              <a:rPr lang="en-GB" sz="3600" dirty="0"/>
              <a:t>Internet </a:t>
            </a:r>
            <a:r>
              <a:rPr lang="en-GB" sz="3600" dirty="0" smtClean="0"/>
              <a:t>(</a:t>
            </a:r>
            <a:r>
              <a:rPr lang="en-US" sz="3600" dirty="0" smtClean="0"/>
              <a:t>3</a:t>
            </a:r>
            <a:r>
              <a:rPr lang="en-GB" sz="3600" dirty="0" smtClean="0"/>
              <a:t>)</a:t>
            </a:r>
            <a:endParaRPr lang="el-GR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92570" y="1124744"/>
            <a:ext cx="8064533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+mn-lt"/>
              </a:rPr>
              <a:t>Το </a:t>
            </a:r>
            <a:r>
              <a:rPr lang="en-US" sz="2800" dirty="0" smtClean="0">
                <a:latin typeface="+mn-lt"/>
              </a:rPr>
              <a:t>IP </a:t>
            </a:r>
            <a:r>
              <a:rPr lang="el-GR" sz="2800" dirty="0" smtClean="0">
                <a:latin typeface="+mn-lt"/>
              </a:rPr>
              <a:t>πρωτόκολλο προωθεί κάθε αυτοδύναμο πακέτο στο </a:t>
            </a:r>
            <a:r>
              <a:rPr lang="el-GR" sz="2800" b="1" dirty="0" smtClean="0">
                <a:latin typeface="+mn-lt"/>
              </a:rPr>
              <a:t>επόμενο άλμα </a:t>
            </a:r>
            <a:r>
              <a:rPr lang="el-GR" sz="2800" dirty="0" smtClean="0">
                <a:latin typeface="+mn-lt"/>
              </a:rPr>
              <a:t>προς τον προορισμό, όπως αυτό προκύπτει από την εξέταση (</a:t>
            </a:r>
            <a:r>
              <a:rPr lang="en-US" sz="2800" dirty="0" smtClean="0">
                <a:latin typeface="+mn-lt"/>
              </a:rPr>
              <a:t>lookup) </a:t>
            </a:r>
            <a:r>
              <a:rPr lang="el-GR" sz="2800" dirty="0" smtClean="0">
                <a:latin typeface="+mn-lt"/>
              </a:rPr>
              <a:t>του πίνακα </a:t>
            </a:r>
            <a:r>
              <a:rPr lang="el-GR" sz="2800" b="1" dirty="0" smtClean="0">
                <a:latin typeface="+mn-lt"/>
              </a:rPr>
              <a:t>προώθησης/δρομολόγηση</a:t>
            </a:r>
            <a:r>
              <a:rPr lang="el-GR" sz="2800" dirty="0" smtClean="0">
                <a:latin typeface="+mn-lt"/>
              </a:rPr>
              <a:t>ς της συσκευής.</a:t>
            </a:r>
          </a:p>
          <a:p>
            <a:endParaRPr lang="el-GR" sz="2800" dirty="0" smtClean="0">
              <a:latin typeface="+mn-lt"/>
            </a:endParaRPr>
          </a:p>
          <a:p>
            <a:r>
              <a:rPr lang="el-GR" sz="2800" dirty="0" smtClean="0">
                <a:latin typeface="+mn-lt"/>
              </a:rPr>
              <a:t>Το </a:t>
            </a:r>
            <a:r>
              <a:rPr lang="en-US" sz="2800" dirty="0">
                <a:latin typeface="+mn-lt"/>
              </a:rPr>
              <a:t>IP </a:t>
            </a:r>
            <a:r>
              <a:rPr lang="el-GR" sz="2800" dirty="0">
                <a:latin typeface="+mn-lt"/>
              </a:rPr>
              <a:t>πρωτόκολλο </a:t>
            </a:r>
            <a:r>
              <a:rPr lang="el-GR" sz="2800" dirty="0" smtClean="0">
                <a:latin typeface="+mn-lt"/>
              </a:rPr>
              <a:t>συσκευής μπορεί </a:t>
            </a:r>
            <a:r>
              <a:rPr lang="el-GR" sz="2800" dirty="0">
                <a:latin typeface="+mn-lt"/>
              </a:rPr>
              <a:t>να προωθεί πακέτα μόνο σε δίκτυα που βρίσκονται στον πίνακα </a:t>
            </a:r>
            <a:r>
              <a:rPr lang="el-GR" sz="2800" dirty="0" smtClean="0">
                <a:latin typeface="+mn-lt"/>
              </a:rPr>
              <a:t>δρομολόγησής της.</a:t>
            </a:r>
          </a:p>
          <a:p>
            <a:endParaRPr lang="el-GR" sz="2800" dirty="0" smtClean="0">
              <a:latin typeface="+mn-lt"/>
            </a:endParaRPr>
          </a:p>
          <a:p>
            <a:r>
              <a:rPr lang="el-GR" sz="2800" b="1" dirty="0" smtClean="0">
                <a:solidFill>
                  <a:srgbClr val="990033"/>
                </a:solidFill>
                <a:latin typeface="+mn-lt"/>
              </a:rPr>
              <a:t>Πως ενημερώνεται  όμως ο πίνακας δρομολόγησης ;</a:t>
            </a:r>
          </a:p>
        </p:txBody>
      </p:sp>
    </p:spTree>
    <p:extLst>
      <p:ext uri="{BB962C8B-B14F-4D97-AF65-F5344CB8AC3E}">
        <p14:creationId xmlns:p14="http://schemas.microsoft.com/office/powerpoint/2010/main" val="17380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Δρομολόγηση στο </a:t>
            </a:r>
            <a:r>
              <a:rPr lang="en-GB" sz="3600" dirty="0"/>
              <a:t>Internet </a:t>
            </a:r>
            <a:r>
              <a:rPr lang="el-GR" sz="3600" dirty="0" smtClean="0"/>
              <a:t>(</a:t>
            </a:r>
            <a:r>
              <a:rPr lang="en-US" sz="3600" dirty="0" smtClean="0"/>
              <a:t>4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92570" y="1124744"/>
            <a:ext cx="8064533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+mn-lt"/>
              </a:rPr>
              <a:t>Ο πίνακας δρομολόγησης μπορεί να ενημερώνεται είτε </a:t>
            </a:r>
            <a:r>
              <a:rPr lang="el-GR" sz="2400" b="1" dirty="0" smtClean="0">
                <a:latin typeface="+mn-lt"/>
              </a:rPr>
              <a:t>στατικά</a:t>
            </a:r>
            <a:r>
              <a:rPr lang="el-GR" sz="2400" dirty="0" smtClean="0">
                <a:latin typeface="+mn-lt"/>
              </a:rPr>
              <a:t> από τον διαχειριστή της συσκευής (στατική δρομολόγηση), είτε </a:t>
            </a:r>
            <a:r>
              <a:rPr lang="el-GR" sz="2400" b="1" dirty="0" smtClean="0">
                <a:latin typeface="+mn-lt"/>
              </a:rPr>
              <a:t>δυναμικά</a:t>
            </a:r>
            <a:r>
              <a:rPr lang="el-GR" sz="2400" dirty="0" smtClean="0">
                <a:latin typeface="+mn-lt"/>
              </a:rPr>
              <a:t> από λογισμικό πρωτοκόλλου δρομολόγησης (δυναμική δρομολόγηση).</a:t>
            </a:r>
          </a:p>
          <a:p>
            <a:endParaRPr lang="el-GR" sz="2400" dirty="0" smtClean="0">
              <a:latin typeface="+mn-lt"/>
            </a:endParaRPr>
          </a:p>
          <a:p>
            <a:r>
              <a:rPr lang="el-GR" sz="2400" dirty="0" smtClean="0">
                <a:latin typeface="+mn-lt"/>
              </a:rPr>
              <a:t>Αρχικά </a:t>
            </a:r>
            <a:r>
              <a:rPr lang="el-GR" sz="2400" dirty="0">
                <a:latin typeface="+mn-lt"/>
              </a:rPr>
              <a:t>ο πίνακας δρομολόγησης μιας δικτυακής συσκευής (υπολογιστής, δρομολογητής), περιλαμβάνει τα δίκτυα τα οποία συνδέονται άμεσα στη συσκευή.</a:t>
            </a:r>
          </a:p>
          <a:p>
            <a:endParaRPr lang="el-GR" sz="2400" dirty="0" smtClean="0">
              <a:latin typeface="+mn-lt"/>
            </a:endParaRPr>
          </a:p>
          <a:p>
            <a:r>
              <a:rPr lang="el-GR" sz="2400" dirty="0" smtClean="0">
                <a:latin typeface="+mn-lt"/>
              </a:rPr>
              <a:t>Με τη στατική δρομολόγηση μπορούμε να προσθέσουμε στον πίνακα δρομολόγησης ενός δρομολογητή διαδρομές προς δίκτυα τα οποία δεν συνδέονται άμεσα επάνω του. </a:t>
            </a:r>
            <a:endParaRPr 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06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772" y="35532"/>
            <a:ext cx="8229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Δρομολόγηση στο </a:t>
            </a:r>
            <a:r>
              <a:rPr lang="en-GB" sz="3600" dirty="0"/>
              <a:t>Internet </a:t>
            </a:r>
            <a:r>
              <a:rPr lang="el-GR" sz="3600" dirty="0" smtClean="0"/>
              <a:t>(</a:t>
            </a:r>
            <a:r>
              <a:rPr lang="en-US" sz="3600" dirty="0" smtClean="0"/>
              <a:t>5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70305" y="944252"/>
            <a:ext cx="8064533" cy="5257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+mn-lt"/>
              </a:rPr>
              <a:t>Η </a:t>
            </a: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στατική δρομολόγηση</a:t>
            </a:r>
            <a:r>
              <a:rPr lang="el-GR" sz="2400" dirty="0" smtClean="0">
                <a:latin typeface="+mn-lt"/>
              </a:rPr>
              <a:t>: 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 smtClean="0">
                <a:latin typeface="+mn-lt"/>
              </a:rPr>
              <a:t>δεν </a:t>
            </a:r>
            <a:r>
              <a:rPr lang="el-GR" sz="2200" dirty="0">
                <a:latin typeface="+mn-lt"/>
              </a:rPr>
              <a:t>χρειάζεται λογισμικό δρομολόγησης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 smtClean="0">
                <a:latin typeface="+mn-lt"/>
              </a:rPr>
              <a:t>επιτρέπει </a:t>
            </a:r>
            <a:r>
              <a:rPr lang="el-GR" sz="2200" dirty="0">
                <a:latin typeface="+mn-lt"/>
              </a:rPr>
              <a:t>σε έναν διαχειριστή </a:t>
            </a:r>
            <a:r>
              <a:rPr lang="el-GR" sz="2200" dirty="0" smtClean="0">
                <a:latin typeface="+mn-lt"/>
              </a:rPr>
              <a:t>δικτυακής συσκευής  να προσθέσει μια </a:t>
            </a:r>
            <a:r>
              <a:rPr lang="el-GR" sz="2200" dirty="0">
                <a:latin typeface="+mn-lt"/>
              </a:rPr>
              <a:t>διαδρομή </a:t>
            </a:r>
            <a:r>
              <a:rPr lang="el-GR" sz="2200" dirty="0" smtClean="0">
                <a:latin typeface="+mn-lt"/>
              </a:rPr>
              <a:t>στον πίνακα δρομολόγησής της, με </a:t>
            </a:r>
            <a:r>
              <a:rPr lang="el-GR" sz="2200" dirty="0">
                <a:latin typeface="+mn-lt"/>
              </a:rPr>
              <a:t>χρήση μεμονωμένων εντολών </a:t>
            </a:r>
            <a:r>
              <a:rPr lang="el-GR" sz="2200" dirty="0" smtClean="0">
                <a:latin typeface="+mn-lt"/>
              </a:rPr>
              <a:t>διαμόρφωσης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 smtClean="0">
                <a:latin typeface="+mn-lt"/>
              </a:rPr>
              <a:t>δεν μπορεί να ανταποκριθεί δυναμικά (χωρίς την παρέμβαση του διαχειριστή) σε βλάβες ή αλλαγές στην τοπολογία</a:t>
            </a:r>
          </a:p>
          <a:p>
            <a:pPr>
              <a:spcBef>
                <a:spcPts val="600"/>
              </a:spcBef>
              <a:defRPr/>
            </a:pPr>
            <a:r>
              <a:rPr lang="el-GR" sz="2400" dirty="0" smtClean="0">
                <a:latin typeface="+mn-lt"/>
              </a:rPr>
              <a:t>Η </a:t>
            </a: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δυναμική δρομολόγηση</a:t>
            </a:r>
            <a:r>
              <a:rPr lang="el-GR" sz="2400" dirty="0" smtClean="0">
                <a:latin typeface="+mn-lt"/>
              </a:rPr>
              <a:t>: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>
                <a:latin typeface="+mn-lt"/>
              </a:rPr>
              <a:t>Απαιτεί λογισμικό δρομολόγησης (πρωτόκολλο δρομολόγησης ) για τη διάδοση των </a:t>
            </a:r>
            <a:r>
              <a:rPr lang="el-GR" sz="2200" b="1" dirty="0">
                <a:latin typeface="+mn-lt"/>
              </a:rPr>
              <a:t>εκάστοτε ενεργών δρομολογίων </a:t>
            </a:r>
            <a:r>
              <a:rPr lang="el-GR" sz="2200" dirty="0">
                <a:latin typeface="+mn-lt"/>
              </a:rPr>
              <a:t>&amp; την εύρεση των βέλτιστων διαδρομών για κάθε προορισμό 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>
                <a:latin typeface="+mn-lt"/>
              </a:rPr>
              <a:t>Το λογισμικό δρομολόγησης ενημερώνει τον πίνακα δρομολόγησης </a:t>
            </a:r>
            <a:r>
              <a:rPr lang="el-GR" sz="2200" dirty="0" smtClean="0">
                <a:latin typeface="+mn-lt"/>
              </a:rPr>
              <a:t>με </a:t>
            </a:r>
            <a:r>
              <a:rPr lang="el-GR" sz="2200" dirty="0">
                <a:latin typeface="+mn-lt"/>
              </a:rPr>
              <a:t>τις τρέχουσες βέλτιστες διαδρομές </a:t>
            </a:r>
          </a:p>
          <a:p>
            <a:pPr>
              <a:spcBef>
                <a:spcPts val="0"/>
              </a:spcBef>
              <a:defRPr/>
            </a:pPr>
            <a:endParaRPr lang="el-GR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09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764704"/>
          </a:xfrm>
        </p:spPr>
        <p:txBody>
          <a:bodyPr/>
          <a:lstStyle/>
          <a:p>
            <a:r>
              <a:rPr lang="el-GR" dirty="0"/>
              <a:t>Δρομολόγηση στο </a:t>
            </a:r>
            <a:r>
              <a:rPr lang="en-GB" dirty="0"/>
              <a:t>Internet </a:t>
            </a:r>
            <a:r>
              <a:rPr lang="en-GB" dirty="0" smtClean="0"/>
              <a:t>(</a:t>
            </a:r>
            <a:r>
              <a:rPr lang="en-US" dirty="0" smtClean="0"/>
              <a:t>6</a:t>
            </a:r>
            <a:r>
              <a:rPr lang="en-GB" dirty="0" smtClean="0"/>
              <a:t>)</a:t>
            </a:r>
            <a:endParaRPr lang="el-G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271060"/>
              </p:ext>
            </p:extLst>
          </p:nvPr>
        </p:nvGraphicFramePr>
        <p:xfrm>
          <a:off x="395536" y="836712"/>
          <a:ext cx="828092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761"/>
                <a:gridCol w="4103159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Στατική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Δυναμική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Δεν απαιτείται λογισμικό δρομολόγησης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Λογισμικό δρομολόγησης σε κάθε δρομολογητή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καμία ανταλλαγή πληροφοριών δρομολόγησης</a:t>
                      </a:r>
                      <a:r>
                        <a:rPr lang="el-GR" sz="2000" baseline="0" dirty="0" smtClean="0"/>
                        <a:t> μεταξύ δρομολογητών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Ανταλλαγή πληροφοριών δρομολόγησης</a:t>
                      </a:r>
                      <a:r>
                        <a:rPr lang="el-GR" sz="2000" baseline="0" dirty="0" smtClean="0"/>
                        <a:t> μεταξύ δρομολογητών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Δημιουργία &amp; ενημέρωση του πίνακα προώθησης  αποκλειστικά από τους διαχειριστές.</a:t>
                      </a:r>
                      <a:r>
                        <a:rPr lang="en-US" sz="2000" dirty="0" smtClean="0"/>
                        <a:t> </a:t>
                      </a:r>
                      <a:endParaRPr lang="el-GR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Δυναμική ενημέρωση του πίνακα δρομολόγησης από το </a:t>
                      </a:r>
                      <a:r>
                        <a:rPr lang="el-GR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λογισμικό </a:t>
                      </a:r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πρωτοκόλλου </a:t>
                      </a:r>
                      <a:r>
                        <a:rPr lang="el-GR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δρομολόγησης</a:t>
                      </a:r>
                      <a:endParaRPr lang="el-GR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000" u="none" dirty="0" smtClean="0"/>
                        <a:t>O διαχειριστής </a:t>
                      </a:r>
                      <a:r>
                        <a:rPr lang="el-GR" altLang="el-GR" sz="2000" b="1" u="none" dirty="0" smtClean="0"/>
                        <a:t>πρέπει</a:t>
                      </a:r>
                      <a:r>
                        <a:rPr lang="el-GR" altLang="el-GR" sz="2000" u="none" dirty="0" smtClean="0"/>
                        <a:t> να έχει πολύ καλή </a:t>
                      </a:r>
                      <a:r>
                        <a:rPr lang="el-GR" sz="2000" dirty="0" smtClean="0"/>
                        <a:t>γνώση της τοπολογίας του </a:t>
                      </a:r>
                      <a:r>
                        <a:rPr lang="el-GR" altLang="el-GR" sz="2000" u="none" dirty="0" smtClean="0"/>
                        <a:t>δικτύου</a:t>
                      </a:r>
                      <a:endParaRPr lang="el-GR" sz="20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Η γνώση της τοπολογίας  αποκτάται με τη βοήθεια των </a:t>
                      </a: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πρωτοκόλλων δρομολόγησης (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RIP</a:t>
                      </a: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OSPF</a:t>
                      </a:r>
                      <a:r>
                        <a:rPr lang="el-GR" sz="2000" dirty="0" smtClean="0"/>
                        <a:t>, </a:t>
                      </a:r>
                      <a:r>
                        <a:rPr lang="en-GB" sz="2000" dirty="0" smtClean="0"/>
                        <a:t>BGP</a:t>
                      </a:r>
                      <a:r>
                        <a:rPr lang="el-GR" sz="2000" dirty="0" smtClean="0"/>
                        <a:t>)</a:t>
                      </a:r>
                      <a:r>
                        <a:rPr lang="en-GB" sz="2000" dirty="0" smtClean="0"/>
                        <a:t> </a:t>
                      </a:r>
                      <a:r>
                        <a:rPr lang="el-GR" sz="20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ο διαχειριστής ορίζει διαδρομές στον πίνακα δρομολόγησης του  δρομολογητή με χρήση εντολών διαμόρφωσης.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το λογισμικό </a:t>
                      </a: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πρωτοκόλλου  δρομολόγησης, ενημερώνει δυναμικά τον πίνακα δρομολόγησης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764704"/>
          </a:xfrm>
        </p:spPr>
        <p:txBody>
          <a:bodyPr/>
          <a:lstStyle/>
          <a:p>
            <a:r>
              <a:rPr lang="el-GR" dirty="0"/>
              <a:t>Δρομολόγηση στο </a:t>
            </a:r>
            <a:r>
              <a:rPr lang="en-GB" dirty="0"/>
              <a:t>Internet </a:t>
            </a:r>
            <a:r>
              <a:rPr lang="en-GB" dirty="0" smtClean="0"/>
              <a:t>(</a:t>
            </a:r>
            <a:r>
              <a:rPr lang="en-US" dirty="0" smtClean="0"/>
              <a:t>7</a:t>
            </a:r>
            <a:r>
              <a:rPr lang="en-GB" dirty="0" smtClean="0"/>
              <a:t>)</a:t>
            </a:r>
            <a:endParaRPr lang="el-G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079094"/>
              </p:ext>
            </p:extLst>
          </p:nvPr>
        </p:nvGraphicFramePr>
        <p:xfrm>
          <a:off x="395536" y="836712"/>
          <a:ext cx="828092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761"/>
                <a:gridCol w="4103159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Στατική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Δυναμική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000" dirty="0" smtClean="0">
                          <a:latin typeface="+mn-lt"/>
                          <a:sym typeface="Wingdings" pitchFamily="2" charset="2"/>
                        </a:rPr>
                        <a:t>Ο διαχειριστής πρέπει να ενημερώνει τον πίνακα κάθε φορά που υπάρχει οποιαδήποτε αλλαγή στην</a:t>
                      </a:r>
                      <a:r>
                        <a:rPr lang="el-GR" altLang="el-GR" sz="2000" baseline="0" dirty="0" smtClean="0">
                          <a:latin typeface="+mn-lt"/>
                          <a:sym typeface="Wingdings" pitchFamily="2" charset="2"/>
                        </a:rPr>
                        <a:t> τοπολογία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Αυτόματη ενημέρωση  από το  λογισμικό πρωτοκόλλου  δρομολόγησης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Δεν </a:t>
                      </a:r>
                      <a:r>
                        <a:rPr lang="el-GR" sz="2000" dirty="0" smtClean="0"/>
                        <a:t>απαιτεί πόρους &amp; </a:t>
                      </a:r>
                      <a:r>
                        <a:rPr lang="en-US" sz="2000" dirty="0" smtClean="0"/>
                        <a:t>bandwidth</a:t>
                      </a:r>
                      <a:r>
                        <a:rPr lang="el-GR" sz="2000" dirty="0" smtClean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βελτιώνει την απόδοση του δικτύου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Επιβαρύνει το δίκτυο , απαιτεί πόρους (</a:t>
                      </a:r>
                      <a:r>
                        <a:rPr lang="en-US" sz="2000" dirty="0" smtClean="0"/>
                        <a:t>CPU, </a:t>
                      </a:r>
                      <a:r>
                        <a:rPr lang="en-US" sz="2000" dirty="0" err="1" smtClean="0"/>
                        <a:t>bandwith</a:t>
                      </a:r>
                      <a:r>
                        <a:rPr lang="en-US" sz="2000" dirty="0" smtClean="0"/>
                        <a:t>)</a:t>
                      </a:r>
                      <a:endParaRPr lang="el-GR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Δεν υλοποιεί</a:t>
                      </a:r>
                      <a:r>
                        <a:rPr lang="el-GR" sz="2000" baseline="0" dirty="0" smtClean="0"/>
                        <a:t> πολιτικές δρομολόγησης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υλοποιεί</a:t>
                      </a:r>
                      <a:r>
                        <a:rPr lang="el-GR" sz="2000" baseline="0" dirty="0" smtClean="0"/>
                        <a:t> πολιτικές δρομολόγησης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χρησιμοποιείται κυρίως σε </a:t>
                      </a:r>
                      <a:r>
                        <a:rPr lang="el-GR" sz="2000" dirty="0" smtClean="0">
                          <a:latin typeface="+mn-lt"/>
                        </a:rPr>
                        <a:t>μικρής κλίμακας δίκτυα   &amp; </a:t>
                      </a:r>
                      <a:r>
                        <a:rPr lang="en-US" sz="2000" dirty="0" smtClean="0"/>
                        <a:t>hosts</a:t>
                      </a:r>
                      <a:endParaRPr lang="el-GR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x</a:t>
                      </a:r>
                      <a:r>
                        <a:rPr lang="el-GR" sz="2000" dirty="0" err="1" smtClean="0"/>
                        <a:t>ρησιμοποιείται</a:t>
                      </a:r>
                      <a:r>
                        <a:rPr lang="el-GR" sz="2000" dirty="0" smtClean="0"/>
                        <a:t> σε κάθε</a:t>
                      </a:r>
                      <a:r>
                        <a:rPr lang="el-GR" sz="2000" baseline="0" dirty="0" smtClean="0"/>
                        <a:t> μέγεθος δικτύου 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χρησιμοποιείται ευρέως για τον ορισμό της προεπιλεγμένης διαδρομής  (</a:t>
                      </a:r>
                      <a:r>
                        <a:rPr lang="en-US" sz="2000" dirty="0" smtClean="0">
                          <a:latin typeface="+mn-lt"/>
                        </a:rPr>
                        <a:t>default route</a:t>
                      </a:r>
                      <a:r>
                        <a:rPr lang="el-GR" sz="2000" dirty="0" smtClean="0">
                          <a:latin typeface="+mn-lt"/>
                        </a:rPr>
                        <a:t>)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χρησιμοποιείται για τον καθορισμό ενός </a:t>
                      </a:r>
                      <a:r>
                        <a:rPr lang="en-US" sz="2000" dirty="0" smtClean="0">
                          <a:latin typeface="+mn-lt"/>
                        </a:rPr>
                        <a:t>“gateway of last resort” </a:t>
                      </a:r>
                      <a:r>
                        <a:rPr lang="el-GR" sz="2000" dirty="0" smtClean="0">
                          <a:latin typeface="+mn-lt"/>
                        </a:rPr>
                        <a:t>όπου θα μπουν όλα τα πακέτα με άγνωστη διεύθυνση προορισμού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8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081C17FD-F85B-4A47-AADE-8D729E0D3D0E}"/>
  <p:tag name="ISPRING_RESOURCE_FOLDER" val="C:\Users\alex\Desktop\kef17_v2 (1)\"/>
  <p:tag name="ISPRING_PRESENTATION_PATH" val="C:\Users\alex\Desktop\kef17_v2 (1).pptx"/>
  <p:tag name="ISPRING_PRESENTATION_INFO" val="&lt;?xml version=&quot;1.0&quot; encoding=&quot;UTF-8&quot; standalone=&quot;no&quot; ?&gt;&#10;&lt;presentation&gt;&#10;&#10;  &lt;slides&gt;&#10;    &lt;slide duration=&quot;4152&quot; id=&quot;{23F2D60C-BCF2-4BC5-8AB0-290E81B540D8}&quot; pptId=&quot;347&quot; transitionDuration=&quot;0&quot;/&gt;&#10;    &lt;slide duration=&quot;5362&quot; id=&quot;{723AF328-0D87-44BA-8C71-843A4B330317}&quot; pptId=&quot;334&quot; transitionDuration=&quot;0&quot;/&gt;&#10;    &lt;slide duration=&quot;42989&quot; id=&quot;{9A3E0100-1FAC-4960-9BDB-396BFBE22623}&quot; pptId=&quot;337&quot; transitionDuration=&quot;0&quot;/&gt;&#10;    &lt;slide duration=&quot;215800&quot; id=&quot;{E98A08B6-BEFD-482E-9596-4F67A26562A8}&quot; pptId=&quot;348&quot; transitionDuration=&quot;0&quot;/&gt;&#10;    &lt;slide duration=&quot;563916&quot; id=&quot;{3BB4C2C2-F54B-4DD3-90DB-F0D72F7353F5}&quot; pptId=&quot;349&quot; transitionDuration=&quot;0&quot;/&gt;&#10;    &lt;slide duration=&quot;89305&quot; id=&quot;{AB33CE4F-17A6-43F4-AE15-87527C077358}&quot; pptId=&quot;338&quot; transitionDuration=&quot;0&quot;/&gt;&#10;    &lt;slide duration=&quot;119205&quot; id=&quot;{37AB36BB-9A80-4B56-9A95-19260D869D03}&quot; pptId=&quot;339&quot; transitionDuration=&quot;0&quot;/&gt;&#10;    &lt;slide duration=&quot;270229&quot; id=&quot;{4DDAC8C1-37EE-4E79-A018-39A641F27928}&quot; pptId=&quot;340&quot; transitionDuration=&quot;0&quot;/&gt;&#10;    &lt;slide duration=&quot;5000&quot; id=&quot;{935F0B39-615E-4991-B123-8D2E9B6C79CD}&quot; pptId=&quot;257&quot; transitionDuration=&quot;0&quot;/&gt;&#10;  &lt;/slides&gt;&#10;&#10;&lt;/presentation&gt;&#10;"/>
  <p:tag name="ARTICULATE_PROJECT_OPEN" val="0"/>
  <p:tag name="ISPRING_RESOURCE_PATHS_HASH_2" val="68d837467387a17bd91a9ebc0d876b1e66462ea"/>
  <p:tag name="ISPRING_RESOURCE_PATHS_HASH_PRESENTER" val="501a437af04f8fb4bbfa2ca1831e2652426dbd9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723AF328-0D87-44BA-8C71-843A4B330317}"/>
  <p:tag name="GENSWF_ADVANCE_TIME" val="5.362"/>
  <p:tag name="TIMING" val=""/>
  <p:tag name="ISPRING_CUSTOM_TIMING_USED" val="1"/>
</p:tagLst>
</file>

<file path=ppt/theme/theme1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14291</TotalTime>
  <Words>2597</Words>
  <Application>Microsoft Office PowerPoint</Application>
  <PresentationFormat>Προβολή στην οθόνη (4:3)</PresentationFormat>
  <Paragraphs>314</Paragraphs>
  <Slides>32</Slides>
  <Notes>31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32</vt:i4>
      </vt:variant>
    </vt:vector>
  </HeadingPairs>
  <TitlesOfParts>
    <vt:vector size="36" baseType="lpstr">
      <vt:lpstr>OC_template_updated</vt:lpstr>
      <vt:lpstr>Office Theme</vt:lpstr>
      <vt:lpstr>1_Office Theme</vt:lpstr>
      <vt:lpstr>1_OC_template_updated</vt:lpstr>
      <vt:lpstr>Δίκτυα Υπολογιστών ΙΙ (Ε)</vt:lpstr>
      <vt:lpstr>Περιεχόμενα </vt:lpstr>
      <vt:lpstr>Δρομολόγηση στο Internet (1)</vt:lpstr>
      <vt:lpstr>Δρομολόγηση στο Internet (2)</vt:lpstr>
      <vt:lpstr>Δρομολόγηση στο Internet (3)</vt:lpstr>
      <vt:lpstr>Δρομολόγηση στο Internet (4)</vt:lpstr>
      <vt:lpstr>Δρομολόγηση στο Internet (5)</vt:lpstr>
      <vt:lpstr>Δρομολόγηση στο Internet (6)</vt:lpstr>
      <vt:lpstr>Δρομολόγηση στο Internet (7)</vt:lpstr>
      <vt:lpstr>Δρομολόγηση στο Internet (8)</vt:lpstr>
      <vt:lpstr>Δυναμική δρομολόγηση</vt:lpstr>
      <vt:lpstr>Αλγόριθμοι δρομολόγησης</vt:lpstr>
      <vt:lpstr>Αλγόριθμος με διανύσματα απόστασης (1)</vt:lpstr>
      <vt:lpstr>Αλγόριθμος με διανύσματα απόστασης (2)</vt:lpstr>
      <vt:lpstr>Πρωτόκολλα δρομολόγησης </vt:lpstr>
      <vt:lpstr>Πρωτόκολλο δρομολόγησης Rip (1)</vt:lpstr>
      <vt:lpstr>Πρωτόκολλο δρομολόγησης Rip (2)</vt:lpstr>
      <vt:lpstr>Πρωτόκολλο δρομολόγησης Rip (3)</vt:lpstr>
      <vt:lpstr>Πρωτόκολλο δρομολόγησης Rip (4)</vt:lpstr>
      <vt:lpstr>Πρωτόκολλο δρομολόγησης Rip (5)</vt:lpstr>
      <vt:lpstr>Πρωτόκολλο δρομολόγησης Rip (6)</vt:lpstr>
      <vt:lpstr>Πρωτόκολλο δρομολόγησης Rip (7)</vt:lpstr>
      <vt:lpstr>More specific route</vt:lpstr>
      <vt:lpstr>Βιβλιογραφία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edunet</cp:lastModifiedBy>
  <cp:revision>757</cp:revision>
  <cp:lastPrinted>2015-06-01T08:17:16Z</cp:lastPrinted>
  <dcterms:created xsi:type="dcterms:W3CDTF">2013-03-05T06:28:51Z</dcterms:created>
  <dcterms:modified xsi:type="dcterms:W3CDTF">2016-06-25T17:24:32Z</dcterms:modified>
</cp:coreProperties>
</file>