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3DDC9-23BC-4C02-B909-DA2ED2A4EBA2}" type="datetimeFigureOut">
              <a:rPr lang="el-GR" smtClean="0"/>
              <a:t>24/2/2015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5FD2C-2781-45A2-8960-30518DB86536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694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A312-812F-468C-A1D4-C660F3601942}" type="datetimeFigureOut">
              <a:rPr lang="el-GR" smtClean="0"/>
              <a:pPr/>
              <a:t>24/2/2015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5E57A-7DE7-4A1C-9130-DCCC71F58BC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Μεταγλωττιστές (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Compilers)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808511"/>
            <a:ext cx="8431658" cy="2132657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13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Επαναληπτικό μάθημα</a:t>
            </a:r>
          </a:p>
          <a:p>
            <a:endParaRPr lang="el-GR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l-GR" sz="2400" dirty="0">
                <a:solidFill>
                  <a:schemeClr val="tx1"/>
                </a:solidFill>
              </a:rPr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400" dirty="0">
                <a:solidFill>
                  <a:schemeClr val="tx1"/>
                </a:solidFill>
              </a:rPr>
              <a:t>Τμήμα Μηχανικών Πληροφορικής ΤΕ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3318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3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If a = 5</a:t>
            </a:r>
            <a:r>
              <a:rPr lang="el-GR" b="1" dirty="0" smtClean="0"/>
              <a:t>15</a:t>
            </a:r>
            <a:r>
              <a:rPr lang="en-US" b="1" dirty="0" smtClean="0"/>
              <a:t> and b = -3</a:t>
            </a:r>
            <a:r>
              <a:rPr lang="el-GR" b="1" dirty="0" smtClean="0"/>
              <a:t>8</a:t>
            </a:r>
            <a:r>
              <a:rPr lang="en-US" b="1" dirty="0" smtClean="0"/>
              <a:t> then a:= b -3;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BHMA 1: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A.true  = newlabel;</a:t>
            </a:r>
            <a:b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A.false = newlabel;</a:t>
            </a:r>
            <a:b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S.code :=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A.code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A.true: </a:t>
            </a:r>
            <a:r>
              <a:rPr lang="en-US" sz="2000" i="1" dirty="0" smtClean="0">
                <a:latin typeface="Arial" pitchFamily="34" charset="0"/>
                <a:ea typeface="Times New Roman"/>
                <a:cs typeface="Arial" pitchFamily="34" charset="0"/>
              </a:rPr>
              <a:t>(gen(A.true ":"))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S.code</a:t>
            </a:r>
            <a:endParaRPr lang="el-GR" sz="24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275856" y="1340768"/>
            <a:ext cx="5868144" cy="4320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BHMA 2: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........</a:t>
            </a:r>
          </a:p>
          <a:p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{ A1.code || A2.code || }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 1= newtemp;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L1 = newlabel;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L2 = newlabel;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if A1.place and A2.place goto L1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t1 := 0</a:t>
            </a:r>
            <a:r>
              <a:rPr lang="el-G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Δεν ισχύει η συνθήκη</a:t>
            </a:r>
            <a:endParaRPr lang="en-US" sz="2400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goto L2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L1: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t1:=1  </a:t>
            </a:r>
            <a:r>
              <a:rPr lang="el-GR" sz="2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Ισχύει η συνθήκη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L2:</a:t>
            </a:r>
          </a:p>
        </p:txBody>
      </p:sp>
      <p:sp>
        <p:nvSpPr>
          <p:cNvPr id="6" name="5 - Δεξιό βέλος"/>
          <p:cNvSpPr/>
          <p:nvPr/>
        </p:nvSpPr>
        <p:spPr>
          <a:xfrm>
            <a:off x="1187624" y="3068960"/>
            <a:ext cx="19442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275856" y="5733256"/>
            <a:ext cx="4572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A.true: </a:t>
            </a:r>
            <a:endParaRPr lang="en-US" sz="2400" i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 pitchFamily="34" charset="0"/>
                <a:ea typeface="Times New Roman"/>
                <a:cs typeface="Arial" pitchFamily="34" charset="0"/>
              </a:rPr>
              <a:t>S.code</a:t>
            </a:r>
            <a:endParaRPr lang="el-GR" sz="24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3275856" y="1988840"/>
            <a:ext cx="158417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9 - Έλλειψη"/>
          <p:cNvSpPr/>
          <p:nvPr/>
        </p:nvSpPr>
        <p:spPr>
          <a:xfrm>
            <a:off x="4860032" y="2060848"/>
            <a:ext cx="158417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10 - Έλλειψη"/>
          <p:cNvSpPr/>
          <p:nvPr/>
        </p:nvSpPr>
        <p:spPr>
          <a:xfrm>
            <a:off x="3203848" y="6093296"/>
            <a:ext cx="1584176" cy="764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Βελτιστοποίηση κώδικα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Η ενδιάμεση μετάφραση του κώδικα </a:t>
            </a:r>
          </a:p>
          <a:p>
            <a:pPr>
              <a:buNone/>
            </a:pPr>
            <a:r>
              <a:rPr lang="en-US" sz="2800" b="1" dirty="0" smtClean="0"/>
              <a:t>If a = 5</a:t>
            </a:r>
            <a:r>
              <a:rPr lang="el-GR" sz="2800" b="1" dirty="0" smtClean="0"/>
              <a:t>15</a:t>
            </a:r>
            <a:r>
              <a:rPr lang="en-US" sz="2800" b="1" dirty="0" smtClean="0"/>
              <a:t> and b = -3</a:t>
            </a:r>
            <a:r>
              <a:rPr lang="el-GR" sz="2800" b="1" dirty="0" smtClean="0"/>
              <a:t>8</a:t>
            </a:r>
            <a:r>
              <a:rPr lang="en-US" sz="2800" b="1" dirty="0" smtClean="0"/>
              <a:t> then a:= b -3;</a:t>
            </a:r>
            <a:endParaRPr lang="el-GR" sz="2800" b="1" dirty="0" smtClean="0"/>
          </a:p>
          <a:p>
            <a:pPr>
              <a:buNone/>
            </a:pPr>
            <a:r>
              <a:rPr lang="el-GR" sz="2800" dirty="0" smtClean="0"/>
              <a:t>έχει ως εξής:</a:t>
            </a:r>
          </a:p>
          <a:p>
            <a:pPr algn="ctr">
              <a:buNone/>
            </a:pPr>
            <a:r>
              <a:rPr lang="el-GR" sz="2800" b="1" dirty="0" smtClean="0">
                <a:solidFill>
                  <a:srgbClr val="820000"/>
                </a:solidFill>
              </a:rPr>
              <a:t>(αποτέλεσμα μετάφρασης)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Εξηγείστε πώς εφαρμόστηκαν τα σχέδια μετάφρασης για τη δημιουργία του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Επιχειρήστε να τον χωρίσετε σε μπλοκς και να τον βελτιστοποιήστε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>
                <a:solidFill>
                  <a:srgbClr val="820000"/>
                </a:solidFill>
              </a:rPr>
              <a:t>ΤΙ ΑΚΟΛΟΥΘΕΙ ΜΕΤΑ;</a:t>
            </a:r>
            <a:endParaRPr lang="el-GR" sz="2800" b="1" dirty="0">
              <a:solidFill>
                <a:srgbClr val="8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4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31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«Ενότητα 13: Επαναληπτικό </a:t>
            </a:r>
            <a:r>
              <a:rPr lang="el-GR" sz="2000" dirty="0" smtClean="0"/>
              <a:t>μάθημα».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889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4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341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Γλώσσα &amp; Γραμματική 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sz="4100" dirty="0" smtClean="0"/>
              <a:t>Όνομα Γλώσσας</a:t>
            </a:r>
            <a:r>
              <a:rPr lang="en-US" sz="4100" dirty="0"/>
              <a:t>:</a:t>
            </a:r>
            <a:r>
              <a:rPr lang="el-GR" sz="4100" dirty="0" smtClean="0"/>
              <a:t> </a:t>
            </a:r>
            <a:r>
              <a:rPr lang="en-US" sz="4100" b="1" dirty="0" smtClean="0">
                <a:solidFill>
                  <a:srgbClr val="820000"/>
                </a:solidFill>
              </a:rPr>
              <a:t>LANG</a:t>
            </a:r>
            <a:r>
              <a:rPr lang="el-GR" sz="4100" dirty="0" smtClean="0">
                <a:solidFill>
                  <a:srgbClr val="C00000"/>
                </a:solidFill>
              </a:rPr>
              <a:t> </a:t>
            </a:r>
            <a:r>
              <a:rPr lang="el-GR" sz="4100" dirty="0"/>
              <a:t>(</a:t>
            </a:r>
            <a:r>
              <a:rPr lang="el-GR" sz="3400" dirty="0" smtClean="0"/>
              <a:t>οι μεταβλητές ορίζονται δυναμικά)</a:t>
            </a:r>
          </a:p>
          <a:p>
            <a:pPr>
              <a:buNone/>
            </a:pPr>
            <a:r>
              <a:rPr lang="el-GR" sz="4100" dirty="0" smtClean="0"/>
              <a:t>Γραμματική </a:t>
            </a:r>
            <a:r>
              <a:rPr lang="el-GR" sz="3400" dirty="0" smtClean="0"/>
              <a:t>:</a:t>
            </a:r>
            <a:r>
              <a:rPr lang="el-GR" sz="4100" dirty="0" smtClean="0"/>
              <a:t> </a:t>
            </a:r>
          </a:p>
          <a:p>
            <a:r>
              <a:rPr lang="el-GR" sz="4100" b="1" dirty="0" smtClean="0">
                <a:solidFill>
                  <a:srgbClr val="820000"/>
                </a:solidFill>
              </a:rPr>
              <a:t>Κανονικές εκφράσεις:</a:t>
            </a:r>
          </a:p>
          <a:p>
            <a:pPr lvl="1">
              <a:buNone/>
            </a:pP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&lt;id&gt;</a:t>
            </a:r>
            <a:r>
              <a:rPr lang="en-US" sz="4100" b="1" dirty="0" smtClean="0">
                <a:cs typeface="Arial" pitchFamily="34" charset="0"/>
              </a:rPr>
              <a:t> </a:t>
            </a:r>
            <a:r>
              <a:rPr lang="el-GR" sz="41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 &lt;letter&gt; (&lt;letter&gt; | &lt;digit&gt;)*</a:t>
            </a:r>
          </a:p>
          <a:p>
            <a:pPr lvl="1">
              <a:buNone/>
            </a:pP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&lt;cons&gt; </a:t>
            </a:r>
            <a:r>
              <a:rPr lang="el-GR" sz="41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 (+|-|</a:t>
            </a:r>
            <a:r>
              <a:rPr lang="el-GR" sz="4100" b="1" dirty="0" smtClean="0"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) &lt;digit&gt;</a:t>
            </a:r>
            <a:r>
              <a:rPr lang="en-US" sz="4100" b="1" baseline="30000" dirty="0" smtClean="0">
                <a:cs typeface="Times New Roman" pitchFamily="18" charset="0"/>
                <a:sym typeface="Symbol" pitchFamily="18" charset="2"/>
              </a:rPr>
              <a:t>+</a:t>
            </a:r>
          </a:p>
          <a:p>
            <a:pPr lvl="1">
              <a:buNone/>
            </a:pPr>
            <a:r>
              <a:rPr lang="en-US" sz="4100" dirty="0" smtClean="0">
                <a:cs typeface="Times New Roman" pitchFamily="18" charset="0"/>
                <a:sym typeface="Symbol" pitchFamily="18" charset="2"/>
              </a:rPr>
              <a:t>&lt;letter&gt; </a:t>
            </a:r>
            <a:r>
              <a:rPr lang="el-GR" sz="41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100" dirty="0" smtClean="0">
                <a:cs typeface="Times New Roman" pitchFamily="18" charset="0"/>
                <a:sym typeface="Symbol" pitchFamily="18" charset="2"/>
              </a:rPr>
              <a:t> [a-w]</a:t>
            </a:r>
          </a:p>
          <a:p>
            <a:pPr lvl="1">
              <a:buNone/>
            </a:pPr>
            <a:r>
              <a:rPr lang="en-US" sz="4100" dirty="0" smtClean="0">
                <a:cs typeface="Times New Roman" pitchFamily="18" charset="0"/>
                <a:sym typeface="Symbol" pitchFamily="18" charset="2"/>
              </a:rPr>
              <a:t>&lt;digit&gt;</a:t>
            </a:r>
            <a:r>
              <a:rPr lang="en-US" sz="4100" baseline="30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l-GR" sz="41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100" dirty="0" smtClean="0">
                <a:cs typeface="Times New Roman" pitchFamily="18" charset="0"/>
                <a:sym typeface="Symbol" pitchFamily="18" charset="2"/>
              </a:rPr>
              <a:t> [0-9]</a:t>
            </a:r>
          </a:p>
          <a:p>
            <a:pPr lvl="1">
              <a:buNone/>
            </a:pPr>
            <a:r>
              <a:rPr lang="en-US" sz="4100" dirty="0" smtClean="0">
                <a:cs typeface="Times New Roman" pitchFamily="18" charset="0"/>
                <a:sym typeface="Symbol" pitchFamily="18" charset="2"/>
              </a:rPr>
              <a:t>&lt;op&gt; </a:t>
            </a:r>
            <a:r>
              <a:rPr lang="el-GR" sz="41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100" dirty="0" smtClean="0">
                <a:cs typeface="Times New Roman" pitchFamily="18" charset="0"/>
                <a:sym typeface="Symbol" pitchFamily="18" charset="2"/>
              </a:rPr>
              <a:t> +|-|*|/</a:t>
            </a:r>
            <a:endParaRPr lang="el-GR" sz="4100" dirty="0" smtClean="0"/>
          </a:p>
          <a:p>
            <a:r>
              <a:rPr lang="el-GR" sz="4100" b="1" dirty="0" smtClean="0">
                <a:solidFill>
                  <a:srgbClr val="820000"/>
                </a:solidFill>
              </a:rPr>
              <a:t>Κανόνες Παραγωγής:</a:t>
            </a:r>
          </a:p>
          <a:p>
            <a:pPr>
              <a:buNone/>
            </a:pPr>
            <a:r>
              <a:rPr lang="el-GR" sz="4100" dirty="0" smtClean="0">
                <a:ea typeface="Times New Roman"/>
                <a:cs typeface="Arial" pitchFamily="34" charset="0"/>
              </a:rPr>
              <a:t>	</a:t>
            </a:r>
            <a:r>
              <a:rPr lang="el-GR" sz="4100" b="1" dirty="0" smtClean="0">
                <a:ea typeface="Times New Roman"/>
                <a:cs typeface="Arial" pitchFamily="34" charset="0"/>
              </a:rPr>
              <a:t>S </a:t>
            </a:r>
            <a:r>
              <a:rPr lang="el-GR" sz="41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4100" b="1" dirty="0" smtClean="0">
                <a:ea typeface="Times New Roman"/>
                <a:cs typeface="Arial" pitchFamily="34" charset="0"/>
              </a:rPr>
              <a:t> if</a:t>
            </a:r>
            <a:r>
              <a:rPr lang="en-US" sz="4100" b="1" dirty="0" smtClean="0">
                <a:ea typeface="Times New Roman"/>
                <a:cs typeface="Arial" pitchFamily="34" charset="0"/>
              </a:rPr>
              <a:t> </a:t>
            </a:r>
            <a:r>
              <a:rPr lang="el-GR" sz="4100" b="1" dirty="0" smtClean="0">
                <a:ea typeface="Times New Roman"/>
                <a:cs typeface="Arial" pitchFamily="34" charset="0"/>
              </a:rPr>
              <a:t> </a:t>
            </a:r>
            <a:r>
              <a:rPr lang="en-US" sz="41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4100" b="1" dirty="0" smtClean="0">
                <a:ea typeface="Times New Roman"/>
                <a:cs typeface="Arial" pitchFamily="34" charset="0"/>
              </a:rPr>
              <a:t> then</a:t>
            </a:r>
            <a:r>
              <a:rPr lang="en-US" sz="4100" b="1" dirty="0" smtClean="0">
                <a:ea typeface="Times New Roman"/>
                <a:cs typeface="Arial" pitchFamily="34" charset="0"/>
              </a:rPr>
              <a:t> </a:t>
            </a:r>
            <a:r>
              <a:rPr lang="el-GR" sz="4100" b="1" dirty="0" smtClean="0">
                <a:ea typeface="Times New Roman"/>
                <a:cs typeface="Arial" pitchFamily="34" charset="0"/>
              </a:rPr>
              <a:t> S</a:t>
            </a:r>
            <a:r>
              <a:rPr lang="en-US" sz="4100" b="1" dirty="0" smtClean="0">
                <a:ea typeface="Times New Roman"/>
                <a:cs typeface="Arial" pitchFamily="34" charset="0"/>
              </a:rPr>
              <a:t> ;  |</a:t>
            </a: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 &lt;id&gt; := E</a:t>
            </a:r>
          </a:p>
          <a:p>
            <a:pPr>
              <a:buNone/>
            </a:pPr>
            <a:r>
              <a:rPr lang="en-US" sz="4100" b="1" baseline="-25000" dirty="0">
                <a:ea typeface="Times New Roman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41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41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 A and A  | &lt;id&gt;</a:t>
            </a:r>
            <a:r>
              <a:rPr lang="el-GR" sz="41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= &lt;cons&gt;</a:t>
            </a:r>
            <a:endParaRPr lang="el-GR" sz="4100" b="1" baseline="-25000" dirty="0" smtClean="0">
              <a:ea typeface="Times New Roman"/>
              <a:cs typeface="Arial" pitchFamily="34" charset="0"/>
            </a:endParaRPr>
          </a:p>
          <a:p>
            <a:pPr>
              <a:buNone/>
            </a:pPr>
            <a:r>
              <a:rPr lang="el-GR" sz="4100" b="1" dirty="0" smtClean="0">
                <a:cs typeface="Times New Roman" pitchFamily="18" charset="0"/>
              </a:rPr>
              <a:t>	</a:t>
            </a:r>
            <a:r>
              <a:rPr lang="en-US" sz="4100" b="1" dirty="0" smtClean="0">
                <a:cs typeface="Times New Roman" pitchFamily="18" charset="0"/>
              </a:rPr>
              <a:t>E </a:t>
            </a:r>
            <a:r>
              <a:rPr lang="el-GR" sz="41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l-GR" sz="4100" b="1" dirty="0" smtClean="0"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 &lt;op&gt; E |  &lt;id&gt;</a:t>
            </a:r>
            <a:r>
              <a:rPr lang="el-GR" sz="4100" b="1" dirty="0" smtClean="0">
                <a:cs typeface="Times New Roman" pitchFamily="18" charset="0"/>
                <a:sym typeface="Symbol" pitchFamily="18" charset="2"/>
              </a:rPr>
              <a:t> | </a:t>
            </a:r>
            <a:r>
              <a:rPr lang="en-US" sz="4100" b="1" dirty="0" smtClean="0">
                <a:cs typeface="Times New Roman" pitchFamily="18" charset="0"/>
                <a:sym typeface="Symbol" pitchFamily="18" charset="2"/>
              </a:rPr>
              <a:t>&lt;cons&gt;</a:t>
            </a:r>
            <a:endParaRPr lang="el-GR" sz="4100" b="1" dirty="0" smtClean="0">
              <a:ea typeface="Times New Roman"/>
              <a:cs typeface="Arial" pitchFamily="34" charset="0"/>
            </a:endParaRPr>
          </a:p>
          <a:p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Λεκτική </a:t>
            </a:r>
            <a:r>
              <a:rPr lang="el-GR" sz="3600" dirty="0"/>
              <a:t>α</a:t>
            </a:r>
            <a:r>
              <a:rPr lang="el-GR" sz="3600" b="1" dirty="0" smtClean="0"/>
              <a:t>νάλυση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Ζητείται να: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/>
              <a:t>σ</a:t>
            </a:r>
            <a:r>
              <a:rPr lang="el-GR" sz="2400" dirty="0" smtClean="0"/>
              <a:t>χεδιαστούν αυτόματο που να αναγνωρίζουν τα μη-τερματικά της γλώσσας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γραφεί πίνακας μετάβασης για το παραπάνω αυτόματο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γραφεί ψευδοκώδικας λεκτικού αναλυτή που να υλοποιεί το αυτόματο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αναγνωριστούν μέσω αυτομάτου οι σταθερές</a:t>
            </a:r>
          </a:p>
          <a:p>
            <a:pPr marL="514350" indent="-514350">
              <a:buNone/>
            </a:pPr>
            <a:r>
              <a:rPr lang="el-GR" sz="2400" dirty="0"/>
              <a:t>	</a:t>
            </a:r>
            <a:r>
              <a:rPr lang="el-GR" sz="2400" dirty="0" smtClean="0"/>
              <a:t>-</a:t>
            </a:r>
            <a:r>
              <a:rPr lang="el-GR" sz="2400" b="1" dirty="0" smtClean="0"/>
              <a:t>38</a:t>
            </a:r>
            <a:r>
              <a:rPr lang="el-GR" sz="2400" dirty="0" smtClean="0"/>
              <a:t> και </a:t>
            </a:r>
            <a:r>
              <a:rPr lang="el-GR" sz="2400" b="1" dirty="0" smtClean="0"/>
              <a:t>+217, 28 </a:t>
            </a:r>
            <a:r>
              <a:rPr lang="el-GR" sz="2400" dirty="0" smtClean="0"/>
              <a:t>και οι μεταβλητές </a:t>
            </a:r>
          </a:p>
          <a:p>
            <a:pPr marL="514350" indent="-514350">
              <a:buNone/>
            </a:pPr>
            <a:r>
              <a:rPr lang="el-GR" sz="2400" b="1" dirty="0"/>
              <a:t>	</a:t>
            </a:r>
            <a:r>
              <a:rPr lang="en-US" sz="2400" b="1" dirty="0" smtClean="0"/>
              <a:t>cad2018 </a:t>
            </a:r>
            <a:r>
              <a:rPr lang="el-GR" sz="2400" dirty="0" smtClean="0"/>
              <a:t>και </a:t>
            </a:r>
            <a:r>
              <a:rPr lang="en-US" sz="2400" b="1" dirty="0" smtClean="0"/>
              <a:t>ab_21</a:t>
            </a:r>
            <a:endParaRPr lang="el-GR" sz="2400" b="1" dirty="0" smtClean="0"/>
          </a:p>
          <a:p>
            <a:pPr marL="514350" indent="-514350">
              <a:buNone/>
            </a:pPr>
            <a:r>
              <a:rPr lang="el-GR" sz="2400" dirty="0"/>
              <a:t>	</a:t>
            </a:r>
            <a:r>
              <a:rPr lang="el-GR" sz="2400" dirty="0" smtClean="0"/>
              <a:t>να αναφερθούν λάθη και να περιγραφεί η διαδικασία ανάνηψης από τα συγκεκριμένα λάθη</a:t>
            </a:r>
            <a:r>
              <a:rPr lang="en-US" sz="2400" dirty="0" smtClean="0"/>
              <a:t>24</a:t>
            </a:r>
          </a:p>
          <a:p>
            <a:pPr marL="514350" indent="-514350">
              <a:buNone/>
            </a:pP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4344468" y="1268760"/>
            <a:ext cx="4536504" cy="3046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l-GR" sz="2400" dirty="0" smtClean="0"/>
              <a:t>Γραμματική: </a:t>
            </a:r>
          </a:p>
          <a:p>
            <a:r>
              <a:rPr lang="el-GR" sz="2400" b="1" dirty="0" smtClean="0">
                <a:solidFill>
                  <a:srgbClr val="820000"/>
                </a:solidFill>
              </a:rPr>
              <a:t>Κανονικές εκφράσεις:</a:t>
            </a:r>
          </a:p>
          <a:p>
            <a:pPr lvl="1">
              <a:buNone/>
            </a:pP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&lt;id&gt;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&lt;letter&gt; (&lt;letter&gt; | &lt;digit&gt;)*</a:t>
            </a:r>
          </a:p>
          <a:p>
            <a:pPr lvl="1">
              <a:buNone/>
            </a:pP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&lt;cons&gt;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(+|-|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) &lt;digit&gt;</a:t>
            </a:r>
            <a:r>
              <a:rPr lang="en-US" sz="2400" b="1" baseline="30000" dirty="0" smtClean="0">
                <a:cs typeface="Times New Roman" pitchFamily="18" charset="0"/>
                <a:sym typeface="Symbol" pitchFamily="18" charset="2"/>
              </a:rPr>
              <a:t>+</a:t>
            </a:r>
          </a:p>
          <a:p>
            <a:pPr lvl="1">
              <a:buNone/>
            </a:pP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&lt;letter&gt; </a:t>
            </a:r>
            <a:r>
              <a:rPr lang="el-GR" sz="24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[a-w]</a:t>
            </a:r>
          </a:p>
          <a:p>
            <a:pPr lvl="1">
              <a:buNone/>
            </a:pP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&lt;digit&gt;</a:t>
            </a:r>
            <a:r>
              <a:rPr lang="en-US" sz="2400" baseline="300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l-GR" sz="24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[0-9]</a:t>
            </a:r>
          </a:p>
          <a:p>
            <a:pPr lvl="1">
              <a:buNone/>
            </a:pP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&lt;op&gt; </a:t>
            </a:r>
            <a:r>
              <a:rPr lang="el-GR" sz="24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 +|-|*|/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Συντακτική ανάλυση </a:t>
            </a:r>
            <a:r>
              <a:rPr lang="en-US" sz="3600" b="1" dirty="0" smtClean="0"/>
              <a:t>- </a:t>
            </a:r>
            <a:r>
              <a:rPr lang="el-GR" sz="3600" b="1" dirty="0" smtClean="0"/>
              <a:t>αριστερές παραγωγές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Δίδεται ο πηγαίος Κώδικας:</a:t>
            </a:r>
          </a:p>
          <a:p>
            <a:pPr>
              <a:buNone/>
            </a:pPr>
            <a:r>
              <a:rPr lang="en-US" sz="2400" b="1" dirty="0" smtClean="0"/>
              <a:t>If a = 5</a:t>
            </a:r>
            <a:r>
              <a:rPr lang="el-GR" sz="2400" b="1" dirty="0" smtClean="0"/>
              <a:t>15</a:t>
            </a:r>
            <a:r>
              <a:rPr lang="en-US" sz="2400" b="1" dirty="0" smtClean="0"/>
              <a:t> and b = -3</a:t>
            </a:r>
            <a:r>
              <a:rPr lang="el-GR" sz="2400" b="1" dirty="0" smtClean="0"/>
              <a:t>8</a:t>
            </a:r>
            <a:r>
              <a:rPr lang="en-US" sz="2400" b="1" dirty="0" smtClean="0"/>
              <a:t> then a:= b + c -3;</a:t>
            </a:r>
            <a:endParaRPr lang="el-GR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Να περιγραφεί με αριστερές παραγωγές η δημιουργία του δένδρου παραγωγής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Να σχεδιαστεί το αντίστοιχο αφηρημένο συντακτικό δένδρο</a:t>
            </a:r>
            <a:endParaRPr lang="en-US" sz="2400" dirty="0" smtClean="0"/>
          </a:p>
          <a:p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3779912" y="4725144"/>
            <a:ext cx="5112568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Κανόνες Παραγωγής:</a:t>
            </a:r>
          </a:p>
          <a:p>
            <a:pPr>
              <a:buNone/>
            </a:pPr>
            <a:r>
              <a:rPr lang="el-GR" sz="2400" dirty="0" smtClean="0">
                <a:ea typeface="Times New Roman"/>
                <a:cs typeface="Arial" pitchFamily="34" charset="0"/>
              </a:rPr>
              <a:t>	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S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if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then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S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;  |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&lt;id&gt; := E</a:t>
            </a:r>
          </a:p>
          <a:p>
            <a:pPr>
              <a:buNone/>
            </a:pPr>
            <a:r>
              <a:rPr lang="en-US" sz="2400" b="1" baseline="-25000" dirty="0" smtClean="0">
                <a:ea typeface="Times New Roman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A and A  | &lt;id&gt;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= &lt;cons&gt;</a:t>
            </a:r>
            <a:endParaRPr lang="el-GR" sz="2400" b="1" baseline="-25000" dirty="0" smtClean="0">
              <a:ea typeface="Times New Roman"/>
              <a:cs typeface="Arial" pitchFamily="34" charset="0"/>
            </a:endParaRPr>
          </a:p>
          <a:p>
            <a:pPr>
              <a:buNone/>
            </a:pPr>
            <a:r>
              <a:rPr lang="el-GR" sz="2400" b="1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cs typeface="Times New Roman" pitchFamily="18" charset="0"/>
              </a:rPr>
              <a:t>E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&lt;op&gt; E |  &lt;id&gt;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 | 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&lt;cons&gt;</a:t>
            </a:r>
            <a:endParaRPr lang="el-GR" sz="2400" b="1" dirty="0" smtClean="0">
              <a:ea typeface="Times New Roman"/>
              <a:cs typeface="Arial" pitchFamily="34" charset="0"/>
            </a:endParaRP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Ανίχνευση και ανάνηψη από συντακτικό λάθος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Δίδεται ο πηγαίος Κώδικας:</a:t>
            </a:r>
          </a:p>
          <a:p>
            <a:pPr>
              <a:buNone/>
            </a:pPr>
            <a:r>
              <a:rPr lang="en-US" sz="2400" b="1" dirty="0" smtClean="0"/>
              <a:t>If a = 5</a:t>
            </a:r>
            <a:r>
              <a:rPr lang="el-GR" sz="2400" b="1" dirty="0" smtClean="0"/>
              <a:t>15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820000"/>
                </a:solidFill>
              </a:rPr>
              <a:t>and b and </a:t>
            </a:r>
            <a:r>
              <a:rPr lang="en-US" sz="2400" b="1" dirty="0" smtClean="0"/>
              <a:t>c = + 4 then a:= b + c -3;</a:t>
            </a:r>
            <a:endParaRPr lang="el-GR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Να περιγραφεί με αριστερές παραγωγές η δημιουργία του δένδρου παραγωγής μέχρις εύρεσης λάθους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Να αναφερθεί το είδος του λάθους και να περιγραφεί η διαδικασία ανάνηψης από αυτό.</a:t>
            </a:r>
            <a:endParaRPr lang="el-GR" sz="2400" b="1" dirty="0" smtClean="0"/>
          </a:p>
          <a:p>
            <a:pPr marL="514350" indent="-514350">
              <a:buFont typeface="+mj-lt"/>
              <a:buAutoNum type="arabicPeriod"/>
            </a:pPr>
            <a:endParaRPr lang="el-GR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3779912" y="4725144"/>
            <a:ext cx="5112568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Κανόνες Παραγωγής:</a:t>
            </a:r>
          </a:p>
          <a:p>
            <a:pPr>
              <a:buNone/>
            </a:pPr>
            <a:r>
              <a:rPr lang="el-GR" sz="2400" dirty="0" smtClean="0">
                <a:ea typeface="Times New Roman"/>
                <a:cs typeface="Arial" pitchFamily="34" charset="0"/>
              </a:rPr>
              <a:t>	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S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if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then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S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;  |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&lt;id&gt; := E</a:t>
            </a:r>
          </a:p>
          <a:p>
            <a:pPr>
              <a:buNone/>
            </a:pPr>
            <a:r>
              <a:rPr lang="en-US" sz="2400" b="1" baseline="-25000" dirty="0" smtClean="0">
                <a:ea typeface="Times New Roman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A and A  | &lt;id&gt;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= &lt;cons&gt;</a:t>
            </a:r>
            <a:endParaRPr lang="el-GR" sz="2400" b="1" baseline="-25000" dirty="0" smtClean="0">
              <a:ea typeface="Times New Roman"/>
              <a:cs typeface="Arial" pitchFamily="34" charset="0"/>
            </a:endParaRPr>
          </a:p>
          <a:p>
            <a:pPr>
              <a:buNone/>
            </a:pPr>
            <a:r>
              <a:rPr lang="el-GR" sz="2400" b="1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cs typeface="Times New Roman" pitchFamily="18" charset="0"/>
              </a:rPr>
              <a:t>E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&lt;op&gt; E |  &lt;id&gt;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 | 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&lt;cons&gt;</a:t>
            </a:r>
            <a:endParaRPr lang="el-GR" sz="2400" b="1" dirty="0" smtClean="0">
              <a:ea typeface="Times New Roman"/>
              <a:cs typeface="Arial" pitchFamily="34" charset="0"/>
            </a:endParaRP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Συντακτική – λεκτική ανάλυση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Δίδεται ο πηγαίος Κώδικας:</a:t>
            </a:r>
          </a:p>
          <a:p>
            <a:pPr>
              <a:buNone/>
            </a:pPr>
            <a:r>
              <a:rPr lang="en-US" sz="2400" b="1" dirty="0" smtClean="0"/>
              <a:t>If a = 5</a:t>
            </a:r>
            <a:r>
              <a:rPr lang="el-GR" sz="2400" b="1" dirty="0" smtClean="0"/>
              <a:t>15 </a:t>
            </a:r>
            <a:r>
              <a:rPr lang="en-US" sz="2400" b="1" dirty="0" smtClean="0">
                <a:solidFill>
                  <a:srgbClr val="820000"/>
                </a:solidFill>
              </a:rPr>
              <a:t>and </a:t>
            </a:r>
            <a:r>
              <a:rPr lang="en-US" sz="2400" b="1" dirty="0" smtClean="0">
                <a:solidFill>
                  <a:srgbClr val="820000"/>
                </a:solidFill>
              </a:rPr>
              <a:t>and</a:t>
            </a:r>
            <a:r>
              <a:rPr lang="en-US" sz="2400" b="1" dirty="0" smtClean="0">
                <a:solidFill>
                  <a:srgbClr val="820000"/>
                </a:solidFill>
              </a:rPr>
              <a:t> </a:t>
            </a:r>
            <a:r>
              <a:rPr lang="en-US" sz="2400" b="1" dirty="0" smtClean="0"/>
              <a:t>b = -38 then a</a:t>
            </a:r>
            <a:r>
              <a:rPr lang="el-GR" sz="2400" b="1" dirty="0" smtClean="0"/>
              <a:t> </a:t>
            </a:r>
            <a:r>
              <a:rPr lang="en-US" sz="2400" b="1" dirty="0" smtClean="0"/>
              <a:t> b + c -3</a:t>
            </a:r>
            <a:r>
              <a:rPr lang="el-GR" sz="2400" b="1" dirty="0" smtClean="0"/>
              <a:t>;</a:t>
            </a:r>
            <a:endParaRPr lang="en-US" sz="2400" b="1" dirty="0" smtClean="0"/>
          </a:p>
          <a:p>
            <a:pPr marL="0" indent="0">
              <a:buNone/>
            </a:pPr>
            <a:r>
              <a:rPr lang="el-GR" sz="2400" dirty="0" smtClean="0"/>
              <a:t>Να περιγραφεί πλήρως η συνεργασία συντακτικού – λεκτικού αναλυτή, τα είδη των λαθών που θα εντοπιστούν η ανάνηψη από αυτά και οι συνέπειες αυτών για την ολοκλήρωση της μεταγλώττισης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Σημασιολογική ανάλυση </a:t>
            </a:r>
            <a:br>
              <a:rPr lang="el-GR" sz="3600" b="1" dirty="0" smtClean="0"/>
            </a:br>
            <a:r>
              <a:rPr lang="el-GR" sz="3600" b="1" dirty="0" smtClean="0"/>
              <a:t>Πίνακας συμβόλων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Συμπληρώστε τη γραμματική που σας δόθηκε με σημασιολογικούς κανόνες.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Πώς θα οργανωθεί και τι θα περιέχει ο Πίνακας Συμβόλων πριν και τι μετά την ολοκλήρωση της ανάλυσης του πηγαίου κώδικα:</a:t>
            </a:r>
          </a:p>
          <a:p>
            <a:pPr marL="514350" indent="-514350">
              <a:buNone/>
            </a:pPr>
            <a:r>
              <a:rPr lang="en-US" sz="2400" b="1" dirty="0" smtClean="0"/>
              <a:t>If a = 5</a:t>
            </a:r>
            <a:r>
              <a:rPr lang="el-GR" sz="2400" b="1" dirty="0" smtClean="0"/>
              <a:t>15</a:t>
            </a:r>
            <a:r>
              <a:rPr lang="en-US" sz="2400" b="1" dirty="0" smtClean="0"/>
              <a:t> and b = -3</a:t>
            </a:r>
            <a:r>
              <a:rPr lang="el-GR" sz="2400" b="1" dirty="0" smtClean="0"/>
              <a:t>8</a:t>
            </a:r>
            <a:r>
              <a:rPr lang="en-US" sz="2400" b="1" dirty="0" smtClean="0"/>
              <a:t> then a:= b + c -3;</a:t>
            </a:r>
            <a:endParaRPr lang="el-GR" sz="2400" b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l-GR" sz="2400" dirty="0" smtClean="0"/>
              <a:t>Τι θα περιέχει ο ΠΣ μετά τη σημασιολογική του ανάλυση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3635896" y="4919008"/>
            <a:ext cx="5112568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Κανόνες Παραγωγής:</a:t>
            </a:r>
          </a:p>
          <a:p>
            <a:pPr>
              <a:buNone/>
            </a:pPr>
            <a:r>
              <a:rPr lang="el-GR" sz="2400" dirty="0" smtClean="0">
                <a:ea typeface="Times New Roman"/>
                <a:cs typeface="Arial" pitchFamily="34" charset="0"/>
              </a:rPr>
              <a:t>	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S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if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then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S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;  |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&lt;id&gt; := E</a:t>
            </a:r>
          </a:p>
          <a:p>
            <a:pPr>
              <a:buNone/>
            </a:pPr>
            <a:r>
              <a:rPr lang="en-US" sz="2400" b="1" baseline="-25000" dirty="0" smtClean="0">
                <a:ea typeface="Times New Roman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A and A  | &lt;id&gt;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= &lt;cons&gt;</a:t>
            </a:r>
            <a:endParaRPr lang="el-GR" sz="2400" b="1" baseline="-25000" dirty="0" smtClean="0">
              <a:ea typeface="Times New Roman"/>
              <a:cs typeface="Arial" pitchFamily="34" charset="0"/>
            </a:endParaRPr>
          </a:p>
          <a:p>
            <a:pPr>
              <a:buNone/>
            </a:pPr>
            <a:r>
              <a:rPr lang="el-GR" sz="2400" b="1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cs typeface="Times New Roman" pitchFamily="18" charset="0"/>
              </a:rPr>
              <a:t>E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&lt;op&gt; E |  &lt;id&gt;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 | 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&lt;cons&gt;</a:t>
            </a:r>
            <a:endParaRPr lang="el-GR" sz="2400" b="1" dirty="0" smtClean="0">
              <a:ea typeface="Times New Roman"/>
              <a:cs typeface="Arial" pitchFamily="34" charset="0"/>
            </a:endParaRP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Ενδιάμεση μετάφραση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Συμπληρώστε τη γραμματική με σχέδια μετάφρασης</a:t>
            </a:r>
          </a:p>
          <a:p>
            <a:r>
              <a:rPr lang="el-GR" sz="2400" dirty="0" smtClean="0"/>
              <a:t>Μεταφράστε σε ενδιάμεσο κώδικα τριών διευθύνσεων τον κώδικα:</a:t>
            </a:r>
          </a:p>
          <a:p>
            <a:pPr>
              <a:buNone/>
            </a:pPr>
            <a:r>
              <a:rPr lang="en-US" sz="2400" b="1" dirty="0" smtClean="0"/>
              <a:t>If a = 5</a:t>
            </a:r>
            <a:r>
              <a:rPr lang="el-GR" sz="2400" b="1" dirty="0" smtClean="0"/>
              <a:t>15</a:t>
            </a:r>
            <a:r>
              <a:rPr lang="en-US" sz="2400" b="1" dirty="0" smtClean="0"/>
              <a:t> and b = -3</a:t>
            </a:r>
            <a:r>
              <a:rPr lang="el-GR" sz="2400" b="1" dirty="0" smtClean="0"/>
              <a:t>8</a:t>
            </a:r>
            <a:r>
              <a:rPr lang="en-US" sz="2400" b="1" dirty="0" smtClean="0"/>
              <a:t> then a:= b + c -3;</a:t>
            </a:r>
            <a:endParaRPr lang="el-GR" sz="2400" b="1" dirty="0" smtClean="0"/>
          </a:p>
          <a:p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3563888" y="4581128"/>
            <a:ext cx="5112568" cy="1938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</a:rPr>
              <a:t>Κανόνες Παραγωγής:</a:t>
            </a:r>
          </a:p>
          <a:p>
            <a:pPr>
              <a:buNone/>
            </a:pPr>
            <a:r>
              <a:rPr lang="el-GR" sz="2400" dirty="0" smtClean="0">
                <a:ea typeface="Times New Roman"/>
                <a:cs typeface="Arial" pitchFamily="34" charset="0"/>
              </a:rPr>
              <a:t>	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S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if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then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</a:t>
            </a:r>
            <a:r>
              <a:rPr lang="el-GR" sz="2400" b="1" dirty="0" smtClean="0">
                <a:ea typeface="Times New Roman"/>
                <a:cs typeface="Arial" pitchFamily="34" charset="0"/>
              </a:rPr>
              <a:t> S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 ;  |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&lt;id&gt; := E</a:t>
            </a:r>
          </a:p>
          <a:p>
            <a:pPr>
              <a:buNone/>
            </a:pPr>
            <a:r>
              <a:rPr lang="en-US" sz="2400" b="1" baseline="-25000" dirty="0" smtClean="0">
                <a:ea typeface="Times New Roman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4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A and A  | &lt;id&gt;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= &lt;cons&gt;</a:t>
            </a:r>
            <a:endParaRPr lang="el-GR" sz="2400" b="1" baseline="-25000" dirty="0" smtClean="0">
              <a:ea typeface="Times New Roman"/>
              <a:cs typeface="Arial" pitchFamily="34" charset="0"/>
            </a:endParaRPr>
          </a:p>
          <a:p>
            <a:pPr>
              <a:buNone/>
            </a:pPr>
            <a:r>
              <a:rPr lang="el-GR" sz="2400" b="1" dirty="0" smtClean="0">
                <a:cs typeface="Times New Roman" pitchFamily="18" charset="0"/>
              </a:rPr>
              <a:t>	</a:t>
            </a:r>
            <a:r>
              <a:rPr lang="en-US" sz="2400" b="1" dirty="0" smtClean="0">
                <a:cs typeface="Times New Roman" pitchFamily="18" charset="0"/>
              </a:rPr>
              <a:t>E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 &lt;op&gt; E |  &lt;id&gt;</a:t>
            </a:r>
            <a:r>
              <a:rPr lang="el-GR" sz="2400" b="1" dirty="0" smtClean="0">
                <a:cs typeface="Times New Roman" pitchFamily="18" charset="0"/>
                <a:sym typeface="Symbol" pitchFamily="18" charset="2"/>
              </a:rPr>
              <a:t> | </a:t>
            </a:r>
            <a:r>
              <a:rPr lang="en-US" sz="2400" b="1" dirty="0" smtClean="0">
                <a:cs typeface="Times New Roman" pitchFamily="18" charset="0"/>
                <a:sym typeface="Symbol" pitchFamily="18" charset="2"/>
              </a:rPr>
              <a:t>&lt;cons&gt;</a:t>
            </a:r>
            <a:endParaRPr lang="el-GR" sz="2400" b="1" dirty="0" smtClean="0">
              <a:ea typeface="Times New Roman"/>
              <a:cs typeface="Arial" pitchFamily="34" charset="0"/>
            </a:endParaRP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Σχέδια μετάφρασης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Για το </a:t>
            </a:r>
            <a:r>
              <a:rPr lang="en-US" dirty="0" smtClean="0"/>
              <a:t>S</a:t>
            </a:r>
            <a:r>
              <a:rPr lang="el-GR" dirty="0" smtClean="0"/>
              <a:t>:</a:t>
            </a:r>
          </a:p>
          <a:p>
            <a:pPr>
              <a:buNone/>
            </a:pPr>
            <a:r>
              <a:rPr lang="el-GR" b="1" dirty="0" smtClean="0">
                <a:ea typeface="Times New Roman"/>
                <a:cs typeface="Arial" pitchFamily="34" charset="0"/>
              </a:rPr>
              <a:t>S </a:t>
            </a:r>
            <a:r>
              <a:rPr lang="el-GR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b="1" dirty="0" smtClean="0">
                <a:ea typeface="Times New Roman"/>
                <a:cs typeface="Arial" pitchFamily="34" charset="0"/>
              </a:rPr>
              <a:t> if</a:t>
            </a:r>
            <a:r>
              <a:rPr lang="en-US" b="1" dirty="0" smtClean="0">
                <a:ea typeface="Times New Roman"/>
                <a:cs typeface="Arial" pitchFamily="34" charset="0"/>
              </a:rPr>
              <a:t> </a:t>
            </a:r>
            <a:r>
              <a:rPr lang="el-GR" b="1" dirty="0" smtClean="0">
                <a:ea typeface="Times New Roman"/>
                <a:cs typeface="Arial" pitchFamily="34" charset="0"/>
              </a:rPr>
              <a:t> </a:t>
            </a:r>
            <a:r>
              <a:rPr lang="en-US" b="1" dirty="0" smtClean="0">
                <a:ea typeface="Times New Roman"/>
                <a:cs typeface="Arial" pitchFamily="34" charset="0"/>
              </a:rPr>
              <a:t>A </a:t>
            </a:r>
            <a:r>
              <a:rPr lang="el-GR" b="1" dirty="0" smtClean="0">
                <a:ea typeface="Times New Roman"/>
                <a:cs typeface="Arial" pitchFamily="34" charset="0"/>
              </a:rPr>
              <a:t> then</a:t>
            </a:r>
            <a:r>
              <a:rPr lang="en-US" b="1" dirty="0" smtClean="0">
                <a:ea typeface="Times New Roman"/>
                <a:cs typeface="Arial" pitchFamily="34" charset="0"/>
              </a:rPr>
              <a:t> </a:t>
            </a:r>
            <a:r>
              <a:rPr lang="el-GR" b="1" dirty="0" smtClean="0">
                <a:ea typeface="Times New Roman"/>
                <a:cs typeface="Arial" pitchFamily="34" charset="0"/>
              </a:rPr>
              <a:t> S</a:t>
            </a:r>
            <a:r>
              <a:rPr lang="en-US" b="1" dirty="0" smtClean="0">
                <a:ea typeface="Times New Roman"/>
                <a:cs typeface="Arial" pitchFamily="34" charset="0"/>
              </a:rPr>
              <a:t> ;</a:t>
            </a:r>
            <a:endParaRPr lang="el-GR" dirty="0" smtClean="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380518" y="5517232"/>
            <a:ext cx="54726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0" dirty="0" smtClean="0">
                <a:latin typeface="Arial" pitchFamily="34" charset="0"/>
                <a:cs typeface="Arial" pitchFamily="34" charset="0"/>
              </a:rPr>
              <a:t>E.</a:t>
            </a:r>
            <a:r>
              <a:rPr lang="en-GB" sz="2000" b="0" i="1" dirty="0" smtClean="0">
                <a:latin typeface="Arial" pitchFamily="34" charset="0"/>
                <a:cs typeface="Arial" pitchFamily="34" charset="0"/>
              </a:rPr>
              <a:t>value</a:t>
            </a:r>
            <a:r>
              <a:rPr lang="en-GB" sz="2000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GB" sz="2000" b="0" dirty="0" smtClean="0">
                <a:latin typeface="Arial" pitchFamily="34" charset="0"/>
                <a:cs typeface="Arial" pitchFamily="34" charset="0"/>
              </a:rPr>
              <a:t>newtemp</a:t>
            </a:r>
            <a:r>
              <a:rPr lang="en-GB" sz="2000" b="0" dirty="0" smtClean="0">
                <a:latin typeface="Arial" pitchFamily="34" charset="0"/>
                <a:cs typeface="Arial" pitchFamily="34" charset="0"/>
              </a:rPr>
              <a:t> ()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b="0" dirty="0" smtClean="0">
                <a:latin typeface="Arial" pitchFamily="34" charset="0"/>
                <a:cs typeface="Arial" pitchFamily="34" charset="0"/>
              </a:rPr>
              <a:t>E.</a:t>
            </a:r>
            <a:r>
              <a:rPr lang="en-GB" sz="2000" b="0" i="1" dirty="0" smtClean="0">
                <a:latin typeface="Arial" pitchFamily="34" charset="0"/>
                <a:cs typeface="Arial" pitchFamily="34" charset="0"/>
              </a:rPr>
              <a:t>code</a:t>
            </a:r>
            <a:r>
              <a:rPr lang="en-GB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0" dirty="0">
                <a:latin typeface="Arial" pitchFamily="34" charset="0"/>
                <a:cs typeface="Arial" pitchFamily="34" charset="0"/>
              </a:rPr>
              <a:t>= </a:t>
            </a:r>
            <a:r>
              <a:rPr lang="en-GB" sz="2000" b="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GB" sz="2000" b="0" dirty="0">
                <a:latin typeface="Arial" pitchFamily="34" charset="0"/>
                <a:cs typeface="Arial" pitchFamily="34" charset="0"/>
              </a:rPr>
              <a:t>E1.</a:t>
            </a:r>
            <a:r>
              <a:rPr lang="en-GB" sz="2000" b="0" i="1" dirty="0">
                <a:latin typeface="Arial" pitchFamily="34" charset="0"/>
                <a:cs typeface="Arial" pitchFamily="34" charset="0"/>
              </a:rPr>
              <a:t>code</a:t>
            </a:r>
            <a:r>
              <a:rPr lang="en-GB" sz="2000" b="0" dirty="0">
                <a:latin typeface="Arial" pitchFamily="34" charset="0"/>
                <a:cs typeface="Arial" pitchFamily="34" charset="0"/>
              </a:rPr>
              <a:t> || E2.</a:t>
            </a:r>
            <a:r>
              <a:rPr lang="en-GB" sz="2000" b="0" i="1" dirty="0">
                <a:latin typeface="Arial" pitchFamily="34" charset="0"/>
                <a:cs typeface="Arial" pitchFamily="34" charset="0"/>
              </a:rPr>
              <a:t>code</a:t>
            </a:r>
            <a:r>
              <a:rPr lang="en-GB" sz="2000" b="0" dirty="0">
                <a:latin typeface="Arial" pitchFamily="34" charset="0"/>
                <a:cs typeface="Arial" pitchFamily="34" charset="0"/>
              </a:rPr>
              <a:t>  ||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gen</a:t>
            </a:r>
            <a:r>
              <a:rPr lang="en-GB" sz="2000" b="0" dirty="0" smtClean="0">
                <a:latin typeface="Arial" pitchFamily="34" charset="0"/>
                <a:cs typeface="Arial" pitchFamily="34" charset="0"/>
              </a:rPr>
              <a:t>(E</a:t>
            </a:r>
            <a:r>
              <a:rPr lang="en-GB" sz="2000" b="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2000" b="0" i="1" dirty="0">
                <a:latin typeface="Arial" pitchFamily="34" charset="0"/>
                <a:cs typeface="Arial" pitchFamily="34" charset="0"/>
              </a:rPr>
              <a:t>value</a:t>
            </a:r>
            <a:r>
              <a:rPr lang="en-GB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0" dirty="0" smtClean="0">
                <a:latin typeface="Arial" pitchFamily="34" charset="0"/>
                <a:cs typeface="Arial" pitchFamily="34" charset="0"/>
              </a:rPr>
              <a:t>‘=’ </a:t>
            </a:r>
            <a:r>
              <a:rPr lang="en-GB" sz="2000" b="0" dirty="0">
                <a:latin typeface="Arial" pitchFamily="34" charset="0"/>
                <a:cs typeface="Arial" pitchFamily="34" charset="0"/>
              </a:rPr>
              <a:t>E1. </a:t>
            </a:r>
            <a:r>
              <a:rPr lang="en-GB" sz="2000" b="0" i="1" dirty="0">
                <a:latin typeface="Arial" pitchFamily="34" charset="0"/>
                <a:cs typeface="Arial" pitchFamily="34" charset="0"/>
              </a:rPr>
              <a:t>value</a:t>
            </a:r>
            <a:r>
              <a:rPr lang="en-GB" sz="20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0" dirty="0" smtClean="0">
                <a:latin typeface="Arial" pitchFamily="34" charset="0"/>
                <a:cs typeface="Arial" pitchFamily="34" charset="0"/>
              </a:rPr>
              <a:t>&lt;op&gt; </a:t>
            </a:r>
            <a:r>
              <a:rPr lang="en-GB" sz="2000" b="0" dirty="0">
                <a:latin typeface="Arial" pitchFamily="34" charset="0"/>
                <a:cs typeface="Arial" pitchFamily="34" charset="0"/>
              </a:rPr>
              <a:t>E2. </a:t>
            </a:r>
            <a:r>
              <a:rPr lang="en-GB" sz="2000" b="0" i="1" dirty="0">
                <a:latin typeface="Arial" pitchFamily="34" charset="0"/>
                <a:cs typeface="Arial" pitchFamily="34" charset="0"/>
              </a:rPr>
              <a:t>value</a:t>
            </a:r>
            <a:r>
              <a:rPr lang="en-GB" sz="2000" b="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95536" y="2636912"/>
            <a:ext cx="208823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το Α: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ea typeface="Times New Roman"/>
                <a:cs typeface="Arial" pitchFamily="34" charset="0"/>
              </a:rPr>
              <a:t>A </a:t>
            </a:r>
            <a:r>
              <a:rPr lang="el-GR" sz="32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200" b="1" dirty="0" smtClean="0">
                <a:cs typeface="Times New Roman" pitchFamily="18" charset="0"/>
                <a:sym typeface="Symbol" pitchFamily="18" charset="2"/>
              </a:rPr>
              <a:t> A and A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467544" y="5517232"/>
            <a:ext cx="216024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το Ε: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cs typeface="Times New Roman" pitchFamily="18" charset="0"/>
              </a:rPr>
              <a:t>E </a:t>
            </a:r>
            <a:r>
              <a:rPr lang="el-GR" sz="3200" b="1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3200" b="1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l-GR" sz="3200" b="1" dirty="0" smtClean="0"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3200" b="1" dirty="0" smtClean="0">
                <a:cs typeface="Times New Roman" pitchFamily="18" charset="0"/>
                <a:sym typeface="Symbol" pitchFamily="18" charset="2"/>
              </a:rPr>
              <a:t> &lt;op&gt; E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345441" y="133603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A.true 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= newlabel;</a:t>
            </a:r>
            <a:b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A.false 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= newlabel;</a:t>
            </a:r>
            <a:b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S.code := 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A.code 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|| </a:t>
            </a:r>
            <a:r>
              <a:rPr lang="en-US" sz="2000" dirty="0" smtClean="0">
                <a:latin typeface="Arial" pitchFamily="34" charset="0"/>
                <a:ea typeface="Times New Roman"/>
                <a:cs typeface="Arial" pitchFamily="34" charset="0"/>
              </a:rPr>
              <a:t>gen(A.true </a:t>
            </a:r>
            <a:r>
              <a:rPr lang="en-US" sz="2000" dirty="0">
                <a:latin typeface="Arial" pitchFamily="34" charset="0"/>
                <a:ea typeface="Times New Roman"/>
                <a:cs typeface="Arial" pitchFamily="34" charset="0"/>
              </a:rPr>
              <a:t>":") || S.code</a:t>
            </a:r>
            <a:endParaRPr lang="el-GR" sz="20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345441" y="2776197"/>
            <a:ext cx="56787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{ A1.code || A2.code ||</a:t>
            </a:r>
            <a:endParaRPr lang="el-GR" sz="20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t 1= newtemp;</a:t>
            </a:r>
            <a:r>
              <a:rPr lang="el-GR" sz="2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L1 = newlabel;</a:t>
            </a:r>
            <a:r>
              <a:rPr lang="el-GR" sz="20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L2 = newlabel;</a:t>
            </a: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gen(“if” A1.place and A2.place “goto” L1);</a:t>
            </a: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gen(t1 “:=” 0);</a:t>
            </a:r>
            <a:r>
              <a:rPr lang="el-GR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0" i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Δεν ισχύει η συνθήκη</a:t>
            </a:r>
            <a:endParaRPr lang="en-US" sz="2000" b="0" i="1" dirty="0" smtClean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gen (“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goto” L2);</a:t>
            </a: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gen(L1 “:”); </a:t>
            </a: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gen(t1 “:=” 1);  </a:t>
            </a:r>
            <a:r>
              <a:rPr lang="el-GR" sz="2000" b="0" i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Ισχύει η συνθήκη</a:t>
            </a:r>
            <a:r>
              <a:rPr lang="en-US" sz="2000" b="0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0" dirty="0" smtClean="0">
                <a:latin typeface="Arial" pitchFamily="34" charset="0"/>
                <a:cs typeface="Arial" pitchFamily="34" charset="0"/>
              </a:rPr>
              <a:t>gen(L2 “:”);}</a:t>
            </a:r>
            <a:endParaRPr lang="el-GR" sz="2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22f6ac523e45e8da89aeaf968573da52d5b5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1261</Words>
  <Application>Microsoft Office PowerPoint</Application>
  <PresentationFormat>Προβολή στην οθόνη (4:3)</PresentationFormat>
  <Paragraphs>181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Μεταγλωττιστές (Compilers) (Θ)</vt:lpstr>
      <vt:lpstr>Γλώσσα &amp; Γραμματική </vt:lpstr>
      <vt:lpstr>Λεκτική ανάλυση</vt:lpstr>
      <vt:lpstr>Συντακτική ανάλυση - αριστερές παραγωγές</vt:lpstr>
      <vt:lpstr>Ανίχνευση και ανάνηψη από συντακτικό λάθος</vt:lpstr>
      <vt:lpstr>Συντακτική – λεκτική ανάλυση</vt:lpstr>
      <vt:lpstr>Σημασιολογική ανάλυση  Πίνακας συμβόλων</vt:lpstr>
      <vt:lpstr>Ενδιάμεση μετάφραση</vt:lpstr>
      <vt:lpstr>Σχέδια μετάφρασης</vt:lpstr>
      <vt:lpstr>If a = 515 and b = -38 then a:= b -3;</vt:lpstr>
      <vt:lpstr>Βελτιστοποίηση κώδικα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ΕΠΑΝΑΛΗΠΤΙΚΟ ΜΑΘΗΜΑ</dc:title>
  <dc:creator>opencourses@teiath.gr</dc:creator>
  <cp:lastModifiedBy>natasakar new</cp:lastModifiedBy>
  <cp:revision>22</cp:revision>
  <dcterms:created xsi:type="dcterms:W3CDTF">2012-01-30T10:40:03Z</dcterms:created>
  <dcterms:modified xsi:type="dcterms:W3CDTF">2015-02-24T11:00:25Z</dcterms:modified>
</cp:coreProperties>
</file>