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68" r:id="rId3"/>
    <p:sldId id="269" r:id="rId4"/>
    <p:sldId id="270" r:id="rId5"/>
    <p:sldId id="271" r:id="rId6"/>
    <p:sldId id="272" r:id="rId7"/>
    <p:sldId id="273" r:id="rId8"/>
    <p:sldId id="398" r:id="rId9"/>
    <p:sldId id="274" r:id="rId10"/>
    <p:sldId id="275" r:id="rId11"/>
    <p:sldId id="276" r:id="rId12"/>
    <p:sldId id="277" r:id="rId13"/>
    <p:sldId id="278"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Ορισμοί Κοινότητας – Α’ Φάση Εξέλιξης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(2/5)</a:t>
            </a:r>
            <a:endParaRPr lang="el-GR" dirty="0"/>
          </a:p>
        </p:txBody>
      </p:sp>
      <p:sp>
        <p:nvSpPr>
          <p:cNvPr id="3" name="Θέση περιεχομένου 2"/>
          <p:cNvSpPr>
            <a:spLocks noGrp="1"/>
          </p:cNvSpPr>
          <p:nvPr>
            <p:ph idx="1"/>
          </p:nvPr>
        </p:nvSpPr>
        <p:spPr/>
        <p:txBody>
          <a:bodyPr>
            <a:normAutofit/>
          </a:bodyPr>
          <a:lstStyle/>
          <a:p>
            <a:r>
              <a:rPr lang="el-GR" dirty="0"/>
              <a:t>Ήταν ένα είδος ξενώνων που λειτουργούσαν ως Κέντρα επιμόρφωσης (οργάνωναν συλλογικές δράσεις και ψυχαγωγικές δραστηριότητες, προγράμματα φροντίδας και εκπαίδευση σε όσους συμμετείχαν).</a:t>
            </a:r>
          </a:p>
          <a:p>
            <a:r>
              <a:rPr lang="el-GR" dirty="0"/>
              <a:t>Οργανώσεις τέτοιου τύπου πρωτοεμφανίζονται στη δεκαετία του 1880 με το </a:t>
            </a:r>
            <a:r>
              <a:rPr lang="el-GR" dirty="0" err="1"/>
              <a:t>Oxford</a:t>
            </a:r>
            <a:r>
              <a:rPr lang="el-GR" dirty="0"/>
              <a:t> House (1883) και το </a:t>
            </a:r>
            <a:r>
              <a:rPr lang="el-GR" dirty="0" err="1"/>
              <a:t>Toynbee</a:t>
            </a:r>
            <a:r>
              <a:rPr lang="el-GR" dirty="0"/>
              <a:t> </a:t>
            </a:r>
            <a:r>
              <a:rPr lang="el-GR" dirty="0" err="1"/>
              <a:t>Hall</a:t>
            </a:r>
            <a:r>
              <a:rPr lang="el-GR" dirty="0"/>
              <a:t> (1885).</a:t>
            </a:r>
          </a:p>
          <a:p>
            <a:r>
              <a:rPr lang="el-GR" b="1" dirty="0">
                <a:solidFill>
                  <a:srgbClr val="004A82"/>
                </a:solidFill>
              </a:rPr>
              <a:t>ΗΠΑ: </a:t>
            </a:r>
            <a:r>
              <a:rPr lang="el-GR" dirty="0"/>
              <a:t>Παρόμοιες μορφές κοινοτικής εργασίας με σταδιακή έμφαση στην πολιτισμική αφομοίωση και την κοινωνική ενσωμάτωση των </a:t>
            </a:r>
            <a:r>
              <a:rPr lang="el-GR" dirty="0" smtClean="0"/>
              <a:t>μεταναστών </a:t>
            </a:r>
            <a:r>
              <a:rPr lang="el-GR" dirty="0" err="1" smtClean="0"/>
              <a:t>Hull</a:t>
            </a:r>
            <a:r>
              <a:rPr lang="el-GR" dirty="0" smtClean="0"/>
              <a:t> </a:t>
            </a:r>
            <a:r>
              <a:rPr lang="el-GR" dirty="0"/>
              <a:t>House (HΠΑ). 1886-1917 ετησίως εισέρχονταν 200.000 Ευρωπαίοι μετανάστες (Ν. Υόρκη, Φιλαδέλφεια, Σικάγο, Βοστόνη)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91410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(3/5)</a:t>
            </a:r>
            <a:endParaRPr lang="el-GR" dirty="0"/>
          </a:p>
        </p:txBody>
      </p:sp>
      <p:sp>
        <p:nvSpPr>
          <p:cNvPr id="3" name="Θέση περιεχομένου 2"/>
          <p:cNvSpPr>
            <a:spLocks noGrp="1"/>
          </p:cNvSpPr>
          <p:nvPr>
            <p:ph idx="1"/>
          </p:nvPr>
        </p:nvSpPr>
        <p:spPr/>
        <p:txBody>
          <a:bodyPr/>
          <a:lstStyle/>
          <a:p>
            <a:r>
              <a:rPr lang="el-GR" dirty="0"/>
              <a:t>Η συντριπτική πλειοψηφία των μεταναστών ήταν φτωχοί, χωρίς επαγγελματική κατάρτιση, αναλφάβητοι και δεν γνώριζαν την αγγλική γλώσσα.</a:t>
            </a:r>
          </a:p>
          <a:p>
            <a:r>
              <a:rPr lang="el-GR" dirty="0"/>
              <a:t>Το κίνημα κοινωνικής αποκατάστασης ασχολήθηκε από το 1880 και μετά με τις συνθήκες (κοινωνικές – οικονομικές) που επικρατούσαν στις κοινότητες των μεταναστών. Προβλήθηκε η ανάγκη λήψης μεταρρυθμιστικών μέτρων για την αντιμετώπιση της φτώχειας και της κοινωνικής στέρησης.</a:t>
            </a:r>
          </a:p>
          <a:p>
            <a:r>
              <a:rPr lang="el-GR" dirty="0"/>
              <a:t>Όσοι εργάζονταν στο πλαίσιο του κινήματος ονομάζονταν κοινωνικοί εργάτες, ζούσαν στα </a:t>
            </a:r>
            <a:r>
              <a:rPr lang="el-GR" dirty="0" err="1"/>
              <a:t>slums</a:t>
            </a:r>
            <a:r>
              <a:rPr lang="el-GR" dirty="0"/>
              <a:t> και τα γκέτο των μεταναστών.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538823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(4/5)</a:t>
            </a:r>
            <a:endParaRPr lang="el-GR" dirty="0"/>
          </a:p>
        </p:txBody>
      </p:sp>
      <p:sp>
        <p:nvSpPr>
          <p:cNvPr id="3" name="Θέση περιεχομένου 2"/>
          <p:cNvSpPr>
            <a:spLocks noGrp="1"/>
          </p:cNvSpPr>
          <p:nvPr>
            <p:ph idx="1"/>
          </p:nvPr>
        </p:nvSpPr>
        <p:spPr/>
        <p:txBody>
          <a:bodyPr>
            <a:normAutofit lnSpcReduction="10000"/>
          </a:bodyPr>
          <a:lstStyle/>
          <a:p>
            <a:r>
              <a:rPr lang="el-GR" dirty="0"/>
              <a:t>Προσπαθούσαν να </a:t>
            </a:r>
            <a:r>
              <a:rPr lang="el-GR" dirty="0" smtClean="0"/>
              <a:t>κοινωνικοποιήσουν τους μετανάστες(μετέδιδαν </a:t>
            </a:r>
            <a:r>
              <a:rPr lang="el-GR" dirty="0"/>
              <a:t>τις αξίες του αμερικανικού οράματος, της φιλελεύθερης οικονομίας και την ιδεολογία της «ανοιχτής» κοινωνίας διατηρώντας τις ιδιαίτερες πολιτισμικές τους παραδόσεις.</a:t>
            </a:r>
          </a:p>
          <a:p>
            <a:r>
              <a:rPr lang="el-GR" dirty="0"/>
              <a:t>Η ανάγκη για υποστήριξη των παρεχόμενων υπηρεσιών οδήγησε στη δημιουργία μιας κεντρικής υπηρεσίας (Community Organization) που ανέλαβε το συντονισμό και την οργάνωση των προγραμμάτων.</a:t>
            </a:r>
          </a:p>
          <a:p>
            <a:r>
              <a:rPr lang="el-GR" dirty="0"/>
              <a:t>Βασική μονάδα παρέμβασης των κοινωνικών εργατών είναι η συνοικία και όχι το άτομο ή η οικογένεια όπως συνέβαινε με τους φιλικούς επισκέπτες (</a:t>
            </a:r>
            <a:r>
              <a:rPr lang="el-GR" dirty="0" err="1"/>
              <a:t>friendly</a:t>
            </a:r>
            <a:r>
              <a:rPr lang="el-GR" dirty="0"/>
              <a:t> </a:t>
            </a:r>
            <a:r>
              <a:rPr lang="el-GR" dirty="0" err="1"/>
              <a:t>visitors</a:t>
            </a:r>
            <a:r>
              <a:rPr lang="el-GR" dirty="0"/>
              <a:t>) -πρόδρομοι των </a:t>
            </a:r>
            <a:r>
              <a:rPr lang="el-GR" dirty="0" smtClean="0"/>
              <a:t>Κοινωνικών Λειτουργών.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0180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(5/5)</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προσπάθειες αυτές:</a:t>
            </a:r>
          </a:p>
          <a:p>
            <a:r>
              <a:rPr lang="el-GR" dirty="0"/>
              <a:t>δεν είχαν ριζοσπαστικό </a:t>
            </a:r>
            <a:r>
              <a:rPr lang="el-GR" dirty="0" smtClean="0"/>
              <a:t>περιεχόμενο.</a:t>
            </a:r>
            <a:endParaRPr lang="el-GR" dirty="0"/>
          </a:p>
          <a:p>
            <a:r>
              <a:rPr lang="el-GR" dirty="0"/>
              <a:t>δεν αμφισβητούσαν τις δομές του συστήματος που συνέβαλαν στη κοινωνική εξαθλίωση των φτωχών και περιθωριοποιημένων </a:t>
            </a:r>
            <a:r>
              <a:rPr lang="el-GR" dirty="0" smtClean="0"/>
              <a:t>στρωμάτων.</a:t>
            </a:r>
            <a:endParaRPr lang="el-GR" dirty="0"/>
          </a:p>
          <a:p>
            <a:r>
              <a:rPr lang="el-GR" dirty="0"/>
              <a:t>προσανατολίζονταν σε μια περισσότερο «ανθρώπινη» διαχείριση της φτώχειας με παροχή υπηρεσιών εκπαίδευσης και φροντίδας τα οποία θα βοηθούσαν στη παραγωγική αξιοποίηση αυτών των στρωμάτων.</a:t>
            </a:r>
          </a:p>
          <a:p>
            <a:r>
              <a:rPr lang="el-GR" dirty="0"/>
              <a:t>ενώ η δυσαρέσκεια της εργατικής τάξης στις πόλεις του δυτικού κόσμου εντεινόταν, το κίνημα κοινωνικής αποκατάστασης πρόβαλε συναινετική αντίληψη και πρακτική (κοινωνική ειρήνη-συνεργασία ανάμεσα στις τάξεις.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7576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1: Ορισμοί Κοινότητας – Α’ </a:t>
            </a:r>
            <a:r>
              <a:rPr lang="el-GR" sz="2000"/>
              <a:t>Φάση </a:t>
            </a:r>
            <a:r>
              <a:rPr lang="el-GR" sz="2000" smtClean="0"/>
              <a:t>Εξέλιξης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Κοινότητα </a:t>
            </a:r>
            <a:r>
              <a:rPr lang="el-GR" sz="3200" b="0" dirty="0" smtClean="0"/>
              <a:t>(1/5)</a:t>
            </a:r>
            <a:endParaRPr lang="el-GR" sz="3200" b="0" dirty="0"/>
          </a:p>
        </p:txBody>
      </p:sp>
      <p:sp>
        <p:nvSpPr>
          <p:cNvPr id="3" name="Θέση περιεχομένου 2"/>
          <p:cNvSpPr>
            <a:spLocks noGrp="1"/>
          </p:cNvSpPr>
          <p:nvPr>
            <p:ph idx="1"/>
          </p:nvPr>
        </p:nvSpPr>
        <p:spPr/>
        <p:txBody>
          <a:bodyPr/>
          <a:lstStyle/>
          <a:p>
            <a:r>
              <a:rPr lang="el-GR" dirty="0"/>
              <a:t>Μια ομάδα ανθρώπων οι οποίοι </a:t>
            </a:r>
            <a:r>
              <a:rPr lang="el-GR" dirty="0" err="1"/>
              <a:t>ζούν</a:t>
            </a:r>
            <a:r>
              <a:rPr lang="el-GR" dirty="0"/>
              <a:t> στην ίδια, οριοθετημένη περιοχή, μοιράζονται τις ίδιες βασικές αξίες, την οργάνωση και ενδιαφέροντα</a:t>
            </a:r>
          </a:p>
          <a:p>
            <a:pPr marL="0" indent="0" algn="r">
              <a:buNone/>
            </a:pPr>
            <a:r>
              <a:rPr lang="el-GR" dirty="0"/>
              <a:t>(</a:t>
            </a:r>
            <a:r>
              <a:rPr lang="el-GR" dirty="0" err="1"/>
              <a:t>Rifkin</a:t>
            </a:r>
            <a:r>
              <a:rPr lang="el-GR" dirty="0"/>
              <a:t> </a:t>
            </a:r>
            <a:r>
              <a:rPr lang="el-GR" dirty="0" err="1"/>
              <a:t>et</a:t>
            </a:r>
            <a:r>
              <a:rPr lang="el-GR" dirty="0"/>
              <a:t> </a:t>
            </a:r>
            <a:r>
              <a:rPr lang="el-GR" dirty="0" err="1"/>
              <a:t>al</a:t>
            </a:r>
            <a:r>
              <a:rPr lang="el-GR" dirty="0"/>
              <a:t>, 1988</a:t>
            </a:r>
            <a:r>
              <a:rPr lang="el-GR" dirty="0" smtClean="0"/>
              <a:t>)</a:t>
            </a:r>
          </a:p>
          <a:p>
            <a:r>
              <a:rPr lang="el-GR" dirty="0"/>
              <a:t>Μία ανεπίσημα οργανωμένη κοινωνική οντότητα η οποία χαρακτηρίζεται από μία αίσθηση </a:t>
            </a:r>
            <a:r>
              <a:rPr lang="el-GR" dirty="0" smtClean="0"/>
              <a:t>ταυτότητας</a:t>
            </a:r>
          </a:p>
          <a:p>
            <a:pPr marL="0" indent="0" algn="r">
              <a:buNone/>
            </a:pPr>
            <a:r>
              <a:rPr lang="el-GR" dirty="0" smtClean="0"/>
              <a:t>(</a:t>
            </a:r>
            <a:r>
              <a:rPr lang="el-GR" dirty="0" err="1"/>
              <a:t>White</a:t>
            </a:r>
            <a:r>
              <a:rPr lang="el-GR" dirty="0"/>
              <a:t>, 1982)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887585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Κοινότητα </a:t>
            </a:r>
            <a:r>
              <a:rPr lang="el-GR" sz="3200" b="0" dirty="0" smtClean="0"/>
              <a:t>(2/5)</a:t>
            </a:r>
            <a:endParaRPr lang="el-GR" dirty="0"/>
          </a:p>
        </p:txBody>
      </p:sp>
      <p:sp>
        <p:nvSpPr>
          <p:cNvPr id="3" name="Θέση περιεχομένου 2"/>
          <p:cNvSpPr>
            <a:spLocks noGrp="1"/>
          </p:cNvSpPr>
          <p:nvPr>
            <p:ph idx="1"/>
          </p:nvPr>
        </p:nvSpPr>
        <p:spPr/>
        <p:txBody>
          <a:bodyPr/>
          <a:lstStyle/>
          <a:p>
            <a:r>
              <a:rPr lang="el-GR" dirty="0"/>
              <a:t>Ένας πληθυσμός ο οποίος είναι γεωγραφικά εστιασμένος αλλά επίσης υφίσταται ως μια ξεχωριστή κοινωνική οντότητα, με τοπική συλλογική ταυτότητα και συλλογικούς στόχους. </a:t>
            </a:r>
            <a:endParaRPr lang="el-GR" dirty="0" smtClean="0"/>
          </a:p>
          <a:p>
            <a:pPr marL="0" indent="0" algn="r">
              <a:buNone/>
            </a:pPr>
            <a:r>
              <a:rPr lang="el-GR" dirty="0" smtClean="0"/>
              <a:t>(</a:t>
            </a:r>
            <a:r>
              <a:rPr lang="el-GR" dirty="0" err="1"/>
              <a:t>Manderson</a:t>
            </a:r>
            <a:r>
              <a:rPr lang="el-GR" dirty="0"/>
              <a:t> </a:t>
            </a:r>
            <a:r>
              <a:rPr lang="el-GR" dirty="0" err="1"/>
              <a:t>et</a:t>
            </a:r>
            <a:r>
              <a:rPr lang="el-GR" dirty="0"/>
              <a:t> </a:t>
            </a:r>
            <a:r>
              <a:rPr lang="el-GR" dirty="0" err="1"/>
              <a:t>al</a:t>
            </a:r>
            <a:r>
              <a:rPr lang="el-GR" dirty="0"/>
              <a:t>, 1992)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47584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Κοινότητα </a:t>
            </a:r>
            <a:r>
              <a:rPr lang="el-GR" sz="3200" b="0" dirty="0" smtClean="0"/>
              <a:t>(3/5)</a:t>
            </a:r>
            <a:endParaRPr lang="el-GR" dirty="0"/>
          </a:p>
        </p:txBody>
      </p:sp>
      <p:sp>
        <p:nvSpPr>
          <p:cNvPr id="3" name="Θέση περιεχομένου 2"/>
          <p:cNvSpPr>
            <a:spLocks noGrp="1"/>
          </p:cNvSpPr>
          <p:nvPr>
            <p:ph idx="1"/>
          </p:nvPr>
        </p:nvSpPr>
        <p:spPr/>
        <p:txBody>
          <a:bodyPr/>
          <a:lstStyle/>
          <a:p>
            <a:r>
              <a:rPr lang="el-GR" dirty="0"/>
              <a:t>Στην μελέτη της έννοιας της </a:t>
            </a:r>
            <a:r>
              <a:rPr lang="el-GR" dirty="0" smtClean="0"/>
              <a:t>κοινότητας περιλαμβάνεται </a:t>
            </a:r>
            <a:r>
              <a:rPr lang="el-GR" dirty="0"/>
              <a:t>η συναισθηματική ταύτιση του ατόμου με μια γεωγραφική περιοχή </a:t>
            </a:r>
            <a:r>
              <a:rPr lang="el-GR" dirty="0" smtClean="0"/>
              <a:t>και εκτιμάται </a:t>
            </a:r>
            <a:r>
              <a:rPr lang="el-GR" dirty="0"/>
              <a:t>σύμφωνα με τον </a:t>
            </a:r>
            <a:r>
              <a:rPr lang="el-GR" dirty="0" err="1"/>
              <a:t>Willmott</a:t>
            </a:r>
            <a:r>
              <a:rPr lang="el-GR" dirty="0"/>
              <a:t> (1984:7 στο Σταθόπουλος, 2001) από </a:t>
            </a:r>
            <a:r>
              <a:rPr lang="el-GR" dirty="0" smtClean="0"/>
              <a:t>την αλληλεπίδραση </a:t>
            </a:r>
            <a:r>
              <a:rPr lang="el-GR" dirty="0"/>
              <a:t>μεταξύ κατοίκων, από τα κοινά ενδιαφέροντα κι τις αξίες και τέλος από την αίσθηση της ταύτισης και του </a:t>
            </a:r>
            <a:r>
              <a:rPr lang="el-GR" dirty="0" err="1"/>
              <a:t>ανήκειν</a:t>
            </a:r>
            <a:r>
              <a:rPr lang="el-GR" dirty="0"/>
              <a:t> των ατόμων με την περιοχή.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9041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Κοινότητα </a:t>
            </a:r>
            <a:r>
              <a:rPr lang="el-GR" sz="3200" b="0" dirty="0" smtClean="0"/>
              <a:t>(4/5)</a:t>
            </a:r>
            <a:endParaRPr lang="el-GR" dirty="0"/>
          </a:p>
        </p:txBody>
      </p:sp>
      <p:sp>
        <p:nvSpPr>
          <p:cNvPr id="3" name="Θέση περιεχομένου 2"/>
          <p:cNvSpPr>
            <a:spLocks noGrp="1"/>
          </p:cNvSpPr>
          <p:nvPr>
            <p:ph idx="1"/>
          </p:nvPr>
        </p:nvSpPr>
        <p:spPr/>
        <p:txBody>
          <a:bodyPr/>
          <a:lstStyle/>
          <a:p>
            <a:pPr marL="0" indent="0">
              <a:buNone/>
            </a:pPr>
            <a:r>
              <a:rPr lang="el-GR" dirty="0"/>
              <a:t>Σύμφωνα με τον </a:t>
            </a:r>
            <a:r>
              <a:rPr lang="el-GR" dirty="0" err="1"/>
              <a:t>Orr</a:t>
            </a:r>
            <a:r>
              <a:rPr lang="el-GR" dirty="0"/>
              <a:t> κάθε αναφορά στην </a:t>
            </a:r>
            <a:r>
              <a:rPr lang="el-GR" dirty="0" smtClean="0"/>
              <a:t>έννοια της </a:t>
            </a:r>
            <a:r>
              <a:rPr lang="el-GR" dirty="0"/>
              <a:t>κοινότητας πρέπει να περιλαμβάνει τις εξής διαστάσεις:</a:t>
            </a:r>
          </a:p>
          <a:p>
            <a:r>
              <a:rPr lang="el-GR" b="1" dirty="0" smtClean="0">
                <a:solidFill>
                  <a:srgbClr val="004A82"/>
                </a:solidFill>
              </a:rPr>
              <a:t>Τοποθεσία </a:t>
            </a:r>
            <a:r>
              <a:rPr lang="el-GR" b="1" dirty="0">
                <a:solidFill>
                  <a:srgbClr val="004A82"/>
                </a:solidFill>
              </a:rPr>
              <a:t>της κοινότητας </a:t>
            </a:r>
            <a:r>
              <a:rPr lang="el-GR" dirty="0"/>
              <a:t>(φυσικά όρια, σχέσεις με άλλες περιοχές).</a:t>
            </a:r>
          </a:p>
          <a:p>
            <a:r>
              <a:rPr lang="el-GR" b="1" dirty="0" smtClean="0">
                <a:solidFill>
                  <a:srgbClr val="004A82"/>
                </a:solidFill>
              </a:rPr>
              <a:t>Κοινωνική </a:t>
            </a:r>
            <a:r>
              <a:rPr lang="el-GR" b="1" dirty="0">
                <a:solidFill>
                  <a:srgbClr val="004A82"/>
                </a:solidFill>
              </a:rPr>
              <a:t>δομή </a:t>
            </a:r>
            <a:r>
              <a:rPr lang="el-GR" dirty="0"/>
              <a:t>(δημογραφικά στοιχεία, κοινωνική τάξη, εθνότητα, απασχόληση).</a:t>
            </a:r>
          </a:p>
          <a:p>
            <a:r>
              <a:rPr lang="el-GR" b="1" dirty="0" smtClean="0">
                <a:solidFill>
                  <a:srgbClr val="004A82"/>
                </a:solidFill>
              </a:rPr>
              <a:t>Κοινωνική </a:t>
            </a:r>
            <a:r>
              <a:rPr lang="el-GR" b="1" dirty="0">
                <a:solidFill>
                  <a:srgbClr val="004A82"/>
                </a:solidFill>
              </a:rPr>
              <a:t>δραστηριότητα </a:t>
            </a:r>
            <a:r>
              <a:rPr lang="el-GR" dirty="0"/>
              <a:t>(ψυχαγωγία, κοινοτικές υπηρεσίες, κτιριακή υποδομή).</a:t>
            </a:r>
          </a:p>
          <a:p>
            <a:r>
              <a:rPr lang="el-GR" b="1" dirty="0" smtClean="0">
                <a:solidFill>
                  <a:srgbClr val="004A82"/>
                </a:solidFill>
              </a:rPr>
              <a:t>Συναισθήματα</a:t>
            </a:r>
            <a:r>
              <a:rPr lang="el-GR" dirty="0" smtClean="0"/>
              <a:t> </a:t>
            </a:r>
            <a:r>
              <a:rPr lang="el-GR" dirty="0"/>
              <a:t>(γνώμη και συναισθήματα κατοίκων – επισκεπτών για τη περιοχή).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244757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Κοινότητα </a:t>
            </a:r>
            <a:r>
              <a:rPr lang="el-GR" sz="3200" b="0" dirty="0" smtClean="0"/>
              <a:t>(5/5)</a:t>
            </a:r>
            <a:endParaRPr lang="el-GR" dirty="0"/>
          </a:p>
        </p:txBody>
      </p:sp>
      <p:sp>
        <p:nvSpPr>
          <p:cNvPr id="3" name="Θέση περιεχομένου 2"/>
          <p:cNvSpPr>
            <a:spLocks noGrp="1"/>
          </p:cNvSpPr>
          <p:nvPr>
            <p:ph idx="1"/>
          </p:nvPr>
        </p:nvSpPr>
        <p:spPr/>
        <p:txBody>
          <a:bodyPr/>
          <a:lstStyle/>
          <a:p>
            <a:pPr marL="0" indent="0">
              <a:buNone/>
            </a:pPr>
            <a:r>
              <a:rPr lang="el-GR" dirty="0"/>
              <a:t>Επιπλέον, Ο </a:t>
            </a:r>
            <a:r>
              <a:rPr lang="el-GR" dirty="0" err="1"/>
              <a:t>Willmott</a:t>
            </a:r>
            <a:r>
              <a:rPr lang="el-GR" dirty="0"/>
              <a:t> αναφέρεται σε τρεις κατηγορίες κοινότητας:</a:t>
            </a:r>
          </a:p>
          <a:p>
            <a:r>
              <a:rPr lang="el-GR" dirty="0"/>
              <a:t>Την </a:t>
            </a:r>
            <a:r>
              <a:rPr lang="el-GR" b="1" dirty="0">
                <a:solidFill>
                  <a:srgbClr val="004A82"/>
                </a:solidFill>
              </a:rPr>
              <a:t>γεωγραφική κοινότητα, </a:t>
            </a:r>
            <a:r>
              <a:rPr lang="el-GR" dirty="0"/>
              <a:t>(τα άτομα έχουν την αίσθηση του </a:t>
            </a:r>
            <a:r>
              <a:rPr lang="el-GR" dirty="0" err="1"/>
              <a:t>ανήκειν</a:t>
            </a:r>
            <a:r>
              <a:rPr lang="el-GR" dirty="0"/>
              <a:t>, έχουν </a:t>
            </a:r>
            <a:r>
              <a:rPr lang="el-GR" dirty="0" smtClean="0"/>
              <a:t>κοινό τόπο</a:t>
            </a:r>
            <a:r>
              <a:rPr lang="el-GR" dirty="0"/>
              <a:t>, κοινά ενδιαφέροντα, κοινές δραστηριότητες).</a:t>
            </a:r>
          </a:p>
          <a:p>
            <a:r>
              <a:rPr lang="el-GR" dirty="0" smtClean="0"/>
              <a:t>Τις </a:t>
            </a:r>
            <a:r>
              <a:rPr lang="el-GR" b="1" dirty="0">
                <a:solidFill>
                  <a:srgbClr val="004A82"/>
                </a:solidFill>
              </a:rPr>
              <a:t>κοινότητες ενδιαφέροντος, </a:t>
            </a:r>
            <a:r>
              <a:rPr lang="el-GR" dirty="0"/>
              <a:t>(κοινή εθνικότητα, κοινό θρήσκευμα, </a:t>
            </a:r>
            <a:r>
              <a:rPr lang="el-GR" dirty="0" smtClean="0"/>
              <a:t>κοινά πολιτισμικά </a:t>
            </a:r>
            <a:r>
              <a:rPr lang="el-GR" dirty="0"/>
              <a:t>ενδιαφέροντα).</a:t>
            </a:r>
          </a:p>
          <a:p>
            <a:r>
              <a:rPr lang="el-GR" dirty="0" smtClean="0"/>
              <a:t>Τις </a:t>
            </a:r>
            <a:r>
              <a:rPr lang="el-GR" b="1" dirty="0">
                <a:solidFill>
                  <a:srgbClr val="004A82"/>
                </a:solidFill>
              </a:rPr>
              <a:t>κοινότητες αφοσίωσης ή συναισθήματος, </a:t>
            </a:r>
            <a:r>
              <a:rPr lang="el-GR" dirty="0"/>
              <a:t>(αίσθηση συλλογικής δράσης, αμοιβαιότητα, κοινές ιδέες, αντιλήψεις</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69951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Μεθοδολογία ΚΕΚ – Εισαγωγικά </a:t>
            </a:r>
            <a:endParaRPr lang="el-GR" sz="3200" b="0" dirty="0"/>
          </a:p>
        </p:txBody>
      </p:sp>
      <p:sp>
        <p:nvSpPr>
          <p:cNvPr id="3" name="Θέση περιεχομένου 2"/>
          <p:cNvSpPr>
            <a:spLocks noGrp="1"/>
          </p:cNvSpPr>
          <p:nvPr>
            <p:ph idx="1"/>
          </p:nvPr>
        </p:nvSpPr>
        <p:spPr/>
        <p:txBody>
          <a:bodyPr/>
          <a:lstStyle/>
          <a:p>
            <a:r>
              <a:rPr lang="el-GR" dirty="0"/>
              <a:t>Τα Σκανδιναβικά «Λαϊκά σχολεία» (</a:t>
            </a:r>
            <a:r>
              <a:rPr lang="el-GR" dirty="0" err="1"/>
              <a:t>Folk</a:t>
            </a:r>
            <a:r>
              <a:rPr lang="el-GR" dirty="0"/>
              <a:t> High </a:t>
            </a:r>
            <a:r>
              <a:rPr lang="el-GR" dirty="0" err="1"/>
              <a:t>Schools</a:t>
            </a:r>
            <a:r>
              <a:rPr lang="el-GR" dirty="0"/>
              <a:t> Μέσα 19ου αιώνα) Ξεκίνησαν από την Δανία – φιλόσοφος </a:t>
            </a:r>
            <a:r>
              <a:rPr lang="el-GR" dirty="0" err="1"/>
              <a:t>Grundtvig</a:t>
            </a:r>
            <a:r>
              <a:rPr lang="el-GR" dirty="0"/>
              <a:t> – υποστηρικτής λαϊκής επιμόρφωσης. Λαϊκά στρώματα της εποχής δεν είχαν πρόσβαση στην εκπαίδευση, τα μαθήματα γίνονταν στα λατινικά. </a:t>
            </a:r>
          </a:p>
          <a:p>
            <a:r>
              <a:rPr lang="el-GR" dirty="0"/>
              <a:t>Τα λαϊκά σχολεία </a:t>
            </a:r>
            <a:r>
              <a:rPr lang="el-GR" dirty="0" err="1"/>
              <a:t>επεχείρησαν</a:t>
            </a:r>
            <a:r>
              <a:rPr lang="el-GR" dirty="0"/>
              <a:t> να «διαφωτίσουν» τους κατοίκους αγροτικών περιοχών  και να συμβάλλουν στη διαμόρφωση συλλογικής συνείδησης μέσα από δράσεις που έδιναν έμφαση στις δημοκρατικές διαδικασίες και στη λήψη συλλογικών αποφάσεων. Ξεκίνησαν σε εθελοντική βάση και στη συνέχεια χρηματοδοτήθηκαν από κρατικά κονδύλια.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48239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8229600" cy="5976664"/>
          </a:xfrm>
        </p:spPr>
        <p:txBody>
          <a:bodyPr/>
          <a:lstStyle/>
          <a:p>
            <a:endParaRPr lang="el-GR" sz="3600" dirty="0" smtClean="0"/>
          </a:p>
          <a:p>
            <a:r>
              <a:rPr lang="el-GR" sz="3600" dirty="0" smtClean="0"/>
              <a:t>Πολλοί από τους αγρότες των «λαϊκών σχολείων» αργότερα συγκρότησαν το συνεργατικό κίνημα των αγροτών στη Δανία (τέλη 19ου αιώνα). Η ανάπτυξη των «λαϊκών σχολείων» επεκτάθηκε και στις υπόλοιπες σκανδιναβικές χώρες αλλά και τη Γερμανία και τη Βρετανία.</a:t>
            </a:r>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a:t>
            </a:r>
            <a:r>
              <a:rPr lang="el-GR" dirty="0" smtClean="0"/>
              <a:t>Φάση εξέλιξης της κοινοτικής εργασίας</a:t>
            </a:r>
            <a:br>
              <a:rPr lang="el-GR" dirty="0" smtClean="0"/>
            </a:br>
            <a:r>
              <a:rPr lang="el-GR" sz="3600" b="0" dirty="0" smtClean="0"/>
              <a:t>(1/5)</a:t>
            </a:r>
            <a:endParaRPr lang="el-GR" sz="3600" b="0" dirty="0"/>
          </a:p>
        </p:txBody>
      </p:sp>
      <p:sp>
        <p:nvSpPr>
          <p:cNvPr id="3" name="Θέση περιεχομένου 2"/>
          <p:cNvSpPr>
            <a:spLocks noGrp="1"/>
          </p:cNvSpPr>
          <p:nvPr>
            <p:ph idx="1"/>
          </p:nvPr>
        </p:nvSpPr>
        <p:spPr/>
        <p:txBody>
          <a:bodyPr/>
          <a:lstStyle/>
          <a:p>
            <a:pPr marL="0" indent="0">
              <a:buNone/>
            </a:pPr>
            <a:r>
              <a:rPr lang="el-GR" dirty="0"/>
              <a:t>Τελευταίο τέταρτο 19ου αιώνα ΗΠΑ και Μ. Βρετανία</a:t>
            </a:r>
          </a:p>
          <a:p>
            <a:r>
              <a:rPr lang="el-GR" b="1" dirty="0" smtClean="0">
                <a:solidFill>
                  <a:srgbClr val="004A82"/>
                </a:solidFill>
              </a:rPr>
              <a:t>Στόχος: </a:t>
            </a:r>
            <a:r>
              <a:rPr lang="el-GR" dirty="0" smtClean="0"/>
              <a:t>Αντιμετώπιση </a:t>
            </a:r>
            <a:r>
              <a:rPr lang="el-GR" dirty="0"/>
              <a:t>προβλημάτων εξαθλίωσης και φτώχειας στα περίχωρα των μεγάλων πόλεων. </a:t>
            </a:r>
          </a:p>
          <a:p>
            <a:r>
              <a:rPr lang="el-GR" b="1" dirty="0">
                <a:solidFill>
                  <a:srgbClr val="004A82"/>
                </a:solidFill>
              </a:rPr>
              <a:t>Αγγλία: </a:t>
            </a:r>
            <a:r>
              <a:rPr lang="el-GR" dirty="0"/>
              <a:t>Κίνημα κοινωνικής αποκατάστασης (</a:t>
            </a:r>
            <a:r>
              <a:rPr lang="el-GR" dirty="0" err="1"/>
              <a:t>social</a:t>
            </a:r>
            <a:r>
              <a:rPr lang="el-GR" dirty="0"/>
              <a:t> </a:t>
            </a:r>
            <a:r>
              <a:rPr lang="el-GR" dirty="0" err="1"/>
              <a:t>settlement</a:t>
            </a:r>
            <a:r>
              <a:rPr lang="el-GR" dirty="0"/>
              <a:t> </a:t>
            </a:r>
            <a:r>
              <a:rPr lang="el-GR" dirty="0" err="1"/>
              <a:t>movement</a:t>
            </a:r>
            <a:r>
              <a:rPr lang="el-GR" dirty="0"/>
              <a:t>) από μέλη της μεσαίας και υψηλής κοινωνικής τάξης. Επεδίωκαν την προώθηση μεταρρυθμιστικών μέτρων για την αντιμετώπιση των αναγκών συγκεκριμένων ομάδων πληθυσμού. Δημιούργησαν κοινοτικές οργανώσεις εθελοντικού χαρακτήρα που παρείχαν υπηρεσίας κοινωνικής φροντίδας σε επίπεδο γειτονιάς.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86153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a3e3f4612517a388258e5e0315825492c2816ab"/>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1214</Words>
  <Application>Microsoft Office PowerPoint</Application>
  <PresentationFormat>On-screen Show (4:3)</PresentationFormat>
  <Paragraphs>99</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OC_template_updated</vt:lpstr>
      <vt:lpstr>Μεθοδολογία Κοινωνικής Εργασίας με Κοινότητα</vt:lpstr>
      <vt:lpstr>Κοινότητα (1/5)</vt:lpstr>
      <vt:lpstr>Κοινότητα (2/5)</vt:lpstr>
      <vt:lpstr>Κοινότητα (3/5)</vt:lpstr>
      <vt:lpstr>Κοινότητα (4/5)</vt:lpstr>
      <vt:lpstr>Κοινότητα (5/5)</vt:lpstr>
      <vt:lpstr>Μεθοδολογία ΚΕΚ – Εισαγωγικά </vt:lpstr>
      <vt:lpstr>PowerPoint Presentation</vt:lpstr>
      <vt:lpstr>A’ Φάση εξέλιξης της κοινοτικής εργασίας (1/5)</vt:lpstr>
      <vt:lpstr>A’ Φάση εξέλιξης της κοινοτικής εργασίας (2/5)</vt:lpstr>
      <vt:lpstr>A’ Φάση εξέλιξης της κοινοτικής εργασίας (3/5)</vt:lpstr>
      <vt:lpstr>A’ Φάση εξέλιξης της κοινοτικής εργασίας (4/5)</vt:lpstr>
      <vt:lpstr>A’ Φάση εξέλιξης της κοινοτικής εργασίας (5/5)</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122</cp:revision>
  <dcterms:created xsi:type="dcterms:W3CDTF">2013-03-04T13:35:19Z</dcterms:created>
  <dcterms:modified xsi:type="dcterms:W3CDTF">2015-07-07T08:24:59Z</dcterms:modified>
</cp:coreProperties>
</file>