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7" r:id="rId3"/>
  </p:sldMasterIdLst>
  <p:notesMasterIdLst>
    <p:notesMasterId r:id="rId45"/>
  </p:notesMasterIdLst>
  <p:handoutMasterIdLst>
    <p:handoutMasterId r:id="rId46"/>
  </p:handoutMasterIdLst>
  <p:sldIdLst>
    <p:sldId id="25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257" r:id="rId38"/>
    <p:sldId id="262" r:id="rId39"/>
    <p:sldId id="264" r:id="rId40"/>
    <p:sldId id="300" r:id="rId41"/>
    <p:sldId id="301" r:id="rId42"/>
    <p:sldId id="266" r:id="rId43"/>
    <p:sldId id="261" r:id="rId44"/>
  </p:sldIdLst>
  <p:sldSz cx="9144000" cy="6858000" type="screen4x3"/>
  <p:notesSz cx="7104063" cy="10234613"/>
  <p:custDataLst>
    <p:tags r:id="rId4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71703879-7CE7-4E7A-B394-A9EAA6D7683A}" type="datetimeFigureOut">
              <a:rPr lang="el-GR"/>
              <a:pPr>
                <a:defRPr/>
              </a:pPr>
              <a:t>2/7/2015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FFBFFB95-C05F-4CFA-A1A2-F06DC4997144}" type="slidenum">
              <a:rPr lang="el-GR"/>
              <a:pPr>
                <a:defRPr/>
              </a:pPr>
              <a:t>‹#›</a:t>
            </a:fld>
            <a:endParaRPr lang="el-GR"/>
          </a:p>
        </p:txBody>
      </p:sp>
    </p:spTree>
    <p:extLst>
      <p:ext uri="{BB962C8B-B14F-4D97-AF65-F5344CB8AC3E}">
        <p14:creationId xmlns:p14="http://schemas.microsoft.com/office/powerpoint/2010/main" val="15803014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E64E1D2-A2F2-472C-9416-EBF824721837}" type="datetimeFigureOut">
              <a:rPr lang="el-GR"/>
              <a:pPr>
                <a:defRPr/>
              </a:pPr>
              <a:t>2/7/2015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C991FA56-90B0-461A-9F2B-AD358DB3D24F}" type="slidenum">
              <a:rPr lang="el-GR"/>
              <a:pPr>
                <a:defRPr/>
              </a:pPr>
              <a:t>‹#›</a:t>
            </a:fld>
            <a:endParaRPr lang="el-GR"/>
          </a:p>
        </p:txBody>
      </p:sp>
    </p:spTree>
    <p:extLst>
      <p:ext uri="{BB962C8B-B14F-4D97-AF65-F5344CB8AC3E}">
        <p14:creationId xmlns:p14="http://schemas.microsoft.com/office/powerpoint/2010/main" val="35089480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solidFill>
                <a:srgbClr val="FF0000"/>
              </a:solidFill>
            </a:endParaRPr>
          </a:p>
        </p:txBody>
      </p:sp>
      <p:sp>
        <p:nvSpPr>
          <p:cNvPr id="2662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60A0CFD8-3A3B-469E-AC82-9DD2B5EA193C}" type="slidenum">
              <a:rPr lang="el-GR" altLang="el-GR" smtClean="0"/>
              <a:pPr/>
              <a:t>0</a:t>
            </a:fld>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28675"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DCBC35C6-CB91-4692-B1DC-DC62BD614BEE}" type="slidenum">
              <a:rPr lang="el-GR" altLang="el-GR" smtClean="0">
                <a:solidFill>
                  <a:srgbClr val="000000"/>
                </a:solidFill>
              </a:rPr>
              <a:pPr/>
              <a:t>1</a:t>
            </a:fld>
            <a:endParaRPr lang="el-GR" altLang="el-GR"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3491"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0B77CD2F-C539-42DF-BBD9-AFC6F9EA873F}" type="slidenum">
              <a:rPr lang="el-GR" altLang="el-GR" smtClean="0"/>
              <a:pPr/>
              <a:t>34</a:t>
            </a:fld>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533228F3-F999-49A7-9704-EDA7EF70FA52}" type="slidenum">
              <a:rPr lang="el-GR" altLang="el-GR" smtClean="0"/>
              <a:pPr/>
              <a:t>35</a:t>
            </a:fld>
            <a:endParaRPr lang="el-GR"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7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898CD554-82C4-4D74-A5D3-5525BF49D709}" type="slidenum">
              <a:rPr lang="el-GR" altLang="el-GR" smtClean="0"/>
              <a:pPr/>
              <a:t>36</a:t>
            </a:fld>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9A6F56F1-1885-47F2-86AD-8B536D79859F}" type="slidenum">
              <a:rPr lang="el-GR" altLang="el-GR" smtClean="0"/>
              <a:pPr/>
              <a:t>39</a:t>
            </a:fld>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p>
        </p:txBody>
      </p:sp>
      <p:sp>
        <p:nvSpPr>
          <p:cNvPr id="73731"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07E02F50-D7E6-4832-A009-09331E5B0FC0}" type="slidenum">
              <a:rPr lang="el-GR" altLang="el-GR" smtClean="0"/>
              <a:pPr/>
              <a:t>40</a:t>
            </a:fld>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F12C3F6-A583-4D98-BA6E-1ECB34AEFB3E}" type="slidenum">
              <a:rPr lang="el-GR"/>
              <a:pPr>
                <a:defRPr/>
              </a:pPr>
              <a:t>‹#›</a:t>
            </a:fld>
            <a:endParaRPr lang="el-GR"/>
          </a:p>
        </p:txBody>
      </p:sp>
    </p:spTree>
    <p:extLst>
      <p:ext uri="{BB962C8B-B14F-4D97-AF65-F5344CB8AC3E}">
        <p14:creationId xmlns:p14="http://schemas.microsoft.com/office/powerpoint/2010/main" val="40321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06ED392-BC4E-4DAE-99BD-2815A4FC18F4}" type="slidenum">
              <a:rPr lang="el-GR"/>
              <a:pPr>
                <a:defRPr/>
              </a:pPr>
              <a:t>‹#›</a:t>
            </a:fld>
            <a:endParaRPr lang="el-GR"/>
          </a:p>
        </p:txBody>
      </p:sp>
    </p:spTree>
    <p:extLst>
      <p:ext uri="{BB962C8B-B14F-4D97-AF65-F5344CB8AC3E}">
        <p14:creationId xmlns:p14="http://schemas.microsoft.com/office/powerpoint/2010/main" val="3586877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0F481CC-5B24-48FF-8E4C-36074280BC5E}" type="slidenum">
              <a:rPr lang="el-GR"/>
              <a:pPr>
                <a:defRPr/>
              </a:pPr>
              <a:t>‹#›</a:t>
            </a:fld>
            <a:endParaRPr lang="el-GR"/>
          </a:p>
        </p:txBody>
      </p:sp>
    </p:spTree>
    <p:extLst>
      <p:ext uri="{BB962C8B-B14F-4D97-AF65-F5344CB8AC3E}">
        <p14:creationId xmlns:p14="http://schemas.microsoft.com/office/powerpoint/2010/main" val="2818914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8D777A1-4248-4C62-B038-8A725816C59A}" type="slidenum">
              <a:rPr lang="el-GR"/>
              <a:pPr>
                <a:defRPr/>
              </a:pPr>
              <a:t>‹#›</a:t>
            </a:fld>
            <a:endParaRPr lang="el-GR"/>
          </a:p>
        </p:txBody>
      </p:sp>
    </p:spTree>
    <p:extLst>
      <p:ext uri="{BB962C8B-B14F-4D97-AF65-F5344CB8AC3E}">
        <p14:creationId xmlns:p14="http://schemas.microsoft.com/office/powerpoint/2010/main" val="3805621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F5DE90B3-6DC3-4220-8B8F-AFA37771D0B7}" type="slidenum">
              <a:rPr lang="el-GR"/>
              <a:pPr>
                <a:defRPr/>
              </a:pPr>
              <a:t>‹#›</a:t>
            </a:fld>
            <a:endParaRPr lang="el-GR"/>
          </a:p>
        </p:txBody>
      </p:sp>
    </p:spTree>
    <p:extLst>
      <p:ext uri="{BB962C8B-B14F-4D97-AF65-F5344CB8AC3E}">
        <p14:creationId xmlns:p14="http://schemas.microsoft.com/office/powerpoint/2010/main" val="2489107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E204A21C-4723-4C79-A21C-206073440248}" type="slidenum">
              <a:rPr lang="el-GR"/>
              <a:pPr>
                <a:defRPr/>
              </a:pPr>
              <a:t>‹#›</a:t>
            </a:fld>
            <a:endParaRPr lang="el-GR"/>
          </a:p>
        </p:txBody>
      </p:sp>
    </p:spTree>
    <p:extLst>
      <p:ext uri="{BB962C8B-B14F-4D97-AF65-F5344CB8AC3E}">
        <p14:creationId xmlns:p14="http://schemas.microsoft.com/office/powerpoint/2010/main" val="3416312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176F72D7-92E5-4580-AA4F-FEE7281FE056}" type="slidenum">
              <a:rPr lang="el-GR"/>
              <a:pPr>
                <a:defRPr/>
              </a:pPr>
              <a:t>‹#›</a:t>
            </a:fld>
            <a:endParaRPr lang="el-GR"/>
          </a:p>
        </p:txBody>
      </p:sp>
    </p:spTree>
    <p:extLst>
      <p:ext uri="{BB962C8B-B14F-4D97-AF65-F5344CB8AC3E}">
        <p14:creationId xmlns:p14="http://schemas.microsoft.com/office/powerpoint/2010/main" val="855045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80160E8C-DB5E-43AC-940D-E3316EA88D45}" type="slidenum">
              <a:rPr lang="el-GR"/>
              <a:pPr>
                <a:defRPr/>
              </a:pPr>
              <a:t>‹#›</a:t>
            </a:fld>
            <a:endParaRPr lang="el-GR"/>
          </a:p>
        </p:txBody>
      </p:sp>
    </p:spTree>
    <p:extLst>
      <p:ext uri="{BB962C8B-B14F-4D97-AF65-F5344CB8AC3E}">
        <p14:creationId xmlns:p14="http://schemas.microsoft.com/office/powerpoint/2010/main" val="3431163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AD470474-BCFB-486A-BD74-14F11EDB71A3}" type="slidenum">
              <a:rPr lang="el-GR"/>
              <a:pPr>
                <a:defRPr/>
              </a:pPr>
              <a:t>‹#›</a:t>
            </a:fld>
            <a:endParaRPr lang="el-GR"/>
          </a:p>
        </p:txBody>
      </p:sp>
    </p:spTree>
    <p:extLst>
      <p:ext uri="{BB962C8B-B14F-4D97-AF65-F5344CB8AC3E}">
        <p14:creationId xmlns:p14="http://schemas.microsoft.com/office/powerpoint/2010/main" val="4109121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4BC986C4-1134-4476-90AC-701730972127}" type="slidenum">
              <a:rPr lang="el-GR"/>
              <a:pPr>
                <a:defRPr/>
              </a:pPr>
              <a:t>‹#›</a:t>
            </a:fld>
            <a:endParaRPr lang="el-GR"/>
          </a:p>
        </p:txBody>
      </p:sp>
    </p:spTree>
    <p:extLst>
      <p:ext uri="{BB962C8B-B14F-4D97-AF65-F5344CB8AC3E}">
        <p14:creationId xmlns:p14="http://schemas.microsoft.com/office/powerpoint/2010/main" val="499295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8D182A68-76B0-482E-A477-F1D933EE17F9}" type="slidenum">
              <a:rPr lang="el-GR"/>
              <a:pPr>
                <a:defRPr/>
              </a:pPr>
              <a:t>‹#›</a:t>
            </a:fld>
            <a:endParaRPr lang="el-GR"/>
          </a:p>
        </p:txBody>
      </p:sp>
    </p:spTree>
    <p:extLst>
      <p:ext uri="{BB962C8B-B14F-4D97-AF65-F5344CB8AC3E}">
        <p14:creationId xmlns:p14="http://schemas.microsoft.com/office/powerpoint/2010/main" val="308939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6EF1D0ED-A0C8-4B91-B505-3FC1910D91BB}" type="slidenum">
              <a:rPr lang="el-GR"/>
              <a:pPr>
                <a:defRPr/>
              </a:pPr>
              <a:t>‹#›</a:t>
            </a:fld>
            <a:endParaRPr lang="el-GR"/>
          </a:p>
        </p:txBody>
      </p:sp>
    </p:spTree>
    <p:extLst>
      <p:ext uri="{BB962C8B-B14F-4D97-AF65-F5344CB8AC3E}">
        <p14:creationId xmlns:p14="http://schemas.microsoft.com/office/powerpoint/2010/main" val="1602921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D6DA0DB-12DC-4B36-857C-87C003C9270D}" type="slidenum">
              <a:rPr lang="el-GR"/>
              <a:pPr>
                <a:defRPr/>
              </a:pPr>
              <a:t>‹#›</a:t>
            </a:fld>
            <a:endParaRPr lang="el-GR"/>
          </a:p>
        </p:txBody>
      </p:sp>
    </p:spTree>
    <p:extLst>
      <p:ext uri="{BB962C8B-B14F-4D97-AF65-F5344CB8AC3E}">
        <p14:creationId xmlns:p14="http://schemas.microsoft.com/office/powerpoint/2010/main" val="1687416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31261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14752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501407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652350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3090265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47741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07964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6692128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325352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AE408115-6697-474D-9327-6ED07AEFD9E8}" type="slidenum">
              <a:rPr lang="el-GR"/>
              <a:pPr>
                <a:defRPr/>
              </a:pPr>
              <a:t>‹#›</a:t>
            </a:fld>
            <a:endParaRPr lang="el-GR"/>
          </a:p>
        </p:txBody>
      </p:sp>
    </p:spTree>
    <p:extLst>
      <p:ext uri="{BB962C8B-B14F-4D97-AF65-F5344CB8AC3E}">
        <p14:creationId xmlns:p14="http://schemas.microsoft.com/office/powerpoint/2010/main" val="3283598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784612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248670C0-C0F4-4E46-9C04-74570484E7CB}" type="slidenum">
              <a:rPr lang="el-GR"/>
              <a:pPr>
                <a:defRPr/>
              </a:pPr>
              <a:t>‹#›</a:t>
            </a:fld>
            <a:endParaRPr lang="el-GR"/>
          </a:p>
        </p:txBody>
      </p:sp>
    </p:spTree>
    <p:extLst>
      <p:ext uri="{BB962C8B-B14F-4D97-AF65-F5344CB8AC3E}">
        <p14:creationId xmlns:p14="http://schemas.microsoft.com/office/powerpoint/2010/main" val="4796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7005206D-614C-46CB-BFF9-ECEF5E3FFB11}" type="slidenum">
              <a:rPr lang="el-GR"/>
              <a:pPr>
                <a:defRPr/>
              </a:pPr>
              <a:t>‹#›</a:t>
            </a:fld>
            <a:endParaRPr lang="el-GR"/>
          </a:p>
        </p:txBody>
      </p:sp>
    </p:spTree>
    <p:extLst>
      <p:ext uri="{BB962C8B-B14F-4D97-AF65-F5344CB8AC3E}">
        <p14:creationId xmlns:p14="http://schemas.microsoft.com/office/powerpoint/2010/main" val="2510948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6F8FB86E-1E56-400F-825C-A812E386E559}" type="slidenum">
              <a:rPr lang="el-GR"/>
              <a:pPr>
                <a:defRPr/>
              </a:pPr>
              <a:t>‹#›</a:t>
            </a:fld>
            <a:endParaRPr lang="el-GR"/>
          </a:p>
        </p:txBody>
      </p:sp>
    </p:spTree>
    <p:extLst>
      <p:ext uri="{BB962C8B-B14F-4D97-AF65-F5344CB8AC3E}">
        <p14:creationId xmlns:p14="http://schemas.microsoft.com/office/powerpoint/2010/main" val="85479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BAE6BDA6-3207-45CB-8482-897A4F2270B1}" type="slidenum">
              <a:rPr lang="el-GR"/>
              <a:pPr>
                <a:defRPr/>
              </a:pPr>
              <a:t>‹#›</a:t>
            </a:fld>
            <a:endParaRPr lang="el-GR"/>
          </a:p>
        </p:txBody>
      </p:sp>
    </p:spTree>
    <p:extLst>
      <p:ext uri="{BB962C8B-B14F-4D97-AF65-F5344CB8AC3E}">
        <p14:creationId xmlns:p14="http://schemas.microsoft.com/office/powerpoint/2010/main" val="2218047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4837A3D2-9A3F-4455-9782-B7696B079E45}" type="slidenum">
              <a:rPr lang="el-GR"/>
              <a:pPr>
                <a:defRPr/>
              </a:pPr>
              <a:t>‹#›</a:t>
            </a:fld>
            <a:endParaRPr lang="el-GR"/>
          </a:p>
        </p:txBody>
      </p:sp>
    </p:spTree>
    <p:extLst>
      <p:ext uri="{BB962C8B-B14F-4D97-AF65-F5344CB8AC3E}">
        <p14:creationId xmlns:p14="http://schemas.microsoft.com/office/powerpoint/2010/main" val="1834868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04BD852-33E6-46DE-9BBE-FA5218DEDA8B}" type="slidenum">
              <a:rPr lang="el-GR"/>
              <a:pPr>
                <a:defRPr/>
              </a:pPr>
              <a:t>‹#›</a:t>
            </a:fld>
            <a:endParaRPr lang="el-GR"/>
          </a:p>
        </p:txBody>
      </p:sp>
    </p:spTree>
    <p:extLst>
      <p:ext uri="{BB962C8B-B14F-4D97-AF65-F5344CB8AC3E}">
        <p14:creationId xmlns:p14="http://schemas.microsoft.com/office/powerpoint/2010/main" val="27367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solidFill>
              </a:defRPr>
            </a:lvl1pPr>
          </a:lstStyle>
          <a:p>
            <a:pPr>
              <a:defRPr/>
            </a:pPr>
            <a:fld id="{00C30643-7971-4C60-BC1A-3FF603424AAF}"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229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cs typeface="+mn-cs"/>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cs typeface="+mn-cs"/>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solidFill>
                <a:cs typeface="+mn-cs"/>
              </a:defRPr>
            </a:lvl1pPr>
          </a:lstStyle>
          <a:p>
            <a:pPr>
              <a:defRPr/>
            </a:pPr>
            <a:fld id="{DC166597-28A8-47EE-ABA7-3FBCBB281F15}"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16" r:id="rId1"/>
    <p:sldLayoutId id="2147483715" r:id="rId2"/>
    <p:sldLayoutId id="2147483714" r:id="rId3"/>
    <p:sldLayoutId id="2147483713" r:id="rId4"/>
    <p:sldLayoutId id="2147483712" r:id="rId5"/>
    <p:sldLayoutId id="2147483711" r:id="rId6"/>
    <p:sldLayoutId id="2147483710" r:id="rId7"/>
    <p:sldLayoutId id="2147483709" r:id="rId8"/>
    <p:sldLayoutId id="2147483708" r:id="rId9"/>
    <p:sldLayoutId id="2147483707"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rgbClr val="004A82"/>
          </a:solidFill>
          <a:latin typeface="+mj-lt"/>
          <a:ea typeface="+mj-ea"/>
          <a:cs typeface="+mj-cs"/>
        </a:defRPr>
      </a:lvl1pPr>
      <a:lvl2pPr algn="ctr" rtl="0" fontAlgn="base">
        <a:spcBef>
          <a:spcPct val="0"/>
        </a:spcBef>
        <a:spcAft>
          <a:spcPct val="0"/>
        </a:spcAft>
        <a:defRPr sz="4000" b="1">
          <a:solidFill>
            <a:srgbClr val="004A82"/>
          </a:solidFill>
          <a:latin typeface="Calibri" pitchFamily="34" charset="0"/>
        </a:defRPr>
      </a:lvl2pPr>
      <a:lvl3pPr algn="ctr" rtl="0" fontAlgn="base">
        <a:spcBef>
          <a:spcPct val="0"/>
        </a:spcBef>
        <a:spcAft>
          <a:spcPct val="0"/>
        </a:spcAft>
        <a:defRPr sz="4000" b="1">
          <a:solidFill>
            <a:srgbClr val="004A82"/>
          </a:solidFill>
          <a:latin typeface="Calibri" pitchFamily="34" charset="0"/>
        </a:defRPr>
      </a:lvl3pPr>
      <a:lvl4pPr algn="ctr" rtl="0" fontAlgn="base">
        <a:spcBef>
          <a:spcPct val="0"/>
        </a:spcBef>
        <a:spcAft>
          <a:spcPct val="0"/>
        </a:spcAft>
        <a:defRPr sz="4000" b="1">
          <a:solidFill>
            <a:srgbClr val="004A82"/>
          </a:solidFill>
          <a:latin typeface="Calibri" pitchFamily="34" charset="0"/>
        </a:defRPr>
      </a:lvl4pPr>
      <a:lvl5pPr algn="ctr" rtl="0" fontAlgn="base">
        <a:spcBef>
          <a:spcPct val="0"/>
        </a:spcBef>
        <a:spcAft>
          <a:spcPct val="0"/>
        </a:spcAft>
        <a:defRPr sz="4000" b="1">
          <a:solidFill>
            <a:srgbClr val="004A82"/>
          </a:solidFill>
          <a:latin typeface="Calibri" pitchFamily="34" charset="0"/>
        </a:defRPr>
      </a:lvl5pPr>
      <a:lvl6pPr marL="457200" algn="ctr" rtl="0" eaLnBrk="1" fontAlgn="base" hangingPunct="1">
        <a:spcBef>
          <a:spcPct val="0"/>
        </a:spcBef>
        <a:spcAft>
          <a:spcPct val="0"/>
        </a:spcAft>
        <a:defRPr sz="4000" b="1">
          <a:solidFill>
            <a:schemeClr val="tx1"/>
          </a:solidFill>
          <a:latin typeface="Calibri" pitchFamily="34" charset="0"/>
        </a:defRPr>
      </a:lvl6pPr>
      <a:lvl7pPr marL="914400" algn="ctr" rtl="0" eaLnBrk="1" fontAlgn="base" hangingPunct="1">
        <a:spcBef>
          <a:spcPct val="0"/>
        </a:spcBef>
        <a:spcAft>
          <a:spcPct val="0"/>
        </a:spcAft>
        <a:defRPr sz="4000" b="1">
          <a:solidFill>
            <a:schemeClr val="tx1"/>
          </a:solidFill>
          <a:latin typeface="Calibri" pitchFamily="34" charset="0"/>
        </a:defRPr>
      </a:lvl7pPr>
      <a:lvl8pPr marL="1371600" algn="ctr" rtl="0" eaLnBrk="1" fontAlgn="base" hangingPunct="1">
        <a:spcBef>
          <a:spcPct val="0"/>
        </a:spcBef>
        <a:spcAft>
          <a:spcPct val="0"/>
        </a:spcAft>
        <a:defRPr sz="4000" b="1">
          <a:solidFill>
            <a:schemeClr val="tx1"/>
          </a:solidFill>
          <a:latin typeface="Calibri" pitchFamily="34" charset="0"/>
        </a:defRPr>
      </a:lvl8pPr>
      <a:lvl9pPr marL="1828800" algn="ctr" rtl="0" eaLnBrk="1" fontAlgn="base" hangingPunct="1">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1346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Oregon_Fruit_Products_Canned_Blackberries.jpg" TargetMode="External"/><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Khama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commons.wikimedia.org/wiki/File:2006_sardines_can.jpg" TargetMode="External"/><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Rainer_Zenz"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commons.wikimedia.org/wiki/File:Empty_tin_can2009-01-19.jpg" TargetMode="Externa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Katpatuka" TargetMode="External"/><Relationship Id="rId4" Type="http://schemas.openxmlformats.org/officeDocument/2006/relationships/hyperlink" Target="http://commons.wikimedia.org/wiki/User:Sun_Ladde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Packages.jpg" TargetMode="External"/><Relationship Id="rId2" Type="http://schemas.openxmlformats.org/officeDocument/2006/relationships/image" Target="../media/image5.jpeg"/><Relationship Id="rId1" Type="http://schemas.openxmlformats.org/officeDocument/2006/relationships/slideLayout" Target="../slideLayouts/slideLayout16.xml"/><Relationship Id="rId5" Type="http://schemas.openxmlformats.org/officeDocument/2006/relationships/hyperlink" Target="http://commons.wikimedia.org/wiki/User:Katpatuka" TargetMode="External"/><Relationship Id="rId4" Type="http://schemas.openxmlformats.org/officeDocument/2006/relationships/hyperlink" Target="http://commons.wikimedia.org/wiki/User:FriedC"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packagingblog.blogspot.gr/2005/09/traditional-packaging-still-preferred.html" TargetMode="External"/><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3" y="1341438"/>
            <a:ext cx="7772400" cy="1470025"/>
          </a:xfrm>
        </p:spPr>
        <p:txBody>
          <a:bodyPr rtlCol="0">
            <a:normAutofit/>
          </a:bodyPr>
          <a:lstStyle/>
          <a:p>
            <a:pPr lvl="1" fontAlgn="auto">
              <a:spcBef>
                <a:spcPts val="0"/>
              </a:spcBef>
              <a:spcAft>
                <a:spcPts val="0"/>
              </a:spcAft>
              <a:defRPr/>
            </a:pPr>
            <a:r>
              <a:rPr lang="el-GR" sz="4400" dirty="0">
                <a:solidFill>
                  <a:prstClr val="black"/>
                </a:solidFill>
                <a:latin typeface="Calibri"/>
              </a:rPr>
              <a:t>Μελάνια και </a:t>
            </a:r>
            <a:r>
              <a:rPr lang="el-GR" sz="4400" dirty="0" err="1">
                <a:solidFill>
                  <a:prstClr val="black"/>
                </a:solidFill>
                <a:latin typeface="Calibri"/>
              </a:rPr>
              <a:t>επικαλυπτικά</a:t>
            </a:r>
            <a:r>
              <a:rPr lang="el-GR" sz="4400" dirty="0">
                <a:solidFill>
                  <a:prstClr val="black"/>
                </a:solidFill>
                <a:latin typeface="Calibri"/>
              </a:rPr>
              <a:t> (Θ)</a:t>
            </a:r>
            <a:endParaRPr lang="el-GR" sz="3600" dirty="0">
              <a:latin typeface="+mn-lt"/>
            </a:endParaRPr>
          </a:p>
        </p:txBody>
      </p:sp>
      <p:sp>
        <p:nvSpPr>
          <p:cNvPr id="25602" name="Υπότιτλος 2"/>
          <p:cNvSpPr>
            <a:spLocks noGrp="1"/>
          </p:cNvSpPr>
          <p:nvPr>
            <p:ph type="subTitle" idx="1"/>
          </p:nvPr>
        </p:nvSpPr>
        <p:spPr>
          <a:xfrm>
            <a:off x="0" y="3097213"/>
            <a:ext cx="9144000" cy="1752600"/>
          </a:xfrm>
        </p:spPr>
        <p:txBody>
          <a:bodyPr/>
          <a:lstStyle/>
          <a:p>
            <a:r>
              <a:rPr lang="el-GR" altLang="el-GR" sz="2600" b="1" smtClean="0">
                <a:solidFill>
                  <a:srgbClr val="000000"/>
                </a:solidFill>
              </a:rPr>
              <a:t>Ενότητα </a:t>
            </a:r>
            <a:r>
              <a:rPr lang="en-US" altLang="el-GR" sz="2600" b="1" smtClean="0">
                <a:solidFill>
                  <a:srgbClr val="000000"/>
                </a:solidFill>
              </a:rPr>
              <a:t>1</a:t>
            </a:r>
            <a:r>
              <a:rPr lang="el-GR" altLang="el-GR" sz="2600" b="1" smtClean="0">
                <a:solidFill>
                  <a:srgbClr val="000000"/>
                </a:solidFill>
              </a:rPr>
              <a:t>3</a:t>
            </a:r>
            <a:r>
              <a:rPr lang="el-GR" altLang="el-GR" sz="2600" smtClean="0">
                <a:solidFill>
                  <a:srgbClr val="000000"/>
                </a:solidFill>
              </a:rPr>
              <a:t>:</a:t>
            </a:r>
            <a:r>
              <a:rPr lang="en-US" altLang="el-GR" sz="2600" smtClean="0">
                <a:solidFill>
                  <a:srgbClr val="000000"/>
                </a:solidFill>
              </a:rPr>
              <a:t> </a:t>
            </a:r>
            <a:r>
              <a:rPr lang="el-GR" altLang="el-GR" sz="2600" smtClean="0">
                <a:solidFill>
                  <a:srgbClr val="000000"/>
                </a:solidFill>
              </a:rPr>
              <a:t>Επιχρίσματα μεταλλικής συσκευασίας</a:t>
            </a:r>
            <a:endParaRPr lang="en-US" altLang="el-GR" sz="2600" smtClean="0">
              <a:solidFill>
                <a:srgbClr val="000000"/>
              </a:solidFill>
            </a:endParaRPr>
          </a:p>
          <a:p>
            <a:endParaRPr lang="en-US" altLang="el-GR" sz="2200" smtClean="0">
              <a:solidFill>
                <a:srgbClr val="000000"/>
              </a:solidFill>
            </a:endParaRPr>
          </a:p>
          <a:p>
            <a:r>
              <a:rPr lang="el-GR" altLang="el-GR" sz="2200" smtClean="0">
                <a:solidFill>
                  <a:srgbClr val="000000"/>
                </a:solidFill>
              </a:rPr>
              <a:t>Δρ. Σταματίνα Θεοχάρη Καθηγήτρια Εφαρμογών</a:t>
            </a:r>
          </a:p>
          <a:p>
            <a:r>
              <a:rPr lang="el-GR" altLang="el-GR" sz="2200" smtClean="0">
                <a:solidFill>
                  <a:srgbClr val="000000"/>
                </a:solidFill>
              </a:rPr>
              <a:t>Τμήμα Γραφιστικής/Κατεύθυνση Τεχνολογίας Γραφικών Τεχνών</a:t>
            </a:r>
          </a:p>
        </p:txBody>
      </p:sp>
      <p:pic>
        <p:nvPicPr>
          <p:cNvPr id="25603"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75" y="476250"/>
            <a:ext cx="8540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476250"/>
            <a:ext cx="682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41425" y="631825"/>
            <a:ext cx="6661150" cy="338138"/>
          </a:xfrm>
          <a:prstGeom prst="rect">
            <a:avLst/>
          </a:prstGeom>
        </p:spPr>
        <p:txBody>
          <a:bodyPr>
            <a:spAutoFit/>
          </a:bodyPr>
          <a:lstStyle/>
          <a:p>
            <a:pPr algn="ctr">
              <a:defRPr/>
            </a:pPr>
            <a:r>
              <a:rPr lang="el-GR" sz="1600" dirty="0">
                <a:latin typeface="+mn-lt"/>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2560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Τίτλος 2"/>
          <p:cNvSpPr>
            <a:spLocks noGrp="1"/>
          </p:cNvSpPr>
          <p:nvPr>
            <p:ph type="title"/>
          </p:nvPr>
        </p:nvSpPr>
        <p:spPr>
          <a:xfrm>
            <a:off x="468313" y="115888"/>
            <a:ext cx="8229600" cy="1081087"/>
          </a:xfrm>
        </p:spPr>
        <p:txBody>
          <a:bodyPr/>
          <a:lstStyle/>
          <a:p>
            <a:r>
              <a:rPr lang="el-GR" altLang="el-GR" smtClean="0"/>
              <a:t>Είδη μεταλλικής συσκευασίας</a:t>
            </a:r>
          </a:p>
        </p:txBody>
      </p:sp>
      <p:sp>
        <p:nvSpPr>
          <p:cNvPr id="20483" name="2 - Θέση περιεχομένου"/>
          <p:cNvSpPr>
            <a:spLocks noGrp="1"/>
          </p:cNvSpPr>
          <p:nvPr>
            <p:ph idx="1"/>
          </p:nvPr>
        </p:nvSpPr>
        <p:spPr>
          <a:xfrm>
            <a:off x="457200" y="1557338"/>
            <a:ext cx="8229600" cy="4679950"/>
          </a:xfrm>
        </p:spPr>
        <p:txBody>
          <a:bodyPr/>
          <a:lstStyle/>
          <a:p>
            <a:pPr marL="0" indent="0">
              <a:spcBef>
                <a:spcPts val="1200"/>
              </a:spcBef>
              <a:buFont typeface="Arial" charset="0"/>
              <a:buNone/>
              <a:defRPr/>
            </a:pPr>
            <a:r>
              <a:rPr lang="en-US" altLang="el-GR" sz="2400" dirty="0"/>
              <a:t>T</a:t>
            </a:r>
            <a:r>
              <a:rPr lang="el-GR" altLang="el-GR" sz="2400" dirty="0"/>
              <a:t>α είδη </a:t>
            </a:r>
            <a:r>
              <a:rPr lang="el-GR" altLang="el-GR" sz="2400" dirty="0" smtClean="0"/>
              <a:t>της μεταλλικής συσκευασίας είναι:</a:t>
            </a:r>
            <a:endParaRPr lang="el-GR" altLang="el-GR" sz="2400" dirty="0"/>
          </a:p>
          <a:p>
            <a:pPr>
              <a:spcBef>
                <a:spcPts val="1200"/>
              </a:spcBef>
              <a:defRPr/>
            </a:pPr>
            <a:r>
              <a:rPr lang="el-GR" altLang="el-GR" sz="2400" dirty="0" smtClean="0"/>
              <a:t>Κουτιά αναψυκτικών,</a:t>
            </a:r>
            <a:endParaRPr lang="en-US" altLang="el-GR" sz="2400" dirty="0"/>
          </a:p>
          <a:p>
            <a:pPr>
              <a:spcBef>
                <a:spcPts val="1200"/>
              </a:spcBef>
              <a:defRPr/>
            </a:pPr>
            <a:r>
              <a:rPr lang="el-GR" altLang="el-GR" sz="2400" dirty="0" smtClean="0"/>
              <a:t>Κονσέρβες </a:t>
            </a:r>
            <a:r>
              <a:rPr lang="el-GR" altLang="el-GR" sz="2400" dirty="0"/>
              <a:t>και μεταλλικά </a:t>
            </a:r>
            <a:r>
              <a:rPr lang="el-GR" altLang="el-GR" sz="2400" dirty="0" smtClean="0"/>
              <a:t>άκρα,</a:t>
            </a:r>
            <a:endParaRPr lang="en-US" altLang="el-GR" sz="2400" dirty="0"/>
          </a:p>
          <a:p>
            <a:pPr>
              <a:spcBef>
                <a:spcPts val="1200"/>
              </a:spcBef>
              <a:defRPr/>
            </a:pPr>
            <a:r>
              <a:rPr lang="el-GR" altLang="el-GR" sz="2400" dirty="0" smtClean="0"/>
              <a:t>Πώματα </a:t>
            </a:r>
            <a:r>
              <a:rPr lang="el-GR" altLang="el-GR" sz="2400" dirty="0"/>
              <a:t>και </a:t>
            </a:r>
            <a:r>
              <a:rPr lang="el-GR" altLang="el-GR" sz="2400" dirty="0" smtClean="0"/>
              <a:t>καπάκια,</a:t>
            </a:r>
            <a:endParaRPr lang="en-US" altLang="el-GR" sz="2400" dirty="0"/>
          </a:p>
          <a:p>
            <a:pPr>
              <a:spcBef>
                <a:spcPts val="1200"/>
              </a:spcBef>
              <a:defRPr/>
            </a:pPr>
            <a:r>
              <a:rPr lang="el-GR" altLang="el-GR" sz="2400" dirty="0" smtClean="0"/>
              <a:t>Γενικής </a:t>
            </a:r>
            <a:r>
              <a:rPr lang="el-GR" altLang="el-GR" sz="2400" dirty="0"/>
              <a:t>χρήσης και </a:t>
            </a:r>
            <a:r>
              <a:rPr lang="en-US" altLang="el-GR" sz="2400" dirty="0" smtClean="0"/>
              <a:t>Aerosol</a:t>
            </a:r>
            <a:r>
              <a:rPr lang="el-GR" altLang="el-GR" sz="2400" dirty="0" smtClean="0"/>
              <a:t>.</a:t>
            </a:r>
            <a:endParaRPr lang="en-US" altLang="el-GR" sz="2400" dirty="0"/>
          </a:p>
        </p:txBody>
      </p:sp>
      <p:sp>
        <p:nvSpPr>
          <p:cNvPr id="36867"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BFB6B2B-B63D-40B7-9553-C5ADE7FF772F}" type="slidenum">
              <a:rPr lang="el-GR" altLang="el-GR" smtClean="0">
                <a:solidFill>
                  <a:srgbClr val="000000"/>
                </a:solidFill>
              </a:rPr>
              <a:pPr/>
              <a:t>9</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Τίτλος 3"/>
          <p:cNvSpPr>
            <a:spLocks noGrp="1"/>
          </p:cNvSpPr>
          <p:nvPr>
            <p:ph type="title"/>
          </p:nvPr>
        </p:nvSpPr>
        <p:spPr/>
        <p:txBody>
          <a:bodyPr/>
          <a:lstStyle/>
          <a:p>
            <a:r>
              <a:rPr lang="el-GR" altLang="el-GR" smtClean="0"/>
              <a:t>Είδη Μεταλλικών Δοχείων</a:t>
            </a:r>
          </a:p>
        </p:txBody>
      </p:sp>
      <p:sp>
        <p:nvSpPr>
          <p:cNvPr id="3" name="2 - Θέση περιεχομένου"/>
          <p:cNvSpPr>
            <a:spLocks noGrp="1"/>
          </p:cNvSpPr>
          <p:nvPr>
            <p:ph idx="1"/>
          </p:nvPr>
        </p:nvSpPr>
        <p:spPr/>
        <p:txBody>
          <a:bodyPr>
            <a:normAutofit/>
          </a:bodyPr>
          <a:lstStyle/>
          <a:p>
            <a:pPr fontAlgn="auto">
              <a:spcBef>
                <a:spcPts val="800"/>
              </a:spcBef>
              <a:spcAft>
                <a:spcPts val="0"/>
              </a:spcAft>
              <a:buFont typeface="Arial" panose="020B0604020202020204" pitchFamily="34" charset="0"/>
              <a:buChar char="•"/>
              <a:defRPr/>
            </a:pPr>
            <a:r>
              <a:rPr lang="el-GR" sz="2400" b="1" dirty="0" smtClean="0"/>
              <a:t>Κουτιά τριών τεμαχίων</a:t>
            </a:r>
          </a:p>
          <a:p>
            <a:pPr marL="273050" indent="82550" fontAlgn="auto">
              <a:spcBef>
                <a:spcPts val="800"/>
              </a:spcBef>
              <a:spcAft>
                <a:spcPts val="0"/>
              </a:spcAft>
              <a:buFont typeface="Arial" charset="0"/>
              <a:buNone/>
              <a:defRPr/>
            </a:pPr>
            <a:r>
              <a:rPr lang="el-GR" sz="2400" dirty="0" smtClean="0"/>
              <a:t>Αποτελούνται από:</a:t>
            </a:r>
          </a:p>
          <a:p>
            <a:pPr fontAlgn="auto">
              <a:spcBef>
                <a:spcPts val="800"/>
              </a:spcBef>
              <a:spcAft>
                <a:spcPts val="0"/>
              </a:spcAft>
              <a:buFont typeface="+mj-lt"/>
              <a:buAutoNum type="arabicPeriod"/>
              <a:defRPr/>
            </a:pPr>
            <a:r>
              <a:rPr lang="el-GR" sz="2400" dirty="0" smtClean="0"/>
              <a:t>Το ορθογώνιο φύλλο που αποτελεί το σώμα του κουτιού</a:t>
            </a:r>
          </a:p>
          <a:p>
            <a:pPr fontAlgn="auto">
              <a:spcBef>
                <a:spcPts val="800"/>
              </a:spcBef>
              <a:spcAft>
                <a:spcPts val="0"/>
              </a:spcAft>
              <a:buFont typeface="+mj-lt"/>
              <a:buAutoNum type="arabicPeriod"/>
              <a:defRPr/>
            </a:pPr>
            <a:r>
              <a:rPr lang="el-GR" sz="2400" dirty="0" smtClean="0"/>
              <a:t>Τον πυθμένα</a:t>
            </a:r>
          </a:p>
          <a:p>
            <a:pPr fontAlgn="auto">
              <a:spcBef>
                <a:spcPts val="800"/>
              </a:spcBef>
              <a:spcAft>
                <a:spcPts val="0"/>
              </a:spcAft>
              <a:buFont typeface="+mj-lt"/>
              <a:buAutoNum type="arabicPeriod"/>
              <a:defRPr/>
            </a:pPr>
            <a:r>
              <a:rPr lang="el-GR" sz="2400" dirty="0" smtClean="0"/>
              <a:t>Το πώμα </a:t>
            </a:r>
            <a:endParaRPr lang="en-US" sz="2400" dirty="0" smtClean="0"/>
          </a:p>
          <a:p>
            <a:pPr fontAlgn="auto">
              <a:spcBef>
                <a:spcPts val="800"/>
              </a:spcBef>
              <a:spcAft>
                <a:spcPts val="0"/>
              </a:spcAft>
              <a:buFont typeface="Arial" panose="020B0604020202020204" pitchFamily="34" charset="0"/>
              <a:buChar char="•"/>
              <a:defRPr/>
            </a:pPr>
            <a:r>
              <a:rPr lang="el-GR" sz="2400" b="1" dirty="0" smtClean="0"/>
              <a:t>Κουτιά δύο τεμαχίων</a:t>
            </a:r>
          </a:p>
          <a:p>
            <a:pPr marL="273050" indent="82550" fontAlgn="auto">
              <a:spcBef>
                <a:spcPts val="800"/>
              </a:spcBef>
              <a:spcAft>
                <a:spcPts val="0"/>
              </a:spcAft>
              <a:buFont typeface="Wingdings 2"/>
              <a:buNone/>
              <a:defRPr/>
            </a:pPr>
            <a:r>
              <a:rPr lang="el-GR" sz="2400" dirty="0" smtClean="0"/>
              <a:t>Αποτελούνται από:</a:t>
            </a:r>
          </a:p>
          <a:p>
            <a:pPr fontAlgn="auto">
              <a:spcBef>
                <a:spcPts val="800"/>
              </a:spcBef>
              <a:spcAft>
                <a:spcPts val="0"/>
              </a:spcAft>
              <a:buFont typeface="+mj-lt"/>
              <a:buAutoNum type="arabicPeriod"/>
              <a:defRPr/>
            </a:pPr>
            <a:r>
              <a:rPr lang="el-GR" sz="2400" dirty="0" smtClean="0"/>
              <a:t>Τον κορμό και τον πυθμένα σε ένα ενιαίο σώμα</a:t>
            </a:r>
          </a:p>
          <a:p>
            <a:pPr fontAlgn="auto">
              <a:spcBef>
                <a:spcPts val="800"/>
              </a:spcBef>
              <a:spcAft>
                <a:spcPts val="0"/>
              </a:spcAft>
              <a:buFont typeface="+mj-lt"/>
              <a:buAutoNum type="arabicPeriod"/>
              <a:defRPr/>
            </a:pPr>
            <a:r>
              <a:rPr lang="el-GR" sz="2400" dirty="0" smtClean="0"/>
              <a:t>Το καπάκι</a:t>
            </a:r>
            <a:endParaRPr lang="en-US" sz="2400" dirty="0" smtClean="0"/>
          </a:p>
          <a:p>
            <a:pPr fontAlgn="auto">
              <a:spcBef>
                <a:spcPts val="800"/>
              </a:spcBef>
              <a:spcAft>
                <a:spcPts val="0"/>
              </a:spcAft>
              <a:buFont typeface="Arial" panose="020B0604020202020204" pitchFamily="34" charset="0"/>
              <a:buChar char="•"/>
              <a:defRPr/>
            </a:pPr>
            <a:r>
              <a:rPr lang="el-GR" sz="2400" b="1" dirty="0" smtClean="0"/>
              <a:t>Κουτιά Γενικής χρήσεως και </a:t>
            </a:r>
            <a:r>
              <a:rPr lang="en-US" sz="2400" b="1" dirty="0" smtClean="0"/>
              <a:t>Aerosol</a:t>
            </a:r>
            <a:endParaRPr lang="el-GR" sz="2400" b="1" dirty="0" smtClean="0"/>
          </a:p>
        </p:txBody>
      </p:sp>
      <p:sp>
        <p:nvSpPr>
          <p:cNvPr id="37891"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067F464-598D-48C4-A9F2-5FA081DD0AC4}" type="slidenum">
              <a:rPr lang="el-GR" altLang="el-GR" smtClean="0">
                <a:solidFill>
                  <a:srgbClr val="000000"/>
                </a:solidFill>
              </a:rPr>
              <a:pPr/>
              <a:t>10</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Τίτλος 4"/>
          <p:cNvSpPr>
            <a:spLocks noGrp="1"/>
          </p:cNvSpPr>
          <p:nvPr>
            <p:ph type="title"/>
          </p:nvPr>
        </p:nvSpPr>
        <p:spPr>
          <a:xfrm>
            <a:off x="528638" y="1268413"/>
            <a:ext cx="8291512" cy="1655762"/>
          </a:xfrm>
          <a:ln w="19050">
            <a:solidFill>
              <a:srgbClr val="004A82"/>
            </a:solidFill>
            <a:miter lim="800000"/>
            <a:headEnd/>
            <a:tailEnd/>
          </a:ln>
        </p:spPr>
        <p:txBody>
          <a:bodyPr/>
          <a:lstStyle/>
          <a:p>
            <a:r>
              <a:rPr lang="el-GR" altLang="el-GR" smtClean="0"/>
              <a:t>Επίχριση </a:t>
            </a:r>
            <a:br>
              <a:rPr lang="el-GR" altLang="el-GR" smtClean="0"/>
            </a:br>
            <a:r>
              <a:rPr lang="el-GR" altLang="el-GR" smtClean="0"/>
              <a:t>Μεταλλικής Συσκευασίας</a:t>
            </a:r>
          </a:p>
        </p:txBody>
      </p:sp>
      <p:pic>
        <p:nvPicPr>
          <p:cNvPr id="10242" name="Picture 2" descr="File:Oregon Fruit Products Canned Blackberries.jpg"/>
          <p:cNvPicPr>
            <a:picLocks noChangeAspect="1" noChangeArrowheads="1"/>
          </p:cNvPicPr>
          <p:nvPr/>
        </p:nvPicPr>
        <p:blipFill>
          <a:blip r:embed="rId2" cstate="print">
            <a:extLst/>
          </a:blip>
          <a:srcRect/>
          <a:stretch>
            <a:fillRect/>
          </a:stretch>
        </p:blipFill>
        <p:spPr bwMode="auto">
          <a:xfrm>
            <a:off x="2627784" y="3465004"/>
            <a:ext cx="4032448" cy="22682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8915" name="Rectangle 8"/>
          <p:cNvSpPr>
            <a:spLocks noChangeArrowheads="1"/>
          </p:cNvSpPr>
          <p:nvPr/>
        </p:nvSpPr>
        <p:spPr bwMode="auto">
          <a:xfrm>
            <a:off x="3059113" y="6165850"/>
            <a:ext cx="3457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3"/>
              </a:rPr>
              <a:t>Oregon Fruit Products Canned Blackberries</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4" tooltip="User:Khamar"/>
              </a:rPr>
              <a:t>Khamar</a:t>
            </a:r>
            <a:r>
              <a:rPr lang="el-GR" altLang="el-GR" sz="1200">
                <a:solidFill>
                  <a:srgbClr val="595959"/>
                </a:solidFill>
                <a:latin typeface="Calibri" pitchFamily="34" charset="0"/>
                <a:cs typeface="Arial" charset="0"/>
              </a:rPr>
              <a:t> διαθέσιμο με άδεια</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5"/>
              </a:rPr>
              <a:t>CC BY-SA 3.0</a:t>
            </a:r>
            <a:endParaRPr lang="en-US" altLang="el-GR" sz="1200">
              <a:solidFill>
                <a:srgbClr val="000000"/>
              </a:solidFill>
              <a:latin typeface="Calibri" pitchFamily="34" charset="0"/>
              <a:cs typeface="Arial" charset="0"/>
            </a:endParaRPr>
          </a:p>
        </p:txBody>
      </p:sp>
      <p:sp>
        <p:nvSpPr>
          <p:cNvPr id="3891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BAC9247-AB5E-45D8-BE60-CE69E15DF37E}" type="slidenum">
              <a:rPr lang="el-GR" altLang="el-GR" smtClean="0">
                <a:solidFill>
                  <a:srgbClr val="000000"/>
                </a:solidFill>
              </a:rPr>
              <a:pPr/>
              <a:t>11</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Τίτλος 2"/>
          <p:cNvSpPr>
            <a:spLocks noGrp="1"/>
          </p:cNvSpPr>
          <p:nvPr>
            <p:ph type="title"/>
          </p:nvPr>
        </p:nvSpPr>
        <p:spPr>
          <a:xfrm>
            <a:off x="468313" y="115888"/>
            <a:ext cx="8229600" cy="1081087"/>
          </a:xfrm>
        </p:spPr>
        <p:txBody>
          <a:bodyPr/>
          <a:lstStyle/>
          <a:p>
            <a:r>
              <a:rPr lang="el-GR" altLang="el-GR" smtClean="0"/>
              <a:t>Η χρήση των επιχρισμάτων</a:t>
            </a:r>
          </a:p>
        </p:txBody>
      </p:sp>
      <p:sp>
        <p:nvSpPr>
          <p:cNvPr id="39938" name="2 - Θέση περιεχομένου"/>
          <p:cNvSpPr>
            <a:spLocks noGrp="1"/>
          </p:cNvSpPr>
          <p:nvPr>
            <p:ph idx="1"/>
          </p:nvPr>
        </p:nvSpPr>
        <p:spPr>
          <a:xfrm>
            <a:off x="457200" y="1484313"/>
            <a:ext cx="8229600" cy="4752975"/>
          </a:xfrm>
        </p:spPr>
        <p:txBody>
          <a:bodyPr/>
          <a:lstStyle/>
          <a:p>
            <a:pPr>
              <a:lnSpc>
                <a:spcPct val="112000"/>
              </a:lnSpc>
            </a:pPr>
            <a:r>
              <a:rPr lang="el-GR" altLang="el-GR" sz="2400" smtClean="0"/>
              <a:t>Οι μεταλλικές συσκευασίες δεν χρησιμοποιούνται ποτέ σχεδόν χωρίς κάποια επικάλυψη – εκτύπωση. Ειδικά, τα </a:t>
            </a:r>
            <a:r>
              <a:rPr lang="el-GR" altLang="el-GR" sz="2400" b="1" smtClean="0"/>
              <a:t>δοχεία τροφίμων </a:t>
            </a:r>
            <a:r>
              <a:rPr lang="el-GR" altLang="el-GR" sz="2400" smtClean="0"/>
              <a:t>και τα </a:t>
            </a:r>
            <a:r>
              <a:rPr lang="el-GR" altLang="el-GR" sz="2400" b="1" smtClean="0"/>
              <a:t>πώματα</a:t>
            </a:r>
            <a:r>
              <a:rPr lang="el-GR" altLang="el-GR" sz="2400" smtClean="0"/>
              <a:t> έχουν τις μεγαλύτερες απαιτήσεις, οπότε είναι αναγκαία η χρήση επιχρισμάτων με υψηλές αντοχές σε μηχανικές, χημικές και θερμικές κατεργασίες. Επίσης, τα εσωτερικά επιχρίσματα πρέπει να έχουν πιστοποίηση για επαφή με τρόφιμα. </a:t>
            </a:r>
          </a:p>
        </p:txBody>
      </p:sp>
      <p:sp>
        <p:nvSpPr>
          <p:cNvPr id="39939"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9ED8568-67CC-46A9-A59C-1C090DF4AEE2}" type="slidenum">
              <a:rPr lang="el-GR" altLang="el-GR" smtClean="0">
                <a:solidFill>
                  <a:srgbClr val="000000"/>
                </a:solidFill>
              </a:rPr>
              <a:pPr/>
              <a:t>12</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Τίτλος 2"/>
          <p:cNvSpPr>
            <a:spLocks noGrp="1"/>
          </p:cNvSpPr>
          <p:nvPr>
            <p:ph type="title"/>
          </p:nvPr>
        </p:nvSpPr>
        <p:spPr/>
        <p:txBody>
          <a:bodyPr/>
          <a:lstStyle/>
          <a:p>
            <a:r>
              <a:rPr lang="el-GR" altLang="el-GR" smtClean="0"/>
              <a:t>Ο ρόλος των επιχρισμάτων</a:t>
            </a:r>
          </a:p>
        </p:txBody>
      </p:sp>
      <p:sp>
        <p:nvSpPr>
          <p:cNvPr id="40962" name="2 - Θέση περιεχομένου"/>
          <p:cNvSpPr>
            <a:spLocks noGrp="1"/>
          </p:cNvSpPr>
          <p:nvPr>
            <p:ph idx="1"/>
          </p:nvPr>
        </p:nvSpPr>
        <p:spPr/>
        <p:txBody>
          <a:bodyPr/>
          <a:lstStyle/>
          <a:p>
            <a:pPr>
              <a:lnSpc>
                <a:spcPct val="112000"/>
              </a:lnSpc>
              <a:spcBef>
                <a:spcPts val="1200"/>
              </a:spcBef>
            </a:pPr>
            <a:r>
              <a:rPr lang="el-GR" altLang="el-GR" sz="2400" b="1" smtClean="0"/>
              <a:t>Ο ρόλος</a:t>
            </a:r>
            <a:r>
              <a:rPr lang="el-GR" altLang="el-GR" sz="2400" smtClean="0"/>
              <a:t> των επιχρισμάτων είναι να προστατεύουν ή/και να διακοσμούν το υπόστρωμα στο οποίο εφαρμόζονται και επιλέγονται ανάλογα με την χρήση του τελικού προϊόντος. Πολλές φορές επιλέγονται για προστασία του περιεχομένου τους από τυχόν μεταναστεύσεις ή για προστασία της συσκευασίας από περιβαλλοντικούς κινδύνους, αλλά και ως πρώτο υπόστρωμα πριν την κυρίως εκτύπωση, ώστε τα χρώματα που θα εκτυπωθούν στη συνέχεια να φαίνονται καλύτερα.</a:t>
            </a:r>
          </a:p>
          <a:p>
            <a:pPr>
              <a:lnSpc>
                <a:spcPct val="112000"/>
              </a:lnSpc>
              <a:spcBef>
                <a:spcPts val="1200"/>
              </a:spcBef>
            </a:pPr>
            <a:r>
              <a:rPr lang="el-GR" altLang="el-GR" sz="2400" smtClean="0"/>
              <a:t>Τα επιχρίσματα είναι δύο ειδών: οι </a:t>
            </a:r>
            <a:r>
              <a:rPr lang="el-GR" altLang="el-GR" sz="2400" b="1" smtClean="0"/>
              <a:t>λάκες</a:t>
            </a:r>
            <a:r>
              <a:rPr lang="el-GR" altLang="el-GR" sz="2400" smtClean="0"/>
              <a:t> και τα </a:t>
            </a:r>
            <a:r>
              <a:rPr lang="el-GR" altLang="el-GR" sz="2400" b="1" smtClean="0"/>
              <a:t>βερνίκια</a:t>
            </a:r>
            <a:r>
              <a:rPr lang="el-GR" altLang="el-GR" sz="2400" smtClean="0"/>
              <a:t>, ενώ διακρίνονται σε </a:t>
            </a:r>
            <a:r>
              <a:rPr lang="el-GR" altLang="el-GR" sz="2400" b="1" smtClean="0"/>
              <a:t>εσωτερικά</a:t>
            </a:r>
            <a:r>
              <a:rPr lang="el-GR" altLang="el-GR" sz="2400" smtClean="0"/>
              <a:t> και </a:t>
            </a:r>
            <a:r>
              <a:rPr lang="el-GR" altLang="el-GR" sz="2400" b="1" smtClean="0"/>
              <a:t>εξωτερικά</a:t>
            </a:r>
            <a:r>
              <a:rPr lang="el-GR" altLang="el-GR" sz="2400" smtClean="0"/>
              <a:t>. </a:t>
            </a:r>
          </a:p>
        </p:txBody>
      </p:sp>
      <p:sp>
        <p:nvSpPr>
          <p:cNvPr id="40963"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6B62531-BE81-4FFB-A45D-F1D18CC2693C}" type="slidenum">
              <a:rPr lang="el-GR" altLang="el-GR" smtClean="0">
                <a:solidFill>
                  <a:srgbClr val="000000"/>
                </a:solidFill>
              </a:rPr>
              <a:pPr/>
              <a:t>13</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Τίτλος 2"/>
          <p:cNvSpPr>
            <a:spLocks noGrp="1"/>
          </p:cNvSpPr>
          <p:nvPr>
            <p:ph type="title"/>
          </p:nvPr>
        </p:nvSpPr>
        <p:spPr>
          <a:xfrm>
            <a:off x="468313" y="115888"/>
            <a:ext cx="8229600" cy="1081087"/>
          </a:xfrm>
        </p:spPr>
        <p:txBody>
          <a:bodyPr/>
          <a:lstStyle/>
          <a:p>
            <a:r>
              <a:rPr lang="el-GR" altLang="el-GR" smtClean="0"/>
              <a:t>«Μεταλλοτυπία»</a:t>
            </a:r>
          </a:p>
        </p:txBody>
      </p:sp>
      <p:sp>
        <p:nvSpPr>
          <p:cNvPr id="41986" name="2 - Θέση περιεχομένου"/>
          <p:cNvSpPr>
            <a:spLocks noGrp="1"/>
          </p:cNvSpPr>
          <p:nvPr>
            <p:ph idx="1"/>
          </p:nvPr>
        </p:nvSpPr>
        <p:spPr>
          <a:xfrm>
            <a:off x="457200" y="1484313"/>
            <a:ext cx="8229600" cy="4752975"/>
          </a:xfrm>
        </p:spPr>
        <p:txBody>
          <a:bodyPr/>
          <a:lstStyle/>
          <a:p>
            <a:pPr>
              <a:lnSpc>
                <a:spcPct val="112000"/>
              </a:lnSpc>
              <a:spcBef>
                <a:spcPts val="1800"/>
              </a:spcBef>
            </a:pPr>
            <a:r>
              <a:rPr lang="el-GR" altLang="el-GR" sz="2400" smtClean="0"/>
              <a:t>Η βασική βιομηχανική διεργασία κατά την οποία ένα ή περισσότερα </a:t>
            </a:r>
            <a:r>
              <a:rPr lang="el-GR" altLang="el-GR" sz="2400" b="1" smtClean="0"/>
              <a:t>επιχρίσματα</a:t>
            </a:r>
            <a:r>
              <a:rPr lang="el-GR" altLang="el-GR" sz="2400" smtClean="0"/>
              <a:t> εφαρμόζονται σε ένα </a:t>
            </a:r>
            <a:r>
              <a:rPr lang="el-GR" altLang="el-GR" sz="2400" b="1" smtClean="0"/>
              <a:t>μεταλλικό υπόστρωμα</a:t>
            </a:r>
            <a:r>
              <a:rPr lang="el-GR" altLang="el-GR" sz="2400" smtClean="0"/>
              <a:t> (λευκοσίδηρο, αλουμίνιο, χάλυβα) που έχει τη μορφή φύλλου, ρολού ή σωληναρίου περιγράφεται με τον όρο </a:t>
            </a:r>
            <a:r>
              <a:rPr lang="el-GR" altLang="el-GR" sz="2400" b="1" smtClean="0"/>
              <a:t>«μεταλλοτυπία»</a:t>
            </a:r>
            <a:r>
              <a:rPr lang="el-GR" altLang="el-GR" sz="2400" smtClean="0"/>
              <a:t>.</a:t>
            </a:r>
            <a:endParaRPr lang="en-US" altLang="el-GR" sz="2400" smtClean="0"/>
          </a:p>
        </p:txBody>
      </p:sp>
      <p:sp>
        <p:nvSpPr>
          <p:cNvPr id="41987"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FE82A1C-3C4B-4654-9866-BD5CB3F1BAAA}" type="slidenum">
              <a:rPr lang="el-GR" altLang="el-GR" smtClean="0">
                <a:solidFill>
                  <a:srgbClr val="000000"/>
                </a:solidFill>
              </a:rPr>
              <a:pPr/>
              <a:t>14</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Τίτλος 2"/>
          <p:cNvSpPr>
            <a:spLocks noGrp="1"/>
          </p:cNvSpPr>
          <p:nvPr>
            <p:ph type="title"/>
          </p:nvPr>
        </p:nvSpPr>
        <p:spPr>
          <a:xfrm>
            <a:off x="468313" y="115888"/>
            <a:ext cx="8229600" cy="1081087"/>
          </a:xfrm>
        </p:spPr>
        <p:txBody>
          <a:bodyPr/>
          <a:lstStyle/>
          <a:p>
            <a:r>
              <a:rPr lang="el-GR" altLang="el-GR" smtClean="0"/>
              <a:t>Επιχρισμένα μεταλλικά υποστρώματα</a:t>
            </a:r>
          </a:p>
        </p:txBody>
      </p:sp>
      <p:sp>
        <p:nvSpPr>
          <p:cNvPr id="21507" name="2 - Θέση περιεχομένου"/>
          <p:cNvSpPr>
            <a:spLocks noGrp="1"/>
          </p:cNvSpPr>
          <p:nvPr>
            <p:ph idx="1"/>
          </p:nvPr>
        </p:nvSpPr>
        <p:spPr>
          <a:xfrm>
            <a:off x="457200" y="1484313"/>
            <a:ext cx="8229600" cy="4752975"/>
          </a:xfrm>
        </p:spPr>
        <p:txBody>
          <a:bodyPr/>
          <a:lstStyle/>
          <a:p>
            <a:pPr marL="0" indent="0">
              <a:lnSpc>
                <a:spcPct val="112000"/>
              </a:lnSpc>
              <a:spcBef>
                <a:spcPts val="1200"/>
              </a:spcBef>
              <a:buFont typeface="Arial" charset="0"/>
              <a:buNone/>
              <a:defRPr/>
            </a:pPr>
            <a:r>
              <a:rPr lang="el-GR" sz="2400" dirty="0" smtClean="0"/>
              <a:t>Γενικά, τα επιχρισμένα μεταλλικά υποστρώματα προορίζονται για την κατασκευή:</a:t>
            </a:r>
          </a:p>
          <a:p>
            <a:pPr>
              <a:lnSpc>
                <a:spcPct val="112000"/>
              </a:lnSpc>
              <a:spcBef>
                <a:spcPts val="1200"/>
              </a:spcBef>
              <a:defRPr/>
            </a:pPr>
            <a:r>
              <a:rPr lang="el-GR" sz="2400" dirty="0" smtClean="0"/>
              <a:t>δοχείων δύο και τριών τεμαχίων (π.χ. τροφίμων, χρωμάτων),</a:t>
            </a:r>
          </a:p>
          <a:p>
            <a:pPr>
              <a:lnSpc>
                <a:spcPct val="112000"/>
              </a:lnSpc>
              <a:spcBef>
                <a:spcPts val="1200"/>
              </a:spcBef>
              <a:defRPr/>
            </a:pPr>
            <a:r>
              <a:rPr lang="el-GR" sz="2400" dirty="0" smtClean="0"/>
              <a:t>πωμάτων (π.χ. γυάλινων δοχείων τροφίμων ή φιαλών ποτών και αναψυκτικών),</a:t>
            </a:r>
          </a:p>
          <a:p>
            <a:pPr>
              <a:lnSpc>
                <a:spcPct val="112000"/>
              </a:lnSpc>
              <a:spcBef>
                <a:spcPts val="1200"/>
              </a:spcBef>
              <a:defRPr/>
            </a:pPr>
            <a:r>
              <a:rPr lang="el-GR" sz="2400" dirty="0" smtClean="0"/>
              <a:t>σωληναρίων αλουμινίου (αλοιφές φαρμάκων ή τροφίμων, κόλλες κ.α.).</a:t>
            </a:r>
          </a:p>
        </p:txBody>
      </p:sp>
      <p:sp>
        <p:nvSpPr>
          <p:cNvPr id="43011"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A39AF44-BA6C-43A3-9C9B-A1C6AEBEA96A}" type="slidenum">
              <a:rPr lang="el-GR" altLang="el-GR" smtClean="0">
                <a:solidFill>
                  <a:srgbClr val="000000"/>
                </a:solidFill>
              </a:rPr>
              <a:pPr/>
              <a:t>15</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Τίτλος 2"/>
          <p:cNvSpPr>
            <a:spLocks noGrp="1"/>
          </p:cNvSpPr>
          <p:nvPr>
            <p:ph type="title"/>
          </p:nvPr>
        </p:nvSpPr>
        <p:spPr>
          <a:xfrm>
            <a:off x="468313" y="115888"/>
            <a:ext cx="8229600" cy="1081087"/>
          </a:xfrm>
        </p:spPr>
        <p:txBody>
          <a:bodyPr/>
          <a:lstStyle/>
          <a:p>
            <a:r>
              <a:rPr lang="el-GR" altLang="el-GR" smtClean="0"/>
              <a:t>Τρόποι εφαρμογής</a:t>
            </a:r>
          </a:p>
        </p:txBody>
      </p:sp>
      <p:sp>
        <p:nvSpPr>
          <p:cNvPr id="44034" name="2 - Θέση περιεχομένου"/>
          <p:cNvSpPr>
            <a:spLocks noGrp="1"/>
          </p:cNvSpPr>
          <p:nvPr>
            <p:ph idx="1"/>
          </p:nvPr>
        </p:nvSpPr>
        <p:spPr>
          <a:xfrm>
            <a:off x="457200" y="1484313"/>
            <a:ext cx="8229600" cy="4752975"/>
          </a:xfrm>
        </p:spPr>
        <p:txBody>
          <a:bodyPr/>
          <a:lstStyle/>
          <a:p>
            <a:pPr>
              <a:lnSpc>
                <a:spcPct val="112000"/>
              </a:lnSpc>
              <a:spcBef>
                <a:spcPts val="1200"/>
              </a:spcBef>
            </a:pPr>
            <a:r>
              <a:rPr lang="el-GR" altLang="el-GR" sz="2400" smtClean="0"/>
              <a:t>Η εφαρμογή όλων των επιχρισμάτων γίνεται με </a:t>
            </a:r>
            <a:r>
              <a:rPr lang="el-GR" altLang="el-GR" sz="2400" b="1" smtClean="0"/>
              <a:t>κύλινδρο </a:t>
            </a:r>
            <a:r>
              <a:rPr lang="el-GR" altLang="el-GR" sz="2400" smtClean="0"/>
              <a:t>(από καουτσούκ ή πολυουρεθάνη)</a:t>
            </a:r>
            <a:r>
              <a:rPr lang="el-GR" altLang="el-GR" sz="2400" b="1" smtClean="0"/>
              <a:t> </a:t>
            </a:r>
            <a:r>
              <a:rPr lang="el-GR" altLang="el-GR" sz="2400" smtClean="0"/>
              <a:t>ενώ η επίχριση του εσωτερικού των σωληναρίων γίνεται με </a:t>
            </a:r>
            <a:r>
              <a:rPr lang="el-GR" altLang="el-GR" sz="2400" b="1" smtClean="0"/>
              <a:t>ψεκασμό</a:t>
            </a:r>
            <a:r>
              <a:rPr lang="el-GR" altLang="el-GR" sz="2400" smtClean="0"/>
              <a:t>. </a:t>
            </a:r>
          </a:p>
          <a:p>
            <a:pPr>
              <a:lnSpc>
                <a:spcPct val="112000"/>
              </a:lnSpc>
              <a:spcBef>
                <a:spcPts val="1200"/>
              </a:spcBef>
            </a:pPr>
            <a:r>
              <a:rPr lang="el-GR" altLang="el-GR" sz="2400" smtClean="0"/>
              <a:t>Μετά την εφαρμογή ακολουθεί </a:t>
            </a:r>
            <a:r>
              <a:rPr lang="el-GR" altLang="el-GR" sz="2400" b="1" smtClean="0"/>
              <a:t>στέγνωμα</a:t>
            </a:r>
            <a:r>
              <a:rPr lang="el-GR" altLang="el-GR" sz="2400" smtClean="0"/>
              <a:t> με ψήσιμο σε φούρνους για συγκεκριμένο χρόνο και θερμοκρασία, οπότε τα επιχρίσματα αποκτούν τις τελικές τους ιδιότητες.</a:t>
            </a:r>
            <a:endParaRPr lang="en-US" altLang="el-GR" sz="2400" smtClean="0"/>
          </a:p>
        </p:txBody>
      </p:sp>
      <p:sp>
        <p:nvSpPr>
          <p:cNvPr id="44035"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7B3E024-0F94-4DF7-9EDD-54A5422CBD06}" type="slidenum">
              <a:rPr lang="el-GR" altLang="el-GR" smtClean="0">
                <a:solidFill>
                  <a:srgbClr val="000000"/>
                </a:solidFill>
              </a:rPr>
              <a:pPr/>
              <a:t>16</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Τίτλος 2"/>
          <p:cNvSpPr>
            <a:spLocks noGrp="1"/>
          </p:cNvSpPr>
          <p:nvPr>
            <p:ph type="title"/>
          </p:nvPr>
        </p:nvSpPr>
        <p:spPr>
          <a:xfrm>
            <a:off x="468313" y="115888"/>
            <a:ext cx="8229600" cy="1081087"/>
          </a:xfrm>
        </p:spPr>
        <p:txBody>
          <a:bodyPr/>
          <a:lstStyle/>
          <a:p>
            <a:r>
              <a:rPr lang="el-GR" altLang="el-GR" smtClean="0"/>
              <a:t>Στάδια εφαρμογής</a:t>
            </a:r>
          </a:p>
        </p:txBody>
      </p:sp>
      <p:sp>
        <p:nvSpPr>
          <p:cNvPr id="21507" name="2 - Θέση περιεχομένου"/>
          <p:cNvSpPr>
            <a:spLocks noGrp="1"/>
          </p:cNvSpPr>
          <p:nvPr>
            <p:ph idx="1"/>
          </p:nvPr>
        </p:nvSpPr>
        <p:spPr>
          <a:xfrm>
            <a:off x="457200" y="1484313"/>
            <a:ext cx="8229600" cy="4752975"/>
          </a:xfrm>
        </p:spPr>
        <p:txBody>
          <a:bodyPr/>
          <a:lstStyle/>
          <a:p>
            <a:pPr marL="0" indent="0">
              <a:spcBef>
                <a:spcPts val="1200"/>
              </a:spcBef>
              <a:buFont typeface="Arial" charset="0"/>
              <a:buNone/>
              <a:defRPr/>
            </a:pPr>
            <a:r>
              <a:rPr lang="el-GR" sz="2400" dirty="0" smtClean="0"/>
              <a:t>Η διαδικασία επίχρισης μεταλλικών φύλλων περιλαμβάνει τα ακόλουθα στάδια:</a:t>
            </a:r>
          </a:p>
          <a:p>
            <a:pPr>
              <a:spcBef>
                <a:spcPts val="1200"/>
              </a:spcBef>
              <a:defRPr/>
            </a:pPr>
            <a:r>
              <a:rPr lang="el-GR" sz="2400" dirty="0" smtClean="0"/>
              <a:t>εφαρμογή εσωτερικού επιχρίσματος (λάκας ή βερνικιού),</a:t>
            </a:r>
          </a:p>
          <a:p>
            <a:pPr>
              <a:spcBef>
                <a:spcPts val="1200"/>
              </a:spcBef>
              <a:defRPr/>
            </a:pPr>
            <a:r>
              <a:rPr lang="el-GR" sz="2400" dirty="0" smtClean="0"/>
              <a:t>εφαρμογή εξωτερικού επιχρίσματος (λάκας ή βερνικιού),</a:t>
            </a:r>
          </a:p>
          <a:p>
            <a:pPr>
              <a:spcBef>
                <a:spcPts val="1200"/>
              </a:spcBef>
              <a:defRPr/>
            </a:pPr>
            <a:r>
              <a:rPr lang="el-GR" sz="2400" dirty="0" smtClean="0"/>
              <a:t>εφαρμογή μελανών (εκτύπωση επάνω στην εξωτερική λάκα),</a:t>
            </a:r>
          </a:p>
          <a:p>
            <a:pPr>
              <a:spcBef>
                <a:spcPts val="1200"/>
              </a:spcBef>
              <a:defRPr/>
            </a:pPr>
            <a:r>
              <a:rPr lang="el-GR" sz="2400" dirty="0" smtClean="0"/>
              <a:t>εφαρμογή διαφανούς βερνικιού τελικής επίστρωσης (επάνω στην εκτυπωμένη λάκα).</a:t>
            </a:r>
            <a:endParaRPr lang="el-GR" sz="2400" dirty="0"/>
          </a:p>
        </p:txBody>
      </p:sp>
      <p:sp>
        <p:nvSpPr>
          <p:cNvPr id="45059"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4CBA1D1-AF69-4922-8F64-8D99A3E1966E}" type="slidenum">
              <a:rPr lang="el-GR" altLang="el-GR" smtClean="0">
                <a:solidFill>
                  <a:srgbClr val="000000"/>
                </a:solidFill>
              </a:rPr>
              <a:pPr/>
              <a:t>17</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Τίτλος 2"/>
          <p:cNvSpPr>
            <a:spLocks noGrp="1"/>
          </p:cNvSpPr>
          <p:nvPr>
            <p:ph type="title"/>
          </p:nvPr>
        </p:nvSpPr>
        <p:spPr>
          <a:xfrm>
            <a:off x="468313" y="115888"/>
            <a:ext cx="8229600" cy="1081087"/>
          </a:xfrm>
        </p:spPr>
        <p:txBody>
          <a:bodyPr/>
          <a:lstStyle/>
          <a:p>
            <a:r>
              <a:rPr lang="el-GR" altLang="el-GR" smtClean="0"/>
              <a:t>Επίχριση αλουμινίου</a:t>
            </a:r>
          </a:p>
        </p:txBody>
      </p:sp>
      <p:sp>
        <p:nvSpPr>
          <p:cNvPr id="46082" name="2 - Θέση περιεχομένου"/>
          <p:cNvSpPr>
            <a:spLocks noGrp="1"/>
          </p:cNvSpPr>
          <p:nvPr>
            <p:ph idx="1"/>
          </p:nvPr>
        </p:nvSpPr>
        <p:spPr>
          <a:xfrm>
            <a:off x="457200" y="1484313"/>
            <a:ext cx="8229600" cy="4752975"/>
          </a:xfrm>
        </p:spPr>
        <p:txBody>
          <a:bodyPr/>
          <a:lstStyle/>
          <a:p>
            <a:pPr>
              <a:lnSpc>
                <a:spcPct val="112000"/>
              </a:lnSpc>
              <a:spcBef>
                <a:spcPts val="1200"/>
              </a:spcBef>
            </a:pPr>
            <a:r>
              <a:rPr lang="el-GR" altLang="el-GR" sz="2400" smtClean="0"/>
              <a:t>Η επίχριση σωληναρίων αλουμινίου γενικής χρήσης περιλαμβάνει τα προηγούμενα τρία στάδια, αφού η λάκα έχει και ιδιότητες βερνικιού τελικής επίστρωσης.</a:t>
            </a:r>
          </a:p>
          <a:p>
            <a:pPr>
              <a:lnSpc>
                <a:spcPct val="112000"/>
              </a:lnSpc>
              <a:spcBef>
                <a:spcPts val="1200"/>
              </a:spcBef>
            </a:pPr>
            <a:r>
              <a:rPr lang="el-GR" altLang="el-GR" sz="2400" smtClean="0"/>
              <a:t>Η επίχριση ρολών αλουμινίου που προορίζονται για δοχεία τροφίμων περιλαμβάνει και τα τέσσερα στάδια. </a:t>
            </a:r>
          </a:p>
        </p:txBody>
      </p:sp>
      <p:sp>
        <p:nvSpPr>
          <p:cNvPr id="46083"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EC12D15-28B9-4DEE-8C72-D2EC3810FF1D}" type="slidenum">
              <a:rPr lang="el-GR" altLang="el-GR" smtClean="0">
                <a:solidFill>
                  <a:srgbClr val="000000"/>
                </a:solidFill>
              </a:rPr>
              <a:pPr/>
              <a:t>18</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p:txBody>
          <a:bodyPr/>
          <a:lstStyle/>
          <a:p>
            <a:r>
              <a:rPr lang="el-GR" altLang="el-GR" smtClean="0"/>
              <a:t>Στόχος ενότητας</a:t>
            </a:r>
          </a:p>
        </p:txBody>
      </p:sp>
      <p:sp>
        <p:nvSpPr>
          <p:cNvPr id="27650" name="Θέση περιεχομένου 2"/>
          <p:cNvSpPr>
            <a:spLocks noGrp="1"/>
          </p:cNvSpPr>
          <p:nvPr>
            <p:ph idx="1"/>
          </p:nvPr>
        </p:nvSpPr>
        <p:spPr>
          <a:xfrm>
            <a:off x="457200" y="1196975"/>
            <a:ext cx="8229600" cy="3311525"/>
          </a:xfrm>
        </p:spPr>
        <p:txBody>
          <a:bodyPr/>
          <a:lstStyle/>
          <a:p>
            <a:pPr>
              <a:lnSpc>
                <a:spcPct val="114000"/>
              </a:lnSpc>
              <a:spcBef>
                <a:spcPts val="1200"/>
              </a:spcBef>
            </a:pPr>
            <a:r>
              <a:rPr lang="el-GR" altLang="el-GR" sz="2400" smtClean="0"/>
              <a:t>Στόχος της ενότητας αυτής είναι η παρουσίαση των επιχρισμάτων ή επικαλυπτικών υλικών που εφαρμόζονται στις μεταλλικές συσκευασίες.</a:t>
            </a:r>
          </a:p>
        </p:txBody>
      </p:sp>
      <p:sp>
        <p:nvSpPr>
          <p:cNvPr id="276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65960A9-2A9E-42F6-9EA8-AA18216BEF23}" type="slidenum">
              <a:rPr lang="el-GR" altLang="el-GR" smtClean="0">
                <a:solidFill>
                  <a:srgbClr val="000000"/>
                </a:solidFill>
              </a:rPr>
              <a:pPr/>
              <a:t>1</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Τίτλος 2"/>
          <p:cNvSpPr>
            <a:spLocks noGrp="1"/>
          </p:cNvSpPr>
          <p:nvPr>
            <p:ph type="title"/>
          </p:nvPr>
        </p:nvSpPr>
        <p:spPr>
          <a:xfrm>
            <a:off x="468313" y="115888"/>
            <a:ext cx="8229600" cy="1081087"/>
          </a:xfrm>
        </p:spPr>
        <p:txBody>
          <a:bodyPr/>
          <a:lstStyle/>
          <a:p>
            <a:r>
              <a:rPr lang="el-GR" altLang="el-GR" smtClean="0"/>
              <a:t>Μορφοποίηση</a:t>
            </a:r>
          </a:p>
        </p:txBody>
      </p:sp>
      <p:sp>
        <p:nvSpPr>
          <p:cNvPr id="47106" name="2 - Θέση περιεχομένου"/>
          <p:cNvSpPr>
            <a:spLocks noGrp="1"/>
          </p:cNvSpPr>
          <p:nvPr>
            <p:ph idx="1"/>
          </p:nvPr>
        </p:nvSpPr>
        <p:spPr>
          <a:xfrm>
            <a:off x="457200" y="1484313"/>
            <a:ext cx="8229600" cy="4752975"/>
          </a:xfrm>
        </p:spPr>
        <p:txBody>
          <a:bodyPr/>
          <a:lstStyle/>
          <a:p>
            <a:pPr>
              <a:lnSpc>
                <a:spcPct val="112000"/>
              </a:lnSpc>
              <a:spcBef>
                <a:spcPts val="1200"/>
              </a:spcBef>
            </a:pPr>
            <a:r>
              <a:rPr lang="el-GR" altLang="el-GR" sz="2400" smtClean="0"/>
              <a:t>Σημειώνεται ότι κάθε επίχρισμα που εφαρμόζεται σε ένα υπόστρωμα πρέπει να στεγνώσει πριν ακολουθήσει η εφαρμογή του επόμενου. </a:t>
            </a:r>
          </a:p>
          <a:p>
            <a:pPr>
              <a:lnSpc>
                <a:spcPct val="112000"/>
              </a:lnSpc>
              <a:spcBef>
                <a:spcPts val="1200"/>
              </a:spcBef>
            </a:pPr>
            <a:r>
              <a:rPr lang="el-GR" altLang="el-GR" sz="2400" smtClean="0"/>
              <a:t>Η επεξεργασία των επιχρισμένων υποστρωμάτων περιλαμβάνει διάφορα στάδια αναλόγως με το σχήμα του προϊόντος, ώστε αυτά να διαμορφωθούν σε τελικά προϊόντα. </a:t>
            </a:r>
          </a:p>
        </p:txBody>
      </p:sp>
      <p:sp>
        <p:nvSpPr>
          <p:cNvPr id="47107"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CF81D5C-194F-4887-92BF-AC84B9362BF9}" type="slidenum">
              <a:rPr lang="el-GR" altLang="el-GR" smtClean="0">
                <a:solidFill>
                  <a:srgbClr val="000000"/>
                </a:solidFill>
              </a:rPr>
              <a:pPr/>
              <a:t>19</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Τίτλος 2"/>
          <p:cNvSpPr>
            <a:spLocks noGrp="1"/>
          </p:cNvSpPr>
          <p:nvPr>
            <p:ph type="title"/>
          </p:nvPr>
        </p:nvSpPr>
        <p:spPr/>
        <p:txBody>
          <a:bodyPr/>
          <a:lstStyle/>
          <a:p>
            <a:r>
              <a:rPr lang="el-GR" altLang="el-GR" smtClean="0"/>
              <a:t>Δοχεία τριών τεμαχίων </a:t>
            </a:r>
            <a:r>
              <a:rPr lang="el-GR" altLang="el-GR" sz="3200" b="0" smtClean="0"/>
              <a:t>(1 από 2)</a:t>
            </a:r>
          </a:p>
        </p:txBody>
      </p:sp>
      <p:sp>
        <p:nvSpPr>
          <p:cNvPr id="48130" name="2 - Θέση περιεχομένου"/>
          <p:cNvSpPr>
            <a:spLocks noGrp="1"/>
          </p:cNvSpPr>
          <p:nvPr>
            <p:ph idx="1"/>
          </p:nvPr>
        </p:nvSpPr>
        <p:spPr/>
        <p:txBody>
          <a:bodyPr/>
          <a:lstStyle/>
          <a:p>
            <a:pPr>
              <a:lnSpc>
                <a:spcPct val="112000"/>
              </a:lnSpc>
              <a:spcBef>
                <a:spcPts val="1200"/>
              </a:spcBef>
            </a:pPr>
            <a:r>
              <a:rPr lang="el-GR" altLang="el-GR" sz="2400" smtClean="0"/>
              <a:t>Τα δοχεία τριών τεμαχίων είναι λευκοσιδηρά, τετράγωνα ή στρογγυλά, και αποτελούνται από </a:t>
            </a:r>
            <a:r>
              <a:rPr lang="el-GR" altLang="el-GR" sz="2400" b="1" smtClean="0"/>
              <a:t>τρία μέρη, τον κορμό, την βάση και το καπάκι</a:t>
            </a:r>
            <a:r>
              <a:rPr lang="el-GR" altLang="el-GR" sz="2400" smtClean="0"/>
              <a:t>. </a:t>
            </a:r>
          </a:p>
          <a:p>
            <a:pPr>
              <a:lnSpc>
                <a:spcPct val="112000"/>
              </a:lnSpc>
              <a:spcBef>
                <a:spcPts val="1200"/>
              </a:spcBef>
            </a:pPr>
            <a:r>
              <a:rPr lang="el-GR" altLang="el-GR" sz="2400" smtClean="0"/>
              <a:t>Για την κατασκευή του </a:t>
            </a:r>
            <a:r>
              <a:rPr lang="el-GR" altLang="el-GR" sz="2400" b="1" smtClean="0"/>
              <a:t>κορμού </a:t>
            </a:r>
            <a:r>
              <a:rPr lang="el-GR" altLang="el-GR" sz="2400" smtClean="0"/>
              <a:t>ενός τέτοιου δοχείου το επιχρισμένο φύλλο λευκοσιδήρου κόβεται σε λωρίδες για την κατασκευή του κορμού ενός δοχείου. </a:t>
            </a:r>
          </a:p>
          <a:p>
            <a:pPr>
              <a:lnSpc>
                <a:spcPct val="112000"/>
              </a:lnSpc>
              <a:spcBef>
                <a:spcPts val="1200"/>
              </a:spcBef>
            </a:pPr>
            <a:r>
              <a:rPr lang="el-GR" altLang="el-GR" sz="2400" smtClean="0"/>
              <a:t>Στη συνέχεια οι δυο πλευρές της λωρίδας συρράπτονται με ηλεκτροσυγκόλληση (σχηματισμός κορμού) και η ραφή του κορμού βερνικώνεται εσωτερικά ή/και εξωτερικά.</a:t>
            </a:r>
          </a:p>
        </p:txBody>
      </p:sp>
      <p:sp>
        <p:nvSpPr>
          <p:cNvPr id="48131"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24DA997-6A02-4900-A9D9-A7D98F6DCA7D}" type="slidenum">
              <a:rPr lang="el-GR" altLang="el-GR" smtClean="0">
                <a:solidFill>
                  <a:srgbClr val="000000"/>
                </a:solidFill>
              </a:rPr>
              <a:pPr/>
              <a:t>20</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Τίτλος 2"/>
          <p:cNvSpPr>
            <a:spLocks noGrp="1"/>
          </p:cNvSpPr>
          <p:nvPr>
            <p:ph type="title"/>
          </p:nvPr>
        </p:nvSpPr>
        <p:spPr/>
        <p:txBody>
          <a:bodyPr/>
          <a:lstStyle/>
          <a:p>
            <a:r>
              <a:rPr lang="el-GR" altLang="el-GR" smtClean="0"/>
              <a:t>Δοχεία τριών τεμαχίων </a:t>
            </a:r>
            <a:r>
              <a:rPr lang="el-GR" altLang="el-GR" sz="3200" b="0" smtClean="0"/>
              <a:t>(2 από 2)</a:t>
            </a:r>
          </a:p>
        </p:txBody>
      </p:sp>
      <p:sp>
        <p:nvSpPr>
          <p:cNvPr id="49154" name="2 - Θέση περιεχομένου"/>
          <p:cNvSpPr>
            <a:spLocks noGrp="1"/>
          </p:cNvSpPr>
          <p:nvPr>
            <p:ph idx="1"/>
          </p:nvPr>
        </p:nvSpPr>
        <p:spPr/>
        <p:txBody>
          <a:bodyPr/>
          <a:lstStyle/>
          <a:p>
            <a:pPr>
              <a:lnSpc>
                <a:spcPct val="112000"/>
              </a:lnSpc>
            </a:pPr>
            <a:r>
              <a:rPr lang="el-GR" altLang="el-GR" sz="2400" smtClean="0"/>
              <a:t>Για την κατασκευή της </a:t>
            </a:r>
            <a:r>
              <a:rPr lang="el-GR" altLang="el-GR" sz="2400" b="1" smtClean="0"/>
              <a:t>βάσης</a:t>
            </a:r>
            <a:r>
              <a:rPr lang="el-GR" altLang="el-GR" sz="2400" smtClean="0"/>
              <a:t> και του </a:t>
            </a:r>
            <a:r>
              <a:rPr lang="el-GR" altLang="el-GR" sz="2400" b="1" smtClean="0"/>
              <a:t>καπακιού </a:t>
            </a:r>
            <a:r>
              <a:rPr lang="el-GR" altLang="el-GR" sz="2400" smtClean="0"/>
              <a:t>του δοχείου, το επιχρισμένο φύλλο τροφοδοτείται ολόκληρο (ή κομμένο σε λωρίδες) σε κοπτικό/πρέσα από όπου κόβονται και πρεσάρονται στρογγυλά ή ορθογώνια κομμάτια με αυλακώσεις/νεύρα.</a:t>
            </a:r>
          </a:p>
        </p:txBody>
      </p:sp>
      <p:sp>
        <p:nvSpPr>
          <p:cNvPr id="49155"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9CEBDDE-2485-4B09-8E63-9D534BF33247}" type="slidenum">
              <a:rPr lang="el-GR" altLang="el-GR" smtClean="0">
                <a:solidFill>
                  <a:srgbClr val="000000"/>
                </a:solidFill>
              </a:rPr>
              <a:pPr/>
              <a:t>21</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Τίτλος 2"/>
          <p:cNvSpPr>
            <a:spLocks noGrp="1"/>
          </p:cNvSpPr>
          <p:nvPr>
            <p:ph type="title"/>
          </p:nvPr>
        </p:nvSpPr>
        <p:spPr/>
        <p:txBody>
          <a:bodyPr/>
          <a:lstStyle/>
          <a:p>
            <a:r>
              <a:rPr lang="el-GR" altLang="el-GR" smtClean="0"/>
              <a:t>Δοχεία δύο τεμαχίων</a:t>
            </a:r>
          </a:p>
        </p:txBody>
      </p:sp>
      <p:sp>
        <p:nvSpPr>
          <p:cNvPr id="50178" name="2 - Θέση περιεχομένου"/>
          <p:cNvSpPr>
            <a:spLocks noGrp="1"/>
          </p:cNvSpPr>
          <p:nvPr>
            <p:ph idx="1"/>
          </p:nvPr>
        </p:nvSpPr>
        <p:spPr/>
        <p:txBody>
          <a:bodyPr/>
          <a:lstStyle/>
          <a:p>
            <a:pPr>
              <a:lnSpc>
                <a:spcPct val="112000"/>
              </a:lnSpc>
              <a:spcBef>
                <a:spcPts val="1200"/>
              </a:spcBef>
            </a:pPr>
            <a:r>
              <a:rPr lang="el-GR" altLang="el-GR" sz="2400" smtClean="0"/>
              <a:t>Τα δοχεία δύο τεμαχίων είναι </a:t>
            </a:r>
            <a:r>
              <a:rPr lang="el-GR" altLang="el-GR" sz="2400" b="1" smtClean="0"/>
              <a:t>λευκοσιδηρά</a:t>
            </a:r>
            <a:r>
              <a:rPr lang="el-GR" altLang="el-GR" sz="2400" smtClean="0"/>
              <a:t> (στρογγυλά και βαθιά) ή </a:t>
            </a:r>
            <a:r>
              <a:rPr lang="el-GR" altLang="el-GR" sz="2400" b="1" smtClean="0"/>
              <a:t>αλουμινένια</a:t>
            </a:r>
            <a:r>
              <a:rPr lang="el-GR" altLang="el-GR" sz="2400" smtClean="0"/>
              <a:t> (συνήθως οβάλ και ρηχά) και ο κορμός και ο πάτος τους αποτελούν ένα σώμα. </a:t>
            </a:r>
          </a:p>
          <a:p>
            <a:pPr>
              <a:lnSpc>
                <a:spcPct val="112000"/>
              </a:lnSpc>
              <a:spcBef>
                <a:spcPts val="1200"/>
              </a:spcBef>
            </a:pPr>
            <a:r>
              <a:rPr lang="el-GR" altLang="el-GR" sz="2400" smtClean="0"/>
              <a:t>Η κατασκευή των δοχείων γίνεται με τροφοδοσία ολόκληρου του επιχρισμένου φύλλου σε κοπτικό/πρέσα από όπου κόβονται στρογγυλά κομμάτια και διαμορφώνονται με πρεσάρισμα/εξέλαση. </a:t>
            </a:r>
          </a:p>
          <a:p>
            <a:pPr>
              <a:lnSpc>
                <a:spcPct val="112000"/>
              </a:lnSpc>
              <a:spcBef>
                <a:spcPts val="1200"/>
              </a:spcBef>
            </a:pPr>
            <a:r>
              <a:rPr lang="el-GR" altLang="el-GR" sz="2400" smtClean="0"/>
              <a:t>Τα </a:t>
            </a:r>
            <a:r>
              <a:rPr lang="el-GR" altLang="el-GR" sz="2400" b="1" smtClean="0"/>
              <a:t>καπάκια </a:t>
            </a:r>
            <a:r>
              <a:rPr lang="el-GR" altLang="el-GR" sz="2400" smtClean="0"/>
              <a:t>κατασκευάζονται όπως και στα δοχεία τριών τεμαχίων.</a:t>
            </a:r>
          </a:p>
        </p:txBody>
      </p:sp>
      <p:sp>
        <p:nvSpPr>
          <p:cNvPr id="50179"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51EE167-BF19-430A-A13F-48BA27085426}" type="slidenum">
              <a:rPr lang="el-GR" altLang="el-GR" smtClean="0">
                <a:solidFill>
                  <a:srgbClr val="000000"/>
                </a:solidFill>
              </a:rPr>
              <a:pPr/>
              <a:t>22</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Τίτλος 2"/>
          <p:cNvSpPr>
            <a:spLocks noGrp="1"/>
          </p:cNvSpPr>
          <p:nvPr>
            <p:ph type="title"/>
          </p:nvPr>
        </p:nvSpPr>
        <p:spPr/>
        <p:txBody>
          <a:bodyPr/>
          <a:lstStyle/>
          <a:p>
            <a:r>
              <a:rPr lang="el-GR" altLang="el-GR" smtClean="0"/>
              <a:t>Πώματα</a:t>
            </a:r>
          </a:p>
        </p:txBody>
      </p:sp>
      <p:sp>
        <p:nvSpPr>
          <p:cNvPr id="51202" name="2 - Θέση περιεχομένου"/>
          <p:cNvSpPr>
            <a:spLocks noGrp="1"/>
          </p:cNvSpPr>
          <p:nvPr>
            <p:ph idx="1"/>
          </p:nvPr>
        </p:nvSpPr>
        <p:spPr/>
        <p:txBody>
          <a:bodyPr/>
          <a:lstStyle/>
          <a:p>
            <a:pPr>
              <a:spcBef>
                <a:spcPts val="1200"/>
              </a:spcBef>
              <a:buFont typeface="Arial" charset="0"/>
              <a:buNone/>
            </a:pPr>
            <a:r>
              <a:rPr lang="el-GR" altLang="el-GR" sz="2400" smtClean="0"/>
              <a:t>Τα πώματα χωρίζονται σε τρεις κατηγορίες:</a:t>
            </a:r>
          </a:p>
          <a:p>
            <a:pPr>
              <a:spcBef>
                <a:spcPts val="1200"/>
              </a:spcBef>
            </a:pPr>
            <a:r>
              <a:rPr lang="el-GR" altLang="el-GR" sz="2400" smtClean="0"/>
              <a:t>Καπάκια φιαλών π.χ. μπύρας (</a:t>
            </a:r>
            <a:r>
              <a:rPr lang="en-US" altLang="el-GR" sz="2400" b="1" smtClean="0"/>
              <a:t>crown</a:t>
            </a:r>
            <a:r>
              <a:rPr lang="el-GR" altLang="el-GR" sz="2400" smtClean="0"/>
              <a:t>), που είναι λευκοσιδηρά</a:t>
            </a:r>
          </a:p>
          <a:p>
            <a:pPr>
              <a:spcBef>
                <a:spcPts val="1200"/>
              </a:spcBef>
            </a:pPr>
            <a:r>
              <a:rPr lang="el-GR" altLang="el-GR" sz="2400" smtClean="0"/>
              <a:t>Καπάκια υάλινων δοχείων π.χ. μαρμελάδας (</a:t>
            </a:r>
            <a:r>
              <a:rPr lang="en-US" altLang="el-GR" sz="2400" b="1" smtClean="0"/>
              <a:t>twist off</a:t>
            </a:r>
            <a:r>
              <a:rPr lang="el-GR" altLang="el-GR" sz="2400" smtClean="0"/>
              <a:t>), που είναι λευκοσιδηρά</a:t>
            </a:r>
          </a:p>
          <a:p>
            <a:pPr>
              <a:spcBef>
                <a:spcPts val="1200"/>
              </a:spcBef>
            </a:pPr>
            <a:r>
              <a:rPr lang="el-GR" altLang="el-GR" sz="2400" smtClean="0"/>
              <a:t>Καπάκια δοχείων π.χ. οινοπνευματωδών (</a:t>
            </a:r>
            <a:r>
              <a:rPr lang="en-US" altLang="el-GR" sz="2400" b="1" smtClean="0"/>
              <a:t>pilfer proof</a:t>
            </a:r>
            <a:r>
              <a:rPr lang="el-GR" altLang="el-GR" sz="2400" smtClean="0"/>
              <a:t>), που είναι από αλουμίνιο </a:t>
            </a:r>
          </a:p>
          <a:p>
            <a:pPr>
              <a:spcBef>
                <a:spcPts val="1200"/>
              </a:spcBef>
            </a:pPr>
            <a:r>
              <a:rPr lang="el-GR" altLang="el-GR" sz="2400" smtClean="0"/>
              <a:t>Διαμορφώνονται κατά τον ίδιο τρόπο με τα δοχεία δύο τεμαχίων. Μετά στο εσωτερικό των πωμάτων εφαρμόζεται ένα μονωτικό ελαστικό για να μπορεί το πώμα να εφαρμόζει αεροστεγώς στη γυάλινη συσκευασία.</a:t>
            </a:r>
          </a:p>
        </p:txBody>
      </p:sp>
      <p:sp>
        <p:nvSpPr>
          <p:cNvPr id="51203"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2C63DC3-B563-4B86-999C-5269C3B68878}" type="slidenum">
              <a:rPr lang="el-GR" altLang="el-GR" smtClean="0">
                <a:solidFill>
                  <a:srgbClr val="000000"/>
                </a:solidFill>
              </a:rPr>
              <a:pPr/>
              <a:t>23</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Τίτλος 2"/>
          <p:cNvSpPr>
            <a:spLocks noGrp="1"/>
          </p:cNvSpPr>
          <p:nvPr>
            <p:ph type="title"/>
          </p:nvPr>
        </p:nvSpPr>
        <p:spPr>
          <a:xfrm>
            <a:off x="468313" y="115888"/>
            <a:ext cx="8229600" cy="1081087"/>
          </a:xfrm>
        </p:spPr>
        <p:txBody>
          <a:bodyPr/>
          <a:lstStyle/>
          <a:p>
            <a:r>
              <a:rPr lang="el-GR" altLang="el-GR" smtClean="0"/>
              <a:t>Σωληνάρια αλουμινίου  </a:t>
            </a:r>
          </a:p>
        </p:txBody>
      </p:sp>
      <p:sp>
        <p:nvSpPr>
          <p:cNvPr id="52226" name="2 - Θέση περιεχομένου"/>
          <p:cNvSpPr>
            <a:spLocks noGrp="1"/>
          </p:cNvSpPr>
          <p:nvPr>
            <p:ph idx="1"/>
          </p:nvPr>
        </p:nvSpPr>
        <p:spPr>
          <a:xfrm>
            <a:off x="457200" y="1484313"/>
            <a:ext cx="8229600" cy="4752975"/>
          </a:xfrm>
        </p:spPr>
        <p:txBody>
          <a:bodyPr/>
          <a:lstStyle/>
          <a:p>
            <a:pPr>
              <a:lnSpc>
                <a:spcPct val="112000"/>
              </a:lnSpc>
              <a:spcBef>
                <a:spcPts val="1200"/>
              </a:spcBef>
            </a:pPr>
            <a:r>
              <a:rPr lang="el-GR" altLang="el-GR" sz="2400" smtClean="0"/>
              <a:t>Η διαδικασία για τα σωληνάρια αλουμινίου είναι διαφορετική από τα λευκοσιδηρά δοχεία. </a:t>
            </a:r>
          </a:p>
          <a:p>
            <a:pPr>
              <a:lnSpc>
                <a:spcPct val="112000"/>
              </a:lnSpc>
              <a:spcBef>
                <a:spcPts val="1200"/>
              </a:spcBef>
            </a:pPr>
            <a:r>
              <a:rPr lang="el-GR" altLang="el-GR" sz="2400" smtClean="0"/>
              <a:t>Πρώτα γίνεται η διαμόρφωσή τους και ακολουθεί η εφαρμογή των επιχρισμάτων, ενώ δεν χρειάζονται καμία περαιτέρω επεξεργασία μετά τη βαφή και το ψήσιμο.</a:t>
            </a:r>
          </a:p>
        </p:txBody>
      </p:sp>
      <p:sp>
        <p:nvSpPr>
          <p:cNvPr id="52227"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312117E-4622-4525-AB15-D1B626B60450}" type="slidenum">
              <a:rPr lang="el-GR" altLang="el-GR" smtClean="0">
                <a:solidFill>
                  <a:srgbClr val="000000"/>
                </a:solidFill>
              </a:rPr>
              <a:pPr/>
              <a:t>24</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Τίτλος 4"/>
          <p:cNvSpPr>
            <a:spLocks noGrp="1"/>
          </p:cNvSpPr>
          <p:nvPr>
            <p:ph type="title"/>
          </p:nvPr>
        </p:nvSpPr>
        <p:spPr>
          <a:xfrm>
            <a:off x="468313" y="1628775"/>
            <a:ext cx="8229600" cy="1296988"/>
          </a:xfrm>
          <a:ln w="19050">
            <a:solidFill>
              <a:srgbClr val="004A82"/>
            </a:solidFill>
            <a:miter lim="800000"/>
            <a:headEnd/>
            <a:tailEnd/>
          </a:ln>
        </p:spPr>
        <p:txBody>
          <a:bodyPr/>
          <a:lstStyle/>
          <a:p>
            <a:r>
              <a:rPr lang="el-GR" altLang="el-GR" smtClean="0"/>
              <a:t>Είδη επιχρισμάτων: Λάκες και Βερνίκια</a:t>
            </a:r>
          </a:p>
        </p:txBody>
      </p:sp>
      <p:pic>
        <p:nvPicPr>
          <p:cNvPr id="7170" name="Picture 2" descr="File:2006 sardines can.jpg"/>
          <p:cNvPicPr>
            <a:picLocks noChangeAspect="1" noChangeArrowheads="1"/>
          </p:cNvPicPr>
          <p:nvPr/>
        </p:nvPicPr>
        <p:blipFill>
          <a:blip r:embed="rId2" cstate="print">
            <a:extLst/>
          </a:blip>
          <a:srcRect/>
          <a:stretch>
            <a:fillRect/>
          </a:stretch>
        </p:blipFill>
        <p:spPr bwMode="auto">
          <a:xfrm>
            <a:off x="3131840" y="3501008"/>
            <a:ext cx="3140382" cy="23042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3251" name="Rectangle 8"/>
          <p:cNvSpPr>
            <a:spLocks noChangeArrowheads="1"/>
          </p:cNvSpPr>
          <p:nvPr/>
        </p:nvSpPr>
        <p:spPr bwMode="auto">
          <a:xfrm>
            <a:off x="3189288" y="6165850"/>
            <a:ext cx="3024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3"/>
              </a:rPr>
              <a:t>2006 sardines can</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4" tooltip="User:Rainer Zenz"/>
              </a:rPr>
              <a:t>Rainer Zenz</a:t>
            </a:r>
            <a:r>
              <a:rPr lang="el-GR" altLang="el-GR" sz="1200">
                <a:solidFill>
                  <a:srgbClr val="595959"/>
                </a:solidFill>
                <a:latin typeface="Calibri" pitchFamily="34" charset="0"/>
                <a:cs typeface="Arial" charset="0"/>
              </a:rPr>
              <a:t> διαθέσιμο με άδεια</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5"/>
              </a:rPr>
              <a:t>CC BY-SA 3.0</a:t>
            </a:r>
            <a:endParaRPr lang="en-US" altLang="el-GR" sz="1200">
              <a:solidFill>
                <a:srgbClr val="000000"/>
              </a:solidFill>
              <a:latin typeface="Calibri" pitchFamily="34" charset="0"/>
              <a:cs typeface="Arial" charset="0"/>
            </a:endParaRPr>
          </a:p>
        </p:txBody>
      </p:sp>
      <p:sp>
        <p:nvSpPr>
          <p:cNvPr id="5325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AEF2DC1-9967-4269-A610-63270066154A}" type="slidenum">
              <a:rPr lang="el-GR" altLang="el-GR" smtClean="0">
                <a:solidFill>
                  <a:srgbClr val="000000"/>
                </a:solidFill>
              </a:rPr>
              <a:pPr/>
              <a:t>25</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2 - Θέση περιεχομένου"/>
          <p:cNvSpPr>
            <a:spLocks noGrp="1"/>
          </p:cNvSpPr>
          <p:nvPr>
            <p:ph idx="1"/>
          </p:nvPr>
        </p:nvSpPr>
        <p:spPr>
          <a:xfrm>
            <a:off x="457200" y="981075"/>
            <a:ext cx="8229600" cy="5040313"/>
          </a:xfrm>
        </p:spPr>
        <p:txBody>
          <a:bodyPr/>
          <a:lstStyle/>
          <a:p>
            <a:pPr>
              <a:lnSpc>
                <a:spcPct val="112000"/>
              </a:lnSpc>
              <a:spcBef>
                <a:spcPts val="1200"/>
              </a:spcBef>
            </a:pPr>
            <a:r>
              <a:rPr lang="el-GR" altLang="el-GR" sz="2200" smtClean="0"/>
              <a:t>Οι </a:t>
            </a:r>
            <a:r>
              <a:rPr lang="el-GR" altLang="el-GR" sz="2200" b="1" smtClean="0"/>
              <a:t>εποξυ-φαινολικές λάκες</a:t>
            </a:r>
            <a:r>
              <a:rPr lang="el-GR" altLang="el-GR" sz="2200" smtClean="0"/>
              <a:t> (χρυσές) είναι κατάλληλες για εσωτερική και εξωτερική εφαρμογή σε δοχεία τριών τεμαχίων τροφίμων, και άλλες που προορίζονται μόνο για εξωτερική χρήση σε δοχεία τριών τεμαχίων τροφίμων, πώματα και των τριών τύπων (</a:t>
            </a:r>
            <a:r>
              <a:rPr lang="en-US" altLang="el-GR" sz="2200" smtClean="0"/>
              <a:t>crown</a:t>
            </a:r>
            <a:r>
              <a:rPr lang="el-GR" altLang="el-GR" sz="2200" smtClean="0"/>
              <a:t>, </a:t>
            </a:r>
            <a:r>
              <a:rPr lang="en-US" altLang="el-GR" sz="2200" smtClean="0"/>
              <a:t>pilfer proof</a:t>
            </a:r>
            <a:r>
              <a:rPr lang="el-GR" altLang="el-GR" sz="2200" smtClean="0"/>
              <a:t> και </a:t>
            </a:r>
            <a:r>
              <a:rPr lang="en-US" altLang="el-GR" sz="2200" smtClean="0"/>
              <a:t>twist</a:t>
            </a:r>
            <a:r>
              <a:rPr lang="el-GR" altLang="el-GR" sz="2200" smtClean="0"/>
              <a:t>-</a:t>
            </a:r>
            <a:r>
              <a:rPr lang="en-US" altLang="el-GR" sz="2200" smtClean="0"/>
              <a:t>off</a:t>
            </a:r>
            <a:r>
              <a:rPr lang="el-GR" altLang="el-GR" sz="2200" smtClean="0"/>
              <a:t>). </a:t>
            </a:r>
          </a:p>
          <a:p>
            <a:pPr>
              <a:lnSpc>
                <a:spcPct val="112000"/>
              </a:lnSpc>
              <a:spcBef>
                <a:spcPts val="1200"/>
              </a:spcBef>
            </a:pPr>
            <a:r>
              <a:rPr lang="el-GR" altLang="el-GR" sz="2200" smtClean="0"/>
              <a:t>Οι </a:t>
            </a:r>
            <a:r>
              <a:rPr lang="el-GR" altLang="el-GR" sz="2200" b="1" smtClean="0"/>
              <a:t>εποξειδικές λάκες </a:t>
            </a:r>
            <a:r>
              <a:rPr lang="el-GR" altLang="el-GR" sz="2200" smtClean="0"/>
              <a:t>(λευκές, μπεζ) προορίζονται αποκλειστικά για εσωτερική χρήση σε δοχεία τριών τεμαχίων (δοχεία τροφίμων και δοχεία συσκευασίας πλαστικών χρωμάτων). </a:t>
            </a:r>
          </a:p>
          <a:p>
            <a:pPr>
              <a:lnSpc>
                <a:spcPct val="112000"/>
              </a:lnSpc>
              <a:spcBef>
                <a:spcPts val="1200"/>
              </a:spcBef>
            </a:pPr>
            <a:r>
              <a:rPr lang="el-GR" altLang="el-GR" sz="2200" smtClean="0"/>
              <a:t>Οι </a:t>
            </a:r>
            <a:r>
              <a:rPr lang="el-GR" altLang="el-GR" sz="2200" b="1" smtClean="0"/>
              <a:t>πολυεστερικές λάκες </a:t>
            </a:r>
            <a:r>
              <a:rPr lang="el-GR" altLang="el-GR" sz="2200" smtClean="0"/>
              <a:t>(λευκές, έγχρωμες)</a:t>
            </a:r>
            <a:r>
              <a:rPr lang="el-GR" altLang="el-GR" sz="2200" b="1" smtClean="0"/>
              <a:t> </a:t>
            </a:r>
            <a:r>
              <a:rPr lang="el-GR" altLang="el-GR" sz="2200" smtClean="0"/>
              <a:t>προορίζονται για εξωτερική χρήση μόνον και χωρίζονται σε διάφορες κατηγορίες ανάλογα με το εάν είναι κατάλληλες για δοχεία δύο και τριών τεμαχίων, για πώματα ή σωληνάρια αλουμινίου. </a:t>
            </a:r>
          </a:p>
        </p:txBody>
      </p:sp>
      <p:sp>
        <p:nvSpPr>
          <p:cNvPr id="54274"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064B957-F4D3-4E70-A113-D8A41A83CC2F}" type="slidenum">
              <a:rPr lang="el-GR" altLang="el-GR" smtClean="0">
                <a:solidFill>
                  <a:srgbClr val="000000"/>
                </a:solidFill>
              </a:rPr>
              <a:pPr/>
              <a:t>26</a:t>
            </a:fld>
            <a:endParaRPr lang="el-GR" altLang="el-GR" smtClean="0">
              <a:solidFill>
                <a:srgbClr val="000000"/>
              </a:solidFill>
            </a:endParaRPr>
          </a:p>
        </p:txBody>
      </p:sp>
      <p:sp>
        <p:nvSpPr>
          <p:cNvPr id="54275" name="Τίτλος 2"/>
          <p:cNvSpPr>
            <a:spLocks noGrp="1"/>
          </p:cNvSpPr>
          <p:nvPr>
            <p:ph type="title"/>
          </p:nvPr>
        </p:nvSpPr>
        <p:spPr>
          <a:xfrm>
            <a:off x="468313" y="115888"/>
            <a:ext cx="8229600" cy="1081087"/>
          </a:xfrm>
        </p:spPr>
        <p:txBody>
          <a:bodyPr/>
          <a:lstStyle/>
          <a:p>
            <a:r>
              <a:rPr lang="el-GR" altLang="el-GR" smtClean="0"/>
              <a:t>Λάκες</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Τίτλος 2"/>
          <p:cNvSpPr>
            <a:spLocks noGrp="1"/>
          </p:cNvSpPr>
          <p:nvPr>
            <p:ph type="title"/>
          </p:nvPr>
        </p:nvSpPr>
        <p:spPr/>
        <p:txBody>
          <a:bodyPr/>
          <a:lstStyle/>
          <a:p>
            <a:r>
              <a:rPr lang="el-GR" altLang="el-GR" smtClean="0"/>
              <a:t>Βερνίκια</a:t>
            </a:r>
          </a:p>
        </p:txBody>
      </p:sp>
      <p:sp>
        <p:nvSpPr>
          <p:cNvPr id="55298" name="2 - Θέση περιεχομένου"/>
          <p:cNvSpPr>
            <a:spLocks noGrp="1"/>
          </p:cNvSpPr>
          <p:nvPr>
            <p:ph idx="1"/>
          </p:nvPr>
        </p:nvSpPr>
        <p:spPr/>
        <p:txBody>
          <a:bodyPr/>
          <a:lstStyle/>
          <a:p>
            <a:pPr>
              <a:lnSpc>
                <a:spcPct val="110000"/>
              </a:lnSpc>
              <a:spcBef>
                <a:spcPts val="1200"/>
              </a:spcBef>
            </a:pPr>
            <a:r>
              <a:rPr lang="el-GR" altLang="el-GR" sz="2400" smtClean="0"/>
              <a:t>Τα </a:t>
            </a:r>
            <a:r>
              <a:rPr lang="el-GR" altLang="el-GR" sz="2400" b="1" smtClean="0"/>
              <a:t>βερνίκια ραφών </a:t>
            </a:r>
            <a:r>
              <a:rPr lang="el-GR" altLang="el-GR" sz="2400" smtClean="0"/>
              <a:t>(διαφανή)</a:t>
            </a:r>
            <a:r>
              <a:rPr lang="el-GR" altLang="el-GR" sz="2400" b="1" smtClean="0"/>
              <a:t> </a:t>
            </a:r>
            <a:r>
              <a:rPr lang="el-GR" altLang="el-GR" sz="2400" smtClean="0"/>
              <a:t>εφαρμόζονται με </a:t>
            </a:r>
            <a:r>
              <a:rPr lang="el-GR" altLang="el-GR" sz="2400" b="1" smtClean="0"/>
              <a:t>ψεκασμό ή βουρτσάκι </a:t>
            </a:r>
            <a:r>
              <a:rPr lang="el-GR" altLang="el-GR" sz="2400" smtClean="0"/>
              <a:t>απευθείας επάνω στην ραφή του δοχείου, εσωτερικά ή/και εξωτερικά, εμποδίζοντας τη διάβρωσή της. </a:t>
            </a:r>
          </a:p>
          <a:p>
            <a:pPr>
              <a:lnSpc>
                <a:spcPct val="110000"/>
              </a:lnSpc>
              <a:spcBef>
                <a:spcPts val="1200"/>
              </a:spcBef>
            </a:pPr>
            <a:r>
              <a:rPr lang="el-GR" altLang="el-GR" sz="2400" smtClean="0"/>
              <a:t>Τα </a:t>
            </a:r>
            <a:r>
              <a:rPr lang="el-GR" altLang="el-GR" sz="2400" b="1" smtClean="0"/>
              <a:t>βερνίκια τελικής επίστρωσης </a:t>
            </a:r>
            <a:r>
              <a:rPr lang="el-GR" altLang="el-GR" sz="2400" smtClean="0"/>
              <a:t>(διαφανή)</a:t>
            </a:r>
            <a:r>
              <a:rPr lang="el-GR" altLang="el-GR" sz="2400" b="1" smtClean="0"/>
              <a:t> </a:t>
            </a:r>
            <a:r>
              <a:rPr lang="el-GR" altLang="el-GR" sz="2400" smtClean="0"/>
              <a:t>εφαρμόζονται τελευταία στο σύστημα λάκα – μελάνες – βερνίκια και προστατεύουν την εκτυπωμένη επιφάνεια. </a:t>
            </a:r>
          </a:p>
          <a:p>
            <a:pPr>
              <a:lnSpc>
                <a:spcPct val="110000"/>
              </a:lnSpc>
              <a:spcBef>
                <a:spcPts val="1200"/>
              </a:spcBef>
            </a:pPr>
            <a:r>
              <a:rPr lang="el-GR" altLang="el-GR" sz="2400" smtClean="0"/>
              <a:t>Τα </a:t>
            </a:r>
            <a:r>
              <a:rPr lang="el-GR" altLang="el-GR" sz="2400" b="1" smtClean="0"/>
              <a:t>εσωτερικά βερνίκια </a:t>
            </a:r>
            <a:r>
              <a:rPr lang="el-GR" altLang="el-GR" sz="2400" smtClean="0"/>
              <a:t>(χρυσά, διαφανή)</a:t>
            </a:r>
            <a:r>
              <a:rPr lang="el-GR" altLang="el-GR" sz="2400" b="1" smtClean="0"/>
              <a:t> </a:t>
            </a:r>
            <a:r>
              <a:rPr lang="el-GR" altLang="el-GR" sz="2400" smtClean="0"/>
              <a:t>είναι εποξυ-φαινολικά και εφαρμόζονται απευθείας επάνω στο υπόστρωμα, ενώ είναι ακατάλληλα για τελική επίστρωση. </a:t>
            </a:r>
          </a:p>
        </p:txBody>
      </p:sp>
      <p:sp>
        <p:nvSpPr>
          <p:cNvPr id="55299"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7D6FBB5-6591-484A-829E-63336DE269D3}" type="slidenum">
              <a:rPr lang="el-GR" altLang="el-GR" smtClean="0">
                <a:solidFill>
                  <a:srgbClr val="000000"/>
                </a:solidFill>
              </a:rPr>
              <a:pPr/>
              <a:t>27</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Τίτλος 3"/>
          <p:cNvSpPr>
            <a:spLocks noGrp="1"/>
          </p:cNvSpPr>
          <p:nvPr>
            <p:ph type="title"/>
          </p:nvPr>
        </p:nvSpPr>
        <p:spPr>
          <a:xfrm>
            <a:off x="468313" y="1412875"/>
            <a:ext cx="8229600" cy="1296988"/>
          </a:xfrm>
          <a:ln w="19050">
            <a:solidFill>
              <a:srgbClr val="004A82"/>
            </a:solidFill>
            <a:miter lim="800000"/>
            <a:headEnd/>
            <a:tailEnd/>
          </a:ln>
        </p:spPr>
        <p:txBody>
          <a:bodyPr/>
          <a:lstStyle/>
          <a:p>
            <a:r>
              <a:rPr lang="el-GR" altLang="el-GR" smtClean="0"/>
              <a:t>Προδιαγραφές Μεταλλικής Συσκευασίας και Ποιοτικός Έλεγχος</a:t>
            </a:r>
          </a:p>
        </p:txBody>
      </p:sp>
      <p:pic>
        <p:nvPicPr>
          <p:cNvPr id="13314" name="Picture 2" descr="File:Empty tin can2009-01-19.jpg"/>
          <p:cNvPicPr>
            <a:picLocks noChangeAspect="1" noChangeArrowheads="1"/>
          </p:cNvPicPr>
          <p:nvPr/>
        </p:nvPicPr>
        <p:blipFill rotWithShape="1">
          <a:blip r:embed="rId2" cstate="print">
            <a:extLst/>
          </a:blip>
          <a:srcRect t="8230" b="7898"/>
          <a:stretch/>
        </p:blipFill>
        <p:spPr bwMode="auto">
          <a:xfrm>
            <a:off x="3491880" y="3266982"/>
            <a:ext cx="2196649" cy="27520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6323" name="Rectangle 8"/>
          <p:cNvSpPr>
            <a:spLocks noChangeArrowheads="1"/>
          </p:cNvSpPr>
          <p:nvPr/>
        </p:nvSpPr>
        <p:spPr bwMode="auto">
          <a:xfrm>
            <a:off x="3419475" y="6315075"/>
            <a:ext cx="2717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3"/>
              </a:rPr>
              <a:t>Empty tin can2009-01-19</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4" tooltip="User:Sun Ladder"/>
              </a:rPr>
              <a:t>Sun Ladder</a:t>
            </a:r>
            <a:r>
              <a:rPr lang="el-GR" altLang="el-GR" sz="1200">
                <a:solidFill>
                  <a:srgbClr val="000000"/>
                </a:solidFill>
                <a:latin typeface="Calibri" pitchFamily="34" charset="0"/>
                <a:cs typeface="Arial" charset="0"/>
                <a:hlinkClick r:id="rId5"/>
              </a:rPr>
              <a:t> </a:t>
            </a:r>
            <a:r>
              <a:rPr lang="el-GR" altLang="el-GR" sz="1200">
                <a:solidFill>
                  <a:srgbClr val="595959"/>
                </a:solidFill>
                <a:latin typeface="Calibri" pitchFamily="34" charset="0"/>
                <a:cs typeface="Arial" charset="0"/>
              </a:rPr>
              <a:t>διαθέσιμο με άδεια</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6"/>
              </a:rPr>
              <a:t>CC BY-SA 3.0</a:t>
            </a:r>
            <a:endParaRPr lang="en-US" altLang="el-GR" sz="1200">
              <a:solidFill>
                <a:srgbClr val="000000"/>
              </a:solidFill>
              <a:latin typeface="Calibri" pitchFamily="34" charset="0"/>
              <a:cs typeface="Arial" charset="0"/>
            </a:endParaRPr>
          </a:p>
        </p:txBody>
      </p:sp>
      <p:sp>
        <p:nvSpPr>
          <p:cNvPr id="56324"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0CE198D-1809-4F70-8B7C-F2A5DE09B314}" type="slidenum">
              <a:rPr lang="el-GR" altLang="el-GR" smtClean="0">
                <a:solidFill>
                  <a:srgbClr val="000000"/>
                </a:solidFill>
              </a:rPr>
              <a:pPr/>
              <a:t>28</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Τίτλος 1"/>
          <p:cNvSpPr>
            <a:spLocks noGrp="1"/>
          </p:cNvSpPr>
          <p:nvPr>
            <p:ph type="title"/>
          </p:nvPr>
        </p:nvSpPr>
        <p:spPr>
          <a:xfrm>
            <a:off x="457200" y="1773238"/>
            <a:ext cx="8229600" cy="906462"/>
          </a:xfrm>
          <a:ln w="28575">
            <a:solidFill>
              <a:srgbClr val="004A82"/>
            </a:solidFill>
            <a:miter lim="800000"/>
            <a:headEnd/>
            <a:tailEnd/>
          </a:ln>
        </p:spPr>
        <p:txBody>
          <a:bodyPr/>
          <a:lstStyle/>
          <a:p>
            <a:r>
              <a:rPr lang="el-GR" altLang="el-GR" smtClean="0"/>
              <a:t>Η Συσκευασία</a:t>
            </a:r>
          </a:p>
        </p:txBody>
      </p:sp>
      <p:pic>
        <p:nvPicPr>
          <p:cNvPr id="22530" name="Picture 2" descr="File:Packages.jpg"/>
          <p:cNvPicPr>
            <a:picLocks noChangeAspect="1" noChangeArrowheads="1"/>
          </p:cNvPicPr>
          <p:nvPr/>
        </p:nvPicPr>
        <p:blipFill>
          <a:blip r:embed="rId2" cstate="print">
            <a:extLst/>
          </a:blip>
          <a:srcRect/>
          <a:stretch>
            <a:fillRect/>
          </a:stretch>
        </p:blipFill>
        <p:spPr bwMode="auto">
          <a:xfrm>
            <a:off x="2779114" y="3284984"/>
            <a:ext cx="3441755" cy="24565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9699" name="Rectangle 8"/>
          <p:cNvSpPr>
            <a:spLocks noChangeArrowheads="1"/>
          </p:cNvSpPr>
          <p:nvPr/>
        </p:nvSpPr>
        <p:spPr bwMode="auto">
          <a:xfrm>
            <a:off x="3294063" y="6092825"/>
            <a:ext cx="241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595959"/>
                </a:solidFill>
                <a:latin typeface="Calibri" pitchFamily="34" charset="0"/>
                <a:cs typeface="Arial" charset="0"/>
              </a:rPr>
              <a:t>“</a:t>
            </a:r>
            <a:r>
              <a:rPr lang="en-US" altLang="el-GR" sz="1200">
                <a:solidFill>
                  <a:srgbClr val="000000"/>
                </a:solidFill>
                <a:latin typeface="Calibri" pitchFamily="34" charset="0"/>
                <a:cs typeface="Arial" charset="0"/>
                <a:hlinkClick r:id="rId3"/>
              </a:rPr>
              <a:t>Packages</a:t>
            </a:r>
            <a:r>
              <a:rPr lang="en-US" altLang="el-GR" sz="1200">
                <a:solidFill>
                  <a:srgbClr val="595959"/>
                </a:solidFill>
                <a:latin typeface="Calibri" pitchFamily="34" charset="0"/>
                <a:cs typeface="Arial" charset="0"/>
              </a:rPr>
              <a:t>”,</a:t>
            </a:r>
            <a:r>
              <a:rPr lang="el-GR" altLang="el-GR" sz="1200">
                <a:solidFill>
                  <a:srgbClr val="595959"/>
                </a:solidFill>
                <a:latin typeface="Calibri" pitchFamily="34" charset="0"/>
                <a:cs typeface="Arial" charset="0"/>
              </a:rPr>
              <a:t> από</a:t>
            </a:r>
            <a:r>
              <a:rPr lang="en-US" altLang="el-GR" sz="1200">
                <a:solidFill>
                  <a:srgbClr val="595959"/>
                </a:solidFill>
                <a:latin typeface="Calibri" pitchFamily="34" charset="0"/>
                <a:cs typeface="Arial" charset="0"/>
              </a:rPr>
              <a:t>  </a:t>
            </a:r>
            <a:r>
              <a:rPr lang="en-US" altLang="el-GR" sz="1200">
                <a:solidFill>
                  <a:srgbClr val="000000"/>
                </a:solidFill>
                <a:latin typeface="Calibri" pitchFamily="34" charset="0"/>
                <a:cs typeface="Arial" charset="0"/>
                <a:hlinkClick r:id="rId4" tooltip="User:FriedC"/>
              </a:rPr>
              <a:t>FriedC</a:t>
            </a:r>
            <a:r>
              <a:rPr lang="el-GR" altLang="el-GR" sz="1200">
                <a:solidFill>
                  <a:srgbClr val="000000"/>
                </a:solidFill>
                <a:latin typeface="Calibri" pitchFamily="34" charset="0"/>
                <a:cs typeface="Arial" charset="0"/>
                <a:hlinkClick r:id="rId5"/>
              </a:rPr>
              <a:t> </a:t>
            </a:r>
            <a:r>
              <a:rPr lang="el-GR" altLang="el-GR" sz="1200">
                <a:solidFill>
                  <a:srgbClr val="595959"/>
                </a:solidFill>
                <a:latin typeface="Calibri" pitchFamily="34" charset="0"/>
                <a:cs typeface="Arial" charset="0"/>
              </a:rPr>
              <a:t>διαθέσιμο με ως κοινό κτήμα</a:t>
            </a:r>
            <a:endParaRPr lang="en-US" altLang="el-GR" sz="1200">
              <a:solidFill>
                <a:srgbClr val="000000"/>
              </a:solidFill>
              <a:latin typeface="Calibri" pitchFamily="34" charset="0"/>
              <a:cs typeface="Arial" charset="0"/>
            </a:endParaRPr>
          </a:p>
        </p:txBody>
      </p:sp>
      <p:sp>
        <p:nvSpPr>
          <p:cNvPr id="29700"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D97AEDE-D74E-4669-A9F9-20841359476D}" type="slidenum">
              <a:rPr lang="el-GR" altLang="el-GR" smtClean="0">
                <a:solidFill>
                  <a:srgbClr val="000000"/>
                </a:solidFill>
              </a:rPr>
              <a:pPr/>
              <a:t>2</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Τίτλος 2"/>
          <p:cNvSpPr>
            <a:spLocks noGrp="1"/>
          </p:cNvSpPr>
          <p:nvPr>
            <p:ph type="title"/>
          </p:nvPr>
        </p:nvSpPr>
        <p:spPr/>
        <p:txBody>
          <a:bodyPr/>
          <a:lstStyle/>
          <a:p>
            <a:r>
              <a:rPr lang="el-GR" altLang="el-GR" smtClean="0"/>
              <a:t>Νομοθετικό Πλαίσιο</a:t>
            </a:r>
          </a:p>
        </p:txBody>
      </p:sp>
      <p:sp>
        <p:nvSpPr>
          <p:cNvPr id="18435" name="2 - Θέση περιεχομένου"/>
          <p:cNvSpPr>
            <a:spLocks noGrp="1"/>
          </p:cNvSpPr>
          <p:nvPr>
            <p:ph idx="1"/>
          </p:nvPr>
        </p:nvSpPr>
        <p:spPr/>
        <p:txBody>
          <a:bodyPr/>
          <a:lstStyle/>
          <a:p>
            <a:pPr marL="0" indent="0">
              <a:lnSpc>
                <a:spcPct val="110000"/>
              </a:lnSpc>
              <a:spcBef>
                <a:spcPts val="1200"/>
              </a:spcBef>
              <a:buFont typeface="Wingdings 2" pitchFamily="18" charset="2"/>
              <a:buNone/>
              <a:defRPr/>
            </a:pPr>
            <a:r>
              <a:rPr lang="el-GR" altLang="el-GR" sz="2400" dirty="0" smtClean="0"/>
              <a:t>Ιδιαίτερα τα υλικά που πρόκειται να χρησιμοποιηθούν στη συσκευασία των τροφίμων πρέπει να πληρούν ορισμένες προδιαγραφές, όπως:</a:t>
            </a:r>
            <a:endParaRPr lang="el-GR" altLang="el-GR" sz="2400" b="1" dirty="0" smtClean="0"/>
          </a:p>
          <a:p>
            <a:pPr>
              <a:lnSpc>
                <a:spcPct val="110000"/>
              </a:lnSpc>
              <a:spcBef>
                <a:spcPts val="1200"/>
              </a:spcBef>
              <a:defRPr/>
            </a:pPr>
            <a:r>
              <a:rPr lang="el-GR" altLang="el-GR" sz="2400" dirty="0" smtClean="0"/>
              <a:t>Να είναι αβλαβή,</a:t>
            </a:r>
          </a:p>
          <a:p>
            <a:pPr>
              <a:lnSpc>
                <a:spcPct val="110000"/>
              </a:lnSpc>
              <a:spcBef>
                <a:spcPts val="1200"/>
              </a:spcBef>
              <a:defRPr/>
            </a:pPr>
            <a:r>
              <a:rPr lang="el-GR" altLang="el-GR" sz="2400" dirty="0" smtClean="0"/>
              <a:t>Να παρέχουν προστασία,</a:t>
            </a:r>
          </a:p>
          <a:p>
            <a:pPr>
              <a:lnSpc>
                <a:spcPct val="110000"/>
              </a:lnSpc>
              <a:spcBef>
                <a:spcPts val="1200"/>
              </a:spcBef>
              <a:defRPr/>
            </a:pPr>
            <a:r>
              <a:rPr lang="el-GR" altLang="el-GR" sz="2400" dirty="0" smtClean="0"/>
              <a:t>Να είναι εύχρηστα,</a:t>
            </a:r>
          </a:p>
          <a:p>
            <a:pPr>
              <a:lnSpc>
                <a:spcPct val="110000"/>
              </a:lnSpc>
              <a:spcBef>
                <a:spcPts val="1200"/>
              </a:spcBef>
              <a:defRPr/>
            </a:pPr>
            <a:r>
              <a:rPr lang="el-GR" altLang="el-GR" sz="2400" dirty="0" smtClean="0"/>
              <a:t>Να έχουν καλή εμφάνιση,</a:t>
            </a:r>
          </a:p>
          <a:p>
            <a:pPr>
              <a:lnSpc>
                <a:spcPct val="110000"/>
              </a:lnSpc>
              <a:spcBef>
                <a:spcPts val="1200"/>
              </a:spcBef>
              <a:defRPr/>
            </a:pPr>
            <a:r>
              <a:rPr lang="el-GR" altLang="el-GR" sz="2400" dirty="0" smtClean="0"/>
              <a:t>Να έχουν χαμηλό κόστος.</a:t>
            </a:r>
            <a:endParaRPr lang="en-US" altLang="el-GR" sz="2400" dirty="0" smtClean="0"/>
          </a:p>
        </p:txBody>
      </p:sp>
      <p:sp>
        <p:nvSpPr>
          <p:cNvPr id="57347"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A58E43A-F443-4FA7-BD99-813F242B3CC6}" type="slidenum">
              <a:rPr lang="el-GR" altLang="el-GR" smtClean="0">
                <a:solidFill>
                  <a:srgbClr val="000000"/>
                </a:solidFill>
              </a:rPr>
              <a:pPr/>
              <a:t>29</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Τίτλος 2"/>
          <p:cNvSpPr>
            <a:spLocks noGrp="1"/>
          </p:cNvSpPr>
          <p:nvPr>
            <p:ph type="title"/>
          </p:nvPr>
        </p:nvSpPr>
        <p:spPr/>
        <p:txBody>
          <a:bodyPr/>
          <a:lstStyle/>
          <a:p>
            <a:r>
              <a:rPr lang="el-GR" altLang="el-GR" smtClean="0"/>
              <a:t>Ποιοτικός Έλεγχος</a:t>
            </a:r>
          </a:p>
        </p:txBody>
      </p:sp>
      <p:sp>
        <p:nvSpPr>
          <p:cNvPr id="17411" name="2 - Θέση περιεχομένου"/>
          <p:cNvSpPr>
            <a:spLocks noGrp="1"/>
          </p:cNvSpPr>
          <p:nvPr>
            <p:ph idx="1"/>
          </p:nvPr>
        </p:nvSpPr>
        <p:spPr/>
        <p:txBody>
          <a:bodyPr/>
          <a:lstStyle/>
          <a:p>
            <a:pPr marL="0" indent="0">
              <a:lnSpc>
                <a:spcPct val="114000"/>
              </a:lnSpc>
              <a:spcBef>
                <a:spcPts val="1200"/>
              </a:spcBef>
              <a:spcAft>
                <a:spcPts val="1800"/>
              </a:spcAft>
              <a:buFont typeface="Wingdings 2" pitchFamily="18" charset="2"/>
              <a:buNone/>
              <a:defRPr/>
            </a:pPr>
            <a:r>
              <a:rPr lang="el-GR" altLang="el-GR" sz="2400" dirty="0" smtClean="0"/>
              <a:t>Όπως κάθε προϊόν έτσι και η μεταλλική συσκευασία πριν βγει στην αγορά πρέπει να υποστεί ποιοτικό έλεγχο. Συγκεκριμένα η συσκευασία ελέγχεται για τυχόν ελαττώματα στην κατασκευή της αλλά και στην επικάλυψη-βερνίκωμα. </a:t>
            </a:r>
          </a:p>
          <a:p>
            <a:pPr>
              <a:lnSpc>
                <a:spcPct val="114000"/>
              </a:lnSpc>
              <a:spcBef>
                <a:spcPts val="1200"/>
              </a:spcBef>
              <a:buFont typeface="Wingdings 2" pitchFamily="18" charset="2"/>
              <a:buNone/>
              <a:defRPr/>
            </a:pPr>
            <a:r>
              <a:rPr lang="el-GR" altLang="el-GR" sz="2400" dirty="0" smtClean="0"/>
              <a:t>Αυτά τα ελαττώματα κατατάσσονται σε τρεις κατηγορίες:</a:t>
            </a:r>
          </a:p>
          <a:p>
            <a:pPr>
              <a:lnSpc>
                <a:spcPct val="114000"/>
              </a:lnSpc>
              <a:spcBef>
                <a:spcPts val="1200"/>
              </a:spcBef>
              <a:defRPr/>
            </a:pPr>
            <a:r>
              <a:rPr lang="el-GR" altLang="el-GR" sz="2400" dirty="0" smtClean="0"/>
              <a:t>Κρίσιμα</a:t>
            </a:r>
            <a:endParaRPr lang="en-US" altLang="el-GR" sz="2400" dirty="0" smtClean="0"/>
          </a:p>
          <a:p>
            <a:pPr>
              <a:lnSpc>
                <a:spcPct val="114000"/>
              </a:lnSpc>
              <a:spcBef>
                <a:spcPts val="1200"/>
              </a:spcBef>
              <a:defRPr/>
            </a:pPr>
            <a:r>
              <a:rPr lang="el-GR" altLang="el-GR" sz="2400" dirty="0" smtClean="0"/>
              <a:t>Σημαντικά</a:t>
            </a:r>
            <a:endParaRPr lang="en-US" altLang="el-GR" sz="2400" dirty="0" smtClean="0"/>
          </a:p>
          <a:p>
            <a:pPr>
              <a:lnSpc>
                <a:spcPct val="114000"/>
              </a:lnSpc>
              <a:spcBef>
                <a:spcPts val="1200"/>
              </a:spcBef>
              <a:defRPr/>
            </a:pPr>
            <a:r>
              <a:rPr lang="el-GR" altLang="el-GR" sz="2400" dirty="0" smtClean="0"/>
              <a:t>Δευτερεύοντα</a:t>
            </a:r>
          </a:p>
        </p:txBody>
      </p:sp>
      <p:sp>
        <p:nvSpPr>
          <p:cNvPr id="58371"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03B5362-ED40-4686-A42F-071C10BD3F20}" type="slidenum">
              <a:rPr lang="el-GR" altLang="el-GR" smtClean="0">
                <a:solidFill>
                  <a:srgbClr val="000000"/>
                </a:solidFill>
              </a:rPr>
              <a:pPr/>
              <a:t>30</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Τίτλος 2"/>
          <p:cNvSpPr>
            <a:spLocks noGrp="1"/>
          </p:cNvSpPr>
          <p:nvPr>
            <p:ph type="title"/>
          </p:nvPr>
        </p:nvSpPr>
        <p:spPr/>
        <p:txBody>
          <a:bodyPr/>
          <a:lstStyle/>
          <a:p>
            <a:r>
              <a:rPr lang="el-GR" altLang="el-GR" smtClean="0"/>
              <a:t>Έλεγχος Βάρους Φιλμ Επίστρωσης</a:t>
            </a:r>
          </a:p>
        </p:txBody>
      </p:sp>
      <p:sp>
        <p:nvSpPr>
          <p:cNvPr id="59394" name="2 - Θέση περιεχομένου"/>
          <p:cNvSpPr>
            <a:spLocks noGrp="1"/>
          </p:cNvSpPr>
          <p:nvPr>
            <p:ph idx="1"/>
          </p:nvPr>
        </p:nvSpPr>
        <p:spPr/>
        <p:txBody>
          <a:bodyPr/>
          <a:lstStyle/>
          <a:p>
            <a:pPr marL="0" indent="0">
              <a:lnSpc>
                <a:spcPct val="114000"/>
              </a:lnSpc>
              <a:buFont typeface="Wingdings 2" pitchFamily="18" charset="2"/>
              <a:buNone/>
            </a:pPr>
            <a:r>
              <a:rPr lang="el-GR" altLang="el-GR" sz="2400" smtClean="0"/>
              <a:t>Για να εξασφαλίζεται ένα σωστό και ποιοτικό αποτέλεσμα είναι απαραίτητος ο ακριβής έλεγχος του βάρους του ξηρού φιλμ της επίστρωσης, σε συνδυασμό με τον έλεγχο και την διατήρηση σωστών θερμοκρασιών.</a:t>
            </a:r>
            <a:endParaRPr lang="el-GR" altLang="el-GR" sz="2400" b="1" smtClean="0"/>
          </a:p>
        </p:txBody>
      </p:sp>
      <p:sp>
        <p:nvSpPr>
          <p:cNvPr id="59395"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587F365-5383-49A5-8C4F-FF63658F4F82}" type="slidenum">
              <a:rPr lang="el-GR" altLang="el-GR" smtClean="0">
                <a:solidFill>
                  <a:srgbClr val="000000"/>
                </a:solidFill>
              </a:rPr>
              <a:pPr/>
              <a:t>31</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Τίτλος 2"/>
          <p:cNvSpPr>
            <a:spLocks noGrp="1"/>
          </p:cNvSpPr>
          <p:nvPr>
            <p:ph type="title"/>
          </p:nvPr>
        </p:nvSpPr>
        <p:spPr>
          <a:xfrm>
            <a:off x="468313" y="115888"/>
            <a:ext cx="8229600" cy="1081087"/>
          </a:xfrm>
        </p:spPr>
        <p:txBody>
          <a:bodyPr/>
          <a:lstStyle/>
          <a:p>
            <a:r>
              <a:rPr lang="el-GR" altLang="el-GR" smtClean="0"/>
              <a:t>Αποθήκευση Επικαλυπτικών </a:t>
            </a:r>
            <a:br>
              <a:rPr lang="el-GR" altLang="el-GR" smtClean="0"/>
            </a:br>
            <a:r>
              <a:rPr lang="el-GR" altLang="el-GR" smtClean="0"/>
              <a:t>Υλικών - Βερνικιών</a:t>
            </a:r>
          </a:p>
        </p:txBody>
      </p:sp>
      <p:sp>
        <p:nvSpPr>
          <p:cNvPr id="60418" name="2 - Θέση περιεχομένου"/>
          <p:cNvSpPr>
            <a:spLocks noGrp="1"/>
          </p:cNvSpPr>
          <p:nvPr>
            <p:ph idx="1"/>
          </p:nvPr>
        </p:nvSpPr>
        <p:spPr>
          <a:xfrm>
            <a:off x="457200" y="1484313"/>
            <a:ext cx="8229600" cy="4752975"/>
          </a:xfrm>
        </p:spPr>
        <p:txBody>
          <a:bodyPr/>
          <a:lstStyle/>
          <a:p>
            <a:pPr marL="0" indent="0">
              <a:lnSpc>
                <a:spcPct val="114000"/>
              </a:lnSpc>
              <a:spcBef>
                <a:spcPts val="1200"/>
              </a:spcBef>
              <a:buFont typeface="Wingdings 2" pitchFamily="18" charset="2"/>
              <a:buNone/>
            </a:pPr>
            <a:r>
              <a:rPr lang="el-GR" altLang="el-GR" sz="2400" smtClean="0"/>
              <a:t>Τα βερνίκια παραλαμβάνονται συνήθως σε μεγάλα μεταλλικά βαρέλια, που πρέπει να διατηρούνται σε ξηρό μέρος, με σταθερή θερμοκρασία για να αποφευχθεί η αλλοίωσή τους.</a:t>
            </a:r>
            <a:endParaRPr lang="en-US" altLang="el-GR" sz="2400" smtClean="0"/>
          </a:p>
        </p:txBody>
      </p:sp>
      <p:sp>
        <p:nvSpPr>
          <p:cNvPr id="60419"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93EC4BB-2984-458A-A15A-90646C6EF514}" type="slidenum">
              <a:rPr lang="el-GR" altLang="el-GR" smtClean="0">
                <a:solidFill>
                  <a:srgbClr val="000000"/>
                </a:solidFill>
              </a:rPr>
              <a:pPr/>
              <a:t>32</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Τίτλος 1"/>
          <p:cNvSpPr>
            <a:spLocks noGrp="1"/>
          </p:cNvSpPr>
          <p:nvPr>
            <p:ph type="title"/>
          </p:nvPr>
        </p:nvSpPr>
        <p:spPr/>
        <p:txBody>
          <a:bodyPr/>
          <a:lstStyle/>
          <a:p>
            <a:r>
              <a:rPr lang="el-GR" altLang="el-GR" sz="4400" smtClean="0"/>
              <a:t>Βιβλιογραφία </a:t>
            </a:r>
          </a:p>
        </p:txBody>
      </p:sp>
      <p:sp>
        <p:nvSpPr>
          <p:cNvPr id="61442" name="Θέση περιεχομένου 2"/>
          <p:cNvSpPr>
            <a:spLocks noGrp="1"/>
          </p:cNvSpPr>
          <p:nvPr>
            <p:ph idx="1"/>
          </p:nvPr>
        </p:nvSpPr>
        <p:spPr>
          <a:xfrm>
            <a:off x="457200" y="1196975"/>
            <a:ext cx="8362950" cy="5400675"/>
          </a:xfrm>
        </p:spPr>
        <p:txBody>
          <a:bodyPr/>
          <a:lstStyle/>
          <a:p>
            <a:pPr>
              <a:spcBef>
                <a:spcPts val="1200"/>
              </a:spcBef>
            </a:pPr>
            <a:r>
              <a:rPr lang="el-GR" altLang="el-GR" sz="2200" smtClean="0"/>
              <a:t>Σημειώσεις για το θεωρητικό μάθημα «Μελάνια», Στ. Θεοχάρη, Σ.Γ.Τ.Κ.Σ., ΤΕΙ Αθήνας, 2008</a:t>
            </a:r>
            <a:r>
              <a:rPr lang="en-US" altLang="el-GR" sz="2200" smtClean="0"/>
              <a:t>.</a:t>
            </a:r>
            <a:endParaRPr lang="el-GR" altLang="el-GR" sz="2200" smtClean="0"/>
          </a:p>
          <a:p>
            <a:pPr>
              <a:spcBef>
                <a:spcPts val="1200"/>
              </a:spcBef>
            </a:pPr>
            <a:r>
              <a:rPr lang="el-GR" altLang="el-GR" sz="2200" smtClean="0"/>
              <a:t>Μελάνια και καλυπτικά εκτυπώσεων, </a:t>
            </a:r>
            <a:r>
              <a:rPr lang="en-GB" altLang="el-GR" sz="2200" smtClean="0"/>
              <a:t>Thompson</a:t>
            </a:r>
            <a:r>
              <a:rPr lang="el-GR" altLang="el-GR" sz="2200" smtClean="0"/>
              <a:t>, </a:t>
            </a:r>
            <a:r>
              <a:rPr lang="en-GB" altLang="el-GR" sz="2200" smtClean="0"/>
              <a:t>B</a:t>
            </a:r>
            <a:r>
              <a:rPr lang="el-GR" altLang="el-GR" sz="2200" smtClean="0"/>
              <a:t>, Εκδ. ΙΩΝ, 1998</a:t>
            </a:r>
            <a:r>
              <a:rPr lang="en-US" altLang="el-GR" sz="2200" smtClean="0"/>
              <a:t>.</a:t>
            </a:r>
            <a:r>
              <a:rPr lang="el-GR" altLang="el-GR" sz="2200" smtClean="0"/>
              <a:t> </a:t>
            </a:r>
          </a:p>
          <a:p>
            <a:pPr>
              <a:spcBef>
                <a:spcPts val="1200"/>
              </a:spcBef>
            </a:pPr>
            <a:r>
              <a:rPr lang="el-GR" altLang="el-GR" sz="2200" smtClean="0"/>
              <a:t>Μελάνια Εκτυπώσεων, </a:t>
            </a:r>
            <a:r>
              <a:rPr lang="en-US" altLang="el-GR" sz="2200" smtClean="0"/>
              <a:t>Todd R</a:t>
            </a:r>
            <a:r>
              <a:rPr lang="el-GR" altLang="el-GR" sz="2200" smtClean="0"/>
              <a:t>., Εκδ. ΙΩΝ, 1999</a:t>
            </a:r>
            <a:r>
              <a:rPr lang="en-US" altLang="el-GR" sz="2200" smtClean="0"/>
              <a:t>.</a:t>
            </a:r>
            <a:endParaRPr lang="el-GR" altLang="el-GR" sz="2200" smtClean="0"/>
          </a:p>
          <a:p>
            <a:pPr>
              <a:spcBef>
                <a:spcPts val="1200"/>
              </a:spcBef>
            </a:pPr>
            <a:r>
              <a:rPr lang="el-GR" altLang="el-GR" sz="2200" smtClean="0"/>
              <a:t>Σημειώσεις Μελάνια – Φωτοευαπαθείς ενώσεις, Π. Παπαδάκου, ΤΕΙ Αθήνας, 2007</a:t>
            </a:r>
            <a:r>
              <a:rPr lang="en-US" altLang="el-GR" sz="2200" smtClean="0"/>
              <a:t>.</a:t>
            </a:r>
            <a:endParaRPr lang="el-GR" altLang="el-GR" sz="2200" smtClean="0"/>
          </a:p>
          <a:p>
            <a:pPr>
              <a:spcBef>
                <a:spcPts val="1200"/>
              </a:spcBef>
            </a:pPr>
            <a:r>
              <a:rPr lang="el-GR" altLang="el-GR" sz="2200" smtClean="0"/>
              <a:t>Χημεία και Τεχνολογία του Χρώματος, Ε. Τσατσαρώνη – Ι. Ελευθεριάδης, Εκδ. Γαρταγάνη, Θεσ/κη, 2013</a:t>
            </a:r>
            <a:r>
              <a:rPr lang="en-US" altLang="el-GR" sz="2200" smtClean="0"/>
              <a:t>.</a:t>
            </a:r>
            <a:endParaRPr lang="el-GR" altLang="el-GR" sz="2200" smtClean="0"/>
          </a:p>
          <a:p>
            <a:pPr>
              <a:spcBef>
                <a:spcPts val="1200"/>
              </a:spcBef>
            </a:pPr>
            <a:r>
              <a:rPr lang="en-US" altLang="el-GR" sz="2200" smtClean="0"/>
              <a:t>The Printing Ink Manual, Leach RH, Pierce RJ, 5</a:t>
            </a:r>
            <a:r>
              <a:rPr lang="en-US" altLang="el-GR" sz="2200" baseline="30000" smtClean="0"/>
              <a:t>th</a:t>
            </a:r>
            <a:r>
              <a:rPr lang="en-US" altLang="el-GR" sz="2200" smtClean="0"/>
              <a:t> Ed. Springer, 2007.</a:t>
            </a:r>
            <a:endParaRPr lang="el-GR" altLang="el-GR" sz="2200" smtClean="0"/>
          </a:p>
          <a:p>
            <a:pPr>
              <a:spcBef>
                <a:spcPts val="1200"/>
              </a:spcBef>
            </a:pPr>
            <a:r>
              <a:rPr lang="el-GR" altLang="el-GR" sz="2200" smtClean="0"/>
              <a:t>Προστασία από τη διάβρωση – Χρώματα και βερνίκια, Ειρ. Τσαγκαράκη – Καπλάνογλου, ΟΕΔΒ, 1985</a:t>
            </a:r>
            <a:r>
              <a:rPr lang="en-US" altLang="el-GR" sz="2200" smtClean="0"/>
              <a:t>.</a:t>
            </a:r>
            <a:endParaRPr lang="el-GR" altLang="el-GR" sz="2200" smtClean="0"/>
          </a:p>
          <a:p>
            <a:pPr>
              <a:spcBef>
                <a:spcPts val="1200"/>
              </a:spcBef>
            </a:pPr>
            <a:r>
              <a:rPr lang="el-GR" altLang="el-GR" sz="2200" smtClean="0"/>
              <a:t>Εισαγωγή στην Μεταλλοτυπία, Χρ. Αντωνής, Αθήνα 2013.</a:t>
            </a:r>
          </a:p>
        </p:txBody>
      </p:sp>
      <p:sp>
        <p:nvSpPr>
          <p:cNvPr id="6144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48825B8-7E00-4700-8E87-92AE1F34FF9D}" type="slidenum">
              <a:rPr lang="el-GR" altLang="el-GR" smtClean="0">
                <a:solidFill>
                  <a:srgbClr val="000000"/>
                </a:solidFill>
              </a:rPr>
              <a:pPr/>
              <a:t>33</a:t>
            </a:fld>
            <a:endParaRPr lang="el-GR" altLang="el-GR" smtClean="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Τίτλος 6"/>
          <p:cNvSpPr>
            <a:spLocks noGrp="1"/>
          </p:cNvSpPr>
          <p:nvPr>
            <p:ph type="ctrTitle"/>
          </p:nvPr>
        </p:nvSpPr>
        <p:spPr/>
        <p:txBody>
          <a:bodyPr/>
          <a:lstStyle/>
          <a:p>
            <a:r>
              <a:rPr lang="el-GR" altLang="el-GR" smtClean="0"/>
              <a:t>Τέλος Ενότητας</a:t>
            </a:r>
          </a:p>
        </p:txBody>
      </p:sp>
      <p:sp>
        <p:nvSpPr>
          <p:cNvPr id="62466" name="Υπότιτλος 7"/>
          <p:cNvSpPr>
            <a:spLocks noGrp="1"/>
          </p:cNvSpPr>
          <p:nvPr>
            <p:ph type="subTitle" idx="1"/>
          </p:nvPr>
        </p:nvSpPr>
        <p:spPr/>
        <p:txBody>
          <a:bodyPr/>
          <a:lstStyle/>
          <a:p>
            <a:endParaRPr lang="el-GR" altLang="el-GR" smtClean="0"/>
          </a:p>
        </p:txBody>
      </p:sp>
      <p:grpSp>
        <p:nvGrpSpPr>
          <p:cNvPr id="62467" name="Ομάδα 8"/>
          <p:cNvGrpSpPr>
            <a:grpSpLocks/>
          </p:cNvGrpSpPr>
          <p:nvPr/>
        </p:nvGrpSpPr>
        <p:grpSpPr bwMode="auto">
          <a:xfrm>
            <a:off x="1766888" y="5930900"/>
            <a:ext cx="5829300" cy="768350"/>
            <a:chOff x="1767633" y="5931169"/>
            <a:chExt cx="5828703" cy="768532"/>
          </a:xfrm>
        </p:grpSpPr>
        <p:pic>
          <p:nvPicPr>
            <p:cNvPr id="624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3"/>
          <p:cNvSpPr>
            <a:spLocks noGrp="1"/>
          </p:cNvSpPr>
          <p:nvPr>
            <p:ph type="ctrTitle"/>
          </p:nvPr>
        </p:nvSpPr>
        <p:spPr/>
        <p:txBody>
          <a:bodyPr/>
          <a:lstStyle/>
          <a:p>
            <a:r>
              <a:rPr lang="el-GR" altLang="el-GR" sz="4400" smtClean="0"/>
              <a:t>Σημειώματα</a:t>
            </a:r>
          </a:p>
        </p:txBody>
      </p:sp>
      <p:sp>
        <p:nvSpPr>
          <p:cNvPr id="64514" name="Subtitle 1"/>
          <p:cNvSpPr>
            <a:spLocks noGrp="1"/>
          </p:cNvSpPr>
          <p:nvPr>
            <p:ph type="subTitle" idx="1"/>
          </p:nvPr>
        </p:nvSpPr>
        <p:spPr/>
        <p:txBody>
          <a:bodyPr/>
          <a:lstStyle/>
          <a:p>
            <a:endParaRPr lang="el-GR" altLang="el-GR"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l-GR" altLang="el-GR" smtClean="0"/>
              <a:t>Σημείωμα Αναφοράς</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«Μελάνια και </a:t>
            </a:r>
            <a:r>
              <a:rPr lang="el-GR" sz="2000" dirty="0" err="1"/>
              <a:t>επικαλυπτικά</a:t>
            </a:r>
            <a:r>
              <a:rPr lang="el-GR" sz="2000" dirty="0"/>
              <a:t> (Θ). </a:t>
            </a:r>
            <a:r>
              <a:rPr lang="el-GR" sz="2000" dirty="0" smtClean="0"/>
              <a:t>Ενότητα 13</a:t>
            </a:r>
            <a:r>
              <a:rPr lang="en-US" sz="2000" dirty="0" smtClean="0"/>
              <a:t>:</a:t>
            </a:r>
            <a:r>
              <a:rPr lang="el-GR" sz="2000" dirty="0"/>
              <a:t> Επιχρίσματα μεταλλικής συσκευασίας».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6287246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552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Τίτλος 2"/>
          <p:cNvSpPr>
            <a:spLocks noGrp="1"/>
          </p:cNvSpPr>
          <p:nvPr>
            <p:ph type="title"/>
          </p:nvPr>
        </p:nvSpPr>
        <p:spPr/>
        <p:txBody>
          <a:bodyPr/>
          <a:lstStyle/>
          <a:p>
            <a:r>
              <a:rPr lang="el-GR" altLang="el-GR" smtClean="0"/>
              <a:t>Ορισμός Συσκευασίας</a:t>
            </a:r>
          </a:p>
        </p:txBody>
      </p:sp>
      <p:sp>
        <p:nvSpPr>
          <p:cNvPr id="30722" name="2 - Θέση περιεχομένου"/>
          <p:cNvSpPr>
            <a:spLocks noGrp="1"/>
          </p:cNvSpPr>
          <p:nvPr>
            <p:ph idx="1"/>
          </p:nvPr>
        </p:nvSpPr>
        <p:spPr/>
        <p:txBody>
          <a:bodyPr/>
          <a:lstStyle/>
          <a:p>
            <a:pPr>
              <a:lnSpc>
                <a:spcPct val="114000"/>
              </a:lnSpc>
              <a:spcBef>
                <a:spcPts val="1200"/>
              </a:spcBef>
            </a:pPr>
            <a:r>
              <a:rPr lang="el-GR" altLang="el-GR" sz="2400" smtClean="0"/>
              <a:t>Η συσκευασία ως </a:t>
            </a:r>
            <a:r>
              <a:rPr lang="el-GR" altLang="el-GR" sz="2400" b="1" smtClean="0"/>
              <a:t>διαδικασία,</a:t>
            </a:r>
            <a:r>
              <a:rPr lang="el-GR" altLang="el-GR" sz="2400" smtClean="0"/>
              <a:t> είναι η τεχνολογία που μας επιτρέπει να διατηρούμε, να προστατεύουμε και να διαθέτουμε προϊόντα χωρίς αυτά να φθείρονται  ή να αλλοιώνονται.</a:t>
            </a:r>
            <a:endParaRPr lang="en-US" altLang="el-GR" sz="2400" smtClean="0"/>
          </a:p>
          <a:p>
            <a:pPr>
              <a:lnSpc>
                <a:spcPct val="114000"/>
              </a:lnSpc>
              <a:spcBef>
                <a:spcPts val="1200"/>
              </a:spcBef>
            </a:pPr>
            <a:r>
              <a:rPr lang="el-GR" altLang="el-GR" sz="2400" smtClean="0"/>
              <a:t>Η συσκευασία ως </a:t>
            </a:r>
            <a:r>
              <a:rPr lang="el-GR" altLang="el-GR" sz="2400" b="1" smtClean="0"/>
              <a:t>μέσον</a:t>
            </a:r>
            <a:r>
              <a:rPr lang="el-GR" altLang="el-GR" sz="2400" smtClean="0"/>
              <a:t>, είναι κάθε προϊόν, κατασκευασμένο από οποιοδήποτε υλικό, από πρώτες ύλες μέχρι επεξεργασμένα υλικά, και προοριζόμενο να χρησιμοποιείται για να περιέχει αγαθά. </a:t>
            </a:r>
          </a:p>
        </p:txBody>
      </p:sp>
      <p:sp>
        <p:nvSpPr>
          <p:cNvPr id="30723"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910916A-AED7-4FD2-B9D5-22AF980F3BB4}" type="slidenum">
              <a:rPr lang="el-GR" altLang="el-GR" smtClean="0">
                <a:solidFill>
                  <a:srgbClr val="000000"/>
                </a:solidFill>
              </a:rPr>
              <a:pPr/>
              <a:t>3</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fontAlgn="auto">
              <a:spcAft>
                <a:spcPts val="0"/>
              </a:spcAft>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l-GR" altLang="el-GR" smtClean="0"/>
              <a:t>Χρηματοδότηση</a:t>
            </a:r>
          </a:p>
        </p:txBody>
      </p:sp>
      <p:sp>
        <p:nvSpPr>
          <p:cNvPr id="72706" name="Content Placeholder 2"/>
          <p:cNvSpPr>
            <a:spLocks noGrp="1"/>
          </p:cNvSpPr>
          <p:nvPr>
            <p:ph idx="1"/>
          </p:nvPr>
        </p:nvSpPr>
        <p:spPr>
          <a:xfrm>
            <a:off x="457200" y="1341438"/>
            <a:ext cx="8229600" cy="4525962"/>
          </a:xfrm>
        </p:spPr>
        <p:txBody>
          <a:bodyPr/>
          <a:lstStyle/>
          <a:p>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r>
              <a:rPr lang="el-GR" altLang="el-GR" sz="2000" smtClean="0"/>
              <a:t>Το έργο «</a:t>
            </a:r>
            <a:r>
              <a:rPr lang="el-GR" altLang="el-GR" sz="2000" b="1" smtClean="0"/>
              <a:t>Ανοικτά Ακαδημαϊκά Μαθήματα στο ΤΕΙ Αθηνών</a:t>
            </a:r>
            <a:r>
              <a:rPr lang="el-GR" altLang="el-GR" sz="2000" smtClean="0"/>
              <a:t>» έχει χρηματοδοτήσει μόνο την αναδιαμόρφωση του εκπαιδευτικού υλικού. </a:t>
            </a:r>
            <a:endParaRPr lang="en-US" altLang="el-GR" sz="2000" smtClean="0"/>
          </a:p>
          <a:p>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270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Τίτλος 2"/>
          <p:cNvSpPr>
            <a:spLocks noGrp="1"/>
          </p:cNvSpPr>
          <p:nvPr>
            <p:ph type="title"/>
          </p:nvPr>
        </p:nvSpPr>
        <p:spPr/>
        <p:txBody>
          <a:bodyPr/>
          <a:lstStyle/>
          <a:p>
            <a:r>
              <a:rPr lang="el-GR" altLang="el-GR" smtClean="0"/>
              <a:t>Σκοπός της συσκευασίας</a:t>
            </a:r>
          </a:p>
        </p:txBody>
      </p:sp>
      <p:sp>
        <p:nvSpPr>
          <p:cNvPr id="31746" name="2 - Θέση περιεχομένου"/>
          <p:cNvSpPr>
            <a:spLocks noGrp="1"/>
          </p:cNvSpPr>
          <p:nvPr>
            <p:ph idx="1"/>
          </p:nvPr>
        </p:nvSpPr>
        <p:spPr/>
        <p:txBody>
          <a:bodyPr/>
          <a:lstStyle/>
          <a:p>
            <a:pPr>
              <a:lnSpc>
                <a:spcPct val="114000"/>
              </a:lnSpc>
            </a:pPr>
            <a:r>
              <a:rPr lang="el-GR" altLang="el-GR" sz="2200" b="1" smtClean="0"/>
              <a:t>Σκοπός</a:t>
            </a:r>
            <a:r>
              <a:rPr lang="el-GR" altLang="el-GR" sz="2200" smtClean="0"/>
              <a:t> της συσκευασίας είναι η προστασία των αγαθών, η διευκόλυνση της διακίνησης και της διάθεσής τους, καθώς και η ελκυστική παρουσίασή τους από τον παραγωγό μέχρι τον τελικό χρήστη ή τον καταναλωτή.</a:t>
            </a:r>
          </a:p>
          <a:p>
            <a:pPr>
              <a:lnSpc>
                <a:spcPct val="114000"/>
              </a:lnSpc>
            </a:pPr>
            <a:r>
              <a:rPr lang="el-GR" altLang="el-GR" sz="2200" smtClean="0"/>
              <a:t>Η συσκευασία, επίσης, λειτουργεί και ως μεταδότης πληροφοριών σχετικά με το περιεχόμενο και την χρήση του. Με αυτόν τον τρόπο, μπορεί να επικοινωνεί με τον καταναλωτή και να είναι προσιτή και ελκυστική σε αυτόν. </a:t>
            </a:r>
          </a:p>
          <a:p>
            <a:pPr>
              <a:lnSpc>
                <a:spcPct val="114000"/>
              </a:lnSpc>
            </a:pPr>
            <a:r>
              <a:rPr lang="el-GR" altLang="el-GR" sz="2200" smtClean="0"/>
              <a:t>Έτσι, εξασφαλίζεται η αγοραστική της δύναμη, οπότε οι κατασκευαστές δίνουν μεγάλη σημασία στη σχεδίαση και την κατασκευή της συσκευασίας αφού μέσω αυτής, εξασφαλίζεται η πρώτη επαφή καταναλωτή-προϊόντος.</a:t>
            </a:r>
            <a:endParaRPr lang="en-US" altLang="el-GR" sz="2200" smtClean="0"/>
          </a:p>
        </p:txBody>
      </p:sp>
      <p:sp>
        <p:nvSpPr>
          <p:cNvPr id="31747"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96A3EE1-800A-4738-A9CA-766AF2AF55BD}" type="slidenum">
              <a:rPr lang="el-GR" altLang="el-GR" smtClean="0">
                <a:solidFill>
                  <a:srgbClr val="000000"/>
                </a:solidFill>
              </a:rPr>
              <a:pPr/>
              <a:t>4</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Τίτλος 2"/>
          <p:cNvSpPr>
            <a:spLocks noGrp="1"/>
          </p:cNvSpPr>
          <p:nvPr>
            <p:ph type="title"/>
          </p:nvPr>
        </p:nvSpPr>
        <p:spPr/>
        <p:txBody>
          <a:bodyPr/>
          <a:lstStyle/>
          <a:p>
            <a:r>
              <a:rPr lang="el-GR" altLang="el-GR" smtClean="0"/>
              <a:t>Είδη συσκευασίας</a:t>
            </a:r>
          </a:p>
        </p:txBody>
      </p:sp>
      <p:sp>
        <p:nvSpPr>
          <p:cNvPr id="10243" name="2 - Θέση περιεχομένου"/>
          <p:cNvSpPr>
            <a:spLocks noGrp="1"/>
          </p:cNvSpPr>
          <p:nvPr>
            <p:ph idx="1"/>
          </p:nvPr>
        </p:nvSpPr>
        <p:spPr/>
        <p:txBody>
          <a:bodyPr/>
          <a:lstStyle/>
          <a:p>
            <a:pPr marL="0" indent="0">
              <a:lnSpc>
                <a:spcPct val="110000"/>
              </a:lnSpc>
              <a:spcBef>
                <a:spcPts val="1200"/>
              </a:spcBef>
              <a:buFont typeface="Wingdings 2" pitchFamily="18" charset="2"/>
              <a:buNone/>
              <a:defRPr/>
            </a:pPr>
            <a:r>
              <a:rPr lang="el-GR" altLang="el-GR" sz="2400" dirty="0" smtClean="0"/>
              <a:t>Ως υλικά συσκευασίας μπορούν να χρησιμοποιηθούν τα εξής:</a:t>
            </a:r>
          </a:p>
          <a:p>
            <a:pPr>
              <a:lnSpc>
                <a:spcPct val="110000"/>
              </a:lnSpc>
              <a:spcBef>
                <a:spcPts val="1200"/>
              </a:spcBef>
              <a:buFont typeface="Wingdings 2" pitchFamily="18" charset="2"/>
              <a:buNone/>
              <a:defRPr/>
            </a:pPr>
            <a:r>
              <a:rPr lang="el-GR" altLang="el-GR" sz="2400" b="1" dirty="0" smtClean="0"/>
              <a:t>ΥΛΙΚΑ  ΣΥΣΚΕΥΑΣΙΑΣ</a:t>
            </a:r>
            <a:endParaRPr lang="en-US" altLang="el-GR" sz="2400" dirty="0" smtClean="0"/>
          </a:p>
          <a:p>
            <a:pPr>
              <a:lnSpc>
                <a:spcPct val="110000"/>
              </a:lnSpc>
              <a:spcBef>
                <a:spcPts val="1200"/>
              </a:spcBef>
              <a:defRPr/>
            </a:pPr>
            <a:r>
              <a:rPr lang="el-GR" altLang="el-GR" sz="2400" dirty="0" smtClean="0"/>
              <a:t>Χαρτί-χαρτόνι</a:t>
            </a:r>
            <a:r>
              <a:rPr lang="en-US" altLang="el-GR" sz="2400" dirty="0" smtClean="0"/>
              <a:t>,</a:t>
            </a:r>
            <a:endParaRPr lang="el-GR" altLang="el-GR" sz="2400" dirty="0" smtClean="0"/>
          </a:p>
          <a:p>
            <a:pPr>
              <a:lnSpc>
                <a:spcPct val="110000"/>
              </a:lnSpc>
              <a:spcBef>
                <a:spcPts val="1200"/>
              </a:spcBef>
              <a:defRPr/>
            </a:pPr>
            <a:r>
              <a:rPr lang="el-GR" altLang="el-GR" sz="2400" dirty="0" smtClean="0"/>
              <a:t>Μέταλλα</a:t>
            </a:r>
            <a:r>
              <a:rPr lang="en-US" altLang="el-GR" sz="2400" dirty="0" smtClean="0"/>
              <a:t>,</a:t>
            </a:r>
            <a:endParaRPr lang="el-GR" altLang="el-GR" sz="2400" dirty="0" smtClean="0"/>
          </a:p>
          <a:p>
            <a:pPr>
              <a:lnSpc>
                <a:spcPct val="110000"/>
              </a:lnSpc>
              <a:spcBef>
                <a:spcPts val="1200"/>
              </a:spcBef>
              <a:defRPr/>
            </a:pPr>
            <a:r>
              <a:rPr lang="el-GR" altLang="el-GR" sz="2400" dirty="0" smtClean="0"/>
              <a:t>Γυαλί</a:t>
            </a:r>
            <a:r>
              <a:rPr lang="en-US" altLang="el-GR" sz="2400" dirty="0" smtClean="0"/>
              <a:t>,</a:t>
            </a:r>
            <a:endParaRPr lang="el-GR" altLang="el-GR" sz="2400" dirty="0" smtClean="0"/>
          </a:p>
          <a:p>
            <a:pPr>
              <a:lnSpc>
                <a:spcPct val="110000"/>
              </a:lnSpc>
              <a:spcBef>
                <a:spcPts val="1200"/>
              </a:spcBef>
              <a:defRPr/>
            </a:pPr>
            <a:r>
              <a:rPr lang="el-GR" altLang="el-GR" sz="2400" dirty="0" smtClean="0"/>
              <a:t>Πλαστικό</a:t>
            </a:r>
            <a:r>
              <a:rPr lang="en-US" altLang="el-GR" sz="2400" dirty="0" smtClean="0"/>
              <a:t>,</a:t>
            </a:r>
            <a:endParaRPr lang="el-GR" altLang="el-GR" sz="2400" dirty="0" smtClean="0"/>
          </a:p>
          <a:p>
            <a:pPr>
              <a:lnSpc>
                <a:spcPct val="110000"/>
              </a:lnSpc>
              <a:spcBef>
                <a:spcPts val="1200"/>
              </a:spcBef>
              <a:defRPr/>
            </a:pPr>
            <a:r>
              <a:rPr lang="el-GR" altLang="el-GR" sz="2400" dirty="0" smtClean="0"/>
              <a:t>Συνδυασμοί υλικών</a:t>
            </a:r>
            <a:r>
              <a:rPr lang="en-US" altLang="el-GR" sz="2400" dirty="0" smtClean="0"/>
              <a:t>.</a:t>
            </a:r>
            <a:endParaRPr lang="el-GR" altLang="el-GR" sz="2400" dirty="0" smtClean="0"/>
          </a:p>
          <a:p>
            <a:pPr marL="0" indent="0">
              <a:lnSpc>
                <a:spcPct val="110000"/>
              </a:lnSpc>
              <a:spcBef>
                <a:spcPts val="1200"/>
              </a:spcBef>
              <a:buFont typeface="Arial" charset="0"/>
              <a:buNone/>
              <a:defRPr/>
            </a:pPr>
            <a:r>
              <a:rPr lang="el-GR" sz="2400" dirty="0" smtClean="0"/>
              <a:t>Γενικά, το μεγαλύτερο ποσοστό των </a:t>
            </a:r>
            <a:r>
              <a:rPr lang="el-GR" sz="2400" dirty="0"/>
              <a:t>υλικών </a:t>
            </a:r>
            <a:r>
              <a:rPr lang="el-GR" sz="2400" dirty="0" smtClean="0"/>
              <a:t>συσκευασίας προορίζεται </a:t>
            </a:r>
            <a:r>
              <a:rPr lang="el-GR" sz="2400" dirty="0"/>
              <a:t>για </a:t>
            </a:r>
            <a:r>
              <a:rPr lang="el-GR" sz="2400" dirty="0" smtClean="0"/>
              <a:t>τα τρόφιμα </a:t>
            </a:r>
            <a:r>
              <a:rPr lang="el-GR" sz="2400" dirty="0"/>
              <a:t>και </a:t>
            </a:r>
            <a:r>
              <a:rPr lang="el-GR" sz="2400" dirty="0" smtClean="0"/>
              <a:t>τα ποτά</a:t>
            </a:r>
            <a:r>
              <a:rPr lang="el-GR" sz="2400" dirty="0"/>
              <a:t>.</a:t>
            </a:r>
          </a:p>
          <a:p>
            <a:pPr>
              <a:lnSpc>
                <a:spcPct val="110000"/>
              </a:lnSpc>
              <a:spcBef>
                <a:spcPts val="1200"/>
              </a:spcBef>
              <a:defRPr/>
            </a:pPr>
            <a:endParaRPr lang="en-US" altLang="el-GR" sz="2400" dirty="0" smtClean="0"/>
          </a:p>
        </p:txBody>
      </p:sp>
      <p:sp>
        <p:nvSpPr>
          <p:cNvPr id="32771"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97BDCC0-9D18-4A8E-8671-A96E12081A9D}" type="slidenum">
              <a:rPr lang="el-GR" altLang="el-GR" smtClean="0">
                <a:solidFill>
                  <a:srgbClr val="000000"/>
                </a:solidFill>
              </a:rPr>
              <a:pPr/>
              <a:t>5</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Τίτλος 3"/>
          <p:cNvSpPr>
            <a:spLocks noGrp="1"/>
          </p:cNvSpPr>
          <p:nvPr>
            <p:ph type="title"/>
          </p:nvPr>
        </p:nvSpPr>
        <p:spPr>
          <a:xfrm>
            <a:off x="539750" y="1844675"/>
            <a:ext cx="8229600" cy="909638"/>
          </a:xfrm>
          <a:ln w="28575">
            <a:solidFill>
              <a:srgbClr val="004A82"/>
            </a:solidFill>
            <a:miter lim="800000"/>
            <a:headEnd/>
            <a:tailEnd/>
          </a:ln>
        </p:spPr>
        <p:txBody>
          <a:bodyPr/>
          <a:lstStyle/>
          <a:p>
            <a:r>
              <a:rPr lang="el-GR" altLang="el-GR" smtClean="0"/>
              <a:t>Μεταλλική Συσκευασία</a:t>
            </a:r>
          </a:p>
        </p:txBody>
      </p:sp>
      <p:pic>
        <p:nvPicPr>
          <p:cNvPr id="18434" name="Picture 2" descr="Traditional Metal Packaging still preferred by consumers"/>
          <p:cNvPicPr>
            <a:picLocks noChangeAspect="1" noChangeArrowheads="1"/>
          </p:cNvPicPr>
          <p:nvPr/>
        </p:nvPicPr>
        <p:blipFill>
          <a:blip r:embed="rId2" cstate="print">
            <a:extLst/>
          </a:blip>
          <a:srcRect/>
          <a:stretch>
            <a:fillRect/>
          </a:stretch>
        </p:blipFill>
        <p:spPr bwMode="auto">
          <a:xfrm>
            <a:off x="3059832" y="3284984"/>
            <a:ext cx="2857500" cy="21717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3795" name="Ορθογώνιο 6"/>
          <p:cNvSpPr>
            <a:spLocks noChangeArrowheads="1"/>
          </p:cNvSpPr>
          <p:nvPr/>
        </p:nvSpPr>
        <p:spPr bwMode="auto">
          <a:xfrm>
            <a:off x="2339975" y="5721350"/>
            <a:ext cx="4572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l-GR" sz="1200">
                <a:solidFill>
                  <a:srgbClr val="000000"/>
                </a:solidFill>
                <a:latin typeface="Calibri" pitchFamily="34" charset="0"/>
                <a:cs typeface="Arial" charset="0"/>
                <a:hlinkClick r:id="rId3"/>
              </a:rPr>
              <a:t>packagingblog.blogspot.gr</a:t>
            </a:r>
            <a:endParaRPr lang="el-GR" altLang="el-GR" sz="1200">
              <a:solidFill>
                <a:srgbClr val="000000"/>
              </a:solidFill>
              <a:latin typeface="Calibri" pitchFamily="34" charset="0"/>
              <a:cs typeface="Arial" charset="0"/>
            </a:endParaRPr>
          </a:p>
        </p:txBody>
      </p:sp>
      <p:sp>
        <p:nvSpPr>
          <p:cNvPr id="33796"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93A9FB7-23A2-488B-9AC4-234B5EECC403}" type="slidenum">
              <a:rPr lang="el-GR" altLang="el-GR" smtClean="0">
                <a:solidFill>
                  <a:srgbClr val="000000"/>
                </a:solidFill>
              </a:rPr>
              <a:pPr/>
              <a:t>6</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Τίτλος 2"/>
          <p:cNvSpPr>
            <a:spLocks noGrp="1"/>
          </p:cNvSpPr>
          <p:nvPr>
            <p:ph type="title"/>
          </p:nvPr>
        </p:nvSpPr>
        <p:spPr/>
        <p:txBody>
          <a:bodyPr/>
          <a:lstStyle/>
          <a:p>
            <a:r>
              <a:rPr lang="el-GR" altLang="el-GR" smtClean="0"/>
              <a:t>Μεταλλικά Υλικά Συσκευασίας</a:t>
            </a:r>
          </a:p>
        </p:txBody>
      </p:sp>
      <p:sp>
        <p:nvSpPr>
          <p:cNvPr id="13315" name="2 - Θέση περιεχομένου"/>
          <p:cNvSpPr>
            <a:spLocks noGrp="1"/>
          </p:cNvSpPr>
          <p:nvPr>
            <p:ph idx="1"/>
          </p:nvPr>
        </p:nvSpPr>
        <p:spPr>
          <a:xfrm>
            <a:off x="323850" y="1196975"/>
            <a:ext cx="8712200" cy="5256213"/>
          </a:xfrm>
        </p:spPr>
        <p:txBody>
          <a:bodyPr/>
          <a:lstStyle/>
          <a:p>
            <a:pPr>
              <a:lnSpc>
                <a:spcPct val="110000"/>
              </a:lnSpc>
              <a:spcBef>
                <a:spcPts val="1200"/>
              </a:spcBef>
              <a:defRPr/>
            </a:pPr>
            <a:r>
              <a:rPr lang="el-GR" altLang="el-GR" sz="2400" b="1" dirty="0" smtClean="0"/>
              <a:t>Λευκοσίδηρος</a:t>
            </a:r>
            <a:endParaRPr lang="el-GR" altLang="el-GR" sz="2400" b="1" dirty="0"/>
          </a:p>
          <a:p>
            <a:pPr marL="355600" indent="0">
              <a:lnSpc>
                <a:spcPct val="110000"/>
              </a:lnSpc>
              <a:spcBef>
                <a:spcPts val="1200"/>
              </a:spcBef>
              <a:buFont typeface="Arial" charset="0"/>
              <a:buNone/>
              <a:defRPr/>
            </a:pPr>
            <a:r>
              <a:rPr lang="el-GR" altLang="el-GR" sz="2400" dirty="0" smtClean="0"/>
              <a:t>Είναι ο επικασσιτερωμένος χάλυβας. Ως υλικό συσκευασίας έχει ιστορία δύο αιώνων και εξακολουθεί να χρησιμοποιείται εξαιτίας της αυξημένης σκληρότητάς του, της ικανοποιητικής εμφάνισης, του χαμηλού κόστους, της θερμικής αγωγιμότητας, της ευκολίας μορφοποίησης και συγκόλλησης. </a:t>
            </a:r>
            <a:endParaRPr lang="en-US" altLang="el-GR" sz="2400" dirty="0" smtClean="0"/>
          </a:p>
          <a:p>
            <a:pPr>
              <a:lnSpc>
                <a:spcPct val="110000"/>
              </a:lnSpc>
              <a:spcBef>
                <a:spcPts val="1200"/>
              </a:spcBef>
              <a:defRPr/>
            </a:pPr>
            <a:r>
              <a:rPr lang="el-GR" altLang="el-GR" sz="2400" b="1" dirty="0" smtClean="0"/>
              <a:t>Επιχρωμιωμένος χάλυβας</a:t>
            </a:r>
            <a:endParaRPr lang="el-GR" altLang="el-GR" sz="2400" b="1" dirty="0"/>
          </a:p>
          <a:p>
            <a:pPr marL="355600" indent="0">
              <a:lnSpc>
                <a:spcPct val="110000"/>
              </a:lnSpc>
              <a:spcBef>
                <a:spcPts val="1200"/>
              </a:spcBef>
              <a:buFont typeface="Arial" charset="0"/>
              <a:buNone/>
              <a:defRPr/>
            </a:pPr>
            <a:r>
              <a:rPr lang="el-GR" altLang="el-GR" sz="2400" dirty="0" smtClean="0"/>
              <a:t>Καλείται και χάλυβας χωρίς κασσίτερο (</a:t>
            </a:r>
            <a:r>
              <a:rPr lang="el-GR" altLang="el-GR" sz="2400" dirty="0" err="1" smtClean="0"/>
              <a:t>tin</a:t>
            </a:r>
            <a:r>
              <a:rPr lang="el-GR" altLang="el-GR" sz="2400" dirty="0" smtClean="0"/>
              <a:t> </a:t>
            </a:r>
            <a:r>
              <a:rPr lang="el-GR" altLang="el-GR" sz="2400" dirty="0" err="1" smtClean="0"/>
              <a:t>free</a:t>
            </a:r>
            <a:r>
              <a:rPr lang="el-GR" altLang="el-GR" sz="2400" dirty="0" smtClean="0"/>
              <a:t> </a:t>
            </a:r>
            <a:r>
              <a:rPr lang="el-GR" altLang="el-GR" sz="2400" dirty="0" err="1" smtClean="0"/>
              <a:t>steel</a:t>
            </a:r>
            <a:r>
              <a:rPr lang="el-GR" altLang="el-GR" sz="2400" dirty="0" smtClean="0"/>
              <a:t>, TFS).</a:t>
            </a:r>
            <a:endParaRPr lang="en-US" altLang="el-GR" sz="2400" dirty="0" smtClean="0"/>
          </a:p>
          <a:p>
            <a:pPr>
              <a:lnSpc>
                <a:spcPct val="110000"/>
              </a:lnSpc>
              <a:spcBef>
                <a:spcPts val="1200"/>
              </a:spcBef>
              <a:defRPr/>
            </a:pPr>
            <a:r>
              <a:rPr lang="el-GR" altLang="el-GR" sz="2400" b="1" dirty="0" smtClean="0"/>
              <a:t>Αλουμίνιο</a:t>
            </a:r>
            <a:endParaRPr lang="el-GR" altLang="el-GR" sz="2400" b="1" dirty="0"/>
          </a:p>
          <a:p>
            <a:pPr marL="355600" indent="0">
              <a:lnSpc>
                <a:spcPct val="110000"/>
              </a:lnSpc>
              <a:spcBef>
                <a:spcPts val="1200"/>
              </a:spcBef>
              <a:buFont typeface="Arial" charset="0"/>
              <a:buNone/>
              <a:defRPr/>
            </a:pPr>
            <a:r>
              <a:rPr lang="el-GR" altLang="el-GR" sz="2400" dirty="0" smtClean="0"/>
              <a:t>Είναι ελαφρύτερο, λιγότερο σκληρό και περισσότερο εύκαμπτο </a:t>
            </a:r>
            <a:r>
              <a:rPr lang="en-US" altLang="el-GR" sz="2400" dirty="0" smtClean="0"/>
              <a:t> </a:t>
            </a:r>
            <a:r>
              <a:rPr lang="el-GR" altLang="el-GR" sz="2400" dirty="0" smtClean="0"/>
              <a:t>από τα άλλα δύο υλικά.</a:t>
            </a:r>
          </a:p>
        </p:txBody>
      </p:sp>
      <p:sp>
        <p:nvSpPr>
          <p:cNvPr id="34819"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07A8512-802A-4E51-8853-E30899C7DAC2}" type="slidenum">
              <a:rPr lang="el-GR" altLang="el-GR" smtClean="0">
                <a:solidFill>
                  <a:srgbClr val="000000"/>
                </a:solidFill>
              </a:rPr>
              <a:pPr/>
              <a:t>7</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Τίτλος 3"/>
          <p:cNvSpPr>
            <a:spLocks noGrp="1"/>
          </p:cNvSpPr>
          <p:nvPr>
            <p:ph type="title"/>
          </p:nvPr>
        </p:nvSpPr>
        <p:spPr>
          <a:xfrm>
            <a:off x="468313" y="115888"/>
            <a:ext cx="8229600" cy="1081087"/>
          </a:xfrm>
        </p:spPr>
        <p:txBody>
          <a:bodyPr/>
          <a:lstStyle/>
          <a:p>
            <a:r>
              <a:rPr lang="el-GR" altLang="el-GR" smtClean="0"/>
              <a:t>Πλεονεκτήματα μεταλλικής συσκευασίας</a:t>
            </a:r>
          </a:p>
        </p:txBody>
      </p:sp>
      <p:sp>
        <p:nvSpPr>
          <p:cNvPr id="35842" name="2 - Θέση περιεχομένου"/>
          <p:cNvSpPr>
            <a:spLocks noGrp="1"/>
          </p:cNvSpPr>
          <p:nvPr>
            <p:ph idx="1"/>
          </p:nvPr>
        </p:nvSpPr>
        <p:spPr>
          <a:xfrm>
            <a:off x="457200" y="1341438"/>
            <a:ext cx="8229600" cy="5040312"/>
          </a:xfrm>
        </p:spPr>
        <p:txBody>
          <a:bodyPr/>
          <a:lstStyle/>
          <a:p>
            <a:pPr>
              <a:spcBef>
                <a:spcPts val="800"/>
              </a:spcBef>
            </a:pPr>
            <a:r>
              <a:rPr lang="el-GR" altLang="el-GR" sz="2400" smtClean="0"/>
              <a:t>Μηχανική αντοχή.</a:t>
            </a:r>
            <a:endParaRPr lang="en-US" altLang="el-GR" sz="2400" smtClean="0"/>
          </a:p>
          <a:p>
            <a:pPr>
              <a:spcBef>
                <a:spcPts val="800"/>
              </a:spcBef>
            </a:pPr>
            <a:r>
              <a:rPr lang="el-GR" altLang="el-GR" sz="2400" smtClean="0"/>
              <a:t>Δυνατότητα ερμητικού κλεισίματος.</a:t>
            </a:r>
            <a:endParaRPr lang="en-US" altLang="el-GR" sz="2400" smtClean="0"/>
          </a:p>
          <a:p>
            <a:pPr>
              <a:spcBef>
                <a:spcPts val="800"/>
              </a:spcBef>
            </a:pPr>
            <a:r>
              <a:rPr lang="el-GR" altLang="el-GR" sz="2400" smtClean="0"/>
              <a:t>Φραγμός σε αέρια, υγρασία και φως.</a:t>
            </a:r>
            <a:endParaRPr lang="en-US" altLang="el-GR" sz="2400" smtClean="0"/>
          </a:p>
          <a:p>
            <a:pPr>
              <a:spcBef>
                <a:spcPts val="800"/>
              </a:spcBef>
            </a:pPr>
            <a:r>
              <a:rPr lang="el-GR" altLang="el-GR" sz="2400" smtClean="0"/>
              <a:t>Αντοχή σε υψηλές θερμοκρασίες.</a:t>
            </a:r>
            <a:endParaRPr lang="en-US" altLang="el-GR" sz="2400" smtClean="0"/>
          </a:p>
          <a:p>
            <a:pPr>
              <a:spcBef>
                <a:spcPts val="800"/>
              </a:spcBef>
            </a:pPr>
            <a:r>
              <a:rPr lang="el-GR" altLang="el-GR" sz="2400" smtClean="0"/>
              <a:t>Εύκολη μορφοποίηση και δυνατότητα κατασκευής διαφόρων σχημάτων.</a:t>
            </a:r>
            <a:endParaRPr lang="en-US" altLang="el-GR" sz="2400" smtClean="0"/>
          </a:p>
          <a:p>
            <a:pPr>
              <a:spcBef>
                <a:spcPts val="800"/>
              </a:spcBef>
            </a:pPr>
            <a:r>
              <a:rPr lang="el-GR" altLang="el-GR" sz="2400" smtClean="0"/>
              <a:t>Καλή εμφάνιση λόγω της δυνατότητας βερνικώματος και διακόσμησης της επιφάνειας.</a:t>
            </a:r>
            <a:endParaRPr lang="en-US" altLang="el-GR" sz="2400" smtClean="0"/>
          </a:p>
          <a:p>
            <a:pPr>
              <a:spcBef>
                <a:spcPts val="800"/>
              </a:spcBef>
            </a:pPr>
            <a:r>
              <a:rPr lang="el-GR" altLang="el-GR" sz="2400" smtClean="0"/>
              <a:t>Ευχέρεια γεμίσματος και κλεισίματος με μηχανικά μέσα.</a:t>
            </a:r>
            <a:endParaRPr lang="en-US" altLang="el-GR" sz="2400" smtClean="0"/>
          </a:p>
          <a:p>
            <a:pPr>
              <a:spcBef>
                <a:spcPts val="800"/>
              </a:spcBef>
            </a:pPr>
            <a:r>
              <a:rPr lang="el-GR" altLang="el-GR" sz="2400" smtClean="0"/>
              <a:t>Σχετικά χαμηλή τοξικότητα.</a:t>
            </a:r>
            <a:endParaRPr lang="en-US" altLang="el-GR" sz="2400" smtClean="0"/>
          </a:p>
          <a:p>
            <a:pPr>
              <a:spcBef>
                <a:spcPts val="800"/>
              </a:spcBef>
            </a:pPr>
            <a:r>
              <a:rPr lang="el-GR" altLang="el-GR" sz="2400" smtClean="0"/>
              <a:t>Σχετικά χαμηλό βάρος.</a:t>
            </a:r>
            <a:endParaRPr lang="en-US" altLang="el-GR" sz="2400" smtClean="0"/>
          </a:p>
        </p:txBody>
      </p:sp>
      <p:sp>
        <p:nvSpPr>
          <p:cNvPr id="35843"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FE4D927-729D-4C4C-A49D-A8CBAF142FDB}" type="slidenum">
              <a:rPr lang="el-GR" altLang="el-GR" smtClean="0">
                <a:solidFill>
                  <a:srgbClr val="000000"/>
                </a:solidFill>
              </a:rPr>
              <a:pPr/>
              <a:t>8</a:t>
            </a:fld>
            <a:endParaRPr lang="el-GR" altLang="el-GR" smtClean="0">
              <a:solidFill>
                <a:srgbClr val="000000"/>
              </a:solidFill>
            </a:endParaRPr>
          </a:p>
        </p:txBody>
      </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b1f8ad82c090eefdf7ded87f8b4e618bfa706978"/>
</p:tagLst>
</file>

<file path=ppt/theme/theme1.xml><?xml version="1.0" encoding="utf-8"?>
<a:theme xmlns:a="http://schemas.openxmlformats.org/drawingml/2006/main" name="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1">
  <a:themeElements>
    <a:clrScheme name="Προσαρμοσμένο 9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TEMPLATE1</Template>
  <TotalTime>24</TotalTime>
  <Words>2328</Words>
  <Application>Microsoft Office PowerPoint</Application>
  <PresentationFormat>Προβολή στην οθόνη (4:3)</PresentationFormat>
  <Paragraphs>242</Paragraphs>
  <Slides>41</Slides>
  <Notes>8</Notes>
  <HiddenSlides>0</HiddenSlides>
  <MMClips>0</MMClips>
  <ScaleCrop>false</ScaleCrop>
  <HeadingPairs>
    <vt:vector size="4" baseType="variant">
      <vt:variant>
        <vt:lpstr>Θέμα</vt:lpstr>
      </vt:variant>
      <vt:variant>
        <vt:i4>3</vt:i4>
      </vt:variant>
      <vt:variant>
        <vt:lpstr>Τίτλοι διαφανειών</vt:lpstr>
      </vt:variant>
      <vt:variant>
        <vt:i4>41</vt:i4>
      </vt:variant>
    </vt:vector>
  </HeadingPairs>
  <TitlesOfParts>
    <vt:vector size="44" baseType="lpstr">
      <vt:lpstr>TEMPLATE1</vt:lpstr>
      <vt:lpstr>1_TEMPLATE1</vt:lpstr>
      <vt:lpstr>OC_template_updated</vt:lpstr>
      <vt:lpstr>Μελάνια και επικαλυπτικά (Θ)</vt:lpstr>
      <vt:lpstr>Στόχος ενότητας</vt:lpstr>
      <vt:lpstr>Η Συσκευασία</vt:lpstr>
      <vt:lpstr>Ορισμός Συσκευασίας</vt:lpstr>
      <vt:lpstr>Σκοπός της συσκευασίας</vt:lpstr>
      <vt:lpstr>Είδη συσκευασίας</vt:lpstr>
      <vt:lpstr>Μεταλλική Συσκευασία</vt:lpstr>
      <vt:lpstr>Μεταλλικά Υλικά Συσκευασίας</vt:lpstr>
      <vt:lpstr>Πλεονεκτήματα μεταλλικής συσκευασίας</vt:lpstr>
      <vt:lpstr>Είδη μεταλλικής συσκευασίας</vt:lpstr>
      <vt:lpstr>Είδη Μεταλλικών Δοχείων</vt:lpstr>
      <vt:lpstr>Επίχριση  Μεταλλικής Συσκευασίας</vt:lpstr>
      <vt:lpstr>Η χρήση των επιχρισμάτων</vt:lpstr>
      <vt:lpstr>Ο ρόλος των επιχρισμάτων</vt:lpstr>
      <vt:lpstr>«Μεταλλοτυπία»</vt:lpstr>
      <vt:lpstr>Επιχρισμένα μεταλλικά υποστρώματα</vt:lpstr>
      <vt:lpstr>Τρόποι εφαρμογής</vt:lpstr>
      <vt:lpstr>Στάδια εφαρμογής</vt:lpstr>
      <vt:lpstr>Επίχριση αλουμινίου</vt:lpstr>
      <vt:lpstr>Μορφοποίηση</vt:lpstr>
      <vt:lpstr>Δοχεία τριών τεμαχίων (1 από 2)</vt:lpstr>
      <vt:lpstr>Δοχεία τριών τεμαχίων (2 από 2)</vt:lpstr>
      <vt:lpstr>Δοχεία δύο τεμαχίων</vt:lpstr>
      <vt:lpstr>Πώματα</vt:lpstr>
      <vt:lpstr>Σωληνάρια αλουμινίου  </vt:lpstr>
      <vt:lpstr>Είδη επιχρισμάτων: Λάκες και Βερνίκια</vt:lpstr>
      <vt:lpstr>Λάκες</vt:lpstr>
      <vt:lpstr>Βερνίκια</vt:lpstr>
      <vt:lpstr>Προδιαγραφές Μεταλλικής Συσκευασίας και Ποιοτικός Έλεγχος</vt:lpstr>
      <vt:lpstr>Νομοθετικό Πλαίσιο</vt:lpstr>
      <vt:lpstr>Ποιοτικός Έλεγχος</vt:lpstr>
      <vt:lpstr>Έλεγχος Βάρους Φιλμ Επίστρωσης</vt:lpstr>
      <vt:lpstr>Αποθήκευση Επικαλυπτικών  Υλικών - Βερνικιών</vt:lpstr>
      <vt:lpstr>Βιβλιογραφία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Μελάνια και επικαλυπτικά (Θ)</dc:title>
  <dc:creator>opencourses@teiath.gr</dc:creator>
  <cp:lastModifiedBy>fkaram2</cp:lastModifiedBy>
  <cp:revision>11</cp:revision>
  <dcterms:created xsi:type="dcterms:W3CDTF">2014-09-26T06:28:39Z</dcterms:created>
  <dcterms:modified xsi:type="dcterms:W3CDTF">2015-07-02T07:13:27Z</dcterms:modified>
</cp:coreProperties>
</file>