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28"/>
  </p:notesMasterIdLst>
  <p:handoutMasterIdLst>
    <p:handoutMasterId r:id="rId29"/>
  </p:handoutMasterIdLst>
  <p:sldIdLst>
    <p:sldId id="256" r:id="rId4"/>
    <p:sldId id="268" r:id="rId5"/>
    <p:sldId id="282" r:id="rId6"/>
    <p:sldId id="281" r:id="rId7"/>
    <p:sldId id="269" r:id="rId8"/>
    <p:sldId id="270" r:id="rId9"/>
    <p:sldId id="271" r:id="rId10"/>
    <p:sldId id="274" r:id="rId11"/>
    <p:sldId id="276" r:id="rId12"/>
    <p:sldId id="272" r:id="rId13"/>
    <p:sldId id="283" r:id="rId14"/>
    <p:sldId id="273" r:id="rId15"/>
    <p:sldId id="277" r:id="rId16"/>
    <p:sldId id="284" r:id="rId17"/>
    <p:sldId id="285" r:id="rId18"/>
    <p:sldId id="278" r:id="rId19"/>
    <p:sldId id="279" r:id="rId20"/>
    <p:sldId id="257" r:id="rId21"/>
    <p:sldId id="262" r:id="rId22"/>
    <p:sldId id="264" r:id="rId23"/>
    <p:sldId id="286" r:id="rId24"/>
    <p:sldId id="287"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5/6/2015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5/6/2015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756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7766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344893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normAutofit/>
          </a:bodyPr>
          <a:lstStyle>
            <a:lvl1pPr>
              <a:lnSpc>
                <a:spcPct val="112000"/>
              </a:lnSpc>
              <a:spcBef>
                <a:spcPts val="1000"/>
              </a:spcBef>
              <a:buClr>
                <a:srgbClr val="004A82"/>
              </a:buClr>
              <a:defRPr sz="2400"/>
            </a:lvl1pPr>
            <a:lvl2pPr marL="742950" indent="-285750">
              <a:lnSpc>
                <a:spcPct val="112000"/>
              </a:lnSpc>
              <a:spcBef>
                <a:spcPts val="1000"/>
              </a:spcBef>
              <a:buClr>
                <a:srgbClr val="004A82"/>
              </a:buClr>
              <a:buFont typeface="Courier New" panose="02070309020205020404" pitchFamily="49" charset="0"/>
              <a:buChar char="o"/>
              <a:defRPr sz="2400"/>
            </a:lvl2pPr>
            <a:lvl3pPr>
              <a:lnSpc>
                <a:spcPct val="112000"/>
              </a:lnSpc>
              <a:spcBef>
                <a:spcPts val="1000"/>
              </a:spcBef>
              <a:buClr>
                <a:srgbClr val="004A82"/>
              </a:buCl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28168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94132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68985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460846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92587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072894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733137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54161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0223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69299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88351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980833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712961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923183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407393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766438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394544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0195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05664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26645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16259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Οδοντική μορφολογία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spcAft>
                <a:spcPts val="1200"/>
              </a:spcAft>
            </a:pPr>
            <a:r>
              <a:rPr lang="el-GR" sz="2800" b="1" dirty="0" smtClean="0"/>
              <a:t>Ενότητα 12</a:t>
            </a:r>
            <a:r>
              <a:rPr lang="el-GR" sz="2800" dirty="0" smtClean="0"/>
              <a:t>:</a:t>
            </a:r>
            <a:r>
              <a:rPr lang="en-US" sz="2800" dirty="0" smtClean="0"/>
              <a:t> </a:t>
            </a:r>
            <a:r>
              <a:rPr lang="el-GR" sz="2800" b="1" dirty="0" smtClean="0"/>
              <a:t>Δεύτερος γομφίος κάτω γνάθου</a:t>
            </a:r>
            <a:endParaRPr lang="en-US" sz="2800" b="1" dirty="0" smtClean="0"/>
          </a:p>
          <a:p>
            <a:pPr>
              <a:spcBef>
                <a:spcPts val="0"/>
              </a:spcBef>
            </a:pPr>
            <a:r>
              <a:rPr lang="el-GR" sz="2400" dirty="0"/>
              <a:t>Αριστείδης Γαλιατσάτος</a:t>
            </a:r>
          </a:p>
          <a:p>
            <a:pPr>
              <a:spcBef>
                <a:spcPts val="0"/>
              </a:spcBef>
            </a:pPr>
            <a:r>
              <a:rPr lang="el-GR" sz="2400" dirty="0"/>
              <a:t>DDs, Dr Dent. Επίκουρος  Καθηγητής ΤΕΙ Αθήνας</a:t>
            </a:r>
          </a:p>
          <a:p>
            <a:pPr>
              <a:spcBef>
                <a:spcPts val="0"/>
              </a:spcBef>
            </a:pPr>
            <a:r>
              <a:rPr lang="el-GR" sz="2400" dirty="0"/>
              <a:t>Τμήμα Οδοντικής Τεχνολογίας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Εγγύς επιφάνεια</a:t>
            </a:r>
            <a:endParaRPr lang="el-GR" dirty="0"/>
          </a:p>
        </p:txBody>
      </p:sp>
      <p:sp>
        <p:nvSpPr>
          <p:cNvPr id="3" name="Content Placeholder 2"/>
          <p:cNvSpPr>
            <a:spLocks noGrp="1"/>
          </p:cNvSpPr>
          <p:nvPr>
            <p:ph idx="1"/>
          </p:nvPr>
        </p:nvSpPr>
        <p:spPr>
          <a:xfrm>
            <a:off x="457200" y="1196752"/>
            <a:ext cx="4186808" cy="5616624"/>
          </a:xfrm>
        </p:spPr>
        <p:txBody>
          <a:bodyPr>
            <a:normAutofit/>
          </a:bodyPr>
          <a:lstStyle/>
          <a:p>
            <a:pPr marL="0" indent="0">
              <a:buNone/>
            </a:pPr>
            <a:r>
              <a:rPr lang="el-GR" dirty="0" smtClean="0"/>
              <a:t>Η </a:t>
            </a:r>
            <a:r>
              <a:rPr lang="el-GR" b="1" dirty="0" smtClean="0"/>
              <a:t>εγγύς επιφάνεια </a:t>
            </a:r>
            <a:r>
              <a:rPr lang="el-GR" dirty="0" smtClean="0"/>
              <a:t>μοιάζει</a:t>
            </a:r>
            <a:r>
              <a:rPr lang="el-GR" b="1" dirty="0" smtClean="0"/>
              <a:t> </a:t>
            </a:r>
            <a:r>
              <a:rPr lang="el-GR" dirty="0"/>
              <a:t>με της εγγύς επιφάνεια του πρώτου γομφίου, αλλά είναι πιο </a:t>
            </a:r>
            <a:r>
              <a:rPr lang="el-GR" dirty="0" smtClean="0"/>
              <a:t>κοντή και πιο στενή. </a:t>
            </a:r>
            <a:r>
              <a:rPr lang="el-GR" dirty="0"/>
              <a:t>Στο μασητικό τριτημόριο είναι ελαφρά κυρτή και στο αυχενικό σχεδόν επίπεδη.</a:t>
            </a:r>
          </a:p>
          <a:p>
            <a:pPr marL="0" indent="0">
              <a:buNone/>
            </a:pPr>
            <a:r>
              <a:rPr lang="el-GR" dirty="0"/>
              <a:t>Το μασητικό χείλος της εγγύς επιφάνειας διασχίζεται από μια δευτερεύουσα αύλακα που αρχίζει από το εγγύς τριγωνικό </a:t>
            </a:r>
            <a:r>
              <a:rPr lang="el-GR" dirty="0" smtClean="0"/>
              <a:t>βοθρίο της μασητική επιφάνειας.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196752"/>
            <a:ext cx="2448272" cy="5159598"/>
          </a:xfrm>
          <a:prstGeom prst="rect">
            <a:avLst/>
          </a:prstGeom>
        </p:spPr>
      </p:pic>
    </p:spTree>
    <p:extLst>
      <p:ext uri="{BB962C8B-B14F-4D97-AF65-F5344CB8AC3E}">
        <p14:creationId xmlns:p14="http://schemas.microsoft.com/office/powerpoint/2010/main" val="137596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Άπω επιφάνεια</a:t>
            </a:r>
            <a:endParaRPr lang="el-GR" dirty="0"/>
          </a:p>
        </p:txBody>
      </p:sp>
      <p:sp>
        <p:nvSpPr>
          <p:cNvPr id="3" name="Content Placeholder 2"/>
          <p:cNvSpPr>
            <a:spLocks noGrp="1"/>
          </p:cNvSpPr>
          <p:nvPr>
            <p:ph idx="1"/>
          </p:nvPr>
        </p:nvSpPr>
        <p:spPr>
          <a:xfrm>
            <a:off x="457200" y="1196752"/>
            <a:ext cx="4762872" cy="5040560"/>
          </a:xfrm>
        </p:spPr>
        <p:txBody>
          <a:bodyPr/>
          <a:lstStyle/>
          <a:p>
            <a:pPr marL="0" lvl="0" indent="0">
              <a:buNone/>
            </a:pPr>
            <a:r>
              <a:rPr lang="el-GR" dirty="0" smtClean="0"/>
              <a:t>Η </a:t>
            </a:r>
            <a:r>
              <a:rPr lang="el-GR" b="1" dirty="0" smtClean="0"/>
              <a:t>άπω επιφάνεια </a:t>
            </a:r>
            <a:r>
              <a:rPr lang="el-GR" dirty="0" smtClean="0"/>
              <a:t>μοιάζει </a:t>
            </a:r>
            <a:r>
              <a:rPr lang="el-GR" dirty="0"/>
              <a:t>με την εγγύς, αλλά είναι πιο </a:t>
            </a:r>
            <a:r>
              <a:rPr lang="el-GR" dirty="0" smtClean="0"/>
              <a:t>στενή από αυτήν. </a:t>
            </a:r>
            <a:r>
              <a:rPr lang="el-GR" dirty="0"/>
              <a:t>Το μασητικό της χείλος </a:t>
            </a:r>
            <a:r>
              <a:rPr lang="el-GR" dirty="0" smtClean="0"/>
              <a:t>διασχίζεται, όπως και στην εγγύς επιφάνεια, από </a:t>
            </a:r>
            <a:r>
              <a:rPr lang="el-GR" dirty="0"/>
              <a:t>μια δευτερεύουσα αύλακα</a:t>
            </a:r>
            <a:r>
              <a:rPr lang="el-GR" dirty="0" smtClean="0"/>
              <a:t>,</a:t>
            </a:r>
            <a:r>
              <a:rPr lang="el-GR" dirty="0">
                <a:solidFill>
                  <a:prstClr val="black"/>
                </a:solidFill>
              </a:rPr>
              <a:t> που αρχίζει από το </a:t>
            </a:r>
            <a:r>
              <a:rPr lang="el-GR" dirty="0" smtClean="0">
                <a:solidFill>
                  <a:prstClr val="black"/>
                </a:solidFill>
              </a:rPr>
              <a:t>άπω </a:t>
            </a:r>
            <a:r>
              <a:rPr lang="el-GR" dirty="0">
                <a:solidFill>
                  <a:prstClr val="black"/>
                </a:solidFill>
              </a:rPr>
              <a:t>τριγωνικό βοθρίο της μασητική επιφάνειας</a:t>
            </a:r>
            <a:r>
              <a:rPr lang="el-GR" dirty="0" smtClean="0">
                <a:solidFill>
                  <a:prstClr val="black"/>
                </a:solidFill>
              </a:rPr>
              <a:t>.</a:t>
            </a:r>
            <a:endParaRPr lang="el-GR" dirty="0">
              <a:solidFill>
                <a:prstClr val="black"/>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268760"/>
            <a:ext cx="2520280" cy="5087590"/>
          </a:xfrm>
          <a:prstGeom prst="rect">
            <a:avLst/>
          </a:prstGeom>
        </p:spPr>
      </p:pic>
    </p:spTree>
    <p:extLst>
      <p:ext uri="{BB962C8B-B14F-4D97-AF65-F5344CB8AC3E}">
        <p14:creationId xmlns:p14="http://schemas.microsoft.com/office/powerpoint/2010/main" val="3568352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Αυχενική γραμμή</a:t>
            </a:r>
            <a:endParaRPr lang="el-GR" dirty="0"/>
          </a:p>
        </p:txBody>
      </p:sp>
      <p:sp>
        <p:nvSpPr>
          <p:cNvPr id="3" name="Content Placeholder 2"/>
          <p:cNvSpPr>
            <a:spLocks noGrp="1"/>
          </p:cNvSpPr>
          <p:nvPr>
            <p:ph idx="1"/>
          </p:nvPr>
        </p:nvSpPr>
        <p:spPr>
          <a:xfrm>
            <a:off x="237581" y="1457835"/>
            <a:ext cx="3610744" cy="4464496"/>
          </a:xfrm>
        </p:spPr>
        <p:txBody>
          <a:bodyPr>
            <a:normAutofit/>
          </a:bodyPr>
          <a:lstStyle/>
          <a:p>
            <a:pPr marL="0" lvl="0" indent="0">
              <a:buNone/>
            </a:pPr>
            <a:r>
              <a:rPr lang="el-GR" dirty="0"/>
              <a:t>Είναι </a:t>
            </a:r>
            <a:r>
              <a:rPr lang="el-GR" dirty="0" smtClean="0"/>
              <a:t>παρόμοια </a:t>
            </a:r>
            <a:r>
              <a:rPr lang="el-GR" dirty="0"/>
              <a:t>με αυτήν του πρώτου γομφίου της κάτω </a:t>
            </a:r>
            <a:r>
              <a:rPr lang="el-GR" dirty="0" smtClean="0"/>
              <a:t>γνάθου και  συγκεκριμένα είναι </a:t>
            </a:r>
            <a:r>
              <a:rPr lang="el-GR" dirty="0" smtClean="0">
                <a:solidFill>
                  <a:prstClr val="black"/>
                </a:solidFill>
              </a:rPr>
              <a:t>σχεδόν </a:t>
            </a:r>
            <a:r>
              <a:rPr lang="el-GR" dirty="0">
                <a:solidFill>
                  <a:prstClr val="black"/>
                </a:solidFill>
              </a:rPr>
              <a:t>ευθύγραμμη </a:t>
            </a:r>
            <a:r>
              <a:rPr lang="el-GR" dirty="0" smtClean="0">
                <a:solidFill>
                  <a:prstClr val="black"/>
                </a:solidFill>
              </a:rPr>
              <a:t>με μικρή μόνο κυρτότητα σε </a:t>
            </a:r>
            <a:r>
              <a:rPr lang="el-GR" dirty="0">
                <a:solidFill>
                  <a:prstClr val="black"/>
                </a:solidFill>
              </a:rPr>
              <a:t>όλες τις </a:t>
            </a:r>
            <a:r>
              <a:rPr lang="el-GR" dirty="0" smtClean="0">
                <a:solidFill>
                  <a:prstClr val="black"/>
                </a:solidFill>
              </a:rPr>
              <a:t>επιφάνειες, τόσο στην παρειακή, γλωσσική, όσο και στις όμορες.</a:t>
            </a:r>
            <a:endParaRPr lang="el-GR" dirty="0">
              <a:solidFill>
                <a:prstClr val="black"/>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7302" y="980727"/>
            <a:ext cx="3024336" cy="5328593"/>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861" y="1148825"/>
            <a:ext cx="2448272" cy="5159598"/>
          </a:xfrm>
          <a:prstGeom prst="rect">
            <a:avLst/>
          </a:prstGeom>
        </p:spPr>
      </p:pic>
    </p:spTree>
    <p:extLst>
      <p:ext uri="{BB962C8B-B14F-4D97-AF65-F5344CB8AC3E}">
        <p14:creationId xmlns:p14="http://schemas.microsoft.com/office/powerpoint/2010/main" val="49781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Ρίζα</a:t>
            </a:r>
            <a:endParaRPr lang="el-GR" dirty="0"/>
          </a:p>
        </p:txBody>
      </p:sp>
      <p:sp>
        <p:nvSpPr>
          <p:cNvPr id="3" name="Content Placeholder 2"/>
          <p:cNvSpPr>
            <a:spLocks noGrp="1"/>
          </p:cNvSpPr>
          <p:nvPr>
            <p:ph idx="1"/>
          </p:nvPr>
        </p:nvSpPr>
        <p:spPr>
          <a:xfrm>
            <a:off x="457200" y="1196752"/>
            <a:ext cx="3826768" cy="5040560"/>
          </a:xfrm>
        </p:spPr>
        <p:txBody>
          <a:bodyPr/>
          <a:lstStyle/>
          <a:p>
            <a:pPr marL="0" indent="0">
              <a:buNone/>
            </a:pPr>
            <a:r>
              <a:rPr lang="el-GR" dirty="0"/>
              <a:t>Ο δεύτερος γομφίος της κάτω γνάθου εμφανίζει </a:t>
            </a:r>
            <a:r>
              <a:rPr lang="el-GR" b="1" dirty="0"/>
              <a:t>δύο ρίζες</a:t>
            </a:r>
            <a:r>
              <a:rPr lang="el-GR" dirty="0"/>
              <a:t>, μία </a:t>
            </a:r>
            <a:r>
              <a:rPr lang="el-GR" b="1" dirty="0"/>
              <a:t>εγγύς</a:t>
            </a:r>
            <a:r>
              <a:rPr lang="el-GR" dirty="0"/>
              <a:t> και μία </a:t>
            </a:r>
            <a:r>
              <a:rPr lang="el-GR" b="1" dirty="0"/>
              <a:t>άπω</a:t>
            </a:r>
            <a:r>
              <a:rPr lang="el-GR" dirty="0"/>
              <a:t>. Η εγγύς είναι περισσότερο ογκώδης συγκριτικά με την άπω και πιο </a:t>
            </a:r>
            <a:r>
              <a:rPr lang="el-GR" dirty="0" smtClean="0"/>
              <a:t>πλατιά</a:t>
            </a:r>
            <a:r>
              <a:rPr lang="el-GR" dirty="0"/>
              <a:t>, ενώ το ακρορρίζιό της αποκλίνει προς τα άπω. Η άπω ρίζα είναι σχεδόν ευθεία και πιο κοντή</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836712"/>
            <a:ext cx="3024336" cy="5328593"/>
          </a:xfrm>
          <a:prstGeom prst="rect">
            <a:avLst/>
          </a:prstGeom>
        </p:spPr>
      </p:pic>
    </p:spTree>
    <p:extLst>
      <p:ext uri="{BB962C8B-B14F-4D97-AF65-F5344CB8AC3E}">
        <p14:creationId xmlns:p14="http://schemas.microsoft.com/office/powerpoint/2010/main" val="3112066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Δεύτερος γομφίος κάτω </a:t>
            </a:r>
            <a:r>
              <a:rPr lang="el-GR" sz="3600" dirty="0" smtClean="0">
                <a:solidFill>
                  <a:srgbClr val="004A82"/>
                </a:solidFill>
              </a:rPr>
              <a:t>γνάθου </a:t>
            </a:r>
            <a:r>
              <a:rPr lang="el-GR" sz="3200" b="0" dirty="0" smtClean="0">
                <a:solidFill>
                  <a:srgbClr val="004A82"/>
                </a:solidFill>
              </a:rPr>
              <a:t>1/2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58202"/>
            <a:ext cx="3024336" cy="5328593"/>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249156"/>
            <a:ext cx="3240360" cy="5159598"/>
          </a:xfrm>
          <a:prstGeom prst="rect">
            <a:avLst/>
          </a:prstGeom>
        </p:spPr>
      </p:pic>
    </p:spTree>
    <p:extLst>
      <p:ext uri="{BB962C8B-B14F-4D97-AF65-F5344CB8AC3E}">
        <p14:creationId xmlns:p14="http://schemas.microsoft.com/office/powerpoint/2010/main" val="207832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004A82"/>
                </a:solidFill>
              </a:rPr>
              <a:t>Δεύτερος γομφίος κάτω </a:t>
            </a:r>
            <a:r>
              <a:rPr lang="el-GR" sz="3600" dirty="0" smtClean="0">
                <a:solidFill>
                  <a:srgbClr val="004A82"/>
                </a:solidFill>
              </a:rPr>
              <a:t>γνάθου </a:t>
            </a:r>
            <a:r>
              <a:rPr lang="el-GR" sz="3200" b="0" dirty="0" smtClean="0">
                <a:solidFill>
                  <a:srgbClr val="004A82"/>
                </a:solidFill>
              </a:rPr>
              <a:t>2/2</a:t>
            </a:r>
            <a:endParaRPr lang="el-GR" sz="32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27" y="1196752"/>
            <a:ext cx="2448272" cy="515959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697" y="1287961"/>
            <a:ext cx="2520280" cy="508759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3511" y="2075232"/>
            <a:ext cx="3754760" cy="3168352"/>
          </a:xfrm>
          <a:prstGeom prst="rect">
            <a:avLst/>
          </a:prstGeom>
        </p:spPr>
      </p:pic>
    </p:spTree>
    <p:extLst>
      <p:ext uri="{BB962C8B-B14F-4D97-AF65-F5344CB8AC3E}">
        <p14:creationId xmlns:p14="http://schemas.microsoft.com/office/powerpoint/2010/main" val="3539856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Βασικά χαρακτηριστικά</a:t>
            </a:r>
            <a:endParaRPr lang="el-GR" dirty="0"/>
          </a:p>
        </p:txBody>
      </p:sp>
      <p:sp>
        <p:nvSpPr>
          <p:cNvPr id="3" name="Content Placeholder 2"/>
          <p:cNvSpPr>
            <a:spLocks noGrp="1"/>
          </p:cNvSpPr>
          <p:nvPr>
            <p:ph idx="1"/>
          </p:nvPr>
        </p:nvSpPr>
        <p:spPr/>
        <p:txBody>
          <a:bodyPr/>
          <a:lstStyle/>
          <a:p>
            <a:pPr lvl="0"/>
            <a:r>
              <a:rPr lang="el-GR" dirty="0" smtClean="0"/>
              <a:t>Είναι μικρότερος από τον πρώτο γομφίο της κάτω γνάθου.</a:t>
            </a:r>
          </a:p>
          <a:p>
            <a:pPr lvl="0"/>
            <a:r>
              <a:rPr lang="el-GR" dirty="0" smtClean="0"/>
              <a:t>Έχει παραλληλόγραμμο  </a:t>
            </a:r>
            <a:r>
              <a:rPr lang="el-GR" dirty="0"/>
              <a:t>περίγραμμα </a:t>
            </a:r>
            <a:r>
              <a:rPr lang="el-GR" dirty="0" smtClean="0"/>
              <a:t>μασητικής επιφάνειας με </a:t>
            </a:r>
            <a:r>
              <a:rPr lang="el-GR" dirty="0"/>
              <a:t>αποστρογγυλεμένες γωνίες.</a:t>
            </a:r>
          </a:p>
          <a:p>
            <a:pPr lvl="0"/>
            <a:r>
              <a:rPr lang="el-GR" dirty="0" smtClean="0"/>
              <a:t>Έχει τέσσερα φύματα στη μασητική επιφάνεια.</a:t>
            </a:r>
          </a:p>
          <a:p>
            <a:pPr lvl="0"/>
            <a:r>
              <a:rPr lang="el-GR" dirty="0" smtClean="0"/>
              <a:t>Έχει δύο ρίζες, με την εγγύς μεγαλύτερη από την άπω.</a:t>
            </a:r>
            <a:endParaRPr lang="el-GR" dirty="0"/>
          </a:p>
          <a:p>
            <a:pPr lvl="0"/>
            <a:r>
              <a:rPr lang="el-GR" dirty="0"/>
              <a:t>Τα γλωσσικά φύματα </a:t>
            </a:r>
            <a:r>
              <a:rPr lang="el-GR" dirty="0" smtClean="0"/>
              <a:t>είναι ψηλότερα </a:t>
            </a:r>
            <a:r>
              <a:rPr lang="el-GR" dirty="0"/>
              <a:t>από τα παρειακά.</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280643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Παραλλαγές</a:t>
            </a:r>
            <a:endParaRPr lang="el-GR" dirty="0"/>
          </a:p>
        </p:txBody>
      </p:sp>
      <p:sp>
        <p:nvSpPr>
          <p:cNvPr id="3" name="Content Placeholder 2"/>
          <p:cNvSpPr>
            <a:spLocks noGrp="1"/>
          </p:cNvSpPr>
          <p:nvPr>
            <p:ph idx="1"/>
          </p:nvPr>
        </p:nvSpPr>
        <p:spPr/>
        <p:txBody>
          <a:bodyPr>
            <a:normAutofit/>
          </a:bodyPr>
          <a:lstStyle/>
          <a:p>
            <a:pPr lvl="1">
              <a:buFont typeface="Arial" panose="020B0604020202020204" pitchFamily="34" charset="0"/>
              <a:buChar char="•"/>
            </a:pPr>
            <a:r>
              <a:rPr lang="el-GR" dirty="0"/>
              <a:t>Ύπαρξη άπω παρειακού </a:t>
            </a:r>
            <a:r>
              <a:rPr lang="el-GR" dirty="0" smtClean="0"/>
              <a:t>φύματος: </a:t>
            </a:r>
            <a:r>
              <a:rPr lang="el-GR" b="1" dirty="0" smtClean="0"/>
              <a:t>πεντάφυμος τύπος</a:t>
            </a:r>
            <a:r>
              <a:rPr lang="el-GR" dirty="0" smtClean="0"/>
              <a:t>. Τότε είναι κατά πολύ μικρότερος του πρώτου γομφίου.</a:t>
            </a:r>
            <a:endParaRPr lang="el-GR" dirty="0"/>
          </a:p>
          <a:p>
            <a:pPr lvl="1">
              <a:buFont typeface="Arial" panose="020B0604020202020204" pitchFamily="34" charset="0"/>
              <a:buChar char="•"/>
            </a:pPr>
            <a:r>
              <a:rPr lang="el-GR" dirty="0"/>
              <a:t>Έντονη άπω κλίση των ριζών.</a:t>
            </a:r>
          </a:p>
          <a:p>
            <a:pPr lvl="1">
              <a:buFont typeface="Arial" panose="020B0604020202020204" pitchFamily="34" charset="0"/>
              <a:buChar char="•"/>
            </a:pPr>
            <a:r>
              <a:rPr lang="el-GR" dirty="0"/>
              <a:t>Μερική συνένωση των ριζών.</a:t>
            </a:r>
          </a:p>
          <a:p>
            <a:pPr lvl="1">
              <a:buFont typeface="Arial" panose="020B0604020202020204" pitchFamily="34" charset="0"/>
              <a:buChar char="•"/>
            </a:pPr>
            <a:r>
              <a:rPr lang="el-GR" dirty="0" smtClean="0"/>
              <a:t>Σπάνια ύπαρξη μικρού οπισθογόμφιου παραδοντίσκου που συμφύεται  </a:t>
            </a:r>
            <a:r>
              <a:rPr lang="el-GR" dirty="0"/>
              <a:t>στη βάση της άπω ρίζας.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64306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Δεύτερος γομφίος κάτω γνάθου </a:t>
            </a:r>
            <a:r>
              <a:rPr lang="el-GR" sz="3200" b="0" dirty="0" smtClean="0"/>
              <a:t>1/2</a:t>
            </a:r>
            <a:endParaRPr lang="el-GR" sz="3200" b="0" dirty="0"/>
          </a:p>
        </p:txBody>
      </p:sp>
      <p:sp>
        <p:nvSpPr>
          <p:cNvPr id="3" name="Content Placeholder 2"/>
          <p:cNvSpPr>
            <a:spLocks noGrp="1"/>
          </p:cNvSpPr>
          <p:nvPr>
            <p:ph idx="1"/>
          </p:nvPr>
        </p:nvSpPr>
        <p:spPr>
          <a:xfrm>
            <a:off x="353994" y="1521315"/>
            <a:ext cx="3970784" cy="4863890"/>
          </a:xfrm>
        </p:spPr>
        <p:txBody>
          <a:bodyPr>
            <a:normAutofit fontScale="92500" lnSpcReduction="10000"/>
          </a:bodyPr>
          <a:lstStyle/>
          <a:p>
            <a:pPr marL="0" indent="0">
              <a:buNone/>
            </a:pPr>
            <a:r>
              <a:rPr lang="el-GR" sz="2800" dirty="0"/>
              <a:t>Είναι το έβδομο δόντι από τη μέση γραμμή στην κάτω γνάθο και ανατέλλει χωρίς να διαδέχεται νεογιλό δόντι, αμέσως πίσω από τον πρώτο μόνιμο </a:t>
            </a:r>
            <a:r>
              <a:rPr lang="el-GR" sz="2800" dirty="0" smtClean="0"/>
              <a:t>γομφίο. Η λειτουργία του είναι παρόμοια με του πρώτου γομφίου, </a:t>
            </a:r>
            <a:r>
              <a:rPr lang="el-GR" sz="2800" dirty="0"/>
              <a:t>τον οποίο βοηθάει στη λειοτρίβηση της τροφής.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grpSp>
        <p:nvGrpSpPr>
          <p:cNvPr id="14" name="Group 13"/>
          <p:cNvGrpSpPr/>
          <p:nvPr/>
        </p:nvGrpSpPr>
        <p:grpSpPr>
          <a:xfrm>
            <a:off x="5724128" y="1134631"/>
            <a:ext cx="1476757" cy="630383"/>
            <a:chOff x="6115781" y="1356062"/>
            <a:chExt cx="1476757" cy="797052"/>
          </a:xfrm>
        </p:grpSpPr>
        <p:cxnSp>
          <p:nvCxnSpPr>
            <p:cNvPr id="17" name="Straight Connector 16"/>
            <p:cNvCxnSpPr/>
            <p:nvPr/>
          </p:nvCxnSpPr>
          <p:spPr>
            <a:xfrm>
              <a:off x="6153763" y="1644095"/>
              <a:ext cx="129614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01835" y="1356062"/>
              <a:ext cx="0" cy="576064"/>
            </a:xfrm>
            <a:prstGeom prst="line">
              <a:avLst/>
            </a:prstGeom>
            <a:ln w="349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15781" y="1645750"/>
              <a:ext cx="573650" cy="466981"/>
            </a:xfrm>
            <a:prstGeom prst="rect">
              <a:avLst/>
            </a:prstGeom>
            <a:noFill/>
          </p:spPr>
          <p:txBody>
            <a:bodyPr wrap="square" rtlCol="0">
              <a:spAutoFit/>
            </a:bodyPr>
            <a:lstStyle/>
            <a:p>
              <a:r>
                <a:rPr lang="el-GR" dirty="0" smtClean="0">
                  <a:solidFill>
                    <a:prstClr val="black"/>
                  </a:solidFill>
                </a:rPr>
                <a:t>4</a:t>
              </a:r>
              <a:r>
                <a:rPr lang="en-US" dirty="0" smtClean="0">
                  <a:solidFill>
                    <a:prstClr val="black"/>
                  </a:solidFill>
                </a:rPr>
                <a:t>7</a:t>
              </a:r>
              <a:endParaRPr lang="el-GR" dirty="0">
                <a:solidFill>
                  <a:prstClr val="black"/>
                </a:solidFill>
              </a:endParaRPr>
            </a:p>
          </p:txBody>
        </p:sp>
        <p:sp>
          <p:nvSpPr>
            <p:cNvPr id="20" name="TextBox 19"/>
            <p:cNvSpPr txBox="1"/>
            <p:nvPr/>
          </p:nvSpPr>
          <p:spPr>
            <a:xfrm>
              <a:off x="7151392" y="1686133"/>
              <a:ext cx="441146" cy="466981"/>
            </a:xfrm>
            <a:prstGeom prst="rect">
              <a:avLst/>
            </a:prstGeom>
            <a:noFill/>
          </p:spPr>
          <p:txBody>
            <a:bodyPr wrap="none" rtlCol="0">
              <a:spAutoFit/>
            </a:bodyPr>
            <a:lstStyle/>
            <a:p>
              <a:r>
                <a:rPr lang="el-GR" dirty="0" smtClean="0">
                  <a:solidFill>
                    <a:prstClr val="black"/>
                  </a:solidFill>
                </a:rPr>
                <a:t>3</a:t>
              </a:r>
              <a:r>
                <a:rPr lang="en-US" dirty="0" smtClean="0">
                  <a:solidFill>
                    <a:prstClr val="black"/>
                  </a:solidFill>
                </a:rPr>
                <a:t>7</a:t>
              </a:r>
              <a:endParaRPr lang="el-GR" dirty="0">
                <a:solidFill>
                  <a:prstClr val="black"/>
                </a:solidFill>
              </a:endParaRPr>
            </a:p>
          </p:txBody>
        </p:sp>
      </p:grpSp>
      <p:pic>
        <p:nvPicPr>
          <p:cNvPr id="10" name="Εικόνα 9"/>
          <p:cNvPicPr>
            <a:picLocks noChangeAspect="1"/>
          </p:cNvPicPr>
          <p:nvPr/>
        </p:nvPicPr>
        <p:blipFill>
          <a:blip r:embed="rId3"/>
          <a:stretch>
            <a:fillRect/>
          </a:stretch>
        </p:blipFill>
        <p:spPr>
          <a:xfrm>
            <a:off x="4343213" y="2332316"/>
            <a:ext cx="4633362" cy="3456732"/>
          </a:xfrm>
          <a:prstGeom prst="rect">
            <a:avLst/>
          </a:prstGeom>
        </p:spPr>
      </p:pic>
      <p:cxnSp>
        <p:nvCxnSpPr>
          <p:cNvPr id="6" name="Ευθύγραμμο βέλος σύνδεσης 5"/>
          <p:cNvCxnSpPr/>
          <p:nvPr/>
        </p:nvCxnSpPr>
        <p:spPr>
          <a:xfrm flipV="1">
            <a:off x="4582344" y="4221088"/>
            <a:ext cx="267261" cy="43204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11416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Αριστείδης Γαλιατσάτος 2014. Αριστείδης Γαλιατσάτος . «Οδοντική Μορφολογία. Ενότητα 12: Δεύτερος γομφίος κάτω </a:t>
            </a:r>
            <a:r>
              <a:rPr lang="el-GR" sz="2000" dirty="0" smtClean="0"/>
              <a:t>γνάθου». Έκδοση: 1.0. Αθήνα 2014. Διαθέσιμο από τη δικτυακή διεύθυνση: </a:t>
            </a:r>
            <a:r>
              <a:rPr lang="en-US" sz="2000" dirty="0">
                <a:hlinkClick r:id="rId3"/>
              </a:rPr>
              <a:t>ocp.teiath.gr</a:t>
            </a:r>
            <a:r>
              <a:rPr lang="el-GR" sz="2000" dirty="0" smtClean="0"/>
              <a:t>.</a:t>
            </a:r>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779001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9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Δεύτερος γομφίος κάτω γνάθου </a:t>
            </a:r>
            <a:r>
              <a:rPr lang="el-GR" sz="3200" b="0" dirty="0" smtClean="0"/>
              <a:t>2/2</a:t>
            </a:r>
            <a:endParaRPr lang="el-GR" sz="3200" b="0" dirty="0"/>
          </a:p>
        </p:txBody>
      </p:sp>
      <p:sp>
        <p:nvSpPr>
          <p:cNvPr id="3" name="Content Placeholder 2"/>
          <p:cNvSpPr>
            <a:spLocks noGrp="1"/>
          </p:cNvSpPr>
          <p:nvPr>
            <p:ph idx="1"/>
          </p:nvPr>
        </p:nvSpPr>
        <p:spPr>
          <a:xfrm>
            <a:off x="323528" y="1270074"/>
            <a:ext cx="3960440" cy="4863890"/>
          </a:xfrm>
        </p:spPr>
        <p:txBody>
          <a:bodyPr>
            <a:normAutofit fontScale="92500" lnSpcReduction="10000"/>
          </a:bodyPr>
          <a:lstStyle/>
          <a:p>
            <a:pPr marL="0" indent="0">
              <a:buNone/>
            </a:pPr>
            <a:r>
              <a:rPr lang="el-GR" sz="2800" dirty="0" smtClean="0"/>
              <a:t>Μορφολογικά μοιάζει </a:t>
            </a:r>
            <a:r>
              <a:rPr lang="el-GR" sz="2800" dirty="0"/>
              <a:t>με </a:t>
            </a:r>
            <a:r>
              <a:rPr lang="el-GR" sz="2800" dirty="0" smtClean="0"/>
              <a:t>τον πρώτο γομφίο, όσον </a:t>
            </a:r>
            <a:r>
              <a:rPr lang="el-GR" sz="2800" dirty="0"/>
              <a:t>αφορά το </a:t>
            </a:r>
            <a:r>
              <a:rPr lang="el-GR" sz="2800" dirty="0" smtClean="0"/>
              <a:t>περίγραμμα της μύλης του, </a:t>
            </a:r>
            <a:r>
              <a:rPr lang="el-GR" sz="2800" dirty="0"/>
              <a:t>αλλά </a:t>
            </a:r>
            <a:r>
              <a:rPr lang="el-GR" sz="2800" dirty="0" smtClean="0"/>
              <a:t>γενικά είναι μικρότερος </a:t>
            </a:r>
            <a:r>
              <a:rPr lang="el-GR" sz="2800" dirty="0"/>
              <a:t>από </a:t>
            </a:r>
            <a:r>
              <a:rPr lang="el-GR" sz="2800" dirty="0" smtClean="0"/>
              <a:t>αυτόν.</a:t>
            </a:r>
            <a:endParaRPr lang="el-GR" sz="2800" dirty="0"/>
          </a:p>
          <a:p>
            <a:pPr marL="0" indent="0">
              <a:buNone/>
            </a:pPr>
            <a:r>
              <a:rPr lang="el-GR" sz="2800" dirty="0"/>
              <a:t>Η πιο χαρακτηριστική του διαφορά από τον πρώτο γομφίο είναι ότι εμφανίζει </a:t>
            </a:r>
            <a:r>
              <a:rPr lang="el-GR" sz="2800" b="1" dirty="0"/>
              <a:t>τέσσερα φύματα </a:t>
            </a:r>
            <a:r>
              <a:rPr lang="el-GR" sz="2800" dirty="0"/>
              <a:t>στη μασητική του επιφάνεια. </a:t>
            </a:r>
            <a:endParaRPr lang="en-US" sz="2800" dirty="0" smtClean="0"/>
          </a:p>
          <a:p>
            <a:endParaRPr lang="el-GR" sz="2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10" name="5 - Εικόνα" descr="IMG_2013_12_04_22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60848"/>
            <a:ext cx="43211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Ευθύγραμμο βέλος σύνδεσης 5"/>
          <p:cNvCxnSpPr/>
          <p:nvPr/>
        </p:nvCxnSpPr>
        <p:spPr>
          <a:xfrm flipV="1">
            <a:off x="4860032" y="3573016"/>
            <a:ext cx="432048" cy="64807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15512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Ανατολή και διαστάσεις</a:t>
            </a:r>
            <a:endParaRPr lang="el-G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0356996"/>
              </p:ext>
            </p:extLst>
          </p:nvPr>
        </p:nvGraphicFramePr>
        <p:xfrm>
          <a:off x="457200" y="1196975"/>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l-GR" dirty="0"/>
                    </a:p>
                  </a:txBody>
                  <a:tcPr/>
                </a:tc>
                <a:tc>
                  <a:txBody>
                    <a:bodyPr/>
                    <a:lstStyle/>
                    <a:p>
                      <a:endParaRPr lang="el-GR" dirty="0"/>
                    </a:p>
                  </a:txBody>
                  <a:tcPr/>
                </a:tc>
              </a:tr>
              <a:tr h="370840">
                <a:tc>
                  <a:txBody>
                    <a:bodyPr/>
                    <a:lstStyle/>
                    <a:p>
                      <a:r>
                        <a:rPr lang="el-GR" dirty="0" smtClean="0"/>
                        <a:t>Ανατολή</a:t>
                      </a:r>
                      <a:endParaRPr lang="el-GR" dirty="0"/>
                    </a:p>
                  </a:txBody>
                  <a:tcPr/>
                </a:tc>
                <a:tc>
                  <a:txBody>
                    <a:bodyPr/>
                    <a:lstStyle/>
                    <a:p>
                      <a:r>
                        <a:rPr lang="el-GR" dirty="0" smtClean="0"/>
                        <a:t>12-13 χρόνων (Δωδεκαρίτης)</a:t>
                      </a:r>
                      <a:endParaRPr lang="el-GR" dirty="0"/>
                    </a:p>
                  </a:txBody>
                  <a:tcPr/>
                </a:tc>
              </a:tr>
              <a:tr h="370840">
                <a:tc>
                  <a:txBody>
                    <a:bodyPr/>
                    <a:lstStyle/>
                    <a:p>
                      <a:r>
                        <a:rPr lang="el-GR" dirty="0" smtClean="0"/>
                        <a:t>Μήκος δοντιού</a:t>
                      </a:r>
                      <a:endParaRPr lang="el-GR" dirty="0"/>
                    </a:p>
                  </a:txBody>
                  <a:tcPr/>
                </a:tc>
                <a:tc>
                  <a:txBody>
                    <a:bodyPr/>
                    <a:lstStyle/>
                    <a:p>
                      <a:r>
                        <a:rPr lang="el-GR" dirty="0" smtClean="0"/>
                        <a:t>20 </a:t>
                      </a:r>
                      <a:r>
                        <a:rPr lang="en-US" dirty="0" smtClean="0"/>
                        <a:t>mm</a:t>
                      </a:r>
                      <a:endParaRPr lang="el-GR" dirty="0"/>
                    </a:p>
                  </a:txBody>
                  <a:tcPr/>
                </a:tc>
              </a:tr>
              <a:tr h="370840">
                <a:tc>
                  <a:txBody>
                    <a:bodyPr/>
                    <a:lstStyle/>
                    <a:p>
                      <a:r>
                        <a:rPr lang="el-GR" dirty="0" smtClean="0"/>
                        <a:t>Μήκος μύλης</a:t>
                      </a:r>
                      <a:endParaRPr lang="el-GR" dirty="0"/>
                    </a:p>
                  </a:txBody>
                  <a:tcPr/>
                </a:tc>
                <a:tc>
                  <a:txBody>
                    <a:bodyPr/>
                    <a:lstStyle/>
                    <a:p>
                      <a:r>
                        <a:rPr lang="el-GR" dirty="0" smtClean="0"/>
                        <a:t>7</a:t>
                      </a:r>
                      <a:r>
                        <a:rPr lang="en-US" dirty="0" smtClean="0"/>
                        <a:t> mm</a:t>
                      </a:r>
                      <a:endParaRPr lang="el-GR" dirty="0"/>
                    </a:p>
                  </a:txBody>
                  <a:tcPr/>
                </a:tc>
              </a:tr>
              <a:tr h="370840">
                <a:tc>
                  <a:txBody>
                    <a:bodyPr/>
                    <a:lstStyle/>
                    <a:p>
                      <a:r>
                        <a:rPr lang="el-GR" dirty="0" smtClean="0"/>
                        <a:t>Μήκος ρίζας</a:t>
                      </a:r>
                      <a:endParaRPr lang="el-GR" dirty="0"/>
                    </a:p>
                  </a:txBody>
                  <a:tcPr/>
                </a:tc>
                <a:tc>
                  <a:txBody>
                    <a:bodyPr/>
                    <a:lstStyle/>
                    <a:p>
                      <a:r>
                        <a:rPr lang="el-GR" dirty="0" smtClean="0"/>
                        <a:t>13</a:t>
                      </a:r>
                      <a:r>
                        <a:rPr lang="en-US" dirty="0" smtClean="0"/>
                        <a:t> mm</a:t>
                      </a:r>
                      <a:endParaRPr lang="el-GR" dirty="0"/>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79821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1/2</a:t>
            </a:r>
            <a:endParaRPr lang="el-GR" sz="3200" b="0" dirty="0"/>
          </a:p>
        </p:txBody>
      </p:sp>
      <p:sp>
        <p:nvSpPr>
          <p:cNvPr id="3" name="Content Placeholder 2"/>
          <p:cNvSpPr>
            <a:spLocks noGrp="1"/>
          </p:cNvSpPr>
          <p:nvPr>
            <p:ph idx="1"/>
          </p:nvPr>
        </p:nvSpPr>
        <p:spPr>
          <a:xfrm>
            <a:off x="457200" y="1196751"/>
            <a:ext cx="4330824" cy="5524723"/>
          </a:xfrm>
        </p:spPr>
        <p:txBody>
          <a:bodyPr>
            <a:normAutofit/>
          </a:bodyPr>
          <a:lstStyle/>
          <a:p>
            <a:pPr marL="0" indent="0">
              <a:buNone/>
            </a:pPr>
            <a:r>
              <a:rPr lang="el-GR" dirty="0" smtClean="0"/>
              <a:t>Είναι πιο κυρτή από του πρώτου γομφίου προς όλες τις κατευθύνσεις. Η </a:t>
            </a:r>
            <a:r>
              <a:rPr lang="el-GR" dirty="0"/>
              <a:t>εγγύς-άπω διάσταση του αυχενικού τριτημορίου είναι πιο μικρή από την αντίστοιχη του μασητικού τριτημορίου. Η παρειακή επιφάνεια συνολικά, είναι πιο κοντή, στενότερη και περισσότερο κυρτή από την αντίστοιχη επιφάνεια του πρώτου γομφίου.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196751"/>
            <a:ext cx="3024336" cy="5328593"/>
          </a:xfrm>
          <a:prstGeom prst="rect">
            <a:avLst/>
          </a:prstGeom>
        </p:spPr>
      </p:pic>
    </p:spTree>
    <p:extLst>
      <p:ext uri="{BB962C8B-B14F-4D97-AF65-F5344CB8AC3E}">
        <p14:creationId xmlns:p14="http://schemas.microsoft.com/office/powerpoint/2010/main" val="3164627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Παρειακή επιφάνεια </a:t>
            </a:r>
            <a:r>
              <a:rPr lang="el-GR" sz="3200" b="0" dirty="0" smtClean="0"/>
              <a:t>2/2</a:t>
            </a:r>
            <a:endParaRPr lang="el-GR" sz="3200" b="0" dirty="0"/>
          </a:p>
        </p:txBody>
      </p:sp>
      <p:sp>
        <p:nvSpPr>
          <p:cNvPr id="3" name="Content Placeholder 2"/>
          <p:cNvSpPr>
            <a:spLocks noGrp="1"/>
          </p:cNvSpPr>
          <p:nvPr>
            <p:ph idx="1"/>
          </p:nvPr>
        </p:nvSpPr>
        <p:spPr>
          <a:xfrm>
            <a:off x="457200" y="1196752"/>
            <a:ext cx="4762872" cy="5040560"/>
          </a:xfrm>
        </p:spPr>
        <p:txBody>
          <a:bodyPr>
            <a:normAutofit lnSpcReduction="10000"/>
          </a:bodyPr>
          <a:lstStyle/>
          <a:p>
            <a:pPr marL="0" indent="0">
              <a:buNone/>
            </a:pPr>
            <a:r>
              <a:rPr lang="el-GR" dirty="0" smtClean="0"/>
              <a:t>Στο μέσο της η παρειακή επιφάνεια φέρει την </a:t>
            </a:r>
            <a:r>
              <a:rPr lang="el-GR" b="1" dirty="0" smtClean="0"/>
              <a:t>παρειακή αύλακα</a:t>
            </a:r>
            <a:r>
              <a:rPr lang="el-GR" dirty="0" smtClean="0"/>
              <a:t>, η οποία αρχίζει </a:t>
            </a:r>
            <a:r>
              <a:rPr lang="el-GR" dirty="0"/>
              <a:t>από το κεντρικό βοθρίο της μασητικής </a:t>
            </a:r>
            <a:r>
              <a:rPr lang="el-GR" dirty="0" smtClean="0"/>
              <a:t>επιφάνειας, ανακάμπτει στο μασητικό όριο </a:t>
            </a:r>
            <a:r>
              <a:rPr lang="el-GR" dirty="0"/>
              <a:t>και είτε καταλήγει περίπου στο μέσο της παρειακής επιφάνειας σε ένα βοθρίο, </a:t>
            </a:r>
            <a:r>
              <a:rPr lang="el-GR" dirty="0" smtClean="0"/>
              <a:t>το </a:t>
            </a:r>
            <a:r>
              <a:rPr lang="el-GR" b="1" dirty="0" smtClean="0"/>
              <a:t>παρειακό βοθρίο</a:t>
            </a:r>
            <a:r>
              <a:rPr lang="el-GR" dirty="0" smtClean="0"/>
              <a:t>, είτε </a:t>
            </a:r>
            <a:r>
              <a:rPr lang="el-GR" dirty="0"/>
              <a:t>διχάζεται σε δύο μικρότερες. </a:t>
            </a:r>
            <a:r>
              <a:rPr lang="el-GR" dirty="0" smtClean="0"/>
              <a:t>Η παρειακή αυτή αύλακα χωρίζει την παρειακή επιφάνεια σε </a:t>
            </a:r>
            <a:r>
              <a:rPr lang="el-GR" b="1" dirty="0" smtClean="0"/>
              <a:t>δύο λοβούς: </a:t>
            </a:r>
            <a:r>
              <a:rPr lang="el-GR" dirty="0" smtClean="0"/>
              <a:t>τον</a:t>
            </a:r>
            <a:r>
              <a:rPr lang="el-GR" b="1" dirty="0" smtClean="0"/>
              <a:t> εγγύς παρειακό </a:t>
            </a:r>
            <a:r>
              <a:rPr lang="el-GR" dirty="0" smtClean="0"/>
              <a:t>και τον </a:t>
            </a:r>
            <a:r>
              <a:rPr lang="el-GR" b="1" dirty="0" smtClean="0"/>
              <a:t>άπω παρειακό.</a:t>
            </a:r>
          </a:p>
          <a:p>
            <a:pPr marL="0" indent="0">
              <a:buNone/>
            </a:pP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052735"/>
            <a:ext cx="3024336" cy="5328593"/>
          </a:xfrm>
          <a:prstGeom prst="rect">
            <a:avLst/>
          </a:prstGeom>
        </p:spPr>
      </p:pic>
      <p:cxnSp>
        <p:nvCxnSpPr>
          <p:cNvPr id="7" name="Ευθύγραμμο βέλος σύνδεσης 6"/>
          <p:cNvCxnSpPr/>
          <p:nvPr/>
        </p:nvCxnSpPr>
        <p:spPr>
          <a:xfrm>
            <a:off x="6553200" y="1268760"/>
            <a:ext cx="539080" cy="64807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6084168" y="871390"/>
            <a:ext cx="1224136" cy="461665"/>
          </a:xfrm>
          <a:prstGeom prst="rect">
            <a:avLst/>
          </a:prstGeom>
          <a:noFill/>
        </p:spPr>
        <p:txBody>
          <a:bodyPr wrap="square" rtlCol="0">
            <a:spAutoFit/>
          </a:bodyPr>
          <a:lstStyle/>
          <a:p>
            <a:pPr algn="ctr"/>
            <a:r>
              <a:rPr lang="el-GR" sz="1200" dirty="0" smtClean="0"/>
              <a:t>Παρειακή αύλακα</a:t>
            </a:r>
            <a:endParaRPr lang="el-GR" sz="1200" dirty="0"/>
          </a:p>
        </p:txBody>
      </p:sp>
      <p:cxnSp>
        <p:nvCxnSpPr>
          <p:cNvPr id="10" name="Ευθύγραμμο βέλος σύνδεσης 9"/>
          <p:cNvCxnSpPr>
            <a:stCxn id="11" idx="0"/>
          </p:cNvCxnSpPr>
          <p:nvPr/>
        </p:nvCxnSpPr>
        <p:spPr>
          <a:xfrm flipV="1">
            <a:off x="6708068" y="2348880"/>
            <a:ext cx="384212" cy="322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6084168" y="2671589"/>
            <a:ext cx="1247800" cy="461665"/>
          </a:xfrm>
          <a:prstGeom prst="rect">
            <a:avLst/>
          </a:prstGeom>
          <a:noFill/>
        </p:spPr>
        <p:txBody>
          <a:bodyPr wrap="square" rtlCol="0">
            <a:spAutoFit/>
          </a:bodyPr>
          <a:lstStyle/>
          <a:p>
            <a:pPr algn="ctr"/>
            <a:r>
              <a:rPr lang="el-GR" sz="1200" dirty="0" smtClean="0"/>
              <a:t>Παρειακό βοθρίο</a:t>
            </a:r>
            <a:endParaRPr lang="el-GR" sz="1200" dirty="0"/>
          </a:p>
        </p:txBody>
      </p:sp>
    </p:spTree>
    <p:extLst>
      <p:ext uri="{BB962C8B-B14F-4D97-AF65-F5344CB8AC3E}">
        <p14:creationId xmlns:p14="http://schemas.microsoft.com/office/powerpoint/2010/main" val="826840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r>
              <a:rPr lang="el-GR" dirty="0" smtClean="0"/>
              <a:t>Γλωσσική επιφάνεια</a:t>
            </a:r>
            <a:endParaRPr lang="el-GR" dirty="0"/>
          </a:p>
        </p:txBody>
      </p:sp>
      <p:sp>
        <p:nvSpPr>
          <p:cNvPr id="3" name="Content Placeholder 2"/>
          <p:cNvSpPr>
            <a:spLocks noGrp="1"/>
          </p:cNvSpPr>
          <p:nvPr>
            <p:ph idx="1"/>
          </p:nvPr>
        </p:nvSpPr>
        <p:spPr>
          <a:xfrm>
            <a:off x="323528" y="908720"/>
            <a:ext cx="4546848" cy="5760640"/>
          </a:xfrm>
        </p:spPr>
        <p:txBody>
          <a:bodyPr>
            <a:normAutofit lnSpcReduction="10000"/>
          </a:bodyPr>
          <a:lstStyle/>
          <a:p>
            <a:pPr marL="0" indent="0">
              <a:buNone/>
            </a:pPr>
            <a:r>
              <a:rPr lang="el-GR" dirty="0"/>
              <a:t>Μοιάζει με τη γλωσσική επιφάνεια του πρώτου γομφίου</a:t>
            </a:r>
            <a:r>
              <a:rPr lang="el-GR" dirty="0" smtClean="0"/>
              <a:t>. Στο </a:t>
            </a:r>
            <a:r>
              <a:rPr lang="el-GR" dirty="0"/>
              <a:t>αυχενικό τριτημόριο είναι σχεδόν </a:t>
            </a:r>
            <a:r>
              <a:rPr lang="el-GR" dirty="0" smtClean="0"/>
              <a:t>επίπεδη, </a:t>
            </a:r>
            <a:r>
              <a:rPr lang="el-GR" dirty="0"/>
              <a:t>ενώ στο μασητικό </a:t>
            </a:r>
            <a:r>
              <a:rPr lang="el-GR" dirty="0" smtClean="0"/>
              <a:t>κυρτή. Φέρει αβαθή αύλακα, την </a:t>
            </a:r>
            <a:r>
              <a:rPr lang="el-GR" b="1" dirty="0" smtClean="0"/>
              <a:t>γλωσσική αύλακα</a:t>
            </a:r>
            <a:r>
              <a:rPr lang="el-GR" dirty="0" smtClean="0"/>
              <a:t>, η οποία ξεκινάει από το κεντρικό βοθρίο της μασητικής επιφάνειας, και αφού ανακάμψει στο μασητικό όριο της γλωσσικής επιφάνειας σβήνει ομαλά. Η αύλακα αυτή χωρίζει την γλωσσική επιφάνεια σε </a:t>
            </a:r>
            <a:r>
              <a:rPr lang="el-GR" b="1" dirty="0" smtClean="0"/>
              <a:t>δύο λοβούς: </a:t>
            </a:r>
            <a:r>
              <a:rPr lang="el-GR" dirty="0" smtClean="0"/>
              <a:t>τον</a:t>
            </a:r>
            <a:r>
              <a:rPr lang="el-GR" b="1" dirty="0" smtClean="0"/>
              <a:t> εγγύς γλωσσικό </a:t>
            </a:r>
            <a:r>
              <a:rPr lang="el-GR" dirty="0" smtClean="0"/>
              <a:t>και τον </a:t>
            </a:r>
            <a:r>
              <a:rPr lang="el-GR" b="1" dirty="0" smtClean="0"/>
              <a:t>άπω γλωσσικό</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196752"/>
            <a:ext cx="3240360" cy="5159598"/>
          </a:xfrm>
          <a:prstGeom prst="rect">
            <a:avLst/>
          </a:prstGeom>
        </p:spPr>
      </p:pic>
      <p:cxnSp>
        <p:nvCxnSpPr>
          <p:cNvPr id="7" name="Ευθύγραμμο βέλος σύνδεσης 6"/>
          <p:cNvCxnSpPr/>
          <p:nvPr/>
        </p:nvCxnSpPr>
        <p:spPr>
          <a:xfrm flipH="1">
            <a:off x="7020272" y="1196752"/>
            <a:ext cx="432048" cy="57606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7081936" y="756987"/>
            <a:ext cx="1008112" cy="461665"/>
          </a:xfrm>
          <a:prstGeom prst="rect">
            <a:avLst/>
          </a:prstGeom>
          <a:noFill/>
        </p:spPr>
        <p:txBody>
          <a:bodyPr wrap="square" rtlCol="0">
            <a:spAutoFit/>
          </a:bodyPr>
          <a:lstStyle/>
          <a:p>
            <a:pPr algn="ctr"/>
            <a:r>
              <a:rPr lang="el-GR" sz="1200" dirty="0" smtClean="0"/>
              <a:t>Γλωσσική αύλακα</a:t>
            </a:r>
            <a:endParaRPr lang="el-GR" sz="1200" dirty="0"/>
          </a:p>
        </p:txBody>
      </p:sp>
    </p:spTree>
    <p:extLst>
      <p:ext uri="{BB962C8B-B14F-4D97-AF65-F5344CB8AC3E}">
        <p14:creationId xmlns:p14="http://schemas.microsoft.com/office/powerpoint/2010/main" val="129042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08720"/>
          </a:xfrm>
        </p:spPr>
        <p:txBody>
          <a:bodyPr/>
          <a:lstStyle/>
          <a:p>
            <a:r>
              <a:rPr lang="el-GR" dirty="0" smtClean="0"/>
              <a:t>Μασητική επιφάνεια </a:t>
            </a:r>
            <a:r>
              <a:rPr lang="el-GR" sz="3200" b="0" dirty="0" smtClean="0"/>
              <a:t>1/2</a:t>
            </a:r>
            <a:endParaRPr lang="el-GR" sz="3200" b="0" dirty="0"/>
          </a:p>
        </p:txBody>
      </p:sp>
      <p:sp>
        <p:nvSpPr>
          <p:cNvPr id="3" name="Content Placeholder 2"/>
          <p:cNvSpPr>
            <a:spLocks noGrp="1"/>
          </p:cNvSpPr>
          <p:nvPr>
            <p:ph idx="1"/>
          </p:nvPr>
        </p:nvSpPr>
        <p:spPr>
          <a:xfrm>
            <a:off x="251521" y="919243"/>
            <a:ext cx="4398912" cy="5802231"/>
          </a:xfrm>
        </p:spPr>
        <p:txBody>
          <a:bodyPr>
            <a:normAutofit fontScale="92500" lnSpcReduction="10000"/>
          </a:bodyPr>
          <a:lstStyle/>
          <a:p>
            <a:pPr marL="0" indent="0">
              <a:buNone/>
            </a:pPr>
            <a:r>
              <a:rPr lang="el-GR" dirty="0"/>
              <a:t>Έχει σχήμα σχεδόν </a:t>
            </a:r>
            <a:r>
              <a:rPr lang="el-GR" dirty="0" smtClean="0"/>
              <a:t>παραλληλογράμμου με την </a:t>
            </a:r>
            <a:r>
              <a:rPr lang="el-GR" dirty="0"/>
              <a:t>εγγύς-άπω διάσταση μεγαλύτερη από την παρειογλωσσική</a:t>
            </a:r>
            <a:r>
              <a:rPr lang="el-GR" dirty="0" smtClean="0"/>
              <a:t>. Φέρει μια επιμήκη </a:t>
            </a:r>
            <a:r>
              <a:rPr lang="el-GR" b="1" dirty="0" smtClean="0"/>
              <a:t>κεντρική οβελιαία αύλακα</a:t>
            </a:r>
            <a:r>
              <a:rPr lang="el-GR" dirty="0" smtClean="0"/>
              <a:t>, καθώς και </a:t>
            </a:r>
            <a:r>
              <a:rPr lang="el-GR" b="1" dirty="0" smtClean="0"/>
              <a:t>τρία βοθρία</a:t>
            </a:r>
            <a:r>
              <a:rPr lang="el-GR" dirty="0" smtClean="0"/>
              <a:t>: το </a:t>
            </a:r>
            <a:r>
              <a:rPr lang="el-GR" b="1" dirty="0" smtClean="0"/>
              <a:t>εγγύς</a:t>
            </a:r>
            <a:r>
              <a:rPr lang="el-GR" dirty="0" smtClean="0"/>
              <a:t>, το </a:t>
            </a:r>
            <a:r>
              <a:rPr lang="el-GR" b="1" dirty="0" smtClean="0"/>
              <a:t>άπω</a:t>
            </a:r>
            <a:r>
              <a:rPr lang="el-GR" dirty="0" smtClean="0"/>
              <a:t> και το </a:t>
            </a:r>
            <a:r>
              <a:rPr lang="el-GR" b="1" dirty="0" smtClean="0"/>
              <a:t>κεντρικό</a:t>
            </a:r>
            <a:r>
              <a:rPr lang="el-GR" dirty="0" smtClean="0"/>
              <a:t>. Από το κεντρικό βοθρίο φέρονται δύο αύλακες, κάθετες σχεδόν προς την κεντρική, οι οποίες φέρονται η μία προς την παρειακή και η άλλη προς την γλωσσική επιφάνεια. Οι αύλακες αυτές ονομάζονται αντίστοιχα </a:t>
            </a:r>
            <a:r>
              <a:rPr lang="el-GR" b="1" dirty="0" smtClean="0"/>
              <a:t>παρειακή</a:t>
            </a:r>
            <a:r>
              <a:rPr lang="el-GR" dirty="0" smtClean="0"/>
              <a:t> και </a:t>
            </a:r>
            <a:r>
              <a:rPr lang="el-GR" b="1" dirty="0" smtClean="0"/>
              <a:t>γλωσσική αύλακα</a:t>
            </a:r>
            <a:r>
              <a:rPr lang="el-GR" dirty="0" smtClean="0"/>
              <a:t>. Έτσι η μασητική επιφάνεια χωρίζεται σε τέσσερα τμήματα.</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204864"/>
            <a:ext cx="3754760" cy="3168352"/>
          </a:xfrm>
          <a:prstGeom prst="rect">
            <a:avLst/>
          </a:prstGeom>
        </p:spPr>
      </p:pic>
      <p:cxnSp>
        <p:nvCxnSpPr>
          <p:cNvPr id="8" name="Ευθύγραμμο βέλος σύνδεσης 7"/>
          <p:cNvCxnSpPr/>
          <p:nvPr/>
        </p:nvCxnSpPr>
        <p:spPr>
          <a:xfrm>
            <a:off x="5652120" y="2204864"/>
            <a:ext cx="1008112" cy="13681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Ευθύγραμμο βέλος σύνδεσης 10"/>
          <p:cNvCxnSpPr/>
          <p:nvPr/>
        </p:nvCxnSpPr>
        <p:spPr>
          <a:xfrm flipV="1">
            <a:off x="5804520" y="4556150"/>
            <a:ext cx="855712" cy="9694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5068873" y="1936478"/>
            <a:ext cx="1368152" cy="276999"/>
          </a:xfrm>
          <a:prstGeom prst="rect">
            <a:avLst/>
          </a:prstGeom>
          <a:noFill/>
        </p:spPr>
        <p:txBody>
          <a:bodyPr wrap="square" rtlCol="0">
            <a:spAutoFit/>
          </a:bodyPr>
          <a:lstStyle/>
          <a:p>
            <a:pPr algn="ctr"/>
            <a:r>
              <a:rPr lang="el-GR" sz="1200" dirty="0" smtClean="0"/>
              <a:t>Παρειακή αύλακα</a:t>
            </a:r>
            <a:endParaRPr lang="el-GR" sz="1200" dirty="0"/>
          </a:p>
        </p:txBody>
      </p:sp>
      <p:sp>
        <p:nvSpPr>
          <p:cNvPr id="15" name="Ορθογώνιο 14"/>
          <p:cNvSpPr/>
          <p:nvPr/>
        </p:nvSpPr>
        <p:spPr>
          <a:xfrm>
            <a:off x="5084642" y="5495451"/>
            <a:ext cx="1439753" cy="276999"/>
          </a:xfrm>
          <a:prstGeom prst="rect">
            <a:avLst/>
          </a:prstGeom>
        </p:spPr>
        <p:txBody>
          <a:bodyPr wrap="none">
            <a:spAutoFit/>
          </a:bodyPr>
          <a:lstStyle/>
          <a:p>
            <a:pPr algn="ctr"/>
            <a:r>
              <a:rPr lang="el-GR" sz="1200" dirty="0" smtClean="0"/>
              <a:t>Γλωσσική  </a:t>
            </a:r>
            <a:r>
              <a:rPr lang="el-GR" sz="1200" dirty="0"/>
              <a:t>αύλακα</a:t>
            </a:r>
          </a:p>
        </p:txBody>
      </p:sp>
      <p:cxnSp>
        <p:nvCxnSpPr>
          <p:cNvPr id="16" name="Ευθύγραμμο βέλος σύνδεσης 15"/>
          <p:cNvCxnSpPr/>
          <p:nvPr/>
        </p:nvCxnSpPr>
        <p:spPr>
          <a:xfrm>
            <a:off x="5227255" y="2965141"/>
            <a:ext cx="577263" cy="103992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Ευθύγραμμο βέλος σύνδεσης 16"/>
          <p:cNvCxnSpPr/>
          <p:nvPr/>
        </p:nvCxnSpPr>
        <p:spPr>
          <a:xfrm flipH="1" flipV="1">
            <a:off x="6730634" y="4077072"/>
            <a:ext cx="951266" cy="12961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Ευθύγραμμο βέλος σύνδεσης 17"/>
          <p:cNvCxnSpPr/>
          <p:nvPr/>
        </p:nvCxnSpPr>
        <p:spPr>
          <a:xfrm flipH="1">
            <a:off x="7521116" y="2335712"/>
            <a:ext cx="163996" cy="17413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7029565" y="1993289"/>
            <a:ext cx="1368152" cy="276999"/>
          </a:xfrm>
          <a:prstGeom prst="rect">
            <a:avLst/>
          </a:prstGeom>
          <a:noFill/>
        </p:spPr>
        <p:txBody>
          <a:bodyPr wrap="square" rtlCol="0">
            <a:spAutoFit/>
          </a:bodyPr>
          <a:lstStyle/>
          <a:p>
            <a:pPr algn="ctr"/>
            <a:r>
              <a:rPr lang="el-GR" sz="1200" dirty="0" smtClean="0"/>
              <a:t>Άπω βοθρίο</a:t>
            </a:r>
            <a:endParaRPr lang="el-GR" sz="1200" dirty="0"/>
          </a:p>
        </p:txBody>
      </p:sp>
      <p:sp>
        <p:nvSpPr>
          <p:cNvPr id="26" name="TextBox 25"/>
          <p:cNvSpPr txBox="1"/>
          <p:nvPr/>
        </p:nvSpPr>
        <p:spPr>
          <a:xfrm>
            <a:off x="7194180" y="5387117"/>
            <a:ext cx="1368152" cy="276999"/>
          </a:xfrm>
          <a:prstGeom prst="rect">
            <a:avLst/>
          </a:prstGeom>
          <a:noFill/>
        </p:spPr>
        <p:txBody>
          <a:bodyPr wrap="square" rtlCol="0">
            <a:spAutoFit/>
          </a:bodyPr>
          <a:lstStyle/>
          <a:p>
            <a:pPr algn="ctr"/>
            <a:r>
              <a:rPr lang="el-GR" sz="1200" dirty="0" smtClean="0"/>
              <a:t>Κεντρικό  βοθρίο</a:t>
            </a:r>
            <a:endParaRPr lang="el-GR" sz="1200" dirty="0"/>
          </a:p>
        </p:txBody>
      </p:sp>
      <p:sp>
        <p:nvSpPr>
          <p:cNvPr id="27" name="TextBox 26"/>
          <p:cNvSpPr txBox="1"/>
          <p:nvPr/>
        </p:nvSpPr>
        <p:spPr>
          <a:xfrm>
            <a:off x="4572000" y="2688142"/>
            <a:ext cx="1368152" cy="276999"/>
          </a:xfrm>
          <a:prstGeom prst="rect">
            <a:avLst/>
          </a:prstGeom>
          <a:noFill/>
        </p:spPr>
        <p:txBody>
          <a:bodyPr wrap="square" rtlCol="0">
            <a:spAutoFit/>
          </a:bodyPr>
          <a:lstStyle/>
          <a:p>
            <a:pPr algn="ctr"/>
            <a:r>
              <a:rPr lang="el-GR" sz="1200" dirty="0" smtClean="0"/>
              <a:t>Εγγύς  βοθρίο</a:t>
            </a:r>
            <a:endParaRPr lang="el-GR" sz="1200" dirty="0"/>
          </a:p>
        </p:txBody>
      </p:sp>
    </p:spTree>
    <p:extLst>
      <p:ext uri="{BB962C8B-B14F-4D97-AF65-F5344CB8AC3E}">
        <p14:creationId xmlns:p14="http://schemas.microsoft.com/office/powerpoint/2010/main" val="381613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Μασητική επιφάνεια </a:t>
            </a:r>
            <a:r>
              <a:rPr lang="el-GR" sz="3200" b="0" dirty="0" smtClean="0"/>
              <a:t>2/2</a:t>
            </a:r>
            <a:endParaRPr lang="el-GR" sz="3200" b="0" dirty="0"/>
          </a:p>
        </p:txBody>
      </p:sp>
      <p:sp>
        <p:nvSpPr>
          <p:cNvPr id="3" name="Content Placeholder 2"/>
          <p:cNvSpPr>
            <a:spLocks noGrp="1"/>
          </p:cNvSpPr>
          <p:nvPr>
            <p:ph idx="1"/>
          </p:nvPr>
        </p:nvSpPr>
        <p:spPr>
          <a:xfrm>
            <a:off x="457200" y="1196751"/>
            <a:ext cx="4978896" cy="5524723"/>
          </a:xfrm>
        </p:spPr>
        <p:txBody>
          <a:bodyPr>
            <a:normAutofit lnSpcReduction="10000"/>
          </a:bodyPr>
          <a:lstStyle/>
          <a:p>
            <a:pPr marL="0" indent="0">
              <a:buNone/>
            </a:pPr>
            <a:r>
              <a:rPr lang="el-GR" dirty="0" smtClean="0"/>
              <a:t>Σε κάθε τεταρτημόριο της μασητικής επιφάνειας υπάρχει και ένα φύμα. Αυτά είναι:</a:t>
            </a:r>
            <a:r>
              <a:rPr lang="el-GR" b="1" dirty="0" smtClean="0"/>
              <a:t> </a:t>
            </a:r>
            <a:r>
              <a:rPr lang="el-GR" dirty="0"/>
              <a:t>το</a:t>
            </a:r>
            <a:r>
              <a:rPr lang="el-GR" b="1" dirty="0"/>
              <a:t> εγγύς-παρειακό, </a:t>
            </a:r>
            <a:r>
              <a:rPr lang="el-GR" dirty="0"/>
              <a:t>το </a:t>
            </a:r>
            <a:r>
              <a:rPr lang="el-GR" b="1" dirty="0"/>
              <a:t>άπω παρειακό, </a:t>
            </a:r>
            <a:r>
              <a:rPr lang="el-GR" dirty="0"/>
              <a:t>το</a:t>
            </a:r>
            <a:r>
              <a:rPr lang="el-GR" b="1" dirty="0"/>
              <a:t> εγγύς γλωσσικό </a:t>
            </a:r>
            <a:r>
              <a:rPr lang="el-GR" dirty="0"/>
              <a:t>και το </a:t>
            </a:r>
            <a:r>
              <a:rPr lang="el-GR" b="1" dirty="0"/>
              <a:t>άπω γλωσσικό.</a:t>
            </a:r>
            <a:r>
              <a:rPr lang="el-GR" dirty="0"/>
              <a:t> </a:t>
            </a:r>
            <a:r>
              <a:rPr lang="el-GR" dirty="0" smtClean="0"/>
              <a:t> </a:t>
            </a:r>
            <a:r>
              <a:rPr lang="el-GR" b="1" dirty="0" smtClean="0"/>
              <a:t>Τα </a:t>
            </a:r>
            <a:r>
              <a:rPr lang="el-GR" b="1" dirty="0"/>
              <a:t>γλωσσικά </a:t>
            </a:r>
            <a:r>
              <a:rPr lang="el-GR" b="1" dirty="0" smtClean="0"/>
              <a:t>φύματα είναι </a:t>
            </a:r>
            <a:r>
              <a:rPr lang="el-GR" b="1" dirty="0"/>
              <a:t>ισοϋψή και ψηλότερα από τα παρειακά</a:t>
            </a:r>
            <a:r>
              <a:rPr lang="el-GR" dirty="0" smtClean="0"/>
              <a:t>. </a:t>
            </a:r>
          </a:p>
          <a:p>
            <a:pPr marL="0" indent="0">
              <a:buNone/>
            </a:pPr>
            <a:r>
              <a:rPr lang="el-GR" dirty="0" smtClean="0"/>
              <a:t>Το εγγύς παρειακό είναι μεγάλο και οξύ. Το άπω παρειακό είναι αιχμηρότερο. Το εγγύς γλωσσικό είναι πιο ψηλό και πιο οξύ από το εγγύς παρειακό. Το άπω γλωσσικό έχει το ίδιο ύψος με το εγγύς γλωσσικό.</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988840"/>
            <a:ext cx="3754760" cy="3168352"/>
          </a:xfrm>
          <a:prstGeom prst="rect">
            <a:avLst/>
          </a:prstGeom>
        </p:spPr>
      </p:pic>
    </p:spTree>
    <p:extLst>
      <p:ext uri="{BB962C8B-B14F-4D97-AF65-F5344CB8AC3E}">
        <p14:creationId xmlns:p14="http://schemas.microsoft.com/office/powerpoint/2010/main" val="17793005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Προσαρμοσμένο 2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1">
  <a:themeElements>
    <a:clrScheme name="Προσαρμοσμένο 1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1405</Words>
  <Application>Microsoft Office PowerPoint</Application>
  <PresentationFormat>Προβολή στην οθόνη (4:3)</PresentationFormat>
  <Paragraphs>141</Paragraphs>
  <Slides>24</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OC_template_updated</vt:lpstr>
      <vt:lpstr>template1</vt:lpstr>
      <vt:lpstr>1_OC_template_updated</vt:lpstr>
      <vt:lpstr>Οδοντική μορφολογία</vt:lpstr>
      <vt:lpstr>Δεύτερος γομφίος κάτω γνάθου 1/2</vt:lpstr>
      <vt:lpstr>Δεύτερος γομφίος κάτω γνάθου 2/2</vt:lpstr>
      <vt:lpstr>Ανατολή και διαστάσεις</vt:lpstr>
      <vt:lpstr>Παρειακή επιφάνεια 1/2</vt:lpstr>
      <vt:lpstr>Παρειακή επιφάνεια 2/2</vt:lpstr>
      <vt:lpstr>Γλωσσική επιφάνεια</vt:lpstr>
      <vt:lpstr>Μασητική επιφάνεια 1/2</vt:lpstr>
      <vt:lpstr>Μασητική επιφάνεια 2/2</vt:lpstr>
      <vt:lpstr>Εγγύς επιφάνεια</vt:lpstr>
      <vt:lpstr>Άπω επιφάνεια</vt:lpstr>
      <vt:lpstr>Αυχενική γραμμή</vt:lpstr>
      <vt:lpstr>Ρίζα</vt:lpstr>
      <vt:lpstr>Δεύτερος γομφίος κάτω γνάθου 1/2</vt:lpstr>
      <vt:lpstr>Δεύτερος γομφίος κάτω γνάθου 2/2</vt:lpstr>
      <vt:lpstr>Βασικά χαρακτηριστικά</vt:lpstr>
      <vt:lpstr>Παραλλαγές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73</cp:revision>
  <dcterms:created xsi:type="dcterms:W3CDTF">2013-03-04T13:35:19Z</dcterms:created>
  <dcterms:modified xsi:type="dcterms:W3CDTF">2015-06-05T12:13:59Z</dcterms:modified>
</cp:coreProperties>
</file>