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16"/>
  </p:notesMasterIdLst>
  <p:handoutMasterIdLst>
    <p:handoutMasterId r:id="rId17"/>
  </p:handoutMasterIdLst>
  <p:sldIdLst>
    <p:sldId id="280" r:id="rId4"/>
    <p:sldId id="269" r:id="rId5"/>
    <p:sldId id="270" r:id="rId6"/>
    <p:sldId id="271" r:id="rId7"/>
    <p:sldId id="272" r:id="rId8"/>
    <p:sldId id="273" r:id="rId9"/>
    <p:sldId id="274" r:id="rId10"/>
    <p:sldId id="264" r:id="rId11"/>
    <p:sldId id="276" r:id="rId12"/>
    <p:sldId id="277" r:id="rId13"/>
    <p:sldId id="278" r:id="rId14"/>
    <p:sldId id="279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18/11/2015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18/11/2015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961F14-BC64-445B-A21C-51010FCF5BDE}" type="slidenum">
              <a:rPr lang="el-GR" altLang="el-GR" sz="13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l-GR" altLang="el-GR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0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6388" name="Θέση αριθμού διαφάνειας 3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6CB663-F876-49D0-ABD4-81D8B874F540}" type="slidenum">
              <a:rPr lang="el-GR" altLang="el-GR" sz="13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l-GR" altLang="el-GR" sz="13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41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7412" name="Θέση αριθμού διαφάνειας 3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EF15E9-DE27-4AF2-A791-4E46373CAE93}" type="slidenum">
              <a:rPr lang="el-GR" altLang="el-GR" sz="13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l-GR" altLang="el-GR" sz="13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2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8436" name="Θέση αριθμού διαφάνειας 3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C42332-7B5D-49E2-99E2-645D01192851}" type="slidenum">
              <a:rPr lang="el-GR" altLang="el-GR" sz="13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l-GR" altLang="el-GR" sz="13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6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8DED8-8A3B-4DBC-A314-7FAEDF1C8CC5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70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1114425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5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E67BD-CEA4-4BE4-B095-1DC1A072B21D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6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6FB44-66CC-4303-9E42-6A22FFFE9920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65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48A2D-8F9C-4090-B59B-07A58622AD2B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0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19F95-7693-42F1-891E-52B6F4CB70BB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4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99F5D-0573-4360-9F2E-1A8DC00C5A57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95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68BBE-0A86-4DF4-BD32-691225A3F4C5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49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5464-C82D-4974-86D2-4613E065D41B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8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218B4-97C1-4556-8A72-07B54DE436DF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94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0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6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3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9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2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1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6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8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7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8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F770EF-D814-4035-A4E9-3FED15B9F662}" type="slidenum">
              <a:rPr lang="el-GR" altLang="el-G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l-GR" altLang="el-GR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4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2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Γενική και Μαθηματική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Χαρτογραφία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5204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3762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Άσκηση </a:t>
            </a:r>
            <a:r>
              <a:rPr lang="en-US" sz="2400" b="1" dirty="0" smtClean="0"/>
              <a:t>1</a:t>
            </a:r>
            <a:r>
              <a:rPr lang="el-GR" sz="2400" b="1" dirty="0" smtClean="0"/>
              <a:t>0</a:t>
            </a:r>
            <a:endParaRPr lang="el-GR" sz="24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ΠΑΝΤΑΖΗΣ </a:t>
            </a:r>
            <a:r>
              <a:rPr lang="el-GR" sz="2000" dirty="0"/>
              <a:t>Dr, MSc, Αγρ.Τοπ.Μηχ. ΑΠΘ - Καθηγητής ΤΕΙ Αθήνας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000" dirty="0" smtClean="0"/>
              <a:t>Κατεύθυνση Μηχανικών Τοπογραφίας και Γεωπληροφορικής ΤΕ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60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8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376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Άσκηση 10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(1 από </a:t>
            </a:r>
            <a:r>
              <a:rPr lang="en-US" altLang="el-GR" sz="3200" b="0" dirty="0" smtClean="0">
                <a:solidFill>
                  <a:srgbClr val="000000"/>
                </a:solidFill>
              </a:rPr>
              <a:t>4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)</a:t>
            </a:r>
            <a:endParaRPr lang="en-US" altLang="el-GR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Font typeface="Arial" charset="0"/>
              <a:buNone/>
              <a:defRPr/>
            </a:pPr>
            <a:r>
              <a:rPr lang="el-GR" altLang="zh-TW" sz="2400" dirty="0" smtClean="0"/>
              <a:t>Απαντήστε / κάνετε στις / τις παρακάτω ερωτήσεις / εργασίες, χρησιμοποιώντας τις σημειώσεις σας, τους χάρτες και αεροφωτογραφίες, που σας έχουν δοθεί:</a:t>
            </a:r>
            <a:endParaRPr lang="en-US" altLang="zh-TW" sz="2400" dirty="0" smtClean="0"/>
          </a:p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buFont typeface="+mj-lt"/>
              <a:buAutoNum type="arabicParenR"/>
              <a:defRPr/>
            </a:pPr>
            <a:r>
              <a:rPr lang="el-GR" altLang="zh-TW" sz="2400" dirty="0" smtClean="0"/>
              <a:t>Ανακαλύψτε μερικά τοπωνύμια στο χάρτη σας, για κάθε μία από τις διάφορες ταξινομήσεις τους που αναφέρονται στις σημειώσεις σας.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DB759A-7703-41AD-A579-F19B4375F4BA}" type="slidenum">
              <a:rPr lang="en-US" altLang="el-GR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l-GR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dirty="0" smtClean="0">
                <a:latin typeface="+mn-lt"/>
              </a:rPr>
              <a:t>Άσκηση 10</a:t>
            </a:r>
            <a:r>
              <a:rPr lang="el-GR" altLang="el-GR" dirty="0" smtClean="0">
                <a:solidFill>
                  <a:prstClr val="black"/>
                </a:solidFill>
              </a:rPr>
              <a:t>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(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2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 </a:t>
            </a:r>
            <a:r>
              <a:rPr lang="el-GR" altLang="el-GR" sz="3200" b="0" dirty="0">
                <a:solidFill>
                  <a:prstClr val="black"/>
                </a:solidFill>
              </a:rPr>
              <a:t>από </a:t>
            </a:r>
            <a:r>
              <a:rPr lang="en-US" altLang="el-GR" sz="3200" b="0" dirty="0">
                <a:solidFill>
                  <a:prstClr val="black"/>
                </a:solidFill>
              </a:rPr>
              <a:t>4</a:t>
            </a:r>
            <a:r>
              <a:rPr lang="el-GR" altLang="el-GR" sz="3200" b="0" dirty="0">
                <a:solidFill>
                  <a:prstClr val="black"/>
                </a:solidFill>
              </a:rPr>
              <a:t>)</a:t>
            </a:r>
            <a:endParaRPr lang="en-US" altLang="el-GR" dirty="0" smtClean="0">
              <a:latin typeface="+mn-lt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AutoNum type="arabicParenR" startAt="2"/>
            </a:pPr>
            <a:r>
              <a:rPr lang="el-GR" altLang="zh-TW" sz="2400" smtClean="0"/>
              <a:t>Δημιουργείστε ένα αρχείο με τα τοπωνύμια που βρήκατε, ανά κατηγορία, σύμφωνα με το υπόδειγμα που υπάρχει στις σημειώσεις, με τη δυνατότητα βελτίωσης ή τροποποίησής του.</a:t>
            </a:r>
          </a:p>
          <a:p>
            <a:pPr marL="514350" indent="-514350" eaLnBrk="1" hangingPunct="1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AutoNum type="arabicParenR" startAt="2"/>
            </a:pPr>
            <a:r>
              <a:rPr lang="el-GR" altLang="zh-TW" sz="2400" smtClean="0"/>
              <a:t>Υπάρχουν «μετονομασίες» στα τοπωνύμια του χάρτη ; Αν ναι, ποιας κατηγορίας;</a:t>
            </a:r>
          </a:p>
          <a:p>
            <a:pPr marL="514350" indent="-514350" eaLnBrk="1" hangingPunct="1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AutoNum type="arabicParenR" startAt="2"/>
            </a:pPr>
            <a:r>
              <a:rPr lang="el-GR" altLang="zh-TW" sz="2400" smtClean="0"/>
              <a:t>Εξετάστε δειγματοληπτικά τα τοπωνύμια που βρήκατε, αν πληρούν τις παραμέτρους ελέγχου, όπως αναφέρονται στις σημειώσεις σας.</a:t>
            </a:r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7524750" y="6356350"/>
            <a:ext cx="1162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5DD2CD0-5B77-4CB8-AF31-C6BD7728A373}" type="slidenum">
              <a:rPr lang="en-US" altLang="el-GR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l-GR" sz="12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Άσκηση 10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(</a:t>
            </a:r>
            <a:r>
              <a:rPr lang="en-US" altLang="el-GR" sz="3200" b="0" dirty="0" smtClean="0">
                <a:solidFill>
                  <a:srgbClr val="000000"/>
                </a:solidFill>
              </a:rPr>
              <a:t>3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 από </a:t>
            </a:r>
            <a:r>
              <a:rPr lang="en-US" altLang="el-GR" sz="3200" b="0" dirty="0" smtClean="0">
                <a:solidFill>
                  <a:srgbClr val="000000"/>
                </a:solidFill>
              </a:rPr>
              <a:t>4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)</a:t>
            </a:r>
            <a:endParaRPr lang="en-US" altLang="el-GR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AutoNum type="arabicParenR" startAt="5"/>
            </a:pPr>
            <a:r>
              <a:rPr lang="el-GR" altLang="zh-TW" sz="2400" smtClean="0"/>
              <a:t>Αναφέρετε, ποιου άλλου είδους αλφαριθμητικές πληροφορίες υπάρχουν στη  χαρτογραφημένη περιοχή του χάρτη σας, εκτός από τα τοπωνύμια και βρείτε παραδείγματα για κάθε μία από αυτές.</a:t>
            </a:r>
          </a:p>
          <a:p>
            <a:pPr marL="514350" indent="-514350" eaLnBrk="1" hangingPunct="1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AutoNum type="arabicParenR" startAt="5"/>
            </a:pPr>
            <a:r>
              <a:rPr lang="el-GR" altLang="zh-TW" sz="2400" smtClean="0"/>
              <a:t>Σχολιάστε την τοποθέτηση των τοπωνυμίων στο χάρτη σας σε σημειακά, γραμμικά και επιφανειακά αντικείμενα. Ακολουθούν τους κανόνες που αναφέρονται στις σημειώσεις σας; Δώστε παραδείγματα.</a:t>
            </a: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7524750" y="6356350"/>
            <a:ext cx="1162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84E29A9-DF0F-4B81-AB9A-71072682EDAC}" type="slidenum">
              <a:rPr lang="en-US" altLang="el-GR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l-GR" sz="12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dirty="0" smtClean="0">
                <a:latin typeface="+mn-lt"/>
              </a:rPr>
              <a:t>Άσκηση 10</a:t>
            </a:r>
            <a:r>
              <a:rPr lang="el-GR" altLang="el-GR" dirty="0" smtClean="0">
                <a:solidFill>
                  <a:prstClr val="black"/>
                </a:solidFill>
              </a:rPr>
              <a:t>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(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4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 </a:t>
            </a:r>
            <a:r>
              <a:rPr lang="el-GR" altLang="el-GR" sz="3200" b="0" dirty="0">
                <a:solidFill>
                  <a:prstClr val="black"/>
                </a:solidFill>
              </a:rPr>
              <a:t>από </a:t>
            </a:r>
            <a:r>
              <a:rPr lang="en-US" altLang="el-GR" sz="3200" b="0" dirty="0">
                <a:solidFill>
                  <a:prstClr val="black"/>
                </a:solidFill>
              </a:rPr>
              <a:t>4</a:t>
            </a:r>
            <a:r>
              <a:rPr lang="el-GR" altLang="el-GR" sz="3200" b="0" dirty="0">
                <a:solidFill>
                  <a:prstClr val="black"/>
                </a:solidFill>
              </a:rPr>
              <a:t>)</a:t>
            </a:r>
            <a:endParaRPr lang="en-US" altLang="el-GR" dirty="0" smtClean="0">
              <a:latin typeface="+mn-lt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AutoNum type="arabicParenR" startAt="7"/>
            </a:pPr>
            <a:r>
              <a:rPr lang="el-GR" altLang="zh-TW" sz="2400" smtClean="0"/>
              <a:t>Σχολιάστε και αναλύστε κριτικά το υπόμνημα των τοπωνυμίων του χάρτη σας.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AutoNum type="arabicParenR" startAt="7"/>
            </a:pPr>
            <a:r>
              <a:rPr lang="el-GR" altLang="zh-TW" sz="2400" smtClean="0"/>
              <a:t>Βρείτε περισσότερες πληροφορίες μέσω του ΙΝΤΕΡΝΕΤ για τις ομάδες εργασίες του ΟΗΕ σχετικές με τα τοπωνύμια (παρουσίαση 5΄ ανά ομάδα στο επόμενο μάθημα).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7524750" y="6356350"/>
            <a:ext cx="1162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2F2FC12-61CB-4E01-9710-B99B92E6C4E4}" type="slidenum">
              <a:rPr lang="en-US" altLang="el-GR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l-GR" sz="12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9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Τεχνολογικό Εκπαιδευτικό Ίδρυμα Αθήνας, Δήμος Ν. Πανταζής 2014. Δήμος Ν. Πανταζής. «Γενική και μαθηματική χαρτογραφία (Ε). Άσκηση </a:t>
            </a:r>
            <a:r>
              <a:rPr lang="el-GR" sz="2000" dirty="0" smtClean="0"/>
              <a:t>1</a:t>
            </a:r>
            <a:r>
              <a:rPr lang="en-US" sz="2000" dirty="0" smtClean="0"/>
              <a:t>0</a:t>
            </a:r>
            <a:r>
              <a:rPr lang="el-GR" sz="2000" dirty="0" smtClean="0"/>
              <a:t>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l-GR" sz="2000" dirty="0" err="1"/>
              <a:t>ocp.teiath.gr</a:t>
            </a:r>
            <a:r>
              <a:rPr lang="el-GR" sz="20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17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6f5d4607cf9d9ce7aa59773772a7c518a13e77"/>
</p:tagLst>
</file>

<file path=ppt/theme/theme1.xml><?xml version="1.0" encoding="utf-8"?>
<a:theme xmlns:a="http://schemas.openxmlformats.org/drawingml/2006/main" name="OC_template_updated">
  <a:themeElements>
    <a:clrScheme name="Προσαρμοσμένο 1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855</Words>
  <Application>Microsoft Office PowerPoint</Application>
  <PresentationFormat>Προβολή στην οθόνη (4:3)</PresentationFormat>
  <Paragraphs>87</Paragraphs>
  <Slides>12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OC_template_updated</vt:lpstr>
      <vt:lpstr>1_OC_template_updated</vt:lpstr>
      <vt:lpstr>2_OC_template_updated</vt:lpstr>
      <vt:lpstr>Γενική και Μαθηματική Χαρτογραφία (Ε)</vt:lpstr>
      <vt:lpstr>Άσκηση 10 (1 από 4)</vt:lpstr>
      <vt:lpstr>Άσκηση 10 (2 από 4)</vt:lpstr>
      <vt:lpstr>Άσκηση 10 (3 από 4)</vt:lpstr>
      <vt:lpstr>Άσκηση 10 (4 από 4)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40</cp:revision>
  <dcterms:created xsi:type="dcterms:W3CDTF">2013-03-04T13:35:19Z</dcterms:created>
  <dcterms:modified xsi:type="dcterms:W3CDTF">2015-11-18T07:02:50Z</dcterms:modified>
</cp:coreProperties>
</file>