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39"/>
  </p:notesMasterIdLst>
  <p:handoutMasterIdLst>
    <p:handoutMasterId r:id="rId40"/>
  </p:handoutMasterIdLst>
  <p:sldIdLst>
    <p:sldId id="258" r:id="rId3"/>
    <p:sldId id="303" r:id="rId4"/>
    <p:sldId id="304" r:id="rId5"/>
    <p:sldId id="305" r:id="rId6"/>
    <p:sldId id="306" r:id="rId7"/>
    <p:sldId id="307" r:id="rId8"/>
    <p:sldId id="308"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31" r:id="rId29"/>
    <p:sldId id="329" r:id="rId30"/>
    <p:sldId id="330" r:id="rId31"/>
    <p:sldId id="291" r:id="rId32"/>
    <p:sldId id="292" r:id="rId33"/>
    <p:sldId id="293" r:id="rId34"/>
    <p:sldId id="332" r:id="rId35"/>
    <p:sldId id="333" r:id="rId36"/>
    <p:sldId id="295" r:id="rId37"/>
    <p:sldId id="297"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CA627B1-F92B-4AF9-91CA-5755DE053B6B}"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4813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405F435-FC28-429E-8C62-434684047E0A}"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43012"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3013"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4CA62B5-EC3D-413A-BBEB-88F782B22E76}"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5017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9848BD2-E546-4EF1-AB55-F49630EC25D9}"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4403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403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07CA1B2-0654-4156-9274-EB67C768FB1D}"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5222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FE6E35D-E0ED-4242-8953-F038DAA83BE6}"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45060"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5061"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C8FBBCB-A446-4184-8FCD-C7EE2248F343}"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5427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EBE085E-B831-4459-88EA-798EB1B86EE5}"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46084"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6085"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3B5A389-326C-4714-A9CF-5F55B791556D}"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5632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37A805D-ACE9-4EF0-8B08-D4DB5D521DC7}"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47108"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7109"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7699A9C-E3CA-4FF7-9CF5-0918D8703F67}"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5837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B5469ED-1647-47C0-AF71-DC8A46EA5743}"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48132"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8133"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36DA561-7518-4717-80BF-C2F6C8B95C07}" type="slidenum">
              <a:rPr lang="en-GB" altLang="el-GR" sz="1300">
                <a:solidFill>
                  <a:srgbClr val="000000"/>
                </a:solidFill>
                <a:latin typeface="Times New Roman" pitchFamily="18" charset="0"/>
              </a:rPr>
              <a:pPr eaLnBrk="1"/>
              <a:t>15</a:t>
            </a:fld>
            <a:endParaRPr lang="en-GB" altLang="el-GR" sz="1300" dirty="0">
              <a:solidFill>
                <a:srgbClr val="000000"/>
              </a:solidFill>
              <a:latin typeface="Times New Roman" pitchFamily="18" charset="0"/>
            </a:endParaRPr>
          </a:p>
        </p:txBody>
      </p:sp>
      <p:sp>
        <p:nvSpPr>
          <p:cNvPr id="6041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A568CF1-14B3-4553-8B37-07B8166234C7}"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4915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915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8CE6FC1-D67A-427B-8F54-74C73AB35B45}" type="slidenum">
              <a:rPr lang="en-GB" altLang="el-GR" sz="1300">
                <a:solidFill>
                  <a:srgbClr val="000000"/>
                </a:solidFill>
                <a:latin typeface="Times New Roman" pitchFamily="18" charset="0"/>
              </a:rPr>
              <a:pPr eaLnBrk="1"/>
              <a:t>16</a:t>
            </a:fld>
            <a:endParaRPr lang="en-GB" altLang="el-GR" sz="1300" dirty="0">
              <a:solidFill>
                <a:srgbClr val="000000"/>
              </a:solidFill>
              <a:latin typeface="Times New Roman" pitchFamily="18" charset="0"/>
            </a:endParaRPr>
          </a:p>
        </p:txBody>
      </p:sp>
      <p:sp>
        <p:nvSpPr>
          <p:cNvPr id="6246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A8A7C26-CE28-4F09-8423-179A3C61A72D}"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50180"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0181"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6F527D2-D1DC-4D52-99B8-9D625097E344}" type="slidenum">
              <a:rPr lang="en-GB" altLang="el-GR" sz="1300">
                <a:solidFill>
                  <a:srgbClr val="000000"/>
                </a:solidFill>
                <a:latin typeface="Times New Roman" pitchFamily="18" charset="0"/>
              </a:rPr>
              <a:pPr eaLnBrk="1"/>
              <a:t>17</a:t>
            </a:fld>
            <a:endParaRPr lang="en-GB" altLang="el-GR" sz="1300" dirty="0">
              <a:solidFill>
                <a:srgbClr val="000000"/>
              </a:solidFill>
              <a:latin typeface="Times New Roman" pitchFamily="18" charset="0"/>
            </a:endParaRPr>
          </a:p>
        </p:txBody>
      </p:sp>
      <p:sp>
        <p:nvSpPr>
          <p:cNvPr id="6451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82FC26E-FF28-4ED4-B93F-AC904BDEF333}"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51204"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1205"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F9CA9FB-D4FB-4B5D-9DDB-1447FE3644EB}" type="slidenum">
              <a:rPr lang="en-GB" altLang="el-GR" sz="1300">
                <a:solidFill>
                  <a:srgbClr val="000000"/>
                </a:solidFill>
                <a:latin typeface="Times New Roman" pitchFamily="18" charset="0"/>
              </a:rPr>
              <a:pPr eaLnBrk="1"/>
              <a:t>18</a:t>
            </a:fld>
            <a:endParaRPr lang="en-GB" altLang="el-GR" sz="1300" dirty="0">
              <a:solidFill>
                <a:srgbClr val="000000"/>
              </a:solidFill>
              <a:latin typeface="Times New Roman" pitchFamily="18" charset="0"/>
            </a:endParaRPr>
          </a:p>
        </p:txBody>
      </p:sp>
      <p:sp>
        <p:nvSpPr>
          <p:cNvPr id="6656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A2C696F-9ADE-4553-9283-3489586DADFE}"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52228"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2229"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EDB21C2-EB40-4602-994A-4CDD17B782E0}"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2969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DF1F0F1-E43F-4F78-92E5-65681105A330}"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33796" name="Text Box 2"/>
          <p:cNvSpPr>
            <a:spLocks noGrp="1" noRot="1" noChangeAspect="1" noChangeArrowheads="1" noTextEdit="1"/>
          </p:cNvSpPr>
          <p:nvPr>
            <p:ph type="sldImg"/>
          </p:nvPr>
        </p:nvSpPr>
        <p:spPr>
          <a:xfrm>
            <a:off x="993775" y="777875"/>
            <a:ext cx="5111750" cy="3833813"/>
          </a:xfrm>
          <a:solidFill>
            <a:srgbClr val="FFFFFF"/>
          </a:solidFill>
          <a:ln>
            <a:solidFill>
              <a:srgbClr val="000000"/>
            </a:solidFill>
            <a:miter lim="800000"/>
            <a:headEnd/>
            <a:tailEnd/>
          </a:ln>
        </p:spPr>
      </p:sp>
      <p:sp>
        <p:nvSpPr>
          <p:cNvPr id="33797" name="Text Box 3"/>
          <p:cNvSpPr>
            <a:spLocks noGrp="1" noChangeArrowheads="1"/>
          </p:cNvSpPr>
          <p:nvPr>
            <p:ph type="body" idx="1"/>
          </p:nvPr>
        </p:nvSpPr>
        <p:spPr>
          <a:xfrm>
            <a:off x="710108" y="4861252"/>
            <a:ext cx="5683847" cy="4605955"/>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FBFFB30-1E75-4370-A690-F78BF0C8B877}" type="slidenum">
              <a:rPr lang="en-GB" altLang="el-GR" sz="1300">
                <a:solidFill>
                  <a:srgbClr val="000000"/>
                </a:solidFill>
                <a:latin typeface="Times New Roman" pitchFamily="18" charset="0"/>
              </a:rPr>
              <a:pPr eaLnBrk="1"/>
              <a:t>19</a:t>
            </a:fld>
            <a:endParaRPr lang="en-GB" altLang="el-GR" sz="1300" dirty="0">
              <a:solidFill>
                <a:srgbClr val="000000"/>
              </a:solidFill>
              <a:latin typeface="Times New Roman" pitchFamily="18" charset="0"/>
            </a:endParaRPr>
          </a:p>
        </p:txBody>
      </p:sp>
      <p:sp>
        <p:nvSpPr>
          <p:cNvPr id="6861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1F66743-2C00-4E7B-9D24-B3EEB113366F}"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53252"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3253"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8E1B4BB-944F-4919-AB26-274A5603BDD9}" type="slidenum">
              <a:rPr lang="en-GB" altLang="el-GR" sz="1300">
                <a:solidFill>
                  <a:srgbClr val="000000"/>
                </a:solidFill>
                <a:latin typeface="Times New Roman" pitchFamily="18" charset="0"/>
              </a:rPr>
              <a:pPr eaLnBrk="1"/>
              <a:t>20</a:t>
            </a:fld>
            <a:endParaRPr lang="en-GB" altLang="el-GR" sz="1300" dirty="0">
              <a:solidFill>
                <a:srgbClr val="000000"/>
              </a:solidFill>
              <a:latin typeface="Times New Roman" pitchFamily="18" charset="0"/>
            </a:endParaRPr>
          </a:p>
        </p:txBody>
      </p:sp>
      <p:sp>
        <p:nvSpPr>
          <p:cNvPr id="7065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F21E0C4-F95A-4BD1-B168-BD142F5E9EB8}"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5427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427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5D21A1B-B7AC-4EBB-ACD2-0858DFBC4F15}" type="slidenum">
              <a:rPr lang="en-GB" altLang="el-GR" sz="1300">
                <a:solidFill>
                  <a:srgbClr val="000000"/>
                </a:solidFill>
                <a:latin typeface="Times New Roman" pitchFamily="18" charset="0"/>
              </a:rPr>
              <a:pPr eaLnBrk="1"/>
              <a:t>21</a:t>
            </a:fld>
            <a:endParaRPr lang="en-GB" altLang="el-GR" sz="1300" dirty="0">
              <a:solidFill>
                <a:srgbClr val="000000"/>
              </a:solidFill>
              <a:latin typeface="Times New Roman" pitchFamily="18" charset="0"/>
            </a:endParaRPr>
          </a:p>
        </p:txBody>
      </p:sp>
      <p:sp>
        <p:nvSpPr>
          <p:cNvPr id="7270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332A87D-41C3-437E-BED2-0AC1C49D3C9B}"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55300"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5301"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D76906-EB92-4BD1-92EE-9FFC1CEE025F}" type="slidenum">
              <a:rPr lang="en-GB" altLang="el-GR" sz="1300">
                <a:solidFill>
                  <a:srgbClr val="000000"/>
                </a:solidFill>
                <a:latin typeface="Times New Roman" pitchFamily="18" charset="0"/>
              </a:rPr>
              <a:pPr eaLnBrk="1"/>
              <a:t>22</a:t>
            </a:fld>
            <a:endParaRPr lang="en-GB" altLang="el-GR" sz="1300" dirty="0">
              <a:solidFill>
                <a:srgbClr val="000000"/>
              </a:solidFill>
              <a:latin typeface="Times New Roman" pitchFamily="18" charset="0"/>
            </a:endParaRPr>
          </a:p>
        </p:txBody>
      </p:sp>
      <p:sp>
        <p:nvSpPr>
          <p:cNvPr id="7475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B98D497-BAD0-46CB-B007-701840F1E562}"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56324"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6325"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DC45FC4-4CB7-4BE3-9A58-E17E2C0F746E}" type="slidenum">
              <a:rPr lang="en-GB" altLang="el-GR" sz="1300">
                <a:solidFill>
                  <a:srgbClr val="000000"/>
                </a:solidFill>
                <a:latin typeface="Times New Roman" pitchFamily="18" charset="0"/>
              </a:rPr>
              <a:pPr eaLnBrk="1"/>
              <a:t>23</a:t>
            </a:fld>
            <a:endParaRPr lang="en-GB" altLang="el-GR" sz="1300" dirty="0">
              <a:solidFill>
                <a:srgbClr val="000000"/>
              </a:solidFill>
              <a:latin typeface="Times New Roman" pitchFamily="18" charset="0"/>
            </a:endParaRPr>
          </a:p>
        </p:txBody>
      </p:sp>
      <p:sp>
        <p:nvSpPr>
          <p:cNvPr id="7680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8B64ED7-A4A1-4C01-86DB-3C6114423E5E}"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57348"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7349"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C22757A-9CB5-4347-9BBF-2E1B5C19E64E}" type="slidenum">
              <a:rPr lang="en-GB" altLang="el-GR" sz="1300">
                <a:solidFill>
                  <a:srgbClr val="000000"/>
                </a:solidFill>
                <a:latin typeface="Times New Roman" pitchFamily="18" charset="0"/>
              </a:rPr>
              <a:pPr eaLnBrk="1"/>
              <a:t>24</a:t>
            </a:fld>
            <a:endParaRPr lang="en-GB" altLang="el-GR" sz="1300" dirty="0">
              <a:solidFill>
                <a:srgbClr val="000000"/>
              </a:solidFill>
              <a:latin typeface="Times New Roman" pitchFamily="18" charset="0"/>
            </a:endParaRPr>
          </a:p>
        </p:txBody>
      </p:sp>
      <p:sp>
        <p:nvSpPr>
          <p:cNvPr id="7885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94E564F-9C3C-48D0-B597-1CBF98F4A48E}"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58372"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8373"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0660099-A972-4C98-BA0D-857A8CBF8AC2}" type="slidenum">
              <a:rPr lang="en-GB" altLang="el-GR" sz="1300">
                <a:solidFill>
                  <a:srgbClr val="000000"/>
                </a:solidFill>
                <a:latin typeface="Times New Roman" pitchFamily="18" charset="0"/>
              </a:rPr>
              <a:pPr eaLnBrk="1"/>
              <a:t>25</a:t>
            </a:fld>
            <a:endParaRPr lang="en-GB" altLang="el-GR" sz="1300" dirty="0">
              <a:solidFill>
                <a:srgbClr val="000000"/>
              </a:solidFill>
              <a:latin typeface="Times New Roman" pitchFamily="18" charset="0"/>
            </a:endParaRPr>
          </a:p>
        </p:txBody>
      </p:sp>
      <p:sp>
        <p:nvSpPr>
          <p:cNvPr id="8089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B7D427B-786F-4383-8357-AFF644505090}"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5939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939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0660099-A972-4C98-BA0D-857A8CBF8AC2}" type="slidenum">
              <a:rPr lang="en-GB" altLang="el-GR" sz="1300">
                <a:solidFill>
                  <a:srgbClr val="000000"/>
                </a:solidFill>
                <a:latin typeface="Times New Roman" pitchFamily="18" charset="0"/>
              </a:rPr>
              <a:pPr eaLnBrk="1"/>
              <a:t>26</a:t>
            </a:fld>
            <a:endParaRPr lang="en-GB" altLang="el-GR" sz="1300" dirty="0">
              <a:solidFill>
                <a:srgbClr val="000000"/>
              </a:solidFill>
              <a:latin typeface="Times New Roman" pitchFamily="18" charset="0"/>
            </a:endParaRPr>
          </a:p>
        </p:txBody>
      </p:sp>
      <p:sp>
        <p:nvSpPr>
          <p:cNvPr id="8089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B7D427B-786F-4383-8357-AFF644505090}"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5939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5939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F1DBA53-124C-4068-9B91-B785B6CEF01B}"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
        <p:nvSpPr>
          <p:cNvPr id="60419"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60420" name="Text Box 2"/>
          <p:cNvSpPr>
            <a:spLocks noGrp="1" noChangeArrowheads="1"/>
          </p:cNvSpPr>
          <p:nvPr>
            <p:ph type="body" idx="1"/>
          </p:nvPr>
        </p:nvSpPr>
        <p:spPr>
          <a:xfrm>
            <a:off x="710108" y="4861251"/>
            <a:ext cx="5679372" cy="4601397"/>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17EFE3D-1777-4962-B1B0-C3BD3BE66124}" type="slidenum">
              <a:rPr lang="en-GB" altLang="el-GR" sz="1300">
                <a:solidFill>
                  <a:srgbClr val="000000"/>
                </a:solidFill>
                <a:latin typeface="Times New Roman" pitchFamily="18" charset="0"/>
              </a:rPr>
              <a:pPr eaLnBrk="1"/>
              <a:t>28</a:t>
            </a:fld>
            <a:endParaRPr lang="en-GB" altLang="el-GR" sz="1300" dirty="0">
              <a:solidFill>
                <a:srgbClr val="000000"/>
              </a:solidFill>
              <a:latin typeface="Times New Roman" pitchFamily="18" charset="0"/>
            </a:endParaRPr>
          </a:p>
        </p:txBody>
      </p:sp>
      <p:sp>
        <p:nvSpPr>
          <p:cNvPr id="60419" name="Text Box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60420" name="Text Box 2"/>
          <p:cNvSpPr>
            <a:spLocks noGrp="1" noChangeArrowheads="1"/>
          </p:cNvSpPr>
          <p:nvPr>
            <p:ph type="body" idx="1"/>
          </p:nvPr>
        </p:nvSpPr>
        <p:spPr>
          <a:xfrm>
            <a:off x="710108" y="4861251"/>
            <a:ext cx="5679372" cy="4601397"/>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798A606-5C34-4A55-ABBC-A381A6769245}"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3174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086088E-D8F7-42D1-A134-541346CB1D27}"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34820"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4821"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8677AF1-2591-4680-BA97-22E80E99964A}"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3379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6FD4275-AD77-4045-852A-2C0CD21CB35E}"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35844"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5845"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16D5AAA-2D6A-46AA-B0B1-BCDD94FA8419}"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3584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CBC6585-2E28-45F5-8317-A070277AEE3E}"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36868"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6869"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2780FFE-F49F-42D7-A999-C3B636784C6D}"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3789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C9ED8FC-06C5-4A27-BFE1-8972C7C2D3D5}"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37892"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7893"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A50293A-3077-4ECE-8CC6-AFDAA0D13A87}" type="slidenum">
              <a:rPr lang="en-GB" altLang="el-GR" sz="1300">
                <a:solidFill>
                  <a:srgbClr val="000000"/>
                </a:solidFill>
                <a:latin typeface="Times New Roman" pitchFamily="18" charset="0"/>
              </a:rPr>
              <a:pPr eaLnBrk="1"/>
              <a:t>6</a:t>
            </a:fld>
            <a:endParaRPr lang="en-GB" altLang="el-GR" sz="1300" dirty="0">
              <a:solidFill>
                <a:srgbClr val="000000"/>
              </a:solidFill>
              <a:latin typeface="Times New Roman" pitchFamily="18" charset="0"/>
            </a:endParaRPr>
          </a:p>
        </p:txBody>
      </p:sp>
      <p:sp>
        <p:nvSpPr>
          <p:cNvPr id="3993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DE640AD-67BE-4799-A5B5-B0D9F4FC3263}"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38916"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8917"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F09CA32-5DDB-41C0-8408-AEDCFB44EB5E}"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4403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DEA58F4-3EB1-481C-A5C1-63D3CD5EC9F8}"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40964"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0965"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F6E68C4-9649-4699-809E-D0CEACDEF17B}"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4608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DFE5648-5F76-4571-B2C4-F56BB3190580}"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41988" name="Text Box 2"/>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1989" name="Text Box 3"/>
          <p:cNvSpPr>
            <a:spLocks noGrp="1" noChangeArrowheads="1"/>
          </p:cNvSpPr>
          <p:nvPr>
            <p:ph type="body" idx="1"/>
          </p:nvPr>
        </p:nvSpPr>
        <p:spPr>
          <a:xfrm>
            <a:off x="710108" y="4861252"/>
            <a:ext cx="5682356" cy="4604436"/>
          </a:xfrm>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charset="0"/>
              <a:buNone/>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B6D2359-D780-4760-A62B-A5A3AD3B62ED}" type="slidenum">
              <a:rPr lang="en-GB" altLang="el-GR"/>
              <a:pPr/>
              <a:t>‹#›</a:t>
            </a:fld>
            <a:endParaRPr lang="en-GB" altLang="el-GR" dirty="0"/>
          </a:p>
        </p:txBody>
      </p:sp>
    </p:spTree>
    <p:extLst>
      <p:ext uri="{BB962C8B-B14F-4D97-AF65-F5344CB8AC3E}">
        <p14:creationId xmlns:p14="http://schemas.microsoft.com/office/powerpoint/2010/main" val="33452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34527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49252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92664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00088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42264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45466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95495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12650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9203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149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53143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me.gr/chronos/13/gr/general/bibliography/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enaki.gr/bibliology/19.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me.gr/chronos/13/gr/general/bibliography/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usicportal.gr/20th_century_music_links/?lang=el#Gener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les.ekt.gr/n01070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culty.citadel.edu/hutchisson/Pages/Enumerative%20Bibliography.%20Bloomsbury.engl650.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deals.illinois.edu/bitstream/handle/2142/1763/Krikelas211218.pdf?sequence=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a:t>
            </a:r>
            <a:r>
              <a:rPr lang="en-US" sz="2400" b="1" dirty="0" smtClean="0"/>
              <a:t>3</a:t>
            </a:r>
            <a:r>
              <a:rPr lang="el-GR" sz="2400" dirty="0" smtClean="0"/>
              <a:t>:</a:t>
            </a:r>
            <a:r>
              <a:rPr lang="en-US" sz="2400" dirty="0" smtClean="0"/>
              <a:t> </a:t>
            </a:r>
            <a:r>
              <a:rPr lang="el-GR" sz="2400" dirty="0" smtClean="0"/>
              <a:t>Είδη βιβλιογραφιών - καταλόγων</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270F60E-C184-48F1-98BE-85F6425C80DE}"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2</a:t>
            </a:r>
            <a:r>
              <a:rPr lang="en-US" b="0" dirty="0" smtClean="0"/>
              <a:t>/7</a:t>
            </a:r>
            <a:endParaRPr lang="el-GR" dirty="0"/>
          </a:p>
        </p:txBody>
      </p:sp>
      <p:sp>
        <p:nvSpPr>
          <p:cNvPr id="3" name="Θέση περιεχομένου 2"/>
          <p:cNvSpPr>
            <a:spLocks noGrp="1"/>
          </p:cNvSpPr>
          <p:nvPr>
            <p:ph idx="1"/>
          </p:nvPr>
        </p:nvSpPr>
        <p:spPr>
          <a:xfrm>
            <a:off x="457200" y="1628800"/>
            <a:ext cx="8229600" cy="4752528"/>
          </a:xfrm>
        </p:spPr>
        <p:txBody>
          <a:bodyPr/>
          <a:lstStyle/>
          <a:p>
            <a:pPr marL="0" indent="0">
              <a:buNone/>
            </a:pPr>
            <a:r>
              <a:rPr lang="el-GR" dirty="0"/>
              <a:t>Ασχολείται με τη μελέτη του Βιβλίου ως φυσικό αντικείμενο, με τις λεπτομέρειες της παραγωγής του και τις επιπτώσεις των μεθόδων παραγωγής πάνω στο κείμενο.</a:t>
            </a:r>
          </a:p>
          <a:p>
            <a:pPr marL="0" indent="0">
              <a:buNone/>
            </a:pPr>
            <a:r>
              <a:rPr lang="el-GR" dirty="0"/>
              <a:t> </a:t>
            </a:r>
          </a:p>
          <a:p>
            <a:pPr marL="0" indent="0">
              <a:buNone/>
            </a:pPr>
            <a:r>
              <a:rPr lang="el-GR" dirty="0"/>
              <a:t>Ασχολείται με την ιστορία των Τυπογράφων και των Βιβλιοπωλών, με τη περιγραφή του χαρτιού, αλλά και του δεσίματος του βιβλίου, αλλά και με θέματα που αφορούν και προκύπτουν κατά τη μεταφορά του χειρογράφου του συγγραφέα σε εκτυπωμένο αντίγραφο έτοιμο για διακίνηση . </a:t>
            </a:r>
          </a:p>
          <a:p>
            <a:endParaRPr lang="el-GR" dirty="0"/>
          </a:p>
        </p:txBody>
      </p:sp>
    </p:spTree>
    <p:extLst>
      <p:ext uri="{BB962C8B-B14F-4D97-AF65-F5344CB8AC3E}">
        <p14:creationId xmlns:p14="http://schemas.microsoft.com/office/powerpoint/2010/main" val="885740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78F8D52-DB71-4EBA-AB97-C84E96C534CA}"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3</a:t>
            </a:r>
            <a:r>
              <a:rPr lang="en-US" b="0" dirty="0" smtClean="0"/>
              <a:t>/7</a:t>
            </a:r>
            <a:endParaRPr lang="el-GR" dirty="0"/>
          </a:p>
        </p:txBody>
      </p:sp>
      <p:sp>
        <p:nvSpPr>
          <p:cNvPr id="3" name="Θέση περιεχομένου 2"/>
          <p:cNvSpPr>
            <a:spLocks noGrp="1"/>
          </p:cNvSpPr>
          <p:nvPr>
            <p:ph idx="1"/>
          </p:nvPr>
        </p:nvSpPr>
        <p:spPr>
          <a:xfrm>
            <a:off x="457200" y="1484784"/>
            <a:ext cx="8229600" cy="4896544"/>
          </a:xfrm>
        </p:spPr>
        <p:txBody>
          <a:bodyPr/>
          <a:lstStyle/>
          <a:p>
            <a:pPr marL="0" indent="0">
              <a:buNone/>
            </a:pPr>
            <a:r>
              <a:rPr lang="el-GR" dirty="0"/>
              <a:t>Η Αναλυτική βιβλιογραφία διακρίνεται σε επιμέρους κατηγορίες όπως είναι (</a:t>
            </a:r>
            <a:r>
              <a:rPr lang="en-US" dirty="0"/>
              <a:t>Belanger, 1977): </a:t>
            </a:r>
          </a:p>
          <a:p>
            <a:endParaRPr lang="en-US" dirty="0"/>
          </a:p>
          <a:p>
            <a:pPr marL="0" indent="0">
              <a:buNone/>
            </a:pPr>
            <a:r>
              <a:rPr lang="el-GR" dirty="0"/>
              <a:t>α) η Ιστορική  Βιβλιογραφία (</a:t>
            </a:r>
            <a:r>
              <a:rPr lang="en-US" dirty="0"/>
              <a:t>Historical Bibliography) </a:t>
            </a:r>
          </a:p>
          <a:p>
            <a:pPr marL="0" indent="0">
              <a:buNone/>
            </a:pPr>
            <a:r>
              <a:rPr lang="el-GR" dirty="0"/>
              <a:t>β) η Βιβλιογραφία Κειμένου (</a:t>
            </a:r>
            <a:r>
              <a:rPr lang="en-US" dirty="0"/>
              <a:t>Textual Bibliography)</a:t>
            </a:r>
          </a:p>
          <a:p>
            <a:pPr marL="0" indent="0">
              <a:buNone/>
            </a:pPr>
            <a:r>
              <a:rPr lang="el-GR" dirty="0"/>
              <a:t>γ) η Περιγραφική Βιβλιογραφία (</a:t>
            </a:r>
            <a:r>
              <a:rPr lang="en-US" dirty="0"/>
              <a:t>Descriptive Bibliography) </a:t>
            </a:r>
            <a:endParaRPr lang="el-GR" dirty="0"/>
          </a:p>
        </p:txBody>
      </p:sp>
    </p:spTree>
    <p:extLst>
      <p:ext uri="{BB962C8B-B14F-4D97-AF65-F5344CB8AC3E}">
        <p14:creationId xmlns:p14="http://schemas.microsoft.com/office/powerpoint/2010/main" val="19800946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6BD6E39-58C8-4E47-A643-9FFC4C16D7F6}"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4</a:t>
            </a:r>
            <a:r>
              <a:rPr lang="en-US" b="0" dirty="0" smtClean="0"/>
              <a:t>/7</a:t>
            </a:r>
            <a:endParaRPr lang="el-GR" dirty="0"/>
          </a:p>
        </p:txBody>
      </p:sp>
      <p:sp>
        <p:nvSpPr>
          <p:cNvPr id="3" name="Θέση περιεχομένου 2"/>
          <p:cNvSpPr>
            <a:spLocks noGrp="1"/>
          </p:cNvSpPr>
          <p:nvPr>
            <p:ph idx="1"/>
          </p:nvPr>
        </p:nvSpPr>
        <p:spPr>
          <a:xfrm>
            <a:off x="457200" y="1556792"/>
            <a:ext cx="8229600" cy="4824536"/>
          </a:xfrm>
        </p:spPr>
        <p:txBody>
          <a:bodyPr/>
          <a:lstStyle/>
          <a:p>
            <a:pPr marL="0" indent="0">
              <a:buNone/>
            </a:pPr>
            <a:r>
              <a:rPr lang="el-GR" dirty="0" smtClean="0"/>
              <a:t>Η </a:t>
            </a:r>
            <a:r>
              <a:rPr lang="el-GR" dirty="0"/>
              <a:t>Ιστορική Βιβλιογραφία (Historical Bibliography) αφορά στην ιστορία του Βιβλίου με την ευρύτερη έννοια, αλλά και με τους ανθρώπους, τα ινστιτούτα, και τις μηχανές που τα παράγουν (Belanger, 1977). </a:t>
            </a:r>
          </a:p>
          <a:p>
            <a:endParaRPr lang="el-GR" dirty="0"/>
          </a:p>
          <a:p>
            <a:pPr marL="0" indent="0">
              <a:buNone/>
            </a:pPr>
            <a:r>
              <a:rPr lang="el-GR" dirty="0"/>
              <a:t>Η Ιστορική Βιβλιογραφία περιλαμβάνει στοιχεία από την τεχνολογική ιστορία, μέχρι και την ιστορία της Τέχνης, όταν αυτή αφορά τις μαρτυρίες που καταγράφονται στα Βιβλία σχετικά με τον πολιτισμό και την κουλτούρα (Belanger, 1977).</a:t>
            </a:r>
          </a:p>
          <a:p>
            <a:endParaRPr lang="el-GR" dirty="0"/>
          </a:p>
        </p:txBody>
      </p:sp>
    </p:spTree>
    <p:extLst>
      <p:ext uri="{BB962C8B-B14F-4D97-AF65-F5344CB8AC3E}">
        <p14:creationId xmlns:p14="http://schemas.microsoft.com/office/powerpoint/2010/main" val="2274030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6ECF4BE-FE21-4D00-853D-60157EE0B160}"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5</a:t>
            </a:r>
            <a:r>
              <a:rPr lang="en-US" b="0" dirty="0" smtClean="0"/>
              <a:t>/7</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Η Βιβλιογραφία Κειμένου (Textual Bibliography) αφορά στη σχέση μεταξύ του κειμένου, όπως έχει εκδοθεί και έχει ο Βιβλιογράφος μπροστά του, με το αρχικό χειρόγραφο του συγγραφέα. </a:t>
            </a:r>
          </a:p>
          <a:p>
            <a:pPr marL="0" indent="0">
              <a:buNone/>
            </a:pPr>
            <a:r>
              <a:rPr lang="el-GR" dirty="0"/>
              <a:t>Σε αυτό το πλαίσιο, η Βιβλιογραφία Κειμένου προσπαθεί να μεταφέρει με τον πιο ακριβή τρόπο το αρχικό κείμενο ενός συγγραφέα. </a:t>
            </a:r>
          </a:p>
          <a:p>
            <a:pPr marL="0" indent="0">
              <a:buNone/>
            </a:pPr>
            <a:r>
              <a:rPr lang="el-GR" dirty="0"/>
              <a:t>Ο Βιβλιογράφος οφείλει να έχει εκτενή γνώση του έργου του συγγραφέα που μελετά, της περιόδου που ο συγγραφέας έδρασε, αλλά και των εκτυπωτικών και εκδοτικών μεθόδων και πρακτικών που χρησιμοποιούνταν στη συγκεκριμένη εκείνη περίοδο (Belanger, 1977).</a:t>
            </a:r>
          </a:p>
          <a:p>
            <a:endParaRPr lang="el-GR" dirty="0"/>
          </a:p>
        </p:txBody>
      </p:sp>
    </p:spTree>
    <p:extLst>
      <p:ext uri="{BB962C8B-B14F-4D97-AF65-F5344CB8AC3E}">
        <p14:creationId xmlns:p14="http://schemas.microsoft.com/office/powerpoint/2010/main" val="12533790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69FBDA7-85AA-4A6D-BE21-BFC6F05BA4C8}"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6</a:t>
            </a:r>
            <a:r>
              <a:rPr lang="en-US" b="0" dirty="0" smtClean="0"/>
              <a:t>/7</a:t>
            </a:r>
            <a:endParaRPr lang="el-GR" dirty="0"/>
          </a:p>
        </p:txBody>
      </p:sp>
      <p:sp>
        <p:nvSpPr>
          <p:cNvPr id="3" name="Θέση περιεχομένου 2"/>
          <p:cNvSpPr>
            <a:spLocks noGrp="1"/>
          </p:cNvSpPr>
          <p:nvPr>
            <p:ph idx="1"/>
          </p:nvPr>
        </p:nvSpPr>
        <p:spPr/>
        <p:txBody>
          <a:bodyPr/>
          <a:lstStyle/>
          <a:p>
            <a:pPr marL="0" indent="0">
              <a:buNone/>
            </a:pPr>
            <a:r>
              <a:rPr lang="el-GR" dirty="0"/>
              <a:t>Η Περιγραφική Βιβλιογραφία (Descriptive Bibliography) αφορά στην περιγραφή των φυσικών χαρακτηριστικών ενός βιβλίου. </a:t>
            </a:r>
          </a:p>
          <a:p>
            <a:pPr marL="0" indent="0">
              <a:buNone/>
            </a:pPr>
            <a:r>
              <a:rPr lang="el-GR" dirty="0"/>
              <a:t>Μερικά από τα στοιχεία που προσπαθεί να αποτυπώσει είναι ο τρόπος που το βιβλίο δομήθηκε, το είδος και ο τύπος χαρτιού που χρησιμοποιήθηκε, πως έχουν καταγραφεί οι τυχόν φωτογραφίες και εικόνες. </a:t>
            </a:r>
          </a:p>
          <a:p>
            <a:pPr marL="0" indent="0">
              <a:buNone/>
            </a:pPr>
            <a:r>
              <a:rPr lang="el-GR" dirty="0"/>
              <a:t>Ο Βιβλιογράφος και σε αυτήν την περίπτωση οφείλει να έχει πολύ καλή γνώση της τεχνολογίας που χρησιμοποιούταν σε κάθε εποχή προκειμένου να περιγράψει τα φυσικά χαρακτηριστικά με ακρίβεια και συντομία (Belanger, 1977).</a:t>
            </a:r>
          </a:p>
          <a:p>
            <a:endParaRPr lang="el-GR" dirty="0"/>
          </a:p>
        </p:txBody>
      </p:sp>
    </p:spTree>
    <p:extLst>
      <p:ext uri="{BB962C8B-B14F-4D97-AF65-F5344CB8AC3E}">
        <p14:creationId xmlns:p14="http://schemas.microsoft.com/office/powerpoint/2010/main" val="30803439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F2EE975-7361-4120-A740-BABBDBD395AF}"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l-GR" b="0" dirty="0" smtClean="0"/>
              <a:t>7</a:t>
            </a:r>
            <a:r>
              <a:rPr lang="en-US" b="0" dirty="0" smtClean="0"/>
              <a:t>/7</a:t>
            </a:r>
            <a:endParaRPr lang="el-GR" dirty="0"/>
          </a:p>
        </p:txBody>
      </p:sp>
      <p:sp>
        <p:nvSpPr>
          <p:cNvPr id="3" name="Θέση περιεχομένου 2"/>
          <p:cNvSpPr>
            <a:spLocks noGrp="1"/>
          </p:cNvSpPr>
          <p:nvPr>
            <p:ph idx="1"/>
          </p:nvPr>
        </p:nvSpPr>
        <p:spPr/>
        <p:txBody>
          <a:bodyPr/>
          <a:lstStyle/>
          <a:p>
            <a:pPr marL="0" indent="0">
              <a:buNone/>
            </a:pPr>
            <a:r>
              <a:rPr lang="el-GR" dirty="0"/>
              <a:t>Οι Περιγραφικές Βιβλιογραφίες περιλαμβάνουν λίστες βιβλίων με τα πλήρη φυσικά χαρακτηριστικά αυτών, παρέχοντας τη δυνατότητα διάκρισης των εκδόσεων μεταξύ τους (1η, 2η, 3η έκδοση), αλλά και εντοπισμού των κύριων διαφορών μεταξύ των εκδόσεων. </a:t>
            </a:r>
          </a:p>
          <a:p>
            <a:pPr marL="0" indent="0">
              <a:buNone/>
            </a:pPr>
            <a:r>
              <a:rPr lang="el-GR" dirty="0"/>
              <a:t>Αποτελούν τον κύριο οδηγό και εργαλείο των συλλεκτών Βιβλίων. </a:t>
            </a:r>
          </a:p>
          <a:p>
            <a:pPr marL="0" indent="0">
              <a:buNone/>
            </a:pPr>
            <a:r>
              <a:rPr lang="el-GR" dirty="0"/>
              <a:t>Δυστυχώς, δεν υπάρχουν καλές Περιγραφικές Βιβλιογραφίες για όλες τις επιστήμες, με αποτέλεσμα συχνά οι συλλέκτες Βιβλίων να αναγκάζονται να γίνουν οι ίδιοι βιβλιογράφοι (Belanger, 1977). </a:t>
            </a:r>
          </a:p>
          <a:p>
            <a:endParaRPr lang="el-GR" dirty="0"/>
          </a:p>
        </p:txBody>
      </p:sp>
    </p:spTree>
    <p:extLst>
      <p:ext uri="{BB962C8B-B14F-4D97-AF65-F5344CB8AC3E}">
        <p14:creationId xmlns:p14="http://schemas.microsoft.com/office/powerpoint/2010/main" val="1738210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6BAEA04-912B-482F-B73F-9F336C631C77}"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n-US" b="0" dirty="0" smtClean="0"/>
              <a:t>7/7</a:t>
            </a:r>
            <a:endParaRPr lang="el-GR" dirty="0"/>
          </a:p>
        </p:txBody>
      </p:sp>
      <p:sp>
        <p:nvSpPr>
          <p:cNvPr id="3" name="Θέση περιεχομένου 2"/>
          <p:cNvSpPr>
            <a:spLocks noGrp="1"/>
          </p:cNvSpPr>
          <p:nvPr>
            <p:ph idx="1"/>
          </p:nvPr>
        </p:nvSpPr>
        <p:spPr/>
        <p:txBody>
          <a:bodyPr/>
          <a:lstStyle/>
          <a:p>
            <a:pPr marL="0" indent="0">
              <a:buNone/>
            </a:pPr>
            <a:r>
              <a:rPr lang="el-GR" dirty="0"/>
              <a:t>Οι Περιγραφικές Βιβλιογραφίες περιλαμβάνουν λίστες βιβλίων με τα πλήρη φυσικά χαρακτηριστικά αυτών, παρέχοντας τη δυνατότητα διάκρισης των εκδόσεων μεταξύ τους (1η, 2η, 3η έκδοση), αλλά και εντοπισμού των κύριων διαφορών μεταξύ των εκδόσεων. </a:t>
            </a:r>
          </a:p>
          <a:p>
            <a:pPr marL="0" indent="0">
              <a:buNone/>
            </a:pPr>
            <a:r>
              <a:rPr lang="el-GR" dirty="0"/>
              <a:t>Αποτελούν τον κύριο οδηγό και εργαλείο των συλλεκτών Βιβλίων. </a:t>
            </a:r>
          </a:p>
          <a:p>
            <a:pPr marL="0" indent="0">
              <a:buNone/>
            </a:pPr>
            <a:r>
              <a:rPr lang="el-GR" dirty="0"/>
              <a:t>Δυστυχώς, δεν υπάρχουν καλές Περιγραφικές Βιβλιογραφίες για όλες τις επιστήμες, με αποτέλεσμα συχνά οι συλλέκτες Βιβλίων να αναγκάζονται να γίνουν οι ίδιοι βιβλιογράφοι (Belanger, 1977). </a:t>
            </a:r>
          </a:p>
          <a:p>
            <a:endParaRPr lang="el-GR" dirty="0"/>
          </a:p>
        </p:txBody>
      </p:sp>
    </p:spTree>
    <p:extLst>
      <p:ext uri="{BB962C8B-B14F-4D97-AF65-F5344CB8AC3E}">
        <p14:creationId xmlns:p14="http://schemas.microsoft.com/office/powerpoint/2010/main" val="16324258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88C0605-5BD7-47AB-AE26-228181F6189A}"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Λοιπές κατηγοριοποιήσεις </a:t>
            </a:r>
            <a:r>
              <a:rPr lang="el-GR" sz="3600" b="0" dirty="0" smtClean="0"/>
              <a:t>1/11 </a:t>
            </a:r>
            <a:endParaRPr lang="el-GR" sz="3600" b="0" dirty="0"/>
          </a:p>
        </p:txBody>
      </p:sp>
      <p:sp>
        <p:nvSpPr>
          <p:cNvPr id="3" name="Θέση περιεχομένου 2"/>
          <p:cNvSpPr>
            <a:spLocks noGrp="1"/>
          </p:cNvSpPr>
          <p:nvPr>
            <p:ph idx="1"/>
          </p:nvPr>
        </p:nvSpPr>
        <p:spPr/>
        <p:txBody>
          <a:bodyPr/>
          <a:lstStyle/>
          <a:p>
            <a:pPr marL="0" indent="0">
              <a:buNone/>
            </a:pPr>
            <a:r>
              <a:rPr lang="el-GR" dirty="0" smtClean="0"/>
              <a:t>Γενική </a:t>
            </a:r>
            <a:r>
              <a:rPr lang="el-GR" dirty="0"/>
              <a:t>Βιβλιογραφία (</a:t>
            </a:r>
            <a:r>
              <a:rPr lang="en-US" dirty="0"/>
              <a:t>General Bibliography) </a:t>
            </a:r>
          </a:p>
          <a:p>
            <a:pPr marL="400050" lvl="1" indent="0">
              <a:buNone/>
            </a:pPr>
            <a:r>
              <a:rPr lang="el-GR" dirty="0" smtClean="0"/>
              <a:t>Διεθνής </a:t>
            </a:r>
            <a:r>
              <a:rPr lang="el-GR" dirty="0"/>
              <a:t>Βιβλιογραφία (</a:t>
            </a:r>
            <a:r>
              <a:rPr lang="en-US" dirty="0"/>
              <a:t>International Bibliography) </a:t>
            </a:r>
          </a:p>
          <a:p>
            <a:pPr marL="400050" lvl="1" indent="0">
              <a:buNone/>
            </a:pPr>
            <a:r>
              <a:rPr lang="el-GR" dirty="0" smtClean="0"/>
              <a:t>Εθνική </a:t>
            </a:r>
            <a:r>
              <a:rPr lang="el-GR" dirty="0"/>
              <a:t>Βιβλιογραφία (</a:t>
            </a:r>
            <a:r>
              <a:rPr lang="en-US" dirty="0"/>
              <a:t>National Bibliography)</a:t>
            </a:r>
          </a:p>
          <a:p>
            <a:pPr marL="400050" lvl="1" indent="0">
              <a:buNone/>
            </a:pPr>
            <a:r>
              <a:rPr lang="el-GR" dirty="0" smtClean="0"/>
              <a:t>Ειδική </a:t>
            </a:r>
            <a:r>
              <a:rPr lang="el-GR" dirty="0"/>
              <a:t>Βιβλιογραφία (</a:t>
            </a:r>
            <a:r>
              <a:rPr lang="en-US" dirty="0"/>
              <a:t>Specific Bibliography) </a:t>
            </a:r>
          </a:p>
          <a:p>
            <a:endParaRPr lang="en-US" dirty="0"/>
          </a:p>
          <a:p>
            <a:pPr marL="0" indent="0">
              <a:buNone/>
            </a:pPr>
            <a:r>
              <a:rPr lang="el-GR" dirty="0"/>
              <a:t>Παραδείγματα</a:t>
            </a:r>
          </a:p>
          <a:p>
            <a:pPr marL="0" indent="0">
              <a:buNone/>
            </a:pPr>
            <a:r>
              <a:rPr lang="el-GR" dirty="0"/>
              <a:t>Γενική Βιβλιογραφία 1897-1922</a:t>
            </a:r>
          </a:p>
          <a:p>
            <a:pPr marL="0" indent="0">
              <a:buNone/>
            </a:pPr>
            <a:r>
              <a:rPr lang="pl-PL" dirty="0">
                <a:hlinkClick r:id="rId3"/>
              </a:rPr>
              <a:t>http://www.ime.gr/chronos/13/gr/general/bibliography/</a:t>
            </a:r>
            <a:r>
              <a:rPr lang="pl-PL" dirty="0" smtClean="0">
                <a:hlinkClick r:id="rId3"/>
              </a:rPr>
              <a:t>index.html</a:t>
            </a:r>
            <a:r>
              <a:rPr lang="pl-PL" dirty="0" smtClean="0"/>
              <a:t> [</a:t>
            </a:r>
            <a:r>
              <a:rPr lang="el-GR" dirty="0" smtClean="0"/>
              <a:t>Ημ. πρόσβασης: 01/11/2014</a:t>
            </a:r>
            <a:r>
              <a:rPr lang="pl-PL" dirty="0" smtClean="0"/>
              <a:t>]</a:t>
            </a:r>
            <a:endParaRPr lang="el-GR" dirty="0"/>
          </a:p>
        </p:txBody>
      </p:sp>
    </p:spTree>
    <p:extLst>
      <p:ext uri="{BB962C8B-B14F-4D97-AF65-F5344CB8AC3E}">
        <p14:creationId xmlns:p14="http://schemas.microsoft.com/office/powerpoint/2010/main" val="4140267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20649FE-AA10-495B-AE36-74F07080B4C8}"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2/11 </a:t>
            </a:r>
            <a:endParaRPr lang="el-GR" dirty="0"/>
          </a:p>
        </p:txBody>
      </p:sp>
      <p:sp>
        <p:nvSpPr>
          <p:cNvPr id="3" name="Θέση περιεχομένου 2"/>
          <p:cNvSpPr>
            <a:spLocks noGrp="1"/>
          </p:cNvSpPr>
          <p:nvPr>
            <p:ph idx="1"/>
          </p:nvPr>
        </p:nvSpPr>
        <p:spPr/>
        <p:txBody>
          <a:bodyPr/>
          <a:lstStyle/>
          <a:p>
            <a:pPr marL="0" indent="0">
              <a:buNone/>
            </a:pPr>
            <a:r>
              <a:rPr lang="el-GR" dirty="0"/>
              <a:t>Εξαντλητική Βιβλιογραφία </a:t>
            </a:r>
          </a:p>
          <a:p>
            <a:pPr marL="0" indent="0">
              <a:buNone/>
            </a:pPr>
            <a:r>
              <a:rPr lang="el-GR" dirty="0"/>
              <a:t>Κατ' επιλογήν Βιβλιογραφία</a:t>
            </a:r>
          </a:p>
          <a:p>
            <a:pPr marL="0" indent="0">
              <a:buNone/>
            </a:pPr>
            <a:r>
              <a:rPr lang="el-GR" dirty="0"/>
              <a:t>Τρέχουσα Βιβλιογραφία (</a:t>
            </a:r>
            <a:r>
              <a:rPr lang="en-US" dirty="0"/>
              <a:t>Current Bibliography) </a:t>
            </a:r>
          </a:p>
          <a:p>
            <a:pPr marL="0" indent="0">
              <a:buNone/>
            </a:pPr>
            <a:r>
              <a:rPr lang="el-GR" dirty="0"/>
              <a:t>Αναδρομική Βιβλιογραφία (</a:t>
            </a:r>
            <a:r>
              <a:rPr lang="en-US" dirty="0"/>
              <a:t>Retrospective Bibliography)</a:t>
            </a:r>
          </a:p>
          <a:p>
            <a:pPr marL="0" indent="0">
              <a:buNone/>
            </a:pPr>
            <a:r>
              <a:rPr lang="el-GR" dirty="0"/>
              <a:t>Χρονολογική Βιβλιογραφία (</a:t>
            </a:r>
            <a:r>
              <a:rPr lang="en-US" dirty="0"/>
              <a:t>Chronological Bibliography)</a:t>
            </a:r>
          </a:p>
          <a:p>
            <a:endParaRPr lang="el-GR" dirty="0"/>
          </a:p>
        </p:txBody>
      </p:sp>
    </p:spTree>
    <p:extLst>
      <p:ext uri="{BB962C8B-B14F-4D97-AF65-F5344CB8AC3E}">
        <p14:creationId xmlns:p14="http://schemas.microsoft.com/office/powerpoint/2010/main" val="27506639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3E5D59F-08A1-4935-ADE2-04D94B6BA6D5}"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3/11 </a:t>
            </a:r>
            <a:endParaRPr lang="el-GR" dirty="0"/>
          </a:p>
        </p:txBody>
      </p:sp>
      <p:sp>
        <p:nvSpPr>
          <p:cNvPr id="3" name="Θέση περιεχομένου 2"/>
          <p:cNvSpPr>
            <a:spLocks noGrp="1"/>
          </p:cNvSpPr>
          <p:nvPr>
            <p:ph idx="1"/>
          </p:nvPr>
        </p:nvSpPr>
        <p:spPr/>
        <p:txBody>
          <a:bodyPr/>
          <a:lstStyle/>
          <a:p>
            <a:pPr marL="0" indent="0">
              <a:buNone/>
            </a:pPr>
            <a:r>
              <a:rPr lang="el-GR" dirty="0"/>
              <a:t>Παραδείγματα</a:t>
            </a:r>
          </a:p>
          <a:p>
            <a:pPr marL="0" indent="0">
              <a:buNone/>
            </a:pPr>
            <a:r>
              <a:rPr lang="el-GR" dirty="0"/>
              <a:t>Ελληνική Βιβλιογραφία του 19ου αιώνα (</a:t>
            </a:r>
            <a:r>
              <a:rPr lang="el-GR" dirty="0">
                <a:hlinkClick r:id="rId3"/>
              </a:rPr>
              <a:t>http://www.benaki.gr/bibliology/19.</a:t>
            </a:r>
            <a:r>
              <a:rPr lang="el-GR" dirty="0" smtClean="0">
                <a:hlinkClick r:id="rId3"/>
              </a:rPr>
              <a:t>htm</a:t>
            </a:r>
            <a:r>
              <a:rPr lang="el-GR" dirty="0" smtClean="0"/>
              <a:t> [Ημ. πρόσβασης: 01/11/2014]</a:t>
            </a:r>
            <a:endParaRPr lang="el-GR" dirty="0"/>
          </a:p>
          <a:p>
            <a:pPr marL="0" indent="0">
              <a:buNone/>
            </a:pPr>
            <a:r>
              <a:rPr lang="el-GR" dirty="0"/>
              <a:t>Γενική Βιβλιογραφία 1897-1922 </a:t>
            </a:r>
            <a:r>
              <a:rPr lang="pl-PL" dirty="0">
                <a:hlinkClick r:id="rId4"/>
              </a:rPr>
              <a:t>http://www.ime.gr/chronos/13/gr/general/bibliography/</a:t>
            </a:r>
            <a:r>
              <a:rPr lang="pl-PL" dirty="0" smtClean="0">
                <a:hlinkClick r:id="rId4"/>
              </a:rPr>
              <a:t>index.html</a:t>
            </a:r>
            <a:r>
              <a:rPr lang="el-GR" dirty="0" smtClean="0"/>
              <a:t> </a:t>
            </a:r>
            <a:r>
              <a:rPr lang="el-GR" dirty="0"/>
              <a:t>[Ημ. πρόσβασης: 01/11/2014]</a:t>
            </a:r>
          </a:p>
          <a:p>
            <a:pPr marL="0" indent="0">
              <a:buNone/>
            </a:pPr>
            <a:r>
              <a:rPr lang="el-GR" dirty="0" smtClean="0"/>
              <a:t>Βιβλιογραφικός </a:t>
            </a:r>
            <a:r>
              <a:rPr lang="el-GR" dirty="0"/>
              <a:t>Οδηγός για τη Νεότερη Φιλοσοφία (http://www.thanassas.gr/nef-bibliogr.pdf ) [Ημ. πρόσβασης: 01/11/2014]</a:t>
            </a:r>
          </a:p>
          <a:p>
            <a:pPr marL="0" indent="0">
              <a:buNone/>
            </a:pPr>
            <a:endParaRPr lang="el-GR" dirty="0"/>
          </a:p>
        </p:txBody>
      </p:sp>
    </p:spTree>
    <p:extLst>
      <p:ext uri="{BB962C8B-B14F-4D97-AF65-F5344CB8AC3E}">
        <p14:creationId xmlns:p14="http://schemas.microsoft.com/office/powerpoint/2010/main" val="12756909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E3B3A23-92BB-4663-BF48-429B326EBA05}"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a:t>
            </a:r>
            <a:r>
              <a:rPr lang="el-GR" dirty="0" smtClean="0"/>
              <a:t>εριεχόμενα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Είδη </a:t>
            </a:r>
            <a:r>
              <a:rPr lang="el-GR" dirty="0"/>
              <a:t>βιβλιογραφιών </a:t>
            </a:r>
            <a:r>
              <a:rPr lang="el-GR" dirty="0" smtClean="0"/>
              <a:t>– καταλόγων</a:t>
            </a:r>
          </a:p>
          <a:p>
            <a:pPr marL="914400" lvl="1" indent="-514350">
              <a:buFont typeface="+mj-lt"/>
              <a:buAutoNum type="romanUcPeriod"/>
            </a:pPr>
            <a:r>
              <a:rPr lang="el-GR" dirty="0" smtClean="0"/>
              <a:t>Συστηματική/Θεματική Βιβλιογραφία</a:t>
            </a:r>
          </a:p>
          <a:p>
            <a:pPr marL="914400" lvl="1" indent="-514350">
              <a:buFont typeface="+mj-lt"/>
              <a:buAutoNum type="romanUcPeriod"/>
            </a:pPr>
            <a:r>
              <a:rPr lang="el-GR" dirty="0" smtClean="0"/>
              <a:t>Αναλυτική/Περιγραφική Βιβλιογραφία</a:t>
            </a:r>
          </a:p>
          <a:p>
            <a:pPr marL="914400" lvl="1" indent="-514350">
              <a:buFont typeface="+mj-lt"/>
              <a:buAutoNum type="romanUcPeriod"/>
            </a:pPr>
            <a:r>
              <a:rPr lang="el-GR" dirty="0" smtClean="0"/>
              <a:t>Λοιπά είδη βιβλιογραφιών</a:t>
            </a:r>
            <a:endParaRPr lang="el-GR" dirty="0"/>
          </a:p>
          <a:p>
            <a:endParaRPr lang="el-GR" dirty="0"/>
          </a:p>
        </p:txBody>
      </p:sp>
    </p:spTree>
    <p:extLst>
      <p:ext uri="{BB962C8B-B14F-4D97-AF65-F5344CB8AC3E}">
        <p14:creationId xmlns:p14="http://schemas.microsoft.com/office/powerpoint/2010/main" val="2031145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E207954-30A2-4C36-804B-474390130FB5}"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4/11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Αλφαβητική (Alphabetical Bibliography)</a:t>
            </a:r>
          </a:p>
          <a:p>
            <a:pPr marL="0" indent="0">
              <a:buNone/>
            </a:pPr>
            <a:r>
              <a:rPr lang="el-GR" dirty="0"/>
              <a:t>Θεματική (Subject Bibliography)</a:t>
            </a:r>
          </a:p>
          <a:p>
            <a:pPr marL="0" indent="0">
              <a:buNone/>
            </a:pPr>
            <a:r>
              <a:rPr lang="el-GR" dirty="0"/>
              <a:t>Παραδείγματα</a:t>
            </a:r>
          </a:p>
          <a:p>
            <a:pPr marL="0" indent="0">
              <a:buNone/>
            </a:pPr>
            <a:r>
              <a:rPr lang="el-GR" dirty="0"/>
              <a:t>Γενικά για τη Μουσική του 20ου </a:t>
            </a:r>
            <a:r>
              <a:rPr lang="el-GR" dirty="0" smtClean="0"/>
              <a:t>αιώνα (</a:t>
            </a:r>
            <a:r>
              <a:rPr lang="el-GR" dirty="0" smtClean="0">
                <a:hlinkClick r:id="rId3"/>
              </a:rPr>
              <a:t>http</a:t>
            </a:r>
            <a:r>
              <a:rPr lang="el-GR" dirty="0">
                <a:hlinkClick r:id="rId3"/>
              </a:rPr>
              <a:t>://www.musicportal.gr/20th_century_music_links/?lang=el#General</a:t>
            </a:r>
            <a:r>
              <a:rPr lang="el-GR" dirty="0" smtClean="0"/>
              <a:t>) </a:t>
            </a:r>
            <a:endParaRPr lang="el-GR" dirty="0"/>
          </a:p>
          <a:p>
            <a:pPr marL="0" indent="0">
              <a:buNone/>
            </a:pPr>
            <a:r>
              <a:rPr lang="el-GR" dirty="0" smtClean="0"/>
              <a:t>Βιβλιογραφικός </a:t>
            </a:r>
            <a:r>
              <a:rPr lang="el-GR" dirty="0"/>
              <a:t>Οδηγός για τη Νεότερη Φιλοσοφία </a:t>
            </a:r>
            <a:r>
              <a:rPr lang="el-GR" dirty="0" smtClean="0"/>
              <a:t>(</a:t>
            </a:r>
            <a:r>
              <a:rPr lang="el-GR" dirty="0"/>
              <a:t>http://</a:t>
            </a:r>
            <a:r>
              <a:rPr lang="el-GR" dirty="0" smtClean="0"/>
              <a:t>www.thanassas.gr/nef-bibliogr.pdf)</a:t>
            </a:r>
            <a:endParaRPr lang="el-GR" dirty="0"/>
          </a:p>
          <a:p>
            <a:endParaRPr lang="el-GR" dirty="0"/>
          </a:p>
        </p:txBody>
      </p:sp>
    </p:spTree>
    <p:extLst>
      <p:ext uri="{BB962C8B-B14F-4D97-AF65-F5344CB8AC3E}">
        <p14:creationId xmlns:p14="http://schemas.microsoft.com/office/powerpoint/2010/main" val="2417289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4F54671-D55E-4351-ABD7-5994BE3CE8E2}"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a:t>
            </a:r>
            <a:r>
              <a:rPr lang="el-GR" dirty="0" smtClean="0"/>
              <a:t>κατηγοριοποιήσεις </a:t>
            </a:r>
            <a:r>
              <a:rPr lang="el-GR" sz="3600" b="0" dirty="0"/>
              <a:t>5</a:t>
            </a:r>
            <a:r>
              <a:rPr lang="el-GR" sz="3600" b="0" dirty="0" smtClean="0"/>
              <a:t>/11 </a:t>
            </a:r>
            <a:endParaRPr lang="el-GR" dirty="0"/>
          </a:p>
        </p:txBody>
      </p:sp>
      <p:sp>
        <p:nvSpPr>
          <p:cNvPr id="3" name="Θέση περιεχομένου 2"/>
          <p:cNvSpPr>
            <a:spLocks noGrp="1"/>
          </p:cNvSpPr>
          <p:nvPr>
            <p:ph idx="1"/>
          </p:nvPr>
        </p:nvSpPr>
        <p:spPr/>
        <p:txBody>
          <a:bodyPr/>
          <a:lstStyle/>
          <a:p>
            <a:pPr marL="0" indent="0">
              <a:buNone/>
            </a:pPr>
            <a:r>
              <a:rPr lang="el-GR" dirty="0"/>
              <a:t>Γεωγραφική Βιβλιογραφία (</a:t>
            </a:r>
            <a:r>
              <a:rPr lang="en-US" dirty="0"/>
              <a:t>Geographical Bibliography)</a:t>
            </a:r>
          </a:p>
          <a:p>
            <a:endParaRPr lang="en-US" dirty="0"/>
          </a:p>
          <a:p>
            <a:pPr marL="0" indent="0">
              <a:buNone/>
            </a:pPr>
            <a:r>
              <a:rPr lang="el-GR" dirty="0"/>
              <a:t>Παραδείγματα</a:t>
            </a:r>
          </a:p>
          <a:p>
            <a:pPr marL="0" indent="0">
              <a:buNone/>
            </a:pPr>
            <a:r>
              <a:rPr lang="el-GR" dirty="0"/>
              <a:t>Ηπειρωτική Βιβλιογραφία (</a:t>
            </a:r>
            <a:r>
              <a:rPr lang="en-US" dirty="0">
                <a:hlinkClick r:id="rId3"/>
              </a:rPr>
              <a:t>http://</a:t>
            </a:r>
            <a:r>
              <a:rPr lang="en-US" dirty="0" smtClean="0">
                <a:hlinkClick r:id="rId3"/>
              </a:rPr>
              <a:t>files.ekt.gr/n010700.pdf</a:t>
            </a:r>
            <a:r>
              <a:rPr lang="el-GR" dirty="0" smtClean="0"/>
              <a:t>)</a:t>
            </a:r>
            <a:endParaRPr lang="en-US" dirty="0"/>
          </a:p>
          <a:p>
            <a:endParaRPr lang="el-GR" dirty="0"/>
          </a:p>
        </p:txBody>
      </p:sp>
    </p:spTree>
    <p:extLst>
      <p:ext uri="{BB962C8B-B14F-4D97-AF65-F5344CB8AC3E}">
        <p14:creationId xmlns:p14="http://schemas.microsoft.com/office/powerpoint/2010/main" val="3173144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C475757-A0D9-4295-BB33-FC524E2C3CD4}"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6/11 </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n-US" dirty="0"/>
              <a:t>Annotated Bibliography.</a:t>
            </a:r>
          </a:p>
          <a:p>
            <a:pPr marL="0" indent="0">
              <a:buNone/>
            </a:pPr>
            <a:r>
              <a:rPr lang="en-US" dirty="0"/>
              <a:t>Παραδείγματα</a:t>
            </a:r>
          </a:p>
          <a:p>
            <a:pPr marL="0" indent="0">
              <a:buNone/>
            </a:pPr>
            <a:r>
              <a:rPr lang="en-US" dirty="0"/>
              <a:t>1η Περίπτωση</a:t>
            </a:r>
          </a:p>
          <a:p>
            <a:pPr marL="0" indent="0">
              <a:buNone/>
            </a:pPr>
            <a:r>
              <a:rPr lang="en-US" dirty="0"/>
              <a:t>Kim, H.J., McCahon, C., &amp; Miller, J. (2003). Assessing service quality in Korean casual-dining restaurants using DINESERV. Journal </a:t>
            </a:r>
            <a:r>
              <a:rPr lang="en-US" dirty="0" smtClean="0"/>
              <a:t>of</a:t>
            </a:r>
            <a:r>
              <a:rPr lang="el-GR" dirty="0" smtClean="0"/>
              <a:t> </a:t>
            </a:r>
            <a:r>
              <a:rPr lang="en-US" dirty="0" smtClean="0"/>
              <a:t>Foodservice </a:t>
            </a:r>
            <a:r>
              <a:rPr lang="en-US" dirty="0"/>
              <a:t>Business Research, 6(1), 67-87.</a:t>
            </a:r>
          </a:p>
          <a:p>
            <a:pPr marL="0" indent="0">
              <a:buNone/>
            </a:pPr>
            <a:r>
              <a:rPr lang="en-US" dirty="0"/>
              <a:t>This study applies DINESERV (a quality service tool originally developed by Knutson, Patton, and Stevens) to Korean casual-dining restaurants. The authors (professors of hospitality, management, and dietetics, respectively) successfully demonstrate that DINESERV is a valid instrument for measuring service quality in Korea. Since previous studies using DINESERV had been based only in the US or the UK, this study has important implications for anyone interested in the international dimensions of service quality.</a:t>
            </a:r>
          </a:p>
          <a:p>
            <a:endParaRPr lang="el-GR" dirty="0"/>
          </a:p>
        </p:txBody>
      </p:sp>
    </p:spTree>
    <p:extLst>
      <p:ext uri="{BB962C8B-B14F-4D97-AF65-F5344CB8AC3E}">
        <p14:creationId xmlns:p14="http://schemas.microsoft.com/office/powerpoint/2010/main" val="2099135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FA285DB-0DE0-4C0E-9FE9-23D34DA8611D}"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7/11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dirty="0"/>
              <a:t>2η Περίπτωση</a:t>
            </a:r>
          </a:p>
          <a:p>
            <a:pPr marL="0" indent="0">
              <a:buNone/>
            </a:pPr>
            <a:r>
              <a:rPr lang="en-US" dirty="0"/>
              <a:t>Lee, S., Kim, Y., Hemmington, N., &amp; Yun, D. (2004). </a:t>
            </a:r>
            <a:r>
              <a:rPr lang="el-GR" dirty="0" smtClean="0"/>
              <a:t>«</a:t>
            </a:r>
            <a:r>
              <a:rPr lang="en-US" dirty="0" smtClean="0"/>
              <a:t>Competitive </a:t>
            </a:r>
            <a:r>
              <a:rPr lang="en-US" dirty="0"/>
              <a:t>service quality improvement (CSQI): A case study in the fast-food </a:t>
            </a:r>
            <a:r>
              <a:rPr lang="en-US" dirty="0" smtClean="0"/>
              <a:t>industry</a:t>
            </a:r>
            <a:r>
              <a:rPr lang="el-GR" dirty="0" smtClean="0"/>
              <a:t>»</a:t>
            </a:r>
            <a:r>
              <a:rPr lang="en-US" i="1" dirty="0" smtClean="0"/>
              <a:t>. </a:t>
            </a:r>
            <a:r>
              <a:rPr lang="en-US" i="1" dirty="0"/>
              <a:t>Food Service Technology</a:t>
            </a:r>
            <a:r>
              <a:rPr lang="en-US" dirty="0"/>
              <a:t>, 4, 75-84.</a:t>
            </a:r>
          </a:p>
          <a:p>
            <a:pPr marL="0" indent="0">
              <a:buNone/>
            </a:pPr>
            <a:r>
              <a:rPr lang="en-US" dirty="0"/>
              <a:t>In this highly technical paper, three industrial engineering professors in Korea and one services management professor in the UK discuss the mathematical limitations of the popular SERVQUAL scales. Significantly, they also aim to measure service quality in the fast-food industry, a neglected area of study. Unfortunately, the paper’s sophisticated analytical methods make it inaccessible to all but the most expert of researchers.</a:t>
            </a:r>
          </a:p>
          <a:p>
            <a:endParaRPr lang="el-GR" dirty="0"/>
          </a:p>
        </p:txBody>
      </p:sp>
    </p:spTree>
    <p:extLst>
      <p:ext uri="{BB962C8B-B14F-4D97-AF65-F5344CB8AC3E}">
        <p14:creationId xmlns:p14="http://schemas.microsoft.com/office/powerpoint/2010/main" val="4313926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8F8EB96-F49B-4EC4-872A-D1451121BCFD}"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8/11 </a:t>
            </a:r>
            <a:endParaRPr lang="el-GR" dirty="0"/>
          </a:p>
        </p:txBody>
      </p:sp>
      <p:sp>
        <p:nvSpPr>
          <p:cNvPr id="3" name="Θέση περιεχομένου 2"/>
          <p:cNvSpPr>
            <a:spLocks noGrp="1"/>
          </p:cNvSpPr>
          <p:nvPr>
            <p:ph idx="1"/>
          </p:nvPr>
        </p:nvSpPr>
        <p:spPr/>
        <p:txBody>
          <a:bodyPr/>
          <a:lstStyle/>
          <a:p>
            <a:pPr marL="0" indent="0">
              <a:buNone/>
            </a:pPr>
            <a:r>
              <a:rPr lang="el-GR" dirty="0"/>
              <a:t>Δισκογραφία (Discography) </a:t>
            </a:r>
          </a:p>
          <a:p>
            <a:pPr marL="0" indent="0">
              <a:buNone/>
            </a:pPr>
            <a:r>
              <a:rPr lang="el-GR" dirty="0"/>
              <a:t>Αποτελεί τη μελέτη και κατάρτιση λεπτομερούς λίστας των ηχογραφήσεων συχνά ενός συγκεκριμένου καλλιτέχνη ή και ενός μουσικού ρεύματος μιας εποχής.</a:t>
            </a:r>
          </a:p>
          <a:p>
            <a:endParaRPr lang="el-GR" dirty="0"/>
          </a:p>
        </p:txBody>
      </p:sp>
    </p:spTree>
    <p:extLst>
      <p:ext uri="{BB962C8B-B14F-4D97-AF65-F5344CB8AC3E}">
        <p14:creationId xmlns:p14="http://schemas.microsoft.com/office/powerpoint/2010/main" val="1418810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D54D67A-4FC0-4331-8129-4C3A49D90B5C}"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9/11 </a:t>
            </a:r>
            <a:endParaRPr lang="el-GR" dirty="0"/>
          </a:p>
        </p:txBody>
      </p:sp>
      <p:sp>
        <p:nvSpPr>
          <p:cNvPr id="3" name="Θέση περιεχομένου 2"/>
          <p:cNvSpPr>
            <a:spLocks noGrp="1"/>
          </p:cNvSpPr>
          <p:nvPr>
            <p:ph idx="1"/>
          </p:nvPr>
        </p:nvSpPr>
        <p:spPr/>
        <p:txBody>
          <a:bodyPr/>
          <a:lstStyle/>
          <a:p>
            <a:pPr marL="0" indent="0">
              <a:buNone/>
            </a:pPr>
            <a:r>
              <a:rPr lang="el-GR" dirty="0"/>
              <a:t>Φιλμογραφία (Filmography) </a:t>
            </a:r>
          </a:p>
          <a:p>
            <a:pPr marL="0" indent="0">
              <a:buNone/>
            </a:pPr>
            <a:r>
              <a:rPr lang="el-GR" dirty="0"/>
              <a:t>Περιλαμβάνει μια λίστα από ταινίες, ντοκιμαντέρ και </a:t>
            </a:r>
            <a:r>
              <a:rPr lang="el-GR" dirty="0" smtClean="0"/>
              <a:t>φιλμ που </a:t>
            </a:r>
            <a:r>
              <a:rPr lang="el-GR" dirty="0"/>
              <a:t>αφορούν σε ένα συγκεκριμένο θέμα ή και καλλιτέχνη.</a:t>
            </a:r>
          </a:p>
        </p:txBody>
      </p:sp>
    </p:spTree>
    <p:extLst>
      <p:ext uri="{BB962C8B-B14F-4D97-AF65-F5344CB8AC3E}">
        <p14:creationId xmlns:p14="http://schemas.microsoft.com/office/powerpoint/2010/main" val="466784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4A9DA98-70C9-4EA1-87C9-FBEA7F0642F0}"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10/11 </a:t>
            </a:r>
            <a:endParaRPr lang="el-GR" dirty="0"/>
          </a:p>
        </p:txBody>
      </p:sp>
      <p:sp>
        <p:nvSpPr>
          <p:cNvPr id="3" name="Θέση περιεχομένου 2"/>
          <p:cNvSpPr>
            <a:spLocks noGrp="1"/>
          </p:cNvSpPr>
          <p:nvPr>
            <p:ph idx="1"/>
          </p:nvPr>
        </p:nvSpPr>
        <p:spPr/>
        <p:txBody>
          <a:bodyPr/>
          <a:lstStyle/>
          <a:p>
            <a:pPr marL="0" indent="0">
              <a:buNone/>
            </a:pPr>
            <a:r>
              <a:rPr lang="el-GR" dirty="0"/>
              <a:t>Ιστογραφία (Webography (Webliography)) ή Βιβλιογραφία του Διαδικτύου (Internet Bibliography) </a:t>
            </a:r>
          </a:p>
          <a:p>
            <a:pPr marL="0" indent="0">
              <a:buNone/>
            </a:pPr>
            <a:r>
              <a:rPr lang="el-GR" dirty="0"/>
              <a:t>Αφορά σε μία λίστα από ιστοσελίδες του Διαδικτύου που αναφέρονται σε ένα συγκεκριμένο θέμα. Αυτού του είδους η Βιβλιογραφία περιορίζεται στη συγκέντρωση και απαρίθμηση μόνο των ηλεκτρονικών πηγών.</a:t>
            </a:r>
          </a:p>
          <a:p>
            <a:endParaRPr lang="el-GR" dirty="0"/>
          </a:p>
        </p:txBody>
      </p:sp>
    </p:spTree>
    <p:extLst>
      <p:ext uri="{BB962C8B-B14F-4D97-AF65-F5344CB8AC3E}">
        <p14:creationId xmlns:p14="http://schemas.microsoft.com/office/powerpoint/2010/main" val="37103529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4A9DA98-70C9-4EA1-87C9-FBEA7F0642F0}"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Λοιπές κατηγοριοποιήσεις </a:t>
            </a:r>
            <a:r>
              <a:rPr lang="el-GR" sz="3600" b="0" dirty="0" smtClean="0"/>
              <a:t>11/11 </a:t>
            </a:r>
            <a:endParaRPr lang="el-GR" dirty="0"/>
          </a:p>
        </p:txBody>
      </p:sp>
      <p:sp>
        <p:nvSpPr>
          <p:cNvPr id="3" name="Θέση περιεχομένου 2"/>
          <p:cNvSpPr>
            <a:spLocks noGrp="1"/>
          </p:cNvSpPr>
          <p:nvPr>
            <p:ph idx="1"/>
          </p:nvPr>
        </p:nvSpPr>
        <p:spPr/>
        <p:txBody>
          <a:bodyPr/>
          <a:lstStyle/>
          <a:p>
            <a:pPr marL="0" indent="0">
              <a:buNone/>
            </a:pPr>
            <a:r>
              <a:rPr lang="el-GR" dirty="0"/>
              <a:t>Arachinography </a:t>
            </a:r>
          </a:p>
          <a:p>
            <a:pPr marL="0" indent="0">
              <a:buNone/>
            </a:pPr>
            <a:r>
              <a:rPr lang="el-GR" dirty="0"/>
              <a:t>Η λεγόμενη Arachinography αποτελείται από μία λίστα όλων των URLs μιας συγκεκριμένης ιστοσελίδας (πχ. όλα τα links της ιστοσελίδας του ΤΕΙ Αθήνας). Ο όρος δόθηκε από τον ιστορικό και ερευνητή της NASA Andrew J. Butrica</a:t>
            </a:r>
          </a:p>
          <a:p>
            <a:endParaRPr lang="el-GR" dirty="0"/>
          </a:p>
        </p:txBody>
      </p:sp>
    </p:spTree>
    <p:extLst>
      <p:ext uri="{BB962C8B-B14F-4D97-AF65-F5344CB8AC3E}">
        <p14:creationId xmlns:p14="http://schemas.microsoft.com/office/powerpoint/2010/main" val="37058571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noGrp="1" noChangeArrowheads="1"/>
          </p:cNvSpPr>
          <p:nvPr>
            <p:ph type="title"/>
          </p:nvPr>
        </p:nvSpPr>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smtClean="0">
                <a:cs typeface="Times New Roman" pitchFamily="18" charset="0"/>
              </a:rPr>
              <a:t>Συμπεράσματα</a:t>
            </a:r>
            <a:endParaRPr lang="el-GR" altLang="el-GR" dirty="0">
              <a:cs typeface="Times New Roman" pitchFamily="18" charset="0"/>
            </a:endParaRPr>
          </a:p>
        </p:txBody>
      </p:sp>
      <p:sp>
        <p:nvSpPr>
          <p:cNvPr id="30724" name="Rectangle 2"/>
          <p:cNvSpPr>
            <a:spLocks noGrp="1" noChangeArrowheads="1"/>
          </p:cNvSpPr>
          <p:nvPr>
            <p:ph idx="1"/>
          </p:nvPr>
        </p:nvSpPr>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Οι Κατάλογοι/ Βιβλιογραφίες χωρίζονται σε δύο μεγάλα είδη τη Συστηματική και Αναλυτική.</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Οι επιπρόσθετες κατηγορίες που υπάρχουν αναφέρονται κυρίως στο περιεχόμενο και στον τρόπο δόμησης του Καταλόγου.</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Πέρα από τις Βιβλιογραφίες/ Καταλόγους, οι οποίοι αναφέρονται σε τεκμήρια κειμένου, υπάρχουν και τέσσερις κατηγορίες που αφορούν άλλο υλικό όπως ηχητικό, οπτικό υλικό. </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l-GR" altLang="el-GR" sz="2300" dirty="0"/>
          </a:p>
        </p:txBody>
      </p:sp>
      <p:sp>
        <p:nvSpPr>
          <p:cNvPr id="30722" name="Slide Number Placeholder 3"/>
          <p:cNvSpPr>
            <a:spLocks noGrp="1"/>
          </p:cNvSpPr>
          <p:nvPr>
            <p:ph type="sldNum" sz="quarter" idx="12"/>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56650" algn="l"/>
                <a:tab pos="1313299" algn="l"/>
                <a:tab pos="1969949" algn="l"/>
              </a:tabLst>
              <a:defRPr sz="2200">
                <a:solidFill>
                  <a:schemeClr val="bg1"/>
                </a:solidFill>
                <a:latin typeface="Arial" pitchFamily="34" charset="0"/>
                <a:ea typeface="ＭＳ Ｐゴシック" pitchFamily="34" charset="-128"/>
              </a:defRPr>
            </a:lvl1pPr>
            <a:lvl2pPr eaLnBrk="0">
              <a:tabLst>
                <a:tab pos="656650" algn="l"/>
                <a:tab pos="1313299" algn="l"/>
                <a:tab pos="1969949" algn="l"/>
              </a:tabLst>
              <a:defRPr sz="2200">
                <a:solidFill>
                  <a:schemeClr val="bg1"/>
                </a:solidFill>
                <a:latin typeface="Arial" pitchFamily="34" charset="0"/>
                <a:ea typeface="ＭＳ Ｐゴシック" pitchFamily="34" charset="-128"/>
              </a:defRPr>
            </a:lvl2pPr>
            <a:lvl3pPr eaLnBrk="0">
              <a:tabLst>
                <a:tab pos="656650" algn="l"/>
                <a:tab pos="1313299" algn="l"/>
                <a:tab pos="1969949" algn="l"/>
              </a:tabLst>
              <a:defRPr sz="2200">
                <a:solidFill>
                  <a:schemeClr val="bg1"/>
                </a:solidFill>
                <a:latin typeface="Arial" pitchFamily="34" charset="0"/>
                <a:ea typeface="ＭＳ Ｐゴシック" pitchFamily="34" charset="-128"/>
              </a:defRPr>
            </a:lvl3pPr>
            <a:lvl4pPr eaLnBrk="0">
              <a:tabLst>
                <a:tab pos="656650" algn="l"/>
                <a:tab pos="1313299" algn="l"/>
                <a:tab pos="1969949" algn="l"/>
              </a:tabLst>
              <a:defRPr sz="2200">
                <a:solidFill>
                  <a:schemeClr val="bg1"/>
                </a:solidFill>
                <a:latin typeface="Arial" pitchFamily="34" charset="0"/>
                <a:ea typeface="ＭＳ Ｐゴシック" pitchFamily="34" charset="-128"/>
              </a:defRPr>
            </a:lvl4pPr>
            <a:lvl5pPr eaLnBrk="0">
              <a:tabLst>
                <a:tab pos="656650" algn="l"/>
                <a:tab pos="1313299" algn="l"/>
                <a:tab pos="1969949" algn="l"/>
              </a:tabLst>
              <a:defRPr sz="2200">
                <a:solidFill>
                  <a:schemeClr val="bg1"/>
                </a:solidFill>
                <a:latin typeface="Arial" pitchFamily="34" charset="0"/>
                <a:ea typeface="ＭＳ Ｐゴシック" pitchFamily="34" charset="-128"/>
              </a:defRPr>
            </a:lvl5pPr>
            <a:lvl6pPr marL="2280994"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6pPr>
            <a:lvl7pPr marL="2695720"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7pPr>
            <a:lvl8pPr marL="3110446"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8pPr>
            <a:lvl9pPr marL="3525172"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9pPr>
          </a:lstStyle>
          <a:p>
            <a:pPr eaLnBrk="1"/>
            <a:fld id="{AB6EBBB2-C801-400E-9B0B-0C96755202E4}"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Tree>
    <p:extLst>
      <p:ext uri="{BB962C8B-B14F-4D97-AF65-F5344CB8AC3E}">
        <p14:creationId xmlns:p14="http://schemas.microsoft.com/office/powerpoint/2010/main" val="2858901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noGrp="1" noChangeArrowheads="1"/>
          </p:cNvSpPr>
          <p:nvPr>
            <p:ph type="title"/>
          </p:nvPr>
        </p:nvSpPr>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cs typeface="Times New Roman" pitchFamily="18" charset="0"/>
              </a:rPr>
              <a:t>Βιβλιογραφία</a:t>
            </a:r>
          </a:p>
        </p:txBody>
      </p:sp>
      <p:sp>
        <p:nvSpPr>
          <p:cNvPr id="30724" name="Rectangle 2"/>
          <p:cNvSpPr>
            <a:spLocks noGrp="1" noChangeArrowheads="1"/>
          </p:cNvSpPr>
          <p:nvPr>
            <p:ph idx="1"/>
          </p:nvPr>
        </p:nvSpPr>
        <p:spPr/>
        <p:txBody>
          <a:bodyPr>
            <a:normAutofit/>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dirty="0"/>
              <a:t>Bates, M. J. (1976). </a:t>
            </a:r>
            <a:r>
              <a:rPr lang="en-US" i="1" dirty="0"/>
              <a:t>Rigorous systematic bibliography</a:t>
            </a:r>
            <a:r>
              <a:rPr lang="en-US" dirty="0"/>
              <a:t>. RQ, 16(1), 7-26.</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dirty="0"/>
              <a:t>Belanger, T. (1977). </a:t>
            </a:r>
            <a:r>
              <a:rPr lang="en-US" i="1" dirty="0"/>
              <a:t>Descriptive Bibliography. In Jean Peters, ed., BookCollecting: A Modern Guide </a:t>
            </a:r>
            <a:r>
              <a:rPr lang="en-US" dirty="0"/>
              <a:t>(New York and London: R. R. Bowker, 1977), 97-101.</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dirty="0"/>
              <a:t>Clapp, V. W. (1971). </a:t>
            </a:r>
            <a:r>
              <a:rPr lang="el-GR" dirty="0" smtClean="0"/>
              <a:t>«</a:t>
            </a:r>
            <a:r>
              <a:rPr lang="en-US" dirty="0" smtClean="0"/>
              <a:t>Greatest </a:t>
            </a:r>
            <a:r>
              <a:rPr lang="en-US" dirty="0"/>
              <a:t>Invention since the Title-Page? Auto-bibliography from Incipit to Cataloging-in-</a:t>
            </a:r>
            <a:r>
              <a:rPr lang="en-US" dirty="0" smtClean="0"/>
              <a:t>Publication</a:t>
            </a:r>
            <a:r>
              <a:rPr lang="el-GR" dirty="0" smtClean="0"/>
              <a:t>»</a:t>
            </a:r>
            <a:r>
              <a:rPr lang="en-US" dirty="0" smtClean="0"/>
              <a:t>. </a:t>
            </a:r>
            <a:r>
              <a:rPr lang="en-US" i="1" dirty="0"/>
              <a:t>Wilson Library Bulletin</a:t>
            </a:r>
            <a:r>
              <a:rPr lang="en-US" dirty="0"/>
              <a:t>, 46 , 348-359.</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dirty="0"/>
              <a:t>Wilson, P. (1968). </a:t>
            </a:r>
            <a:r>
              <a:rPr lang="en-US" i="1" dirty="0"/>
              <a:t>Two kinds of power: An essay on bibliographical control</a:t>
            </a:r>
            <a:r>
              <a:rPr lang="en-US" dirty="0"/>
              <a:t>. </a:t>
            </a:r>
            <a:r>
              <a:rPr lang="en-US" dirty="0" smtClean="0"/>
              <a:t>Berkeley</a:t>
            </a:r>
            <a:r>
              <a:rPr lang="el-GR" dirty="0"/>
              <a:t>:</a:t>
            </a:r>
            <a:r>
              <a:rPr lang="en-US" dirty="0" smtClean="0"/>
              <a:t> </a:t>
            </a:r>
            <a:r>
              <a:rPr lang="en-US" dirty="0"/>
              <a:t>University of California Press.</a:t>
            </a:r>
          </a:p>
        </p:txBody>
      </p:sp>
      <p:sp>
        <p:nvSpPr>
          <p:cNvPr id="30722" name="Slide Number Placeholder 3"/>
          <p:cNvSpPr>
            <a:spLocks noGrp="1"/>
          </p:cNvSpPr>
          <p:nvPr>
            <p:ph type="sldNum" sz="quarter" idx="12"/>
          </p:nvPr>
        </p:nvSpPr>
        <p:spPr>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a:tabLst>
                <a:tab pos="656650" algn="l"/>
                <a:tab pos="1313299" algn="l"/>
                <a:tab pos="1969949" algn="l"/>
              </a:tabLst>
              <a:defRPr sz="2200">
                <a:solidFill>
                  <a:schemeClr val="bg1"/>
                </a:solidFill>
                <a:latin typeface="Arial" pitchFamily="34" charset="0"/>
                <a:ea typeface="ＭＳ Ｐゴシック" pitchFamily="34" charset="-128"/>
              </a:defRPr>
            </a:lvl1pPr>
            <a:lvl2pPr eaLnBrk="0">
              <a:tabLst>
                <a:tab pos="656650" algn="l"/>
                <a:tab pos="1313299" algn="l"/>
                <a:tab pos="1969949" algn="l"/>
              </a:tabLst>
              <a:defRPr sz="2200">
                <a:solidFill>
                  <a:schemeClr val="bg1"/>
                </a:solidFill>
                <a:latin typeface="Arial" pitchFamily="34" charset="0"/>
                <a:ea typeface="ＭＳ Ｐゴシック" pitchFamily="34" charset="-128"/>
              </a:defRPr>
            </a:lvl2pPr>
            <a:lvl3pPr eaLnBrk="0">
              <a:tabLst>
                <a:tab pos="656650" algn="l"/>
                <a:tab pos="1313299" algn="l"/>
                <a:tab pos="1969949" algn="l"/>
              </a:tabLst>
              <a:defRPr sz="2200">
                <a:solidFill>
                  <a:schemeClr val="bg1"/>
                </a:solidFill>
                <a:latin typeface="Arial" pitchFamily="34" charset="0"/>
                <a:ea typeface="ＭＳ Ｐゴシック" pitchFamily="34" charset="-128"/>
              </a:defRPr>
            </a:lvl3pPr>
            <a:lvl4pPr eaLnBrk="0">
              <a:tabLst>
                <a:tab pos="656650" algn="l"/>
                <a:tab pos="1313299" algn="l"/>
                <a:tab pos="1969949" algn="l"/>
              </a:tabLst>
              <a:defRPr sz="2200">
                <a:solidFill>
                  <a:schemeClr val="bg1"/>
                </a:solidFill>
                <a:latin typeface="Arial" pitchFamily="34" charset="0"/>
                <a:ea typeface="ＭＳ Ｐゴシック" pitchFamily="34" charset="-128"/>
              </a:defRPr>
            </a:lvl4pPr>
            <a:lvl5pPr eaLnBrk="0">
              <a:tabLst>
                <a:tab pos="656650" algn="l"/>
                <a:tab pos="1313299" algn="l"/>
                <a:tab pos="1969949" algn="l"/>
              </a:tabLst>
              <a:defRPr sz="2200">
                <a:solidFill>
                  <a:schemeClr val="bg1"/>
                </a:solidFill>
                <a:latin typeface="Arial" pitchFamily="34" charset="0"/>
                <a:ea typeface="ＭＳ Ｐゴシック" pitchFamily="34" charset="-128"/>
              </a:defRPr>
            </a:lvl5pPr>
            <a:lvl6pPr marL="2280994"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6pPr>
            <a:lvl7pPr marL="2695720"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7pPr>
            <a:lvl8pPr marL="3110446"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8pPr>
            <a:lvl9pPr marL="3525172" indent="-207363" defTabSz="407526" eaLnBrk="0" fontAlgn="base" hangingPunct="0">
              <a:lnSpc>
                <a:spcPct val="93000"/>
              </a:lnSpc>
              <a:spcBef>
                <a:spcPct val="0"/>
              </a:spcBef>
              <a:spcAft>
                <a:spcPct val="0"/>
              </a:spcAft>
              <a:buClr>
                <a:srgbClr val="000000"/>
              </a:buClr>
              <a:buSzPct val="100000"/>
              <a:buFont typeface="Times New Roman" pitchFamily="18" charset="0"/>
              <a:tabLst>
                <a:tab pos="656650" algn="l"/>
                <a:tab pos="1313299" algn="l"/>
                <a:tab pos="1969949" algn="l"/>
              </a:tabLst>
              <a:defRPr sz="2200">
                <a:solidFill>
                  <a:schemeClr val="bg1"/>
                </a:solidFill>
                <a:latin typeface="Arial" pitchFamily="34" charset="0"/>
                <a:ea typeface="ＭＳ Ｐゴシック" pitchFamily="34" charset="-128"/>
              </a:defRPr>
            </a:lvl9pPr>
          </a:lstStyle>
          <a:p>
            <a:pPr eaLnBrk="1"/>
            <a:fld id="{6008714F-A6ED-4F74-8BC4-50D462B51ADF}" type="slidenum">
              <a:rPr lang="en-GB" altLang="el-GR" sz="1300">
                <a:solidFill>
                  <a:srgbClr val="000000"/>
                </a:solidFill>
                <a:latin typeface="Times New Roman" pitchFamily="18" charset="0"/>
              </a:rPr>
              <a:pPr eaLnBrk="1"/>
              <a:t>28</a:t>
            </a:fld>
            <a:endParaRPr lang="en-GB" altLang="el-GR" sz="1300" dirty="0">
              <a:solidFill>
                <a:srgbClr val="000000"/>
              </a:solidFill>
              <a:latin typeface="Times New Roman" pitchFamily="18" charset="0"/>
            </a:endParaRPr>
          </a:p>
        </p:txBody>
      </p:sp>
    </p:spTree>
    <p:extLst>
      <p:ext uri="{BB962C8B-B14F-4D97-AF65-F5344CB8AC3E}">
        <p14:creationId xmlns:p14="http://schemas.microsoft.com/office/powerpoint/2010/main" val="3356913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6CAED8C-91EE-410A-9E51-D84F6171DD6B}"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Είδη Βιβλιογραφιών - Καταλόγων</a:t>
            </a:r>
            <a:endParaRPr lang="el-GR" dirty="0"/>
          </a:p>
        </p:txBody>
      </p:sp>
      <p:sp>
        <p:nvSpPr>
          <p:cNvPr id="3" name="Θέση περιεχομένου 2"/>
          <p:cNvSpPr>
            <a:spLocks noGrp="1"/>
          </p:cNvSpPr>
          <p:nvPr>
            <p:ph idx="1"/>
          </p:nvPr>
        </p:nvSpPr>
        <p:spPr/>
        <p:txBody>
          <a:bodyPr/>
          <a:lstStyle/>
          <a:p>
            <a:pPr marL="0" indent="0">
              <a:buNone/>
            </a:pPr>
            <a:r>
              <a:rPr lang="el-GR" dirty="0"/>
              <a:t>Τα είδη των Βιβλιογραφιών μπορούν να διακριθούν σε πολλές κατηγορίες με βάση κάθε φορά διαφορετικά κριτήρια.</a:t>
            </a:r>
          </a:p>
          <a:p>
            <a:pPr marL="0" indent="0">
              <a:buNone/>
            </a:pPr>
            <a:r>
              <a:rPr lang="el-GR" dirty="0"/>
              <a:t>Μια πρώτη γενική κατηγοριοποίηση που αφορά στην αποτύπωση των διαφορετικών εργασιών που ακολουθούν οι Βιβλιογράφοι κατά τη σύνταξη της Βιβλιογραφίας, είναι αυτή που προτάθηκε από τον Clapp.</a:t>
            </a:r>
          </a:p>
          <a:p>
            <a:pPr marL="0" indent="0">
              <a:buNone/>
            </a:pPr>
            <a:r>
              <a:rPr lang="el-GR" dirty="0"/>
              <a:t>Οι Βιβλιογραφίες διακρίνονται σε δύο μεγάλες κατηγορίες: </a:t>
            </a:r>
          </a:p>
          <a:p>
            <a:pPr marL="0" indent="0">
              <a:buNone/>
            </a:pPr>
            <a:r>
              <a:rPr lang="el-GR" dirty="0"/>
              <a:t>α) τη Συστηματική/ Θεματική Βιβλιογραφία (Systematic/ Enumerative/ Subject Bibliography) και </a:t>
            </a:r>
          </a:p>
          <a:p>
            <a:pPr marL="0" indent="0">
              <a:buNone/>
            </a:pPr>
            <a:r>
              <a:rPr lang="el-GR" dirty="0"/>
              <a:t>β) την Αναλυτική/ Περιγραφική Βιβλιογραφία (Analytical/ Descriptive Bibliography). </a:t>
            </a:r>
          </a:p>
        </p:txBody>
      </p:sp>
    </p:spTree>
    <p:extLst>
      <p:ext uri="{BB962C8B-B14F-4D97-AF65-F5344CB8AC3E}">
        <p14:creationId xmlns:p14="http://schemas.microsoft.com/office/powerpoint/2010/main" val="18188775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a:t>
            </a:r>
            <a:r>
              <a:rPr lang="el-GR" sz="2000" dirty="0"/>
              <a:t>3</a:t>
            </a:r>
            <a:r>
              <a:rPr lang="en-US" sz="2000" dirty="0" smtClean="0"/>
              <a:t>:</a:t>
            </a:r>
            <a:r>
              <a:rPr lang="el-GR" sz="2000" dirty="0"/>
              <a:t> Είδη βιβλιογραφιών - καταλόγων».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908534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47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E5F0663-83E0-4A7F-A73E-E60A111F7B94}"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Συστηματική/Θεματική Βιβλιογραφία </a:t>
            </a:r>
            <a:br>
              <a:rPr lang="el-GR" dirty="0" smtClean="0"/>
            </a:br>
            <a:r>
              <a:rPr lang="en-US" sz="3600" b="0" dirty="0" smtClean="0"/>
              <a:t>1/5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smtClean="0"/>
              <a:t>(</a:t>
            </a:r>
            <a:r>
              <a:rPr lang="en-US" dirty="0"/>
              <a:t>Systematic/ Enumerative/ Subject Bibliography</a:t>
            </a:r>
            <a:r>
              <a:rPr lang="en-US" dirty="0" smtClean="0"/>
              <a:t>)</a:t>
            </a:r>
            <a:endParaRPr lang="en-US" dirty="0"/>
          </a:p>
          <a:p>
            <a:pPr marL="0" indent="0">
              <a:buNone/>
            </a:pPr>
            <a:r>
              <a:rPr lang="el-GR" b="1" dirty="0" smtClean="0"/>
              <a:t>Σκοπός</a:t>
            </a:r>
            <a:endParaRPr lang="el-GR" b="1" dirty="0"/>
          </a:p>
          <a:p>
            <a:pPr marL="0" indent="0">
              <a:buNone/>
            </a:pPr>
            <a:r>
              <a:rPr lang="el-GR" dirty="0"/>
              <a:t>- O εντοπισμός και η περιγραφή με τη χρήση συστηματικών μεθόδων των τεκμηρίων τα οποία μπορεί να αφορούν σε ένα συγκεκριμένο σκοπό ή να μοιράζονται κοινά χαρακτηριστικά. </a:t>
            </a:r>
          </a:p>
          <a:p>
            <a:pPr marL="0" indent="0">
              <a:buNone/>
            </a:pPr>
            <a:r>
              <a:rPr lang="el-GR" dirty="0"/>
              <a:t>Ταξινόμηση με βάση </a:t>
            </a:r>
          </a:p>
          <a:p>
            <a:pPr marL="0" indent="0">
              <a:buNone/>
            </a:pPr>
            <a:r>
              <a:rPr lang="el-GR" dirty="0"/>
              <a:t>- το συγγραφέα</a:t>
            </a:r>
          </a:p>
          <a:p>
            <a:pPr marL="0" indent="0">
              <a:buNone/>
            </a:pPr>
            <a:r>
              <a:rPr lang="el-GR" dirty="0"/>
              <a:t>- τη θεματική ενότητα </a:t>
            </a:r>
          </a:p>
          <a:p>
            <a:pPr marL="0" indent="0">
              <a:buNone/>
            </a:pPr>
            <a:r>
              <a:rPr lang="el-GR" dirty="0"/>
              <a:t>- την ημερομηνία </a:t>
            </a:r>
          </a:p>
          <a:p>
            <a:endParaRPr lang="el-GR" dirty="0"/>
          </a:p>
        </p:txBody>
      </p:sp>
    </p:spTree>
    <p:extLst>
      <p:ext uri="{BB962C8B-B14F-4D97-AF65-F5344CB8AC3E}">
        <p14:creationId xmlns:p14="http://schemas.microsoft.com/office/powerpoint/2010/main" val="37513435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59E3D5C-3350-4E7F-9F34-92322C2776A9}"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 </a:t>
            </a:r>
            <a:r>
              <a:rPr lang="el-GR" dirty="0" smtClean="0"/>
              <a:t>Συστηματική/Θεματική </a:t>
            </a:r>
            <a:r>
              <a:rPr lang="el-GR" dirty="0"/>
              <a:t>Βιβλιογραφία </a:t>
            </a:r>
            <a:br>
              <a:rPr lang="el-GR" dirty="0"/>
            </a:b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a:t> </a:t>
            </a:r>
            <a:r>
              <a:rPr lang="el-GR" dirty="0" smtClean="0"/>
              <a:t>(</a:t>
            </a:r>
            <a:r>
              <a:rPr lang="en-US" dirty="0"/>
              <a:t>Systematic/ Enumerative/ Subject Bibliography)</a:t>
            </a:r>
          </a:p>
          <a:p>
            <a:pPr marL="0" indent="0">
              <a:buNone/>
            </a:pPr>
            <a:endParaRPr lang="el-GR" dirty="0" smtClean="0"/>
          </a:p>
          <a:p>
            <a:pPr marL="0" indent="0">
              <a:buNone/>
            </a:pPr>
            <a:r>
              <a:rPr lang="el-GR" dirty="0" smtClean="0"/>
              <a:t>Είναι </a:t>
            </a:r>
            <a:r>
              <a:rPr lang="el-GR" dirty="0"/>
              <a:t>συνήθως απλή και σύντομη.</a:t>
            </a:r>
          </a:p>
          <a:p>
            <a:pPr marL="0" indent="0">
              <a:buNone/>
            </a:pPr>
            <a:r>
              <a:rPr lang="el-GR" dirty="0"/>
              <a:t>Παρέχει μόνο τις βασικές πληροφορίες για το κάθε τεκμήριο όπως είναι: </a:t>
            </a:r>
          </a:p>
          <a:p>
            <a:pPr marL="0" indent="0">
              <a:buNone/>
            </a:pPr>
            <a:r>
              <a:rPr lang="el-GR" dirty="0"/>
              <a:t>α) το όνομα του συγγραφέα</a:t>
            </a:r>
          </a:p>
          <a:p>
            <a:pPr marL="0" indent="0">
              <a:buNone/>
            </a:pPr>
            <a:r>
              <a:rPr lang="el-GR" dirty="0"/>
              <a:t>β) ο τίτλος</a:t>
            </a:r>
          </a:p>
          <a:p>
            <a:pPr marL="0" indent="0">
              <a:buNone/>
            </a:pPr>
            <a:r>
              <a:rPr lang="el-GR" dirty="0"/>
              <a:t>γ) η ημερομηνία δημοσίευσης </a:t>
            </a:r>
          </a:p>
          <a:p>
            <a:pPr marL="0" indent="0">
              <a:buNone/>
            </a:pPr>
            <a:r>
              <a:rPr lang="el-GR" dirty="0"/>
              <a:t>δ) ο τόπος έκδοσης</a:t>
            </a:r>
          </a:p>
          <a:p>
            <a:endParaRPr lang="el-GR" dirty="0"/>
          </a:p>
        </p:txBody>
      </p:sp>
    </p:spTree>
    <p:extLst>
      <p:ext uri="{BB962C8B-B14F-4D97-AF65-F5344CB8AC3E}">
        <p14:creationId xmlns:p14="http://schemas.microsoft.com/office/powerpoint/2010/main" val="2183406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754134D-0A0B-4AF9-B581-26491D502A26}"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Συστηματική/Θεματική </a:t>
            </a:r>
            <a:r>
              <a:rPr lang="el-GR" dirty="0"/>
              <a:t>Βιβλιογραφία </a:t>
            </a:r>
            <a:br>
              <a:rPr lang="el-GR" dirty="0"/>
            </a:b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smtClean="0"/>
              <a:t>(</a:t>
            </a:r>
            <a:r>
              <a:rPr lang="en-US" dirty="0"/>
              <a:t>Systematic/ Enumerative/ Subject Bibliography)</a:t>
            </a:r>
          </a:p>
          <a:p>
            <a:pPr marL="0" indent="0">
              <a:buNone/>
            </a:pPr>
            <a:endParaRPr lang="el-GR" dirty="0"/>
          </a:p>
          <a:p>
            <a:pPr marL="0" indent="0">
              <a:buNone/>
            </a:pPr>
            <a:r>
              <a:rPr lang="el-GR" dirty="0" smtClean="0"/>
              <a:t>Πρωταρχικός </a:t>
            </a:r>
            <a:r>
              <a:rPr lang="el-GR" dirty="0"/>
              <a:t>σκοπός της συστηματικής βιβλιογραφίας είναι να καταγράψει και να παραθέσει σε λίστα τις πηγές, παρά να τις περιγράψει. </a:t>
            </a:r>
          </a:p>
          <a:p>
            <a:endParaRPr lang="el-GR" dirty="0"/>
          </a:p>
          <a:p>
            <a:pPr marL="0" indent="0">
              <a:buNone/>
            </a:pPr>
            <a:r>
              <a:rPr lang="el-GR" dirty="0"/>
              <a:t>Ο Κατάλογος μιας Βιβλιοθήκης αποτελεί παράδειγμα αυτού του είδους της Βιβλιογραφίας.</a:t>
            </a:r>
          </a:p>
          <a:p>
            <a:endParaRPr lang="el-GR" dirty="0"/>
          </a:p>
        </p:txBody>
      </p:sp>
    </p:spTree>
    <p:extLst>
      <p:ext uri="{BB962C8B-B14F-4D97-AF65-F5344CB8AC3E}">
        <p14:creationId xmlns:p14="http://schemas.microsoft.com/office/powerpoint/2010/main" val="2012159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F2518E1-23F1-4BC0-A853-C48F7B0A634A}"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Συστηματική/Θεματική </a:t>
            </a:r>
            <a:r>
              <a:rPr lang="el-GR" dirty="0"/>
              <a:t>Βιβλιογραφία </a:t>
            </a:r>
            <a:br>
              <a:rPr lang="el-GR" dirty="0"/>
            </a:b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a:t> </a:t>
            </a:r>
            <a:r>
              <a:rPr lang="el-GR" dirty="0" smtClean="0"/>
              <a:t>(</a:t>
            </a:r>
            <a:r>
              <a:rPr lang="en-US" dirty="0"/>
              <a:t>Systematic/ Enumerative/ Subject Bibliography)</a:t>
            </a:r>
          </a:p>
          <a:p>
            <a:pPr marL="0" indent="0">
              <a:buNone/>
            </a:pPr>
            <a:endParaRPr lang="el-GR" dirty="0"/>
          </a:p>
          <a:p>
            <a:pPr marL="0" indent="0">
              <a:buNone/>
            </a:pPr>
            <a:r>
              <a:rPr lang="el-GR" dirty="0" smtClean="0"/>
              <a:t>Παραδείγματα</a:t>
            </a:r>
            <a:endParaRPr lang="el-GR" dirty="0"/>
          </a:p>
          <a:p>
            <a:endParaRPr lang="el-GR" dirty="0"/>
          </a:p>
          <a:p>
            <a:pPr marL="0" indent="0">
              <a:buNone/>
            </a:pPr>
            <a:r>
              <a:rPr lang="el-GR" dirty="0"/>
              <a:t>1η Περίπτωση</a:t>
            </a:r>
          </a:p>
          <a:p>
            <a:pPr marL="0" indent="0">
              <a:buNone/>
            </a:pPr>
            <a:r>
              <a:rPr lang="el-GR" dirty="0">
                <a:hlinkClick r:id="rId3"/>
              </a:rPr>
              <a:t>http://faculty.citadel.edu/hutchisson/Pages/Enumerative%20Bibliography.%20Bloomsbury.engl650.</a:t>
            </a:r>
            <a:r>
              <a:rPr lang="el-GR" dirty="0" smtClean="0">
                <a:hlinkClick r:id="rId3"/>
              </a:rPr>
              <a:t>htm</a:t>
            </a:r>
            <a:r>
              <a:rPr lang="en-GB" dirty="0" smtClean="0"/>
              <a:t> [</a:t>
            </a:r>
            <a:r>
              <a:rPr lang="el-GR" dirty="0" smtClean="0"/>
              <a:t>Ημ. πρόσβασης: 01/11/2014</a:t>
            </a:r>
            <a:r>
              <a:rPr lang="en-GB" dirty="0" smtClean="0"/>
              <a:t>]</a:t>
            </a:r>
            <a:endParaRPr lang="el-GR" dirty="0"/>
          </a:p>
        </p:txBody>
      </p:sp>
    </p:spTree>
    <p:extLst>
      <p:ext uri="{BB962C8B-B14F-4D97-AF65-F5344CB8AC3E}">
        <p14:creationId xmlns:p14="http://schemas.microsoft.com/office/powerpoint/2010/main" val="7724170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CE21AE0-39F9-4D79-8FEE-A84C8E00505B}"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Συστηματική/Θεματική </a:t>
            </a:r>
            <a:r>
              <a:rPr lang="el-GR" dirty="0"/>
              <a:t>Βιβλιογραφία </a:t>
            </a:r>
            <a:br>
              <a:rPr lang="el-GR" dirty="0"/>
            </a:br>
            <a:r>
              <a:rPr lang="en-GB" sz="3600" b="0" dirty="0"/>
              <a:t>5</a:t>
            </a:r>
            <a:r>
              <a:rPr lang="en-US" sz="36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smtClean="0"/>
              <a:t>(</a:t>
            </a:r>
            <a:r>
              <a:rPr lang="en-US" dirty="0"/>
              <a:t>Systematic/ Enumerative/ Subject Bibliography)</a:t>
            </a:r>
          </a:p>
          <a:p>
            <a:pPr marL="0" indent="0">
              <a:buNone/>
            </a:pPr>
            <a:endParaRPr lang="el-GR" dirty="0" smtClean="0"/>
          </a:p>
          <a:p>
            <a:pPr marL="0" indent="0">
              <a:buNone/>
            </a:pPr>
            <a:r>
              <a:rPr lang="en-GB" dirty="0"/>
              <a:t>2</a:t>
            </a:r>
            <a:r>
              <a:rPr lang="el-GR" dirty="0" smtClean="0"/>
              <a:t>η </a:t>
            </a:r>
            <a:r>
              <a:rPr lang="el-GR" dirty="0"/>
              <a:t>Περίπτωση</a:t>
            </a:r>
          </a:p>
          <a:p>
            <a:pPr marL="0" indent="0">
              <a:buNone/>
            </a:pPr>
            <a:r>
              <a:rPr lang="en-US" dirty="0">
                <a:hlinkClick r:id="rId3"/>
              </a:rPr>
              <a:t>https://www.ideals.illinois.edu/bitstream/handle/2142/1763/Krikelas211218.pdf?sequence=2</a:t>
            </a:r>
            <a:endParaRPr lang="en-US" dirty="0"/>
          </a:p>
          <a:p>
            <a:endParaRPr lang="el-GR" dirty="0"/>
          </a:p>
        </p:txBody>
      </p:sp>
    </p:spTree>
    <p:extLst>
      <p:ext uri="{BB962C8B-B14F-4D97-AF65-F5344CB8AC3E}">
        <p14:creationId xmlns:p14="http://schemas.microsoft.com/office/powerpoint/2010/main" val="199471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556320" y="6051515"/>
            <a:ext cx="2125440" cy="4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AC57BB6-4C4D-4366-8893-4F0688D6B9A6}"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Αναλυτική/Περιγραφική </a:t>
            </a:r>
            <a:r>
              <a:rPr lang="el-GR" dirty="0"/>
              <a:t>Βιβλιογραφία </a:t>
            </a:r>
            <a:br>
              <a:rPr lang="el-GR" dirty="0"/>
            </a:br>
            <a:r>
              <a:rPr lang="el-GR" dirty="0"/>
              <a:t>(</a:t>
            </a:r>
            <a:r>
              <a:rPr lang="en-US" dirty="0" smtClean="0"/>
              <a:t>Analytical/Descriptive </a:t>
            </a:r>
            <a:r>
              <a:rPr lang="en-US" dirty="0"/>
              <a:t>Bibliography) </a:t>
            </a:r>
            <a:r>
              <a:rPr lang="en-US" b="0" dirty="0" smtClean="0"/>
              <a:t>1/7</a:t>
            </a:r>
            <a:endParaRPr lang="el-GR" b="0" dirty="0"/>
          </a:p>
        </p:txBody>
      </p:sp>
      <p:sp>
        <p:nvSpPr>
          <p:cNvPr id="3" name="Θέση περιεχομένου 2"/>
          <p:cNvSpPr>
            <a:spLocks noGrp="1"/>
          </p:cNvSpPr>
          <p:nvPr>
            <p:ph idx="1"/>
          </p:nvPr>
        </p:nvSpPr>
        <p:spPr>
          <a:xfrm>
            <a:off x="457200" y="1412776"/>
            <a:ext cx="8229600" cy="4968552"/>
          </a:xfrm>
        </p:spPr>
        <p:txBody>
          <a:bodyPr/>
          <a:lstStyle/>
          <a:p>
            <a:pPr marL="0" indent="0">
              <a:buNone/>
            </a:pPr>
            <a:r>
              <a:rPr lang="el-GR" dirty="0"/>
              <a:t>Σκοπό έχει να οργανώσει τη πληροφορία με βάση τα φυσικά χαρακτηριστικά του τεκμηρίου (πχ. βιβλίου), τα οποία και θα αποκαλύψουν πληροφορίες σχετικά με την ιστορία αυτών των τεκμηρίων, αλλά κυρίως της ιστορίας του κειμένου που αποτυπώνουν και αναπαράγουν. </a:t>
            </a:r>
          </a:p>
          <a:p>
            <a:endParaRPr lang="el-GR" dirty="0"/>
          </a:p>
          <a:p>
            <a:pPr marL="0" indent="0">
              <a:buNone/>
            </a:pPr>
            <a:r>
              <a:rPr lang="el-GR" dirty="0"/>
              <a:t>Η Κριτική (Critical) και Περιγραφική (Descriptive) βιβλιογραφία χρησιμοποιούνται εναλλακτικά με τον όρο Αναλυτική.</a:t>
            </a:r>
          </a:p>
          <a:p>
            <a:endParaRPr lang="el-GR" dirty="0"/>
          </a:p>
        </p:txBody>
      </p:sp>
    </p:spTree>
    <p:extLst>
      <p:ext uri="{BB962C8B-B14F-4D97-AF65-F5344CB8AC3E}">
        <p14:creationId xmlns:p14="http://schemas.microsoft.com/office/powerpoint/2010/main" val="222365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2292</Words>
  <Application>Microsoft Office PowerPoint</Application>
  <PresentationFormat>Προβολή στην οθόνη (4:3)</PresentationFormat>
  <Paragraphs>289</Paragraphs>
  <Slides>36</Slides>
  <Notes>35</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OC_template_updated</vt:lpstr>
      <vt:lpstr>1_OC_template_updated</vt:lpstr>
      <vt:lpstr>Βιβλιογραφία (Θ)</vt:lpstr>
      <vt:lpstr>Περιεχόμενα</vt:lpstr>
      <vt:lpstr>Είδη Βιβλιογραφιών - Καταλόγων</vt:lpstr>
      <vt:lpstr>Συστηματική/Θεματική Βιβλιογραφία  1/5</vt:lpstr>
      <vt:lpstr> Συστηματική/Θεματική Βιβλιογραφία  2/5</vt:lpstr>
      <vt:lpstr>Συστηματική/Θεματική Βιβλιογραφία  3/5</vt:lpstr>
      <vt:lpstr>Συστηματική/Θεματική Βιβλιογραφία  4/5</vt:lpstr>
      <vt:lpstr>Συστηματική/Θεματική Βιβλιογραφία  5/5</vt:lpstr>
      <vt:lpstr>Αναλυτική/Περιγραφική Βιβλιογραφία  (Analytical/Descriptive Bibliography) 1/7</vt:lpstr>
      <vt:lpstr>Αναλυτική/Περιγραφική Βιβλιογραφία  (Analytical/Descriptive Bibliography) 2/7</vt:lpstr>
      <vt:lpstr>Αναλυτική/Περιγραφική Βιβλιογραφία  (Analytical/Descriptive Bibliography) 3/7</vt:lpstr>
      <vt:lpstr>Αναλυτική/Περιγραφική Βιβλιογραφία  (Analytical/Descriptive Bibliography) 4/7</vt:lpstr>
      <vt:lpstr>Αναλυτική/Περιγραφική Βιβλιογραφία  (Analytical/Descriptive Bibliography) 5/7</vt:lpstr>
      <vt:lpstr>Αναλυτική/Περιγραφική Βιβλιογραφία  (Analytical/Descriptive Bibliography) 6/7</vt:lpstr>
      <vt:lpstr>Αναλυτική/Περιγραφική Βιβλιογραφία  (Analytical/Descriptive Bibliography) 7/7</vt:lpstr>
      <vt:lpstr>Αναλυτική/Περιγραφική Βιβλιογραφία  (Analytical/Descriptive Bibliography) 7/7</vt:lpstr>
      <vt:lpstr>Λοιπές κατηγοριοποιήσεις 1/11 </vt:lpstr>
      <vt:lpstr>Λοιπές κατηγοριοποιήσεις 2/11 </vt:lpstr>
      <vt:lpstr>Λοιπές κατηγοριοποιήσεις 3/11 </vt:lpstr>
      <vt:lpstr>Λοιπές κατηγοριοποιήσεις 4/11 </vt:lpstr>
      <vt:lpstr>Λοιπές κατηγοριοποιήσεις 5/11 </vt:lpstr>
      <vt:lpstr>Λοιπές κατηγοριοποιήσεις 6/11 </vt:lpstr>
      <vt:lpstr>Λοιπές κατηγοριοποιήσεις 7/11 </vt:lpstr>
      <vt:lpstr>Λοιπές κατηγοριοποιήσεις 8/11 </vt:lpstr>
      <vt:lpstr>Λοιπές κατηγοριοποιήσεις 9/11 </vt:lpstr>
      <vt:lpstr>Λοιπές κατηγοριοποιήσεις 10/11 </vt:lpstr>
      <vt:lpstr>Λοιπές κατηγοριοποιήσεις 11/11 </vt:lpstr>
      <vt:lpstr>Συμπεράσματα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53</cp:revision>
  <dcterms:created xsi:type="dcterms:W3CDTF">2014-04-25T12:34:35Z</dcterms:created>
  <dcterms:modified xsi:type="dcterms:W3CDTF">2015-03-13T14:40:55Z</dcterms:modified>
</cp:coreProperties>
</file>