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2"/>
  </p:notesMasterIdLst>
  <p:handoutMasterIdLst>
    <p:handoutMasterId r:id="rId23"/>
  </p:handoutMasterIdLst>
  <p:sldIdLst>
    <p:sldId id="256" r:id="rId2"/>
    <p:sldId id="341" r:id="rId3"/>
    <p:sldId id="342" r:id="rId4"/>
    <p:sldId id="343" r:id="rId5"/>
    <p:sldId id="344" r:id="rId6"/>
    <p:sldId id="345" r:id="rId7"/>
    <p:sldId id="346" r:id="rId8"/>
    <p:sldId id="347" r:id="rId9"/>
    <p:sldId id="348" r:id="rId10"/>
    <p:sldId id="349" r:id="rId11"/>
    <p:sldId id="350" r:id="rId12"/>
    <p:sldId id="351" r:id="rId13"/>
    <p:sldId id="257" r:id="rId14"/>
    <p:sldId id="262" r:id="rId15"/>
    <p:sldId id="264" r:id="rId16"/>
    <p:sldId id="265" r:id="rId17"/>
    <p:sldId id="313" r:id="rId18"/>
    <p:sldId id="266" r:id="rId19"/>
    <p:sldId id="267"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p:scale>
          <a:sx n="80" d="100"/>
          <a:sy n="80" d="100"/>
        </p:scale>
        <p:origin x="12" y="-5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
        <p:nvSpPr>
          <p:cNvPr id="7" name="Text Box 4"/>
          <p:cNvSpPr txBox="1">
            <a:spLocks noChangeArrowheads="1"/>
          </p:cNvSpPr>
          <p:nvPr userDrawn="1"/>
        </p:nvSpPr>
        <p:spPr bwMode="auto">
          <a:xfrm>
            <a:off x="0" y="6613525"/>
            <a:ext cx="9144000" cy="244475"/>
          </a:xfrm>
          <a:prstGeom prst="rect">
            <a:avLst/>
          </a:prstGeom>
          <a:noFill/>
          <a:ln w="9525">
            <a:noFill/>
            <a:miter lim="800000"/>
            <a:headEnd/>
            <a:tailEnd/>
          </a:ln>
          <a:effectLst/>
        </p:spPr>
        <p:txBody>
          <a:bodyPr>
            <a:spAutoFit/>
          </a:bodyPr>
          <a:lstStyle/>
          <a:p>
            <a:pPr algn="ctr">
              <a:spcBef>
                <a:spcPct val="50000"/>
              </a:spcBef>
              <a:buClrTx/>
              <a:buFontTx/>
              <a:buNone/>
              <a:defRPr/>
            </a:pPr>
            <a:r>
              <a:rPr lang="en-US" altLang="en-US" sz="1000" b="1" dirty="0">
                <a:latin typeface="Arial" charset="0"/>
              </a:rPr>
              <a:t>© 200</a:t>
            </a:r>
            <a:r>
              <a:rPr lang="el-GR" altLang="en-US" sz="1000" b="1" dirty="0">
                <a:latin typeface="Arial" charset="0"/>
              </a:rPr>
              <a:t>7 Εκδόσεις Κριτική</a:t>
            </a:r>
            <a:endParaRPr lang="en-US" altLang="en-US" sz="1000" b="1" i="1" dirty="0">
              <a:latin typeface="Arial" charset="0"/>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773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kritiki.gr/product/kinoniologia-i-vasikes-ennies-ne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Γενική Κοινωνιολογία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395536" y="3096543"/>
            <a:ext cx="8352928" cy="1752600"/>
          </a:xfrm>
        </p:spPr>
        <p:txBody>
          <a:bodyPr>
            <a:normAutofit fontScale="92500" lnSpcReduction="10000"/>
          </a:bodyPr>
          <a:lstStyle/>
          <a:p>
            <a:r>
              <a:rPr lang="el-GR" sz="2800" b="1" dirty="0" smtClean="0"/>
              <a:t>Ενότητα </a:t>
            </a:r>
            <a:r>
              <a:rPr lang="en-US" sz="2800" b="1" dirty="0" smtClean="0"/>
              <a:t>4</a:t>
            </a:r>
            <a:r>
              <a:rPr lang="el-GR" sz="2800" dirty="0" smtClean="0"/>
              <a:t>:</a:t>
            </a:r>
            <a:r>
              <a:rPr lang="en-US" sz="2800" dirty="0" smtClean="0"/>
              <a:t> </a:t>
            </a:r>
            <a:r>
              <a:rPr lang="el-GR" altLang="el-GR" sz="2800" dirty="0"/>
              <a:t>Κοινωνική </a:t>
            </a:r>
            <a:r>
              <a:rPr lang="el-GR" altLang="el-GR" sz="2800" dirty="0" smtClean="0"/>
              <a:t>Διαστρωμάτωση</a:t>
            </a:r>
            <a:endParaRPr lang="en-US" altLang="el-GR" sz="2800" dirty="0" smtClean="0"/>
          </a:p>
          <a:p>
            <a:pPr>
              <a:spcBef>
                <a:spcPts val="0"/>
              </a:spcBef>
              <a:spcAft>
                <a:spcPts val="1200"/>
              </a:spcAft>
            </a:pPr>
            <a:endParaRPr lang="el-GR" sz="2800" dirty="0" smtClean="0"/>
          </a:p>
          <a:p>
            <a:pPr>
              <a:spcBef>
                <a:spcPts val="0"/>
              </a:spcBef>
              <a:spcAft>
                <a:spcPts val="1200"/>
              </a:spcAft>
            </a:pPr>
            <a:r>
              <a:rPr lang="el-GR" sz="2400" dirty="0" smtClean="0"/>
              <a:t>Γεωργία </a:t>
            </a:r>
            <a:r>
              <a:rPr lang="el-GR" sz="2400" dirty="0" err="1" smtClean="0"/>
              <a:t>Γούγα</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type="title"/>
          </p:nvPr>
        </p:nvSpPr>
        <p:spPr>
          <a:noFill/>
        </p:spPr>
        <p:txBody>
          <a:bodyPr>
            <a:normAutofit fontScale="90000"/>
          </a:bodyPr>
          <a:lstStyle/>
          <a:p>
            <a:pPr eaLnBrk="1" hangingPunct="1"/>
            <a:r>
              <a:rPr lang="el-GR" altLang="el-GR" sz="3500" dirty="0" smtClean="0"/>
              <a:t>Ερμηνείες της Κοινωνικής </a:t>
            </a:r>
            <a:r>
              <a:rPr lang="el-GR" altLang="el-GR" sz="3500" dirty="0" smtClean="0"/>
              <a:t>Διαστρωμάτωσης </a:t>
            </a:r>
            <a:r>
              <a:rPr lang="el-GR" altLang="el-GR" sz="3100" b="0" dirty="0" smtClean="0"/>
              <a:t>1/3</a:t>
            </a:r>
            <a:endParaRPr lang="en-US" altLang="el-GR" sz="3100" b="0" dirty="0" smtClean="0"/>
          </a:p>
        </p:txBody>
      </p:sp>
      <p:sp>
        <p:nvSpPr>
          <p:cNvPr id="10242" name="Rectangle 2"/>
          <p:cNvSpPr>
            <a:spLocks noGrp="1" noChangeArrowheads="1"/>
          </p:cNvSpPr>
          <p:nvPr>
            <p:ph idx="1"/>
          </p:nvPr>
        </p:nvSpPr>
        <p:spPr>
          <a:xfrm>
            <a:off x="457200" y="1196752"/>
            <a:ext cx="8229600" cy="4456605"/>
          </a:xfrm>
          <a:noFill/>
        </p:spPr>
        <p:txBody>
          <a:bodyPr anchor="t">
            <a:spAutoFit/>
          </a:bodyPr>
          <a:lstStyle/>
          <a:p>
            <a:pPr eaLnBrk="1" hangingPunct="1">
              <a:buFont typeface="Symbol" pitchFamily="18" charset="2"/>
              <a:buNone/>
            </a:pPr>
            <a:r>
              <a:rPr lang="el-GR" altLang="el-GR" sz="2400" b="1" dirty="0" smtClean="0"/>
              <a:t>Η Θεωρία του Λειτουργισμού για τη Διαστρωμάτωση</a:t>
            </a:r>
            <a:endParaRPr lang="el-GR" altLang="el-GR" sz="2400" dirty="0" smtClean="0"/>
          </a:p>
          <a:p>
            <a:pPr eaLnBrk="1" hangingPunct="1"/>
            <a:r>
              <a:rPr lang="el-GR" altLang="el-GR" sz="2200" dirty="0" smtClean="0"/>
              <a:t>Η κοινωνική διαστρωμάτωση υπάρχει διότι είναι επωφελής για την κοινωνία</a:t>
            </a:r>
          </a:p>
          <a:p>
            <a:pPr eaLnBrk="1" hangingPunct="1"/>
            <a:r>
              <a:rPr lang="el-GR" altLang="el-GR" sz="2200" dirty="0" smtClean="0"/>
              <a:t>Για να πληρούνται όλες οι κοινωνικές θέσεις θα πρέπει να παρέχονται κίνητρα ώστε τα άτομα (α) να έχουν την επιθυμία να καλύπτουν τις κοινωνικές θέσεις και (β) από τη στιγμή που θα τις καλύψουν να επιτελούν τους αντίστοιχους ρόλους [</a:t>
            </a:r>
            <a:r>
              <a:rPr lang="en-US" altLang="el-GR" sz="2200" dirty="0" smtClean="0"/>
              <a:t>Davis</a:t>
            </a:r>
            <a:r>
              <a:rPr lang="el-GR" altLang="el-GR" sz="2200" dirty="0" smtClean="0"/>
              <a:t> και </a:t>
            </a:r>
            <a:r>
              <a:rPr lang="en-US" altLang="el-GR" sz="2200" dirty="0" smtClean="0"/>
              <a:t>Moore</a:t>
            </a:r>
            <a:r>
              <a:rPr lang="el-GR" altLang="el-GR" sz="2200" dirty="0" smtClean="0"/>
              <a:t>, 1945]</a:t>
            </a:r>
          </a:p>
          <a:p>
            <a:pPr eaLnBrk="1" hangingPunct="1"/>
            <a:r>
              <a:rPr lang="el-GR" altLang="el-GR" sz="2200" dirty="0" smtClean="0"/>
              <a:t>Οι υψηλότερες θέσεις καταλαμβάνονται από τους πλέον ταλαντούχους ή από τα άτομα με τα περισσότερα προσόντα και οι θέσεις αυτές είναι και οι σημαντικότερες από λειτουργική άποψη</a:t>
            </a:r>
          </a:p>
          <a:p>
            <a:pPr eaLnBrk="1" hangingPunct="1"/>
            <a:r>
              <a:rPr lang="el-GR" altLang="el-GR" sz="2200" dirty="0" smtClean="0"/>
              <a:t>Πολλές εξαιρέσεις (</a:t>
            </a:r>
            <a:r>
              <a:rPr lang="el-GR" altLang="el-GR" sz="2200" dirty="0" err="1" smtClean="0"/>
              <a:t>δυσλειτουργικότητα</a:t>
            </a:r>
            <a:r>
              <a:rPr lang="el-GR" altLang="el-GR" sz="2200" dirty="0" smtClean="0"/>
              <a:t>)</a:t>
            </a:r>
          </a:p>
        </p:txBody>
      </p:sp>
    </p:spTree>
    <p:extLst>
      <p:ext uri="{BB962C8B-B14F-4D97-AF65-F5344CB8AC3E}">
        <p14:creationId xmlns:p14="http://schemas.microsoft.com/office/powerpoint/2010/main" val="2813209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Rot="1" noChangeArrowheads="1"/>
          </p:cNvSpPr>
          <p:nvPr>
            <p:ph type="title"/>
          </p:nvPr>
        </p:nvSpPr>
        <p:spPr>
          <a:noFill/>
        </p:spPr>
        <p:txBody>
          <a:bodyPr>
            <a:normAutofit fontScale="90000"/>
          </a:bodyPr>
          <a:lstStyle/>
          <a:p>
            <a:r>
              <a:rPr lang="el-GR" altLang="el-GR" sz="3600" dirty="0">
                <a:solidFill>
                  <a:prstClr val="black"/>
                </a:solidFill>
              </a:rPr>
              <a:t>Ερμηνείες της Κοινωνικής Διαστρωμάτωσης </a:t>
            </a:r>
            <a:r>
              <a:rPr lang="el-GR" altLang="el-GR" sz="3100" b="0" dirty="0" smtClean="0">
                <a:solidFill>
                  <a:prstClr val="black"/>
                </a:solidFill>
              </a:rPr>
              <a:t>2/3</a:t>
            </a:r>
            <a:endParaRPr lang="en-US" altLang="el-GR" sz="3500" dirty="0" smtClean="0"/>
          </a:p>
        </p:txBody>
      </p:sp>
      <p:sp>
        <p:nvSpPr>
          <p:cNvPr id="11266" name="Rectangle 2"/>
          <p:cNvSpPr>
            <a:spLocks noGrp="1" noChangeArrowheads="1"/>
          </p:cNvSpPr>
          <p:nvPr>
            <p:ph idx="1"/>
          </p:nvPr>
        </p:nvSpPr>
        <p:spPr>
          <a:xfrm>
            <a:off x="457200" y="1196752"/>
            <a:ext cx="8229600" cy="3477875"/>
          </a:xfrm>
          <a:noFill/>
        </p:spPr>
        <p:txBody>
          <a:bodyPr anchor="t">
            <a:spAutoFit/>
          </a:bodyPr>
          <a:lstStyle/>
          <a:p>
            <a:pPr eaLnBrk="1" hangingPunct="1">
              <a:buFont typeface="Symbol" pitchFamily="18" charset="2"/>
              <a:buNone/>
            </a:pPr>
            <a:r>
              <a:rPr lang="el-GR" altLang="el-GR" sz="2800" b="1" dirty="0" smtClean="0"/>
              <a:t>Η Θεωρία των Συγκρούσεων για τη Διαστρωμάτωση</a:t>
            </a:r>
            <a:endParaRPr lang="el-GR" altLang="el-GR" sz="2800" dirty="0" smtClean="0"/>
          </a:p>
          <a:p>
            <a:pPr eaLnBrk="1" hangingPunct="1"/>
            <a:r>
              <a:rPr lang="el-GR" altLang="el-GR" sz="2400" dirty="0" smtClean="0"/>
              <a:t>Η διαστρωμάτωση υπάρχει διότι ωφελεί τα άτομα και τις ομάδες που έχουν τη δύναμη να κυριαρχούν και να εκμεταλλεύονται τους άλλους</a:t>
            </a:r>
          </a:p>
          <a:p>
            <a:pPr eaLnBrk="1" hangingPunct="1"/>
            <a:r>
              <a:rPr lang="el-GR" altLang="el-GR" sz="2400" dirty="0" smtClean="0"/>
              <a:t>Οι καπιταλιστές αποσπούν την </a:t>
            </a:r>
            <a:r>
              <a:rPr lang="el-GR" altLang="el-GR" sz="2400" i="1" dirty="0" smtClean="0"/>
              <a:t>υπεραξία </a:t>
            </a:r>
            <a:r>
              <a:rPr lang="el-GR" altLang="el-GR" sz="2400" dirty="0" smtClean="0"/>
              <a:t>του εργαζομένου</a:t>
            </a:r>
          </a:p>
          <a:p>
            <a:pPr eaLnBrk="1" hangingPunct="1"/>
            <a:r>
              <a:rPr lang="el-GR" altLang="el-GR" sz="2400" i="1" dirty="0" smtClean="0"/>
              <a:t>Ψευδής </a:t>
            </a:r>
            <a:r>
              <a:rPr lang="el-GR" altLang="el-GR" sz="2400" dirty="0" smtClean="0"/>
              <a:t>συνείδηση και </a:t>
            </a:r>
            <a:r>
              <a:rPr lang="el-GR" altLang="el-GR" sz="2400" i="1" dirty="0" smtClean="0"/>
              <a:t>ταξική </a:t>
            </a:r>
            <a:r>
              <a:rPr lang="el-GR" altLang="el-GR" sz="2400" dirty="0" smtClean="0"/>
              <a:t>συνείδηση</a:t>
            </a:r>
          </a:p>
          <a:p>
            <a:pPr eaLnBrk="1" hangingPunct="1"/>
            <a:r>
              <a:rPr lang="en-US" altLang="el-GR" sz="2400" dirty="0" smtClean="0"/>
              <a:t>Wright: </a:t>
            </a:r>
            <a:r>
              <a:rPr lang="el-GR" altLang="el-GR" sz="2400" dirty="0" smtClean="0"/>
              <a:t>καπιταλιστές, διευθυντές, εργαζόμενοι, μικροαστοί</a:t>
            </a:r>
          </a:p>
          <a:p>
            <a:pPr eaLnBrk="1" hangingPunct="1"/>
            <a:r>
              <a:rPr lang="el-GR" altLang="el-GR" sz="2400" dirty="0" smtClean="0"/>
              <a:t>Οι συγκρούσεις δεν περιορίζονται στην οικονομία</a:t>
            </a:r>
          </a:p>
        </p:txBody>
      </p:sp>
    </p:spTree>
    <p:extLst>
      <p:ext uri="{BB962C8B-B14F-4D97-AF65-F5344CB8AC3E}">
        <p14:creationId xmlns:p14="http://schemas.microsoft.com/office/powerpoint/2010/main" val="3102755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Rot="1" noChangeArrowheads="1"/>
          </p:cNvSpPr>
          <p:nvPr>
            <p:ph type="title"/>
          </p:nvPr>
        </p:nvSpPr>
        <p:spPr>
          <a:noFill/>
        </p:spPr>
        <p:txBody>
          <a:bodyPr>
            <a:normAutofit fontScale="90000"/>
          </a:bodyPr>
          <a:lstStyle/>
          <a:p>
            <a:r>
              <a:rPr lang="el-GR" altLang="el-GR" sz="3600" dirty="0">
                <a:solidFill>
                  <a:prstClr val="black"/>
                </a:solidFill>
              </a:rPr>
              <a:t>Ερμηνείες της Κοινωνικής Διαστρωμάτωσης </a:t>
            </a:r>
            <a:r>
              <a:rPr lang="el-GR" altLang="el-GR" sz="3100" b="0" dirty="0" smtClean="0">
                <a:solidFill>
                  <a:prstClr val="black"/>
                </a:solidFill>
              </a:rPr>
              <a:t>3/3</a:t>
            </a:r>
            <a:endParaRPr lang="en-US" altLang="el-GR" sz="3500" dirty="0" smtClean="0"/>
          </a:p>
        </p:txBody>
      </p:sp>
      <p:sp>
        <p:nvSpPr>
          <p:cNvPr id="12290" name="Rectangle 2"/>
          <p:cNvSpPr>
            <a:spLocks noGrp="1" noChangeArrowheads="1"/>
          </p:cNvSpPr>
          <p:nvPr>
            <p:ph idx="1"/>
          </p:nvPr>
        </p:nvSpPr>
        <p:spPr>
          <a:xfrm>
            <a:off x="457200" y="1196752"/>
            <a:ext cx="8229600" cy="2960811"/>
          </a:xfrm>
          <a:noFill/>
        </p:spPr>
        <p:txBody>
          <a:bodyPr anchor="t">
            <a:spAutoFit/>
          </a:bodyPr>
          <a:lstStyle/>
          <a:p>
            <a:pPr eaLnBrk="1" hangingPunct="1">
              <a:buFont typeface="Symbol" pitchFamily="18" charset="2"/>
              <a:buNone/>
            </a:pPr>
            <a:r>
              <a:rPr lang="el-GR" altLang="el-GR" sz="2800" b="1" dirty="0" smtClean="0"/>
              <a:t>Σύνθεση των Διαφορετικών Προσεγγίσεων </a:t>
            </a:r>
            <a:endParaRPr lang="el-GR" altLang="el-GR" sz="2800" dirty="0" smtClean="0"/>
          </a:p>
          <a:p>
            <a:pPr eaLnBrk="1" hangingPunct="1"/>
            <a:r>
              <a:rPr lang="en-US" altLang="el-GR" sz="2400" dirty="0" err="1" smtClean="0"/>
              <a:t>Lenski</a:t>
            </a:r>
            <a:r>
              <a:rPr lang="en-US" altLang="el-GR" sz="2400" dirty="0" smtClean="0"/>
              <a:t> / </a:t>
            </a:r>
            <a:r>
              <a:rPr lang="en-US" altLang="el-GR" sz="2400" dirty="0" err="1" smtClean="0"/>
              <a:t>Kerbo</a:t>
            </a:r>
            <a:r>
              <a:rPr lang="en-US" altLang="el-GR" sz="2400" dirty="0" smtClean="0"/>
              <a:t> (1966-2000)</a:t>
            </a:r>
            <a:endParaRPr lang="el-GR" altLang="el-GR" sz="2400" dirty="0" smtClean="0"/>
          </a:p>
          <a:p>
            <a:pPr eaLnBrk="1" hangingPunct="1"/>
            <a:r>
              <a:rPr lang="el-GR" altLang="el-GR" sz="2400" dirty="0" smtClean="0"/>
              <a:t>Η διαστρωμάτωση εξελίχθηκε για να περιορίσει τις συγκρούσεις για την κατανομή των πολύτιμων και ανεπαρκών πηγών </a:t>
            </a:r>
          </a:p>
          <a:p>
            <a:pPr eaLnBrk="1" hangingPunct="1"/>
            <a:r>
              <a:rPr lang="el-GR" altLang="el-GR" sz="2400" dirty="0" smtClean="0"/>
              <a:t>Καθώς εξελίσσεται η τεχνολογία, το πλεόνασμα αγαθών και υπηρεσιών κατανέμεται με βάση τον νόμο του ισχυρού </a:t>
            </a:r>
          </a:p>
        </p:txBody>
      </p:sp>
    </p:spTree>
    <p:extLst>
      <p:ext uri="{BB962C8B-B14F-4D97-AF65-F5344CB8AC3E}">
        <p14:creationId xmlns:p14="http://schemas.microsoft.com/office/powerpoint/2010/main" val="4161245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a:t>
            </a:r>
            <a:r>
              <a:rPr lang="el-GR" sz="2000" dirty="0" err="1"/>
              <a:t>Γούγα</a:t>
            </a:r>
            <a:r>
              <a:rPr lang="el-GR" sz="2000" dirty="0"/>
              <a:t> </a:t>
            </a:r>
            <a:r>
              <a:rPr lang="el-GR" sz="2000" dirty="0" err="1"/>
              <a:t>Ανθούλη</a:t>
            </a:r>
            <a:r>
              <a:rPr lang="el-GR" sz="2000" dirty="0"/>
              <a:t> 2014. Γεωργία </a:t>
            </a:r>
            <a:r>
              <a:rPr lang="el-GR" sz="2000" dirty="0" err="1"/>
              <a:t>Γούγα</a:t>
            </a:r>
            <a:r>
              <a:rPr lang="el-GR" sz="2000" dirty="0"/>
              <a:t>. «Γενική Κοινωνιολογία. Ενότητα 4: Κοινωνική </a:t>
            </a:r>
            <a:r>
              <a:rPr lang="el-GR" sz="2000" dirty="0" smtClean="0"/>
              <a:t>Διαστρωμάτωση. Έκδοση: 1.0. Αθήνα 2014. Διαθέσιμο από τη δικτυακή διεύθυνση: </a:t>
            </a:r>
            <a:r>
              <a:rPr lang="en-US" sz="2000" dirty="0" smtClean="0">
                <a:hlinkClick r:id="rId3"/>
              </a:rPr>
              <a:t>ocp.teiath.gr</a:t>
            </a:r>
            <a:r>
              <a:rPr lang="el-GR" sz="2000" dirty="0" smtClean="0"/>
              <a:t>.</a:t>
            </a: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57200" y="1052736"/>
            <a:ext cx="8229600" cy="518457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924944"/>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573016"/>
            <a:ext cx="9036496" cy="3284984"/>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a:t>Κοινωνιολογία, Οι Βασικές Έννοιες, </a:t>
            </a:r>
            <a:r>
              <a:rPr lang="el-GR" sz="2000" dirty="0" err="1"/>
              <a:t>Michael</a:t>
            </a:r>
            <a:r>
              <a:rPr lang="el-GR" sz="2000" dirty="0"/>
              <a:t> </a:t>
            </a:r>
            <a:r>
              <a:rPr lang="el-GR" sz="2000" dirty="0" err="1"/>
              <a:t>Hughes</a:t>
            </a:r>
            <a:r>
              <a:rPr lang="el-GR" sz="2000" dirty="0"/>
              <a:t>, </a:t>
            </a:r>
            <a:r>
              <a:rPr lang="el-GR" sz="2000" dirty="0" err="1"/>
              <a:t>Carolyn</a:t>
            </a:r>
            <a:r>
              <a:rPr lang="el-GR" sz="2000" dirty="0"/>
              <a:t> J. </a:t>
            </a:r>
            <a:r>
              <a:rPr lang="el-GR" sz="2000" dirty="0" err="1"/>
              <a:t>Kroehler</a:t>
            </a:r>
            <a:r>
              <a:rPr lang="el-GR" sz="2000" dirty="0"/>
              <a:t>, Εισαγωγή και επιστημονική επιμέλεια Θεόδωρος </a:t>
            </a:r>
            <a:r>
              <a:rPr lang="el-GR" sz="2000" dirty="0" err="1"/>
              <a:t>Ιωσηφίδης</a:t>
            </a:r>
            <a:r>
              <a:rPr lang="el-GR" sz="2000" dirty="0"/>
              <a:t>, Εκδόσεις Κριτική, 2007 </a:t>
            </a:r>
          </a:p>
          <a:p>
            <a:pPr marL="0" indent="0">
              <a:buNone/>
            </a:pPr>
            <a:endParaRPr lang="el-GR" sz="2000" dirty="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ενότητα βασίζεται στο βιβλίο</a:t>
            </a:r>
            <a:r>
              <a:rPr lang="en-US"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00667"/>
            <a:ext cx="3528392" cy="516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054" y="3861048"/>
            <a:ext cx="3563888" cy="144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 name="Rectangle 9"/>
          <p:cNvSpPr/>
          <p:nvPr/>
        </p:nvSpPr>
        <p:spPr>
          <a:xfrm>
            <a:off x="4572000" y="2204292"/>
            <a:ext cx="3563888" cy="1477328"/>
          </a:xfrm>
          <a:prstGeom prst="rect">
            <a:avLst/>
          </a:prstGeom>
        </p:spPr>
        <p:txBody>
          <a:bodyPr wrap="square">
            <a:spAutoFit/>
          </a:bodyPr>
          <a:lstStyle/>
          <a:p>
            <a:r>
              <a:rPr lang="el-GR" dirty="0">
                <a:latin typeface="+mn-lt"/>
                <a:hlinkClick r:id="rId4"/>
              </a:rPr>
              <a:t>Κοινωνιολογία, Οι Βασικές Έννοιες, </a:t>
            </a:r>
            <a:r>
              <a:rPr lang="el-GR" dirty="0" err="1">
                <a:latin typeface="+mn-lt"/>
                <a:hlinkClick r:id="rId4"/>
              </a:rPr>
              <a:t>Michael</a:t>
            </a:r>
            <a:r>
              <a:rPr lang="el-GR" dirty="0">
                <a:latin typeface="+mn-lt"/>
                <a:hlinkClick r:id="rId4"/>
              </a:rPr>
              <a:t> </a:t>
            </a:r>
            <a:r>
              <a:rPr lang="el-GR" dirty="0" err="1">
                <a:latin typeface="+mn-lt"/>
                <a:hlinkClick r:id="rId4"/>
              </a:rPr>
              <a:t>Hughes</a:t>
            </a:r>
            <a:r>
              <a:rPr lang="el-GR" dirty="0">
                <a:latin typeface="+mn-lt"/>
                <a:hlinkClick r:id="rId4"/>
              </a:rPr>
              <a:t>, </a:t>
            </a:r>
            <a:r>
              <a:rPr lang="el-GR" dirty="0" err="1">
                <a:latin typeface="+mn-lt"/>
                <a:hlinkClick r:id="rId4"/>
              </a:rPr>
              <a:t>Carolyn</a:t>
            </a:r>
            <a:r>
              <a:rPr lang="el-GR" dirty="0">
                <a:latin typeface="+mn-lt"/>
                <a:hlinkClick r:id="rId4"/>
              </a:rPr>
              <a:t> J. </a:t>
            </a:r>
            <a:r>
              <a:rPr lang="el-GR" dirty="0" err="1">
                <a:latin typeface="+mn-lt"/>
                <a:hlinkClick r:id="rId4"/>
              </a:rPr>
              <a:t>Kroehler</a:t>
            </a:r>
            <a:r>
              <a:rPr lang="el-GR" dirty="0">
                <a:latin typeface="+mn-lt"/>
                <a:hlinkClick r:id="rId4"/>
              </a:rPr>
              <a:t>, Εισαγωγή και επιστημονική επιμέλεια Θεόδωρος </a:t>
            </a:r>
            <a:r>
              <a:rPr lang="el-GR" dirty="0" err="1">
                <a:latin typeface="+mn-lt"/>
                <a:hlinkClick r:id="rId4"/>
              </a:rPr>
              <a:t>Ιωσηφίδης</a:t>
            </a:r>
            <a:r>
              <a:rPr lang="el-GR" dirty="0">
                <a:latin typeface="+mn-lt"/>
                <a:hlinkClick r:id="rId4"/>
              </a:rPr>
              <a:t>, Εκδόσεις Κριτική, 2007 </a:t>
            </a:r>
            <a:endParaRPr lang="el-GR" dirty="0">
              <a:latin typeface="+mn-lt"/>
            </a:endParaRPr>
          </a:p>
        </p:txBody>
      </p:sp>
    </p:spTree>
    <p:extLst>
      <p:ext uri="{BB962C8B-B14F-4D97-AF65-F5344CB8AC3E}">
        <p14:creationId xmlns:p14="http://schemas.microsoft.com/office/powerpoint/2010/main" val="816130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l-GR" altLang="el-GR" dirty="0" smtClean="0"/>
              <a:t>Περιεχόμενα</a:t>
            </a:r>
            <a:endParaRPr lang="en-US" altLang="el-GR" dirty="0"/>
          </a:p>
        </p:txBody>
      </p:sp>
      <p:sp>
        <p:nvSpPr>
          <p:cNvPr id="2" name="Content Placeholder 1"/>
          <p:cNvSpPr>
            <a:spLocks noGrp="1"/>
          </p:cNvSpPr>
          <p:nvPr>
            <p:ph idx="1"/>
          </p:nvPr>
        </p:nvSpPr>
        <p:spPr/>
        <p:txBody>
          <a:bodyPr>
            <a:normAutofit/>
          </a:bodyPr>
          <a:lstStyle/>
          <a:p>
            <a:r>
              <a:rPr lang="el-GR" sz="2800" dirty="0"/>
              <a:t>Κοινωνική Διαστρωμάτωση</a:t>
            </a:r>
          </a:p>
          <a:p>
            <a:r>
              <a:rPr lang="el-GR" sz="2800" dirty="0"/>
              <a:t>Τύποι Κοινωνικής Διαστρωμάτωσης</a:t>
            </a:r>
          </a:p>
          <a:p>
            <a:r>
              <a:rPr lang="el-GR" sz="2800" dirty="0"/>
              <a:t>Κοινωνική Κινητικότητα</a:t>
            </a:r>
          </a:p>
          <a:p>
            <a:r>
              <a:rPr lang="el-GR" sz="2800" dirty="0"/>
              <a:t>Ερμηνείες της Κοινωνικής Διαστρωμάτωσης</a:t>
            </a:r>
          </a:p>
          <a:p>
            <a:endParaRPr lang="el-GR" sz="2800" dirty="0"/>
          </a:p>
        </p:txBody>
      </p:sp>
    </p:spTree>
    <p:extLst>
      <p:ext uri="{BB962C8B-B14F-4D97-AF65-F5344CB8AC3E}">
        <p14:creationId xmlns:p14="http://schemas.microsoft.com/office/powerpoint/2010/main" val="2740140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Rot="1" noChangeArrowheads="1"/>
          </p:cNvSpPr>
          <p:nvPr>
            <p:ph type="title"/>
          </p:nvPr>
        </p:nvSpPr>
        <p:spPr>
          <a:noFill/>
        </p:spPr>
        <p:txBody>
          <a:bodyPr>
            <a:normAutofit/>
          </a:bodyPr>
          <a:lstStyle/>
          <a:p>
            <a:pPr eaLnBrk="1" hangingPunct="1"/>
            <a:r>
              <a:rPr lang="el-GR" altLang="el-GR" sz="3600" dirty="0" smtClean="0"/>
              <a:t>Κοινωνική Διαστρωμάτωση</a:t>
            </a:r>
            <a:endParaRPr lang="en-US" altLang="el-GR" sz="3600" dirty="0" smtClean="0"/>
          </a:p>
        </p:txBody>
      </p:sp>
      <p:sp>
        <p:nvSpPr>
          <p:cNvPr id="4098" name="Rectangle 2"/>
          <p:cNvSpPr>
            <a:spLocks noGrp="1" noChangeArrowheads="1"/>
          </p:cNvSpPr>
          <p:nvPr>
            <p:ph idx="1"/>
          </p:nvPr>
        </p:nvSpPr>
        <p:spPr>
          <a:xfrm>
            <a:off x="457200" y="2513625"/>
            <a:ext cx="8229600" cy="2406813"/>
          </a:xfrm>
          <a:noFill/>
        </p:spPr>
        <p:txBody>
          <a:bodyPr anchor="ctr">
            <a:spAutoFit/>
          </a:bodyPr>
          <a:lstStyle/>
          <a:p>
            <a:pPr marL="0" indent="0" eaLnBrk="1" hangingPunct="1">
              <a:buFont typeface="Symbol" pitchFamily="18" charset="2"/>
              <a:buNone/>
            </a:pPr>
            <a:r>
              <a:rPr lang="el-GR" altLang="el-GR" sz="2800" dirty="0" smtClean="0"/>
              <a:t>Η </a:t>
            </a:r>
            <a:r>
              <a:rPr lang="el-GR" altLang="el-GR" sz="2800" b="1" dirty="0" smtClean="0"/>
              <a:t>κοινωνική διαστρωμάτωση </a:t>
            </a:r>
            <a:r>
              <a:rPr lang="el-GR" altLang="el-GR" sz="2800" dirty="0" smtClean="0"/>
              <a:t>αναφέρεται στην ιεράρχηση ή διαβάθμιση των ατόμων και των ομάδων σε στρώματα και στη δομική ανισότητα στην κατανομή των επιβραβεύσεων των προνομίων και των πόρων.</a:t>
            </a:r>
          </a:p>
          <a:p>
            <a:pPr eaLnBrk="1" hangingPunct="1">
              <a:buFont typeface="Symbol" pitchFamily="18" charset="2"/>
              <a:buNone/>
            </a:pPr>
            <a:endParaRPr lang="en-US" altLang="el-GR" dirty="0" smtClean="0"/>
          </a:p>
        </p:txBody>
      </p:sp>
    </p:spTree>
    <p:extLst>
      <p:ext uri="{BB962C8B-B14F-4D97-AF65-F5344CB8AC3E}">
        <p14:creationId xmlns:p14="http://schemas.microsoft.com/office/powerpoint/2010/main" val="3057042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Rot="1" noChangeArrowheads="1"/>
          </p:cNvSpPr>
          <p:nvPr>
            <p:ph type="title"/>
          </p:nvPr>
        </p:nvSpPr>
        <p:spPr>
          <a:noFill/>
        </p:spPr>
        <p:txBody>
          <a:bodyPr>
            <a:normAutofit/>
          </a:bodyPr>
          <a:lstStyle/>
          <a:p>
            <a:pPr eaLnBrk="1" hangingPunct="1"/>
            <a:r>
              <a:rPr lang="el-GR" altLang="el-GR" sz="3600" dirty="0" smtClean="0"/>
              <a:t>Τύποι Κοινωνικής </a:t>
            </a:r>
            <a:r>
              <a:rPr lang="el-GR" altLang="el-GR" sz="3600" dirty="0" smtClean="0"/>
              <a:t>Διαστρωμάτωσης </a:t>
            </a:r>
            <a:r>
              <a:rPr lang="el-GR" altLang="el-GR" sz="3200" b="0" dirty="0" smtClean="0"/>
              <a:t>1/3</a:t>
            </a:r>
            <a:endParaRPr lang="en-US" altLang="el-GR" sz="3200" b="0" dirty="0" smtClean="0"/>
          </a:p>
        </p:txBody>
      </p:sp>
      <p:sp>
        <p:nvSpPr>
          <p:cNvPr id="5122" name="Rectangle 2"/>
          <p:cNvSpPr>
            <a:spLocks noGrp="1" noChangeArrowheads="1"/>
          </p:cNvSpPr>
          <p:nvPr>
            <p:ph idx="1"/>
          </p:nvPr>
        </p:nvSpPr>
        <p:spPr>
          <a:noFill/>
        </p:spPr>
        <p:txBody>
          <a:bodyPr anchor="ctr">
            <a:spAutoFit/>
          </a:bodyPr>
          <a:lstStyle/>
          <a:p>
            <a:pPr eaLnBrk="1" hangingPunct="1">
              <a:buFont typeface="Symbol" pitchFamily="18" charset="2"/>
              <a:buNone/>
            </a:pPr>
            <a:r>
              <a:rPr lang="el-GR" altLang="el-GR" sz="2800" b="1" dirty="0" smtClean="0"/>
              <a:t>Ανοικτά και Κλειστά Συστήματα</a:t>
            </a:r>
            <a:endParaRPr lang="el-GR" altLang="el-GR" sz="2800" dirty="0" smtClean="0"/>
          </a:p>
          <a:p>
            <a:pPr eaLnBrk="1" hangingPunct="1"/>
            <a:r>
              <a:rPr lang="el-GR" altLang="el-GR" sz="2400" dirty="0" smtClean="0"/>
              <a:t>Ανοικτό σύστημα</a:t>
            </a:r>
          </a:p>
          <a:p>
            <a:pPr lvl="1" eaLnBrk="1" hangingPunct="1"/>
            <a:r>
              <a:rPr lang="el-GR" altLang="el-GR" sz="2200" dirty="0" smtClean="0"/>
              <a:t>Επιτρέπει στα άτομα να μετακινούνται με σχετική ευκολία από τη μία κοινωνική θέση στην άλλη </a:t>
            </a:r>
          </a:p>
          <a:p>
            <a:pPr lvl="1" eaLnBrk="1" hangingPunct="1"/>
            <a:r>
              <a:rPr lang="el-GR" altLang="el-GR" sz="2200" dirty="0" smtClean="0"/>
              <a:t>Η κοινωνική θέση είναι συνήθως </a:t>
            </a:r>
            <a:r>
              <a:rPr lang="el-GR" altLang="el-GR" sz="2200" i="1" dirty="0" smtClean="0"/>
              <a:t>κατακτημένη</a:t>
            </a:r>
            <a:endParaRPr lang="el-GR" altLang="el-GR" sz="2200" dirty="0" smtClean="0"/>
          </a:p>
          <a:p>
            <a:pPr eaLnBrk="1" hangingPunct="1"/>
            <a:r>
              <a:rPr lang="el-GR" altLang="el-GR" sz="2400" dirty="0" smtClean="0"/>
              <a:t>Κλειστά συστήματα</a:t>
            </a:r>
          </a:p>
          <a:p>
            <a:pPr lvl="1" eaLnBrk="1" hangingPunct="1"/>
            <a:r>
              <a:rPr lang="el-GR" altLang="el-GR" sz="2200" dirty="0" smtClean="0"/>
              <a:t>Πολύ δύσκολη η αλλαγή της κοινωνικής θέσης</a:t>
            </a:r>
          </a:p>
          <a:p>
            <a:pPr lvl="1" eaLnBrk="1" hangingPunct="1"/>
            <a:r>
              <a:rPr lang="el-GR" altLang="el-GR" sz="2200" dirty="0" smtClean="0"/>
              <a:t>Οι κοινωνικές θέσεις είναι συνήθως </a:t>
            </a:r>
            <a:r>
              <a:rPr lang="el-GR" altLang="el-GR" sz="2200" i="1" dirty="0" smtClean="0"/>
              <a:t>δοτές</a:t>
            </a:r>
            <a:endParaRPr lang="el-GR" altLang="el-GR" sz="2200" dirty="0" smtClean="0"/>
          </a:p>
          <a:p>
            <a:pPr lvl="1" eaLnBrk="1" hangingPunct="1"/>
            <a:r>
              <a:rPr lang="el-GR" altLang="el-GR" sz="2200" i="1" dirty="0" smtClean="0"/>
              <a:t>Παράδειγμα: </a:t>
            </a:r>
            <a:r>
              <a:rPr lang="el-GR" altLang="el-GR" sz="2200" dirty="0" smtClean="0"/>
              <a:t>το σύστημα κάστας της Ινδίας</a:t>
            </a:r>
          </a:p>
        </p:txBody>
      </p:sp>
    </p:spTree>
    <p:extLst>
      <p:ext uri="{BB962C8B-B14F-4D97-AF65-F5344CB8AC3E}">
        <p14:creationId xmlns:p14="http://schemas.microsoft.com/office/powerpoint/2010/main" val="2052002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Rot="1" noChangeArrowheads="1"/>
          </p:cNvSpPr>
          <p:nvPr>
            <p:ph type="title"/>
          </p:nvPr>
        </p:nvSpPr>
        <p:spPr>
          <a:noFill/>
        </p:spPr>
        <p:txBody>
          <a:bodyPr/>
          <a:lstStyle/>
          <a:p>
            <a:r>
              <a:rPr lang="el-GR" altLang="el-GR" sz="3600" dirty="0">
                <a:solidFill>
                  <a:prstClr val="black"/>
                </a:solidFill>
              </a:rPr>
              <a:t>Τύποι Κοινωνικής Διαστρωμάτωσης </a:t>
            </a:r>
            <a:r>
              <a:rPr lang="el-GR" altLang="el-GR" sz="3200" b="0" dirty="0" smtClean="0">
                <a:solidFill>
                  <a:prstClr val="black"/>
                </a:solidFill>
              </a:rPr>
              <a:t>2/3</a:t>
            </a:r>
            <a:endParaRPr lang="en-US" altLang="el-GR" sz="3500" dirty="0" smtClean="0"/>
          </a:p>
        </p:txBody>
      </p:sp>
      <p:sp>
        <p:nvSpPr>
          <p:cNvPr id="6146" name="Rectangle 2"/>
          <p:cNvSpPr>
            <a:spLocks noGrp="1" noChangeArrowheads="1"/>
          </p:cNvSpPr>
          <p:nvPr>
            <p:ph idx="1"/>
          </p:nvPr>
        </p:nvSpPr>
        <p:spPr>
          <a:noFill/>
        </p:spPr>
        <p:txBody>
          <a:bodyPr anchor="ctr">
            <a:spAutoFit/>
          </a:bodyPr>
          <a:lstStyle/>
          <a:p>
            <a:pPr eaLnBrk="1" hangingPunct="1">
              <a:buFont typeface="Symbol" pitchFamily="18" charset="2"/>
              <a:buNone/>
            </a:pPr>
            <a:r>
              <a:rPr lang="el-GR" altLang="el-GR" sz="2800" b="1" smtClean="0"/>
              <a:t>Διαστάσεις της Διαστρωμάτωσης</a:t>
            </a:r>
            <a:endParaRPr lang="el-GR" altLang="el-GR" sz="2800" smtClean="0"/>
          </a:p>
          <a:p>
            <a:pPr eaLnBrk="1" hangingPunct="1"/>
            <a:r>
              <a:rPr lang="el-GR" altLang="el-GR" sz="2400" smtClean="0"/>
              <a:t>Ο Βέμπερ αναγνώρισε τρεις πτυχές:</a:t>
            </a:r>
          </a:p>
          <a:p>
            <a:pPr eaLnBrk="1" hangingPunct="1"/>
            <a:r>
              <a:rPr lang="el-GR" altLang="el-GR" sz="2400" b="1" smtClean="0"/>
              <a:t>Οικονομική επιφάνεια</a:t>
            </a:r>
            <a:endParaRPr lang="el-GR" altLang="el-GR" sz="2400" smtClean="0"/>
          </a:p>
          <a:p>
            <a:pPr lvl="1" eaLnBrk="1" hangingPunct="1"/>
            <a:r>
              <a:rPr lang="el-GR" altLang="el-GR" sz="2200" smtClean="0"/>
              <a:t>Πλούτος και εισόδημα</a:t>
            </a:r>
          </a:p>
          <a:p>
            <a:pPr eaLnBrk="1" hangingPunct="1"/>
            <a:r>
              <a:rPr lang="el-GR" altLang="el-GR" sz="2400" b="1" smtClean="0"/>
              <a:t>Κύρος </a:t>
            </a:r>
            <a:endParaRPr lang="el-GR" altLang="el-GR" sz="2400" smtClean="0"/>
          </a:p>
          <a:p>
            <a:pPr lvl="1" eaLnBrk="1" hangingPunct="1"/>
            <a:r>
              <a:rPr lang="el-GR" altLang="el-GR" sz="2200" smtClean="0"/>
              <a:t>Κοινωνικός σεβασμός, θαυμασμός και αναγνώριση</a:t>
            </a:r>
          </a:p>
          <a:p>
            <a:pPr lvl="1" eaLnBrk="1" hangingPunct="1"/>
            <a:r>
              <a:rPr lang="el-GR" altLang="el-GR" sz="2200" smtClean="0"/>
              <a:t>Τελετές επίδειξης και αποφυγής</a:t>
            </a:r>
          </a:p>
          <a:p>
            <a:pPr lvl="1" eaLnBrk="1" hangingPunct="1"/>
            <a:r>
              <a:rPr lang="el-GR" altLang="el-GR" sz="2200" smtClean="0"/>
              <a:t>Επίδειξη του ελεύθερου χρόνου και της κατανάλωσης</a:t>
            </a:r>
          </a:p>
        </p:txBody>
      </p:sp>
    </p:spTree>
    <p:extLst>
      <p:ext uri="{BB962C8B-B14F-4D97-AF65-F5344CB8AC3E}">
        <p14:creationId xmlns:p14="http://schemas.microsoft.com/office/powerpoint/2010/main" val="3607208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type="title"/>
          </p:nvPr>
        </p:nvSpPr>
        <p:spPr>
          <a:noFill/>
        </p:spPr>
        <p:txBody>
          <a:bodyPr/>
          <a:lstStyle/>
          <a:p>
            <a:r>
              <a:rPr lang="el-GR" altLang="el-GR" sz="3600" dirty="0">
                <a:solidFill>
                  <a:prstClr val="black"/>
                </a:solidFill>
              </a:rPr>
              <a:t>Τύποι Κοινωνικής Διαστρωμάτωσης </a:t>
            </a:r>
            <a:r>
              <a:rPr lang="el-GR" altLang="el-GR" sz="3200" b="0" dirty="0" smtClean="0">
                <a:solidFill>
                  <a:prstClr val="black"/>
                </a:solidFill>
              </a:rPr>
              <a:t>3/3</a:t>
            </a:r>
            <a:endParaRPr lang="en-US" altLang="el-GR" sz="3500" dirty="0" smtClean="0"/>
          </a:p>
        </p:txBody>
      </p:sp>
      <p:sp>
        <p:nvSpPr>
          <p:cNvPr id="7170" name="Rectangle 2"/>
          <p:cNvSpPr>
            <a:spLocks noGrp="1" noChangeArrowheads="1"/>
          </p:cNvSpPr>
          <p:nvPr>
            <p:ph idx="1"/>
          </p:nvPr>
        </p:nvSpPr>
        <p:spPr>
          <a:noFill/>
        </p:spPr>
        <p:txBody>
          <a:bodyPr anchor="ctr">
            <a:spAutoFit/>
          </a:bodyPr>
          <a:lstStyle/>
          <a:p>
            <a:pPr eaLnBrk="1" hangingPunct="1">
              <a:buFont typeface="Symbol" pitchFamily="18" charset="2"/>
              <a:buNone/>
            </a:pPr>
            <a:r>
              <a:rPr lang="el-GR" altLang="el-GR" sz="2800" b="1" smtClean="0"/>
              <a:t>Διαστάσεις της Διαστρωμάτωσης </a:t>
            </a:r>
            <a:r>
              <a:rPr lang="el-GR" altLang="el-GR" sz="2800" i="1" smtClean="0"/>
              <a:t>(συνέχεια)</a:t>
            </a:r>
            <a:endParaRPr lang="el-GR" altLang="el-GR" sz="2800" smtClean="0"/>
          </a:p>
          <a:p>
            <a:pPr eaLnBrk="1" hangingPunct="1"/>
            <a:r>
              <a:rPr lang="el-GR" altLang="el-GR" sz="2400" b="1" smtClean="0"/>
              <a:t>Ισχύς </a:t>
            </a:r>
            <a:r>
              <a:rPr lang="el-GR" altLang="el-GR" sz="2400" smtClean="0"/>
              <a:t>(εξουσία)</a:t>
            </a:r>
          </a:p>
          <a:p>
            <a:pPr lvl="1" eaLnBrk="1" hangingPunct="1"/>
            <a:r>
              <a:rPr lang="el-GR" altLang="el-GR" sz="2200" smtClean="0"/>
              <a:t>Η </a:t>
            </a:r>
            <a:r>
              <a:rPr lang="el-GR" altLang="el-GR" sz="2200" b="1" smtClean="0"/>
              <a:t>ισχύς </a:t>
            </a:r>
            <a:r>
              <a:rPr lang="el-GR" altLang="el-GR" sz="2200" smtClean="0"/>
              <a:t>αναφέρεται στην ικανότητα των ατόμων και των κοινωνικών ομάδων να επιβάλλουν τη βούλησή τους ξεπερνώντας τις ενδεχόμενες αντιρρήσεις και αντιστάσεις των άλλων</a:t>
            </a:r>
          </a:p>
          <a:p>
            <a:pPr lvl="1" eaLnBrk="1" hangingPunct="1"/>
            <a:r>
              <a:rPr lang="el-GR" altLang="el-GR" sz="2200" smtClean="0"/>
              <a:t>Προσωπικές επαφές</a:t>
            </a:r>
          </a:p>
          <a:p>
            <a:pPr lvl="1" eaLnBrk="1" hangingPunct="1"/>
            <a:r>
              <a:rPr lang="el-GR" altLang="el-GR" sz="2200" smtClean="0"/>
              <a:t>Πρόσβαση σε κρίσιμους πόρους και σχέσεις εξάρτησης</a:t>
            </a:r>
          </a:p>
        </p:txBody>
      </p:sp>
    </p:spTree>
    <p:extLst>
      <p:ext uri="{BB962C8B-B14F-4D97-AF65-F5344CB8AC3E}">
        <p14:creationId xmlns:p14="http://schemas.microsoft.com/office/powerpoint/2010/main" val="237392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title"/>
          </p:nvPr>
        </p:nvSpPr>
        <p:spPr>
          <a:noFill/>
        </p:spPr>
        <p:txBody>
          <a:bodyPr>
            <a:normAutofit/>
          </a:bodyPr>
          <a:lstStyle/>
          <a:p>
            <a:pPr eaLnBrk="1" hangingPunct="1"/>
            <a:r>
              <a:rPr lang="el-GR" altLang="el-GR" sz="3600" dirty="0" smtClean="0"/>
              <a:t>Κοινωνική Κινητικότητα</a:t>
            </a:r>
            <a:endParaRPr lang="en-US" altLang="el-GR" sz="3600" dirty="0" smtClean="0"/>
          </a:p>
        </p:txBody>
      </p:sp>
      <p:sp>
        <p:nvSpPr>
          <p:cNvPr id="8194" name="Rectangle 2"/>
          <p:cNvSpPr>
            <a:spLocks noGrp="1" noChangeArrowheads="1"/>
          </p:cNvSpPr>
          <p:nvPr>
            <p:ph idx="1"/>
          </p:nvPr>
        </p:nvSpPr>
        <p:spPr>
          <a:noFill/>
        </p:spPr>
        <p:txBody>
          <a:bodyPr anchor="ctr">
            <a:spAutoFit/>
          </a:bodyPr>
          <a:lstStyle/>
          <a:p>
            <a:pPr eaLnBrk="1" hangingPunct="1"/>
            <a:r>
              <a:rPr lang="el-GR" altLang="el-GR" sz="2800" smtClean="0"/>
              <a:t>Μορφές κοινωνικής κινητικότητας:</a:t>
            </a:r>
          </a:p>
          <a:p>
            <a:pPr lvl="1" eaLnBrk="1" hangingPunct="1"/>
            <a:r>
              <a:rPr lang="el-GR" altLang="el-GR" sz="2400" smtClean="0"/>
              <a:t>Κάθετη και Οριζόντια</a:t>
            </a:r>
          </a:p>
          <a:p>
            <a:pPr lvl="1" eaLnBrk="1" hangingPunct="1"/>
            <a:r>
              <a:rPr lang="el-GR" altLang="el-GR" sz="2400" smtClean="0"/>
              <a:t>Διαγενεακή και Ενδογενεακή </a:t>
            </a:r>
          </a:p>
          <a:p>
            <a:pPr eaLnBrk="1" hangingPunct="1"/>
            <a:r>
              <a:rPr lang="el-GR" altLang="el-GR" sz="2800" smtClean="0"/>
              <a:t>Κατάκτηση θέσεων κύρους</a:t>
            </a:r>
          </a:p>
          <a:p>
            <a:pPr lvl="1" eaLnBrk="1" hangingPunct="1"/>
            <a:r>
              <a:rPr lang="el-GR" altLang="el-GR" sz="2400" b="1" smtClean="0"/>
              <a:t>Κοινωνικοοικονομικός κύκλος ζωής </a:t>
            </a:r>
            <a:r>
              <a:rPr lang="el-GR" altLang="el-GR" sz="2400" smtClean="0"/>
              <a:t>(</a:t>
            </a:r>
            <a:r>
              <a:rPr lang="en-US" altLang="el-GR" sz="2400" smtClean="0"/>
              <a:t>Blau</a:t>
            </a:r>
            <a:r>
              <a:rPr lang="el-GR" altLang="el-GR" sz="2400" smtClean="0"/>
              <a:t> και </a:t>
            </a:r>
            <a:r>
              <a:rPr lang="en-US" altLang="el-GR" sz="2400" smtClean="0"/>
              <a:t>Duncan</a:t>
            </a:r>
            <a:r>
              <a:rPr lang="el-GR" altLang="el-GR" sz="2400" smtClean="0"/>
              <a:t>, 1972)</a:t>
            </a:r>
          </a:p>
          <a:p>
            <a:pPr lvl="1" eaLnBrk="1" hangingPunct="1"/>
            <a:r>
              <a:rPr lang="el-GR" altLang="el-GR" sz="2400" smtClean="0"/>
              <a:t>Έρευνα σε μαθητές λυκείου (</a:t>
            </a:r>
            <a:r>
              <a:rPr lang="en-US" altLang="el-GR" sz="2400" smtClean="0"/>
              <a:t>William Sewell</a:t>
            </a:r>
            <a:r>
              <a:rPr lang="el-GR" altLang="el-GR" sz="2400" smtClean="0"/>
              <a:t>, 1970/75)</a:t>
            </a:r>
          </a:p>
          <a:p>
            <a:pPr lvl="1" eaLnBrk="1" hangingPunct="1"/>
            <a:r>
              <a:rPr lang="el-GR" altLang="el-GR" sz="2400" smtClean="0"/>
              <a:t>Η εκπαίδευση έχει τον μεγαλύτερο αντίκτυπο</a:t>
            </a:r>
          </a:p>
          <a:p>
            <a:pPr lvl="1" eaLnBrk="1" hangingPunct="1"/>
            <a:r>
              <a:rPr lang="el-GR" altLang="el-GR" sz="2400" smtClean="0"/>
              <a:t>Άλλοι παράγοντες: φυλή, φύλο, δυαδική αγορά εργασίας</a:t>
            </a:r>
          </a:p>
        </p:txBody>
      </p:sp>
    </p:spTree>
    <p:extLst>
      <p:ext uri="{BB962C8B-B14F-4D97-AF65-F5344CB8AC3E}">
        <p14:creationId xmlns:p14="http://schemas.microsoft.com/office/powerpoint/2010/main" val="2435926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Rot="1" noChangeArrowheads="1"/>
          </p:cNvSpPr>
          <p:nvPr>
            <p:ph type="title"/>
          </p:nvPr>
        </p:nvSpPr>
        <p:spPr>
          <a:noFill/>
        </p:spPr>
        <p:txBody>
          <a:bodyPr>
            <a:normAutofit/>
          </a:bodyPr>
          <a:lstStyle/>
          <a:p>
            <a:pPr eaLnBrk="1" hangingPunct="1"/>
            <a:r>
              <a:rPr lang="el-GR" altLang="el-GR" sz="3600" dirty="0" smtClean="0"/>
              <a:t>Το Αμερικανικό Όνειρο</a:t>
            </a:r>
            <a:endParaRPr lang="en-US" altLang="el-GR" sz="3600" dirty="0" smtClean="0"/>
          </a:p>
        </p:txBody>
      </p:sp>
      <p:sp>
        <p:nvSpPr>
          <p:cNvPr id="9218" name="Rectangle 2"/>
          <p:cNvSpPr>
            <a:spLocks noGrp="1" noChangeArrowheads="1"/>
          </p:cNvSpPr>
          <p:nvPr>
            <p:ph idx="1"/>
          </p:nvPr>
        </p:nvSpPr>
        <p:spPr>
          <a:xfrm>
            <a:off x="457200" y="2932202"/>
            <a:ext cx="8229600" cy="1569660"/>
          </a:xfrm>
          <a:noFill/>
        </p:spPr>
        <p:txBody>
          <a:bodyPr anchor="ctr">
            <a:spAutoFit/>
          </a:bodyPr>
          <a:lstStyle/>
          <a:p>
            <a:pPr marL="0" indent="0" eaLnBrk="1" hangingPunct="1">
              <a:buFont typeface="Symbol" pitchFamily="18" charset="2"/>
              <a:buNone/>
            </a:pPr>
            <a:r>
              <a:rPr lang="el-GR" altLang="el-GR" b="1" dirty="0" smtClean="0"/>
              <a:t>Το αμερικανικό όνειρο </a:t>
            </a:r>
            <a:r>
              <a:rPr lang="el-GR" altLang="el-GR" dirty="0" smtClean="0"/>
              <a:t>είναι η πεποίθηση ότι ο μέσος άνθρωπος μπορεί, με σκληρή δουλειά και επιμονή, να αποκτήσει όλα όσα επιθυμεί</a:t>
            </a:r>
            <a:r>
              <a:rPr lang="en-US" altLang="el-GR" dirty="0" smtClean="0"/>
              <a:t>.</a:t>
            </a:r>
          </a:p>
        </p:txBody>
      </p:sp>
    </p:spTree>
    <p:extLst>
      <p:ext uri="{BB962C8B-B14F-4D97-AF65-F5344CB8AC3E}">
        <p14:creationId xmlns:p14="http://schemas.microsoft.com/office/powerpoint/2010/main" val="23608675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f191d1d6fd1521a091b7ec50ff722d11b2603b"/>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1799</TotalTime>
  <Words>1127</Words>
  <Application>Microsoft Office PowerPoint</Application>
  <PresentationFormat>On-screen Show (4:3)</PresentationFormat>
  <Paragraphs>135</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OC_template_updated</vt:lpstr>
      <vt:lpstr>Γενική Κοινωνιολογία</vt:lpstr>
      <vt:lpstr>Η ενότητα βασίζεται στο βιβλίο:</vt:lpstr>
      <vt:lpstr>Περιεχόμενα</vt:lpstr>
      <vt:lpstr>Κοινωνική Διαστρωμάτωση</vt:lpstr>
      <vt:lpstr>Τύποι Κοινωνικής Διαστρωμάτωσης 1/3</vt:lpstr>
      <vt:lpstr>Τύποι Κοινωνικής Διαστρωμάτωσης 2/3</vt:lpstr>
      <vt:lpstr>Τύποι Κοινωνικής Διαστρωμάτωσης 3/3</vt:lpstr>
      <vt:lpstr>Κοινωνική Κινητικότητα</vt:lpstr>
      <vt:lpstr>Το Αμερικανικό Όνειρο</vt:lpstr>
      <vt:lpstr>Ερμηνείες της Κοινωνικής Διαστρωμάτωσης 1/3</vt:lpstr>
      <vt:lpstr>Ερμηνείες της Κοινωνικής Διαστρωμάτωσης 2/3</vt:lpstr>
      <vt:lpstr>Ερμηνείες της Κοινωνικής Διαστρωμάτωσης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333</cp:revision>
  <dcterms:created xsi:type="dcterms:W3CDTF">2013-03-04T13:35:19Z</dcterms:created>
  <dcterms:modified xsi:type="dcterms:W3CDTF">2015-07-06T10:31:16Z</dcterms:modified>
</cp:coreProperties>
</file>