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6" r:id="rId4"/>
    <p:sldId id="277" r:id="rId5"/>
    <p:sldId id="279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57" r:id="rId19"/>
    <p:sldId id="262" r:id="rId20"/>
    <p:sldId id="264" r:id="rId21"/>
    <p:sldId id="265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9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24000">
              <a:lnSpc>
                <a:spcPct val="110000"/>
              </a:lnSpc>
              <a:spcBef>
                <a:spcPts val="1200"/>
              </a:spcBef>
              <a:defRPr sz="2200"/>
            </a:lvl1pPr>
            <a:lvl2pPr>
              <a:lnSpc>
                <a:spcPct val="110000"/>
              </a:lnSpc>
              <a:spcBef>
                <a:spcPts val="1200"/>
              </a:spcBef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4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3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3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4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1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3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6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3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7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Ι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Φυσικές </a:t>
            </a:r>
            <a:r>
              <a:rPr lang="el-GR" sz="2600" dirty="0" err="1" smtClean="0"/>
              <a:t>Επιφανειακοενεργές</a:t>
            </a:r>
            <a:r>
              <a:rPr lang="el-GR" sz="2600" dirty="0" smtClean="0"/>
              <a:t> Ουσίες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</a:t>
            </a:r>
            <a:r>
              <a:rPr lang="el-GR" sz="2200" dirty="0" err="1" smtClean="0"/>
              <a:t>Βαρβαρέσου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</a:t>
            </a:r>
            <a:r>
              <a:rPr lang="el-GR" sz="2200" dirty="0" err="1" smtClean="0"/>
              <a:t>Κοσμητολογίας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</a:t>
            </a:r>
            <a:r>
              <a:rPr lang="el-GR" sz="2200" dirty="0" err="1" smtClean="0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Z</a:t>
            </a:r>
            <a:r>
              <a:rPr lang="el-GR" dirty="0" err="1"/>
              <a:t>οφορολιπίδια</a:t>
            </a:r>
            <a:r>
              <a:rPr lang="el-GR" dirty="0"/>
              <a:t> (</a:t>
            </a:r>
            <a:r>
              <a:rPr lang="en-US" dirty="0" err="1"/>
              <a:t>Sophorolipids</a:t>
            </a:r>
            <a:r>
              <a:rPr lang="en-US" dirty="0" smtClean="0"/>
              <a:t>)</a:t>
            </a:r>
            <a:r>
              <a:rPr lang="el-GR" dirty="0"/>
              <a:t> </a:t>
            </a:r>
            <a:r>
              <a:rPr lang="el-GR" sz="3200" b="0" dirty="0" smtClean="0"/>
              <a:t>(3/4)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Παράγονται κυρίως από μύκητες του γένους </a:t>
            </a:r>
            <a:r>
              <a:rPr lang="el-GR" b="1" dirty="0" err="1"/>
              <a:t>Candida</a:t>
            </a:r>
            <a:r>
              <a:rPr lang="el-GR" b="1" dirty="0"/>
              <a:t> π.χ.  </a:t>
            </a:r>
            <a:r>
              <a:rPr lang="el-GR" b="1" dirty="0" err="1"/>
              <a:t>Candida</a:t>
            </a:r>
            <a:r>
              <a:rPr lang="el-GR" b="1" dirty="0"/>
              <a:t> </a:t>
            </a:r>
            <a:r>
              <a:rPr lang="el-GR" b="1" dirty="0" err="1"/>
              <a:t>bomicola</a:t>
            </a:r>
            <a:r>
              <a:rPr lang="el-GR" b="1" dirty="0"/>
              <a:t> </a:t>
            </a:r>
            <a:r>
              <a:rPr lang="el-GR" b="1" dirty="0" smtClean="0"/>
              <a:t>και </a:t>
            </a:r>
            <a:r>
              <a:rPr lang="el-GR" b="1" dirty="0" err="1" smtClean="0"/>
              <a:t>Candida</a:t>
            </a:r>
            <a:r>
              <a:rPr lang="el-GR" b="1" dirty="0" smtClean="0"/>
              <a:t> </a:t>
            </a:r>
            <a:r>
              <a:rPr lang="el-GR" b="1" dirty="0" err="1"/>
              <a:t>apicola</a:t>
            </a:r>
            <a:r>
              <a:rPr lang="el-GR" dirty="0"/>
              <a:t>.  Η συνύπαρξη της </a:t>
            </a:r>
            <a:r>
              <a:rPr lang="el-GR" dirty="0" err="1"/>
              <a:t>ζοφορόζης</a:t>
            </a:r>
            <a:r>
              <a:rPr lang="el-GR" dirty="0"/>
              <a:t> (υδρόφιλο τμήμα) με τα λιπαρά οξέα (</a:t>
            </a:r>
            <a:r>
              <a:rPr lang="el-GR" dirty="0" err="1"/>
              <a:t>λιπόφιλο</a:t>
            </a:r>
            <a:r>
              <a:rPr lang="el-GR" dirty="0"/>
              <a:t> τμήμα) προσδίδει στα μόρια αυτά </a:t>
            </a:r>
            <a:r>
              <a:rPr lang="el-GR" dirty="0" err="1"/>
              <a:t>επιφανειακοενεργές</a:t>
            </a:r>
            <a:r>
              <a:rPr lang="el-GR" dirty="0"/>
              <a:t> ιδιότητες.</a:t>
            </a:r>
          </a:p>
          <a:p>
            <a:r>
              <a:rPr lang="el-GR" dirty="0" err="1"/>
              <a:t>Mειώνουν</a:t>
            </a:r>
            <a:r>
              <a:rPr lang="el-GR" dirty="0"/>
              <a:t> την επιφανειακή τάση του νερού από τα 72 mN.m</a:t>
            </a:r>
            <a:r>
              <a:rPr lang="el-GR" baseline="30000" dirty="0"/>
              <a:t>-1</a:t>
            </a:r>
            <a:r>
              <a:rPr lang="el-GR" dirty="0"/>
              <a:t> (</a:t>
            </a:r>
            <a:r>
              <a:rPr lang="el-GR" dirty="0" smtClean="0"/>
              <a:t>25</a:t>
            </a:r>
            <a:r>
              <a:rPr lang="el-GR" baseline="30000" dirty="0" smtClean="0"/>
              <a:t>o</a:t>
            </a:r>
            <a:r>
              <a:rPr lang="el-GR" dirty="0" smtClean="0"/>
              <a:t>C</a:t>
            </a:r>
            <a:r>
              <a:rPr lang="el-GR" dirty="0"/>
              <a:t>) σε 35-60 mN.m</a:t>
            </a:r>
            <a:r>
              <a:rPr lang="el-GR" baseline="30000" dirty="0"/>
              <a:t>-1</a:t>
            </a:r>
            <a:r>
              <a:rPr lang="el-GR" dirty="0"/>
              <a:t>  με κρίσιμη συγκέντρωση </a:t>
            </a:r>
            <a:r>
              <a:rPr lang="el-GR" dirty="0" err="1"/>
              <a:t>μικύλλων</a:t>
            </a:r>
            <a:r>
              <a:rPr lang="el-GR" dirty="0"/>
              <a:t> (</a:t>
            </a:r>
            <a:r>
              <a:rPr lang="el-GR" dirty="0" err="1"/>
              <a:t>cmc</a:t>
            </a:r>
            <a:r>
              <a:rPr lang="el-GR" dirty="0"/>
              <a:t>) 5-80 </a:t>
            </a:r>
            <a:r>
              <a:rPr lang="el-GR" dirty="0" smtClean="0"/>
              <a:t>m</a:t>
            </a:r>
            <a:r>
              <a:rPr lang="en-US" dirty="0" smtClean="0"/>
              <a:t>g.</a:t>
            </a:r>
            <a:r>
              <a:rPr lang="el-GR" dirty="0" smtClean="0"/>
              <a:t>L</a:t>
            </a:r>
            <a:r>
              <a:rPr lang="el-GR" baseline="30000" dirty="0" smtClean="0"/>
              <a:t>-1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Χρησιμοποιούνται ως </a:t>
            </a:r>
            <a:r>
              <a:rPr lang="el-GR" dirty="0" err="1"/>
              <a:t>γαλακτωματοποιητές</a:t>
            </a:r>
            <a:r>
              <a:rPr lang="el-GR" dirty="0"/>
              <a:t>, παράγοντες σχηματισμού αφρού, </a:t>
            </a:r>
            <a:r>
              <a:rPr lang="el-GR" dirty="0" err="1"/>
              <a:t>διαλυτοποιητές</a:t>
            </a:r>
            <a:r>
              <a:rPr lang="el-GR" dirty="0"/>
              <a:t>, παράγοντες διαβροχής, απορρυπαντικά και έχουν και ενυδατικές ιδιότητες.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Z</a:t>
            </a:r>
            <a:r>
              <a:rPr lang="el-GR" dirty="0" err="1"/>
              <a:t>οφορολιπίδια</a:t>
            </a:r>
            <a:r>
              <a:rPr lang="el-GR" dirty="0"/>
              <a:t> (</a:t>
            </a:r>
            <a:r>
              <a:rPr lang="en-US" dirty="0" err="1"/>
              <a:t>Sophorolipids</a:t>
            </a:r>
            <a:r>
              <a:rPr lang="en-US" dirty="0" smtClean="0"/>
              <a:t>)</a:t>
            </a:r>
            <a:r>
              <a:rPr lang="el-GR" dirty="0"/>
              <a:t> </a:t>
            </a:r>
            <a:r>
              <a:rPr lang="el-GR" sz="3200" b="0" dirty="0" smtClean="0"/>
              <a:t>(4/4)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Έχουν </a:t>
            </a:r>
            <a:r>
              <a:rPr lang="el-GR" dirty="0" err="1"/>
              <a:t>αντιμικροβιακή</a:t>
            </a:r>
            <a:r>
              <a:rPr lang="el-GR" dirty="0"/>
              <a:t> δράση και </a:t>
            </a:r>
            <a:r>
              <a:rPr lang="el-GR" dirty="0" smtClean="0"/>
              <a:t>χρησιμοποιούνται ως </a:t>
            </a:r>
            <a:r>
              <a:rPr lang="el-GR" dirty="0" err="1"/>
              <a:t>αντιμικροβιακά</a:t>
            </a:r>
            <a:r>
              <a:rPr lang="el-GR" dirty="0"/>
              <a:t> σε προϊόντα για την ακμή, την πιτυρίδα και αποσμητικά.  </a:t>
            </a:r>
          </a:p>
          <a:p>
            <a:r>
              <a:rPr lang="el-GR" dirty="0"/>
              <a:t>Προκαλούν αύξηση της παραγωγής κολλαγόνου, διαθέτουν αντιοξειδωτική δράση, έχουν </a:t>
            </a:r>
            <a:r>
              <a:rPr lang="el-GR" dirty="0" err="1"/>
              <a:t>αποφολιδωτική</a:t>
            </a:r>
            <a:r>
              <a:rPr lang="el-GR" dirty="0"/>
              <a:t> και λευκαντική δράση. </a:t>
            </a:r>
          </a:p>
          <a:p>
            <a:r>
              <a:rPr lang="el-GR" dirty="0"/>
              <a:t>Χρησιμοποιούνται και σε προϊόντα για την κυτταρίτιδα διότι θεωρείται ότι μειώνουν το υποδόριο λίπος.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l-GR" dirty="0" err="1" smtClean="0"/>
              <a:t>Ραμνολιπίδια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n-US" dirty="0" err="1"/>
              <a:t>Rhamnolipids</a:t>
            </a:r>
            <a:r>
              <a:rPr lang="en-US" dirty="0" smtClean="0"/>
              <a:t>)</a:t>
            </a:r>
            <a:r>
              <a:rPr lang="el-GR" dirty="0"/>
              <a:t> </a:t>
            </a:r>
            <a:r>
              <a:rPr lang="el-GR" sz="3200" b="0" dirty="0" smtClean="0"/>
              <a:t>(1/3)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Φέρουν ένα (Ι) ή δυο μόρια </a:t>
            </a:r>
            <a:r>
              <a:rPr lang="el-GR" dirty="0" err="1"/>
              <a:t>ραμνόζης</a:t>
            </a:r>
            <a:r>
              <a:rPr lang="el-GR" dirty="0"/>
              <a:t> (ΙΙ) συνδεδεμένα με </a:t>
            </a:r>
            <a:r>
              <a:rPr lang="el-GR" dirty="0" err="1" smtClean="0"/>
              <a:t>υδροξυ</a:t>
            </a:r>
            <a:r>
              <a:rPr lang="el-GR" dirty="0" smtClean="0"/>
              <a:t>-οξέα. </a:t>
            </a:r>
            <a:r>
              <a:rPr lang="el-GR" dirty="0"/>
              <a:t>Η </a:t>
            </a:r>
            <a:r>
              <a:rPr lang="el-GR" dirty="0" err="1"/>
              <a:t>ραμνόζη</a:t>
            </a:r>
            <a:r>
              <a:rPr lang="el-GR" dirty="0"/>
              <a:t> αποτελεί το υδρόφιλο τμήμα και τα </a:t>
            </a:r>
            <a:r>
              <a:rPr lang="el-GR" dirty="0" err="1"/>
              <a:t>υδροξυ</a:t>
            </a:r>
            <a:r>
              <a:rPr lang="el-GR" dirty="0"/>
              <a:t>-οξέα το </a:t>
            </a:r>
            <a:r>
              <a:rPr lang="el-GR" dirty="0" err="1"/>
              <a:t>λιπόφιλο</a:t>
            </a:r>
            <a:r>
              <a:rPr lang="el-GR" dirty="0"/>
              <a:t>. </a:t>
            </a:r>
          </a:p>
          <a:p>
            <a:r>
              <a:rPr lang="el-GR" dirty="0"/>
              <a:t>Στο μόριο μπορεί να βρίσκονται από ένα μέχρι τρία </a:t>
            </a:r>
            <a:r>
              <a:rPr lang="el-GR" dirty="0" err="1"/>
              <a:t>υδροξυ</a:t>
            </a:r>
            <a:r>
              <a:rPr lang="el-GR" dirty="0"/>
              <a:t>-οξέα, όπου η </a:t>
            </a:r>
            <a:r>
              <a:rPr lang="el-GR" dirty="0" err="1"/>
              <a:t>υδροξυλομάδα</a:t>
            </a:r>
            <a:r>
              <a:rPr lang="el-GR" dirty="0"/>
              <a:t> του ενός να είναι ενωμένη με την </a:t>
            </a:r>
            <a:r>
              <a:rPr lang="el-GR" dirty="0" err="1"/>
              <a:t>καρβοξυλομάδα</a:t>
            </a:r>
            <a:r>
              <a:rPr lang="el-GR" dirty="0"/>
              <a:t> του άλλου με </a:t>
            </a:r>
            <a:r>
              <a:rPr lang="el-GR" dirty="0" err="1"/>
              <a:t>εστερικό</a:t>
            </a:r>
            <a:r>
              <a:rPr lang="el-GR" dirty="0"/>
              <a:t> δεσμό. </a:t>
            </a:r>
          </a:p>
          <a:p>
            <a:r>
              <a:rPr lang="el-GR" dirty="0"/>
              <a:t>Το μήκος της αλυσίδας του </a:t>
            </a:r>
            <a:r>
              <a:rPr lang="el-GR" dirty="0" err="1"/>
              <a:t>υδροξυ</a:t>
            </a:r>
            <a:r>
              <a:rPr lang="el-GR" dirty="0"/>
              <a:t>-οξέος μπορεί να ποικίλει από 8 έως 14. </a:t>
            </a:r>
          </a:p>
          <a:p>
            <a:r>
              <a:rPr lang="el-GR" dirty="0"/>
              <a:t>Το β-</a:t>
            </a:r>
            <a:r>
              <a:rPr lang="el-GR" dirty="0" err="1"/>
              <a:t>υδροξυ</a:t>
            </a:r>
            <a:r>
              <a:rPr lang="el-GR" dirty="0"/>
              <a:t>-</a:t>
            </a:r>
            <a:r>
              <a:rPr lang="el-GR" dirty="0" err="1"/>
              <a:t>δεκανοϊκό</a:t>
            </a:r>
            <a:r>
              <a:rPr lang="el-GR" dirty="0"/>
              <a:t> οξύ εμφανίζεται συχνά στα </a:t>
            </a:r>
            <a:r>
              <a:rPr lang="el-GR" dirty="0" err="1"/>
              <a:t>ραμνολιπίδια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l-GR" dirty="0" err="1"/>
              <a:t>Ραμνολιπίδια</a:t>
            </a:r>
            <a:r>
              <a:rPr lang="el-GR" dirty="0"/>
              <a:t> (</a:t>
            </a:r>
            <a:r>
              <a:rPr lang="en-US" dirty="0" err="1"/>
              <a:t>Rhamnolipids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l-GR" sz="3200" b="0" dirty="0" smtClean="0"/>
              <a:t>(2/3</a:t>
            </a:r>
            <a:r>
              <a:rPr lang="el-GR" sz="3200" b="0" dirty="0"/>
              <a:t>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34" descr="Περιγραφή: Περιγραφή: Περιγραφή: ramnozil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19268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5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l-GR" dirty="0" err="1"/>
              <a:t>Ραμνολιπίδια</a:t>
            </a:r>
            <a:r>
              <a:rPr lang="el-GR" dirty="0"/>
              <a:t> (</a:t>
            </a:r>
            <a:r>
              <a:rPr lang="en-US" dirty="0" err="1"/>
              <a:t>Rhamnolipids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l-GR" sz="3200" b="0" dirty="0" smtClean="0"/>
              <a:t>(3/3</a:t>
            </a:r>
            <a:r>
              <a:rPr lang="el-GR" sz="3200" b="0" dirty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cs typeface="Times New Roman" pitchFamily="18" charset="0"/>
              </a:rPr>
              <a:t>Παράγονται από το μικροοργανισμό </a:t>
            </a:r>
            <a:r>
              <a:rPr lang="en-US" b="1" dirty="0" smtClean="0">
                <a:cs typeface="Times New Roman" pitchFamily="18" charset="0"/>
              </a:rPr>
              <a:t>Pseudomonas</a:t>
            </a:r>
            <a:r>
              <a:rPr lang="el-GR" b="1" dirty="0" smtClean="0">
                <a:cs typeface="Times New Roman" pitchFamily="18" charset="0"/>
              </a:rPr>
              <a:t> </a:t>
            </a:r>
            <a:r>
              <a:rPr lang="en-US" b="1" dirty="0" smtClean="0">
                <a:cs typeface="Times New Roman" pitchFamily="18" charset="0"/>
              </a:rPr>
              <a:t>aeruginosa</a:t>
            </a:r>
            <a:r>
              <a:rPr lang="el-GR" b="1" dirty="0" smtClean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σε υπόστρωμα γλυκόζης, γλυκερίνης ή </a:t>
            </a:r>
            <a:r>
              <a:rPr lang="el-GR" dirty="0" err="1">
                <a:cs typeface="Times New Roman" pitchFamily="18" charset="0"/>
              </a:rPr>
              <a:t>τριγλυκεριδίων</a:t>
            </a:r>
            <a:r>
              <a:rPr lang="el-GR" dirty="0">
                <a:cs typeface="Times New Roman" pitchFamily="18" charset="0"/>
              </a:rPr>
              <a:t>.</a:t>
            </a:r>
          </a:p>
          <a:p>
            <a:r>
              <a:rPr lang="el-GR" dirty="0">
                <a:cs typeface="Times New Roman" pitchFamily="18" charset="0"/>
              </a:rPr>
              <a:t>Μειώνουν την επιφανειακή τάση του νερού από 72 </a:t>
            </a:r>
            <a:r>
              <a:rPr lang="en-US" dirty="0" err="1">
                <a:cs typeface="Times New Roman" pitchFamily="18" charset="0"/>
              </a:rPr>
              <a:t>mN</a:t>
            </a:r>
            <a:r>
              <a:rPr lang="el-GR" dirty="0">
                <a:cs typeface="Times New Roman" pitchFamily="18" charset="0"/>
              </a:rPr>
              <a:t>.</a:t>
            </a:r>
            <a:r>
              <a:rPr lang="en-US" dirty="0">
                <a:cs typeface="Times New Roman" pitchFamily="18" charset="0"/>
              </a:rPr>
              <a:t>m</a:t>
            </a:r>
            <a:r>
              <a:rPr lang="el-GR" baseline="30000" dirty="0">
                <a:cs typeface="Times New Roman" pitchFamily="18" charset="0"/>
              </a:rPr>
              <a:t>-1</a:t>
            </a:r>
            <a:r>
              <a:rPr lang="el-GR" dirty="0">
                <a:cs typeface="Times New Roman" pitchFamily="18" charset="0"/>
              </a:rPr>
              <a:t> (25</a:t>
            </a:r>
            <a:r>
              <a:rPr lang="en-US" baseline="30000" dirty="0" err="1">
                <a:cs typeface="Times New Roman" pitchFamily="18" charset="0"/>
              </a:rPr>
              <a:t>o</a:t>
            </a:r>
            <a:r>
              <a:rPr lang="en-US" dirty="0" err="1">
                <a:cs typeface="Times New Roman" pitchFamily="18" charset="0"/>
              </a:rPr>
              <a:t>C</a:t>
            </a:r>
            <a:r>
              <a:rPr lang="el-GR" dirty="0">
                <a:cs typeface="Times New Roman" pitchFamily="18" charset="0"/>
              </a:rPr>
              <a:t>) σε 27 </a:t>
            </a:r>
            <a:r>
              <a:rPr lang="en-US" dirty="0" err="1">
                <a:cs typeface="Times New Roman" pitchFamily="18" charset="0"/>
              </a:rPr>
              <a:t>mN</a:t>
            </a:r>
            <a:r>
              <a:rPr lang="el-GR" dirty="0">
                <a:cs typeface="Times New Roman" pitchFamily="18" charset="0"/>
              </a:rPr>
              <a:t>.</a:t>
            </a:r>
            <a:r>
              <a:rPr lang="en-US" dirty="0">
                <a:cs typeface="Times New Roman" pitchFamily="18" charset="0"/>
              </a:rPr>
              <a:t>m</a:t>
            </a:r>
            <a:r>
              <a:rPr lang="el-GR" baseline="30000" dirty="0">
                <a:cs typeface="Times New Roman" pitchFamily="18" charset="0"/>
              </a:rPr>
              <a:t>-1</a:t>
            </a:r>
            <a:r>
              <a:rPr lang="el-GR" dirty="0">
                <a:cs typeface="Times New Roman" pitchFamily="18" charset="0"/>
              </a:rPr>
              <a:t>  με κρίσιμη συγκέντρωση </a:t>
            </a:r>
            <a:r>
              <a:rPr lang="el-GR" dirty="0" err="1">
                <a:cs typeface="Times New Roman" pitchFamily="18" charset="0"/>
              </a:rPr>
              <a:t>μικύλλων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n-US" dirty="0" err="1">
                <a:cs typeface="Times New Roman" pitchFamily="18" charset="0"/>
              </a:rPr>
              <a:t>cmc</a:t>
            </a:r>
            <a:r>
              <a:rPr lang="el-GR" dirty="0">
                <a:cs typeface="Times New Roman" pitchFamily="18" charset="0"/>
              </a:rPr>
              <a:t>) 110-150 </a:t>
            </a:r>
            <a:r>
              <a:rPr lang="en-US" dirty="0" err="1" smtClean="0">
                <a:cs typeface="Times New Roman" pitchFamily="18" charset="0"/>
              </a:rPr>
              <a:t>mg.L</a:t>
            </a:r>
            <a:r>
              <a:rPr lang="el-GR" baseline="30000" dirty="0">
                <a:cs typeface="Times New Roman" pitchFamily="18" charset="0"/>
              </a:rPr>
              <a:t>-1</a:t>
            </a:r>
          </a:p>
          <a:p>
            <a:r>
              <a:rPr lang="el-GR" dirty="0">
                <a:cs typeface="Times New Roman" pitchFamily="18" charset="0"/>
              </a:rPr>
              <a:t>Ως </a:t>
            </a:r>
            <a:r>
              <a:rPr lang="el-GR" dirty="0" err="1">
                <a:cs typeface="Times New Roman" pitchFamily="18" charset="0"/>
              </a:rPr>
              <a:t>αντιμικροβιακά</a:t>
            </a:r>
            <a:r>
              <a:rPr lang="el-GR" dirty="0">
                <a:cs typeface="Times New Roman" pitchFamily="18" charset="0"/>
              </a:rPr>
              <a:t> σε προϊόντα για την ακμή, την πιτυρίδα, αποσμητικά, οδοντόπαστες και προϊόντα περιποίησης νυχιών. </a:t>
            </a:r>
          </a:p>
          <a:p>
            <a:r>
              <a:rPr lang="el-GR" dirty="0">
                <a:cs typeface="Times New Roman" pitchFamily="18" charset="0"/>
              </a:rPr>
              <a:t>Επίσης χρησιμοποιούνται και σε αντιρυτιδικά και </a:t>
            </a:r>
            <a:r>
              <a:rPr lang="el-GR" dirty="0" err="1">
                <a:cs typeface="Times New Roman" pitchFamily="18" charset="0"/>
              </a:rPr>
              <a:t>αντιγηραντικά</a:t>
            </a:r>
            <a:r>
              <a:rPr lang="el-GR" dirty="0">
                <a:cs typeface="Times New Roman" pitchFamily="18" charset="0"/>
              </a:rPr>
              <a:t> προϊόντα.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l-GR" dirty="0" err="1" smtClean="0"/>
              <a:t>Μαννο</a:t>
            </a:r>
            <a:r>
              <a:rPr lang="el-GR" dirty="0" smtClean="0"/>
              <a:t>-</a:t>
            </a:r>
            <a:r>
              <a:rPr lang="el-GR" dirty="0" err="1" smtClean="0"/>
              <a:t>ερυθριτολυλολιπίδια</a:t>
            </a:r>
            <a:r>
              <a:rPr lang="el-GR" dirty="0"/>
              <a:t> </a:t>
            </a:r>
            <a:r>
              <a:rPr lang="el-GR" sz="3200" b="0" dirty="0" smtClean="0"/>
              <a:t>(1/2)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cs typeface="Times New Roman" pitchFamily="18" charset="0"/>
              </a:rPr>
              <a:t>Το υδρόφιλο τμήμα είναι η ομάδα της 4-Ο-β-D-μαννοζοπυρανοζο-</a:t>
            </a:r>
            <a:r>
              <a:rPr lang="en-US" dirty="0" err="1">
                <a:cs typeface="Times New Roman" pitchFamily="18" charset="0"/>
              </a:rPr>
              <a:t>meso</a:t>
            </a:r>
            <a:r>
              <a:rPr lang="el-GR" dirty="0">
                <a:cs typeface="Times New Roman" pitchFamily="18" charset="0"/>
              </a:rPr>
              <a:t>-</a:t>
            </a:r>
            <a:r>
              <a:rPr lang="el-GR" dirty="0" err="1">
                <a:cs typeface="Times New Roman" pitchFamily="18" charset="0"/>
              </a:rPr>
              <a:t>ερυθριτόλης</a:t>
            </a:r>
            <a:r>
              <a:rPr lang="el-GR" dirty="0">
                <a:cs typeface="Times New Roman" pitchFamily="18" charset="0"/>
              </a:rPr>
              <a:t> και το </a:t>
            </a:r>
            <a:r>
              <a:rPr lang="el-GR" dirty="0" err="1">
                <a:cs typeface="Times New Roman" pitchFamily="18" charset="0"/>
              </a:rPr>
              <a:t>λιπόφιλο</a:t>
            </a:r>
            <a:r>
              <a:rPr lang="el-GR" dirty="0">
                <a:cs typeface="Times New Roman" pitchFamily="18" charset="0"/>
              </a:rPr>
              <a:t> απ</a:t>
            </a:r>
            <a:r>
              <a:rPr lang="en-US" dirty="0">
                <a:cs typeface="Times New Roman" pitchFamily="18" charset="0"/>
              </a:rPr>
              <a:t>o</a:t>
            </a:r>
            <a:r>
              <a:rPr lang="el-GR" dirty="0">
                <a:cs typeface="Times New Roman" pitchFamily="18" charset="0"/>
              </a:rPr>
              <a:t>τελείται από λιπαρά </a:t>
            </a:r>
            <a:r>
              <a:rPr lang="el-GR" dirty="0" smtClean="0">
                <a:cs typeface="Times New Roman" pitchFamily="18" charset="0"/>
              </a:rPr>
              <a:t>οξέα.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Είναι υδρόφιλα μόρια με τιμή </a:t>
            </a:r>
            <a:r>
              <a:rPr lang="en-US" dirty="0">
                <a:cs typeface="Times New Roman" pitchFamily="18" charset="0"/>
              </a:rPr>
              <a:t>HLB</a:t>
            </a:r>
            <a:r>
              <a:rPr lang="el-GR" dirty="0">
                <a:cs typeface="Times New Roman" pitchFamily="18" charset="0"/>
              </a:rPr>
              <a:t> =12 και μειώνουν την επιφανειακή τάση του νερού σε 33.8 </a:t>
            </a:r>
            <a:r>
              <a:rPr lang="en-US" dirty="0" err="1">
                <a:cs typeface="Times New Roman" pitchFamily="18" charset="0"/>
              </a:rPr>
              <a:t>mN</a:t>
            </a:r>
            <a:r>
              <a:rPr lang="el-GR" dirty="0">
                <a:cs typeface="Times New Roman" pitchFamily="18" charset="0"/>
              </a:rPr>
              <a:t>.</a:t>
            </a:r>
            <a:r>
              <a:rPr lang="en-US" dirty="0">
                <a:cs typeface="Times New Roman" pitchFamily="18" charset="0"/>
              </a:rPr>
              <a:t>m</a:t>
            </a:r>
            <a:r>
              <a:rPr lang="el-GR" baseline="30000" dirty="0">
                <a:cs typeface="Times New Roman" pitchFamily="18" charset="0"/>
              </a:rPr>
              <a:t>-1</a:t>
            </a:r>
            <a:r>
              <a:rPr lang="el-GR" dirty="0">
                <a:cs typeface="Times New Roman" pitchFamily="18" charset="0"/>
              </a:rPr>
              <a:t>  (25</a:t>
            </a:r>
            <a:r>
              <a:rPr lang="en-US" baseline="30000" dirty="0" err="1">
                <a:cs typeface="Times New Roman" pitchFamily="18" charset="0"/>
              </a:rPr>
              <a:t>o</a:t>
            </a:r>
            <a:r>
              <a:rPr lang="en-US" dirty="0" err="1">
                <a:cs typeface="Times New Roman" pitchFamily="18" charset="0"/>
              </a:rPr>
              <a:t>C</a:t>
            </a:r>
            <a:r>
              <a:rPr lang="el-GR" dirty="0">
                <a:cs typeface="Times New Roman" pitchFamily="18" charset="0"/>
              </a:rPr>
              <a:t>) σε κρίσιμη συγκέντρωση </a:t>
            </a:r>
            <a:r>
              <a:rPr lang="el-GR" dirty="0" err="1">
                <a:cs typeface="Times New Roman" pitchFamily="18" charset="0"/>
              </a:rPr>
              <a:t>μικύλλων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n-US" dirty="0" err="1">
                <a:cs typeface="Times New Roman" pitchFamily="18" charset="0"/>
              </a:rPr>
              <a:t>cmc</a:t>
            </a:r>
            <a:r>
              <a:rPr lang="el-GR" dirty="0">
                <a:cs typeface="Times New Roman" pitchFamily="18" charset="0"/>
              </a:rPr>
              <a:t>) </a:t>
            </a:r>
            <a:r>
              <a:rPr lang="el-GR" dirty="0" smtClean="0">
                <a:cs typeface="Times New Roman" pitchFamily="18" charset="0"/>
              </a:rPr>
              <a:t>3.6</a:t>
            </a:r>
            <a:r>
              <a:rPr lang="en-US" dirty="0">
                <a:cs typeface="Times New Roman" pitchFamily="18" charset="0"/>
              </a:rPr>
              <a:t>x</a:t>
            </a:r>
            <a:r>
              <a:rPr lang="el-GR" dirty="0" smtClean="0">
                <a:cs typeface="Times New Roman" pitchFamily="18" charset="0"/>
              </a:rPr>
              <a:t>10</a:t>
            </a:r>
            <a:r>
              <a:rPr lang="el-GR" baseline="30000" dirty="0" smtClean="0">
                <a:cs typeface="Times New Roman" pitchFamily="18" charset="0"/>
              </a:rPr>
              <a:t>-4</a:t>
            </a:r>
            <a:r>
              <a:rPr lang="en-US" baseline="30000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– 15.8</a:t>
            </a:r>
            <a:r>
              <a:rPr lang="en-US" dirty="0">
                <a:cs typeface="Times New Roman" pitchFamily="18" charset="0"/>
              </a:rPr>
              <a:t> x</a:t>
            </a:r>
            <a:r>
              <a:rPr lang="el-GR" dirty="0">
                <a:cs typeface="Times New Roman" pitchFamily="18" charset="0"/>
              </a:rPr>
              <a:t>10</a:t>
            </a:r>
            <a:r>
              <a:rPr lang="el-GR" baseline="30000" dirty="0">
                <a:cs typeface="Times New Roman" pitchFamily="18" charset="0"/>
              </a:rPr>
              <a:t>-4</a:t>
            </a:r>
            <a:r>
              <a:rPr lang="en-US" baseline="3000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M.</a:t>
            </a:r>
            <a:endParaRPr lang="el-GR" dirty="0">
              <a:cs typeface="Times New Roman" pitchFamily="18" charset="0"/>
            </a:endParaRPr>
          </a:p>
          <a:p>
            <a:r>
              <a:rPr lang="el-GR" dirty="0"/>
              <a:t>Χρησιμοποιούνται ως </a:t>
            </a:r>
            <a:r>
              <a:rPr lang="el-GR" dirty="0" err="1"/>
              <a:t>γαλακτωματοποιητές</a:t>
            </a:r>
            <a:r>
              <a:rPr lang="el-GR" dirty="0"/>
              <a:t> και απορρυπαντικά. </a:t>
            </a:r>
          </a:p>
          <a:p>
            <a:r>
              <a:rPr lang="el-GR" dirty="0"/>
              <a:t>Κάποια από αυτά έχουν και </a:t>
            </a:r>
            <a:r>
              <a:rPr lang="el-GR" dirty="0" err="1"/>
              <a:t>αντιμικροβιακή</a:t>
            </a:r>
            <a:r>
              <a:rPr lang="el-GR" dirty="0"/>
              <a:t> δράση, ενώ δεν είναι ερεθιστικά για το δέρμα και τα μάτια. </a:t>
            </a:r>
          </a:p>
          <a:p>
            <a:r>
              <a:rPr lang="el-GR" dirty="0"/>
              <a:t>Έχουν χρησιμοποιηθεί σε αντιρυτιδικά προϊόντα και ως δραστικά συστατικά με μαλακτική δράση.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l-GR" dirty="0" err="1"/>
              <a:t>Μαννο</a:t>
            </a:r>
            <a:r>
              <a:rPr lang="el-GR" dirty="0"/>
              <a:t>-</a:t>
            </a:r>
            <a:r>
              <a:rPr lang="el-GR" dirty="0" err="1"/>
              <a:t>ερυθριτολυλολιπίδια</a:t>
            </a:r>
            <a:r>
              <a:rPr lang="el-GR" dirty="0"/>
              <a:t> </a:t>
            </a:r>
            <a:r>
              <a:rPr lang="el-GR" sz="3200" b="0" dirty="0" smtClean="0"/>
              <a:t>(2/2</a:t>
            </a:r>
            <a:r>
              <a:rPr lang="el-GR" sz="3200" b="0" dirty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33" descr="Περιγραφή: Περιγραφή: Περιγραφή: mannoz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237468" cy="3581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8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</a:t>
            </a:r>
            <a:r>
              <a:rPr lang="el-GR" sz="2000" dirty="0" err="1" smtClean="0"/>
              <a:t>Βαρβαρέσου</a:t>
            </a:r>
            <a:r>
              <a:rPr lang="el-GR" sz="2000" dirty="0" smtClean="0"/>
              <a:t> 2014. </a:t>
            </a:r>
            <a:r>
              <a:rPr lang="el-GR" sz="2000" dirty="0"/>
              <a:t>Αθανασία </a:t>
            </a:r>
            <a:r>
              <a:rPr lang="el-GR" sz="2000" dirty="0" err="1"/>
              <a:t>Βαρβαρέσου</a:t>
            </a:r>
            <a:r>
              <a:rPr lang="el-GR" sz="2000" dirty="0"/>
              <a:t> . </a:t>
            </a:r>
            <a:r>
              <a:rPr lang="el-GR" sz="2000" dirty="0" smtClean="0"/>
              <a:t>«</a:t>
            </a:r>
            <a:r>
              <a:rPr lang="el-GR" sz="2000" dirty="0" err="1" smtClean="0"/>
              <a:t>Κοσμητολογία</a:t>
            </a:r>
            <a:r>
              <a:rPr lang="el-GR" sz="2000" dirty="0" smtClean="0"/>
              <a:t> Ι - Θ. Ενότητα 4</a:t>
            </a:r>
            <a:r>
              <a:rPr lang="en-US" sz="2000" dirty="0" smtClean="0"/>
              <a:t>:</a:t>
            </a:r>
            <a:r>
              <a:rPr lang="el-GR" sz="2000" dirty="0"/>
              <a:t> Φυσικές </a:t>
            </a:r>
            <a:r>
              <a:rPr lang="el-GR" sz="2000" dirty="0" err="1"/>
              <a:t>Επιφανειακοενεργές</a:t>
            </a:r>
            <a:r>
              <a:rPr lang="el-GR" sz="2000" dirty="0"/>
              <a:t> Ουσίες».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Φυσικές </a:t>
            </a:r>
            <a:r>
              <a:rPr lang="el-GR" dirty="0" err="1" smtClean="0"/>
              <a:t>επιφανειακοενεργές</a:t>
            </a:r>
            <a:r>
              <a:rPr lang="el-GR" dirty="0" smtClean="0"/>
              <a:t> ουσίες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b="1" dirty="0"/>
              <a:t>Φυσικές</a:t>
            </a:r>
            <a:r>
              <a:rPr lang="el-GR" dirty="0"/>
              <a:t> ονομάζονται οι </a:t>
            </a:r>
            <a:r>
              <a:rPr lang="el-GR" dirty="0" err="1"/>
              <a:t>επιφανειακοενεργές</a:t>
            </a:r>
            <a:r>
              <a:rPr lang="el-GR" dirty="0"/>
              <a:t> ουσίες (</a:t>
            </a:r>
            <a:r>
              <a:rPr lang="el-GR" dirty="0" err="1"/>
              <a:t>Natural</a:t>
            </a:r>
            <a:r>
              <a:rPr lang="el-GR" dirty="0"/>
              <a:t> </a:t>
            </a:r>
            <a:r>
              <a:rPr lang="el-GR" dirty="0" err="1"/>
              <a:t>surfactants</a:t>
            </a:r>
            <a:r>
              <a:rPr lang="el-GR" dirty="0"/>
              <a:t>) που προέρχονται εξ ολοκλήρου και απευθείας από φυσικές πηγές και ανανεώσιμες πηγές π.χ. φυτά ή ζύμωση του κατάλληλου υποστρώματος από μικροοργανισμούς. </a:t>
            </a:r>
          </a:p>
          <a:p>
            <a:r>
              <a:rPr lang="el-GR" dirty="0" smtClean="0"/>
              <a:t>Φυσικές </a:t>
            </a:r>
            <a:r>
              <a:rPr lang="el-GR" dirty="0" err="1"/>
              <a:t>επιφανειακοενεργές</a:t>
            </a:r>
            <a:r>
              <a:rPr lang="el-GR" dirty="0"/>
              <a:t> ουσίες </a:t>
            </a:r>
            <a:r>
              <a:rPr lang="el-GR" dirty="0" smtClean="0"/>
              <a:t>χαρακτηρίζονται </a:t>
            </a:r>
            <a:r>
              <a:rPr lang="el-GR" dirty="0"/>
              <a:t>μερικές φορές και </a:t>
            </a:r>
            <a:r>
              <a:rPr lang="el-GR" dirty="0" smtClean="0"/>
              <a:t>οι ουσίες </a:t>
            </a:r>
            <a:r>
              <a:rPr lang="el-GR" dirty="0"/>
              <a:t>που προέρχονται από φυσικές πηγές αλλά έχουν υποστεί χημικές τροποποιήσεις με ήπιες και συγκεκριμένες μεθόδους.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Εστέρες </a:t>
            </a:r>
            <a:r>
              <a:rPr lang="el-GR" dirty="0"/>
              <a:t>σακχαρόζης (</a:t>
            </a:r>
            <a:r>
              <a:rPr lang="en-US" dirty="0"/>
              <a:t>Sucrose esters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661248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l-GR" sz="2200" dirty="0">
                <a:cs typeface="Times New Roman" pitchFamily="18" charset="0"/>
              </a:rPr>
              <a:t>Αποτελούνται από τη </a:t>
            </a:r>
            <a:r>
              <a:rPr lang="el-GR" sz="2200" b="1" dirty="0">
                <a:cs typeface="Times New Roman" pitchFamily="18" charset="0"/>
              </a:rPr>
              <a:t>σακχαρόζη</a:t>
            </a:r>
            <a:r>
              <a:rPr lang="el-GR" sz="2200" dirty="0">
                <a:cs typeface="Times New Roman" pitchFamily="18" charset="0"/>
              </a:rPr>
              <a:t> που φέρει 8 </a:t>
            </a:r>
            <a:r>
              <a:rPr lang="el-GR" sz="2200" dirty="0" err="1">
                <a:cs typeface="Times New Roman" pitchFamily="18" charset="0"/>
              </a:rPr>
              <a:t>υδροξυλομάδες</a:t>
            </a:r>
            <a:r>
              <a:rPr lang="el-GR" sz="2200" dirty="0">
                <a:cs typeface="Times New Roman" pitchFamily="18" charset="0"/>
              </a:rPr>
              <a:t> (</a:t>
            </a:r>
            <a:r>
              <a:rPr lang="el-GR" sz="2200" b="1" dirty="0">
                <a:cs typeface="Times New Roman" pitchFamily="18" charset="0"/>
              </a:rPr>
              <a:t>υδρόφιλο τμήμα</a:t>
            </a:r>
            <a:r>
              <a:rPr lang="el-GR" sz="2200" dirty="0">
                <a:cs typeface="Times New Roman" pitchFamily="18" charset="0"/>
              </a:rPr>
              <a:t>) οι οποίες είναι </a:t>
            </a:r>
            <a:r>
              <a:rPr lang="el-GR" sz="2200" dirty="0" err="1">
                <a:cs typeface="Times New Roman" pitchFamily="18" charset="0"/>
              </a:rPr>
              <a:t>εστεροποιημένες</a:t>
            </a:r>
            <a:r>
              <a:rPr lang="el-GR" sz="2200" dirty="0">
                <a:cs typeface="Times New Roman" pitchFamily="18" charset="0"/>
              </a:rPr>
              <a:t> με </a:t>
            </a:r>
            <a:r>
              <a:rPr lang="el-GR" sz="2200" b="1" dirty="0">
                <a:cs typeface="Times New Roman" pitchFamily="18" charset="0"/>
              </a:rPr>
              <a:t>λιπαρά οξέα </a:t>
            </a:r>
            <a:r>
              <a:rPr lang="el-GR" sz="2200" dirty="0">
                <a:cs typeface="Times New Roman" pitchFamily="18" charset="0"/>
              </a:rPr>
              <a:t>που βρίσκονται στη φύση όπως το </a:t>
            </a:r>
            <a:r>
              <a:rPr lang="el-GR" sz="2200" dirty="0" err="1">
                <a:cs typeface="Times New Roman" pitchFamily="18" charset="0"/>
              </a:rPr>
              <a:t>λαυρικό</a:t>
            </a:r>
            <a:r>
              <a:rPr lang="el-GR" sz="2200" dirty="0">
                <a:cs typeface="Times New Roman" pitchFamily="18" charset="0"/>
              </a:rPr>
              <a:t>, το μυριστικό, το </a:t>
            </a:r>
            <a:r>
              <a:rPr lang="el-GR" sz="2200" dirty="0" err="1">
                <a:cs typeface="Times New Roman" pitchFamily="18" charset="0"/>
              </a:rPr>
              <a:t>ολεϊκό</a:t>
            </a:r>
            <a:r>
              <a:rPr lang="el-GR" sz="2200" dirty="0">
                <a:cs typeface="Times New Roman" pitchFamily="18" charset="0"/>
              </a:rPr>
              <a:t> </a:t>
            </a:r>
            <a:r>
              <a:rPr lang="el-GR" sz="2200" dirty="0" err="1">
                <a:cs typeface="Times New Roman" pitchFamily="18" charset="0"/>
              </a:rPr>
              <a:t>κά</a:t>
            </a:r>
            <a:r>
              <a:rPr lang="el-GR" sz="2200" dirty="0">
                <a:cs typeface="Times New Roman" pitchFamily="18" charset="0"/>
              </a:rPr>
              <a:t> οξέα (</a:t>
            </a:r>
            <a:r>
              <a:rPr lang="el-GR" sz="2200" b="1" dirty="0" err="1">
                <a:cs typeface="Times New Roman" pitchFamily="18" charset="0"/>
              </a:rPr>
              <a:t>λιπόφιλο</a:t>
            </a:r>
            <a:r>
              <a:rPr lang="el-GR" sz="2200" b="1" dirty="0">
                <a:cs typeface="Times New Roman" pitchFamily="18" charset="0"/>
              </a:rPr>
              <a:t> τμήμα</a:t>
            </a:r>
            <a:r>
              <a:rPr lang="el-GR" sz="2200" dirty="0">
                <a:cs typeface="Times New Roman" pitchFamily="18" charset="0"/>
              </a:rPr>
              <a:t>). </a:t>
            </a:r>
          </a:p>
          <a:p>
            <a:pPr>
              <a:spcBef>
                <a:spcPts val="800"/>
              </a:spcBef>
            </a:pPr>
            <a:r>
              <a:rPr lang="el-GR" sz="2200" dirty="0" smtClean="0">
                <a:cs typeface="Times New Roman" pitchFamily="18" charset="0"/>
              </a:rPr>
              <a:t>Τα </a:t>
            </a:r>
            <a:r>
              <a:rPr lang="el-GR" sz="2200" dirty="0" err="1">
                <a:cs typeface="Times New Roman" pitchFamily="18" charset="0"/>
              </a:rPr>
              <a:t>μονο</a:t>
            </a:r>
            <a:r>
              <a:rPr lang="el-GR" sz="2200" dirty="0">
                <a:cs typeface="Times New Roman" pitchFamily="18" charset="0"/>
              </a:rPr>
              <a:t>-</a:t>
            </a:r>
            <a:r>
              <a:rPr lang="el-GR" sz="2200" dirty="0" err="1">
                <a:cs typeface="Times New Roman" pitchFamily="18" charset="0"/>
              </a:rPr>
              <a:t>ακυλιωμένα</a:t>
            </a:r>
            <a:r>
              <a:rPr lang="el-GR" sz="2200" dirty="0">
                <a:cs typeface="Times New Roman" pitchFamily="18" charset="0"/>
              </a:rPr>
              <a:t> παράγωγα έχουν μεγάλη τιμή </a:t>
            </a:r>
            <a:r>
              <a:rPr lang="en-US" sz="2200" dirty="0">
                <a:cs typeface="Times New Roman" pitchFamily="18" charset="0"/>
              </a:rPr>
              <a:t>HLB</a:t>
            </a:r>
            <a:r>
              <a:rPr lang="el-GR" sz="2200" dirty="0">
                <a:cs typeface="Times New Roman" pitchFamily="18" charset="0"/>
              </a:rPr>
              <a:t>, </a:t>
            </a:r>
          </a:p>
          <a:p>
            <a:pPr>
              <a:spcBef>
                <a:spcPts val="800"/>
              </a:spcBef>
            </a:pPr>
            <a:r>
              <a:rPr lang="el-GR" sz="2200" dirty="0">
                <a:cs typeface="Times New Roman" pitchFamily="18" charset="0"/>
              </a:rPr>
              <a:t>Ο υψηλός βαθμός </a:t>
            </a:r>
            <a:r>
              <a:rPr lang="el-GR" sz="2200" dirty="0" err="1">
                <a:cs typeface="Times New Roman" pitchFamily="18" charset="0"/>
              </a:rPr>
              <a:t>εστεροποίησης</a:t>
            </a:r>
            <a:r>
              <a:rPr lang="el-GR" sz="2200" dirty="0">
                <a:cs typeface="Times New Roman" pitchFamily="18" charset="0"/>
              </a:rPr>
              <a:t> </a:t>
            </a:r>
            <a:r>
              <a:rPr lang="el-GR" sz="2200" dirty="0" smtClean="0">
                <a:cs typeface="Times New Roman" pitchFamily="18" charset="0"/>
              </a:rPr>
              <a:t>οδηγεί σε μείωση </a:t>
            </a:r>
            <a:r>
              <a:rPr lang="el-GR" sz="2200" dirty="0">
                <a:cs typeface="Times New Roman" pitchFamily="18" charset="0"/>
              </a:rPr>
              <a:t>της τιμής </a:t>
            </a:r>
            <a:r>
              <a:rPr lang="en-US" sz="2200" dirty="0">
                <a:cs typeface="Times New Roman" pitchFamily="18" charset="0"/>
              </a:rPr>
              <a:t>HLB</a:t>
            </a:r>
            <a:r>
              <a:rPr lang="el-GR" sz="2200" dirty="0">
                <a:cs typeface="Times New Roman" pitchFamily="18" charset="0"/>
              </a:rPr>
              <a:t> και αύξηση της </a:t>
            </a:r>
            <a:r>
              <a:rPr lang="el-GR" sz="2200" dirty="0" err="1">
                <a:cs typeface="Times New Roman" pitchFamily="18" charset="0"/>
              </a:rPr>
              <a:t>λιποφιλίας</a:t>
            </a:r>
            <a:r>
              <a:rPr lang="el-GR" sz="2200" dirty="0">
                <a:cs typeface="Times New Roman" pitchFamily="18" charset="0"/>
              </a:rPr>
              <a:t> του μορίου. </a:t>
            </a:r>
          </a:p>
          <a:p>
            <a:pPr>
              <a:spcBef>
                <a:spcPts val="800"/>
              </a:spcBef>
            </a:pPr>
            <a:r>
              <a:rPr lang="el-GR" sz="2200" dirty="0">
                <a:cs typeface="Times New Roman" pitchFamily="18" charset="0"/>
              </a:rPr>
              <a:t>Τα λιπαρά οξέα που χρησιμοποιούνται μπορεί να είναι κορεσμένα όπως το </a:t>
            </a:r>
            <a:r>
              <a:rPr lang="el-GR" sz="2200" dirty="0" err="1">
                <a:cs typeface="Times New Roman" pitchFamily="18" charset="0"/>
              </a:rPr>
              <a:t>λαυρικό</a:t>
            </a:r>
            <a:r>
              <a:rPr lang="el-GR" sz="2200" dirty="0">
                <a:cs typeface="Times New Roman" pitchFamily="18" charset="0"/>
              </a:rPr>
              <a:t>, το μυριστικό, το </a:t>
            </a:r>
            <a:r>
              <a:rPr lang="el-GR" sz="2200" dirty="0" err="1">
                <a:cs typeface="Times New Roman" pitchFamily="18" charset="0"/>
              </a:rPr>
              <a:t>παλμιτικό</a:t>
            </a:r>
            <a:r>
              <a:rPr lang="el-GR" sz="2200" dirty="0">
                <a:cs typeface="Times New Roman" pitchFamily="18" charset="0"/>
              </a:rPr>
              <a:t>, το στεατικό ή ακόρεστα όπως το </a:t>
            </a:r>
            <a:r>
              <a:rPr lang="el-GR" sz="2200" dirty="0" err="1">
                <a:cs typeface="Times New Roman" pitchFamily="18" charset="0"/>
              </a:rPr>
              <a:t>ελαϊκό</a:t>
            </a:r>
            <a:r>
              <a:rPr lang="el-GR" sz="2200" dirty="0">
                <a:cs typeface="Times New Roman" pitchFamily="18" charset="0"/>
              </a:rPr>
              <a:t> οξύ. </a:t>
            </a:r>
          </a:p>
          <a:p>
            <a:pPr>
              <a:spcBef>
                <a:spcPts val="800"/>
              </a:spcBef>
            </a:pPr>
            <a:r>
              <a:rPr lang="el-GR" sz="2200" dirty="0" smtClean="0">
                <a:cs typeface="Times New Roman" pitchFamily="18" charset="0"/>
              </a:rPr>
              <a:t>Δρουν ως </a:t>
            </a:r>
            <a:r>
              <a:rPr lang="el-GR" sz="2200" b="1" dirty="0" err="1" smtClean="0">
                <a:cs typeface="Times New Roman" pitchFamily="18" charset="0"/>
              </a:rPr>
              <a:t>γαλακτωματοποιητές</a:t>
            </a:r>
            <a:r>
              <a:rPr lang="el-GR" sz="2200" dirty="0">
                <a:cs typeface="Times New Roman" pitchFamily="18" charset="0"/>
              </a:rPr>
              <a:t>, </a:t>
            </a:r>
            <a:r>
              <a:rPr lang="el-GR" sz="2200" b="1" dirty="0" err="1">
                <a:cs typeface="Times New Roman" pitchFamily="18" charset="0"/>
              </a:rPr>
              <a:t>διαλυτοποιητές</a:t>
            </a:r>
            <a:r>
              <a:rPr lang="el-GR" sz="2200" dirty="0">
                <a:cs typeface="Times New Roman" pitchFamily="18" charset="0"/>
              </a:rPr>
              <a:t>, ενώ αυτά που έχουν υψηλές τιμές </a:t>
            </a:r>
            <a:r>
              <a:rPr lang="en-US" sz="2200" dirty="0">
                <a:cs typeface="Times New Roman" pitchFamily="18" charset="0"/>
              </a:rPr>
              <a:t>HLB</a:t>
            </a:r>
            <a:r>
              <a:rPr lang="el-GR" sz="2200" dirty="0">
                <a:cs typeface="Times New Roman" pitchFamily="18" charset="0"/>
              </a:rPr>
              <a:t> </a:t>
            </a:r>
            <a:r>
              <a:rPr lang="el-GR" sz="2200" dirty="0" smtClean="0">
                <a:cs typeface="Times New Roman" pitchFamily="18" charset="0"/>
              </a:rPr>
              <a:t>χρησιμοποιούνται και </a:t>
            </a:r>
            <a:r>
              <a:rPr lang="el-GR" sz="2200" dirty="0">
                <a:cs typeface="Times New Roman" pitchFamily="18" charset="0"/>
              </a:rPr>
              <a:t>ως </a:t>
            </a:r>
            <a:r>
              <a:rPr lang="el-GR" sz="2200" dirty="0" err="1">
                <a:cs typeface="Times New Roman" pitchFamily="18" charset="0"/>
              </a:rPr>
              <a:t>πηκτωματοποιητές</a:t>
            </a:r>
            <a:r>
              <a:rPr lang="el-GR" sz="2200" dirty="0">
                <a:cs typeface="Times New Roman" pitchFamily="18" charset="0"/>
              </a:rPr>
              <a:t> σε υδατικό περιβάλλον</a:t>
            </a:r>
            <a:r>
              <a:rPr lang="el-GR" sz="2200" dirty="0" smtClean="0">
                <a:cs typeface="Times New Roman" pitchFamily="18" charset="0"/>
              </a:rPr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Σαπωνίνες </a:t>
            </a:r>
            <a:r>
              <a:rPr lang="el-GR" dirty="0"/>
              <a:t>(</a:t>
            </a:r>
            <a:r>
              <a:rPr lang="en-US" dirty="0" err="1"/>
              <a:t>Saponins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l-GR" sz="3200" b="0" dirty="0" smtClean="0"/>
              <a:t>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>
                <a:cs typeface="Times New Roman" pitchFamily="18" charset="0"/>
              </a:rPr>
              <a:t>Προέρχονται από φυτά. </a:t>
            </a:r>
          </a:p>
          <a:p>
            <a:r>
              <a:rPr lang="el-GR" dirty="0">
                <a:cs typeface="Times New Roman" pitchFamily="18" charset="0"/>
              </a:rPr>
              <a:t>Α</a:t>
            </a:r>
            <a:r>
              <a:rPr lang="el-GR" dirty="0" smtClean="0">
                <a:cs typeface="Times New Roman" pitchFamily="18" charset="0"/>
              </a:rPr>
              <a:t>ποτελούνται </a:t>
            </a:r>
            <a:r>
              <a:rPr lang="el-GR" dirty="0">
                <a:cs typeface="Times New Roman" pitchFamily="18" charset="0"/>
              </a:rPr>
              <a:t>από </a:t>
            </a:r>
            <a:r>
              <a:rPr lang="el-GR" b="1" dirty="0">
                <a:cs typeface="Times New Roman" pitchFamily="18" charset="0"/>
              </a:rPr>
              <a:t>σάκχαρα </a:t>
            </a:r>
            <a:r>
              <a:rPr lang="el-GR" dirty="0">
                <a:cs typeface="Times New Roman" pitchFamily="18" charset="0"/>
              </a:rPr>
              <a:t>ενωμένα μεταξύ τους με </a:t>
            </a:r>
            <a:r>
              <a:rPr lang="el-GR" b="1" dirty="0" err="1">
                <a:cs typeface="Times New Roman" pitchFamily="18" charset="0"/>
              </a:rPr>
              <a:t>γλυκοσιδικούς</a:t>
            </a:r>
            <a:r>
              <a:rPr lang="el-GR" b="1" dirty="0">
                <a:cs typeface="Times New Roman" pitchFamily="18" charset="0"/>
              </a:rPr>
              <a:t> δεσμούς </a:t>
            </a:r>
            <a:r>
              <a:rPr lang="el-GR" dirty="0">
                <a:cs typeface="Times New Roman" pitchFamily="18" charset="0"/>
              </a:rPr>
              <a:t>(</a:t>
            </a:r>
            <a:r>
              <a:rPr lang="el-GR" b="1" dirty="0">
                <a:cs typeface="Times New Roman" pitchFamily="18" charset="0"/>
              </a:rPr>
              <a:t>υδρόφιλο τμήμα</a:t>
            </a:r>
            <a:r>
              <a:rPr lang="el-GR" dirty="0">
                <a:cs typeface="Times New Roman" pitchFamily="18" charset="0"/>
              </a:rPr>
              <a:t>) και από έναν </a:t>
            </a:r>
            <a:r>
              <a:rPr lang="el-GR" b="1" dirty="0" err="1">
                <a:cs typeface="Times New Roman" pitchFamily="18" charset="0"/>
              </a:rPr>
              <a:t>τριτερπενοειδή</a:t>
            </a:r>
            <a:r>
              <a:rPr lang="el-GR" b="1" dirty="0">
                <a:cs typeface="Times New Roman" pitchFamily="18" charset="0"/>
              </a:rPr>
              <a:t> ή </a:t>
            </a:r>
            <a:r>
              <a:rPr lang="el-GR" b="1" dirty="0" err="1">
                <a:cs typeface="Times New Roman" pitchFamily="18" charset="0"/>
              </a:rPr>
              <a:t>στεροειδικό</a:t>
            </a:r>
            <a:r>
              <a:rPr lang="el-GR" b="1" dirty="0">
                <a:cs typeface="Times New Roman" pitchFamily="18" charset="0"/>
              </a:rPr>
              <a:t> δακτύλιο </a:t>
            </a:r>
            <a:r>
              <a:rPr lang="el-GR" dirty="0">
                <a:cs typeface="Times New Roman" pitchFamily="18" charset="0"/>
              </a:rPr>
              <a:t>(</a:t>
            </a:r>
            <a:r>
              <a:rPr lang="el-GR" b="1" dirty="0" err="1">
                <a:cs typeface="Times New Roman" pitchFamily="18" charset="0"/>
              </a:rPr>
              <a:t>λιπόφιλο</a:t>
            </a:r>
            <a:r>
              <a:rPr lang="el-GR" b="1" dirty="0">
                <a:cs typeface="Times New Roman" pitchFamily="18" charset="0"/>
              </a:rPr>
              <a:t> τμήμα</a:t>
            </a:r>
            <a:r>
              <a:rPr lang="el-GR" dirty="0">
                <a:cs typeface="Times New Roman" pitchFamily="18" charset="0"/>
              </a:rPr>
              <a:t>) </a:t>
            </a:r>
          </a:p>
          <a:p>
            <a:r>
              <a:rPr lang="el-GR" dirty="0">
                <a:cs typeface="Times New Roman" pitchFamily="18" charset="0"/>
              </a:rPr>
              <a:t>Χρησιμοποιούνται ως απορρυπαντικά, </a:t>
            </a:r>
            <a:r>
              <a:rPr lang="el-GR" b="1" dirty="0" err="1">
                <a:cs typeface="Times New Roman" pitchFamily="18" charset="0"/>
              </a:rPr>
              <a:t>γαλακτωματοποιητές</a:t>
            </a:r>
            <a:r>
              <a:rPr lang="el-GR" dirty="0">
                <a:cs typeface="Times New Roman" pitchFamily="18" charset="0"/>
              </a:rPr>
              <a:t>, </a:t>
            </a:r>
            <a:r>
              <a:rPr lang="el-GR" b="1" dirty="0" err="1">
                <a:cs typeface="Times New Roman" pitchFamily="18" charset="0"/>
              </a:rPr>
              <a:t>διαλυτοποιητές</a:t>
            </a:r>
            <a:r>
              <a:rPr lang="el-GR" b="1" dirty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και </a:t>
            </a:r>
            <a:r>
              <a:rPr lang="el-GR" b="1" dirty="0" err="1">
                <a:cs typeface="Times New Roman" pitchFamily="18" charset="0"/>
              </a:rPr>
              <a:t>αφριστικοί</a:t>
            </a:r>
            <a:r>
              <a:rPr lang="el-GR" b="1" dirty="0">
                <a:cs typeface="Times New Roman" pitchFamily="18" charset="0"/>
              </a:rPr>
              <a:t> παράγοντες</a:t>
            </a:r>
            <a:r>
              <a:rPr lang="el-GR" dirty="0">
                <a:cs typeface="Times New Roman" pitchFamily="18" charset="0"/>
              </a:rPr>
              <a:t>.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Σαπωνίνες </a:t>
            </a:r>
            <a:r>
              <a:rPr lang="el-GR" dirty="0"/>
              <a:t>(</a:t>
            </a:r>
            <a:r>
              <a:rPr lang="en-US" dirty="0" err="1"/>
              <a:t>Saponins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200" b="0" dirty="0" smtClean="0"/>
              <a:t>(2/2)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988840"/>
            <a:ext cx="683891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19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Autofit/>
          </a:bodyPr>
          <a:lstStyle/>
          <a:p>
            <a:r>
              <a:rPr lang="el-GR" dirty="0" err="1" smtClean="0"/>
              <a:t>Βιοεπιφανειακοενεργές</a:t>
            </a:r>
            <a:r>
              <a:rPr lang="el-GR" dirty="0" smtClean="0"/>
              <a:t> ουσίες </a:t>
            </a:r>
            <a:r>
              <a:rPr lang="el-GR" sz="3200" b="0" dirty="0" smtClean="0"/>
              <a:t>(1/2)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err="1"/>
              <a:t>Βιοεπιφανειακοενεργές</a:t>
            </a:r>
            <a:r>
              <a:rPr lang="el-GR" b="1" dirty="0"/>
              <a:t> ουσίες ή βιοτεχνολογικής προέλευσης  </a:t>
            </a:r>
            <a:r>
              <a:rPr lang="el-GR" b="1" dirty="0" err="1"/>
              <a:t>επιφανειακοενεργές</a:t>
            </a:r>
            <a:r>
              <a:rPr lang="el-GR" b="1" dirty="0"/>
              <a:t> ουσίες (</a:t>
            </a:r>
            <a:r>
              <a:rPr lang="el-GR" b="1" dirty="0" err="1"/>
              <a:t>Βiosurfactants</a:t>
            </a:r>
            <a:r>
              <a:rPr lang="el-GR" b="1" dirty="0" smtClean="0"/>
              <a:t>)</a:t>
            </a:r>
          </a:p>
          <a:p>
            <a:pPr marL="0" indent="0">
              <a:buNone/>
            </a:pPr>
            <a:r>
              <a:rPr lang="el-GR" dirty="0"/>
              <a:t>Ονομάζονται οι </a:t>
            </a:r>
            <a:r>
              <a:rPr lang="el-GR" dirty="0" err="1"/>
              <a:t>επιφανειακοενεργές</a:t>
            </a:r>
            <a:r>
              <a:rPr lang="el-GR" dirty="0"/>
              <a:t> ουσίες που παράγονται από το κατάλληλο υπόστρωμα με τη βοήθεια μικροοργανισμών. </a:t>
            </a:r>
            <a:r>
              <a:rPr lang="el-GR" dirty="0" err="1"/>
              <a:t>Eίναι</a:t>
            </a:r>
            <a:r>
              <a:rPr lang="el-GR" dirty="0"/>
              <a:t>: </a:t>
            </a:r>
          </a:p>
          <a:p>
            <a:pPr marL="342900"/>
            <a:r>
              <a:rPr lang="el-GR" dirty="0" err="1"/>
              <a:t>Bιοδιασπώμενες</a:t>
            </a:r>
            <a:r>
              <a:rPr lang="el-GR" dirty="0"/>
              <a:t> </a:t>
            </a:r>
            <a:r>
              <a:rPr lang="el-GR" dirty="0" smtClean="0"/>
              <a:t>,</a:t>
            </a:r>
            <a:endParaRPr lang="el-GR" dirty="0"/>
          </a:p>
          <a:p>
            <a:pPr marL="342900"/>
            <a:r>
              <a:rPr lang="el-GR" dirty="0"/>
              <a:t>Φιλικές προς το </a:t>
            </a:r>
            <a:r>
              <a:rPr lang="el-GR" dirty="0" smtClean="0"/>
              <a:t>περιβάλλον,</a:t>
            </a:r>
            <a:endParaRPr lang="el-GR" dirty="0"/>
          </a:p>
          <a:p>
            <a:pPr marL="342900"/>
            <a:r>
              <a:rPr lang="el-GR" dirty="0"/>
              <a:t> Έχουν μικρή </a:t>
            </a:r>
            <a:r>
              <a:rPr lang="el-GR" dirty="0" smtClean="0"/>
              <a:t>τοξικότητα, </a:t>
            </a:r>
            <a:endParaRPr lang="el-GR" dirty="0"/>
          </a:p>
          <a:p>
            <a:pPr marL="342900"/>
            <a:r>
              <a:rPr lang="el-GR" dirty="0"/>
              <a:t> Μπορούν να παράγονται από ανανεώσιμες πηγές. </a:t>
            </a:r>
          </a:p>
          <a:p>
            <a:pPr marL="0" indent="0">
              <a:buNone/>
            </a:pPr>
            <a:r>
              <a:rPr lang="el-GR" dirty="0"/>
              <a:t>H δομή τους εξαρτάται:</a:t>
            </a:r>
          </a:p>
          <a:p>
            <a:pPr marL="342900"/>
            <a:r>
              <a:rPr lang="el-GR" dirty="0"/>
              <a:t>από τους μικροοργανισμούς που μεσολαβούν για τη σύνθεσή τους, </a:t>
            </a:r>
          </a:p>
          <a:p>
            <a:pPr marL="342900"/>
            <a:r>
              <a:rPr lang="el-GR" dirty="0"/>
              <a:t>τα υποστρώματα που χρησιμοποιούνται καθώς και </a:t>
            </a:r>
          </a:p>
          <a:p>
            <a:pPr marL="342900"/>
            <a:r>
              <a:rPr lang="el-GR" dirty="0"/>
              <a:t>τις συνθήκες της ζύμωσης</a:t>
            </a:r>
            <a:r>
              <a:rPr lang="el-GR" dirty="0" smtClean="0"/>
              <a:t>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l-GR" dirty="0" err="1" smtClean="0"/>
              <a:t>Βιοεπιφανειακοενεργές</a:t>
            </a:r>
            <a:r>
              <a:rPr lang="el-GR" dirty="0" smtClean="0"/>
              <a:t> ουσίες </a:t>
            </a:r>
            <a:r>
              <a:rPr lang="el-GR" sz="3200" b="0" dirty="0" smtClean="0"/>
              <a:t>(2/2)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err="1"/>
              <a:t>Γλυκολιπίδια</a:t>
            </a:r>
            <a:r>
              <a:rPr lang="el-GR" b="1" dirty="0"/>
              <a:t>, </a:t>
            </a:r>
            <a:r>
              <a:rPr lang="el-GR" b="1" dirty="0" err="1"/>
              <a:t>λιποπεπτίδια</a:t>
            </a:r>
            <a:r>
              <a:rPr lang="el-GR" b="1" dirty="0"/>
              <a:t>, </a:t>
            </a:r>
            <a:r>
              <a:rPr lang="el-GR" b="1" dirty="0" err="1"/>
              <a:t>φωσφολιπίδια</a:t>
            </a:r>
            <a:r>
              <a:rPr lang="el-GR" b="1" dirty="0"/>
              <a:t>, λιπαρά οξέα και πολυμερή. </a:t>
            </a:r>
          </a:p>
          <a:p>
            <a:r>
              <a:rPr lang="el-GR" dirty="0"/>
              <a:t>Στα </a:t>
            </a:r>
            <a:r>
              <a:rPr lang="el-GR" dirty="0" err="1"/>
              <a:t>γλυκολιπίδια</a:t>
            </a:r>
            <a:r>
              <a:rPr lang="el-GR" dirty="0"/>
              <a:t> (</a:t>
            </a:r>
            <a:r>
              <a:rPr lang="el-GR" dirty="0" err="1"/>
              <a:t>Glycolipids</a:t>
            </a:r>
            <a:r>
              <a:rPr lang="el-GR" dirty="0"/>
              <a:t>) ανήκουν και </a:t>
            </a:r>
            <a:r>
              <a:rPr lang="el-GR" dirty="0" err="1"/>
              <a:t>αλκυλο</a:t>
            </a:r>
            <a:r>
              <a:rPr lang="el-GR" dirty="0"/>
              <a:t>-</a:t>
            </a:r>
            <a:r>
              <a:rPr lang="el-GR" dirty="0" err="1"/>
              <a:t>πολυγλυκοσίδες</a:t>
            </a:r>
            <a:r>
              <a:rPr lang="el-GR" dirty="0"/>
              <a:t> (</a:t>
            </a:r>
            <a:r>
              <a:rPr lang="el-GR" dirty="0" err="1"/>
              <a:t>Αlkylpolyglycosides</a:t>
            </a:r>
            <a:r>
              <a:rPr lang="el-GR" dirty="0"/>
              <a:t>, </a:t>
            </a:r>
            <a:r>
              <a:rPr lang="el-GR" dirty="0" err="1"/>
              <a:t>APGs</a:t>
            </a:r>
            <a:r>
              <a:rPr lang="el-GR" dirty="0"/>
              <a:t>)</a:t>
            </a:r>
          </a:p>
          <a:p>
            <a:r>
              <a:rPr lang="el-GR" dirty="0"/>
              <a:t> Έχουν υψηλές τιμές HLB, χρησιμοποιούνται για O/W γαλακτώματα και ανάλογα με το είδος των σακχάρων που φέρουν κατηγοριοποιούνται ως εξής: </a:t>
            </a:r>
            <a:r>
              <a:rPr lang="el-GR" dirty="0" err="1"/>
              <a:t>Zοφορολιπίδια</a:t>
            </a:r>
            <a:r>
              <a:rPr lang="el-GR" dirty="0"/>
              <a:t>, </a:t>
            </a:r>
            <a:r>
              <a:rPr lang="el-GR" dirty="0" err="1"/>
              <a:t>ραμνοζολιπίδια</a:t>
            </a:r>
            <a:r>
              <a:rPr lang="el-GR" dirty="0"/>
              <a:t> και </a:t>
            </a:r>
            <a:r>
              <a:rPr lang="el-GR" dirty="0" err="1"/>
              <a:t>μαννο</a:t>
            </a:r>
            <a:r>
              <a:rPr lang="el-GR" dirty="0"/>
              <a:t>-</a:t>
            </a:r>
            <a:r>
              <a:rPr lang="el-GR" dirty="0" err="1"/>
              <a:t>ερυθριτολυλολιπίδια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Z</a:t>
            </a:r>
            <a:r>
              <a:rPr lang="el-GR" dirty="0" err="1"/>
              <a:t>οφορολιπίδια</a:t>
            </a:r>
            <a:r>
              <a:rPr lang="el-GR" dirty="0"/>
              <a:t> (</a:t>
            </a:r>
            <a:r>
              <a:rPr lang="en-US" dirty="0" err="1"/>
              <a:t>Sophorolipids</a:t>
            </a:r>
            <a:r>
              <a:rPr lang="en-US" dirty="0" smtClean="0"/>
              <a:t>)</a:t>
            </a:r>
            <a:r>
              <a:rPr lang="el-GR" dirty="0"/>
              <a:t> </a:t>
            </a:r>
            <a:r>
              <a:rPr lang="el-GR" sz="3200" b="0" dirty="0" smtClean="0"/>
              <a:t>(1/4)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sz="2400" dirty="0"/>
              <a:t>Είναι παράγωγα του 6΄ ή/και 6΄΄ </a:t>
            </a:r>
            <a:r>
              <a:rPr lang="el-GR" sz="2400" dirty="0" err="1"/>
              <a:t>ακετυλιωμένου</a:t>
            </a:r>
            <a:r>
              <a:rPr lang="el-GR" sz="2400" dirty="0"/>
              <a:t> </a:t>
            </a:r>
            <a:r>
              <a:rPr lang="el-GR" sz="2400" dirty="0" err="1"/>
              <a:t>δισακχαρίτη</a:t>
            </a:r>
            <a:r>
              <a:rPr lang="el-GR" sz="2400" dirty="0"/>
              <a:t> 2-Ο-β-D-γλυκοπυρανοζυλο-D–γλυκοπυρανόζη (</a:t>
            </a:r>
            <a:r>
              <a:rPr lang="el-GR" sz="2400" dirty="0" err="1"/>
              <a:t>ζοφορόζη</a:t>
            </a:r>
            <a:r>
              <a:rPr lang="el-GR" sz="2400" dirty="0"/>
              <a:t>) ενωμένου με λιπαρό οξύ. </a:t>
            </a:r>
          </a:p>
          <a:p>
            <a:r>
              <a:rPr lang="el-GR" sz="2400" dirty="0"/>
              <a:t>Το λιπαρό οξύ μπορεί να είναι ελεύθερο (Ι) ή </a:t>
            </a:r>
            <a:r>
              <a:rPr lang="el-GR" sz="2400" dirty="0" err="1"/>
              <a:t>εστεροποιημένο</a:t>
            </a:r>
            <a:r>
              <a:rPr lang="el-GR" sz="2400" dirty="0"/>
              <a:t> σε </a:t>
            </a:r>
            <a:r>
              <a:rPr lang="el-GR" sz="2400" dirty="0" err="1"/>
              <a:t>λακτονική</a:t>
            </a:r>
            <a:r>
              <a:rPr lang="el-GR" sz="2400" dirty="0"/>
              <a:t> μορφή με το 4΄΄-ΟΗ (ΙΙ</a:t>
            </a:r>
            <a:r>
              <a:rPr lang="el-GR" sz="2400" dirty="0" smtClean="0"/>
              <a:t>)</a:t>
            </a:r>
            <a:r>
              <a:rPr lang="el-GR" sz="24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Z</a:t>
            </a:r>
            <a:r>
              <a:rPr lang="el-GR" dirty="0" err="1"/>
              <a:t>οφορολιπίδια</a:t>
            </a:r>
            <a:r>
              <a:rPr lang="el-GR" dirty="0"/>
              <a:t> (</a:t>
            </a:r>
            <a:r>
              <a:rPr lang="en-US" dirty="0" err="1"/>
              <a:t>Sophorolipids</a:t>
            </a:r>
            <a:r>
              <a:rPr lang="en-US" dirty="0" smtClean="0"/>
              <a:t>)</a:t>
            </a:r>
            <a:r>
              <a:rPr lang="el-GR" dirty="0"/>
              <a:t> </a:t>
            </a:r>
            <a:r>
              <a:rPr lang="el-GR" sz="3200" b="0" dirty="0" smtClean="0"/>
              <a:t>(2/4)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59" y="1700808"/>
            <a:ext cx="787159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64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143</TotalTime>
  <Words>1207</Words>
  <Application>Microsoft Office PowerPoint</Application>
  <PresentationFormat>Προβολή στην οθόνη (4:3)</PresentationFormat>
  <Paragraphs>114</Paragraphs>
  <Slides>22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temlate1</vt:lpstr>
      <vt:lpstr>OC_template_10</vt:lpstr>
      <vt:lpstr>Κοσμητολογία Ι - Θ</vt:lpstr>
      <vt:lpstr>Φυσικές επιφανειακοενεργές ουσίες</vt:lpstr>
      <vt:lpstr>Εστέρες σακχαρόζης (Sucrose esters)</vt:lpstr>
      <vt:lpstr>Σαπωνίνες (Saponins) (1/2)</vt:lpstr>
      <vt:lpstr>Σαπωνίνες (Saponins) (2/2)</vt:lpstr>
      <vt:lpstr>Βιοεπιφανειακοενεργές ουσίες (1/2) </vt:lpstr>
      <vt:lpstr>Βιοεπιφανειακοενεργές ουσίες (2/2) </vt:lpstr>
      <vt:lpstr>Zοφορολιπίδια (Sophorolipids) (1/4)</vt:lpstr>
      <vt:lpstr>Zοφορολιπίδια (Sophorolipids) (2/4)</vt:lpstr>
      <vt:lpstr>Zοφορολιπίδια (Sophorolipids) (3/4)</vt:lpstr>
      <vt:lpstr>Zοφορολιπίδια (Sophorolipids) (4/4)</vt:lpstr>
      <vt:lpstr>Ραμνολιπίδια (Rhamnolipids) (1/3)</vt:lpstr>
      <vt:lpstr>Ραμνολιπίδια (Rhamnolipids) (2/3)</vt:lpstr>
      <vt:lpstr>Ραμνολιπίδια (Rhamnolipids) (3/3)</vt:lpstr>
      <vt:lpstr>Μαννο-ερυθριτολυλολιπίδια (1/2)</vt:lpstr>
      <vt:lpstr>Μαννο-ερυθριτολυλολιπίδια (2/2)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 - Θ</dc:title>
  <dc:creator>opencourses@teiath.gr</dc:creator>
  <cp:lastModifiedBy>fkaram2</cp:lastModifiedBy>
  <cp:revision>14</cp:revision>
  <dcterms:created xsi:type="dcterms:W3CDTF">2014-11-17T11:27:57Z</dcterms:created>
  <dcterms:modified xsi:type="dcterms:W3CDTF">2015-01-15T13:52:58Z</dcterms:modified>
</cp:coreProperties>
</file>