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avi" ContentType="video/x-msvide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 id="2147483707" r:id="rId3"/>
  </p:sldMasterIdLst>
  <p:notesMasterIdLst>
    <p:notesMasterId r:id="rId82"/>
  </p:notesMasterIdLst>
  <p:handoutMasterIdLst>
    <p:handoutMasterId r:id="rId83"/>
  </p:handoutMasterIdLst>
  <p:sldIdLst>
    <p:sldId id="256"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257" r:id="rId75"/>
    <p:sldId id="262" r:id="rId76"/>
    <p:sldId id="264" r:id="rId77"/>
    <p:sldId id="337" r:id="rId78"/>
    <p:sldId id="338" r:id="rId79"/>
    <p:sldId id="339" r:id="rId80"/>
    <p:sldId id="340" r:id="rId81"/>
  </p:sldIdLst>
  <p:sldSz cx="9144000" cy="6858000" type="screen4x3"/>
  <p:notesSz cx="7104063" cy="10234613"/>
  <p:custDataLst>
    <p:tags r:id="rId84"/>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4660"/>
  </p:normalViewPr>
  <p:slideViewPr>
    <p:cSldViewPr>
      <p:cViewPr varScale="1">
        <p:scale>
          <a:sx n="70" d="100"/>
          <a:sy n="70" d="100"/>
        </p:scale>
        <p:origin x="1524"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ags" Target="tags/tag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notesMaster" Target="notesMasters/notesMaster1.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15/9/2015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15/9/2015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71</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72</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73</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74</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76</a:t>
            </a:fld>
            <a:endParaRPr lang="el-GR" dirty="0">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77</a:t>
            </a:fld>
            <a:endParaRPr lang="el-GR" dirty="0">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a:t>
            </a:fld>
            <a:endParaRPr lang="el-GR" dirty="0">
              <a:solidFill>
                <a:prstClr val="black"/>
              </a:solidFill>
            </a:endParaRPr>
          </a:p>
        </p:txBody>
      </p:sp>
    </p:spTree>
    <p:extLst>
      <p:ext uri="{BB962C8B-B14F-4D97-AF65-F5344CB8AC3E}">
        <p14:creationId xmlns:p14="http://schemas.microsoft.com/office/powerpoint/2010/main" val="3695265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300" dirty="0">
                <a:solidFill>
                  <a:schemeClr val="accent2">
                    <a:lumMod val="75000"/>
                  </a:schemeClr>
                </a:solidFill>
                <a:latin typeface="Calibri" pitchFamily="34" charset="0"/>
                <a:ea typeface="Calibri" pitchFamily="34" charset="0"/>
                <a:cs typeface="Times New Roman" pitchFamily="18" charset="0"/>
              </a:rPr>
              <a:t>Δ</a:t>
            </a:r>
            <a:r>
              <a:rPr lang="en-US" sz="1300" i="1" dirty="0">
                <a:solidFill>
                  <a:schemeClr val="accent2">
                    <a:lumMod val="75000"/>
                  </a:schemeClr>
                </a:solidFill>
                <a:latin typeface="Calibri" pitchFamily="34" charset="0"/>
                <a:ea typeface="Calibri" pitchFamily="34" charset="0"/>
                <a:cs typeface="Times New Roman" pitchFamily="18" charset="0"/>
              </a:rPr>
              <a:t>H</a:t>
            </a:r>
            <a:r>
              <a:rPr lang="el-GR" sz="1300" baseline="-30000" dirty="0">
                <a:solidFill>
                  <a:schemeClr val="accent2">
                    <a:lumMod val="75000"/>
                  </a:schemeClr>
                </a:solidFill>
                <a:latin typeface="Calibri" pitchFamily="34" charset="0"/>
                <a:ea typeface="Calibri" pitchFamily="34" charset="0"/>
                <a:cs typeface="Times New Roman" pitchFamily="18" charset="0"/>
              </a:rPr>
              <a:t>κρυστ</a:t>
            </a:r>
            <a:r>
              <a:rPr lang="en-US" sz="1300" dirty="0">
                <a:solidFill>
                  <a:srgbClr val="000000"/>
                </a:solidFill>
                <a:latin typeface="Calibri" pitchFamily="34" charset="0"/>
                <a:ea typeface="Calibri" pitchFamily="34" charset="0"/>
                <a:cs typeface="Times New Roman" pitchFamily="18" charset="0"/>
              </a:rPr>
              <a:t> </a:t>
            </a:r>
            <a:r>
              <a:rPr lang="el-GR" sz="1300" dirty="0">
                <a:solidFill>
                  <a:srgbClr val="000000"/>
                </a:solidFill>
                <a:latin typeface="Calibri" pitchFamily="34" charset="0"/>
                <a:ea typeface="Calibri" pitchFamily="34" charset="0"/>
                <a:cs typeface="Times New Roman" pitchFamily="18" charset="0"/>
              </a:rPr>
              <a:t> </a:t>
            </a:r>
            <a:r>
              <a:rPr lang="en-US" sz="1300" dirty="0">
                <a:solidFill>
                  <a:srgbClr val="000000"/>
                </a:solidFill>
                <a:latin typeface="Calibri" pitchFamily="34" charset="0"/>
                <a:ea typeface="Calibri" pitchFamily="34" charset="0"/>
                <a:cs typeface="Times New Roman" pitchFamily="18" charset="0"/>
              </a:rPr>
              <a:t>= lattice dissociation energy (</a:t>
            </a:r>
            <a:r>
              <a:rPr lang="el-GR" sz="1300" dirty="0">
                <a:solidFill>
                  <a:srgbClr val="000000"/>
                </a:solidFill>
                <a:latin typeface="Calibri" pitchFamily="34" charset="0"/>
                <a:ea typeface="Calibri" pitchFamily="34" charset="0"/>
                <a:cs typeface="Times New Roman" pitchFamily="18" charset="0"/>
              </a:rPr>
              <a:t>ενέργεια διάστασης κρυστάλλου) &gt;0 [ενδόθερμη]</a:t>
            </a:r>
            <a:endParaRPr lang="el-GR" b="0" dirty="0"/>
          </a:p>
        </p:txBody>
      </p:sp>
      <p:sp>
        <p:nvSpPr>
          <p:cNvPr id="4" name="3 - Θέση αριθμού διαφάνειας"/>
          <p:cNvSpPr>
            <a:spLocks noGrp="1"/>
          </p:cNvSpPr>
          <p:nvPr>
            <p:ph type="sldNum" sz="quarter" idx="10"/>
          </p:nvPr>
        </p:nvSpPr>
        <p:spPr/>
        <p:txBody>
          <a:bodyPr/>
          <a:lstStyle/>
          <a:p>
            <a:fld id="{A816D01D-9F76-4F56-A80A-D68AD1E58144}" type="slidenum">
              <a:rPr lang="el-GR" smtClean="0">
                <a:solidFill>
                  <a:prstClr val="black"/>
                </a:solidFill>
              </a:rPr>
              <a:pPr/>
              <a:t>8</a:t>
            </a:fld>
            <a:endParaRPr lang="el-GR" dirty="0">
              <a:solidFill>
                <a:prstClr val="black"/>
              </a:solidFill>
            </a:endParaRPr>
          </a:p>
        </p:txBody>
      </p:sp>
    </p:spTree>
    <p:extLst>
      <p:ext uri="{BB962C8B-B14F-4D97-AF65-F5344CB8AC3E}">
        <p14:creationId xmlns:p14="http://schemas.microsoft.com/office/powerpoint/2010/main" val="381846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defTabSz="990752" eaLnBrk="1" fontAlgn="auto" hangingPunct="1">
              <a:spcBef>
                <a:spcPts val="0"/>
              </a:spcBef>
              <a:spcAft>
                <a:spcPts val="0"/>
              </a:spcAft>
              <a:defRPr/>
            </a:pPr>
            <a:r>
              <a:rPr lang="el-GR" sz="1300" dirty="0">
                <a:solidFill>
                  <a:schemeClr val="accent2">
                    <a:lumMod val="75000"/>
                  </a:schemeClr>
                </a:solidFill>
                <a:latin typeface="Calibri" pitchFamily="34" charset="0"/>
                <a:ea typeface="Calibri" pitchFamily="34" charset="0"/>
                <a:cs typeface="Times New Roman" pitchFamily="18" charset="0"/>
              </a:rPr>
              <a:t>Δ</a:t>
            </a:r>
            <a:r>
              <a:rPr lang="en-US" sz="1300" i="1" dirty="0">
                <a:solidFill>
                  <a:schemeClr val="accent2">
                    <a:lumMod val="75000"/>
                  </a:schemeClr>
                </a:solidFill>
                <a:latin typeface="Calibri" pitchFamily="34" charset="0"/>
                <a:ea typeface="Calibri" pitchFamily="34" charset="0"/>
                <a:cs typeface="Times New Roman" pitchFamily="18" charset="0"/>
              </a:rPr>
              <a:t>H</a:t>
            </a:r>
            <a:r>
              <a:rPr lang="el-GR" sz="1300" baseline="-30000" dirty="0">
                <a:solidFill>
                  <a:schemeClr val="accent2">
                    <a:lumMod val="75000"/>
                  </a:schemeClr>
                </a:solidFill>
                <a:latin typeface="Calibri" pitchFamily="34" charset="0"/>
                <a:ea typeface="Calibri" pitchFamily="34" charset="0"/>
                <a:cs typeface="Times New Roman" pitchFamily="18" charset="0"/>
              </a:rPr>
              <a:t>κρυστ</a:t>
            </a:r>
            <a:r>
              <a:rPr lang="en-US" sz="1300" dirty="0">
                <a:solidFill>
                  <a:srgbClr val="000000"/>
                </a:solidFill>
                <a:latin typeface="Calibri" pitchFamily="34" charset="0"/>
                <a:ea typeface="Calibri" pitchFamily="34" charset="0"/>
                <a:cs typeface="Times New Roman" pitchFamily="18" charset="0"/>
              </a:rPr>
              <a:t> </a:t>
            </a:r>
            <a:r>
              <a:rPr lang="el-GR" sz="1300" dirty="0">
                <a:solidFill>
                  <a:srgbClr val="000000"/>
                </a:solidFill>
                <a:latin typeface="Calibri" pitchFamily="34" charset="0"/>
                <a:ea typeface="Calibri" pitchFamily="34" charset="0"/>
                <a:cs typeface="Times New Roman" pitchFamily="18" charset="0"/>
              </a:rPr>
              <a:t> </a:t>
            </a:r>
            <a:r>
              <a:rPr lang="en-US" sz="1300" dirty="0">
                <a:solidFill>
                  <a:srgbClr val="000000"/>
                </a:solidFill>
                <a:latin typeface="Calibri" pitchFamily="34" charset="0"/>
                <a:ea typeface="Calibri" pitchFamily="34" charset="0"/>
                <a:cs typeface="Times New Roman" pitchFamily="18" charset="0"/>
              </a:rPr>
              <a:t>= lattice dissociation energy (</a:t>
            </a:r>
            <a:r>
              <a:rPr lang="el-GR" sz="1300" dirty="0">
                <a:solidFill>
                  <a:srgbClr val="000000"/>
                </a:solidFill>
                <a:latin typeface="Calibri" pitchFamily="34" charset="0"/>
                <a:ea typeface="Calibri" pitchFamily="34" charset="0"/>
                <a:cs typeface="Times New Roman" pitchFamily="18" charset="0"/>
              </a:rPr>
              <a:t>ενέργεια διάστασης κρυστάλλου) &gt;0 [ενδόθερμη]</a:t>
            </a:r>
            <a:endParaRPr lang="el-GR" b="0" dirty="0" smtClean="0"/>
          </a:p>
          <a:p>
            <a:endParaRPr lang="el-GR" dirty="0"/>
          </a:p>
        </p:txBody>
      </p:sp>
      <p:sp>
        <p:nvSpPr>
          <p:cNvPr id="4" name="3 - Θέση αριθμού διαφάνειας"/>
          <p:cNvSpPr>
            <a:spLocks noGrp="1"/>
          </p:cNvSpPr>
          <p:nvPr>
            <p:ph type="sldNum" sz="quarter" idx="10"/>
          </p:nvPr>
        </p:nvSpPr>
        <p:spPr/>
        <p:txBody>
          <a:bodyPr/>
          <a:lstStyle/>
          <a:p>
            <a:fld id="{A816D01D-9F76-4F56-A80A-D68AD1E58144}" type="slidenum">
              <a:rPr lang="el-GR" smtClean="0">
                <a:solidFill>
                  <a:prstClr val="black"/>
                </a:solidFill>
              </a:rPr>
              <a:pPr/>
              <a:t>9</a:t>
            </a:fld>
            <a:endParaRPr lang="el-GR" dirty="0">
              <a:solidFill>
                <a:prstClr val="black"/>
              </a:solidFill>
            </a:endParaRPr>
          </a:p>
        </p:txBody>
      </p:sp>
    </p:spTree>
    <p:extLst>
      <p:ext uri="{BB962C8B-B14F-4D97-AF65-F5344CB8AC3E}">
        <p14:creationId xmlns:p14="http://schemas.microsoft.com/office/powerpoint/2010/main" val="73668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15</a:t>
            </a:fld>
            <a:endParaRPr lang="el-GR" dirty="0">
              <a:solidFill>
                <a:prstClr val="black"/>
              </a:solidFill>
            </a:endParaRPr>
          </a:p>
        </p:txBody>
      </p:sp>
    </p:spTree>
    <p:extLst>
      <p:ext uri="{BB962C8B-B14F-4D97-AF65-F5344CB8AC3E}">
        <p14:creationId xmlns:p14="http://schemas.microsoft.com/office/powerpoint/2010/main" val="319136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816D01D-9F76-4F56-A80A-D68AD1E58144}" type="slidenum">
              <a:rPr lang="el-GR" smtClean="0">
                <a:solidFill>
                  <a:prstClr val="black"/>
                </a:solidFill>
              </a:rPr>
              <a:pPr/>
              <a:t>32</a:t>
            </a:fld>
            <a:endParaRPr lang="el-GR" dirty="0">
              <a:solidFill>
                <a:prstClr val="black"/>
              </a:solidFill>
            </a:endParaRPr>
          </a:p>
        </p:txBody>
      </p:sp>
    </p:spTree>
    <p:extLst>
      <p:ext uri="{BB962C8B-B14F-4D97-AF65-F5344CB8AC3E}">
        <p14:creationId xmlns:p14="http://schemas.microsoft.com/office/powerpoint/2010/main" val="3890825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36</a:t>
            </a:fld>
            <a:endParaRPr lang="el-GR" dirty="0">
              <a:solidFill>
                <a:prstClr val="black"/>
              </a:solidFill>
            </a:endParaRPr>
          </a:p>
        </p:txBody>
      </p:sp>
    </p:spTree>
    <p:extLst>
      <p:ext uri="{BB962C8B-B14F-4D97-AF65-F5344CB8AC3E}">
        <p14:creationId xmlns:p14="http://schemas.microsoft.com/office/powerpoint/2010/main" val="1984102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300" dirty="0"/>
              <a:t>sodium dodecylbenzenesulfonate</a:t>
            </a:r>
            <a:r>
              <a:rPr lang="el-GR" sz="1300" dirty="0"/>
              <a:t>: ανήκει στα γραμμικά αλκυλοσουλφονικά άλατα (</a:t>
            </a:r>
            <a:r>
              <a:rPr lang="en-US" sz="1300" dirty="0"/>
              <a:t>linear alkyz-benzosulfonates, LAS)</a:t>
            </a:r>
            <a:endParaRPr lang="el-GR" dirty="0"/>
          </a:p>
        </p:txBody>
      </p:sp>
      <p:sp>
        <p:nvSpPr>
          <p:cNvPr id="4" name="3 - Θέση αριθμού διαφάνειας"/>
          <p:cNvSpPr>
            <a:spLocks noGrp="1"/>
          </p:cNvSpPr>
          <p:nvPr>
            <p:ph type="sldNum" sz="quarter" idx="10"/>
          </p:nvPr>
        </p:nvSpPr>
        <p:spPr/>
        <p:txBody>
          <a:bodyPr/>
          <a:lstStyle/>
          <a:p>
            <a:fld id="{A816D01D-9F76-4F56-A80A-D68AD1E58144}" type="slidenum">
              <a:rPr lang="el-GR" smtClean="0">
                <a:solidFill>
                  <a:prstClr val="black"/>
                </a:solidFill>
              </a:rPr>
              <a:pPr/>
              <a:t>60</a:t>
            </a:fld>
            <a:endParaRPr lang="el-GR" dirty="0">
              <a:solidFill>
                <a:prstClr val="black"/>
              </a:solidFill>
            </a:endParaRPr>
          </a:p>
        </p:txBody>
      </p:sp>
    </p:spTree>
    <p:extLst>
      <p:ext uri="{BB962C8B-B14F-4D97-AF65-F5344CB8AC3E}">
        <p14:creationId xmlns:p14="http://schemas.microsoft.com/office/powerpoint/2010/main" val="320193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816D01D-9F76-4F56-A80A-D68AD1E58144}" type="slidenum">
              <a:rPr lang="el-GR" smtClean="0">
                <a:solidFill>
                  <a:prstClr val="black"/>
                </a:solidFill>
              </a:rPr>
              <a:pPr/>
              <a:t>61</a:t>
            </a:fld>
            <a:endParaRPr lang="el-GR" dirty="0">
              <a:solidFill>
                <a:prstClr val="black"/>
              </a:solidFill>
            </a:endParaRPr>
          </a:p>
        </p:txBody>
      </p:sp>
    </p:spTree>
    <p:extLst>
      <p:ext uri="{BB962C8B-B14F-4D97-AF65-F5344CB8AC3E}">
        <p14:creationId xmlns:p14="http://schemas.microsoft.com/office/powerpoint/2010/main" val="1573776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6740102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35692545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30183019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3270971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26364782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32254894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4406353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97465984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9681260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60008511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76436373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79375488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64142624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63503479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68937635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17219863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79166127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51850237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6034569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525255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59100676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96701526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hyperlink" Target="http://commons.wikimedia.org/wiki/File:Brownian_motion_large.gif" TargetMode="External"/><Relationship Id="rId2" Type="http://schemas.openxmlformats.org/officeDocument/2006/relationships/image" Target="../media/image12.gif"/><Relationship Id="rId1" Type="http://schemas.openxmlformats.org/officeDocument/2006/relationships/slideLayout" Target="../slideLayouts/slideLayout1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Lookan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13.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commons.wikimedia.org/wiki/File:Water_drop_on_a_leaf.jpg" TargetMode="External"/><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hyperlink" Target="http://creativecommons.org/licenses/by/2.0/deed.en" TargetMode="External"/><Relationship Id="rId4" Type="http://schemas.openxmlformats.org/officeDocument/2006/relationships/hyperlink" Target="http://commons.wikimedia.org/wiki/User:AaronY"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commons.wikimedia.org/wiki/File:Soap_logs_all_natural.jpg" TargetMode="External"/><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Mobentec" TargetMode="Externa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9.wmf"/><Relationship Id="rId5" Type="http://schemas.openxmlformats.org/officeDocument/2006/relationships/oleObject" Target="../embeddings/oleObject4.bin"/><Relationship Id="rId4" Type="http://schemas.openxmlformats.org/officeDocument/2006/relationships/image" Target="../media/image18.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21.wmf"/><Relationship Id="rId5" Type="http://schemas.openxmlformats.org/officeDocument/2006/relationships/oleObject" Target="../embeddings/oleObject6.bin"/><Relationship Id="rId4" Type="http://schemas.openxmlformats.org/officeDocument/2006/relationships/image" Target="../media/image20.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22.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23.wmf"/></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commons.wikimedia.org/wiki/File:MicelleColor.png" TargetMode="External"/><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hyperlink" Target="http://commons.wikimedia.org/wiki/User:Smokefoot"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commons.wikimedia.org/w/index.php?title=User:Gbezy8&amp;action=edit&amp;redlink=1" TargetMode="External"/><Relationship Id="rId4" Type="http://schemas.openxmlformats.org/officeDocument/2006/relationships/hyperlink" Target="http://commons.wikimedia.org/wiki/File:Super-hydrophobic_Coating.jpg"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commons.wikimedia.org/wiki/File:WaterstriderEnWiki.jpg" TargetMode="External"/><Relationship Id="rId2" Type="http://schemas.openxmlformats.org/officeDocument/2006/relationships/image" Target="../media/image26.jpeg"/><Relationship Id="rId1" Type="http://schemas.openxmlformats.org/officeDocument/2006/relationships/slideLayout" Target="../slideLayouts/slideLayout1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Megodena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commons.wikimedia.org/wiki/File:Water_and_Foam_(6099092653).jpg" TargetMode="External"/><Relationship Id="rId2" Type="http://schemas.openxmlformats.org/officeDocument/2006/relationships/image" Target="../media/image29.jpeg"/><Relationship Id="rId1" Type="http://schemas.openxmlformats.org/officeDocument/2006/relationships/slideLayout" Target="../slideLayouts/slideLayout12.xml"/><Relationship Id="rId5" Type="http://schemas.openxmlformats.org/officeDocument/2006/relationships/hyperlink" Target="http://creativecommons.org/licenses/by-sa/2.0/deed.en" TargetMode="External"/><Relationship Id="rId4" Type="http://schemas.openxmlformats.org/officeDocument/2006/relationships/hyperlink" Target="http://commons.wikimedia.org/wiki/User:File_Upload_Bot_(Magnus_Manske)"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commons.wikimedia.org/wiki/File:Surfacant_in_Foam.png" TargetMode="External"/><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ndex.php?title=User:Griffin22&amp;action=edit&amp;redlink=1"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hyperlink" Target="http://commons.wikimedia.org/w/index.php?title=User:Glazo&amp;action=edit&amp;redlink=1" TargetMode="External"/><Relationship Id="rId3" Type="http://schemas.openxmlformats.org/officeDocument/2006/relationships/hyperlink" Target="http://commons.wikimedia.org/wiki/File:Snowflake_-_Microphotograph_by_artgeek.jpg" TargetMode="External"/><Relationship Id="rId7" Type="http://schemas.openxmlformats.org/officeDocument/2006/relationships/hyperlink" Target="http://commons.wikimedia.org/wiki/File:Hex_ice.GIF" TargetMode="External"/><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8.gif"/><Relationship Id="rId5" Type="http://schemas.openxmlformats.org/officeDocument/2006/relationships/hyperlink" Target="http://creativecommons.org/licenses/by-sa/2.0/deed.en" TargetMode="External"/><Relationship Id="rId4" Type="http://schemas.openxmlformats.org/officeDocument/2006/relationships/hyperlink" Target="http://commons.wikimedia.org/wiki/User:Jacopo_Werther" TargetMode="Externa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33.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image" Target="../media/image34.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hyperlink" Target="http://en.wikipedia.org/wiki/File:CMC.pdf" TargetMode="External"/><Relationship Id="rId2" Type="http://schemas.openxmlformats.org/officeDocument/2006/relationships/image" Target="../media/image36.jpeg"/><Relationship Id="rId1" Type="http://schemas.openxmlformats.org/officeDocument/2006/relationships/slideLayout" Target="../slideLayouts/slideLayout12.xml"/><Relationship Id="rId4" Type="http://schemas.openxmlformats.org/officeDocument/2006/relationships/hyperlink" Target="http://creativecommons.org/licenses/by-sa/3.0/deed.en"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1.wmf"/><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oleObject" Target="../embeddings/oleObject12.bin"/><Relationship Id="rId5" Type="http://schemas.openxmlformats.org/officeDocument/2006/relationships/image" Target="../media/image40.wmf"/><Relationship Id="rId4" Type="http://schemas.openxmlformats.org/officeDocument/2006/relationships/oleObject" Target="../embeddings/oleObject11.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3.wmf"/><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oleObject" Target="../embeddings/oleObject14.bin"/><Relationship Id="rId5" Type="http://schemas.openxmlformats.org/officeDocument/2006/relationships/image" Target="../media/image42.wmf"/><Relationship Id="rId4" Type="http://schemas.openxmlformats.org/officeDocument/2006/relationships/oleObject" Target="../embeddings/oleObject13.bin"/></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2.xml"/><Relationship Id="rId1" Type="http://schemas.openxmlformats.org/officeDocument/2006/relationships/vmlDrawing" Target="../drawings/vmlDrawing10.vml"/><Relationship Id="rId4" Type="http://schemas.openxmlformats.org/officeDocument/2006/relationships/image" Target="../media/image44.w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image" Target="../media/image46.wmf"/><Relationship Id="rId5" Type="http://schemas.openxmlformats.org/officeDocument/2006/relationships/oleObject" Target="../embeddings/oleObject17.bin"/><Relationship Id="rId4" Type="http://schemas.openxmlformats.org/officeDocument/2006/relationships/image" Target="../media/image45.w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2.xml"/><Relationship Id="rId1" Type="http://schemas.openxmlformats.org/officeDocument/2006/relationships/vmlDrawing" Target="../drawings/vmlDrawing12.vml"/><Relationship Id="rId6" Type="http://schemas.openxmlformats.org/officeDocument/2006/relationships/image" Target="../media/image48.wmf"/><Relationship Id="rId5" Type="http://schemas.openxmlformats.org/officeDocument/2006/relationships/oleObject" Target="../embeddings/oleObject19.bin"/><Relationship Id="rId4" Type="http://schemas.openxmlformats.org/officeDocument/2006/relationships/image" Target="../media/image47.w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2.xml"/><Relationship Id="rId1" Type="http://schemas.openxmlformats.org/officeDocument/2006/relationships/vmlDrawing" Target="../drawings/vmlDrawing13.vml"/><Relationship Id="rId6" Type="http://schemas.openxmlformats.org/officeDocument/2006/relationships/image" Target="../media/image50.wmf"/><Relationship Id="rId5" Type="http://schemas.openxmlformats.org/officeDocument/2006/relationships/oleObject" Target="../embeddings/oleObject21.bin"/><Relationship Id="rId4" Type="http://schemas.openxmlformats.org/officeDocument/2006/relationships/image" Target="../media/image49.wmf"/></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hyperlink" Target="http://commons.wikimedia.org/wiki/File:CHAPS.png" TargetMode="External"/><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hyperlink" Target="http://commons.wikimedia.org/wiki/User:Edgar181"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commons.wikimedia.org/wiki/File:Na+H2O.svg" TargetMode="External"/><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hyperlink" Target="http://commons.wikimedia.org/wiki/User:Leyo"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4400" b="1" dirty="0" smtClean="0">
                <a:solidFill>
                  <a:schemeClr val="tx1"/>
                </a:solidFill>
                <a:latin typeface="+mn-lt"/>
              </a:rPr>
              <a:t>Επιστήμη Υλικών ΙΙ (Θ)</a:t>
            </a:r>
            <a:endParaRPr lang="el-GR" sz="4400" b="1" dirty="0">
              <a:solidFill>
                <a:schemeClr val="tx1"/>
              </a:solidFill>
              <a:latin typeface="+mn-lt"/>
            </a:endParaRPr>
          </a:p>
        </p:txBody>
      </p:sp>
      <p:sp>
        <p:nvSpPr>
          <p:cNvPr id="3" name="Υπότιτλος 2"/>
          <p:cNvSpPr>
            <a:spLocks noGrp="1"/>
          </p:cNvSpPr>
          <p:nvPr>
            <p:ph type="subTitle" idx="1"/>
          </p:nvPr>
        </p:nvSpPr>
        <p:spPr>
          <a:xfrm>
            <a:off x="1369368" y="3096543"/>
            <a:ext cx="6400800" cy="1752600"/>
          </a:xfrm>
        </p:spPr>
        <p:txBody>
          <a:bodyPr>
            <a:normAutofit lnSpcReduction="10000"/>
          </a:bodyPr>
          <a:lstStyle/>
          <a:p>
            <a:pPr>
              <a:spcBef>
                <a:spcPts val="0"/>
              </a:spcBef>
              <a:spcAft>
                <a:spcPts val="1200"/>
              </a:spcAft>
            </a:pPr>
            <a:r>
              <a:rPr lang="el-GR" sz="2800" b="1" dirty="0" smtClean="0"/>
              <a:t>Ενότητα </a:t>
            </a:r>
            <a:r>
              <a:rPr lang="el-GR" sz="2800" b="1" dirty="0" smtClean="0"/>
              <a:t>5</a:t>
            </a:r>
            <a:r>
              <a:rPr lang="el-GR" sz="2800" dirty="0" smtClean="0"/>
              <a:t>:</a:t>
            </a:r>
            <a:r>
              <a:rPr lang="en-US" sz="2800" dirty="0" smtClean="0"/>
              <a:t> </a:t>
            </a:r>
            <a:r>
              <a:rPr lang="el-GR" sz="2800" dirty="0"/>
              <a:t>Υδατικά μέσα καθαρισμού και τασιενεργά υλικά</a:t>
            </a:r>
          </a:p>
          <a:p>
            <a:pPr>
              <a:spcBef>
                <a:spcPts val="0"/>
              </a:spcBef>
            </a:pPr>
            <a:r>
              <a:rPr lang="el-GR" sz="2400" dirty="0" smtClean="0"/>
              <a:t>Σταμάτης </a:t>
            </a:r>
            <a:r>
              <a:rPr lang="el-GR" sz="2400" dirty="0"/>
              <a:t>Μπογιατζής, επίκουρος καθηγητής</a:t>
            </a:r>
          </a:p>
          <a:p>
            <a:pPr>
              <a:spcBef>
                <a:spcPts val="0"/>
              </a:spcBef>
            </a:pPr>
            <a:r>
              <a:rPr lang="el-GR" sz="2400" dirty="0"/>
              <a:t>Τμήμα Συντήρησης Αρχαιοτήτων &amp; Έργων Τέχνης</a:t>
            </a:r>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Ενέργεια διαλυτοποίησης </a:t>
            </a:r>
            <a:r>
              <a:rPr lang="el-GR" sz="3200" b="0" dirty="0" smtClean="0"/>
              <a:t>(ενδόθερμη)</a:t>
            </a:r>
            <a:endParaRPr lang="el-GR" sz="3200" b="0" dirty="0"/>
          </a:p>
        </p:txBody>
      </p:sp>
      <p:sp>
        <p:nvSpPr>
          <p:cNvPr id="3" name="2 - Θέση περιεχομένου"/>
          <p:cNvSpPr>
            <a:spLocks noGrp="1"/>
          </p:cNvSpPr>
          <p:nvPr>
            <p:ph idx="1"/>
          </p:nvPr>
        </p:nvSpPr>
        <p:spPr>
          <a:xfrm>
            <a:off x="323528" y="1412776"/>
            <a:ext cx="2808312" cy="4824536"/>
          </a:xfrm>
        </p:spPr>
        <p:txBody>
          <a:bodyPr>
            <a:normAutofit/>
          </a:bodyPr>
          <a:lstStyle/>
          <a:p>
            <a:r>
              <a:rPr lang="el-GR" sz="2400" dirty="0" smtClean="0"/>
              <a:t>Στο παράδειγμα φαίνεται μια </a:t>
            </a:r>
            <a:r>
              <a:rPr lang="el-GR" sz="2400" b="1" dirty="0" smtClean="0"/>
              <a:t>ενδόθερμη</a:t>
            </a:r>
            <a:r>
              <a:rPr lang="el-GR" sz="2400" dirty="0" smtClean="0"/>
              <a:t> διαλυτοποίηση άλατος (ΔΗ&gt;0)</a:t>
            </a:r>
            <a:r>
              <a:rPr lang="en-US" sz="2400" dirty="0" smtClean="0"/>
              <a:t>.</a:t>
            </a:r>
            <a:endParaRPr lang="el-GR" sz="2400" dirty="0" smtClean="0"/>
          </a:p>
          <a:p>
            <a:pPr algn="r"/>
            <a:endParaRPr lang="el-GR" sz="2400" dirty="0"/>
          </a:p>
        </p:txBody>
      </p:sp>
      <p:grpSp>
        <p:nvGrpSpPr>
          <p:cNvPr id="4" name="Ομάδα 3"/>
          <p:cNvGrpSpPr/>
          <p:nvPr/>
        </p:nvGrpSpPr>
        <p:grpSpPr>
          <a:xfrm>
            <a:off x="3143255" y="1535893"/>
            <a:ext cx="6000745" cy="3786214"/>
            <a:chOff x="3143255" y="1535893"/>
            <a:chExt cx="6000745" cy="3786214"/>
          </a:xfrm>
        </p:grpSpPr>
        <p:sp>
          <p:nvSpPr>
            <p:cNvPr id="30" name="29 - Στρογγυλεμένο ορθογώνιο"/>
            <p:cNvSpPr/>
            <p:nvPr/>
          </p:nvSpPr>
          <p:spPr>
            <a:xfrm>
              <a:off x="3143255" y="1535893"/>
              <a:ext cx="5643570" cy="3786214"/>
            </a:xfrm>
            <a:prstGeom prst="round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cxnSp>
          <p:nvCxnSpPr>
            <p:cNvPr id="26" name="25 - Ευθεία γραμμή σύνδεσης"/>
            <p:cNvCxnSpPr/>
            <p:nvPr/>
          </p:nvCxnSpPr>
          <p:spPr>
            <a:xfrm>
              <a:off x="3857620" y="3786190"/>
              <a:ext cx="4714908" cy="158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2" name="21 - Ευθεία γραμμή σύνδεσης"/>
            <p:cNvCxnSpPr/>
            <p:nvPr/>
          </p:nvCxnSpPr>
          <p:spPr>
            <a:xfrm>
              <a:off x="4572000" y="4714884"/>
              <a:ext cx="4071966" cy="158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0" name="19 - Ευθεία γραμμή σύνδεσης"/>
            <p:cNvCxnSpPr/>
            <p:nvPr/>
          </p:nvCxnSpPr>
          <p:spPr>
            <a:xfrm>
              <a:off x="3643306" y="2143116"/>
              <a:ext cx="5072098" cy="158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9" name="8 - TextBox"/>
            <p:cNvSpPr txBox="1"/>
            <p:nvPr/>
          </p:nvSpPr>
          <p:spPr>
            <a:xfrm>
              <a:off x="4572000" y="1912283"/>
              <a:ext cx="3392019" cy="461665"/>
            </a:xfrm>
            <a:prstGeom prst="rect">
              <a:avLst/>
            </a:prstGeom>
            <a:solidFill>
              <a:srgbClr val="F8EDEC"/>
            </a:solidFill>
          </p:spPr>
          <p:txBody>
            <a:bodyPr wrap="none" rtlCol="0">
              <a:spAutoFit/>
            </a:bodyPr>
            <a:lstStyle/>
            <a:p>
              <a:r>
                <a:rPr lang="en-US" sz="2400" b="1" dirty="0" smtClean="0">
                  <a:solidFill>
                    <a:prstClr val="black"/>
                  </a:solidFill>
                </a:rPr>
                <a:t>Na</a:t>
              </a:r>
              <a:r>
                <a:rPr lang="en-US" sz="2400" b="1" baseline="30000" dirty="0" smtClean="0">
                  <a:solidFill>
                    <a:prstClr val="black"/>
                  </a:solidFill>
                </a:rPr>
                <a:t>+</a:t>
              </a:r>
              <a:r>
                <a:rPr lang="en-US" sz="2400" b="1" dirty="0" smtClean="0">
                  <a:solidFill>
                    <a:prstClr val="black"/>
                  </a:solidFill>
                </a:rPr>
                <a:t> </a:t>
              </a:r>
              <a:r>
                <a:rPr lang="en-US" sz="2400" dirty="0" smtClean="0">
                  <a:solidFill>
                    <a:prstClr val="black"/>
                  </a:solidFill>
                </a:rPr>
                <a:t>(g)      </a:t>
              </a:r>
              <a:r>
                <a:rPr lang="el-GR" sz="2400" dirty="0" smtClean="0">
                  <a:solidFill>
                    <a:prstClr val="black"/>
                  </a:solidFill>
                </a:rPr>
                <a:t>   </a:t>
              </a:r>
              <a:r>
                <a:rPr lang="en-US" sz="2400" dirty="0" smtClean="0">
                  <a:solidFill>
                    <a:prstClr val="black"/>
                  </a:solidFill>
                </a:rPr>
                <a:t>+</a:t>
              </a:r>
              <a:r>
                <a:rPr lang="en-US" sz="2400" b="1" dirty="0" smtClean="0">
                  <a:solidFill>
                    <a:prstClr val="black"/>
                  </a:solidFill>
                </a:rPr>
                <a:t>          Cl</a:t>
              </a:r>
              <a:r>
                <a:rPr lang="en-US" sz="2400" b="1" baseline="30000" dirty="0" smtClean="0">
                  <a:solidFill>
                    <a:prstClr val="black"/>
                  </a:solidFill>
                </a:rPr>
                <a:t> -</a:t>
              </a:r>
              <a:r>
                <a:rPr lang="en-US" sz="2400" dirty="0" smtClean="0">
                  <a:solidFill>
                    <a:prstClr val="black"/>
                  </a:solidFill>
                </a:rPr>
                <a:t>  (g) </a:t>
              </a:r>
              <a:endParaRPr lang="el-GR" sz="2400" b="1" dirty="0">
                <a:solidFill>
                  <a:prstClr val="black"/>
                </a:solidFill>
              </a:endParaRPr>
            </a:p>
          </p:txBody>
        </p:sp>
        <p:sp>
          <p:nvSpPr>
            <p:cNvPr id="10" name="9 - TextBox"/>
            <p:cNvSpPr txBox="1"/>
            <p:nvPr/>
          </p:nvSpPr>
          <p:spPr>
            <a:xfrm>
              <a:off x="6643702" y="4500570"/>
              <a:ext cx="1231427" cy="461665"/>
            </a:xfrm>
            <a:prstGeom prst="rect">
              <a:avLst/>
            </a:prstGeom>
            <a:solidFill>
              <a:schemeClr val="bg1">
                <a:lumMod val="85000"/>
              </a:schemeClr>
            </a:solidFill>
          </p:spPr>
          <p:txBody>
            <a:bodyPr wrap="none" rtlCol="0">
              <a:spAutoFit/>
            </a:bodyPr>
            <a:lstStyle/>
            <a:p>
              <a:r>
                <a:rPr lang="en-US" sz="2400" b="1" dirty="0" smtClean="0">
                  <a:solidFill>
                    <a:prstClr val="black"/>
                  </a:solidFill>
                </a:rPr>
                <a:t>Na Cl (s)</a:t>
              </a:r>
              <a:endParaRPr lang="el-GR" sz="2400" b="1" dirty="0">
                <a:solidFill>
                  <a:prstClr val="black"/>
                </a:solidFill>
              </a:endParaRPr>
            </a:p>
          </p:txBody>
        </p:sp>
        <p:sp>
          <p:nvSpPr>
            <p:cNvPr id="11" name="10 - TextBox"/>
            <p:cNvSpPr txBox="1"/>
            <p:nvPr/>
          </p:nvSpPr>
          <p:spPr>
            <a:xfrm>
              <a:off x="3419873" y="3652322"/>
              <a:ext cx="3672408" cy="461665"/>
            </a:xfrm>
            <a:prstGeom prst="rect">
              <a:avLst/>
            </a:prstGeom>
            <a:solidFill>
              <a:schemeClr val="accent5">
                <a:lumMod val="20000"/>
                <a:lumOff val="80000"/>
              </a:schemeClr>
            </a:solidFill>
          </p:spPr>
          <p:txBody>
            <a:bodyPr wrap="square" rtlCol="0">
              <a:spAutoFit/>
            </a:bodyPr>
            <a:lstStyle/>
            <a:p>
              <a:r>
                <a:rPr lang="en-US" sz="2400" b="1" dirty="0" smtClean="0">
                  <a:solidFill>
                    <a:srgbClr val="0000CC"/>
                  </a:solidFill>
                </a:rPr>
                <a:t>Na</a:t>
              </a:r>
              <a:r>
                <a:rPr lang="en-US" sz="2400" b="1" baseline="30000" dirty="0" smtClean="0">
                  <a:solidFill>
                    <a:srgbClr val="0000CC"/>
                  </a:solidFill>
                </a:rPr>
                <a:t>+</a:t>
              </a:r>
              <a:r>
                <a:rPr lang="en-US" sz="2400" b="1" dirty="0" smtClean="0">
                  <a:solidFill>
                    <a:srgbClr val="0000CC"/>
                  </a:solidFill>
                </a:rPr>
                <a:t> </a:t>
              </a:r>
              <a:r>
                <a:rPr lang="en-US" dirty="0" smtClean="0">
                  <a:solidFill>
                    <a:srgbClr val="0000CC"/>
                  </a:solidFill>
                </a:rPr>
                <a:t>(aq)       </a:t>
              </a:r>
              <a:r>
                <a:rPr lang="en-US" sz="2400" dirty="0" smtClean="0">
                  <a:solidFill>
                    <a:srgbClr val="0000CC"/>
                  </a:solidFill>
                </a:rPr>
                <a:t>+</a:t>
              </a:r>
              <a:r>
                <a:rPr lang="en-US" sz="2400" b="1" dirty="0" smtClean="0">
                  <a:solidFill>
                    <a:srgbClr val="0000CC"/>
                  </a:solidFill>
                </a:rPr>
                <a:t>         Cl</a:t>
              </a:r>
              <a:r>
                <a:rPr lang="en-US" sz="2400" b="1" baseline="30000" dirty="0" smtClean="0">
                  <a:solidFill>
                    <a:srgbClr val="0000CC"/>
                  </a:solidFill>
                </a:rPr>
                <a:t> -</a:t>
              </a:r>
              <a:r>
                <a:rPr lang="en-US" sz="2400" dirty="0" smtClean="0">
                  <a:solidFill>
                    <a:srgbClr val="0000CC"/>
                  </a:solidFill>
                </a:rPr>
                <a:t>  </a:t>
              </a:r>
              <a:r>
                <a:rPr lang="en-US" dirty="0" smtClean="0">
                  <a:solidFill>
                    <a:srgbClr val="0000CC"/>
                  </a:solidFill>
                </a:rPr>
                <a:t>(aq)</a:t>
              </a:r>
              <a:endParaRPr lang="el-GR" sz="2400" b="1" dirty="0">
                <a:solidFill>
                  <a:srgbClr val="0000CC"/>
                </a:solidFill>
              </a:endParaRPr>
            </a:p>
          </p:txBody>
        </p:sp>
        <p:sp>
          <p:nvSpPr>
            <p:cNvPr id="12" name="11 - Βέλος προς τα κάτω"/>
            <p:cNvSpPr/>
            <p:nvPr/>
          </p:nvSpPr>
          <p:spPr>
            <a:xfrm rot="10800000">
              <a:off x="7000892" y="2428868"/>
              <a:ext cx="357190" cy="2071702"/>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3" name="12 - Βέλος προς τα κάτω"/>
            <p:cNvSpPr/>
            <p:nvPr/>
          </p:nvSpPr>
          <p:spPr>
            <a:xfrm>
              <a:off x="4786314" y="2412349"/>
              <a:ext cx="357190" cy="1230965"/>
            </a:xfrm>
            <a:prstGeom prst="downArrow">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4" name="13 - Βέλος προς τα κάτω"/>
            <p:cNvSpPr/>
            <p:nvPr/>
          </p:nvSpPr>
          <p:spPr>
            <a:xfrm rot="10800000">
              <a:off x="5947810" y="4164402"/>
              <a:ext cx="357190" cy="50006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6" name="15 - TextBox"/>
            <p:cNvSpPr txBox="1"/>
            <p:nvPr/>
          </p:nvSpPr>
          <p:spPr>
            <a:xfrm>
              <a:off x="4929190" y="4000504"/>
              <a:ext cx="947182" cy="461665"/>
            </a:xfrm>
            <a:prstGeom prst="rect">
              <a:avLst/>
            </a:prstGeom>
            <a:noFill/>
          </p:spPr>
          <p:txBody>
            <a:bodyPr wrap="none" rtlCol="0">
              <a:spAutoFit/>
            </a:bodyPr>
            <a:lstStyle/>
            <a:p>
              <a:r>
                <a:rPr lang="el-GR" sz="2400" b="1" i="1" dirty="0" smtClean="0">
                  <a:solidFill>
                    <a:srgbClr val="002060"/>
                  </a:solidFill>
                </a:rPr>
                <a:t>ΔΗ</a:t>
              </a:r>
              <a:r>
                <a:rPr lang="el-GR" sz="2400" b="1" baseline="-25000" dirty="0" smtClean="0">
                  <a:solidFill>
                    <a:srgbClr val="002060"/>
                  </a:solidFill>
                </a:rPr>
                <a:t>διαλ</a:t>
              </a:r>
              <a:endParaRPr lang="el-GR" sz="2400" b="1" dirty="0">
                <a:solidFill>
                  <a:srgbClr val="002060"/>
                </a:solidFill>
              </a:endParaRPr>
            </a:p>
          </p:txBody>
        </p:sp>
        <p:sp>
          <p:nvSpPr>
            <p:cNvPr id="27" name="26 - TextBox"/>
            <p:cNvSpPr txBox="1"/>
            <p:nvPr/>
          </p:nvSpPr>
          <p:spPr>
            <a:xfrm>
              <a:off x="8662778" y="3429000"/>
              <a:ext cx="481222" cy="523220"/>
            </a:xfrm>
            <a:prstGeom prst="rect">
              <a:avLst/>
            </a:prstGeom>
            <a:noFill/>
          </p:spPr>
          <p:txBody>
            <a:bodyPr wrap="none" rtlCol="0">
              <a:spAutoFit/>
            </a:bodyPr>
            <a:lstStyle/>
            <a:p>
              <a:r>
                <a:rPr lang="el-GR" sz="2800" b="1" i="1" dirty="0" smtClean="0">
                  <a:solidFill>
                    <a:prstClr val="white"/>
                  </a:solidFill>
                </a:rPr>
                <a:t>Ε</a:t>
              </a:r>
              <a:r>
                <a:rPr lang="el-GR" sz="2800" b="1" i="1" baseline="-25000" dirty="0" smtClean="0">
                  <a:solidFill>
                    <a:prstClr val="white"/>
                  </a:solidFill>
                </a:rPr>
                <a:t>3</a:t>
              </a:r>
              <a:endParaRPr lang="el-GR" sz="2800" b="1" i="1" baseline="-25000" dirty="0">
                <a:solidFill>
                  <a:prstClr val="white"/>
                </a:solidFill>
              </a:endParaRPr>
            </a:p>
          </p:txBody>
        </p:sp>
        <p:sp>
          <p:nvSpPr>
            <p:cNvPr id="28" name="27 - TextBox"/>
            <p:cNvSpPr txBox="1"/>
            <p:nvPr/>
          </p:nvSpPr>
          <p:spPr>
            <a:xfrm>
              <a:off x="8662778" y="4429132"/>
              <a:ext cx="481222" cy="523220"/>
            </a:xfrm>
            <a:prstGeom prst="rect">
              <a:avLst/>
            </a:prstGeom>
            <a:noFill/>
          </p:spPr>
          <p:txBody>
            <a:bodyPr wrap="none" rtlCol="0">
              <a:spAutoFit/>
            </a:bodyPr>
            <a:lstStyle/>
            <a:p>
              <a:r>
                <a:rPr lang="el-GR" sz="2800" b="1" i="1" dirty="0" smtClean="0">
                  <a:solidFill>
                    <a:prstClr val="white"/>
                  </a:solidFill>
                </a:rPr>
                <a:t>Ε</a:t>
              </a:r>
              <a:r>
                <a:rPr lang="el-GR" sz="2800" b="1" i="1" baseline="-25000" dirty="0" smtClean="0">
                  <a:solidFill>
                    <a:prstClr val="white"/>
                  </a:solidFill>
                </a:rPr>
                <a:t>1</a:t>
              </a:r>
              <a:endParaRPr lang="el-GR" sz="2800" b="1" i="1" baseline="-25000" dirty="0">
                <a:solidFill>
                  <a:prstClr val="white"/>
                </a:solidFill>
              </a:endParaRPr>
            </a:p>
          </p:txBody>
        </p:sp>
        <p:sp>
          <p:nvSpPr>
            <p:cNvPr id="29" name="28 - TextBox"/>
            <p:cNvSpPr txBox="1"/>
            <p:nvPr/>
          </p:nvSpPr>
          <p:spPr>
            <a:xfrm>
              <a:off x="8662778" y="1928802"/>
              <a:ext cx="481222" cy="523220"/>
            </a:xfrm>
            <a:prstGeom prst="rect">
              <a:avLst/>
            </a:prstGeom>
            <a:noFill/>
          </p:spPr>
          <p:txBody>
            <a:bodyPr wrap="none" rtlCol="0">
              <a:spAutoFit/>
            </a:bodyPr>
            <a:lstStyle/>
            <a:p>
              <a:r>
                <a:rPr lang="el-GR" sz="2800" b="1" i="1" dirty="0" smtClean="0">
                  <a:solidFill>
                    <a:prstClr val="white"/>
                  </a:solidFill>
                </a:rPr>
                <a:t>Ε</a:t>
              </a:r>
              <a:r>
                <a:rPr lang="el-GR" sz="2800" b="1" i="1" baseline="-25000" dirty="0" smtClean="0">
                  <a:solidFill>
                    <a:prstClr val="white"/>
                  </a:solidFill>
                </a:rPr>
                <a:t>2</a:t>
              </a:r>
              <a:endParaRPr lang="el-GR" sz="2800" b="1" i="1" baseline="-25000" dirty="0">
                <a:solidFill>
                  <a:prstClr val="white"/>
                </a:solidFill>
              </a:endParaRPr>
            </a:p>
          </p:txBody>
        </p:sp>
        <p:sp>
          <p:nvSpPr>
            <p:cNvPr id="23" name="22 - TextBox"/>
            <p:cNvSpPr txBox="1"/>
            <p:nvPr/>
          </p:nvSpPr>
          <p:spPr>
            <a:xfrm>
              <a:off x="7358082" y="2967335"/>
              <a:ext cx="1539973" cy="461665"/>
            </a:xfrm>
            <a:prstGeom prst="rect">
              <a:avLst/>
            </a:prstGeom>
            <a:noFill/>
          </p:spPr>
          <p:txBody>
            <a:bodyPr wrap="none" rtlCol="0">
              <a:spAutoFit/>
            </a:bodyPr>
            <a:lstStyle/>
            <a:p>
              <a:r>
                <a:rPr lang="el-GR" sz="2400" b="1" i="1" dirty="0" smtClean="0">
                  <a:solidFill>
                    <a:srgbClr val="C0504D">
                      <a:lumMod val="75000"/>
                    </a:srgbClr>
                  </a:solidFill>
                </a:rPr>
                <a:t>ΔΗ</a:t>
              </a:r>
              <a:r>
                <a:rPr lang="el-GR" sz="2400" b="1" baseline="-25000" dirty="0" smtClean="0">
                  <a:solidFill>
                    <a:srgbClr val="C0504D">
                      <a:lumMod val="75000"/>
                    </a:srgbClr>
                  </a:solidFill>
                </a:rPr>
                <a:t>κρυστ  </a:t>
              </a:r>
              <a:r>
                <a:rPr lang="el-GR" sz="2400" b="1" dirty="0" smtClean="0">
                  <a:solidFill>
                    <a:srgbClr val="C0504D">
                      <a:lumMod val="75000"/>
                    </a:srgbClr>
                  </a:solidFill>
                </a:rPr>
                <a:t>&gt; 0</a:t>
              </a:r>
              <a:endParaRPr lang="el-GR" sz="2400" b="1" dirty="0">
                <a:solidFill>
                  <a:srgbClr val="C0504D">
                    <a:lumMod val="75000"/>
                  </a:srgbClr>
                </a:solidFill>
              </a:endParaRPr>
            </a:p>
          </p:txBody>
        </p:sp>
        <p:sp>
          <p:nvSpPr>
            <p:cNvPr id="24" name="23 - TextBox"/>
            <p:cNvSpPr txBox="1"/>
            <p:nvPr/>
          </p:nvSpPr>
          <p:spPr>
            <a:xfrm>
              <a:off x="5143504" y="2643182"/>
              <a:ext cx="1133644" cy="461665"/>
            </a:xfrm>
            <a:prstGeom prst="rect">
              <a:avLst/>
            </a:prstGeom>
            <a:noFill/>
          </p:spPr>
          <p:txBody>
            <a:bodyPr wrap="none" rtlCol="0">
              <a:spAutoFit/>
            </a:bodyPr>
            <a:lstStyle/>
            <a:p>
              <a:r>
                <a:rPr lang="el-GR" sz="2400" b="1" i="1" dirty="0" smtClean="0">
                  <a:solidFill>
                    <a:srgbClr val="4BACC6">
                      <a:lumMod val="75000"/>
                    </a:srgbClr>
                  </a:solidFill>
                </a:rPr>
                <a:t>ΔΗ</a:t>
              </a:r>
              <a:r>
                <a:rPr lang="el-GR" sz="2400" b="1" baseline="-25000" dirty="0" smtClean="0">
                  <a:solidFill>
                    <a:srgbClr val="4BACC6">
                      <a:lumMod val="75000"/>
                    </a:srgbClr>
                  </a:solidFill>
                </a:rPr>
                <a:t>υδ </a:t>
              </a:r>
              <a:r>
                <a:rPr lang="el-GR" sz="2400" b="1" dirty="0" smtClean="0">
                  <a:solidFill>
                    <a:srgbClr val="4BACC6">
                      <a:lumMod val="75000"/>
                    </a:srgbClr>
                  </a:solidFill>
                </a:rPr>
                <a:t>&lt;0</a:t>
              </a:r>
              <a:endParaRPr lang="el-GR" sz="2400" b="1" dirty="0">
                <a:solidFill>
                  <a:srgbClr val="4BACC6">
                    <a:lumMod val="75000"/>
                  </a:srgbClr>
                </a:solidFill>
              </a:endParaRPr>
            </a:p>
          </p:txBody>
        </p:sp>
      </p:grpSp>
      <p:sp>
        <p:nvSpPr>
          <p:cNvPr id="32" name="Rectangle 2"/>
          <p:cNvSpPr>
            <a:spLocks noChangeArrowheads="1"/>
          </p:cNvSpPr>
          <p:nvPr/>
        </p:nvSpPr>
        <p:spPr bwMode="auto">
          <a:xfrm>
            <a:off x="5316922" y="5783026"/>
            <a:ext cx="350046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l-GR" sz="2400" b="1" i="1" dirty="0" smtClean="0">
                <a:solidFill>
                  <a:srgbClr val="002060"/>
                </a:solidFill>
                <a:latin typeface="Calibri"/>
                <a:ea typeface="Calibri" pitchFamily="34" charset="0"/>
                <a:cs typeface="Times New Roman" pitchFamily="18" charset="0"/>
              </a:rPr>
              <a:t>Δ</a:t>
            </a:r>
            <a:r>
              <a:rPr lang="en-US" sz="2400" b="1" i="1" dirty="0" smtClean="0">
                <a:solidFill>
                  <a:srgbClr val="002060"/>
                </a:solidFill>
                <a:latin typeface="Calibri"/>
                <a:ea typeface="Calibri" pitchFamily="34" charset="0"/>
                <a:cs typeface="Times New Roman" pitchFamily="18" charset="0"/>
              </a:rPr>
              <a:t>H</a:t>
            </a:r>
            <a:r>
              <a:rPr lang="el-GR" sz="2400" b="1" baseline="-30000" dirty="0" smtClean="0">
                <a:solidFill>
                  <a:srgbClr val="002060"/>
                </a:solidFill>
                <a:latin typeface="Calibri"/>
                <a:ea typeface="Calibri" pitchFamily="34" charset="0"/>
                <a:cs typeface="Times New Roman" pitchFamily="18" charset="0"/>
              </a:rPr>
              <a:t>διαλ</a:t>
            </a:r>
            <a:r>
              <a:rPr lang="en-US" sz="2400" b="1" dirty="0" smtClean="0">
                <a:solidFill>
                  <a:srgbClr val="000000"/>
                </a:solidFill>
                <a:latin typeface="Calibri"/>
                <a:ea typeface="Calibri" pitchFamily="34" charset="0"/>
                <a:cs typeface="Times New Roman" pitchFamily="18" charset="0"/>
              </a:rPr>
              <a:t> </a:t>
            </a:r>
            <a:r>
              <a:rPr lang="el-GR" sz="2400" b="1" dirty="0" smtClean="0">
                <a:solidFill>
                  <a:srgbClr val="000000"/>
                </a:solidFill>
                <a:latin typeface="Calibri"/>
                <a:ea typeface="Calibri" pitchFamily="34" charset="0"/>
                <a:cs typeface="Times New Roman" pitchFamily="18" charset="0"/>
              </a:rPr>
              <a:t> </a:t>
            </a:r>
            <a:r>
              <a:rPr lang="en-US" sz="2400" b="1" dirty="0" smtClean="0">
                <a:solidFill>
                  <a:srgbClr val="000000"/>
                </a:solidFill>
                <a:latin typeface="Calibri"/>
                <a:ea typeface="Calibri" pitchFamily="34" charset="0"/>
                <a:cs typeface="Times New Roman" pitchFamily="18" charset="0"/>
              </a:rPr>
              <a:t>=</a:t>
            </a:r>
            <a:r>
              <a:rPr lang="el-GR" sz="2400" b="1" dirty="0" smtClean="0">
                <a:solidFill>
                  <a:srgbClr val="000000"/>
                </a:solidFill>
                <a:latin typeface="Calibri"/>
                <a:ea typeface="Calibri" pitchFamily="34" charset="0"/>
                <a:cs typeface="Times New Roman" pitchFamily="18" charset="0"/>
              </a:rPr>
              <a:t> </a:t>
            </a:r>
            <a:r>
              <a:rPr lang="en-US" sz="2400" b="1" dirty="0" smtClean="0">
                <a:solidFill>
                  <a:srgbClr val="000000"/>
                </a:solidFill>
                <a:latin typeface="Calibri"/>
                <a:ea typeface="Calibri" pitchFamily="34" charset="0"/>
                <a:cs typeface="Times New Roman" pitchFamily="18" charset="0"/>
              </a:rPr>
              <a:t> </a:t>
            </a:r>
            <a:r>
              <a:rPr lang="el-GR" sz="2400" b="1" dirty="0" smtClean="0">
                <a:solidFill>
                  <a:srgbClr val="C0504D">
                    <a:lumMod val="75000"/>
                  </a:srgbClr>
                </a:solidFill>
                <a:latin typeface="Calibri"/>
                <a:ea typeface="Calibri" pitchFamily="34" charset="0"/>
                <a:cs typeface="Times New Roman" pitchFamily="18" charset="0"/>
              </a:rPr>
              <a:t>Δ</a:t>
            </a:r>
            <a:r>
              <a:rPr lang="en-US" sz="2400" b="1" i="1" dirty="0" smtClean="0">
                <a:solidFill>
                  <a:srgbClr val="C0504D">
                    <a:lumMod val="75000"/>
                  </a:srgbClr>
                </a:solidFill>
                <a:latin typeface="Calibri"/>
                <a:ea typeface="Calibri" pitchFamily="34" charset="0"/>
                <a:cs typeface="Times New Roman" pitchFamily="18" charset="0"/>
              </a:rPr>
              <a:t>H</a:t>
            </a:r>
            <a:r>
              <a:rPr lang="el-GR" sz="2400" b="1" baseline="-30000" dirty="0" smtClean="0">
                <a:solidFill>
                  <a:srgbClr val="C0504D">
                    <a:lumMod val="75000"/>
                  </a:srgbClr>
                </a:solidFill>
                <a:latin typeface="Calibri"/>
                <a:ea typeface="Calibri" pitchFamily="34" charset="0"/>
                <a:cs typeface="Times New Roman" pitchFamily="18" charset="0"/>
              </a:rPr>
              <a:t>κρυστ</a:t>
            </a:r>
            <a:r>
              <a:rPr lang="en-US" sz="2400" b="1" dirty="0" smtClean="0">
                <a:solidFill>
                  <a:srgbClr val="000000"/>
                </a:solidFill>
                <a:latin typeface="Calibri"/>
                <a:ea typeface="Calibri" pitchFamily="34" charset="0"/>
                <a:cs typeface="Times New Roman" pitchFamily="18" charset="0"/>
              </a:rPr>
              <a:t> </a:t>
            </a:r>
            <a:r>
              <a:rPr lang="el-GR" sz="2400" b="1" dirty="0" smtClean="0">
                <a:solidFill>
                  <a:srgbClr val="000000"/>
                </a:solidFill>
                <a:latin typeface="Calibri"/>
                <a:ea typeface="Calibri" pitchFamily="34" charset="0"/>
                <a:cs typeface="Times New Roman" pitchFamily="18" charset="0"/>
              </a:rPr>
              <a:t>  -  </a:t>
            </a:r>
            <a:r>
              <a:rPr lang="en-US" sz="2400" b="1" dirty="0" smtClean="0">
                <a:solidFill>
                  <a:srgbClr val="000000"/>
                </a:solidFill>
                <a:latin typeface="Calibri"/>
                <a:ea typeface="Calibri" pitchFamily="34" charset="0"/>
                <a:cs typeface="Times New Roman" pitchFamily="18" charset="0"/>
              </a:rPr>
              <a:t> </a:t>
            </a:r>
            <a:r>
              <a:rPr lang="el-GR" sz="2400" b="1" dirty="0" smtClean="0">
                <a:solidFill>
                  <a:srgbClr val="4BACC6">
                    <a:lumMod val="75000"/>
                  </a:srgbClr>
                </a:solidFill>
                <a:latin typeface="Calibri"/>
                <a:ea typeface="Calibri" pitchFamily="34" charset="0"/>
                <a:cs typeface="Times New Roman" pitchFamily="18" charset="0"/>
              </a:rPr>
              <a:t>Δ</a:t>
            </a:r>
            <a:r>
              <a:rPr lang="en-US" sz="2400" b="1" i="1" dirty="0" smtClean="0">
                <a:solidFill>
                  <a:srgbClr val="4BACC6">
                    <a:lumMod val="75000"/>
                  </a:srgbClr>
                </a:solidFill>
                <a:latin typeface="Calibri"/>
                <a:ea typeface="Calibri" pitchFamily="34" charset="0"/>
                <a:cs typeface="Times New Roman" pitchFamily="18" charset="0"/>
              </a:rPr>
              <a:t>H</a:t>
            </a:r>
            <a:r>
              <a:rPr lang="el-GR" sz="2400" b="1" baseline="-30000" dirty="0" smtClean="0">
                <a:solidFill>
                  <a:srgbClr val="4BACC6">
                    <a:lumMod val="75000"/>
                  </a:srgbClr>
                </a:solidFill>
                <a:latin typeface="Calibri"/>
                <a:ea typeface="Calibri" pitchFamily="34" charset="0"/>
                <a:cs typeface="Times New Roman" pitchFamily="18" charset="0"/>
              </a:rPr>
              <a:t>υδ</a:t>
            </a:r>
            <a:endParaRPr lang="en-US" sz="4000" b="1" dirty="0" smtClean="0">
              <a:solidFill>
                <a:srgbClr val="4BACC6">
                  <a:lumMod val="75000"/>
                </a:srgbClr>
              </a:solidFill>
              <a:latin typeface="Calibri"/>
              <a:cs typeface="Arial" pitchFamily="34" charset="0"/>
            </a:endParaRPr>
          </a:p>
        </p:txBody>
      </p:sp>
      <p:sp>
        <p:nvSpPr>
          <p:cNvPr id="31" name="30 - Δεξιό βέλος"/>
          <p:cNvSpPr/>
          <p:nvPr/>
        </p:nvSpPr>
        <p:spPr>
          <a:xfrm rot="10800000">
            <a:off x="3892144" y="5656669"/>
            <a:ext cx="1285884" cy="71438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5" name="24 - Ορθογώνιο"/>
          <p:cNvSpPr/>
          <p:nvPr/>
        </p:nvSpPr>
        <p:spPr>
          <a:xfrm>
            <a:off x="389402" y="5783027"/>
            <a:ext cx="3253904" cy="461665"/>
          </a:xfrm>
          <a:prstGeom prst="rect">
            <a:avLst/>
          </a:prstGeom>
        </p:spPr>
        <p:txBody>
          <a:bodyPr wrap="none">
            <a:spAutoFit/>
          </a:bodyPr>
          <a:lstStyle/>
          <a:p>
            <a:r>
              <a:rPr lang="en-US" sz="2400" b="1" dirty="0" smtClean="0">
                <a:solidFill>
                  <a:srgbClr val="EEECE1">
                    <a:lumMod val="25000"/>
                  </a:srgbClr>
                </a:solidFill>
                <a:latin typeface="Calibri"/>
              </a:rPr>
              <a:t>NaCl: </a:t>
            </a:r>
            <a:r>
              <a:rPr lang="el-GR" sz="2400" b="1" i="1" dirty="0" smtClean="0">
                <a:solidFill>
                  <a:srgbClr val="EEECE1">
                    <a:lumMod val="25000"/>
                  </a:srgbClr>
                </a:solidFill>
                <a:latin typeface="Calibri"/>
                <a:ea typeface="Calibri" pitchFamily="34" charset="0"/>
                <a:cs typeface="Times New Roman" pitchFamily="18" charset="0"/>
              </a:rPr>
              <a:t>Δ</a:t>
            </a:r>
            <a:r>
              <a:rPr lang="en-US" sz="2400" b="1" i="1" dirty="0" smtClean="0">
                <a:solidFill>
                  <a:srgbClr val="EEECE1">
                    <a:lumMod val="25000"/>
                  </a:srgbClr>
                </a:solidFill>
                <a:latin typeface="Calibri"/>
                <a:ea typeface="Calibri" pitchFamily="34" charset="0"/>
                <a:cs typeface="Times New Roman" pitchFamily="18" charset="0"/>
              </a:rPr>
              <a:t>H</a:t>
            </a:r>
            <a:r>
              <a:rPr lang="el-GR" sz="2400" b="1" baseline="-30000" dirty="0" smtClean="0">
                <a:solidFill>
                  <a:srgbClr val="EEECE1">
                    <a:lumMod val="25000"/>
                  </a:srgbClr>
                </a:solidFill>
                <a:latin typeface="Calibri"/>
                <a:ea typeface="Calibri" pitchFamily="34" charset="0"/>
                <a:cs typeface="Times New Roman" pitchFamily="18" charset="0"/>
              </a:rPr>
              <a:t>διαλ </a:t>
            </a:r>
            <a:r>
              <a:rPr lang="en-US" sz="2400" dirty="0" smtClean="0">
                <a:solidFill>
                  <a:srgbClr val="EEECE1">
                    <a:lumMod val="25000"/>
                  </a:srgbClr>
                </a:solidFill>
                <a:latin typeface="Calibri"/>
              </a:rPr>
              <a:t>= 3.9 kJ/mol</a:t>
            </a:r>
            <a:endParaRPr lang="el-GR" sz="2400" dirty="0">
              <a:solidFill>
                <a:srgbClr val="EEECE1">
                  <a:lumMod val="25000"/>
                </a:srgbClr>
              </a:solidFill>
              <a:latin typeface="Calibri"/>
            </a:endParaRP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9</a:t>
            </a:fld>
            <a:endParaRPr lang="el-GR" dirty="0">
              <a:solidFill>
                <a:prstClr val="black"/>
              </a:solidFill>
            </a:endParaRPr>
          </a:p>
        </p:txBody>
      </p:sp>
    </p:spTree>
    <p:extLst>
      <p:ext uri="{BB962C8B-B14F-4D97-AF65-F5344CB8AC3E}">
        <p14:creationId xmlns:p14="http://schemas.microsoft.com/office/powerpoint/2010/main" val="486493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Ενθαλπία διαλυτοποίησης αλάτων</a:t>
            </a:r>
            <a:endParaRPr lang="el-GR" dirty="0"/>
          </a:p>
        </p:txBody>
      </p:sp>
      <p:graphicFrame>
        <p:nvGraphicFramePr>
          <p:cNvPr id="6" name="5 - Θέση περιεχομένου"/>
          <p:cNvGraphicFramePr>
            <a:graphicFrameLocks noGrp="1"/>
          </p:cNvGraphicFramePr>
          <p:nvPr>
            <p:ph idx="1"/>
            <p:extLst/>
          </p:nvPr>
        </p:nvGraphicFramePr>
        <p:xfrm>
          <a:off x="457168" y="1916832"/>
          <a:ext cx="8229664" cy="2776344"/>
        </p:xfrm>
        <a:graphic>
          <a:graphicData uri="http://schemas.openxmlformats.org/drawingml/2006/table">
            <a:tbl>
              <a:tblPr/>
              <a:tblGrid>
                <a:gridCol w="2057416"/>
                <a:gridCol w="2057416"/>
                <a:gridCol w="2057416"/>
                <a:gridCol w="2057416"/>
              </a:tblGrid>
              <a:tr h="144018">
                <a:tc>
                  <a:txBody>
                    <a:bodyPr/>
                    <a:lstStyle/>
                    <a:p>
                      <a:pPr marL="177800" indent="0"/>
                      <a:r>
                        <a:rPr lang="el-GR" sz="2400" b="1" dirty="0" smtClean="0"/>
                        <a:t>Άλας </a:t>
                      </a:r>
                      <a:endParaRPr lang="en-US" sz="2400" b="1" dirty="0"/>
                    </a:p>
                  </a:txBody>
                  <a:tcPr marL="47134" marR="47134" marT="18002" marB="18002"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l-GR" sz="2400" b="1" dirty="0" smtClean="0"/>
                        <a:t>Δ</a:t>
                      </a:r>
                      <a:r>
                        <a:rPr lang="en-US" sz="2400" b="1" i="1" dirty="0" smtClean="0"/>
                        <a:t>H</a:t>
                      </a:r>
                      <a:r>
                        <a:rPr lang="el-GR" sz="2400" b="1" baseline="-25000" dirty="0" smtClean="0"/>
                        <a:t>διαλ</a:t>
                      </a:r>
                      <a:r>
                        <a:rPr lang="en-US" sz="2400" b="1" dirty="0"/>
                        <a:t> </a:t>
                      </a:r>
                      <a:endParaRPr lang="en-US" sz="2400" b="1" dirty="0" smtClean="0"/>
                    </a:p>
                    <a:p>
                      <a:pPr algn="ctr"/>
                      <a:r>
                        <a:rPr lang="en-US" sz="2400" b="0" dirty="0" smtClean="0"/>
                        <a:t>kJ/mol</a:t>
                      </a:r>
                      <a:endParaRPr lang="en-US" sz="2400" b="0" dirty="0"/>
                    </a:p>
                  </a:txBody>
                  <a:tcPr marL="47134" marR="47134" marT="18002" marB="18002"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7800" marR="0" indent="0" algn="l" defTabSz="914400" rtl="0" eaLnBrk="1" fontAlgn="auto" latinLnBrk="0" hangingPunct="1">
                        <a:lnSpc>
                          <a:spcPct val="100000"/>
                        </a:lnSpc>
                        <a:spcBef>
                          <a:spcPts val="0"/>
                        </a:spcBef>
                        <a:spcAft>
                          <a:spcPts val="0"/>
                        </a:spcAft>
                        <a:buClrTx/>
                        <a:buSzTx/>
                        <a:buFontTx/>
                        <a:buNone/>
                        <a:tabLst/>
                        <a:defRPr/>
                      </a:pPr>
                      <a:r>
                        <a:rPr lang="el-GR" sz="2400" b="1" dirty="0" smtClean="0"/>
                        <a:t>Άλας </a:t>
                      </a:r>
                      <a:endParaRPr lang="en-US" sz="2400" b="1" dirty="0" smtClean="0"/>
                    </a:p>
                  </a:txBody>
                  <a:tcPr marL="47134" marR="47134" marT="18002" marB="18002"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l-GR" sz="2400" b="1" dirty="0" smtClean="0"/>
                        <a:t>Δ</a:t>
                      </a:r>
                      <a:r>
                        <a:rPr lang="en-US" sz="2400" b="1" i="1" dirty="0" smtClean="0"/>
                        <a:t>H</a:t>
                      </a:r>
                      <a:r>
                        <a:rPr lang="el-GR" sz="2400" b="1" baseline="-25000" dirty="0" smtClean="0"/>
                        <a:t>διαλ</a:t>
                      </a:r>
                      <a:endParaRPr lang="en-US" sz="2400" b="1" baseline="-25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smtClean="0"/>
                        <a:t>kJ/mol</a:t>
                      </a:r>
                    </a:p>
                  </a:txBody>
                  <a:tcPr marL="47134" marR="47134" marT="18002" marB="18002"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4018">
                <a:tc>
                  <a:txBody>
                    <a:bodyPr/>
                    <a:lstStyle/>
                    <a:p>
                      <a:r>
                        <a:rPr lang="en-US" sz="2400" dirty="0"/>
                        <a:t>AlCl</a:t>
                      </a:r>
                      <a:r>
                        <a:rPr lang="en-US" sz="2400" baseline="-25000" dirty="0"/>
                        <a:t>3</a:t>
                      </a:r>
                      <a:r>
                        <a:rPr lang="en-US" sz="2400" dirty="0"/>
                        <a:t>(s)</a:t>
                      </a:r>
                    </a:p>
                  </a:txBody>
                  <a:tcPr marL="47134" marR="47134" marT="18002" marB="18002"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2">
                        <a:lumMod val="20000"/>
                        <a:lumOff val="80000"/>
                      </a:schemeClr>
                    </a:solidFill>
                  </a:tcPr>
                </a:tc>
                <a:tc>
                  <a:txBody>
                    <a:bodyPr/>
                    <a:lstStyle/>
                    <a:p>
                      <a:pPr algn="r"/>
                      <a:r>
                        <a:rPr lang="el-GR" sz="2400" dirty="0"/>
                        <a:t>-373.63</a:t>
                      </a:r>
                    </a:p>
                  </a:txBody>
                  <a:tcPr marL="47127" marR="259200" marT="18000" marB="18000" anchor="ctr">
                    <a:lnL>
                      <a:noFill/>
                    </a:lnL>
                    <a:lnR>
                      <a:noFill/>
                    </a:lnR>
                    <a:lnT w="12700" cap="flat" cmpd="sng" algn="ctr">
                      <a:solidFill>
                        <a:schemeClr val="tx1"/>
                      </a:solidFill>
                      <a:prstDash val="solid"/>
                      <a:round/>
                      <a:headEnd type="none" w="med" len="med"/>
                      <a:tailEnd type="none" w="med" len="med"/>
                    </a:lnT>
                    <a:lnB>
                      <a:noFill/>
                    </a:lnB>
                  </a:tcPr>
                </a:tc>
                <a:tc>
                  <a:txBody>
                    <a:bodyPr/>
                    <a:lstStyle/>
                    <a:p>
                      <a:r>
                        <a:rPr lang="en-US" sz="2400" dirty="0"/>
                        <a:t>H</a:t>
                      </a:r>
                      <a:r>
                        <a:rPr lang="en-US" sz="2400" baseline="-25000" dirty="0"/>
                        <a:t>2</a:t>
                      </a:r>
                      <a:r>
                        <a:rPr lang="en-US" sz="2400" dirty="0"/>
                        <a:t>SO</a:t>
                      </a:r>
                      <a:r>
                        <a:rPr lang="en-US" sz="2400" baseline="-25000" dirty="0"/>
                        <a:t>4</a:t>
                      </a:r>
                      <a:r>
                        <a:rPr lang="en-US" sz="2400" dirty="0"/>
                        <a:t>(l)</a:t>
                      </a:r>
                    </a:p>
                  </a:txBody>
                  <a:tcPr marL="47134" marR="47134" marT="18002" marB="18002" anchor="ctr">
                    <a:lnL>
                      <a:noFill/>
                    </a:lnL>
                    <a:lnR>
                      <a:noFill/>
                    </a:lnR>
                    <a:lnT w="12700" cap="flat" cmpd="sng" algn="ctr">
                      <a:solidFill>
                        <a:schemeClr val="tx1"/>
                      </a:solidFill>
                      <a:prstDash val="solid"/>
                      <a:round/>
                      <a:headEnd type="none" w="med" len="med"/>
                      <a:tailEnd type="none" w="med" len="med"/>
                    </a:lnT>
                    <a:lnB>
                      <a:noFill/>
                    </a:lnB>
                    <a:solidFill>
                      <a:schemeClr val="accent2">
                        <a:lumMod val="20000"/>
                        <a:lumOff val="80000"/>
                      </a:schemeClr>
                    </a:solidFill>
                  </a:tcPr>
                </a:tc>
                <a:tc>
                  <a:txBody>
                    <a:bodyPr/>
                    <a:lstStyle/>
                    <a:p>
                      <a:pPr algn="r"/>
                      <a:r>
                        <a:rPr lang="el-GR" sz="2400" dirty="0"/>
                        <a:t>-95.28</a:t>
                      </a:r>
                    </a:p>
                  </a:txBody>
                  <a:tcPr marL="47127" marR="259200" marT="18000" marB="1800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144018">
                <a:tc>
                  <a:txBody>
                    <a:bodyPr/>
                    <a:lstStyle/>
                    <a:p>
                      <a:r>
                        <a:rPr lang="en-US" sz="2400" dirty="0"/>
                        <a:t>LiNO</a:t>
                      </a:r>
                      <a:r>
                        <a:rPr lang="en-US" sz="2400" baseline="-25000" dirty="0"/>
                        <a:t>3</a:t>
                      </a:r>
                      <a:r>
                        <a:rPr lang="en-US" sz="2400" dirty="0"/>
                        <a:t>(s)</a:t>
                      </a:r>
                    </a:p>
                  </a:txBody>
                  <a:tcPr marL="47134" marR="47134" marT="18002" marB="18002" anchor="ctr">
                    <a:lnL w="12700" cap="flat" cmpd="sng" algn="ctr">
                      <a:solidFill>
                        <a:schemeClr val="tx1"/>
                      </a:solidFill>
                      <a:prstDash val="solid"/>
                      <a:round/>
                      <a:headEnd type="none" w="med" len="med"/>
                      <a:tailEnd type="none" w="med" len="med"/>
                    </a:lnL>
                    <a:lnR>
                      <a:noFill/>
                    </a:lnR>
                    <a:lnT>
                      <a:noFill/>
                    </a:lnT>
                    <a:lnB>
                      <a:noFill/>
                    </a:lnB>
                    <a:solidFill>
                      <a:schemeClr val="accent2">
                        <a:lumMod val="20000"/>
                        <a:lumOff val="80000"/>
                      </a:schemeClr>
                    </a:solidFill>
                  </a:tcPr>
                </a:tc>
                <a:tc>
                  <a:txBody>
                    <a:bodyPr/>
                    <a:lstStyle/>
                    <a:p>
                      <a:pPr algn="r"/>
                      <a:r>
                        <a:rPr lang="el-GR" sz="2400" dirty="0"/>
                        <a:t>-2.51</a:t>
                      </a:r>
                    </a:p>
                  </a:txBody>
                  <a:tcPr marL="47127" marR="259200" marT="18000" marB="18000" anchor="ctr">
                    <a:lnL>
                      <a:noFill/>
                    </a:lnL>
                    <a:lnR>
                      <a:noFill/>
                    </a:lnR>
                    <a:lnT>
                      <a:noFill/>
                    </a:lnT>
                    <a:lnB>
                      <a:noFill/>
                    </a:lnB>
                  </a:tcPr>
                </a:tc>
                <a:tc>
                  <a:txBody>
                    <a:bodyPr/>
                    <a:lstStyle/>
                    <a:p>
                      <a:r>
                        <a:rPr lang="en-US" sz="2400" dirty="0"/>
                        <a:t>LiCl(s)</a:t>
                      </a:r>
                    </a:p>
                  </a:txBody>
                  <a:tcPr marL="47134" marR="47134" marT="18002" marB="18002" anchor="ctr">
                    <a:lnL>
                      <a:noFill/>
                    </a:lnL>
                    <a:lnR>
                      <a:noFill/>
                    </a:lnR>
                    <a:lnT>
                      <a:noFill/>
                    </a:lnT>
                    <a:lnB>
                      <a:noFill/>
                    </a:lnB>
                    <a:solidFill>
                      <a:schemeClr val="accent2">
                        <a:lumMod val="20000"/>
                        <a:lumOff val="80000"/>
                      </a:schemeClr>
                    </a:solidFill>
                  </a:tcPr>
                </a:tc>
                <a:tc>
                  <a:txBody>
                    <a:bodyPr/>
                    <a:lstStyle/>
                    <a:p>
                      <a:pPr algn="r"/>
                      <a:r>
                        <a:rPr lang="el-GR" sz="2400" dirty="0"/>
                        <a:t>-37.03</a:t>
                      </a:r>
                    </a:p>
                  </a:txBody>
                  <a:tcPr marL="47127" marR="259200" marT="18000" marB="18000" anchor="ctr">
                    <a:lnL>
                      <a:noFill/>
                    </a:lnL>
                    <a:lnR w="12700" cap="flat" cmpd="sng" algn="ctr">
                      <a:solidFill>
                        <a:schemeClr val="tx1"/>
                      </a:solidFill>
                      <a:prstDash val="solid"/>
                      <a:round/>
                      <a:headEnd type="none" w="med" len="med"/>
                      <a:tailEnd type="none" w="med" len="med"/>
                    </a:lnR>
                    <a:lnT>
                      <a:noFill/>
                    </a:lnT>
                    <a:lnB>
                      <a:noFill/>
                    </a:lnB>
                  </a:tcPr>
                </a:tc>
              </a:tr>
              <a:tr h="144018">
                <a:tc>
                  <a:txBody>
                    <a:bodyPr/>
                    <a:lstStyle/>
                    <a:p>
                      <a:r>
                        <a:rPr lang="en-US" sz="2400" dirty="0"/>
                        <a:t>NaNO</a:t>
                      </a:r>
                      <a:r>
                        <a:rPr lang="en-US" sz="2400" baseline="-25000" dirty="0"/>
                        <a:t>3</a:t>
                      </a:r>
                      <a:r>
                        <a:rPr lang="en-US" sz="2400" dirty="0"/>
                        <a:t>(s)</a:t>
                      </a:r>
                    </a:p>
                  </a:txBody>
                  <a:tcPr marL="47134" marR="47134" marT="18002" marB="18002" anchor="ctr">
                    <a:lnL w="12700" cap="flat" cmpd="sng" algn="ctr">
                      <a:solidFill>
                        <a:schemeClr val="tx1"/>
                      </a:solidFill>
                      <a:prstDash val="solid"/>
                      <a:round/>
                      <a:headEnd type="none" w="med" len="med"/>
                      <a:tailEnd type="none" w="med" len="med"/>
                    </a:lnL>
                    <a:lnR>
                      <a:noFill/>
                    </a:lnR>
                    <a:lnT>
                      <a:noFill/>
                    </a:lnT>
                    <a:lnB>
                      <a:noFill/>
                    </a:lnB>
                    <a:solidFill>
                      <a:schemeClr val="accent2">
                        <a:lumMod val="20000"/>
                        <a:lumOff val="80000"/>
                      </a:schemeClr>
                    </a:solidFill>
                  </a:tcPr>
                </a:tc>
                <a:tc>
                  <a:txBody>
                    <a:bodyPr/>
                    <a:lstStyle/>
                    <a:p>
                      <a:pPr algn="r"/>
                      <a:r>
                        <a:rPr lang="el-GR" sz="2400" dirty="0"/>
                        <a:t>20.50</a:t>
                      </a:r>
                    </a:p>
                  </a:txBody>
                  <a:tcPr marL="47127" marR="259200" marT="18000" marB="18000" anchor="ctr">
                    <a:lnL>
                      <a:noFill/>
                    </a:lnL>
                    <a:lnR>
                      <a:noFill/>
                    </a:lnR>
                    <a:lnT>
                      <a:noFill/>
                    </a:lnT>
                    <a:lnB>
                      <a:noFill/>
                    </a:lnB>
                  </a:tcPr>
                </a:tc>
                <a:tc>
                  <a:txBody>
                    <a:bodyPr/>
                    <a:lstStyle/>
                    <a:p>
                      <a:r>
                        <a:rPr lang="en-US" sz="2400" dirty="0"/>
                        <a:t>NaCl(s)</a:t>
                      </a:r>
                    </a:p>
                  </a:txBody>
                  <a:tcPr marL="47134" marR="47134" marT="18002" marB="18002" anchor="ctr">
                    <a:lnL>
                      <a:noFill/>
                    </a:lnL>
                    <a:lnR>
                      <a:noFill/>
                    </a:lnR>
                    <a:lnT>
                      <a:noFill/>
                    </a:lnT>
                    <a:lnB>
                      <a:noFill/>
                    </a:lnB>
                    <a:solidFill>
                      <a:schemeClr val="accent2">
                        <a:lumMod val="20000"/>
                        <a:lumOff val="80000"/>
                      </a:schemeClr>
                    </a:solidFill>
                  </a:tcPr>
                </a:tc>
                <a:tc>
                  <a:txBody>
                    <a:bodyPr/>
                    <a:lstStyle/>
                    <a:p>
                      <a:pPr algn="r"/>
                      <a:r>
                        <a:rPr lang="el-GR" sz="2400" dirty="0"/>
                        <a:t>3.88</a:t>
                      </a:r>
                    </a:p>
                  </a:txBody>
                  <a:tcPr marL="47127" marR="259200" marT="18000" marB="18000" anchor="ctr">
                    <a:lnL>
                      <a:noFill/>
                    </a:lnL>
                    <a:lnR w="12700" cap="flat" cmpd="sng" algn="ctr">
                      <a:solidFill>
                        <a:schemeClr val="tx1"/>
                      </a:solidFill>
                      <a:prstDash val="solid"/>
                      <a:round/>
                      <a:headEnd type="none" w="med" len="med"/>
                      <a:tailEnd type="none" w="med" len="med"/>
                    </a:lnR>
                    <a:lnT>
                      <a:noFill/>
                    </a:lnT>
                    <a:lnB>
                      <a:noFill/>
                    </a:lnB>
                  </a:tcPr>
                </a:tc>
              </a:tr>
              <a:tr h="144018">
                <a:tc>
                  <a:txBody>
                    <a:bodyPr/>
                    <a:lstStyle/>
                    <a:p>
                      <a:r>
                        <a:rPr lang="en-US" sz="2400" dirty="0"/>
                        <a:t>KNO</a:t>
                      </a:r>
                      <a:r>
                        <a:rPr lang="en-US" sz="2400" baseline="-25000" dirty="0"/>
                        <a:t>3</a:t>
                      </a:r>
                      <a:r>
                        <a:rPr lang="en-US" sz="2400" dirty="0"/>
                        <a:t>(s)</a:t>
                      </a:r>
                    </a:p>
                  </a:txBody>
                  <a:tcPr marL="47134" marR="47134" marT="18002" marB="18002" anchor="ctr">
                    <a:lnL w="12700" cap="flat" cmpd="sng" algn="ctr">
                      <a:solidFill>
                        <a:schemeClr val="tx1"/>
                      </a:solidFill>
                      <a:prstDash val="solid"/>
                      <a:round/>
                      <a:headEnd type="none" w="med" len="med"/>
                      <a:tailEnd type="none" w="med" len="med"/>
                    </a:lnL>
                    <a:lnR>
                      <a:noFill/>
                    </a:lnR>
                    <a:lnT>
                      <a:noFill/>
                    </a:lnT>
                    <a:lnB>
                      <a:noFill/>
                    </a:lnB>
                    <a:solidFill>
                      <a:schemeClr val="accent2">
                        <a:lumMod val="20000"/>
                        <a:lumOff val="80000"/>
                      </a:schemeClr>
                    </a:solidFill>
                  </a:tcPr>
                </a:tc>
                <a:tc>
                  <a:txBody>
                    <a:bodyPr/>
                    <a:lstStyle/>
                    <a:p>
                      <a:pPr algn="r"/>
                      <a:r>
                        <a:rPr lang="el-GR" sz="2400" dirty="0"/>
                        <a:t>34.89</a:t>
                      </a:r>
                    </a:p>
                  </a:txBody>
                  <a:tcPr marL="47127" marR="259200" marT="18000" marB="18000" anchor="ctr">
                    <a:lnL>
                      <a:noFill/>
                    </a:lnL>
                    <a:lnR>
                      <a:noFill/>
                    </a:lnR>
                    <a:lnT>
                      <a:noFill/>
                    </a:lnT>
                    <a:lnB>
                      <a:noFill/>
                    </a:lnB>
                  </a:tcPr>
                </a:tc>
                <a:tc>
                  <a:txBody>
                    <a:bodyPr/>
                    <a:lstStyle/>
                    <a:p>
                      <a:r>
                        <a:rPr lang="en-US" sz="2400" dirty="0"/>
                        <a:t>KCl(s)</a:t>
                      </a:r>
                    </a:p>
                  </a:txBody>
                  <a:tcPr marL="47134" marR="47134" marT="18002" marB="18002" anchor="ctr">
                    <a:lnL>
                      <a:noFill/>
                    </a:lnL>
                    <a:lnR>
                      <a:noFill/>
                    </a:lnR>
                    <a:lnT>
                      <a:noFill/>
                    </a:lnT>
                    <a:lnB>
                      <a:noFill/>
                    </a:lnB>
                    <a:solidFill>
                      <a:schemeClr val="accent2">
                        <a:lumMod val="20000"/>
                        <a:lumOff val="80000"/>
                      </a:schemeClr>
                    </a:solidFill>
                  </a:tcPr>
                </a:tc>
                <a:tc>
                  <a:txBody>
                    <a:bodyPr/>
                    <a:lstStyle/>
                    <a:p>
                      <a:pPr algn="r"/>
                      <a:r>
                        <a:rPr lang="el-GR" sz="2400" dirty="0"/>
                        <a:t>-17.22</a:t>
                      </a:r>
                    </a:p>
                  </a:txBody>
                  <a:tcPr marL="47127" marR="259200" marT="18000" marB="18000" anchor="ctr">
                    <a:lnL>
                      <a:noFill/>
                    </a:lnL>
                    <a:lnR w="12700" cap="flat" cmpd="sng" algn="ctr">
                      <a:solidFill>
                        <a:schemeClr val="tx1"/>
                      </a:solidFill>
                      <a:prstDash val="solid"/>
                      <a:round/>
                      <a:headEnd type="none" w="med" len="med"/>
                      <a:tailEnd type="none" w="med" len="med"/>
                    </a:lnR>
                    <a:lnT>
                      <a:noFill/>
                    </a:lnT>
                    <a:lnB>
                      <a:noFill/>
                    </a:lnB>
                  </a:tcPr>
                </a:tc>
              </a:tr>
              <a:tr h="144018">
                <a:tc>
                  <a:txBody>
                    <a:bodyPr/>
                    <a:lstStyle/>
                    <a:p>
                      <a:r>
                        <a:rPr lang="en-US" sz="2400" dirty="0"/>
                        <a:t>NaOH(s)</a:t>
                      </a:r>
                    </a:p>
                  </a:txBody>
                  <a:tcPr marL="47134" marR="47134" marT="18002" marB="18002"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a:r>
                        <a:rPr lang="el-GR" sz="2400" dirty="0"/>
                        <a:t>-44.51</a:t>
                      </a:r>
                    </a:p>
                  </a:txBody>
                  <a:tcPr marL="47127" marR="259200" marT="18000" marB="18000" anchor="ctr">
                    <a:lnL>
                      <a:noFill/>
                    </a:lnL>
                    <a:lnR>
                      <a:noFill/>
                    </a:lnR>
                    <a:lnT>
                      <a:noFill/>
                    </a:lnT>
                    <a:lnB w="12700" cap="flat" cmpd="sng" algn="ctr">
                      <a:solidFill>
                        <a:schemeClr val="tx1"/>
                      </a:solidFill>
                      <a:prstDash val="solid"/>
                      <a:round/>
                      <a:headEnd type="none" w="med" len="med"/>
                      <a:tailEnd type="none" w="med" len="med"/>
                    </a:lnB>
                  </a:tcPr>
                </a:tc>
                <a:tc>
                  <a:txBody>
                    <a:bodyPr/>
                    <a:lstStyle/>
                    <a:p>
                      <a:r>
                        <a:rPr lang="en-US" sz="2400" dirty="0"/>
                        <a:t>NH</a:t>
                      </a:r>
                      <a:r>
                        <a:rPr lang="en-US" sz="2400" baseline="-25000" dirty="0"/>
                        <a:t>4</a:t>
                      </a:r>
                      <a:r>
                        <a:rPr lang="en-US" sz="2400" dirty="0"/>
                        <a:t>Cl(s)</a:t>
                      </a:r>
                    </a:p>
                  </a:txBody>
                  <a:tcPr marL="47134" marR="47134" marT="18002" marB="18002" anchor="ctr">
                    <a:lnL>
                      <a:noFill/>
                    </a:lnL>
                    <a:lnR>
                      <a:noFill/>
                    </a:lnR>
                    <a:lnT>
                      <a:noFill/>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a:r>
                        <a:rPr lang="el-GR" sz="2400" dirty="0"/>
                        <a:t>14.7</a:t>
                      </a:r>
                    </a:p>
                  </a:txBody>
                  <a:tcPr marL="47127" marR="259200" marT="18000" marB="1800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bl>
          </a:graphicData>
        </a:graphic>
      </p:graphicFrame>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10</a:t>
            </a:fld>
            <a:endParaRPr lang="el-GR" dirty="0">
              <a:solidFill>
                <a:prstClr val="black"/>
              </a:solidFill>
            </a:endParaRPr>
          </a:p>
        </p:txBody>
      </p:sp>
    </p:spTree>
    <p:extLst>
      <p:ext uri="{BB962C8B-B14F-4D97-AF65-F5344CB8AC3E}">
        <p14:creationId xmlns:p14="http://schemas.microsoft.com/office/powerpoint/2010/main" val="3966548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1080120"/>
          </a:xfrm>
        </p:spPr>
        <p:txBody>
          <a:bodyPr>
            <a:noAutofit/>
          </a:bodyPr>
          <a:lstStyle/>
          <a:p>
            <a:r>
              <a:rPr lang="el-GR" dirty="0" smtClean="0"/>
              <a:t>Γιατί πραγματοποιούνται οι ενδόθερμες διαλυτοποιήσεις;</a:t>
            </a:r>
            <a:r>
              <a:rPr lang="en-US" dirty="0" smtClean="0"/>
              <a:t> </a:t>
            </a:r>
            <a:r>
              <a:rPr lang="el-GR" sz="3200" b="0" dirty="0" smtClean="0"/>
              <a:t>(1 από 2)</a:t>
            </a:r>
            <a:endParaRPr lang="el-GR" sz="3200" b="0" dirty="0"/>
          </a:p>
        </p:txBody>
      </p:sp>
      <p:sp>
        <p:nvSpPr>
          <p:cNvPr id="3" name="2 - Θέση περιεχομένου"/>
          <p:cNvSpPr>
            <a:spLocks noGrp="1"/>
          </p:cNvSpPr>
          <p:nvPr>
            <p:ph idx="1"/>
          </p:nvPr>
        </p:nvSpPr>
        <p:spPr>
          <a:xfrm>
            <a:off x="259408" y="1556792"/>
            <a:ext cx="4799023" cy="5040560"/>
          </a:xfrm>
        </p:spPr>
        <p:txBody>
          <a:bodyPr>
            <a:noAutofit/>
          </a:bodyPr>
          <a:lstStyle/>
          <a:p>
            <a:pPr>
              <a:lnSpc>
                <a:spcPct val="110000"/>
              </a:lnSpc>
              <a:spcBef>
                <a:spcPts val="1200"/>
              </a:spcBef>
            </a:pPr>
            <a:r>
              <a:rPr lang="el-GR" sz="2400" dirty="0" smtClean="0"/>
              <a:t>Οι </a:t>
            </a:r>
            <a:r>
              <a:rPr lang="el-GR" sz="2400" b="1" dirty="0" smtClean="0"/>
              <a:t>εξώθερμες</a:t>
            </a:r>
            <a:r>
              <a:rPr lang="el-GR" sz="2400" dirty="0" smtClean="0"/>
              <a:t> διαλυτοποιήσεις οδεύουν προς προϊόντα χαμηλότερης ενέργειας και συνεπώς, σταθερότερα.</a:t>
            </a:r>
          </a:p>
          <a:p>
            <a:pPr>
              <a:lnSpc>
                <a:spcPct val="110000"/>
              </a:lnSpc>
              <a:spcBef>
                <a:spcPts val="1200"/>
              </a:spcBef>
            </a:pPr>
            <a:r>
              <a:rPr lang="el-GR" sz="2400" dirty="0" smtClean="0"/>
              <a:t>Οι </a:t>
            </a:r>
            <a:r>
              <a:rPr lang="el-GR" sz="2400" b="1" dirty="0" smtClean="0"/>
              <a:t>ενδόθερμες</a:t>
            </a:r>
            <a:r>
              <a:rPr lang="el-GR" sz="2400" dirty="0" smtClean="0"/>
              <a:t>, προς προϊόντα ψηλότερης ενέργειας</a:t>
            </a:r>
          </a:p>
          <a:p>
            <a:pPr>
              <a:lnSpc>
                <a:spcPct val="110000"/>
              </a:lnSpc>
              <a:spcBef>
                <a:spcPts val="1200"/>
              </a:spcBef>
            </a:pPr>
            <a:r>
              <a:rPr lang="el-GR" sz="2400" dirty="0" smtClean="0"/>
              <a:t>Γιατί τελικά πραγματοποιούνται οι ενδόθερμες διαδικασίες διαλυτοποίησης;</a:t>
            </a:r>
          </a:p>
          <a:p>
            <a:pPr>
              <a:lnSpc>
                <a:spcPct val="110000"/>
              </a:lnSpc>
              <a:spcBef>
                <a:spcPts val="1200"/>
              </a:spcBef>
            </a:pPr>
            <a:r>
              <a:rPr lang="el-GR" sz="2400" dirty="0" smtClean="0"/>
              <a:t>Η </a:t>
            </a:r>
            <a:r>
              <a:rPr lang="el-GR" sz="2400" b="1" dirty="0" smtClean="0"/>
              <a:t>εντροπία</a:t>
            </a:r>
            <a:r>
              <a:rPr lang="el-GR" sz="2400" dirty="0" smtClean="0"/>
              <a:t> παίζει επίσης σημαντικό ρόλο.</a:t>
            </a:r>
          </a:p>
          <a:p>
            <a:pPr>
              <a:lnSpc>
                <a:spcPct val="110000"/>
              </a:lnSpc>
              <a:spcBef>
                <a:spcPts val="1200"/>
              </a:spcBef>
            </a:pPr>
            <a:endParaRPr lang="el-GR" sz="2400" dirty="0"/>
          </a:p>
        </p:txBody>
      </p:sp>
      <p:grpSp>
        <p:nvGrpSpPr>
          <p:cNvPr id="16" name="Ομάδα 15"/>
          <p:cNvGrpSpPr/>
          <p:nvPr/>
        </p:nvGrpSpPr>
        <p:grpSpPr>
          <a:xfrm>
            <a:off x="4964925" y="1772816"/>
            <a:ext cx="4071934" cy="1945347"/>
            <a:chOff x="5072066" y="1571612"/>
            <a:chExt cx="4071934" cy="1945347"/>
          </a:xfrm>
        </p:grpSpPr>
        <p:grpSp>
          <p:nvGrpSpPr>
            <p:cNvPr id="19" name="18 - Ομάδα"/>
            <p:cNvGrpSpPr/>
            <p:nvPr/>
          </p:nvGrpSpPr>
          <p:grpSpPr>
            <a:xfrm>
              <a:off x="5072066" y="1571612"/>
              <a:ext cx="4071934" cy="1857388"/>
              <a:chOff x="5072066" y="4857760"/>
              <a:chExt cx="4071934" cy="1857388"/>
            </a:xfrm>
          </p:grpSpPr>
          <p:sp>
            <p:nvSpPr>
              <p:cNvPr id="7" name="6 - Ορθογώνιο"/>
              <p:cNvSpPr/>
              <p:nvPr/>
            </p:nvSpPr>
            <p:spPr>
              <a:xfrm>
                <a:off x="5072066" y="4857760"/>
                <a:ext cx="1214446" cy="7858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9" name="8 - Ορθογώνιο"/>
              <p:cNvSpPr/>
              <p:nvPr/>
            </p:nvSpPr>
            <p:spPr>
              <a:xfrm>
                <a:off x="7429520" y="5929330"/>
                <a:ext cx="1214446" cy="7858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cxnSp>
            <p:nvCxnSpPr>
              <p:cNvPr id="12" name="11 - Ευθεία γραμμή σύνδεσης"/>
              <p:cNvCxnSpPr/>
              <p:nvPr/>
            </p:nvCxnSpPr>
            <p:spPr>
              <a:xfrm rot="10800000" flipH="1">
                <a:off x="5072066" y="5286388"/>
                <a:ext cx="3857652" cy="158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14 - Ευθεία γραμμή σύνδεσης"/>
              <p:cNvCxnSpPr/>
              <p:nvPr/>
            </p:nvCxnSpPr>
            <p:spPr>
              <a:xfrm>
                <a:off x="6643702" y="6357958"/>
                <a:ext cx="2500298" cy="158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 name="16 - Βέλος προς τα κάτω"/>
              <p:cNvSpPr/>
              <p:nvPr/>
            </p:nvSpPr>
            <p:spPr>
              <a:xfrm>
                <a:off x="6929454" y="5357826"/>
                <a:ext cx="428628" cy="928694"/>
              </a:xfrm>
              <a:prstGeom prst="down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22" name="21 - TextBox"/>
            <p:cNvSpPr txBox="1"/>
            <p:nvPr/>
          </p:nvSpPr>
          <p:spPr>
            <a:xfrm>
              <a:off x="5165572" y="2022284"/>
              <a:ext cx="893514" cy="400110"/>
            </a:xfrm>
            <a:prstGeom prst="rect">
              <a:avLst/>
            </a:prstGeom>
            <a:noFill/>
          </p:spPr>
          <p:txBody>
            <a:bodyPr wrap="none" rtlCol="0">
              <a:spAutoFit/>
            </a:bodyPr>
            <a:lstStyle/>
            <a:p>
              <a:r>
                <a:rPr lang="el-GR" sz="2000" dirty="0" smtClean="0">
                  <a:solidFill>
                    <a:prstClr val="black"/>
                  </a:solidFill>
                  <a:latin typeface="Calibri"/>
                </a:rPr>
                <a:t>αρχική</a:t>
              </a:r>
              <a:endParaRPr lang="el-GR" sz="2000" dirty="0">
                <a:solidFill>
                  <a:prstClr val="black"/>
                </a:solidFill>
                <a:latin typeface="Calibri"/>
              </a:endParaRPr>
            </a:p>
          </p:txBody>
        </p:sp>
        <p:sp>
          <p:nvSpPr>
            <p:cNvPr id="24" name="23 - TextBox"/>
            <p:cNvSpPr txBox="1"/>
            <p:nvPr/>
          </p:nvSpPr>
          <p:spPr>
            <a:xfrm>
              <a:off x="7594464" y="3116849"/>
              <a:ext cx="842859" cy="400110"/>
            </a:xfrm>
            <a:prstGeom prst="rect">
              <a:avLst/>
            </a:prstGeom>
            <a:noFill/>
          </p:spPr>
          <p:txBody>
            <a:bodyPr wrap="none" rtlCol="0">
              <a:spAutoFit/>
            </a:bodyPr>
            <a:lstStyle/>
            <a:p>
              <a:r>
                <a:rPr lang="el-GR" sz="2000" dirty="0" smtClean="0">
                  <a:solidFill>
                    <a:prstClr val="black"/>
                  </a:solidFill>
                  <a:latin typeface="Calibri"/>
                </a:rPr>
                <a:t>τελική</a:t>
              </a:r>
              <a:endParaRPr lang="el-GR" sz="2000" dirty="0">
                <a:solidFill>
                  <a:prstClr val="black"/>
                </a:solidFill>
                <a:latin typeface="Calibri"/>
              </a:endParaRPr>
            </a:p>
          </p:txBody>
        </p:sp>
        <p:sp>
          <p:nvSpPr>
            <p:cNvPr id="26" name="25 - TextBox"/>
            <p:cNvSpPr txBox="1"/>
            <p:nvPr/>
          </p:nvSpPr>
          <p:spPr>
            <a:xfrm>
              <a:off x="6072198" y="2357430"/>
              <a:ext cx="997389" cy="461665"/>
            </a:xfrm>
            <a:prstGeom prst="rect">
              <a:avLst/>
            </a:prstGeom>
            <a:noFill/>
          </p:spPr>
          <p:txBody>
            <a:bodyPr wrap="none" rtlCol="0">
              <a:spAutoFit/>
            </a:bodyPr>
            <a:lstStyle/>
            <a:p>
              <a:r>
                <a:rPr lang="el-GR" sz="2400" dirty="0" smtClean="0">
                  <a:solidFill>
                    <a:prstClr val="black"/>
                  </a:solidFill>
                  <a:latin typeface="Calibri"/>
                </a:rPr>
                <a:t>Δ</a:t>
              </a:r>
              <a:r>
                <a:rPr lang="el-GR" sz="2400" i="1" dirty="0" smtClean="0">
                  <a:solidFill>
                    <a:prstClr val="black"/>
                  </a:solidFill>
                  <a:latin typeface="Calibri"/>
                </a:rPr>
                <a:t>Η</a:t>
              </a:r>
              <a:r>
                <a:rPr lang="el-GR" sz="2400" dirty="0" smtClean="0">
                  <a:solidFill>
                    <a:prstClr val="black"/>
                  </a:solidFill>
                  <a:latin typeface="Calibri"/>
                </a:rPr>
                <a:t> &lt; 0</a:t>
              </a:r>
              <a:endParaRPr lang="el-GR" sz="2400" dirty="0">
                <a:solidFill>
                  <a:prstClr val="black"/>
                </a:solidFill>
                <a:latin typeface="Calibri"/>
              </a:endParaRPr>
            </a:p>
          </p:txBody>
        </p:sp>
      </p:grpSp>
      <p:grpSp>
        <p:nvGrpSpPr>
          <p:cNvPr id="14" name="Ομάδα 13"/>
          <p:cNvGrpSpPr/>
          <p:nvPr/>
        </p:nvGrpSpPr>
        <p:grpSpPr>
          <a:xfrm>
            <a:off x="4964925" y="4482710"/>
            <a:ext cx="4071934" cy="1893107"/>
            <a:chOff x="5072066" y="4500570"/>
            <a:chExt cx="4071934" cy="1893107"/>
          </a:xfrm>
        </p:grpSpPr>
        <p:grpSp>
          <p:nvGrpSpPr>
            <p:cNvPr id="18" name="17 - Ομάδα"/>
            <p:cNvGrpSpPr/>
            <p:nvPr/>
          </p:nvGrpSpPr>
          <p:grpSpPr>
            <a:xfrm>
              <a:off x="5072066" y="4500570"/>
              <a:ext cx="4071934" cy="1893107"/>
              <a:chOff x="5072066" y="1928802"/>
              <a:chExt cx="4071934" cy="1893107"/>
            </a:xfrm>
          </p:grpSpPr>
          <p:sp>
            <p:nvSpPr>
              <p:cNvPr id="6" name="5 - Ορθογώνιο"/>
              <p:cNvSpPr/>
              <p:nvPr/>
            </p:nvSpPr>
            <p:spPr>
              <a:xfrm>
                <a:off x="5072066" y="3036091"/>
                <a:ext cx="1214446" cy="7858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 name="7 - Ορθογώνιο"/>
              <p:cNvSpPr/>
              <p:nvPr/>
            </p:nvSpPr>
            <p:spPr>
              <a:xfrm>
                <a:off x="7429520" y="1928802"/>
                <a:ext cx="1214446" cy="7858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cxnSp>
            <p:nvCxnSpPr>
              <p:cNvPr id="11" name="10 - Ευθεία γραμμή σύνδεσης"/>
              <p:cNvCxnSpPr>
                <a:stCxn id="6" idx="1"/>
              </p:cNvCxnSpPr>
              <p:nvPr/>
            </p:nvCxnSpPr>
            <p:spPr>
              <a:xfrm rot="10800000" flipH="1">
                <a:off x="5072066" y="3429000"/>
                <a:ext cx="3857652" cy="158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12 - Ευθεία γραμμή σύνδεσης"/>
              <p:cNvCxnSpPr/>
              <p:nvPr/>
            </p:nvCxnSpPr>
            <p:spPr>
              <a:xfrm>
                <a:off x="6643702" y="2285992"/>
                <a:ext cx="2500298" cy="158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1" name="20 - Βέλος προς τα κάτω"/>
            <p:cNvSpPr/>
            <p:nvPr/>
          </p:nvSpPr>
          <p:spPr>
            <a:xfrm rot="10800000">
              <a:off x="6929454" y="4929198"/>
              <a:ext cx="428628" cy="1000132"/>
            </a:xfrm>
            <a:prstGeom prst="downArrow">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3" name="22 - TextBox"/>
            <p:cNvSpPr txBox="1"/>
            <p:nvPr/>
          </p:nvSpPr>
          <p:spPr>
            <a:xfrm>
              <a:off x="5165572" y="6022812"/>
              <a:ext cx="821507" cy="369332"/>
            </a:xfrm>
            <a:prstGeom prst="rect">
              <a:avLst/>
            </a:prstGeom>
            <a:noFill/>
          </p:spPr>
          <p:txBody>
            <a:bodyPr wrap="none" rtlCol="0">
              <a:spAutoFit/>
            </a:bodyPr>
            <a:lstStyle/>
            <a:p>
              <a:r>
                <a:rPr lang="el-GR" dirty="0" smtClean="0">
                  <a:solidFill>
                    <a:prstClr val="black"/>
                  </a:solidFill>
                  <a:latin typeface="Calibri"/>
                </a:rPr>
                <a:t>αρχική</a:t>
              </a:r>
              <a:endParaRPr lang="el-GR" dirty="0">
                <a:solidFill>
                  <a:prstClr val="black"/>
                </a:solidFill>
                <a:latin typeface="Calibri"/>
              </a:endParaRPr>
            </a:p>
          </p:txBody>
        </p:sp>
        <p:sp>
          <p:nvSpPr>
            <p:cNvPr id="25" name="24 - TextBox"/>
            <p:cNvSpPr txBox="1"/>
            <p:nvPr/>
          </p:nvSpPr>
          <p:spPr>
            <a:xfrm>
              <a:off x="7594464" y="4951242"/>
              <a:ext cx="777329" cy="369332"/>
            </a:xfrm>
            <a:prstGeom prst="rect">
              <a:avLst/>
            </a:prstGeom>
            <a:noFill/>
          </p:spPr>
          <p:txBody>
            <a:bodyPr wrap="none" rtlCol="0">
              <a:spAutoFit/>
            </a:bodyPr>
            <a:lstStyle/>
            <a:p>
              <a:r>
                <a:rPr lang="el-GR" dirty="0" smtClean="0">
                  <a:solidFill>
                    <a:prstClr val="black"/>
                  </a:solidFill>
                  <a:latin typeface="Calibri"/>
                </a:rPr>
                <a:t>τελική</a:t>
              </a:r>
              <a:endParaRPr lang="el-GR" dirty="0">
                <a:solidFill>
                  <a:prstClr val="black"/>
                </a:solidFill>
                <a:latin typeface="Calibri"/>
              </a:endParaRPr>
            </a:p>
          </p:txBody>
        </p:sp>
        <p:sp>
          <p:nvSpPr>
            <p:cNvPr id="27" name="26 - TextBox"/>
            <p:cNvSpPr txBox="1"/>
            <p:nvPr/>
          </p:nvSpPr>
          <p:spPr>
            <a:xfrm>
              <a:off x="6072198" y="5214950"/>
              <a:ext cx="997389" cy="461665"/>
            </a:xfrm>
            <a:prstGeom prst="rect">
              <a:avLst/>
            </a:prstGeom>
            <a:noFill/>
          </p:spPr>
          <p:txBody>
            <a:bodyPr wrap="none" rtlCol="0">
              <a:spAutoFit/>
            </a:bodyPr>
            <a:lstStyle/>
            <a:p>
              <a:r>
                <a:rPr lang="el-GR" sz="2400" dirty="0" smtClean="0">
                  <a:solidFill>
                    <a:prstClr val="black"/>
                  </a:solidFill>
                  <a:latin typeface="Calibri"/>
                </a:rPr>
                <a:t>Δ</a:t>
              </a:r>
              <a:r>
                <a:rPr lang="el-GR" sz="2400" i="1" dirty="0" smtClean="0">
                  <a:solidFill>
                    <a:prstClr val="black"/>
                  </a:solidFill>
                  <a:latin typeface="Calibri"/>
                </a:rPr>
                <a:t>Η</a:t>
              </a:r>
              <a:r>
                <a:rPr lang="el-GR" sz="2400" dirty="0" smtClean="0">
                  <a:solidFill>
                    <a:prstClr val="black"/>
                  </a:solidFill>
                  <a:latin typeface="Calibri"/>
                </a:rPr>
                <a:t> &gt; 0</a:t>
              </a:r>
              <a:endParaRPr lang="el-GR" sz="2400" dirty="0">
                <a:solidFill>
                  <a:prstClr val="black"/>
                </a:solidFill>
                <a:latin typeface="Calibri"/>
              </a:endParaRPr>
            </a:p>
          </p:txBody>
        </p:sp>
      </p:gr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11</a:t>
            </a:fld>
            <a:endParaRPr lang="el-GR" dirty="0">
              <a:solidFill>
                <a:prstClr val="black"/>
              </a:solidFill>
            </a:endParaRPr>
          </a:p>
        </p:txBody>
      </p:sp>
    </p:spTree>
    <p:extLst>
      <p:ext uri="{BB962C8B-B14F-4D97-AF65-F5344CB8AC3E}">
        <p14:creationId xmlns:p14="http://schemas.microsoft.com/office/powerpoint/2010/main" val="3884323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1080120"/>
          </a:xfrm>
        </p:spPr>
        <p:txBody>
          <a:bodyPr>
            <a:normAutofit fontScale="90000"/>
          </a:bodyPr>
          <a:lstStyle/>
          <a:p>
            <a:r>
              <a:rPr lang="el-GR" sz="4400" dirty="0">
                <a:solidFill>
                  <a:prstClr val="black"/>
                </a:solidFill>
              </a:rPr>
              <a:t>Γιατί πραγματοποιούνται οι ενδόθερμες διαλυτοποιήσεις;</a:t>
            </a:r>
            <a:r>
              <a:rPr lang="en-US" sz="4400" dirty="0">
                <a:solidFill>
                  <a:prstClr val="black"/>
                </a:solidFill>
              </a:rPr>
              <a:t> </a:t>
            </a:r>
            <a:r>
              <a:rPr lang="el-GR" sz="3600" b="0" dirty="0" smtClean="0">
                <a:solidFill>
                  <a:prstClr val="black"/>
                </a:solidFill>
              </a:rPr>
              <a:t>(2 </a:t>
            </a:r>
            <a:r>
              <a:rPr lang="el-GR" sz="3600" b="0" dirty="0">
                <a:solidFill>
                  <a:prstClr val="black"/>
                </a:solidFill>
              </a:rPr>
              <a:t>από 2)</a:t>
            </a:r>
            <a:endParaRPr lang="el-GR" sz="3600" b="0" dirty="0"/>
          </a:p>
        </p:txBody>
      </p:sp>
      <p:sp>
        <p:nvSpPr>
          <p:cNvPr id="3" name="2 - Θέση περιεχομένου"/>
          <p:cNvSpPr>
            <a:spLocks noGrp="1"/>
          </p:cNvSpPr>
          <p:nvPr>
            <p:ph idx="1"/>
          </p:nvPr>
        </p:nvSpPr>
        <p:spPr>
          <a:xfrm>
            <a:off x="457200" y="1484784"/>
            <a:ext cx="8229600" cy="4752528"/>
          </a:xfrm>
        </p:spPr>
        <p:txBody>
          <a:bodyPr>
            <a:normAutofit/>
          </a:bodyPr>
          <a:lstStyle/>
          <a:p>
            <a:pPr>
              <a:spcAft>
                <a:spcPts val="16200"/>
              </a:spcAft>
            </a:pPr>
            <a:r>
              <a:rPr lang="el-GR" sz="2400" dirty="0" smtClean="0"/>
              <a:t>Η εντροπία εκφράζει την αταξία και έμμεσα τις δυνατότητες κίνησης των μορίων ή των ιόντων.</a:t>
            </a:r>
          </a:p>
          <a:p>
            <a:r>
              <a:rPr lang="el-GR" sz="2400" dirty="0" smtClean="0"/>
              <a:t>Εάν τα μόρια ή ιόντα, μετά μια διαδικασία έχουν περισσότερες δυνατότητες κίνησης , τότε λέμε ότι κατευθύνθηκαν σε κατάσταση </a:t>
            </a:r>
            <a:r>
              <a:rPr lang="el-GR" sz="2400" b="1" dirty="0" smtClean="0"/>
              <a:t>μεγαλύτερης εντροπίας.</a:t>
            </a:r>
            <a:endParaRPr lang="el-GR" sz="2400" dirty="0" smtClean="0"/>
          </a:p>
          <a:p>
            <a:endParaRPr lang="el-GR" sz="2400" dirty="0" smtClean="0"/>
          </a:p>
          <a:p>
            <a:endParaRPr lang="el-GR" sz="2400" dirty="0"/>
          </a:p>
        </p:txBody>
      </p:sp>
      <p:grpSp>
        <p:nvGrpSpPr>
          <p:cNvPr id="23" name="Ομάδα 22" descr="σχηματικά η εντροπία"/>
          <p:cNvGrpSpPr/>
          <p:nvPr/>
        </p:nvGrpSpPr>
        <p:grpSpPr>
          <a:xfrm>
            <a:off x="2501644" y="2471734"/>
            <a:ext cx="4384704" cy="1714512"/>
            <a:chOff x="2471726" y="2857496"/>
            <a:chExt cx="4384704" cy="1714512"/>
          </a:xfrm>
        </p:grpSpPr>
        <p:sp>
          <p:nvSpPr>
            <p:cNvPr id="6" name="5 - Έλλειψη"/>
            <p:cNvSpPr/>
            <p:nvPr/>
          </p:nvSpPr>
          <p:spPr>
            <a:xfrm>
              <a:off x="2471726" y="3328990"/>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7" name="6 - Έλλειψη"/>
            <p:cNvSpPr/>
            <p:nvPr/>
          </p:nvSpPr>
          <p:spPr>
            <a:xfrm>
              <a:off x="2624126" y="3481390"/>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 name="7 - Έλλειψη"/>
            <p:cNvSpPr/>
            <p:nvPr/>
          </p:nvSpPr>
          <p:spPr>
            <a:xfrm>
              <a:off x="2776526" y="3633790"/>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9" name="8 - Έλλειψη"/>
            <p:cNvSpPr/>
            <p:nvPr/>
          </p:nvSpPr>
          <p:spPr>
            <a:xfrm>
              <a:off x="2471726" y="3543304"/>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0" name="9 - Έλλειψη"/>
            <p:cNvSpPr/>
            <p:nvPr/>
          </p:nvSpPr>
          <p:spPr>
            <a:xfrm>
              <a:off x="2757478" y="3400428"/>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1" name="10 - Έλλειψη"/>
            <p:cNvSpPr/>
            <p:nvPr/>
          </p:nvSpPr>
          <p:spPr>
            <a:xfrm>
              <a:off x="2928926" y="3786190"/>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2" name="11 - Έλλειψη"/>
            <p:cNvSpPr/>
            <p:nvPr/>
          </p:nvSpPr>
          <p:spPr>
            <a:xfrm>
              <a:off x="2757478" y="3757618"/>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3" name="12 - Έλλειψη"/>
            <p:cNvSpPr/>
            <p:nvPr/>
          </p:nvSpPr>
          <p:spPr>
            <a:xfrm>
              <a:off x="2543164" y="3686180"/>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4" name="13 - Έλλειψη"/>
            <p:cNvSpPr/>
            <p:nvPr/>
          </p:nvSpPr>
          <p:spPr>
            <a:xfrm>
              <a:off x="5286380" y="2928934"/>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5" name="14 - Έλλειψη"/>
            <p:cNvSpPr/>
            <p:nvPr/>
          </p:nvSpPr>
          <p:spPr>
            <a:xfrm>
              <a:off x="5624522" y="3338514"/>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6" name="15 - Έλλειψη"/>
            <p:cNvSpPr/>
            <p:nvPr/>
          </p:nvSpPr>
          <p:spPr>
            <a:xfrm>
              <a:off x="6072198" y="3643314"/>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7" name="16 - Έλλειψη"/>
            <p:cNvSpPr/>
            <p:nvPr/>
          </p:nvSpPr>
          <p:spPr>
            <a:xfrm>
              <a:off x="5143504" y="3571876"/>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8" name="17 - Έλλειψη"/>
            <p:cNvSpPr/>
            <p:nvPr/>
          </p:nvSpPr>
          <p:spPr>
            <a:xfrm>
              <a:off x="6215074" y="2857496"/>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9" name="18 - Έλλειψη"/>
            <p:cNvSpPr/>
            <p:nvPr/>
          </p:nvSpPr>
          <p:spPr>
            <a:xfrm>
              <a:off x="6570678" y="3786190"/>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0" name="19 - Έλλειψη"/>
            <p:cNvSpPr/>
            <p:nvPr/>
          </p:nvSpPr>
          <p:spPr>
            <a:xfrm>
              <a:off x="5929322" y="4286256"/>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1" name="20 - Έλλειψη"/>
            <p:cNvSpPr/>
            <p:nvPr/>
          </p:nvSpPr>
          <p:spPr>
            <a:xfrm>
              <a:off x="5357818" y="4071942"/>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2" name="21 - Δεξιό βέλος"/>
            <p:cNvSpPr/>
            <p:nvPr/>
          </p:nvSpPr>
          <p:spPr>
            <a:xfrm>
              <a:off x="3714744" y="3429000"/>
              <a:ext cx="1143008" cy="71438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12</a:t>
            </a:fld>
            <a:endParaRPr lang="el-GR" dirty="0">
              <a:solidFill>
                <a:prstClr val="black"/>
              </a:solidFill>
            </a:endParaRPr>
          </a:p>
        </p:txBody>
      </p:sp>
    </p:spTree>
    <p:extLst>
      <p:ext uri="{BB962C8B-B14F-4D97-AF65-F5344CB8AC3E}">
        <p14:creationId xmlns:p14="http://schemas.microsoft.com/office/powerpoint/2010/main" val="21735596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Το νόημα της </a:t>
            </a:r>
            <a:r>
              <a:rPr lang="el-GR" dirty="0" smtClean="0"/>
              <a:t>εντροπίας </a:t>
            </a:r>
            <a:r>
              <a:rPr lang="el-GR" sz="3600" b="0" dirty="0" smtClean="0"/>
              <a:t>1/2</a:t>
            </a:r>
            <a:endParaRPr lang="el-GR" sz="3600" b="0" dirty="0"/>
          </a:p>
        </p:txBody>
      </p:sp>
      <p:sp>
        <p:nvSpPr>
          <p:cNvPr id="3" name="Content Placeholder 2"/>
          <p:cNvSpPr>
            <a:spLocks noGrp="1"/>
          </p:cNvSpPr>
          <p:nvPr>
            <p:ph idx="1"/>
          </p:nvPr>
        </p:nvSpPr>
        <p:spPr>
          <a:xfrm>
            <a:off x="457200" y="1196752"/>
            <a:ext cx="8229600" cy="861992"/>
          </a:xfrm>
        </p:spPr>
        <p:txBody>
          <a:bodyPr>
            <a:normAutofit/>
          </a:bodyPr>
          <a:lstStyle/>
          <a:p>
            <a:r>
              <a:rPr lang="el-GR" sz="2400" dirty="0" smtClean="0"/>
              <a:t>Τα μόρια του αερίου πρακτικά, καταλαμβάνουν τον ένα από τους δύο χώρους.</a:t>
            </a:r>
            <a:endParaRPr lang="el-GR" sz="2400" dirty="0"/>
          </a:p>
        </p:txBody>
      </p:sp>
      <p:grpSp>
        <p:nvGrpSpPr>
          <p:cNvPr id="6" name="Ομάδα 5"/>
          <p:cNvGrpSpPr/>
          <p:nvPr/>
        </p:nvGrpSpPr>
        <p:grpSpPr>
          <a:xfrm>
            <a:off x="1654808" y="2670624"/>
            <a:ext cx="5477076" cy="2780952"/>
            <a:chOff x="1654808" y="2670624"/>
            <a:chExt cx="5477076" cy="2780952"/>
          </a:xfrm>
        </p:grpSpPr>
        <p:grpSp>
          <p:nvGrpSpPr>
            <p:cNvPr id="114" name="Group 113"/>
            <p:cNvGrpSpPr/>
            <p:nvPr/>
          </p:nvGrpSpPr>
          <p:grpSpPr>
            <a:xfrm>
              <a:off x="1654808" y="2670624"/>
              <a:ext cx="2745995" cy="2780952"/>
              <a:chOff x="2330061" y="2636912"/>
              <a:chExt cx="2745995" cy="2780952"/>
            </a:xfrm>
          </p:grpSpPr>
          <p:grpSp>
            <p:nvGrpSpPr>
              <p:cNvPr id="7" name="115 - Ομάδα"/>
              <p:cNvGrpSpPr/>
              <p:nvPr/>
            </p:nvGrpSpPr>
            <p:grpSpPr>
              <a:xfrm>
                <a:off x="2330061" y="2636912"/>
                <a:ext cx="2745995" cy="2780952"/>
                <a:chOff x="4857752" y="1928802"/>
                <a:chExt cx="2071702" cy="1857388"/>
              </a:xfrm>
            </p:grpSpPr>
            <p:sp>
              <p:nvSpPr>
                <p:cNvPr id="12" name="4 - Έλλειψη"/>
                <p:cNvSpPr/>
                <p:nvPr/>
              </p:nvSpPr>
              <p:spPr>
                <a:xfrm>
                  <a:off x="5053018" y="265985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3" name="5 - Έλλειψη"/>
                <p:cNvSpPr/>
                <p:nvPr/>
              </p:nvSpPr>
              <p:spPr>
                <a:xfrm>
                  <a:off x="5205418" y="281225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4" name="6 - Έλλειψη"/>
                <p:cNvSpPr/>
                <p:nvPr/>
              </p:nvSpPr>
              <p:spPr>
                <a:xfrm>
                  <a:off x="5357818" y="296465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5" name="7 - Έλλειψη"/>
                <p:cNvSpPr/>
                <p:nvPr/>
              </p:nvSpPr>
              <p:spPr>
                <a:xfrm>
                  <a:off x="5286380" y="260746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6" name="8 - Έλλειψη"/>
                <p:cNvSpPr/>
                <p:nvPr/>
              </p:nvSpPr>
              <p:spPr>
                <a:xfrm>
                  <a:off x="5429256" y="2750339"/>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7" name="9 - Έλλειψη"/>
                <p:cNvSpPr/>
                <p:nvPr/>
              </p:nvSpPr>
              <p:spPr>
                <a:xfrm>
                  <a:off x="5572132" y="296465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8" name="10 - Έλλειψη"/>
                <p:cNvSpPr/>
                <p:nvPr/>
              </p:nvSpPr>
              <p:spPr>
                <a:xfrm>
                  <a:off x="5214942" y="2393149"/>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9" name="11 - Έλλειψη"/>
                <p:cNvSpPr/>
                <p:nvPr/>
              </p:nvSpPr>
              <p:spPr>
                <a:xfrm>
                  <a:off x="5643570" y="2750339"/>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0" name="12 - Έλλειψη"/>
                <p:cNvSpPr/>
                <p:nvPr/>
              </p:nvSpPr>
              <p:spPr>
                <a:xfrm>
                  <a:off x="5857884" y="2821777"/>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1" name="13 - Έλλειψη"/>
                <p:cNvSpPr/>
                <p:nvPr/>
              </p:nvSpPr>
              <p:spPr>
                <a:xfrm>
                  <a:off x="5535045" y="2238367"/>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2" name="14 - Έλλειψη"/>
                <p:cNvSpPr/>
                <p:nvPr/>
              </p:nvSpPr>
              <p:spPr>
                <a:xfrm>
                  <a:off x="5500694" y="2536025"/>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3" name="15 - Έλλειψη"/>
                <p:cNvSpPr/>
                <p:nvPr/>
              </p:nvSpPr>
              <p:spPr>
                <a:xfrm>
                  <a:off x="5805494" y="255507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4" name="16 - Έλλειψη"/>
                <p:cNvSpPr/>
                <p:nvPr/>
              </p:nvSpPr>
              <p:spPr>
                <a:xfrm>
                  <a:off x="6034102" y="271224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5" name="17 - Έλλειψη"/>
                <p:cNvSpPr/>
                <p:nvPr/>
              </p:nvSpPr>
              <p:spPr>
                <a:xfrm>
                  <a:off x="5786446" y="2321711"/>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6" name="18 - Έλλειψη"/>
                <p:cNvSpPr/>
                <p:nvPr/>
              </p:nvSpPr>
              <p:spPr>
                <a:xfrm>
                  <a:off x="6338902" y="301704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7" name="19 - Έλλειψη"/>
                <p:cNvSpPr/>
                <p:nvPr/>
              </p:nvSpPr>
              <p:spPr>
                <a:xfrm>
                  <a:off x="6267464" y="265985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8" name="20 - Έλλειψη"/>
                <p:cNvSpPr/>
                <p:nvPr/>
              </p:nvSpPr>
              <p:spPr>
                <a:xfrm>
                  <a:off x="6410340" y="2802729"/>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9" name="21 - Έλλειψη"/>
                <p:cNvSpPr/>
                <p:nvPr/>
              </p:nvSpPr>
              <p:spPr>
                <a:xfrm>
                  <a:off x="6553216" y="301704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0" name="22 - Έλλειψη"/>
                <p:cNvSpPr/>
                <p:nvPr/>
              </p:nvSpPr>
              <p:spPr>
                <a:xfrm>
                  <a:off x="6196026" y="2445539"/>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1" name="23 - Έλλειψη"/>
                <p:cNvSpPr/>
                <p:nvPr/>
              </p:nvSpPr>
              <p:spPr>
                <a:xfrm>
                  <a:off x="6624654" y="2802729"/>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2" name="24 - Έλλειψη"/>
                <p:cNvSpPr/>
                <p:nvPr/>
              </p:nvSpPr>
              <p:spPr>
                <a:xfrm>
                  <a:off x="5929322" y="2035959"/>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3" name="25 - Έλλειψη"/>
                <p:cNvSpPr/>
                <p:nvPr/>
              </p:nvSpPr>
              <p:spPr>
                <a:xfrm>
                  <a:off x="6072198" y="225027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4" name="26 - Έλλειψη"/>
                <p:cNvSpPr/>
                <p:nvPr/>
              </p:nvSpPr>
              <p:spPr>
                <a:xfrm>
                  <a:off x="6481778" y="2588415"/>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5" name="27 - Έλλειψη"/>
                <p:cNvSpPr/>
                <p:nvPr/>
              </p:nvSpPr>
              <p:spPr>
                <a:xfrm>
                  <a:off x="5572132" y="3178967"/>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6" name="28 - Έλλειψη"/>
                <p:cNvSpPr/>
                <p:nvPr/>
              </p:nvSpPr>
              <p:spPr>
                <a:xfrm>
                  <a:off x="5695960" y="3302795"/>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7" name="29 - Έλλειψη"/>
                <p:cNvSpPr/>
                <p:nvPr/>
              </p:nvSpPr>
              <p:spPr>
                <a:xfrm>
                  <a:off x="5848360" y="3455195"/>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8" name="30 - Έλλειψη"/>
                <p:cNvSpPr/>
                <p:nvPr/>
              </p:nvSpPr>
              <p:spPr>
                <a:xfrm>
                  <a:off x="6000760" y="3607595"/>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9" name="31 - Έλλειψη"/>
                <p:cNvSpPr/>
                <p:nvPr/>
              </p:nvSpPr>
              <p:spPr>
                <a:xfrm>
                  <a:off x="5929322" y="3250405"/>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40" name="32 - Έλλειψη"/>
                <p:cNvSpPr/>
                <p:nvPr/>
              </p:nvSpPr>
              <p:spPr>
                <a:xfrm>
                  <a:off x="6072198" y="3393281"/>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41" name="33 - Έλλειψη"/>
                <p:cNvSpPr/>
                <p:nvPr/>
              </p:nvSpPr>
              <p:spPr>
                <a:xfrm>
                  <a:off x="5715008" y="2107397"/>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42" name="34 - Έλλειψη"/>
                <p:cNvSpPr/>
                <p:nvPr/>
              </p:nvSpPr>
              <p:spPr>
                <a:xfrm>
                  <a:off x="5857884" y="3036091"/>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43" name="35 - Έλλειψη"/>
                <p:cNvSpPr/>
                <p:nvPr/>
              </p:nvSpPr>
              <p:spPr>
                <a:xfrm>
                  <a:off x="6286512" y="3393281"/>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44" name="36 - Έλλειψη"/>
                <p:cNvSpPr/>
                <p:nvPr/>
              </p:nvSpPr>
              <p:spPr>
                <a:xfrm>
                  <a:off x="6000760" y="2536025"/>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45" name="37 - Έλλειψη"/>
                <p:cNvSpPr/>
                <p:nvPr/>
              </p:nvSpPr>
              <p:spPr>
                <a:xfrm>
                  <a:off x="6143636" y="2893215"/>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46" name="38 - Έλλειψη"/>
                <p:cNvSpPr/>
                <p:nvPr/>
              </p:nvSpPr>
              <p:spPr>
                <a:xfrm>
                  <a:off x="6143636" y="3178967"/>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47" name="39 - Έλλειψη"/>
                <p:cNvSpPr/>
                <p:nvPr/>
              </p:nvSpPr>
              <p:spPr>
                <a:xfrm>
                  <a:off x="6448436" y="3198015"/>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0" name="113 - Ορθογώνιο"/>
                <p:cNvSpPr/>
                <p:nvPr/>
              </p:nvSpPr>
              <p:spPr>
                <a:xfrm>
                  <a:off x="4857752" y="1928802"/>
                  <a:ext cx="2071702" cy="1857388"/>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51" name="9 - Έλλειψη"/>
              <p:cNvSpPr/>
              <p:nvPr/>
            </p:nvSpPr>
            <p:spPr>
              <a:xfrm>
                <a:off x="2455141" y="4633493"/>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2" name="11 - Έλλειψη"/>
              <p:cNvSpPr/>
              <p:nvPr/>
            </p:nvSpPr>
            <p:spPr>
              <a:xfrm>
                <a:off x="2549830" y="4312613"/>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3" name="12 - Έλλειψη"/>
              <p:cNvSpPr/>
              <p:nvPr/>
            </p:nvSpPr>
            <p:spPr>
              <a:xfrm>
                <a:off x="2833899" y="4419573"/>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4" name="34 - Έλλειψη"/>
              <p:cNvSpPr/>
              <p:nvPr/>
            </p:nvSpPr>
            <p:spPr>
              <a:xfrm>
                <a:off x="2833899" y="4740452"/>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5" name="38 - Έλλειψη"/>
              <p:cNvSpPr/>
              <p:nvPr/>
            </p:nvSpPr>
            <p:spPr>
              <a:xfrm>
                <a:off x="3212657" y="4954372"/>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6" name="9 - Έλλειψη"/>
              <p:cNvSpPr/>
              <p:nvPr/>
            </p:nvSpPr>
            <p:spPr>
              <a:xfrm>
                <a:off x="4208937" y="3130711"/>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7" name="11 - Έλλειψη"/>
              <p:cNvSpPr/>
              <p:nvPr/>
            </p:nvSpPr>
            <p:spPr>
              <a:xfrm>
                <a:off x="4303626" y="2809831"/>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8" name="12 - Έλλειψη"/>
              <p:cNvSpPr/>
              <p:nvPr/>
            </p:nvSpPr>
            <p:spPr>
              <a:xfrm>
                <a:off x="4587695" y="2916791"/>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9" name="34 - Έλλειψη"/>
              <p:cNvSpPr/>
              <p:nvPr/>
            </p:nvSpPr>
            <p:spPr>
              <a:xfrm>
                <a:off x="4587695" y="3237670"/>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0" name="38 - Έλλειψη"/>
              <p:cNvSpPr/>
              <p:nvPr/>
            </p:nvSpPr>
            <p:spPr>
              <a:xfrm>
                <a:off x="4860032" y="3460321"/>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1" name="9 - Έλλειψη"/>
              <p:cNvSpPr/>
              <p:nvPr/>
            </p:nvSpPr>
            <p:spPr>
              <a:xfrm>
                <a:off x="2385758" y="3023751"/>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2" name="11 - Έλλειψη"/>
              <p:cNvSpPr/>
              <p:nvPr/>
            </p:nvSpPr>
            <p:spPr>
              <a:xfrm>
                <a:off x="2512486" y="2713029"/>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3" name="12 - Έλλειψη"/>
              <p:cNvSpPr/>
              <p:nvPr/>
            </p:nvSpPr>
            <p:spPr>
              <a:xfrm>
                <a:off x="2697885" y="2983300"/>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4" name="34 - Έλλειψη"/>
              <p:cNvSpPr/>
              <p:nvPr/>
            </p:nvSpPr>
            <p:spPr>
              <a:xfrm>
                <a:off x="2498840" y="3344630"/>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5" name="38 - Έλλειψη"/>
              <p:cNvSpPr/>
              <p:nvPr/>
            </p:nvSpPr>
            <p:spPr>
              <a:xfrm>
                <a:off x="3040232" y="2782882"/>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6" name="18 - Έλλειψη"/>
              <p:cNvSpPr/>
              <p:nvPr/>
            </p:nvSpPr>
            <p:spPr>
              <a:xfrm>
                <a:off x="4775032" y="5143157"/>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7" name="20 - Έλλειψη"/>
              <p:cNvSpPr/>
              <p:nvPr/>
            </p:nvSpPr>
            <p:spPr>
              <a:xfrm>
                <a:off x="4869722" y="4822278"/>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8" name="34 - Έλλειψη"/>
              <p:cNvSpPr/>
              <p:nvPr/>
            </p:nvSpPr>
            <p:spPr>
              <a:xfrm>
                <a:off x="4137454" y="5171676"/>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9" name="37 - Έλλειψη"/>
              <p:cNvSpPr/>
              <p:nvPr/>
            </p:nvSpPr>
            <p:spPr>
              <a:xfrm>
                <a:off x="4516212" y="4957757"/>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70" name="39 - Έλλειψη"/>
              <p:cNvSpPr/>
              <p:nvPr/>
            </p:nvSpPr>
            <p:spPr>
              <a:xfrm>
                <a:off x="4822377" y="4483004"/>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71" name="27 - Έλλειψη"/>
              <p:cNvSpPr/>
              <p:nvPr/>
            </p:nvSpPr>
            <p:spPr>
              <a:xfrm>
                <a:off x="2594604" y="4922286"/>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72" name="28 - Έλλειψη"/>
              <p:cNvSpPr/>
              <p:nvPr/>
            </p:nvSpPr>
            <p:spPr>
              <a:xfrm>
                <a:off x="2758735" y="5107686"/>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73" name="27 - Έλλειψη"/>
              <p:cNvSpPr/>
              <p:nvPr/>
            </p:nvSpPr>
            <p:spPr>
              <a:xfrm>
                <a:off x="3134921" y="5173556"/>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74" name="28 - Έλλειψη"/>
              <p:cNvSpPr/>
              <p:nvPr/>
            </p:nvSpPr>
            <p:spPr>
              <a:xfrm>
                <a:off x="3506197" y="5228905"/>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75" name="8 - Έλλειψη"/>
              <p:cNvSpPr/>
              <p:nvPr/>
            </p:nvSpPr>
            <p:spPr>
              <a:xfrm>
                <a:off x="2465784" y="4000647"/>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79" name="6 - Έλλειψη"/>
            <p:cNvSpPr/>
            <p:nvPr/>
          </p:nvSpPr>
          <p:spPr>
            <a:xfrm>
              <a:off x="4896347" y="4279839"/>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96" name="23 - Έλλειψη"/>
            <p:cNvSpPr/>
            <p:nvPr/>
          </p:nvSpPr>
          <p:spPr>
            <a:xfrm>
              <a:off x="6727878" y="3979101"/>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06" name="33 - Έλλειψη"/>
            <p:cNvSpPr/>
            <p:nvPr/>
          </p:nvSpPr>
          <p:spPr>
            <a:xfrm>
              <a:off x="5781664" y="3248633"/>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11" name="38 - Έλλειψη"/>
            <p:cNvSpPr/>
            <p:nvPr/>
          </p:nvSpPr>
          <p:spPr>
            <a:xfrm>
              <a:off x="6257582" y="4970258"/>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13" name="113 - Ορθογώνιο"/>
            <p:cNvSpPr/>
            <p:nvPr/>
          </p:nvSpPr>
          <p:spPr>
            <a:xfrm>
              <a:off x="4385889" y="2670624"/>
              <a:ext cx="2745995" cy="2780952"/>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5" name="Slide Number Placeholder 4"/>
          <p:cNvSpPr>
            <a:spLocks noGrp="1"/>
          </p:cNvSpPr>
          <p:nvPr>
            <p:ph type="sldNum" sz="quarter" idx="12"/>
          </p:nvPr>
        </p:nvSpPr>
        <p:spPr/>
        <p:txBody>
          <a:bodyPr/>
          <a:lstStyle/>
          <a:p>
            <a:fld id="{D3F1D1C4-C2D9-4231-9FB2-B2D9D97AA41D}" type="slidenum">
              <a:rPr lang="el-GR" smtClean="0">
                <a:solidFill>
                  <a:prstClr val="black"/>
                </a:solidFill>
              </a:rPr>
              <a:pPr/>
              <a:t>13</a:t>
            </a:fld>
            <a:endParaRPr lang="el-GR" dirty="0">
              <a:solidFill>
                <a:prstClr val="black"/>
              </a:solidFill>
            </a:endParaRPr>
          </a:p>
        </p:txBody>
      </p:sp>
    </p:spTree>
    <p:extLst>
      <p:ext uri="{BB962C8B-B14F-4D97-AF65-F5344CB8AC3E}">
        <p14:creationId xmlns:p14="http://schemas.microsoft.com/office/powerpoint/2010/main" val="23317734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Το νόημα της </a:t>
            </a:r>
            <a:r>
              <a:rPr lang="el-GR" dirty="0" smtClean="0"/>
              <a:t>εντροπίας </a:t>
            </a:r>
            <a:r>
              <a:rPr lang="el-GR" sz="3600" b="0" dirty="0" smtClean="0"/>
              <a:t>2/2</a:t>
            </a:r>
            <a:endParaRPr lang="el-GR" sz="3600" b="0" dirty="0"/>
          </a:p>
        </p:txBody>
      </p:sp>
      <p:sp>
        <p:nvSpPr>
          <p:cNvPr id="3" name="Content Placeholder 2"/>
          <p:cNvSpPr>
            <a:spLocks noGrp="1"/>
          </p:cNvSpPr>
          <p:nvPr>
            <p:ph idx="1"/>
          </p:nvPr>
        </p:nvSpPr>
        <p:spPr/>
        <p:txBody>
          <a:bodyPr>
            <a:normAutofit/>
          </a:bodyPr>
          <a:lstStyle/>
          <a:p>
            <a:r>
              <a:rPr lang="el-GR" sz="2400" dirty="0" smtClean="0"/>
              <a:t>Όταν ανοίξει δίοδος μεταξύ των δύο χώρων, τα μόρια του αερίου καταλαμβάνουν και τους δύο χώρους.</a:t>
            </a:r>
            <a:endParaRPr lang="el-GR" sz="2400" dirty="0"/>
          </a:p>
        </p:txBody>
      </p:sp>
      <p:grpSp>
        <p:nvGrpSpPr>
          <p:cNvPr id="8" name="Ομάδα 7"/>
          <p:cNvGrpSpPr/>
          <p:nvPr/>
        </p:nvGrpSpPr>
        <p:grpSpPr>
          <a:xfrm>
            <a:off x="1626837" y="2743879"/>
            <a:ext cx="5477076" cy="2780952"/>
            <a:chOff x="1584687" y="1844824"/>
            <a:chExt cx="5477076" cy="2780952"/>
          </a:xfrm>
        </p:grpSpPr>
        <p:grpSp>
          <p:nvGrpSpPr>
            <p:cNvPr id="114" name="Group 113"/>
            <p:cNvGrpSpPr/>
            <p:nvPr/>
          </p:nvGrpSpPr>
          <p:grpSpPr>
            <a:xfrm>
              <a:off x="1584687" y="1844824"/>
              <a:ext cx="5120414" cy="2780952"/>
              <a:chOff x="2330061" y="2636912"/>
              <a:chExt cx="5120414" cy="2780952"/>
            </a:xfrm>
          </p:grpSpPr>
          <p:grpSp>
            <p:nvGrpSpPr>
              <p:cNvPr id="7" name="115 - Ομάδα"/>
              <p:cNvGrpSpPr/>
              <p:nvPr/>
            </p:nvGrpSpPr>
            <p:grpSpPr>
              <a:xfrm>
                <a:off x="2330061" y="2636912"/>
                <a:ext cx="5110081" cy="2780952"/>
                <a:chOff x="4857752" y="1928802"/>
                <a:chExt cx="3855275" cy="1857388"/>
              </a:xfrm>
            </p:grpSpPr>
            <p:sp>
              <p:nvSpPr>
                <p:cNvPr id="13" name="5 - Έλλειψη"/>
                <p:cNvSpPr/>
                <p:nvPr/>
              </p:nvSpPr>
              <p:spPr>
                <a:xfrm>
                  <a:off x="5205418" y="281225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4" name="6 - Έλλειψη"/>
                <p:cNvSpPr/>
                <p:nvPr/>
              </p:nvSpPr>
              <p:spPr>
                <a:xfrm>
                  <a:off x="5357818" y="296465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5" name="7 - Έλλειψη"/>
                <p:cNvSpPr/>
                <p:nvPr/>
              </p:nvSpPr>
              <p:spPr>
                <a:xfrm>
                  <a:off x="5286380" y="260746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9" name="11 - Έλλειψη"/>
                <p:cNvSpPr/>
                <p:nvPr/>
              </p:nvSpPr>
              <p:spPr>
                <a:xfrm>
                  <a:off x="5643570" y="2750339"/>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0" name="12 - Έλλειψη"/>
                <p:cNvSpPr/>
                <p:nvPr/>
              </p:nvSpPr>
              <p:spPr>
                <a:xfrm>
                  <a:off x="8065707" y="2928934"/>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2" name="14 - Έλλειψη"/>
                <p:cNvSpPr/>
                <p:nvPr/>
              </p:nvSpPr>
              <p:spPr>
                <a:xfrm>
                  <a:off x="5500694" y="2536025"/>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3" name="15 - Έλλειψη"/>
                <p:cNvSpPr/>
                <p:nvPr/>
              </p:nvSpPr>
              <p:spPr>
                <a:xfrm>
                  <a:off x="7893866" y="2593256"/>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4" name="16 - Έλλειψη"/>
                <p:cNvSpPr/>
                <p:nvPr/>
              </p:nvSpPr>
              <p:spPr>
                <a:xfrm>
                  <a:off x="6034102" y="271224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5" name="17 - Έλλειψη"/>
                <p:cNvSpPr/>
                <p:nvPr/>
              </p:nvSpPr>
              <p:spPr>
                <a:xfrm>
                  <a:off x="5786446" y="2321711"/>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7" name="19 - Έλλειψη"/>
                <p:cNvSpPr/>
                <p:nvPr/>
              </p:nvSpPr>
              <p:spPr>
                <a:xfrm>
                  <a:off x="6267464" y="265985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8" name="20 - Έλλειψη"/>
                <p:cNvSpPr/>
                <p:nvPr/>
              </p:nvSpPr>
              <p:spPr>
                <a:xfrm>
                  <a:off x="6410340" y="2802729"/>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9" name="21 - Έλλειψη"/>
                <p:cNvSpPr/>
                <p:nvPr/>
              </p:nvSpPr>
              <p:spPr>
                <a:xfrm>
                  <a:off x="8641589" y="3055226"/>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0" name="22 - Έλλειψη"/>
                <p:cNvSpPr/>
                <p:nvPr/>
              </p:nvSpPr>
              <p:spPr>
                <a:xfrm>
                  <a:off x="6196026" y="2445539"/>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1" name="23 - Έλλειψη"/>
                <p:cNvSpPr/>
                <p:nvPr/>
              </p:nvSpPr>
              <p:spPr>
                <a:xfrm>
                  <a:off x="6624654" y="2802729"/>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2" name="24 - Έλλειψη"/>
                <p:cNvSpPr/>
                <p:nvPr/>
              </p:nvSpPr>
              <p:spPr>
                <a:xfrm>
                  <a:off x="5929322" y="2035959"/>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3" name="25 - Έλλειψη"/>
                <p:cNvSpPr/>
                <p:nvPr/>
              </p:nvSpPr>
              <p:spPr>
                <a:xfrm>
                  <a:off x="6072198" y="2250273"/>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5" name="27 - Έλλειψη"/>
                <p:cNvSpPr/>
                <p:nvPr/>
              </p:nvSpPr>
              <p:spPr>
                <a:xfrm>
                  <a:off x="5572132" y="3178967"/>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6" name="28 - Έλλειψη"/>
                <p:cNvSpPr/>
                <p:nvPr/>
              </p:nvSpPr>
              <p:spPr>
                <a:xfrm>
                  <a:off x="5695960" y="3302795"/>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7" name="29 - Έλλειψη"/>
                <p:cNvSpPr/>
                <p:nvPr/>
              </p:nvSpPr>
              <p:spPr>
                <a:xfrm>
                  <a:off x="5848360" y="3455195"/>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8" name="30 - Έλλειψη"/>
                <p:cNvSpPr/>
                <p:nvPr/>
              </p:nvSpPr>
              <p:spPr>
                <a:xfrm>
                  <a:off x="8089133" y="3645778"/>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9" name="31 - Έλλειψη"/>
                <p:cNvSpPr/>
                <p:nvPr/>
              </p:nvSpPr>
              <p:spPr>
                <a:xfrm>
                  <a:off x="5929322" y="3250405"/>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41" name="33 - Έλλειψη"/>
                <p:cNvSpPr/>
                <p:nvPr/>
              </p:nvSpPr>
              <p:spPr>
                <a:xfrm>
                  <a:off x="5715008" y="2107397"/>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42" name="34 - Έλλειψη"/>
                <p:cNvSpPr/>
                <p:nvPr/>
              </p:nvSpPr>
              <p:spPr>
                <a:xfrm>
                  <a:off x="5857884" y="3036091"/>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43" name="35 - Έλλειψη"/>
                <p:cNvSpPr/>
                <p:nvPr/>
              </p:nvSpPr>
              <p:spPr>
                <a:xfrm>
                  <a:off x="6286512" y="3393281"/>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45" name="37 - Έλλειψη"/>
                <p:cNvSpPr/>
                <p:nvPr/>
              </p:nvSpPr>
              <p:spPr>
                <a:xfrm>
                  <a:off x="6143636" y="2893215"/>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46" name="38 - Έλλειψη"/>
                <p:cNvSpPr/>
                <p:nvPr/>
              </p:nvSpPr>
              <p:spPr>
                <a:xfrm>
                  <a:off x="6143636" y="3178967"/>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47" name="39 - Έλλειψη"/>
                <p:cNvSpPr/>
                <p:nvPr/>
              </p:nvSpPr>
              <p:spPr>
                <a:xfrm>
                  <a:off x="6448436" y="3198015"/>
                  <a:ext cx="71438" cy="714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0" name="113 - Ορθογώνιο"/>
                <p:cNvSpPr/>
                <p:nvPr/>
              </p:nvSpPr>
              <p:spPr>
                <a:xfrm>
                  <a:off x="4857752" y="1928802"/>
                  <a:ext cx="2071702" cy="1857388"/>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51" name="9 - Έλλειψη"/>
              <p:cNvSpPr/>
              <p:nvPr/>
            </p:nvSpPr>
            <p:spPr>
              <a:xfrm>
                <a:off x="2455141" y="4633493"/>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3" name="12 - Έλλειψη"/>
              <p:cNvSpPr/>
              <p:nvPr/>
            </p:nvSpPr>
            <p:spPr>
              <a:xfrm>
                <a:off x="5601990" y="4476742"/>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4" name="34 - Έλλειψη"/>
              <p:cNvSpPr/>
              <p:nvPr/>
            </p:nvSpPr>
            <p:spPr>
              <a:xfrm>
                <a:off x="2833899" y="4740452"/>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7" name="11 - Έλλειψη"/>
              <p:cNvSpPr/>
              <p:nvPr/>
            </p:nvSpPr>
            <p:spPr>
              <a:xfrm>
                <a:off x="4303626" y="2809831"/>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8" name="12 - Έλλειψη"/>
              <p:cNvSpPr/>
              <p:nvPr/>
            </p:nvSpPr>
            <p:spPr>
              <a:xfrm>
                <a:off x="4587695" y="2916791"/>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9" name="34 - Έλλειψη"/>
              <p:cNvSpPr/>
              <p:nvPr/>
            </p:nvSpPr>
            <p:spPr>
              <a:xfrm>
                <a:off x="7355786" y="3294839"/>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0" name="38 - Έλλειψη"/>
              <p:cNvSpPr/>
              <p:nvPr/>
            </p:nvSpPr>
            <p:spPr>
              <a:xfrm>
                <a:off x="4860032" y="3460321"/>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1" name="9 - Έλλειψη"/>
              <p:cNvSpPr/>
              <p:nvPr/>
            </p:nvSpPr>
            <p:spPr>
              <a:xfrm>
                <a:off x="2385758" y="3023751"/>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2" name="11 - Έλλειψη"/>
              <p:cNvSpPr/>
              <p:nvPr/>
            </p:nvSpPr>
            <p:spPr>
              <a:xfrm>
                <a:off x="2512486" y="2713029"/>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3" name="12 - Έλλειψη"/>
              <p:cNvSpPr/>
              <p:nvPr/>
            </p:nvSpPr>
            <p:spPr>
              <a:xfrm>
                <a:off x="5465976" y="3040469"/>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4" name="34 - Έλλειψη"/>
              <p:cNvSpPr/>
              <p:nvPr/>
            </p:nvSpPr>
            <p:spPr>
              <a:xfrm>
                <a:off x="2498840" y="3344630"/>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5" name="38 - Έλλειψη"/>
              <p:cNvSpPr/>
              <p:nvPr/>
            </p:nvSpPr>
            <p:spPr>
              <a:xfrm>
                <a:off x="3040232" y="2782882"/>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6" name="18 - Έλλειψη"/>
              <p:cNvSpPr/>
              <p:nvPr/>
            </p:nvSpPr>
            <p:spPr>
              <a:xfrm>
                <a:off x="4775032" y="5143157"/>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7" name="20 - Έλλειψη"/>
              <p:cNvSpPr/>
              <p:nvPr/>
            </p:nvSpPr>
            <p:spPr>
              <a:xfrm>
                <a:off x="4869722" y="4822278"/>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8" name="34 - Έλλειψη"/>
              <p:cNvSpPr/>
              <p:nvPr/>
            </p:nvSpPr>
            <p:spPr>
              <a:xfrm>
                <a:off x="4137454" y="5171676"/>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70" name="39 - Έλλειψη"/>
              <p:cNvSpPr/>
              <p:nvPr/>
            </p:nvSpPr>
            <p:spPr>
              <a:xfrm>
                <a:off x="4822377" y="4483004"/>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72" name="28 - Έλλειψη"/>
              <p:cNvSpPr/>
              <p:nvPr/>
            </p:nvSpPr>
            <p:spPr>
              <a:xfrm>
                <a:off x="2758735" y="5107686"/>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73" name="27 - Έλλειψη"/>
              <p:cNvSpPr/>
              <p:nvPr/>
            </p:nvSpPr>
            <p:spPr>
              <a:xfrm>
                <a:off x="3134921" y="5173556"/>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75" name="8 - Έλλειψη"/>
              <p:cNvSpPr/>
              <p:nvPr/>
            </p:nvSpPr>
            <p:spPr>
              <a:xfrm>
                <a:off x="2465784" y="4000647"/>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79" name="6 - Έλλειψη"/>
            <p:cNvSpPr/>
            <p:nvPr/>
          </p:nvSpPr>
          <p:spPr>
            <a:xfrm>
              <a:off x="4939542" y="4248580"/>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96" name="23 - Έλλειψη"/>
            <p:cNvSpPr/>
            <p:nvPr/>
          </p:nvSpPr>
          <p:spPr>
            <a:xfrm>
              <a:off x="6657757" y="3153301"/>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06" name="33 - Έλλειψη"/>
            <p:cNvSpPr/>
            <p:nvPr/>
          </p:nvSpPr>
          <p:spPr>
            <a:xfrm>
              <a:off x="5688765" y="2285143"/>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11" name="38 - Έλλειψη"/>
            <p:cNvSpPr/>
            <p:nvPr/>
          </p:nvSpPr>
          <p:spPr>
            <a:xfrm>
              <a:off x="6291038" y="4262601"/>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13" name="113 - Ορθογώνιο"/>
            <p:cNvSpPr/>
            <p:nvPr/>
          </p:nvSpPr>
          <p:spPr>
            <a:xfrm>
              <a:off x="4315768" y="1844824"/>
              <a:ext cx="2745995" cy="2780952"/>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6" name="Rectangle 5"/>
            <p:cNvSpPr/>
            <p:nvPr/>
          </p:nvSpPr>
          <p:spPr>
            <a:xfrm>
              <a:off x="4124347" y="3074861"/>
              <a:ext cx="439907" cy="39932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76" name="4 - Έλλειψη"/>
            <p:cNvSpPr/>
            <p:nvPr/>
          </p:nvSpPr>
          <p:spPr>
            <a:xfrm>
              <a:off x="4629450" y="2783430"/>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77" name="8 - Έλλειψη"/>
            <p:cNvSpPr/>
            <p:nvPr/>
          </p:nvSpPr>
          <p:spPr>
            <a:xfrm>
              <a:off x="5128145" y="2918909"/>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78" name="9 - Έλλειψη"/>
            <p:cNvSpPr/>
            <p:nvPr/>
          </p:nvSpPr>
          <p:spPr>
            <a:xfrm>
              <a:off x="5317524" y="3239789"/>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0" name="10 - Έλλειψη"/>
            <p:cNvSpPr/>
            <p:nvPr/>
          </p:nvSpPr>
          <p:spPr>
            <a:xfrm>
              <a:off x="4931249" y="2502751"/>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1" name="13 - Έλλειψη"/>
            <p:cNvSpPr/>
            <p:nvPr/>
          </p:nvSpPr>
          <p:spPr>
            <a:xfrm>
              <a:off x="5268366" y="2152365"/>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2" name="18 - Έλλειψη"/>
            <p:cNvSpPr/>
            <p:nvPr/>
          </p:nvSpPr>
          <p:spPr>
            <a:xfrm>
              <a:off x="6333860" y="3318229"/>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3" name="26 - Έλλειψη"/>
            <p:cNvSpPr/>
            <p:nvPr/>
          </p:nvSpPr>
          <p:spPr>
            <a:xfrm>
              <a:off x="6196349" y="2894782"/>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4" name="32 - Έλλειψη"/>
            <p:cNvSpPr/>
            <p:nvPr/>
          </p:nvSpPr>
          <p:spPr>
            <a:xfrm>
              <a:off x="5980350" y="3881547"/>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5" name="36 - Έλλειψη"/>
            <p:cNvSpPr/>
            <p:nvPr/>
          </p:nvSpPr>
          <p:spPr>
            <a:xfrm>
              <a:off x="5885661" y="2598030"/>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6" name="11 - Έλλειψη"/>
            <p:cNvSpPr/>
            <p:nvPr/>
          </p:nvSpPr>
          <p:spPr>
            <a:xfrm>
              <a:off x="4590398" y="3364574"/>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7" name="38 - Έλλειψη"/>
            <p:cNvSpPr/>
            <p:nvPr/>
          </p:nvSpPr>
          <p:spPr>
            <a:xfrm>
              <a:off x="5253225" y="4006333"/>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8" name="9 - Έλλειψη"/>
            <p:cNvSpPr/>
            <p:nvPr/>
          </p:nvSpPr>
          <p:spPr>
            <a:xfrm>
              <a:off x="6249505" y="2182672"/>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9" name="37 - Έλλειψη"/>
            <p:cNvSpPr/>
            <p:nvPr/>
          </p:nvSpPr>
          <p:spPr>
            <a:xfrm>
              <a:off x="6556780" y="4009718"/>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90" name="27 - Έλλειψη"/>
            <p:cNvSpPr/>
            <p:nvPr/>
          </p:nvSpPr>
          <p:spPr>
            <a:xfrm>
              <a:off x="4635172" y="3974247"/>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91" name="28 - Έλλειψη"/>
            <p:cNvSpPr/>
            <p:nvPr/>
          </p:nvSpPr>
          <p:spPr>
            <a:xfrm>
              <a:off x="5563531" y="3860521"/>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92" name="38 - Έλλειψη"/>
            <p:cNvSpPr/>
            <p:nvPr/>
          </p:nvSpPr>
          <p:spPr>
            <a:xfrm>
              <a:off x="4413608" y="3206781"/>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94" name="38 - Έλλειψη"/>
            <p:cNvSpPr/>
            <p:nvPr/>
          </p:nvSpPr>
          <p:spPr>
            <a:xfrm>
              <a:off x="4202750" y="3190550"/>
              <a:ext cx="94689" cy="1069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5" name="Slide Number Placeholder 4"/>
          <p:cNvSpPr>
            <a:spLocks noGrp="1"/>
          </p:cNvSpPr>
          <p:nvPr>
            <p:ph type="sldNum" sz="quarter" idx="12"/>
          </p:nvPr>
        </p:nvSpPr>
        <p:spPr/>
        <p:txBody>
          <a:bodyPr/>
          <a:lstStyle/>
          <a:p>
            <a:fld id="{D3F1D1C4-C2D9-4231-9FB2-B2D9D97AA41D}" type="slidenum">
              <a:rPr lang="el-GR" smtClean="0">
                <a:solidFill>
                  <a:prstClr val="black"/>
                </a:solidFill>
              </a:rPr>
              <a:pPr/>
              <a:t>14</a:t>
            </a:fld>
            <a:endParaRPr lang="el-GR" dirty="0">
              <a:solidFill>
                <a:prstClr val="black"/>
              </a:solidFill>
            </a:endParaRPr>
          </a:p>
        </p:txBody>
      </p:sp>
    </p:spTree>
    <p:extLst>
      <p:ext uri="{BB962C8B-B14F-4D97-AF65-F5344CB8AC3E}">
        <p14:creationId xmlns:p14="http://schemas.microsoft.com/office/powerpoint/2010/main" val="2961007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80120"/>
          </a:xfrm>
        </p:spPr>
        <p:txBody>
          <a:bodyPr>
            <a:normAutofit fontScale="90000"/>
          </a:bodyPr>
          <a:lstStyle/>
          <a:p>
            <a:r>
              <a:rPr lang="el-GR" dirty="0" smtClean="0"/>
              <a:t>Εντροπία: η κινητήρια δύναμη προς την ομογενοποίηση</a:t>
            </a:r>
            <a:endParaRPr lang="el-GR" dirty="0"/>
          </a:p>
        </p:txBody>
      </p:sp>
      <p:pic>
        <p:nvPicPr>
          <p:cNvPr id="6" name="Guache-in-water_Guache-in-water_20140302_22090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tretch/>
        </p:blipFill>
        <p:spPr>
          <a:xfrm>
            <a:off x="1211263" y="1413023"/>
            <a:ext cx="6719887" cy="5040313"/>
          </a:xfrm>
        </p:spPr>
      </p:pic>
      <p:sp>
        <p:nvSpPr>
          <p:cNvPr id="5" name="Slide Number Placeholder 4"/>
          <p:cNvSpPr>
            <a:spLocks noGrp="1"/>
          </p:cNvSpPr>
          <p:nvPr>
            <p:ph type="sldNum" sz="quarter" idx="12"/>
          </p:nvPr>
        </p:nvSpPr>
        <p:spPr/>
        <p:txBody>
          <a:bodyPr/>
          <a:lstStyle/>
          <a:p>
            <a:fld id="{D3F1D1C4-C2D9-4231-9FB2-B2D9D97AA41D}" type="slidenum">
              <a:rPr lang="el-GR" smtClean="0">
                <a:solidFill>
                  <a:prstClr val="black"/>
                </a:solidFill>
              </a:rPr>
              <a:pPr/>
              <a:t>15</a:t>
            </a:fld>
            <a:endParaRPr lang="el-GR" dirty="0">
              <a:solidFill>
                <a:prstClr val="black"/>
              </a:solidFill>
            </a:endParaRPr>
          </a:p>
        </p:txBody>
      </p:sp>
    </p:spTree>
    <p:extLst>
      <p:ext uri="{BB962C8B-B14F-4D97-AF65-F5344CB8AC3E}">
        <p14:creationId xmlns:p14="http://schemas.microsoft.com/office/powerpoint/2010/main" val="2476027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Κίνηση </a:t>
            </a:r>
            <a:r>
              <a:rPr lang="en-US" dirty="0" smtClean="0"/>
              <a:t>Brown </a:t>
            </a:r>
            <a:r>
              <a:rPr lang="el-GR" dirty="0" smtClean="0"/>
              <a:t>και εντροπία</a:t>
            </a:r>
            <a:endParaRPr lang="el-GR" dirty="0"/>
          </a:p>
        </p:txBody>
      </p:sp>
      <p:sp>
        <p:nvSpPr>
          <p:cNvPr id="3" name="Content Placeholder 2"/>
          <p:cNvSpPr>
            <a:spLocks noGrp="1"/>
          </p:cNvSpPr>
          <p:nvPr>
            <p:ph idx="1"/>
          </p:nvPr>
        </p:nvSpPr>
        <p:spPr>
          <a:xfrm>
            <a:off x="457200" y="1484784"/>
            <a:ext cx="4690864" cy="4752528"/>
          </a:xfrm>
        </p:spPr>
        <p:txBody>
          <a:bodyPr>
            <a:normAutofit/>
          </a:bodyPr>
          <a:lstStyle/>
          <a:p>
            <a:pPr>
              <a:lnSpc>
                <a:spcPct val="114000"/>
              </a:lnSpc>
              <a:spcBef>
                <a:spcPts val="1200"/>
              </a:spcBef>
            </a:pPr>
            <a:r>
              <a:rPr lang="el-GR" sz="2400" dirty="0" smtClean="0"/>
              <a:t>Η αέναη κίνηση </a:t>
            </a:r>
            <a:r>
              <a:rPr lang="el-GR" sz="2400" b="1" dirty="0" smtClean="0"/>
              <a:t>σωματιδίων</a:t>
            </a:r>
            <a:r>
              <a:rPr lang="el-GR" sz="2400" dirty="0" smtClean="0"/>
              <a:t> μέσα σε ένα ρευστό μέσο (αέριο ή υγρό) συσχετίζεται με την τάση όλων των σωματιδίων να καταλάβουν κάθε σημείο του χώρου ακολουθώντας τυχαία διαδρομή.</a:t>
            </a:r>
            <a:endParaRPr lang="el-GR" sz="2400" dirty="0"/>
          </a:p>
        </p:txBody>
      </p:sp>
      <p:pic>
        <p:nvPicPr>
          <p:cNvPr id="200706" name="Picture 2" descr="σχηματικά η κίνηση Brown σε ρευστό μέσο"/>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92079" y="1628800"/>
            <a:ext cx="3600399" cy="3600400"/>
          </a:xfrm>
          <a:prstGeom prst="rect">
            <a:avLst/>
          </a:prstGeom>
          <a:noFill/>
          <a:ln>
            <a:solidFill>
              <a:schemeClr val="tx1"/>
            </a:solidFill>
          </a:ln>
          <a:extLst/>
        </p:spPr>
      </p:pic>
      <p:sp>
        <p:nvSpPr>
          <p:cNvPr id="8" name="Rectangle 8"/>
          <p:cNvSpPr/>
          <p:nvPr/>
        </p:nvSpPr>
        <p:spPr>
          <a:xfrm>
            <a:off x="5958151" y="5395017"/>
            <a:ext cx="2268254" cy="646331"/>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Brownian motion </a:t>
            </a:r>
            <a:r>
              <a:rPr lang="en-US" sz="1200" dirty="0" smtClean="0">
                <a:solidFill>
                  <a:prstClr val="black"/>
                </a:solidFill>
                <a:latin typeface="Calibri"/>
                <a:hlinkClick r:id="rId3"/>
              </a:rPr>
              <a:t>large</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4" tooltip="User:Lookang"/>
              </a:rPr>
              <a:t>Lookang</a:t>
            </a:r>
            <a:r>
              <a:rPr lang="en-US" sz="1200" dirty="0">
                <a:solidFill>
                  <a:prstClr val="black"/>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solidFill>
                <a:latin typeface="Calibri"/>
                <a:hlinkClick r:id="rId5"/>
              </a:rPr>
              <a:t>CC BY-SA 3.0</a:t>
            </a:r>
            <a:endParaRPr lang="en-US" sz="1200" dirty="0">
              <a:solidFill>
                <a:prstClr val="black"/>
              </a:solidFill>
              <a:latin typeface="Calibri"/>
            </a:endParaRPr>
          </a:p>
        </p:txBody>
      </p:sp>
      <p:sp>
        <p:nvSpPr>
          <p:cNvPr id="5" name="Slide Number Placeholder 4"/>
          <p:cNvSpPr>
            <a:spLocks noGrp="1"/>
          </p:cNvSpPr>
          <p:nvPr>
            <p:ph type="sldNum" sz="quarter" idx="12"/>
          </p:nvPr>
        </p:nvSpPr>
        <p:spPr/>
        <p:txBody>
          <a:bodyPr/>
          <a:lstStyle/>
          <a:p>
            <a:fld id="{D3F1D1C4-C2D9-4231-9FB2-B2D9D97AA41D}" type="slidenum">
              <a:rPr lang="el-GR" smtClean="0">
                <a:solidFill>
                  <a:prstClr val="black"/>
                </a:solidFill>
              </a:rPr>
              <a:pPr/>
              <a:t>16</a:t>
            </a:fld>
            <a:endParaRPr lang="el-GR" dirty="0">
              <a:solidFill>
                <a:prstClr val="black"/>
              </a:solidFill>
            </a:endParaRPr>
          </a:p>
        </p:txBody>
      </p:sp>
    </p:spTree>
    <p:extLst>
      <p:ext uri="{BB962C8B-B14F-4D97-AF65-F5344CB8AC3E}">
        <p14:creationId xmlns:p14="http://schemas.microsoft.com/office/powerpoint/2010/main" val="2099821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Εντροπία και ενέργεια</a:t>
            </a:r>
            <a:endParaRPr lang="el-GR" dirty="0"/>
          </a:p>
        </p:txBody>
      </p:sp>
      <p:sp>
        <p:nvSpPr>
          <p:cNvPr id="3" name="2 - Θέση περιεχομένου"/>
          <p:cNvSpPr>
            <a:spLocks noGrp="1"/>
          </p:cNvSpPr>
          <p:nvPr>
            <p:ph idx="1"/>
          </p:nvPr>
        </p:nvSpPr>
        <p:spPr/>
        <p:txBody>
          <a:bodyPr>
            <a:normAutofit/>
          </a:bodyPr>
          <a:lstStyle/>
          <a:p>
            <a:pPr>
              <a:lnSpc>
                <a:spcPct val="114000"/>
              </a:lnSpc>
              <a:spcBef>
                <a:spcPts val="1200"/>
              </a:spcBef>
            </a:pPr>
            <a:r>
              <a:rPr lang="el-GR" sz="2400" dirty="0" smtClean="0"/>
              <a:t>Η διαφορά της εντροπίας του συστήματος των μορίων πριν και μετά τη διαλυτοποίηση είναι </a:t>
            </a:r>
            <a:r>
              <a:rPr lang="el-GR" sz="2400" b="1" dirty="0" smtClean="0"/>
              <a:t>Δ</a:t>
            </a:r>
            <a:r>
              <a:rPr lang="en-US" sz="2400" b="1" i="1" dirty="0" smtClean="0"/>
              <a:t>S</a:t>
            </a:r>
            <a:r>
              <a:rPr lang="el-GR" sz="2400" b="1" i="1" dirty="0" smtClean="0"/>
              <a:t>.</a:t>
            </a:r>
          </a:p>
          <a:p>
            <a:pPr>
              <a:lnSpc>
                <a:spcPct val="114000"/>
              </a:lnSpc>
              <a:spcBef>
                <a:spcPts val="1200"/>
              </a:spcBef>
            </a:pPr>
            <a:r>
              <a:rPr lang="el-GR" sz="2400" dirty="0" smtClean="0"/>
              <a:t>Η διαφορά της ενθαλπίας του συστήματος των μορίων πριν και μετά τη διαλυτοποίηση είναι </a:t>
            </a:r>
            <a:r>
              <a:rPr lang="el-GR" sz="2400" b="1" dirty="0" smtClean="0"/>
              <a:t>Δ</a:t>
            </a:r>
            <a:r>
              <a:rPr lang="el-GR" sz="2400" b="1" i="1" dirty="0" smtClean="0"/>
              <a:t>Η.</a:t>
            </a:r>
            <a:endParaRPr lang="el-GR" sz="2400" i="1" dirty="0" smtClean="0"/>
          </a:p>
          <a:p>
            <a:pPr>
              <a:lnSpc>
                <a:spcPct val="114000"/>
              </a:lnSpc>
              <a:spcBef>
                <a:spcPts val="1200"/>
              </a:spcBef>
            </a:pPr>
            <a:r>
              <a:rPr lang="el-GR" sz="2400" dirty="0" smtClean="0"/>
              <a:t>Σε θερμοκρασία Τ(Κ), η ελεύθερη ενέργεια</a:t>
            </a:r>
            <a:r>
              <a:rPr lang="en-US" sz="2400" dirty="0" smtClean="0"/>
              <a:t> Gibbs</a:t>
            </a:r>
            <a:r>
              <a:rPr lang="el-GR" sz="2400" dirty="0" smtClean="0"/>
              <a:t> </a:t>
            </a:r>
            <a:r>
              <a:rPr lang="en-US" sz="2400" dirty="0" smtClean="0"/>
              <a:t>(</a:t>
            </a:r>
            <a:r>
              <a:rPr lang="el-GR" sz="2400" dirty="0" smtClean="0"/>
              <a:t>Δ</a:t>
            </a:r>
            <a:r>
              <a:rPr lang="en-US" sz="2400" i="1" dirty="0" smtClean="0"/>
              <a:t>G</a:t>
            </a:r>
            <a:r>
              <a:rPr lang="en-US" sz="2400" dirty="0" smtClean="0"/>
              <a:t>) </a:t>
            </a:r>
            <a:r>
              <a:rPr lang="el-GR" sz="2400" dirty="0" smtClean="0"/>
              <a:t>δίνεται από</a:t>
            </a:r>
            <a:r>
              <a:rPr lang="en-US" sz="2400" dirty="0" smtClean="0"/>
              <a:t> </a:t>
            </a:r>
            <a:r>
              <a:rPr lang="el-GR" sz="2400" dirty="0" smtClean="0"/>
              <a:t>τη σχέση : </a:t>
            </a:r>
          </a:p>
          <a:p>
            <a:pPr marL="0" indent="0" algn="ctr">
              <a:lnSpc>
                <a:spcPct val="114000"/>
              </a:lnSpc>
              <a:spcBef>
                <a:spcPts val="1200"/>
              </a:spcBef>
              <a:buNone/>
            </a:pPr>
            <a:r>
              <a:rPr lang="el-GR" sz="3200" dirty="0" smtClean="0"/>
              <a:t>Δ</a:t>
            </a:r>
            <a:r>
              <a:rPr lang="en-US" sz="3200" i="1" dirty="0" smtClean="0"/>
              <a:t>G</a:t>
            </a:r>
            <a:r>
              <a:rPr lang="en-US" sz="3200" dirty="0" smtClean="0"/>
              <a:t> = </a:t>
            </a:r>
            <a:r>
              <a:rPr lang="el-GR" sz="3200" dirty="0" smtClean="0"/>
              <a:t>Δ</a:t>
            </a:r>
            <a:r>
              <a:rPr lang="en-US" sz="3200" i="1" dirty="0" smtClean="0"/>
              <a:t>H</a:t>
            </a:r>
            <a:r>
              <a:rPr lang="en-US" sz="3200" dirty="0" smtClean="0"/>
              <a:t> – </a:t>
            </a:r>
            <a:r>
              <a:rPr lang="en-US" sz="3200" i="1" dirty="0" smtClean="0"/>
              <a:t>T</a:t>
            </a:r>
            <a:r>
              <a:rPr lang="el-GR" sz="3200" dirty="0" smtClean="0"/>
              <a:t>Δ</a:t>
            </a:r>
            <a:r>
              <a:rPr lang="en-US" sz="3200" i="1" dirty="0" smtClean="0"/>
              <a:t>S</a:t>
            </a:r>
            <a:endParaRPr lang="el-GR" sz="2400" i="1" dirty="0" smtClean="0"/>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17</a:t>
            </a:fld>
            <a:endParaRPr lang="el-GR" dirty="0">
              <a:solidFill>
                <a:prstClr val="black"/>
              </a:solidFill>
            </a:endParaRPr>
          </a:p>
        </p:txBody>
      </p:sp>
    </p:spTree>
    <p:extLst>
      <p:ext uri="{BB962C8B-B14F-4D97-AF65-F5344CB8AC3E}">
        <p14:creationId xmlns:p14="http://schemas.microsoft.com/office/powerpoint/2010/main" val="3712560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εντροπία διαλυτοποίησης</a:t>
            </a:r>
            <a:endParaRPr lang="el-GR" dirty="0"/>
          </a:p>
        </p:txBody>
      </p:sp>
      <p:grpSp>
        <p:nvGrpSpPr>
          <p:cNvPr id="8" name="Group 7"/>
          <p:cNvGrpSpPr/>
          <p:nvPr/>
        </p:nvGrpSpPr>
        <p:grpSpPr>
          <a:xfrm>
            <a:off x="1403648" y="2204864"/>
            <a:ext cx="4299575" cy="461665"/>
            <a:chOff x="3347864" y="2132856"/>
            <a:chExt cx="4299575" cy="461665"/>
          </a:xfrm>
        </p:grpSpPr>
        <p:sp>
          <p:nvSpPr>
            <p:cNvPr id="6" name="TextBox 5"/>
            <p:cNvSpPr txBox="1"/>
            <p:nvPr/>
          </p:nvSpPr>
          <p:spPr>
            <a:xfrm>
              <a:off x="3347864" y="2132856"/>
              <a:ext cx="4299575" cy="461665"/>
            </a:xfrm>
            <a:prstGeom prst="rect">
              <a:avLst/>
            </a:prstGeom>
            <a:noFill/>
          </p:spPr>
          <p:txBody>
            <a:bodyPr wrap="none" rtlCol="0">
              <a:spAutoFit/>
            </a:bodyPr>
            <a:lstStyle/>
            <a:p>
              <a:r>
                <a:rPr lang="en-US" sz="2400" b="1" dirty="0" smtClean="0">
                  <a:solidFill>
                    <a:prstClr val="black"/>
                  </a:solidFill>
                </a:rPr>
                <a:t>NaCl                       </a:t>
              </a:r>
              <a:r>
                <a:rPr lang="en-US" sz="2400" b="1" dirty="0" smtClean="0">
                  <a:solidFill>
                    <a:srgbClr val="0070C0"/>
                  </a:solidFill>
                </a:rPr>
                <a:t>Na</a:t>
              </a:r>
              <a:r>
                <a:rPr lang="en-US" sz="2400" b="1" baseline="30000" dirty="0" smtClean="0">
                  <a:solidFill>
                    <a:srgbClr val="0070C0"/>
                  </a:solidFill>
                </a:rPr>
                <a:t>+</a:t>
              </a:r>
              <a:r>
                <a:rPr lang="en-US" sz="2400" b="1" baseline="-25000" dirty="0" smtClean="0">
                  <a:solidFill>
                    <a:srgbClr val="0070C0"/>
                  </a:solidFill>
                </a:rPr>
                <a:t>(aq)</a:t>
              </a:r>
              <a:r>
                <a:rPr lang="en-US" sz="2400" b="1" dirty="0" smtClean="0">
                  <a:solidFill>
                    <a:srgbClr val="0070C0"/>
                  </a:solidFill>
                </a:rPr>
                <a:t>  +   Cl</a:t>
              </a:r>
              <a:r>
                <a:rPr lang="en-US" sz="2400" b="1" baseline="30000" dirty="0" smtClean="0">
                  <a:solidFill>
                    <a:srgbClr val="0070C0"/>
                  </a:solidFill>
                </a:rPr>
                <a:t>-</a:t>
              </a:r>
              <a:r>
                <a:rPr lang="en-US" sz="2400" b="1" baseline="-25000" dirty="0">
                  <a:solidFill>
                    <a:srgbClr val="0070C0"/>
                  </a:solidFill>
                </a:rPr>
                <a:t>(aq)</a:t>
              </a:r>
              <a:endParaRPr lang="el-GR" sz="2400" b="1" baseline="30000" dirty="0">
                <a:solidFill>
                  <a:srgbClr val="0070C0"/>
                </a:solidFill>
              </a:endParaRPr>
            </a:p>
          </p:txBody>
        </p:sp>
        <p:graphicFrame>
          <p:nvGraphicFramePr>
            <p:cNvPr id="7" name="Object 6"/>
            <p:cNvGraphicFramePr>
              <a:graphicFrameLocks noChangeAspect="1"/>
            </p:cNvGraphicFramePr>
            <p:nvPr>
              <p:extLst/>
            </p:nvPr>
          </p:nvGraphicFramePr>
          <p:xfrm>
            <a:off x="4283968" y="2300981"/>
            <a:ext cx="1119187" cy="125413"/>
          </p:xfrm>
          <a:graphic>
            <a:graphicData uri="http://schemas.openxmlformats.org/presentationml/2006/ole">
              <mc:AlternateContent xmlns:mc="http://schemas.openxmlformats.org/markup-compatibility/2006">
                <mc:Choice xmlns:v="urn:schemas-microsoft-com:vml" Requires="v">
                  <p:oleObj spid="_x0000_s1040" name="ChemSketch" r:id="rId3" imgW="1118520" imgH="124920" progId="ACD.ChemSketch.20">
                    <p:embed/>
                  </p:oleObj>
                </mc:Choice>
                <mc:Fallback>
                  <p:oleObj name="ChemSketch" r:id="rId3" imgW="1118520" imgH="124920" progId="ACD.ChemSketch.20">
                    <p:embed/>
                    <p:pic>
                      <p:nvPicPr>
                        <p:cNvPr id="0" name=""/>
                        <p:cNvPicPr/>
                        <p:nvPr/>
                      </p:nvPicPr>
                      <p:blipFill>
                        <a:blip r:embed="rId4"/>
                        <a:stretch>
                          <a:fillRect/>
                        </a:stretch>
                      </p:blipFill>
                      <p:spPr>
                        <a:xfrm>
                          <a:off x="4283968" y="2300981"/>
                          <a:ext cx="1119187" cy="125413"/>
                        </a:xfrm>
                        <a:prstGeom prst="rect">
                          <a:avLst/>
                        </a:prstGeom>
                      </p:spPr>
                    </p:pic>
                  </p:oleObj>
                </mc:Fallback>
              </mc:AlternateContent>
            </a:graphicData>
          </a:graphic>
        </p:graphicFrame>
      </p:grpSp>
      <p:sp>
        <p:nvSpPr>
          <p:cNvPr id="14" name="TextBox 13"/>
          <p:cNvSpPr txBox="1"/>
          <p:nvPr/>
        </p:nvSpPr>
        <p:spPr>
          <a:xfrm>
            <a:off x="6772793" y="2276872"/>
            <a:ext cx="955711" cy="461665"/>
          </a:xfrm>
          <a:prstGeom prst="rect">
            <a:avLst/>
          </a:prstGeom>
          <a:noFill/>
        </p:spPr>
        <p:txBody>
          <a:bodyPr wrap="none" rtlCol="0">
            <a:spAutoFit/>
          </a:bodyPr>
          <a:lstStyle/>
          <a:p>
            <a:r>
              <a:rPr lang="el-GR" sz="2400" b="1" dirty="0" smtClean="0">
                <a:solidFill>
                  <a:prstClr val="black"/>
                </a:solidFill>
              </a:rPr>
              <a:t>Δ</a:t>
            </a:r>
            <a:r>
              <a:rPr lang="en-US" sz="2400" b="1" dirty="0" smtClean="0">
                <a:solidFill>
                  <a:prstClr val="black"/>
                </a:solidFill>
              </a:rPr>
              <a:t>S</a:t>
            </a:r>
            <a:r>
              <a:rPr lang="el-GR" sz="2400" b="1" dirty="0" smtClean="0">
                <a:solidFill>
                  <a:prstClr val="black"/>
                </a:solidFill>
              </a:rPr>
              <a:t> &gt; 0</a:t>
            </a:r>
            <a:endParaRPr lang="el-GR" sz="2400" b="1" dirty="0">
              <a:solidFill>
                <a:prstClr val="black"/>
              </a:solidFill>
            </a:endParaRPr>
          </a:p>
        </p:txBody>
      </p:sp>
      <p:grpSp>
        <p:nvGrpSpPr>
          <p:cNvPr id="9" name="Group 8"/>
          <p:cNvGrpSpPr/>
          <p:nvPr/>
        </p:nvGrpSpPr>
        <p:grpSpPr>
          <a:xfrm>
            <a:off x="1225715" y="3911398"/>
            <a:ext cx="4477508" cy="461665"/>
            <a:chOff x="3347864" y="2132856"/>
            <a:chExt cx="4477508" cy="461665"/>
          </a:xfrm>
        </p:grpSpPr>
        <p:sp>
          <p:nvSpPr>
            <p:cNvPr id="10" name="TextBox 9"/>
            <p:cNvSpPr txBox="1"/>
            <p:nvPr/>
          </p:nvSpPr>
          <p:spPr>
            <a:xfrm>
              <a:off x="3347864" y="2132856"/>
              <a:ext cx="4477508" cy="461665"/>
            </a:xfrm>
            <a:prstGeom prst="rect">
              <a:avLst/>
            </a:prstGeom>
            <a:noFill/>
          </p:spPr>
          <p:txBody>
            <a:bodyPr wrap="none" rtlCol="0">
              <a:spAutoFit/>
            </a:bodyPr>
            <a:lstStyle/>
            <a:p>
              <a:r>
                <a:rPr lang="en-US" sz="2400" b="1" dirty="0" smtClean="0">
                  <a:solidFill>
                    <a:prstClr val="black"/>
                  </a:solidFill>
                </a:rPr>
                <a:t>AlCl</a:t>
              </a:r>
              <a:r>
                <a:rPr lang="en-US" sz="2400" b="1" baseline="-25000" dirty="0" smtClean="0">
                  <a:solidFill>
                    <a:prstClr val="black"/>
                  </a:solidFill>
                </a:rPr>
                <a:t>3</a:t>
              </a:r>
              <a:r>
                <a:rPr lang="en-US" sz="2400" b="1" dirty="0" smtClean="0">
                  <a:solidFill>
                    <a:prstClr val="black"/>
                  </a:solidFill>
                </a:rPr>
                <a:t>                       </a:t>
              </a:r>
              <a:r>
                <a:rPr lang="en-US" sz="2400" b="1" dirty="0" smtClean="0">
                  <a:solidFill>
                    <a:srgbClr val="0070C0"/>
                  </a:solidFill>
                </a:rPr>
                <a:t>Al</a:t>
              </a:r>
              <a:r>
                <a:rPr lang="en-US" sz="2400" b="1" baseline="30000" dirty="0" smtClean="0">
                  <a:solidFill>
                    <a:srgbClr val="0070C0"/>
                  </a:solidFill>
                </a:rPr>
                <a:t>3+</a:t>
              </a:r>
              <a:r>
                <a:rPr lang="en-US" sz="2400" b="1" baseline="-25000" dirty="0" smtClean="0">
                  <a:solidFill>
                    <a:srgbClr val="0070C0"/>
                  </a:solidFill>
                </a:rPr>
                <a:t>(aq)</a:t>
              </a:r>
              <a:r>
                <a:rPr lang="en-US" sz="2400" b="1" dirty="0" smtClean="0">
                  <a:solidFill>
                    <a:srgbClr val="0070C0"/>
                  </a:solidFill>
                </a:rPr>
                <a:t>  +   3Cl</a:t>
              </a:r>
              <a:r>
                <a:rPr lang="en-US" sz="2400" b="1" baseline="30000" dirty="0" smtClean="0">
                  <a:solidFill>
                    <a:srgbClr val="0070C0"/>
                  </a:solidFill>
                </a:rPr>
                <a:t>-</a:t>
              </a:r>
              <a:r>
                <a:rPr lang="en-US" sz="2400" b="1" baseline="-25000" dirty="0">
                  <a:solidFill>
                    <a:srgbClr val="0070C0"/>
                  </a:solidFill>
                </a:rPr>
                <a:t>(aq)</a:t>
              </a:r>
              <a:endParaRPr lang="el-GR" sz="2400" b="1" baseline="30000" dirty="0">
                <a:solidFill>
                  <a:srgbClr val="0070C0"/>
                </a:solidFill>
              </a:endParaRPr>
            </a:p>
          </p:txBody>
        </p:sp>
        <p:graphicFrame>
          <p:nvGraphicFramePr>
            <p:cNvPr id="11" name="Object 10"/>
            <p:cNvGraphicFramePr>
              <a:graphicFrameLocks noChangeAspect="1"/>
            </p:cNvGraphicFramePr>
            <p:nvPr>
              <p:extLst/>
            </p:nvPr>
          </p:nvGraphicFramePr>
          <p:xfrm>
            <a:off x="4283968" y="2300981"/>
            <a:ext cx="1119187" cy="125413"/>
          </p:xfrm>
          <a:graphic>
            <a:graphicData uri="http://schemas.openxmlformats.org/presentationml/2006/ole">
              <mc:AlternateContent xmlns:mc="http://schemas.openxmlformats.org/markup-compatibility/2006">
                <mc:Choice xmlns:v="urn:schemas-microsoft-com:vml" Requires="v">
                  <p:oleObj spid="_x0000_s1041" name="ChemSketch" r:id="rId5" imgW="1118520" imgH="124920" progId="ACD.ChemSketch.20">
                    <p:embed/>
                  </p:oleObj>
                </mc:Choice>
                <mc:Fallback>
                  <p:oleObj name="ChemSketch" r:id="rId5" imgW="1118520" imgH="124920" progId="ACD.ChemSketch.20">
                    <p:embed/>
                    <p:pic>
                      <p:nvPicPr>
                        <p:cNvPr id="0" name=""/>
                        <p:cNvPicPr/>
                        <p:nvPr/>
                      </p:nvPicPr>
                      <p:blipFill>
                        <a:blip r:embed="rId4"/>
                        <a:stretch>
                          <a:fillRect/>
                        </a:stretch>
                      </p:blipFill>
                      <p:spPr>
                        <a:xfrm>
                          <a:off x="4283968" y="2300981"/>
                          <a:ext cx="1119187" cy="125413"/>
                        </a:xfrm>
                        <a:prstGeom prst="rect">
                          <a:avLst/>
                        </a:prstGeom>
                      </p:spPr>
                    </p:pic>
                  </p:oleObj>
                </mc:Fallback>
              </mc:AlternateContent>
            </a:graphicData>
          </a:graphic>
        </p:graphicFrame>
      </p:grpSp>
      <p:sp>
        <p:nvSpPr>
          <p:cNvPr id="15" name="TextBox 14"/>
          <p:cNvSpPr txBox="1"/>
          <p:nvPr/>
        </p:nvSpPr>
        <p:spPr>
          <a:xfrm>
            <a:off x="6695850" y="3917651"/>
            <a:ext cx="1109599" cy="461665"/>
          </a:xfrm>
          <a:prstGeom prst="rect">
            <a:avLst/>
          </a:prstGeom>
          <a:noFill/>
        </p:spPr>
        <p:txBody>
          <a:bodyPr wrap="none" rtlCol="0">
            <a:spAutoFit/>
          </a:bodyPr>
          <a:lstStyle/>
          <a:p>
            <a:r>
              <a:rPr lang="el-GR" sz="2400" b="1" dirty="0" smtClean="0">
                <a:solidFill>
                  <a:prstClr val="black"/>
                </a:solidFill>
              </a:rPr>
              <a:t>Δ</a:t>
            </a:r>
            <a:r>
              <a:rPr lang="en-US" sz="2400" b="1" dirty="0" smtClean="0">
                <a:solidFill>
                  <a:prstClr val="black"/>
                </a:solidFill>
              </a:rPr>
              <a:t>S</a:t>
            </a:r>
            <a:r>
              <a:rPr lang="el-GR" sz="2400" b="1" dirty="0" smtClean="0">
                <a:solidFill>
                  <a:prstClr val="black"/>
                </a:solidFill>
              </a:rPr>
              <a:t> &gt;</a:t>
            </a:r>
            <a:r>
              <a:rPr lang="en-US" sz="2400" b="1" dirty="0" smtClean="0">
                <a:solidFill>
                  <a:prstClr val="black"/>
                </a:solidFill>
              </a:rPr>
              <a:t>&gt;</a:t>
            </a:r>
            <a:r>
              <a:rPr lang="el-GR" sz="2400" b="1" dirty="0" smtClean="0">
                <a:solidFill>
                  <a:prstClr val="black"/>
                </a:solidFill>
              </a:rPr>
              <a:t> 0</a:t>
            </a:r>
            <a:endParaRPr lang="el-GR" sz="2400" b="1" dirty="0">
              <a:solidFill>
                <a:prstClr val="black"/>
              </a:solidFill>
            </a:endParaRPr>
          </a:p>
        </p:txBody>
      </p:sp>
      <p:sp>
        <p:nvSpPr>
          <p:cNvPr id="13" name="Down Arrow 12"/>
          <p:cNvSpPr/>
          <p:nvPr/>
        </p:nvSpPr>
        <p:spPr>
          <a:xfrm>
            <a:off x="4772057" y="4578421"/>
            <a:ext cx="928464" cy="594717"/>
          </a:xfrm>
          <a:prstGeom prst="downArrow">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2" name="TextBox 11"/>
          <p:cNvSpPr txBox="1"/>
          <p:nvPr/>
        </p:nvSpPr>
        <p:spPr>
          <a:xfrm>
            <a:off x="3002923" y="5229200"/>
            <a:ext cx="5400600" cy="830997"/>
          </a:xfrm>
          <a:prstGeom prst="rect">
            <a:avLst/>
          </a:prstGeom>
          <a:noFill/>
        </p:spPr>
        <p:txBody>
          <a:bodyPr wrap="square" rtlCol="0">
            <a:spAutoFit/>
          </a:bodyPr>
          <a:lstStyle/>
          <a:p>
            <a:r>
              <a:rPr lang="en-US" sz="2400" b="1" dirty="0" smtClean="0">
                <a:solidFill>
                  <a:srgbClr val="0070C0"/>
                </a:solidFill>
              </a:rPr>
              <a:t>Al</a:t>
            </a:r>
            <a:r>
              <a:rPr lang="en-US" sz="2400" b="1" baseline="30000" dirty="0" smtClean="0">
                <a:solidFill>
                  <a:srgbClr val="0070C0"/>
                </a:solidFill>
              </a:rPr>
              <a:t>3</a:t>
            </a:r>
            <a:r>
              <a:rPr lang="en-US" sz="2400" b="1" baseline="30000" dirty="0">
                <a:solidFill>
                  <a:srgbClr val="0070C0"/>
                </a:solidFill>
              </a:rPr>
              <a:t>+</a:t>
            </a:r>
            <a:r>
              <a:rPr lang="en-US" sz="2400" b="1" baseline="-25000" dirty="0">
                <a:solidFill>
                  <a:srgbClr val="0070C0"/>
                </a:solidFill>
              </a:rPr>
              <a:t>(aq)</a:t>
            </a:r>
            <a:r>
              <a:rPr lang="en-US" sz="2400" b="1" dirty="0">
                <a:solidFill>
                  <a:srgbClr val="0070C0"/>
                </a:solidFill>
              </a:rPr>
              <a:t> +   Cl</a:t>
            </a:r>
            <a:r>
              <a:rPr lang="en-US" sz="2400" b="1" baseline="30000" dirty="0">
                <a:solidFill>
                  <a:srgbClr val="0070C0"/>
                </a:solidFill>
              </a:rPr>
              <a:t>-</a:t>
            </a:r>
            <a:r>
              <a:rPr lang="en-US" sz="2400" b="1" baseline="-25000" dirty="0">
                <a:solidFill>
                  <a:srgbClr val="0070C0"/>
                </a:solidFill>
              </a:rPr>
              <a:t>(aq) </a:t>
            </a:r>
            <a:r>
              <a:rPr lang="en-US" sz="2400" b="1" dirty="0" smtClean="0">
                <a:solidFill>
                  <a:srgbClr val="0070C0"/>
                </a:solidFill>
              </a:rPr>
              <a:t>+   Cl</a:t>
            </a:r>
            <a:r>
              <a:rPr lang="en-US" sz="2400" b="1" baseline="30000" dirty="0" smtClean="0">
                <a:solidFill>
                  <a:srgbClr val="0070C0"/>
                </a:solidFill>
              </a:rPr>
              <a:t>-</a:t>
            </a:r>
            <a:r>
              <a:rPr lang="en-US" sz="2400" b="1" baseline="-25000" dirty="0">
                <a:solidFill>
                  <a:srgbClr val="0070C0"/>
                </a:solidFill>
              </a:rPr>
              <a:t>(aq</a:t>
            </a:r>
            <a:r>
              <a:rPr lang="en-US" sz="2400" b="1" baseline="-25000" dirty="0" smtClean="0">
                <a:solidFill>
                  <a:srgbClr val="0070C0"/>
                </a:solidFill>
              </a:rPr>
              <a:t>)</a:t>
            </a:r>
            <a:r>
              <a:rPr lang="el-GR" sz="2400" b="1" baseline="-25000" dirty="0" smtClean="0">
                <a:solidFill>
                  <a:srgbClr val="0070C0"/>
                </a:solidFill>
              </a:rPr>
              <a:t> </a:t>
            </a:r>
            <a:r>
              <a:rPr lang="en-US" sz="2400" b="1" dirty="0">
                <a:solidFill>
                  <a:srgbClr val="0070C0"/>
                </a:solidFill>
              </a:rPr>
              <a:t>+   Cl</a:t>
            </a:r>
            <a:r>
              <a:rPr lang="en-US" sz="2400" b="1" baseline="30000" dirty="0">
                <a:solidFill>
                  <a:srgbClr val="0070C0"/>
                </a:solidFill>
              </a:rPr>
              <a:t>-</a:t>
            </a:r>
            <a:r>
              <a:rPr lang="en-US" sz="2400" b="1" baseline="-25000" dirty="0">
                <a:solidFill>
                  <a:srgbClr val="0070C0"/>
                </a:solidFill>
              </a:rPr>
              <a:t>(aq)</a:t>
            </a:r>
            <a:endParaRPr lang="el-GR" sz="2400" b="1" baseline="30000" dirty="0">
              <a:solidFill>
                <a:srgbClr val="0070C0"/>
              </a:solidFill>
            </a:endParaRPr>
          </a:p>
          <a:p>
            <a:endParaRPr lang="el-GR" sz="2400" dirty="0">
              <a:solidFill>
                <a:prstClr val="black"/>
              </a:solidFill>
            </a:endParaRPr>
          </a:p>
        </p:txBody>
      </p:sp>
      <p:sp>
        <p:nvSpPr>
          <p:cNvPr id="5" name="Slide Number Placeholder 4"/>
          <p:cNvSpPr>
            <a:spLocks noGrp="1"/>
          </p:cNvSpPr>
          <p:nvPr>
            <p:ph type="sldNum" sz="quarter" idx="12"/>
          </p:nvPr>
        </p:nvSpPr>
        <p:spPr/>
        <p:txBody>
          <a:bodyPr/>
          <a:lstStyle/>
          <a:p>
            <a:fld id="{D3F1D1C4-C2D9-4231-9FB2-B2D9D97AA41D}" type="slidenum">
              <a:rPr lang="el-GR" smtClean="0">
                <a:solidFill>
                  <a:prstClr val="black"/>
                </a:solidFill>
              </a:rPr>
              <a:pPr/>
              <a:t>18</a:t>
            </a:fld>
            <a:endParaRPr lang="el-GR" dirty="0">
              <a:solidFill>
                <a:prstClr val="black"/>
              </a:solidFill>
            </a:endParaRPr>
          </a:p>
        </p:txBody>
      </p:sp>
    </p:spTree>
    <p:extLst>
      <p:ext uri="{BB962C8B-B14F-4D97-AF65-F5344CB8AC3E}">
        <p14:creationId xmlns:p14="http://schemas.microsoft.com/office/powerpoint/2010/main" val="38019533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Η αναγκαιότητα για υδατικά μέσα</a:t>
            </a:r>
            <a:endParaRPr lang="el-GR" dirty="0"/>
          </a:p>
        </p:txBody>
      </p:sp>
      <p:sp>
        <p:nvSpPr>
          <p:cNvPr id="3" name="2 - Θέση περιεχομένου"/>
          <p:cNvSpPr>
            <a:spLocks noGrp="1"/>
          </p:cNvSpPr>
          <p:nvPr>
            <p:ph idx="1"/>
          </p:nvPr>
        </p:nvSpPr>
        <p:spPr/>
        <p:txBody>
          <a:bodyPr>
            <a:normAutofit/>
          </a:bodyPr>
          <a:lstStyle/>
          <a:p>
            <a:pPr>
              <a:lnSpc>
                <a:spcPct val="110000"/>
              </a:lnSpc>
              <a:spcBef>
                <a:spcPts val="1200"/>
              </a:spcBef>
            </a:pPr>
            <a:r>
              <a:rPr lang="el-GR" sz="2400" dirty="0" smtClean="0"/>
              <a:t>Η αφαίρεση «δύσκολων» υλικών (φυσικά και συνθετικά πολυμερή και ρητίνες) με οργανικούς διαλύτες συχνά συναντά προβλήματα</a:t>
            </a:r>
            <a:r>
              <a:rPr lang="en-US" sz="2400" dirty="0" smtClean="0"/>
              <a:t> </a:t>
            </a:r>
            <a:r>
              <a:rPr lang="el-GR" sz="2400" dirty="0" smtClean="0"/>
              <a:t>:</a:t>
            </a:r>
          </a:p>
          <a:p>
            <a:pPr lvl="1">
              <a:lnSpc>
                <a:spcPct val="110000"/>
              </a:lnSpc>
              <a:spcBef>
                <a:spcPts val="1200"/>
              </a:spcBef>
            </a:pPr>
            <a:r>
              <a:rPr lang="el-GR" sz="2400" b="1" dirty="0" smtClean="0"/>
              <a:t>Διόγκωση</a:t>
            </a:r>
            <a:r>
              <a:rPr lang="el-GR" sz="2400" dirty="0" smtClean="0"/>
              <a:t> υμενίων ρητίνης: προκαλεί μείωση της </a:t>
            </a:r>
            <a:r>
              <a:rPr lang="el-GR" sz="2400" b="1" dirty="0" smtClean="0"/>
              <a:t>μηχανικής αντοχής </a:t>
            </a:r>
            <a:r>
              <a:rPr lang="el-GR" sz="2400" dirty="0" smtClean="0"/>
              <a:t>τους</a:t>
            </a:r>
          </a:p>
          <a:p>
            <a:pPr lvl="1">
              <a:lnSpc>
                <a:spcPct val="110000"/>
              </a:lnSpc>
              <a:spcBef>
                <a:spcPts val="1200"/>
              </a:spcBef>
            </a:pPr>
            <a:r>
              <a:rPr lang="el-GR" sz="2400" dirty="0" smtClean="0"/>
              <a:t>Η χρήση διαλυτών δεν συνοδεύεται πάντα από την μέγιστη </a:t>
            </a:r>
            <a:r>
              <a:rPr lang="el-GR" sz="2400" b="1" dirty="0" smtClean="0"/>
              <a:t>επιλεκτικότητα</a:t>
            </a:r>
          </a:p>
          <a:p>
            <a:pPr lvl="1">
              <a:lnSpc>
                <a:spcPct val="110000"/>
              </a:lnSpc>
              <a:spcBef>
                <a:spcPts val="1200"/>
              </a:spcBef>
            </a:pPr>
            <a:r>
              <a:rPr lang="el-GR" sz="2400" dirty="0" smtClean="0"/>
              <a:t>Οι περισσότεροι οργανικοί διαλύτες είναι </a:t>
            </a:r>
            <a:r>
              <a:rPr lang="el-GR" sz="2400" b="1" dirty="0" smtClean="0"/>
              <a:t>τοξικοί</a:t>
            </a:r>
          </a:p>
          <a:p>
            <a:pPr lvl="1">
              <a:lnSpc>
                <a:spcPct val="110000"/>
              </a:lnSpc>
              <a:spcBef>
                <a:spcPts val="1200"/>
              </a:spcBef>
            </a:pPr>
            <a:r>
              <a:rPr lang="el-GR" sz="2400" dirty="0" smtClean="0"/>
              <a:t>Αρκετοί οργανικοί διαλύτες προκαλούν προβλήματα όταν αποβάλλονται στο </a:t>
            </a:r>
            <a:r>
              <a:rPr lang="el-GR" sz="2400" b="1" dirty="0" smtClean="0"/>
              <a:t>περιβάλλον</a:t>
            </a:r>
            <a:endParaRPr lang="el-GR" sz="2400" b="1" dirty="0"/>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1</a:t>
            </a:fld>
            <a:endParaRPr lang="el-GR" dirty="0">
              <a:solidFill>
                <a:prstClr val="black"/>
              </a:solidFill>
            </a:endParaRPr>
          </a:p>
        </p:txBody>
      </p:sp>
    </p:spTree>
    <p:extLst>
      <p:ext uri="{BB962C8B-B14F-4D97-AF65-F5344CB8AC3E}">
        <p14:creationId xmlns:p14="http://schemas.microsoft.com/office/powerpoint/2010/main" val="3274934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Η διαλυτοποίηση μορίων στο νερό</a:t>
            </a:r>
            <a:endParaRPr lang="el-GR" dirty="0"/>
          </a:p>
        </p:txBody>
      </p:sp>
      <p:sp>
        <p:nvSpPr>
          <p:cNvPr id="3" name="2 - Θέση περιεχομένου"/>
          <p:cNvSpPr>
            <a:spLocks noGrp="1"/>
          </p:cNvSpPr>
          <p:nvPr>
            <p:ph idx="1"/>
          </p:nvPr>
        </p:nvSpPr>
        <p:spPr>
          <a:xfrm>
            <a:off x="457199" y="1196752"/>
            <a:ext cx="4546849" cy="5040560"/>
          </a:xfrm>
        </p:spPr>
        <p:txBody>
          <a:bodyPr>
            <a:normAutofit/>
          </a:bodyPr>
          <a:lstStyle/>
          <a:p>
            <a:pPr>
              <a:lnSpc>
                <a:spcPct val="114000"/>
              </a:lnSpc>
              <a:spcBef>
                <a:spcPts val="1200"/>
              </a:spcBef>
            </a:pPr>
            <a:r>
              <a:rPr lang="el-GR" sz="2400" dirty="0" smtClean="0"/>
              <a:t>Το φαινόμενο διαλυτοποίησης μορίων διαφοροποιείται ως προς το είδος των ασκούμενων δυνάμεων (</a:t>
            </a:r>
            <a:r>
              <a:rPr lang="el-GR" sz="2400" b="1" dirty="0" smtClean="0"/>
              <a:t>δεσμοί υδρογόνου</a:t>
            </a:r>
            <a:r>
              <a:rPr lang="el-GR" sz="2400" dirty="0" smtClean="0"/>
              <a:t>).</a:t>
            </a:r>
          </a:p>
        </p:txBody>
      </p:sp>
      <p:grpSp>
        <p:nvGrpSpPr>
          <p:cNvPr id="4" name="Ομάδα 3"/>
          <p:cNvGrpSpPr/>
          <p:nvPr/>
        </p:nvGrpSpPr>
        <p:grpSpPr>
          <a:xfrm>
            <a:off x="5143504" y="1260465"/>
            <a:ext cx="3643338" cy="5166336"/>
            <a:chOff x="4714876" y="1142984"/>
            <a:chExt cx="4071966" cy="5530818"/>
          </a:xfrm>
        </p:grpSpPr>
        <p:sp>
          <p:nvSpPr>
            <p:cNvPr id="11" name="10 - Ορθογώνιο"/>
            <p:cNvSpPr/>
            <p:nvPr/>
          </p:nvSpPr>
          <p:spPr>
            <a:xfrm>
              <a:off x="4714876" y="1214422"/>
              <a:ext cx="4071966" cy="50006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pic>
          <p:nvPicPr>
            <p:cNvPr id="139266"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b="2877"/>
            <a:stretch>
              <a:fillRect/>
            </a:stretch>
          </p:blipFill>
          <p:spPr bwMode="auto">
            <a:xfrm>
              <a:off x="5143504" y="1142984"/>
              <a:ext cx="2012163" cy="1928826"/>
            </a:xfrm>
            <a:prstGeom prst="rect">
              <a:avLst/>
            </a:prstGeom>
            <a:noFill/>
          </p:spPr>
        </p:pic>
        <p:pic>
          <p:nvPicPr>
            <p:cNvPr id="139267" name="Picture 3" descr="D:\Dropbox\TEI\ΜΑΘΗΜΑΤΑ-ΕΡΓΑΣΤΗΡΙΑ\ΕΠΙΣΤΗΜΗ ΥΛΙΚΩΝ ΙΙ (Θ)\ΣΥΝΘΕΤΙΚΑ ΥΛΙΚΑ\ΥΔΑΤ ΜΕΣΑ ΜΕΣΑ ΚΑΘΑΡΙΣΜΟΥ\edu material\methanol1.gif"/>
            <p:cNvPicPr>
              <a:picLocks noChangeAspect="1" noChangeArrowheads="1"/>
            </p:cNvPicPr>
            <p:nvPr/>
          </p:nvPicPr>
          <p:blipFill>
            <a:blip r:embed="rId3">
              <a:clrChange>
                <a:clrFrom>
                  <a:srgbClr val="000000"/>
                </a:clrFrom>
                <a:clrTo>
                  <a:srgbClr val="000000">
                    <a:alpha val="0"/>
                  </a:srgbClr>
                </a:clrTo>
              </a:clrChange>
            </a:blip>
            <a:srcRect b="6133"/>
            <a:stretch>
              <a:fillRect/>
            </a:stretch>
          </p:blipFill>
          <p:spPr bwMode="auto">
            <a:xfrm rot="15022982">
              <a:off x="5105602" y="3763210"/>
              <a:ext cx="3105173" cy="2716012"/>
            </a:xfrm>
            <a:prstGeom prst="rect">
              <a:avLst/>
            </a:prstGeom>
            <a:noFill/>
          </p:spPr>
        </p:pic>
        <p:cxnSp>
          <p:nvCxnSpPr>
            <p:cNvPr id="9" name="8 - Ευθεία γραμμή σύνδεσης"/>
            <p:cNvCxnSpPr/>
            <p:nvPr/>
          </p:nvCxnSpPr>
          <p:spPr>
            <a:xfrm rot="16200000" flipH="1">
              <a:off x="5965041" y="3321843"/>
              <a:ext cx="785818" cy="142876"/>
            </a:xfrm>
            <a:prstGeom prst="line">
              <a:avLst/>
            </a:prstGeom>
            <a:ln w="38100">
              <a:solidFill>
                <a:srgbClr val="EBF1F5"/>
              </a:solidFill>
              <a:prstDash val="sysDash"/>
            </a:ln>
          </p:spPr>
          <p:style>
            <a:lnRef idx="1">
              <a:schemeClr val="accent1"/>
            </a:lnRef>
            <a:fillRef idx="0">
              <a:schemeClr val="accent1"/>
            </a:fillRef>
            <a:effectRef idx="0">
              <a:schemeClr val="accent1"/>
            </a:effectRef>
            <a:fontRef idx="minor">
              <a:schemeClr val="tx1"/>
            </a:fontRef>
          </p:style>
        </p:cxnSp>
        <p:sp>
          <p:nvSpPr>
            <p:cNvPr id="12" name="11 - TextBox"/>
            <p:cNvSpPr txBox="1"/>
            <p:nvPr/>
          </p:nvSpPr>
          <p:spPr>
            <a:xfrm>
              <a:off x="6715140" y="2571744"/>
              <a:ext cx="684803" cy="461665"/>
            </a:xfrm>
            <a:prstGeom prst="rect">
              <a:avLst/>
            </a:prstGeom>
            <a:noFill/>
            <a:ln>
              <a:noFill/>
            </a:ln>
          </p:spPr>
          <p:txBody>
            <a:bodyPr wrap="none" rtlCol="0">
              <a:spAutoFit/>
            </a:bodyPr>
            <a:lstStyle/>
            <a:p>
              <a:r>
                <a:rPr lang="el-GR" sz="2400" b="1" dirty="0" smtClean="0">
                  <a:solidFill>
                    <a:prstClr val="white"/>
                  </a:solidFill>
                </a:rPr>
                <a:t>Η</a:t>
              </a:r>
              <a:r>
                <a:rPr lang="el-GR" sz="2400" b="1" baseline="-25000" dirty="0" smtClean="0">
                  <a:solidFill>
                    <a:prstClr val="white"/>
                  </a:solidFill>
                </a:rPr>
                <a:t>2</a:t>
              </a:r>
              <a:r>
                <a:rPr lang="el-GR" sz="2400" b="1" dirty="0" smtClean="0">
                  <a:solidFill>
                    <a:prstClr val="white"/>
                  </a:solidFill>
                </a:rPr>
                <a:t>Ο</a:t>
              </a:r>
              <a:endParaRPr lang="el-GR" sz="2400" b="1" dirty="0">
                <a:solidFill>
                  <a:prstClr val="white"/>
                </a:solidFill>
              </a:endParaRPr>
            </a:p>
          </p:txBody>
        </p:sp>
        <p:sp>
          <p:nvSpPr>
            <p:cNvPr id="13" name="12 - TextBox"/>
            <p:cNvSpPr txBox="1"/>
            <p:nvPr/>
          </p:nvSpPr>
          <p:spPr>
            <a:xfrm>
              <a:off x="7500958" y="3714752"/>
              <a:ext cx="1040670" cy="461665"/>
            </a:xfrm>
            <a:prstGeom prst="rect">
              <a:avLst/>
            </a:prstGeom>
            <a:noFill/>
            <a:ln>
              <a:noFill/>
            </a:ln>
          </p:spPr>
          <p:txBody>
            <a:bodyPr wrap="none" rtlCol="0">
              <a:spAutoFit/>
            </a:bodyPr>
            <a:lstStyle/>
            <a:p>
              <a:r>
                <a:rPr lang="en-US" sz="2400" b="1" dirty="0" smtClean="0">
                  <a:solidFill>
                    <a:prstClr val="white"/>
                  </a:solidFill>
                </a:rPr>
                <a:t>CH</a:t>
              </a:r>
              <a:r>
                <a:rPr lang="en-US" sz="2400" b="1" baseline="-25000" dirty="0" smtClean="0">
                  <a:solidFill>
                    <a:prstClr val="white"/>
                  </a:solidFill>
                </a:rPr>
                <a:t>3</a:t>
              </a:r>
              <a:r>
                <a:rPr lang="el-GR" sz="2400" b="1" dirty="0" smtClean="0">
                  <a:solidFill>
                    <a:prstClr val="white"/>
                  </a:solidFill>
                </a:rPr>
                <a:t>Ο</a:t>
              </a:r>
              <a:r>
                <a:rPr lang="en-US" sz="2400" b="1" dirty="0" smtClean="0">
                  <a:solidFill>
                    <a:prstClr val="white"/>
                  </a:solidFill>
                </a:rPr>
                <a:t>H</a:t>
              </a:r>
              <a:endParaRPr lang="el-GR" sz="2400" b="1" dirty="0">
                <a:solidFill>
                  <a:prstClr val="white"/>
                </a:solidFill>
              </a:endParaRPr>
            </a:p>
          </p:txBody>
        </p:sp>
      </p:gr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19</a:t>
            </a:fld>
            <a:endParaRPr lang="el-GR" dirty="0">
              <a:solidFill>
                <a:prstClr val="black"/>
              </a:solidFill>
            </a:endParaRPr>
          </a:p>
        </p:txBody>
      </p:sp>
    </p:spTree>
    <p:extLst>
      <p:ext uri="{BB962C8B-B14F-4D97-AF65-F5344CB8AC3E}">
        <p14:creationId xmlns:p14="http://schemas.microsoft.com/office/powerpoint/2010/main" val="128164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1152128"/>
          </a:xfrm>
        </p:spPr>
        <p:txBody>
          <a:bodyPr>
            <a:noAutofit/>
          </a:bodyPr>
          <a:lstStyle/>
          <a:p>
            <a:r>
              <a:rPr lang="el-GR" dirty="0" smtClean="0"/>
              <a:t>Η διαλυτότητα των υλικών ζωγραφικής στο νερό</a:t>
            </a:r>
            <a:endParaRPr lang="el-GR" dirty="0"/>
          </a:p>
        </p:txBody>
      </p:sp>
      <p:sp>
        <p:nvSpPr>
          <p:cNvPr id="3" name="2 - Θέση περιεχομένου"/>
          <p:cNvSpPr>
            <a:spLocks noGrp="1"/>
          </p:cNvSpPr>
          <p:nvPr>
            <p:ph idx="1"/>
          </p:nvPr>
        </p:nvSpPr>
        <p:spPr>
          <a:xfrm>
            <a:off x="457200" y="1484784"/>
            <a:ext cx="8229600" cy="4752528"/>
          </a:xfrm>
        </p:spPr>
        <p:txBody>
          <a:bodyPr>
            <a:normAutofit/>
          </a:bodyPr>
          <a:lstStyle/>
          <a:p>
            <a:pPr>
              <a:lnSpc>
                <a:spcPct val="114000"/>
              </a:lnSpc>
              <a:spcBef>
                <a:spcPts val="1200"/>
              </a:spcBef>
            </a:pPr>
            <a:r>
              <a:rPr lang="el-GR" sz="2400" dirty="0" smtClean="0"/>
              <a:t>Τα υλικά που απαρτίζονται από </a:t>
            </a:r>
            <a:r>
              <a:rPr lang="el-GR" sz="2400" b="1" dirty="0" smtClean="0"/>
              <a:t>μη πολικές </a:t>
            </a:r>
            <a:r>
              <a:rPr lang="el-GR" sz="2400" dirty="0" smtClean="0"/>
              <a:t>ενώσεις (φυσικές ρητίνες, λάδια, κεριά, κλπ.) είναι υδρόφοβα και συνεπώς, </a:t>
            </a:r>
            <a:r>
              <a:rPr lang="el-GR" sz="2400" b="1" dirty="0" smtClean="0"/>
              <a:t>δυσδιάλυτα</a:t>
            </a:r>
            <a:r>
              <a:rPr lang="el-GR" sz="2400" dirty="0" smtClean="0"/>
              <a:t> στο νερό.</a:t>
            </a:r>
          </a:p>
          <a:p>
            <a:pPr>
              <a:lnSpc>
                <a:spcPct val="114000"/>
              </a:lnSpc>
              <a:spcBef>
                <a:spcPts val="1200"/>
              </a:spcBef>
            </a:pPr>
            <a:r>
              <a:rPr lang="el-GR" sz="2400" dirty="0" smtClean="0"/>
              <a:t>Επίσης, τα περισσότερα είδη οργανικών </a:t>
            </a:r>
            <a:r>
              <a:rPr lang="el-GR" sz="2400" b="1" dirty="0" smtClean="0"/>
              <a:t>ρύπων</a:t>
            </a:r>
            <a:r>
              <a:rPr lang="el-GR" sz="2400" dirty="0" smtClean="0"/>
              <a:t> (συνήθως ελαιώδη υλικά) ομοίως </a:t>
            </a:r>
            <a:r>
              <a:rPr lang="el-GR" sz="2400" b="1" dirty="0" smtClean="0"/>
              <a:t>δεν διαλύονται </a:t>
            </a:r>
            <a:r>
              <a:rPr lang="el-GR" sz="2400" dirty="0" smtClean="0"/>
              <a:t>στο νερό.</a:t>
            </a:r>
          </a:p>
          <a:p>
            <a:pPr>
              <a:lnSpc>
                <a:spcPct val="114000"/>
              </a:lnSpc>
              <a:spcBef>
                <a:spcPts val="1200"/>
              </a:spcBef>
            </a:pPr>
            <a:r>
              <a:rPr lang="el-GR" sz="2400" dirty="0" smtClean="0"/>
              <a:t>Αντίθετα, πολλά πρωτεϊνικά υλικά και υδατάνθρακες (πολυσακχαρίτες), ορισμένα συνθετικά συνδετικά (ακρυλικά) είναι υδρόφιλα, και συνεπώς, διασπείρονται εύκολα ή και διαλυτοποιούνται από το νερό.</a:t>
            </a:r>
            <a:endParaRPr lang="el-GR" sz="2400" dirty="0"/>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20</a:t>
            </a:fld>
            <a:endParaRPr lang="el-GR" dirty="0">
              <a:solidFill>
                <a:prstClr val="black"/>
              </a:solidFill>
            </a:endParaRPr>
          </a:p>
        </p:txBody>
      </p:sp>
    </p:spTree>
    <p:extLst>
      <p:ext uri="{BB962C8B-B14F-4D97-AF65-F5344CB8AC3E}">
        <p14:creationId xmlns:p14="http://schemas.microsoft.com/office/powerpoint/2010/main" val="21146371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Υδροφιλικότητα και υδροφοβικότητα</a:t>
            </a:r>
            <a:endParaRPr lang="el-GR" dirty="0"/>
          </a:p>
        </p:txBody>
      </p:sp>
      <p:sp>
        <p:nvSpPr>
          <p:cNvPr id="3" name="2 - Θέση περιεχομένου"/>
          <p:cNvSpPr>
            <a:spLocks noGrp="1"/>
          </p:cNvSpPr>
          <p:nvPr>
            <p:ph idx="1"/>
          </p:nvPr>
        </p:nvSpPr>
        <p:spPr>
          <a:xfrm>
            <a:off x="395536" y="2348880"/>
            <a:ext cx="3960440" cy="3888432"/>
          </a:xfrm>
        </p:spPr>
        <p:txBody>
          <a:bodyPr>
            <a:noAutofit/>
          </a:bodyPr>
          <a:lstStyle/>
          <a:p>
            <a:r>
              <a:rPr lang="el-GR" sz="2400" dirty="0" smtClean="0"/>
              <a:t>Όταν αναφερόμαστε σε «συμβατικά» υλικά</a:t>
            </a:r>
            <a:r>
              <a:rPr lang="en-US" sz="2400" dirty="0" smtClean="0"/>
              <a:t> </a:t>
            </a:r>
            <a:r>
              <a:rPr lang="el-GR" sz="2400" dirty="0" smtClean="0"/>
              <a:t>:</a:t>
            </a:r>
          </a:p>
          <a:p>
            <a:pPr lvl="1"/>
            <a:r>
              <a:rPr lang="el-GR" sz="2400" dirty="0" smtClean="0"/>
              <a:t>Τα </a:t>
            </a:r>
            <a:r>
              <a:rPr lang="el-GR" sz="2400" b="1" dirty="0" smtClean="0">
                <a:solidFill>
                  <a:srgbClr val="004A82"/>
                </a:solidFill>
              </a:rPr>
              <a:t>υδρόφιλα</a:t>
            </a:r>
            <a:r>
              <a:rPr lang="el-GR" sz="2400" dirty="0" smtClean="0"/>
              <a:t> είναι ταυτόχρονα </a:t>
            </a:r>
            <a:r>
              <a:rPr lang="el-GR" sz="2400" b="1" dirty="0" smtClean="0">
                <a:solidFill>
                  <a:schemeClr val="accent3">
                    <a:lumMod val="50000"/>
                  </a:schemeClr>
                </a:solidFill>
              </a:rPr>
              <a:t>λιπόφοβα</a:t>
            </a:r>
            <a:r>
              <a:rPr lang="en-US" sz="2400" b="1" dirty="0">
                <a:solidFill>
                  <a:schemeClr val="accent3">
                    <a:lumMod val="50000"/>
                  </a:schemeClr>
                </a:solidFill>
              </a:rPr>
              <a:t>.</a:t>
            </a:r>
            <a:endParaRPr lang="el-GR" sz="2400" b="1" dirty="0" smtClean="0">
              <a:solidFill>
                <a:schemeClr val="accent3">
                  <a:lumMod val="50000"/>
                </a:schemeClr>
              </a:solidFill>
            </a:endParaRPr>
          </a:p>
          <a:p>
            <a:pPr lvl="1"/>
            <a:r>
              <a:rPr lang="el-GR" sz="2400" dirty="0" smtClean="0"/>
              <a:t>Τα </a:t>
            </a:r>
            <a:r>
              <a:rPr lang="el-GR" sz="2400" b="1" dirty="0" smtClean="0">
                <a:solidFill>
                  <a:srgbClr val="004A82"/>
                </a:solidFill>
              </a:rPr>
              <a:t>υδρόφοβα</a:t>
            </a:r>
            <a:r>
              <a:rPr lang="el-GR" sz="2400" dirty="0" smtClean="0"/>
              <a:t> είναι ταυτόχρονα </a:t>
            </a:r>
            <a:r>
              <a:rPr lang="el-GR" sz="2400" b="1" dirty="0" smtClean="0">
                <a:solidFill>
                  <a:schemeClr val="accent3">
                    <a:lumMod val="50000"/>
                  </a:schemeClr>
                </a:solidFill>
              </a:rPr>
              <a:t>λιπόφιλα</a:t>
            </a:r>
            <a:r>
              <a:rPr lang="en-US" sz="2400" b="1" dirty="0" smtClean="0">
                <a:solidFill>
                  <a:schemeClr val="accent3">
                    <a:lumMod val="50000"/>
                  </a:schemeClr>
                </a:solidFill>
              </a:rPr>
              <a:t>.</a:t>
            </a:r>
            <a:endParaRPr lang="el-GR" sz="2400" b="1" dirty="0">
              <a:solidFill>
                <a:schemeClr val="accent3">
                  <a:lumMod val="50000"/>
                </a:schemeClr>
              </a:solidFill>
            </a:endParaRPr>
          </a:p>
        </p:txBody>
      </p:sp>
      <p:pic>
        <p:nvPicPr>
          <p:cNvPr id="203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134" y="1294558"/>
            <a:ext cx="4483866" cy="47364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8"/>
          <p:cNvSpPr/>
          <p:nvPr/>
        </p:nvSpPr>
        <p:spPr>
          <a:xfrm>
            <a:off x="5630756" y="6077247"/>
            <a:ext cx="2268254" cy="646331"/>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Water drop on a </a:t>
            </a:r>
            <a:r>
              <a:rPr lang="en-US" sz="1200" dirty="0" smtClean="0">
                <a:solidFill>
                  <a:prstClr val="black"/>
                </a:solidFill>
                <a:latin typeface="Calibri"/>
                <a:hlinkClick r:id="rId3"/>
              </a:rPr>
              <a:t>leaf</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4" tooltip="User:AaronY"/>
              </a:rPr>
              <a:t>AaronY</a:t>
            </a:r>
            <a:r>
              <a:rPr lang="en-US" sz="1200" dirty="0">
                <a:solidFill>
                  <a:prstClr val="black"/>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solidFill>
                <a:latin typeface="Calibri"/>
                <a:hlinkClick r:id="rId5"/>
              </a:rPr>
              <a:t>CC BY 2.0</a:t>
            </a:r>
            <a:endParaRPr lang="en-US" sz="1200" dirty="0">
              <a:solidFill>
                <a:prstClr val="black"/>
              </a:solidFill>
              <a:latin typeface="Calibri"/>
            </a:endParaRP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21</a:t>
            </a:fld>
            <a:endParaRPr lang="el-GR" dirty="0">
              <a:solidFill>
                <a:prstClr val="black"/>
              </a:solidFill>
            </a:endParaRPr>
          </a:p>
        </p:txBody>
      </p:sp>
    </p:spTree>
    <p:extLst>
      <p:ext uri="{BB962C8B-B14F-4D97-AF65-F5344CB8AC3E}">
        <p14:creationId xmlns:p14="http://schemas.microsoft.com/office/powerpoint/2010/main" val="18529253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Τα τασιενεργά υλικά</a:t>
            </a:r>
            <a:endParaRPr lang="el-GR" dirty="0"/>
          </a:p>
        </p:txBody>
      </p:sp>
      <p:sp>
        <p:nvSpPr>
          <p:cNvPr id="3" name="2 - Θέση περιεχομένου"/>
          <p:cNvSpPr>
            <a:spLocks noGrp="1"/>
          </p:cNvSpPr>
          <p:nvPr>
            <p:ph idx="1"/>
          </p:nvPr>
        </p:nvSpPr>
        <p:spPr/>
        <p:txBody>
          <a:bodyPr>
            <a:normAutofit/>
          </a:bodyPr>
          <a:lstStyle/>
          <a:p>
            <a:pPr>
              <a:lnSpc>
                <a:spcPct val="114000"/>
              </a:lnSpc>
              <a:spcBef>
                <a:spcPts val="1200"/>
              </a:spcBef>
            </a:pPr>
            <a:r>
              <a:rPr lang="el-GR" sz="2400" dirty="0" smtClean="0"/>
              <a:t>Τα τασιενεργά υλικά θα τα διαχωρίσουμε από τα «συμβατικά» υλικά</a:t>
            </a:r>
            <a:r>
              <a:rPr lang="en-US" sz="2400" dirty="0" smtClean="0"/>
              <a:t>.</a:t>
            </a:r>
          </a:p>
          <a:p>
            <a:pPr>
              <a:lnSpc>
                <a:spcPct val="114000"/>
              </a:lnSpc>
              <a:spcBef>
                <a:spcPts val="1200"/>
              </a:spcBef>
            </a:pPr>
            <a:r>
              <a:rPr lang="el-GR" sz="2400" dirty="0" smtClean="0"/>
              <a:t>Τα τασιενεργά υλικά καλούνται και «απορρυπαντικά». </a:t>
            </a:r>
          </a:p>
          <a:p>
            <a:pPr>
              <a:lnSpc>
                <a:spcPct val="114000"/>
              </a:lnSpc>
              <a:spcBef>
                <a:spcPts val="1200"/>
              </a:spcBef>
            </a:pPr>
            <a:r>
              <a:rPr lang="el-GR" sz="2400" dirty="0" smtClean="0"/>
              <a:t>Όταν διαλύονται στο νερό, </a:t>
            </a:r>
            <a:r>
              <a:rPr lang="el-GR" sz="2400" b="1" dirty="0" smtClean="0"/>
              <a:t>μειώνουν</a:t>
            </a:r>
            <a:r>
              <a:rPr lang="el-GR" sz="2400" dirty="0" smtClean="0"/>
              <a:t> την «</a:t>
            </a:r>
            <a:r>
              <a:rPr lang="el-GR" sz="2400" b="1" dirty="0" smtClean="0"/>
              <a:t>λιποφοβικότητα</a:t>
            </a:r>
            <a:r>
              <a:rPr lang="el-GR" sz="2400" dirty="0" smtClean="0"/>
              <a:t>» του υδατικού φορέα μειώνοντας την επιφανειακή τάση του νερού</a:t>
            </a:r>
            <a:r>
              <a:rPr lang="en-US" sz="2400" dirty="0" smtClean="0"/>
              <a:t>.</a:t>
            </a:r>
            <a:endParaRPr lang="el-GR" sz="2400" dirty="0" smtClean="0"/>
          </a:p>
          <a:p>
            <a:pPr>
              <a:lnSpc>
                <a:spcPct val="114000"/>
              </a:lnSpc>
              <a:spcBef>
                <a:spcPts val="1200"/>
              </a:spcBef>
            </a:pPr>
            <a:r>
              <a:rPr lang="el-GR" sz="2400" dirty="0" smtClean="0"/>
              <a:t>Τα μόρια των χημικών ενώσεών τους έχουν ταυτόχρονα  </a:t>
            </a:r>
            <a:r>
              <a:rPr lang="el-GR" sz="2400" b="1" dirty="0" smtClean="0"/>
              <a:t>υδρόφιλο</a:t>
            </a:r>
            <a:r>
              <a:rPr lang="el-GR" sz="2400" dirty="0" smtClean="0"/>
              <a:t> και </a:t>
            </a:r>
            <a:r>
              <a:rPr lang="el-GR" sz="2400" b="1" dirty="0" smtClean="0"/>
              <a:t>λιπόφιλο</a:t>
            </a:r>
            <a:r>
              <a:rPr lang="el-GR" sz="2400" dirty="0" smtClean="0"/>
              <a:t> χαρακτήρα.</a:t>
            </a: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22</a:t>
            </a:fld>
            <a:endParaRPr lang="el-GR" dirty="0">
              <a:solidFill>
                <a:prstClr val="black"/>
              </a:solidFill>
            </a:endParaRPr>
          </a:p>
        </p:txBody>
      </p:sp>
    </p:spTree>
    <p:extLst>
      <p:ext uri="{BB962C8B-B14F-4D97-AF65-F5344CB8AC3E}">
        <p14:creationId xmlns:p14="http://schemas.microsoft.com/office/powerpoint/2010/main" val="1703295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Σάπωνες </a:t>
            </a:r>
            <a:endParaRPr lang="el-GR" dirty="0"/>
          </a:p>
        </p:txBody>
      </p:sp>
      <p:sp>
        <p:nvSpPr>
          <p:cNvPr id="3" name="2 - Θέση περιεχομένου"/>
          <p:cNvSpPr>
            <a:spLocks noGrp="1"/>
          </p:cNvSpPr>
          <p:nvPr>
            <p:ph idx="1"/>
          </p:nvPr>
        </p:nvSpPr>
        <p:spPr>
          <a:xfrm>
            <a:off x="457200" y="1196752"/>
            <a:ext cx="8491604" cy="5040560"/>
          </a:xfrm>
        </p:spPr>
        <p:txBody>
          <a:bodyPr>
            <a:noAutofit/>
          </a:bodyPr>
          <a:lstStyle/>
          <a:p>
            <a:pPr>
              <a:lnSpc>
                <a:spcPct val="114000"/>
              </a:lnSpc>
              <a:spcBef>
                <a:spcPts val="1200"/>
              </a:spcBef>
            </a:pPr>
            <a:r>
              <a:rPr lang="el-GR" sz="2400" dirty="0" smtClean="0"/>
              <a:t>Οι σάπωνες (σαπούνια, λατινικά: </a:t>
            </a:r>
            <a:r>
              <a:rPr lang="en-US" sz="2400" dirty="0" smtClean="0"/>
              <a:t>sapo</a:t>
            </a:r>
            <a:r>
              <a:rPr lang="el-GR" sz="2400" dirty="0" smtClean="0"/>
              <a:t>) είναι τα ιστορικώς γνωστότερα απορρυπαντικά. Η χρήση τους ήταν γνωστή από τους Ρωμαϊκούς χρόνους, ενώ κάποια γραπτά κείμενα υποδεικνύουν ότι πιθανώς είχαν πρωτοχρησιμοποιηθεί από τους αρχαίους Αιγυπτίους. </a:t>
            </a:r>
          </a:p>
          <a:p>
            <a:pPr>
              <a:lnSpc>
                <a:spcPct val="114000"/>
              </a:lnSpc>
              <a:spcBef>
                <a:spcPts val="1200"/>
              </a:spcBef>
            </a:pPr>
            <a:r>
              <a:rPr lang="el-GR" sz="2400" dirty="0" smtClean="0"/>
              <a:t>Η παρασκευή τους από λιπαρή ύλη (συνήθως υπολείμματα ζωικών λιπαρών ιστών) με </a:t>
            </a:r>
            <a:r>
              <a:rPr lang="el-GR" sz="2400" b="1" dirty="0" smtClean="0"/>
              <a:t>αλυσίβα</a:t>
            </a:r>
            <a:r>
              <a:rPr lang="el-GR" sz="2400" dirty="0" smtClean="0"/>
              <a:t> (στάχτη πλούσια σε αλκάλεα) είναι παραδοσιακά γνωστή. </a:t>
            </a:r>
          </a:p>
        </p:txBody>
      </p:sp>
      <p:pic>
        <p:nvPicPr>
          <p:cNvPr id="14340" name="Picture 4" descr="φυσικά σαπούνι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4797152"/>
            <a:ext cx="3312368" cy="18632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8"/>
          <p:cNvSpPr/>
          <p:nvPr/>
        </p:nvSpPr>
        <p:spPr>
          <a:xfrm>
            <a:off x="5958151" y="6198694"/>
            <a:ext cx="2268254" cy="646331"/>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Soap logs all </a:t>
            </a:r>
            <a:r>
              <a:rPr lang="en-US" sz="1200" dirty="0" smtClean="0">
                <a:solidFill>
                  <a:prstClr val="black"/>
                </a:solidFill>
                <a:latin typeface="Calibri"/>
                <a:hlinkClick r:id="rId3"/>
              </a:rPr>
              <a:t>natural</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4" tooltip="User:Mobentec"/>
              </a:rPr>
              <a:t>Mobentec</a:t>
            </a:r>
            <a:r>
              <a:rPr lang="en-US" sz="1200" dirty="0">
                <a:solidFill>
                  <a:prstClr val="black"/>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solidFill>
                <a:latin typeface="Calibri"/>
                <a:hlinkClick r:id="rId5"/>
              </a:rPr>
              <a:t>CC BY-SA 3.0</a:t>
            </a:r>
            <a:endParaRPr lang="en-US" sz="1200" dirty="0">
              <a:solidFill>
                <a:prstClr val="black"/>
              </a:solidFill>
              <a:latin typeface="Calibri"/>
            </a:endParaRP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23</a:t>
            </a:fld>
            <a:endParaRPr lang="el-GR" dirty="0">
              <a:solidFill>
                <a:prstClr val="black"/>
              </a:solidFill>
            </a:endParaRPr>
          </a:p>
        </p:txBody>
      </p:sp>
    </p:spTree>
    <p:extLst>
      <p:ext uri="{BB962C8B-B14F-4D97-AF65-F5344CB8AC3E}">
        <p14:creationId xmlns:p14="http://schemas.microsoft.com/office/powerpoint/2010/main" val="33432592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Σάπωνες και λιπαρά οξέα</a:t>
            </a:r>
            <a:endParaRPr lang="el-GR" dirty="0"/>
          </a:p>
        </p:txBody>
      </p:sp>
      <p:sp>
        <p:nvSpPr>
          <p:cNvPr id="3" name="Content Placeholder 2"/>
          <p:cNvSpPr>
            <a:spLocks noGrp="1"/>
          </p:cNvSpPr>
          <p:nvPr>
            <p:ph idx="1"/>
          </p:nvPr>
        </p:nvSpPr>
        <p:spPr/>
        <p:txBody>
          <a:bodyPr>
            <a:noAutofit/>
          </a:bodyPr>
          <a:lstStyle/>
          <a:p>
            <a:r>
              <a:rPr lang="el-GR" sz="2400" dirty="0" smtClean="0"/>
              <a:t>Οι σάπωνες από χημικής πλευράς είναι μεταλλικά </a:t>
            </a:r>
            <a:r>
              <a:rPr lang="el-GR" sz="2400" b="1" dirty="0" smtClean="0"/>
              <a:t>άλατα</a:t>
            </a:r>
            <a:r>
              <a:rPr lang="el-GR" sz="2400" dirty="0" smtClean="0"/>
              <a:t> λιπαρών </a:t>
            </a:r>
            <a:r>
              <a:rPr lang="el-GR" sz="2400" b="1" dirty="0" smtClean="0"/>
              <a:t>οξέων</a:t>
            </a:r>
            <a:r>
              <a:rPr lang="el-GR" sz="2400" dirty="0" smtClean="0"/>
              <a:t>. </a:t>
            </a:r>
          </a:p>
          <a:p>
            <a:pPr>
              <a:spcAft>
                <a:spcPts val="16200"/>
              </a:spcAft>
            </a:pPr>
            <a:r>
              <a:rPr lang="el-GR" sz="2400" dirty="0" smtClean="0"/>
              <a:t>Είναι προϊόν εξουδετέρωσης λιπαρών οξέων με βάση (π.χ. </a:t>
            </a:r>
            <a:r>
              <a:rPr lang="en-US" sz="2400" dirty="0" smtClean="0"/>
              <a:t>NaOH).</a:t>
            </a:r>
            <a:endParaRPr lang="el-GR" sz="2400" dirty="0" smtClean="0"/>
          </a:p>
          <a:p>
            <a:r>
              <a:rPr lang="el-GR" sz="2400" dirty="0" smtClean="0"/>
              <a:t>Στο </a:t>
            </a:r>
            <a:r>
              <a:rPr lang="el-GR" sz="2400" b="1" dirty="0" smtClean="0">
                <a:solidFill>
                  <a:srgbClr val="C00000"/>
                </a:solidFill>
              </a:rPr>
              <a:t>λιπαρό</a:t>
            </a:r>
            <a:r>
              <a:rPr lang="el-GR" sz="2400" dirty="0" smtClean="0">
                <a:solidFill>
                  <a:srgbClr val="C00000"/>
                </a:solidFill>
              </a:rPr>
              <a:t> </a:t>
            </a:r>
            <a:r>
              <a:rPr lang="el-GR" sz="2400" b="1" dirty="0" smtClean="0">
                <a:solidFill>
                  <a:srgbClr val="C00000"/>
                </a:solidFill>
              </a:rPr>
              <a:t>οξύ</a:t>
            </a:r>
            <a:r>
              <a:rPr lang="el-GR" sz="2400" dirty="0" smtClean="0"/>
              <a:t>, η καρβοξυλικά ομάδα είναι ουδέτερη (</a:t>
            </a:r>
            <a:r>
              <a:rPr lang="el-GR" sz="2400" b="1" dirty="0" smtClean="0"/>
              <a:t>αφόρτιστη</a:t>
            </a:r>
            <a:r>
              <a:rPr lang="el-GR" sz="2400" dirty="0" smtClean="0"/>
              <a:t>).</a:t>
            </a:r>
          </a:p>
          <a:p>
            <a:r>
              <a:rPr lang="el-GR" sz="2400" dirty="0" smtClean="0"/>
              <a:t>Στο </a:t>
            </a:r>
            <a:r>
              <a:rPr lang="el-GR" sz="2400" b="1" dirty="0" smtClean="0">
                <a:solidFill>
                  <a:srgbClr val="0000FF"/>
                </a:solidFill>
              </a:rPr>
              <a:t>άλας</a:t>
            </a:r>
            <a:r>
              <a:rPr lang="el-GR" sz="2400" dirty="0" smtClean="0">
                <a:solidFill>
                  <a:srgbClr val="0000FF"/>
                </a:solidFill>
              </a:rPr>
              <a:t> </a:t>
            </a:r>
            <a:r>
              <a:rPr lang="el-GR" sz="2400" dirty="0" smtClean="0"/>
              <a:t>του, φέρει </a:t>
            </a:r>
            <a:r>
              <a:rPr lang="el-GR" sz="2400" b="1" dirty="0" smtClean="0"/>
              <a:t>αρνητικό φορτίο</a:t>
            </a:r>
            <a:r>
              <a:rPr lang="el-GR" sz="2400" dirty="0" smtClean="0"/>
              <a:t>.</a:t>
            </a:r>
            <a:endParaRPr lang="el-GR" sz="2400" dirty="0"/>
          </a:p>
        </p:txBody>
      </p:sp>
      <p:grpSp>
        <p:nvGrpSpPr>
          <p:cNvPr id="14" name="Ομάδα 13"/>
          <p:cNvGrpSpPr/>
          <p:nvPr/>
        </p:nvGrpSpPr>
        <p:grpSpPr>
          <a:xfrm>
            <a:off x="293630" y="3174977"/>
            <a:ext cx="8850370" cy="1783147"/>
            <a:chOff x="293630" y="3174977"/>
            <a:chExt cx="8850370" cy="1783147"/>
          </a:xfrm>
        </p:grpSpPr>
        <p:grpSp>
          <p:nvGrpSpPr>
            <p:cNvPr id="9" name="8 - Ομάδα"/>
            <p:cNvGrpSpPr/>
            <p:nvPr/>
          </p:nvGrpSpPr>
          <p:grpSpPr>
            <a:xfrm>
              <a:off x="293630" y="3214686"/>
              <a:ext cx="8850370" cy="1743438"/>
              <a:chOff x="1170751" y="2571745"/>
              <a:chExt cx="6419039" cy="1101996"/>
            </a:xfrm>
          </p:grpSpPr>
          <p:graphicFrame>
            <p:nvGraphicFramePr>
              <p:cNvPr id="5" name="Object 2"/>
              <p:cNvGraphicFramePr>
                <a:graphicFrameLocks noChangeAspect="1"/>
              </p:cNvGraphicFramePr>
              <p:nvPr/>
            </p:nvGraphicFramePr>
            <p:xfrm>
              <a:off x="1170751" y="2573679"/>
              <a:ext cx="2487613" cy="447675"/>
            </p:xfrm>
            <a:graphic>
              <a:graphicData uri="http://schemas.openxmlformats.org/presentationml/2006/ole">
                <mc:AlternateContent xmlns:mc="http://schemas.openxmlformats.org/markup-compatibility/2006">
                  <mc:Choice xmlns:v="urn:schemas-microsoft-com:vml" Requires="v">
                    <p:oleObj spid="_x0000_s2064" name="ChemSketch" r:id="rId3" imgW="2487240" imgH="448200" progId="ACD.ChemSketch.20">
                      <p:embed/>
                    </p:oleObj>
                  </mc:Choice>
                  <mc:Fallback>
                    <p:oleObj name="ChemSketch" r:id="rId3" imgW="2487240" imgH="448200" progId="ACD.ChemSketch.2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751" y="2573679"/>
                            <a:ext cx="24876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3"/>
              <p:cNvGraphicFramePr>
                <a:graphicFrameLocks noChangeAspect="1"/>
              </p:cNvGraphicFramePr>
              <p:nvPr/>
            </p:nvGraphicFramePr>
            <p:xfrm>
              <a:off x="4794203" y="2571745"/>
              <a:ext cx="2795587" cy="496887"/>
            </p:xfrm>
            <a:graphic>
              <a:graphicData uri="http://schemas.openxmlformats.org/presentationml/2006/ole">
                <mc:AlternateContent xmlns:mc="http://schemas.openxmlformats.org/markup-compatibility/2006">
                  <mc:Choice xmlns:v="urn:schemas-microsoft-com:vml" Requires="v">
                    <p:oleObj spid="_x0000_s2065" name="ChemSketch" r:id="rId5" imgW="2795040" imgH="496800" progId="ACD.ChemSketch.20">
                      <p:embed/>
                    </p:oleObj>
                  </mc:Choice>
                  <mc:Fallback>
                    <p:oleObj name="ChemSketch" r:id="rId5" imgW="2795040" imgH="496800" progId="ACD.ChemSketch.2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4203" y="2571745"/>
                            <a:ext cx="2795587"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6 - TextBox"/>
              <p:cNvSpPr txBox="1"/>
              <p:nvPr/>
            </p:nvSpPr>
            <p:spPr>
              <a:xfrm>
                <a:off x="4791917" y="3148483"/>
                <a:ext cx="2519309" cy="525258"/>
              </a:xfrm>
              <a:prstGeom prst="rect">
                <a:avLst/>
              </a:prstGeom>
              <a:noFill/>
            </p:spPr>
            <p:txBody>
              <a:bodyPr wrap="square" rtlCol="0">
                <a:spAutoFit/>
              </a:bodyPr>
              <a:lstStyle/>
              <a:p>
                <a:pPr algn="ctr"/>
                <a:r>
                  <a:rPr lang="el-GR" sz="2400" b="1" dirty="0" smtClean="0">
                    <a:solidFill>
                      <a:srgbClr val="0000CC"/>
                    </a:solidFill>
                    <a:latin typeface="Calibri"/>
                  </a:rPr>
                  <a:t>Άλας του λιπαρού οξέος (=σάπωνας)</a:t>
                </a:r>
                <a:endParaRPr lang="el-GR" sz="2400" b="1" dirty="0">
                  <a:solidFill>
                    <a:srgbClr val="0000CC"/>
                  </a:solidFill>
                  <a:latin typeface="Calibri"/>
                </a:endParaRPr>
              </a:p>
            </p:txBody>
          </p:sp>
          <p:sp>
            <p:nvSpPr>
              <p:cNvPr id="8" name="7 - TextBox"/>
              <p:cNvSpPr txBox="1"/>
              <p:nvPr/>
            </p:nvSpPr>
            <p:spPr>
              <a:xfrm>
                <a:off x="1785917" y="3140220"/>
                <a:ext cx="1201606" cy="291810"/>
              </a:xfrm>
              <a:prstGeom prst="rect">
                <a:avLst/>
              </a:prstGeom>
              <a:noFill/>
            </p:spPr>
            <p:txBody>
              <a:bodyPr wrap="none" rtlCol="0">
                <a:spAutoFit/>
              </a:bodyPr>
              <a:lstStyle/>
              <a:p>
                <a:r>
                  <a:rPr lang="el-GR" sz="2400" b="1" dirty="0" smtClean="0">
                    <a:solidFill>
                      <a:srgbClr val="C00000"/>
                    </a:solidFill>
                    <a:latin typeface="Calibri"/>
                  </a:rPr>
                  <a:t>Λιπαρό οξύ</a:t>
                </a:r>
                <a:endParaRPr lang="el-GR" sz="2400" b="1" dirty="0">
                  <a:solidFill>
                    <a:srgbClr val="C00000"/>
                  </a:solidFill>
                  <a:latin typeface="Calibri"/>
                </a:endParaRPr>
              </a:p>
            </p:txBody>
          </p:sp>
        </p:grpSp>
        <p:sp>
          <p:nvSpPr>
            <p:cNvPr id="10" name="9 - Ορθογώνιο"/>
            <p:cNvSpPr/>
            <p:nvPr/>
          </p:nvSpPr>
          <p:spPr>
            <a:xfrm>
              <a:off x="3222589" y="3214686"/>
              <a:ext cx="714380" cy="857256"/>
            </a:xfrm>
            <a:prstGeom prst="rect">
              <a:avLst/>
            </a:prstGeom>
            <a:solidFill>
              <a:schemeClr val="accent2">
                <a:lumMod val="40000"/>
                <a:lumOff val="60000"/>
                <a:alpha val="16000"/>
              </a:schemeClr>
            </a:solid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1" name="10 - Ορθογώνιο"/>
            <p:cNvSpPr/>
            <p:nvPr/>
          </p:nvSpPr>
          <p:spPr>
            <a:xfrm>
              <a:off x="8215338" y="3214686"/>
              <a:ext cx="571504" cy="857256"/>
            </a:xfrm>
            <a:prstGeom prst="rect">
              <a:avLst/>
            </a:prstGeom>
            <a:solidFill>
              <a:schemeClr val="accent5">
                <a:lumMod val="20000"/>
                <a:lumOff val="80000"/>
                <a:alpha val="16000"/>
              </a:schemeClr>
            </a:solidFill>
            <a:ln>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2" name="11 - Δεξιό βέλος"/>
            <p:cNvSpPr/>
            <p:nvPr/>
          </p:nvSpPr>
          <p:spPr>
            <a:xfrm>
              <a:off x="4000496" y="3429000"/>
              <a:ext cx="1214446" cy="571504"/>
            </a:xfrm>
            <a:prstGeom prst="rightArrow">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08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3" name="12 - Ορθογώνιο"/>
            <p:cNvSpPr/>
            <p:nvPr/>
          </p:nvSpPr>
          <p:spPr>
            <a:xfrm>
              <a:off x="4211960" y="3174977"/>
              <a:ext cx="643125" cy="461665"/>
            </a:xfrm>
            <a:prstGeom prst="rect">
              <a:avLst/>
            </a:prstGeom>
          </p:spPr>
          <p:txBody>
            <a:bodyPr wrap="none">
              <a:spAutoFit/>
            </a:bodyPr>
            <a:lstStyle/>
            <a:p>
              <a:r>
                <a:rPr lang="en-US" sz="2400" dirty="0" smtClean="0">
                  <a:solidFill>
                    <a:prstClr val="black"/>
                  </a:solidFill>
                </a:rPr>
                <a:t>OH</a:t>
              </a:r>
              <a:r>
                <a:rPr lang="el-GR" sz="2400" baseline="30000" dirty="0" smtClean="0">
                  <a:solidFill>
                    <a:prstClr val="black"/>
                  </a:solidFill>
                </a:rPr>
                <a:t>-</a:t>
              </a:r>
              <a:endParaRPr lang="el-GR" sz="2400" baseline="30000" dirty="0">
                <a:solidFill>
                  <a:prstClr val="black"/>
                </a:solidFill>
              </a:endParaRPr>
            </a:p>
          </p:txBody>
        </p:sp>
      </p:gr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24</a:t>
            </a:fld>
            <a:endParaRPr lang="el-GR" dirty="0">
              <a:solidFill>
                <a:prstClr val="black"/>
              </a:solidFill>
            </a:endParaRPr>
          </a:p>
        </p:txBody>
      </p:sp>
    </p:spTree>
    <p:extLst>
      <p:ext uri="{BB962C8B-B14F-4D97-AF65-F5344CB8AC3E}">
        <p14:creationId xmlns:p14="http://schemas.microsoft.com/office/powerpoint/2010/main" val="40697648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Σαπωνοποίηση</a:t>
            </a:r>
            <a:endParaRPr lang="el-GR" dirty="0"/>
          </a:p>
        </p:txBody>
      </p:sp>
      <p:sp>
        <p:nvSpPr>
          <p:cNvPr id="3" name="Content Placeholder 2"/>
          <p:cNvSpPr>
            <a:spLocks noGrp="1"/>
          </p:cNvSpPr>
          <p:nvPr>
            <p:ph idx="1"/>
          </p:nvPr>
        </p:nvSpPr>
        <p:spPr/>
        <p:txBody>
          <a:bodyPr>
            <a:normAutofit/>
          </a:bodyPr>
          <a:lstStyle/>
          <a:p>
            <a:pPr>
              <a:lnSpc>
                <a:spcPct val="114000"/>
              </a:lnSpc>
              <a:spcBef>
                <a:spcPts val="1200"/>
              </a:spcBef>
            </a:pPr>
            <a:r>
              <a:rPr lang="el-GR" sz="2400" dirty="0" smtClean="0"/>
              <a:t>Χημική </a:t>
            </a:r>
            <a:r>
              <a:rPr lang="el-GR" sz="2400" dirty="0"/>
              <a:t>αντίδραση </a:t>
            </a:r>
            <a:r>
              <a:rPr lang="el-GR" sz="2400" b="1" dirty="0" smtClean="0"/>
              <a:t>σαπωνοποίησης</a:t>
            </a:r>
            <a:r>
              <a:rPr lang="en-US" sz="2400" b="1" dirty="0" smtClean="0"/>
              <a:t> </a:t>
            </a:r>
            <a:r>
              <a:rPr lang="el-GR" sz="2400" dirty="0" smtClean="0"/>
              <a:t>: </a:t>
            </a:r>
          </a:p>
          <a:p>
            <a:pPr lvl="1">
              <a:lnSpc>
                <a:spcPct val="114000"/>
              </a:lnSpc>
              <a:spcBef>
                <a:spcPts val="1200"/>
              </a:spcBef>
            </a:pPr>
            <a:r>
              <a:rPr lang="el-GR" sz="2400" dirty="0" smtClean="0"/>
              <a:t>Η </a:t>
            </a:r>
            <a:r>
              <a:rPr lang="el-GR" sz="2400" dirty="0"/>
              <a:t>λιπαρή ύλη σε αλκαλικό περιβάλλον μετατρέπεται σε </a:t>
            </a:r>
            <a:r>
              <a:rPr lang="el-GR" sz="2400" b="1" dirty="0"/>
              <a:t>άλας λιπαρών οξέων</a:t>
            </a:r>
            <a:r>
              <a:rPr lang="el-GR" sz="2400" dirty="0"/>
              <a:t>, τα οποία ακριβώς αποτελούν τους σάπωνες</a:t>
            </a:r>
            <a:r>
              <a:rPr lang="el-GR" sz="2400" dirty="0" smtClean="0"/>
              <a:t>.</a:t>
            </a:r>
          </a:p>
        </p:txBody>
      </p:sp>
      <p:sp>
        <p:nvSpPr>
          <p:cNvPr id="5" name="Slide Number Placeholder 4"/>
          <p:cNvSpPr>
            <a:spLocks noGrp="1"/>
          </p:cNvSpPr>
          <p:nvPr>
            <p:ph type="sldNum" sz="quarter" idx="12"/>
          </p:nvPr>
        </p:nvSpPr>
        <p:spPr/>
        <p:txBody>
          <a:bodyPr/>
          <a:lstStyle/>
          <a:p>
            <a:fld id="{D3F1D1C4-C2D9-4231-9FB2-B2D9D97AA41D}" type="slidenum">
              <a:rPr lang="el-GR" smtClean="0">
                <a:solidFill>
                  <a:prstClr val="black"/>
                </a:solidFill>
              </a:rPr>
              <a:pPr/>
              <a:t>25</a:t>
            </a:fld>
            <a:endParaRPr lang="el-GR" dirty="0">
              <a:solidFill>
                <a:prstClr val="black"/>
              </a:solidFill>
            </a:endParaRPr>
          </a:p>
        </p:txBody>
      </p:sp>
      <p:grpSp>
        <p:nvGrpSpPr>
          <p:cNvPr id="12" name="Ομάδα 11" descr="Χημική αντίδραση σαπωνοποίησης "/>
          <p:cNvGrpSpPr/>
          <p:nvPr/>
        </p:nvGrpSpPr>
        <p:grpSpPr>
          <a:xfrm>
            <a:off x="435175" y="3933056"/>
            <a:ext cx="8322096" cy="1512168"/>
            <a:chOff x="435175" y="3933056"/>
            <a:chExt cx="8322096" cy="1512168"/>
          </a:xfrm>
        </p:grpSpPr>
        <p:sp>
          <p:nvSpPr>
            <p:cNvPr id="4" name="TextBox 3"/>
            <p:cNvSpPr txBox="1"/>
            <p:nvPr/>
          </p:nvSpPr>
          <p:spPr>
            <a:xfrm>
              <a:off x="435175" y="4125393"/>
              <a:ext cx="3754760" cy="1292662"/>
            </a:xfrm>
            <a:prstGeom prst="rect">
              <a:avLst/>
            </a:prstGeom>
            <a:noFill/>
          </p:spPr>
          <p:txBody>
            <a:bodyPr wrap="square" rtlCol="0">
              <a:spAutoFit/>
            </a:bodyPr>
            <a:lstStyle/>
            <a:p>
              <a:pPr algn="ctr"/>
              <a:r>
                <a:rPr lang="el-GR" sz="2600" b="1" dirty="0" smtClean="0">
                  <a:solidFill>
                    <a:srgbClr val="2C778C"/>
                  </a:solidFill>
                  <a:latin typeface="Calibri"/>
                </a:rPr>
                <a:t>Τριεστέρας της γλυκερίνης με λιπαρά οξέα</a:t>
              </a:r>
              <a:endParaRPr lang="el-GR" sz="2600" b="1" dirty="0">
                <a:solidFill>
                  <a:srgbClr val="2C778C"/>
                </a:solidFill>
                <a:latin typeface="Calibri"/>
              </a:endParaRPr>
            </a:p>
          </p:txBody>
        </p:sp>
        <p:cxnSp>
          <p:nvCxnSpPr>
            <p:cNvPr id="7" name="Straight Arrow Connector 6"/>
            <p:cNvCxnSpPr>
              <a:stCxn id="4" idx="3"/>
            </p:cNvCxnSpPr>
            <p:nvPr/>
          </p:nvCxnSpPr>
          <p:spPr>
            <a:xfrm>
              <a:off x="4189935" y="4771724"/>
              <a:ext cx="1285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68231" y="4149080"/>
              <a:ext cx="3189040" cy="1292662"/>
            </a:xfrm>
            <a:prstGeom prst="rect">
              <a:avLst/>
            </a:prstGeom>
            <a:noFill/>
          </p:spPr>
          <p:txBody>
            <a:bodyPr wrap="square" rtlCol="0">
              <a:spAutoFit/>
            </a:bodyPr>
            <a:lstStyle/>
            <a:p>
              <a:pPr algn="ctr"/>
              <a:r>
                <a:rPr lang="el-GR" sz="2600" b="1" dirty="0" smtClean="0">
                  <a:solidFill>
                    <a:srgbClr val="2C778C"/>
                  </a:solidFill>
                  <a:latin typeface="Calibri"/>
                </a:rPr>
                <a:t>Ελεύθερα άλατα των λιπαρών οξέων (σάπωνες)</a:t>
              </a:r>
              <a:endParaRPr lang="el-GR" sz="2600" b="1" dirty="0">
                <a:solidFill>
                  <a:srgbClr val="2C778C"/>
                </a:solidFill>
                <a:latin typeface="Calibri"/>
              </a:endParaRPr>
            </a:p>
          </p:txBody>
        </p:sp>
        <p:sp>
          <p:nvSpPr>
            <p:cNvPr id="9" name="TextBox 8"/>
            <p:cNvSpPr txBox="1"/>
            <p:nvPr/>
          </p:nvSpPr>
          <p:spPr>
            <a:xfrm>
              <a:off x="4431122" y="4179593"/>
              <a:ext cx="803425" cy="523220"/>
            </a:xfrm>
            <a:prstGeom prst="rect">
              <a:avLst/>
            </a:prstGeom>
            <a:noFill/>
          </p:spPr>
          <p:txBody>
            <a:bodyPr wrap="none" rtlCol="0">
              <a:spAutoFit/>
            </a:bodyPr>
            <a:lstStyle/>
            <a:p>
              <a:r>
                <a:rPr lang="el-GR" sz="2800" b="1" dirty="0" smtClean="0">
                  <a:solidFill>
                    <a:srgbClr val="002060"/>
                  </a:solidFill>
                </a:rPr>
                <a:t>ΟΗ</a:t>
              </a:r>
              <a:r>
                <a:rPr lang="el-GR" sz="2800" b="1" baseline="30000" dirty="0" smtClean="0">
                  <a:solidFill>
                    <a:srgbClr val="002060"/>
                  </a:solidFill>
                </a:rPr>
                <a:t>-</a:t>
              </a:r>
              <a:endParaRPr lang="el-GR" sz="2800" b="1" baseline="30000" dirty="0">
                <a:solidFill>
                  <a:srgbClr val="002060"/>
                </a:solidFill>
              </a:endParaRPr>
            </a:p>
          </p:txBody>
        </p:sp>
        <p:sp>
          <p:nvSpPr>
            <p:cNvPr id="11" name="Rectangle 10"/>
            <p:cNvSpPr/>
            <p:nvPr/>
          </p:nvSpPr>
          <p:spPr>
            <a:xfrm>
              <a:off x="467544" y="3933056"/>
              <a:ext cx="8289727" cy="151216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Tree>
    <p:extLst>
      <p:ext uri="{BB962C8B-B14F-4D97-AF65-F5344CB8AC3E}">
        <p14:creationId xmlns:p14="http://schemas.microsoft.com/office/powerpoint/2010/main" val="10145366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Σάπωνες και λίπη</a:t>
            </a:r>
            <a:endParaRPr lang="el-GR" dirty="0"/>
          </a:p>
        </p:txBody>
      </p:sp>
      <p:sp>
        <p:nvSpPr>
          <p:cNvPr id="3" name="Content Placeholder 2"/>
          <p:cNvSpPr>
            <a:spLocks noGrp="1"/>
          </p:cNvSpPr>
          <p:nvPr>
            <p:ph idx="1"/>
          </p:nvPr>
        </p:nvSpPr>
        <p:spPr/>
        <p:txBody>
          <a:bodyPr>
            <a:noAutofit/>
          </a:bodyPr>
          <a:lstStyle/>
          <a:p>
            <a:r>
              <a:rPr lang="el-GR" sz="2400" dirty="0" smtClean="0"/>
              <a:t>Οι σάπωνες μπορούν να παρασκευαστούν από τα λίπη μέσω της αντίδρασης σαπωνοποίησης. </a:t>
            </a:r>
          </a:p>
          <a:p>
            <a:endParaRPr lang="el-GR" sz="2400" dirty="0" smtClean="0"/>
          </a:p>
          <a:p>
            <a:endParaRPr lang="el-GR" sz="2400" dirty="0" smtClean="0"/>
          </a:p>
          <a:p>
            <a:endParaRPr lang="el-GR" sz="2400" dirty="0" smtClean="0"/>
          </a:p>
          <a:p>
            <a:endParaRPr lang="el-GR" sz="2400" dirty="0" smtClean="0"/>
          </a:p>
          <a:p>
            <a:endParaRPr lang="el-GR" sz="2400" dirty="0" smtClean="0"/>
          </a:p>
          <a:p>
            <a:endParaRPr lang="el-GR" sz="2400" dirty="0"/>
          </a:p>
        </p:txBody>
      </p:sp>
      <p:grpSp>
        <p:nvGrpSpPr>
          <p:cNvPr id="5" name="Ομάδα 4"/>
          <p:cNvGrpSpPr/>
          <p:nvPr/>
        </p:nvGrpSpPr>
        <p:grpSpPr>
          <a:xfrm>
            <a:off x="857223" y="2299472"/>
            <a:ext cx="7598139" cy="4159273"/>
            <a:chOff x="857223" y="2299472"/>
            <a:chExt cx="7598139" cy="4159273"/>
          </a:xfrm>
        </p:grpSpPr>
        <p:graphicFrame>
          <p:nvGraphicFramePr>
            <p:cNvPr id="14" name="Object 5"/>
            <p:cNvGraphicFramePr>
              <a:graphicFrameLocks noChangeAspect="1"/>
            </p:cNvGraphicFramePr>
            <p:nvPr>
              <p:extLst/>
            </p:nvPr>
          </p:nvGraphicFramePr>
          <p:xfrm>
            <a:off x="1143000" y="2357438"/>
            <a:ext cx="4643438" cy="4027487"/>
          </p:xfrm>
          <a:graphic>
            <a:graphicData uri="http://schemas.openxmlformats.org/presentationml/2006/ole">
              <mc:AlternateContent xmlns:mc="http://schemas.openxmlformats.org/markup-compatibility/2006">
                <mc:Choice xmlns:v="urn:schemas-microsoft-com:vml" Requires="v">
                  <p:oleObj spid="_x0000_s3088" name="ChemSketch" r:id="rId3" imgW="3660480" imgH="3377160" progId="ACD.ChemSketch.20">
                    <p:embed/>
                  </p:oleObj>
                </mc:Choice>
                <mc:Fallback>
                  <p:oleObj name="ChemSketch" r:id="rId3" imgW="3660480" imgH="3377160" progId="ACD.ChemSketch.2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357438"/>
                          <a:ext cx="4643438" cy="4027487"/>
                        </a:xfrm>
                        <a:prstGeom prst="rect">
                          <a:avLst/>
                        </a:prstGeom>
                        <a:noFill/>
                        <a:ln>
                          <a:noFill/>
                        </a:ln>
                        <a:effectLst/>
                        <a:extLst/>
                      </p:spPr>
                    </p:pic>
                  </p:oleObj>
                </mc:Fallback>
              </mc:AlternateContent>
            </a:graphicData>
          </a:graphic>
        </p:graphicFrame>
        <p:sp>
          <p:nvSpPr>
            <p:cNvPr id="16" name="15 - Στρογγυλεμένο ορθογώνιο"/>
            <p:cNvSpPr/>
            <p:nvPr/>
          </p:nvSpPr>
          <p:spPr>
            <a:xfrm>
              <a:off x="1142975" y="3315473"/>
              <a:ext cx="1643075" cy="2143140"/>
            </a:xfrm>
            <a:prstGeom prst="roundRect">
              <a:avLst/>
            </a:prstGeom>
            <a:no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7" name="16 - Ορθογώνιο"/>
            <p:cNvSpPr/>
            <p:nvPr/>
          </p:nvSpPr>
          <p:spPr>
            <a:xfrm>
              <a:off x="1000100" y="2299472"/>
              <a:ext cx="1214446" cy="928694"/>
            </a:xfrm>
            <a:prstGeom prst="rect">
              <a:avLst/>
            </a:prstGeom>
            <a:solidFill>
              <a:srgbClr val="D99694">
                <a:alpha val="30980"/>
              </a:srgbClr>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8" name="17 - Ορθογώνιο"/>
            <p:cNvSpPr/>
            <p:nvPr/>
          </p:nvSpPr>
          <p:spPr>
            <a:xfrm rot="5400000">
              <a:off x="2607455" y="4121141"/>
              <a:ext cx="1214446" cy="714380"/>
            </a:xfrm>
            <a:prstGeom prst="rect">
              <a:avLst/>
            </a:prstGeom>
            <a:solidFill>
              <a:srgbClr val="D99694">
                <a:alpha val="30980"/>
              </a:srgbClr>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9" name="18 - Ορθογώνιο"/>
            <p:cNvSpPr/>
            <p:nvPr/>
          </p:nvSpPr>
          <p:spPr>
            <a:xfrm rot="10800000">
              <a:off x="857223" y="5530051"/>
              <a:ext cx="1428759" cy="928694"/>
            </a:xfrm>
            <a:prstGeom prst="rect">
              <a:avLst/>
            </a:prstGeom>
            <a:solidFill>
              <a:srgbClr val="D99694">
                <a:alpha val="30980"/>
              </a:srgbClr>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0" name="19 - Δεξιό βέλος"/>
            <p:cNvSpPr/>
            <p:nvPr/>
          </p:nvSpPr>
          <p:spPr>
            <a:xfrm>
              <a:off x="3786182" y="4286256"/>
              <a:ext cx="571504" cy="500066"/>
            </a:xfrm>
            <a:prstGeom prst="righ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aphicFrame>
          <p:nvGraphicFramePr>
            <p:cNvPr id="21" name="Object 20"/>
            <p:cNvGraphicFramePr>
              <a:graphicFrameLocks noChangeAspect="1"/>
            </p:cNvGraphicFramePr>
            <p:nvPr>
              <p:extLst/>
            </p:nvPr>
          </p:nvGraphicFramePr>
          <p:xfrm>
            <a:off x="7119307" y="2350066"/>
            <a:ext cx="1328934" cy="1885597"/>
          </p:xfrm>
          <a:graphic>
            <a:graphicData uri="http://schemas.openxmlformats.org/presentationml/2006/ole">
              <mc:AlternateContent xmlns:mc="http://schemas.openxmlformats.org/markup-compatibility/2006">
                <mc:Choice xmlns:v="urn:schemas-microsoft-com:vml" Requires="v">
                  <p:oleObj spid="_x0000_s3089" name="ChemSketch" r:id="rId5" imgW="1076040" imgH="1527120" progId="ACD.ChemSketch.20">
                    <p:embed/>
                  </p:oleObj>
                </mc:Choice>
                <mc:Fallback>
                  <p:oleObj name="ChemSketch" r:id="rId5" imgW="1076040" imgH="1527120" progId="ACD.ChemSketch.20">
                    <p:embed/>
                    <p:pic>
                      <p:nvPicPr>
                        <p:cNvPr id="0" name=""/>
                        <p:cNvPicPr/>
                        <p:nvPr/>
                      </p:nvPicPr>
                      <p:blipFill>
                        <a:blip r:embed="rId6"/>
                        <a:stretch>
                          <a:fillRect/>
                        </a:stretch>
                      </p:blipFill>
                      <p:spPr>
                        <a:xfrm>
                          <a:off x="7119307" y="2350066"/>
                          <a:ext cx="1328934" cy="1885597"/>
                        </a:xfrm>
                        <a:prstGeom prst="rect">
                          <a:avLst/>
                        </a:prstGeom>
                      </p:spPr>
                    </p:pic>
                  </p:oleObj>
                </mc:Fallback>
              </mc:AlternateContent>
            </a:graphicData>
          </a:graphic>
        </p:graphicFrame>
        <p:sp>
          <p:nvSpPr>
            <p:cNvPr id="8" name="Down Arrow 7"/>
            <p:cNvSpPr/>
            <p:nvPr/>
          </p:nvSpPr>
          <p:spPr>
            <a:xfrm rot="6458337">
              <a:off x="5886627" y="4845760"/>
              <a:ext cx="720080" cy="707301"/>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9" name="Rectangle 8"/>
            <p:cNvSpPr/>
            <p:nvPr/>
          </p:nvSpPr>
          <p:spPr>
            <a:xfrm>
              <a:off x="7226821" y="4235663"/>
              <a:ext cx="1228541" cy="400110"/>
            </a:xfrm>
            <a:prstGeom prst="rect">
              <a:avLst/>
            </a:prstGeom>
          </p:spPr>
          <p:txBody>
            <a:bodyPr wrap="none">
              <a:spAutoFit/>
            </a:bodyPr>
            <a:lstStyle/>
            <a:p>
              <a:r>
                <a:rPr lang="el-GR" sz="2000" dirty="0" smtClean="0">
                  <a:solidFill>
                    <a:prstClr val="black"/>
                  </a:solidFill>
                  <a:latin typeface="Calibri"/>
                </a:rPr>
                <a:t>γλυκερίνη</a:t>
              </a:r>
              <a:endParaRPr lang="el-GR" sz="2000" dirty="0">
                <a:solidFill>
                  <a:prstClr val="black"/>
                </a:solidFill>
                <a:latin typeface="Calibri"/>
              </a:endParaRPr>
            </a:p>
          </p:txBody>
        </p:sp>
      </p:grpSp>
      <p:sp>
        <p:nvSpPr>
          <p:cNvPr id="15" name="2 - Θέση περιεχομένου"/>
          <p:cNvSpPr txBox="1">
            <a:spLocks/>
          </p:cNvSpPr>
          <p:nvPr/>
        </p:nvSpPr>
        <p:spPr>
          <a:xfrm>
            <a:off x="6660232" y="4941169"/>
            <a:ext cx="2483767" cy="1368152"/>
          </a:xfrm>
          <a:prstGeom prst="rect">
            <a:avLst/>
          </a:prstGeom>
          <a:ln>
            <a:solidFill>
              <a:schemeClr val="tx1">
                <a:lumMod val="65000"/>
                <a:lumOff val="35000"/>
              </a:schemeClr>
            </a:solidFill>
            <a:prstDash val="dash"/>
          </a:ln>
        </p:spPr>
        <p:txBody>
          <a:bodyPr vert="horz" lIns="91440" tIns="45720" rIns="91440" bIns="45720" rtlCol="0">
            <a:noAutofit/>
          </a:bodyPr>
          <a:lstStyle/>
          <a:p>
            <a:pPr fontAlgn="auto">
              <a:spcBef>
                <a:spcPts val="0"/>
              </a:spcBef>
              <a:spcAft>
                <a:spcPts val="1200"/>
              </a:spcAft>
              <a:buFont typeface="Arial" pitchFamily="34" charset="0"/>
              <a:buNone/>
              <a:defRPr/>
            </a:pPr>
            <a:r>
              <a:rPr lang="el-GR" sz="2000" dirty="0" smtClean="0">
                <a:solidFill>
                  <a:prstClr val="black"/>
                </a:solidFill>
                <a:latin typeface="Calibri"/>
              </a:rPr>
              <a:t>3 διαφορετικά ελεύθερα μόρια σαπώνων παράγονται ως </a:t>
            </a:r>
            <a:r>
              <a:rPr lang="el-GR" sz="2000" b="1" dirty="0" smtClean="0">
                <a:solidFill>
                  <a:prstClr val="black"/>
                </a:solidFill>
                <a:latin typeface="Calibri"/>
              </a:rPr>
              <a:t>μίγμα</a:t>
            </a:r>
            <a:r>
              <a:rPr lang="en-US" sz="2000" b="1" dirty="0" smtClean="0">
                <a:solidFill>
                  <a:prstClr val="black"/>
                </a:solidFill>
                <a:latin typeface="Calibri"/>
              </a:rPr>
              <a:t>.</a:t>
            </a:r>
            <a:endParaRPr lang="el-GR" sz="2000" b="1" dirty="0">
              <a:solidFill>
                <a:prstClr val="black"/>
              </a:solidFill>
              <a:latin typeface="Calibri"/>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26</a:t>
            </a:fld>
            <a:endParaRPr lang="el-GR" dirty="0">
              <a:solidFill>
                <a:prstClr val="black"/>
              </a:solidFill>
            </a:endParaRPr>
          </a:p>
        </p:txBody>
      </p:sp>
    </p:spTree>
    <p:extLst>
      <p:ext uri="{BB962C8B-B14F-4D97-AF65-F5344CB8AC3E}">
        <p14:creationId xmlns:p14="http://schemas.microsoft.com/office/powerpoint/2010/main" val="1386534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80120"/>
          </a:xfrm>
        </p:spPr>
        <p:txBody>
          <a:bodyPr>
            <a:noAutofit/>
          </a:bodyPr>
          <a:lstStyle/>
          <a:p>
            <a:r>
              <a:rPr lang="el-GR" sz="4000" dirty="0" smtClean="0"/>
              <a:t>Τι </a:t>
            </a:r>
            <a:r>
              <a:rPr lang="en-US" sz="4000" dirty="0" smtClean="0"/>
              <a:t>pH </a:t>
            </a:r>
            <a:r>
              <a:rPr lang="el-GR" sz="4000" dirty="0" smtClean="0"/>
              <a:t>έχει το υδατικό διάλυμα ενός σάπωνα;</a:t>
            </a:r>
            <a:endParaRPr lang="el-GR" sz="4000" dirty="0"/>
          </a:p>
        </p:txBody>
      </p:sp>
      <p:sp>
        <p:nvSpPr>
          <p:cNvPr id="3" name="Content Placeholder 2"/>
          <p:cNvSpPr>
            <a:spLocks noGrp="1"/>
          </p:cNvSpPr>
          <p:nvPr>
            <p:ph idx="1"/>
          </p:nvPr>
        </p:nvSpPr>
        <p:spPr>
          <a:xfrm>
            <a:off x="457200" y="1412776"/>
            <a:ext cx="8229600" cy="4824536"/>
          </a:xfrm>
        </p:spPr>
        <p:txBody>
          <a:bodyPr>
            <a:noAutofit/>
          </a:bodyPr>
          <a:lstStyle/>
          <a:p>
            <a:pPr>
              <a:spcBef>
                <a:spcPts val="0"/>
              </a:spcBef>
              <a:spcAft>
                <a:spcPts val="21600"/>
              </a:spcAft>
            </a:pPr>
            <a:r>
              <a:rPr lang="el-GR" sz="2400" dirty="0" smtClean="0"/>
              <a:t>Σε υδατικό περιβάλλον υφίστανται </a:t>
            </a:r>
            <a:r>
              <a:rPr lang="el-GR" sz="2400" b="1" dirty="0" smtClean="0"/>
              <a:t>υδρόλυση</a:t>
            </a:r>
            <a:r>
              <a:rPr lang="el-GR" sz="2400" dirty="0" smtClean="0"/>
              <a:t> άλατος με αποτέλεσμα το σχηματισμό </a:t>
            </a:r>
            <a:r>
              <a:rPr lang="el-GR" sz="2400" b="1" dirty="0" smtClean="0">
                <a:solidFill>
                  <a:srgbClr val="0000FF"/>
                </a:solidFill>
              </a:rPr>
              <a:t>ιόντων υδροξειδίου </a:t>
            </a:r>
            <a:r>
              <a:rPr lang="el-GR" sz="2400" dirty="0" smtClean="0">
                <a:solidFill>
                  <a:srgbClr val="0000FF"/>
                </a:solidFill>
              </a:rPr>
              <a:t>(</a:t>
            </a:r>
            <a:r>
              <a:rPr lang="en-US" sz="2400" b="1" dirty="0" smtClean="0">
                <a:solidFill>
                  <a:srgbClr val="0000FF"/>
                </a:solidFill>
              </a:rPr>
              <a:t>OH</a:t>
            </a:r>
            <a:r>
              <a:rPr lang="el-GR" sz="2400" b="1" baseline="30000" dirty="0" smtClean="0">
                <a:solidFill>
                  <a:srgbClr val="0000FF"/>
                </a:solidFill>
              </a:rPr>
              <a:t>-</a:t>
            </a:r>
            <a:r>
              <a:rPr lang="el-GR" sz="2400" dirty="0" smtClean="0">
                <a:solidFill>
                  <a:srgbClr val="0000FF"/>
                </a:solidFill>
              </a:rPr>
              <a:t>)</a:t>
            </a:r>
            <a:r>
              <a:rPr lang="el-GR" sz="2400" dirty="0" smtClean="0"/>
              <a:t>.</a:t>
            </a:r>
          </a:p>
          <a:p>
            <a:r>
              <a:rPr lang="el-GR" sz="2400" dirty="0" smtClean="0"/>
              <a:t>Τα </a:t>
            </a:r>
            <a:r>
              <a:rPr lang="el-GR" sz="2400" b="1" dirty="0" smtClean="0">
                <a:solidFill>
                  <a:srgbClr val="0000FF"/>
                </a:solidFill>
              </a:rPr>
              <a:t>ιόντα ΟΗ</a:t>
            </a:r>
            <a:r>
              <a:rPr lang="el-GR" sz="2400" b="1" baseline="22000" dirty="0" smtClean="0">
                <a:solidFill>
                  <a:srgbClr val="0000FF"/>
                </a:solidFill>
              </a:rPr>
              <a:t>-</a:t>
            </a:r>
            <a:r>
              <a:rPr lang="el-GR" sz="2400" dirty="0" smtClean="0">
                <a:solidFill>
                  <a:srgbClr val="0000FF"/>
                </a:solidFill>
              </a:rPr>
              <a:t> </a:t>
            </a:r>
            <a:r>
              <a:rPr lang="el-GR" sz="2400" dirty="0" smtClean="0"/>
              <a:t>που παράγονται έχουν σαν αποτέλεσμα, τα υδατικά διαλύματα των σαπώνων να έχουν </a:t>
            </a:r>
            <a:r>
              <a:rPr lang="el-GR" sz="2400" b="1" dirty="0" smtClean="0">
                <a:solidFill>
                  <a:srgbClr val="0000FF"/>
                </a:solidFill>
              </a:rPr>
              <a:t>αλκαλικό</a:t>
            </a:r>
            <a:r>
              <a:rPr lang="el-GR" sz="2400" dirty="0" smtClean="0"/>
              <a:t> </a:t>
            </a:r>
            <a:r>
              <a:rPr lang="en-US" sz="2400" dirty="0" smtClean="0"/>
              <a:t>pH</a:t>
            </a:r>
            <a:r>
              <a:rPr lang="el-GR" sz="2400" dirty="0" smtClean="0"/>
              <a:t> (δηλ. </a:t>
            </a:r>
            <a:r>
              <a:rPr lang="en-US" sz="2400" b="1" i="1" dirty="0" smtClean="0">
                <a:solidFill>
                  <a:srgbClr val="0000FF"/>
                </a:solidFill>
              </a:rPr>
              <a:t>p</a:t>
            </a:r>
            <a:r>
              <a:rPr lang="en-US" sz="2400" b="1" dirty="0" smtClean="0">
                <a:solidFill>
                  <a:srgbClr val="0000FF"/>
                </a:solidFill>
              </a:rPr>
              <a:t>H</a:t>
            </a:r>
            <a:r>
              <a:rPr lang="en-US" sz="2400" dirty="0" smtClean="0">
                <a:solidFill>
                  <a:srgbClr val="0000FF"/>
                </a:solidFill>
              </a:rPr>
              <a:t> &gt;</a:t>
            </a:r>
            <a:r>
              <a:rPr lang="el-GR" sz="2400" dirty="0" smtClean="0">
                <a:solidFill>
                  <a:srgbClr val="0000FF"/>
                </a:solidFill>
              </a:rPr>
              <a:t> </a:t>
            </a:r>
            <a:r>
              <a:rPr lang="el-GR" sz="2400" b="1" dirty="0" smtClean="0">
                <a:solidFill>
                  <a:srgbClr val="0000FF"/>
                </a:solidFill>
              </a:rPr>
              <a:t>7</a:t>
            </a:r>
            <a:r>
              <a:rPr lang="el-GR" sz="2400" dirty="0" smtClean="0"/>
              <a:t>).</a:t>
            </a:r>
            <a:endParaRPr lang="el-GR" sz="2400" dirty="0"/>
          </a:p>
        </p:txBody>
      </p:sp>
      <p:grpSp>
        <p:nvGrpSpPr>
          <p:cNvPr id="5" name="Ομάδα 4"/>
          <p:cNvGrpSpPr/>
          <p:nvPr/>
        </p:nvGrpSpPr>
        <p:grpSpPr>
          <a:xfrm>
            <a:off x="225401" y="2928934"/>
            <a:ext cx="8693174" cy="1831129"/>
            <a:chOff x="225401" y="2928934"/>
            <a:chExt cx="8693174" cy="1831129"/>
          </a:xfrm>
        </p:grpSpPr>
        <p:graphicFrame>
          <p:nvGraphicFramePr>
            <p:cNvPr id="3076" name="Object 4"/>
            <p:cNvGraphicFramePr>
              <a:graphicFrameLocks noChangeAspect="1"/>
            </p:cNvGraphicFramePr>
            <p:nvPr>
              <p:extLst/>
            </p:nvPr>
          </p:nvGraphicFramePr>
          <p:xfrm>
            <a:off x="225401" y="3071813"/>
            <a:ext cx="8693174" cy="714377"/>
          </p:xfrm>
          <a:graphic>
            <a:graphicData uri="http://schemas.openxmlformats.org/presentationml/2006/ole">
              <mc:AlternateContent xmlns:mc="http://schemas.openxmlformats.org/markup-compatibility/2006">
                <mc:Choice xmlns:v="urn:schemas-microsoft-com:vml" Requires="v">
                  <p:oleObj spid="_x0000_s4105" name="ChemSketch" r:id="rId3" imgW="6982920" imgH="496800" progId="ACD.ChemSketch.20">
                    <p:embed/>
                  </p:oleObj>
                </mc:Choice>
                <mc:Fallback>
                  <p:oleObj name="ChemSketch" r:id="rId3" imgW="6982920" imgH="496800" progId="ACD.ChemSketch.2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01" y="3071813"/>
                          <a:ext cx="8693174" cy="71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7 - TextBox"/>
            <p:cNvSpPr txBox="1"/>
            <p:nvPr/>
          </p:nvSpPr>
          <p:spPr>
            <a:xfrm>
              <a:off x="857224" y="3929066"/>
              <a:ext cx="2190536" cy="461665"/>
            </a:xfrm>
            <a:prstGeom prst="rect">
              <a:avLst/>
            </a:prstGeom>
            <a:noFill/>
          </p:spPr>
          <p:txBody>
            <a:bodyPr wrap="none" rtlCol="0">
              <a:spAutoFit/>
            </a:bodyPr>
            <a:lstStyle/>
            <a:p>
              <a:r>
                <a:rPr lang="el-GR" sz="2400" dirty="0" smtClean="0">
                  <a:solidFill>
                    <a:prstClr val="black"/>
                  </a:solidFill>
                  <a:latin typeface="Calibri"/>
                </a:rPr>
                <a:t>Σάπωνας (άλας)</a:t>
              </a:r>
              <a:endParaRPr lang="el-GR" sz="2400" dirty="0">
                <a:solidFill>
                  <a:prstClr val="black"/>
                </a:solidFill>
                <a:latin typeface="Calibri"/>
              </a:endParaRPr>
            </a:p>
          </p:txBody>
        </p:sp>
        <p:sp>
          <p:nvSpPr>
            <p:cNvPr id="9" name="8 - TextBox"/>
            <p:cNvSpPr txBox="1"/>
            <p:nvPr/>
          </p:nvSpPr>
          <p:spPr>
            <a:xfrm>
              <a:off x="5286380" y="3929066"/>
              <a:ext cx="1988365" cy="830997"/>
            </a:xfrm>
            <a:prstGeom prst="rect">
              <a:avLst/>
            </a:prstGeom>
            <a:noFill/>
          </p:spPr>
          <p:txBody>
            <a:bodyPr wrap="none" rtlCol="0">
              <a:spAutoFit/>
            </a:bodyPr>
            <a:lstStyle/>
            <a:p>
              <a:r>
                <a:rPr lang="el-GR" sz="2400" dirty="0" smtClean="0">
                  <a:solidFill>
                    <a:prstClr val="black"/>
                  </a:solidFill>
                  <a:latin typeface="Calibri"/>
                </a:rPr>
                <a:t>Συζυγές οξύ </a:t>
              </a:r>
            </a:p>
            <a:p>
              <a:r>
                <a:rPr lang="el-GR" sz="2400" dirty="0" smtClean="0">
                  <a:solidFill>
                    <a:prstClr val="black"/>
                  </a:solidFill>
                  <a:latin typeface="Calibri"/>
                </a:rPr>
                <a:t>(= λιπαρό οξύ)</a:t>
              </a:r>
              <a:endParaRPr lang="el-GR" sz="2400" dirty="0">
                <a:solidFill>
                  <a:prstClr val="black"/>
                </a:solidFill>
                <a:latin typeface="Calibri"/>
              </a:endParaRPr>
            </a:p>
          </p:txBody>
        </p:sp>
        <p:sp>
          <p:nvSpPr>
            <p:cNvPr id="11" name="10 - Έλλειψη"/>
            <p:cNvSpPr/>
            <p:nvPr/>
          </p:nvSpPr>
          <p:spPr>
            <a:xfrm>
              <a:off x="7572396" y="2928934"/>
              <a:ext cx="642942" cy="9286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27</a:t>
            </a:fld>
            <a:endParaRPr lang="el-GR" dirty="0">
              <a:solidFill>
                <a:prstClr val="black"/>
              </a:solidFill>
            </a:endParaRPr>
          </a:p>
        </p:txBody>
      </p:sp>
    </p:spTree>
    <p:extLst>
      <p:ext uri="{BB962C8B-B14F-4D97-AF65-F5344CB8AC3E}">
        <p14:creationId xmlns:p14="http://schemas.microsoft.com/office/powerpoint/2010/main" val="1428438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smtClean="0"/>
              <a:t>Υδρόφιλο και υδρόφοβο</a:t>
            </a:r>
            <a:endParaRPr lang="el-GR" dirty="0"/>
          </a:p>
        </p:txBody>
      </p:sp>
      <p:sp>
        <p:nvSpPr>
          <p:cNvPr id="3" name="Content Placeholder 2"/>
          <p:cNvSpPr>
            <a:spLocks noGrp="1"/>
          </p:cNvSpPr>
          <p:nvPr>
            <p:ph idx="1"/>
          </p:nvPr>
        </p:nvSpPr>
        <p:spPr/>
        <p:txBody>
          <a:bodyPr>
            <a:noAutofit/>
          </a:bodyPr>
          <a:lstStyle/>
          <a:p>
            <a:pPr>
              <a:spcBef>
                <a:spcPts val="1200"/>
              </a:spcBef>
            </a:pPr>
            <a:r>
              <a:rPr lang="el-GR" sz="2400" dirty="0" smtClean="0"/>
              <a:t>Τα μόρια των αλάτων των λιπαρών οξέων αποτελούνται : </a:t>
            </a:r>
          </a:p>
          <a:p>
            <a:pPr lvl="1">
              <a:spcBef>
                <a:spcPts val="1200"/>
              </a:spcBef>
              <a:buFont typeface="Arial" panose="020B0604020202020204" pitchFamily="34" charset="0"/>
              <a:buChar char="•"/>
            </a:pPr>
            <a:r>
              <a:rPr lang="el-GR" sz="2400" dirty="0" smtClean="0"/>
              <a:t>(α) από μια </a:t>
            </a:r>
            <a:r>
              <a:rPr lang="el-GR" sz="2400" b="1" dirty="0" smtClean="0"/>
              <a:t>ανθρακική αλυσίδα </a:t>
            </a:r>
            <a:r>
              <a:rPr lang="el-GR" sz="2400" dirty="0" smtClean="0"/>
              <a:t>μεγάλου σχετικά μήκους (11-17 ανθράκων) η οποία λόγω της χαμηλής πολικότητάς της είναι εξαιρετικά </a:t>
            </a:r>
            <a:r>
              <a:rPr lang="el-GR" sz="2400" b="1" dirty="0" smtClean="0">
                <a:solidFill>
                  <a:schemeClr val="accent6">
                    <a:lumMod val="50000"/>
                  </a:schemeClr>
                </a:solidFill>
              </a:rPr>
              <a:t>υδρόφοβη</a:t>
            </a:r>
            <a:r>
              <a:rPr lang="el-GR" sz="2400" b="1" dirty="0" smtClean="0"/>
              <a:t>, </a:t>
            </a:r>
            <a:r>
              <a:rPr lang="el-GR" sz="2400" dirty="0" smtClean="0"/>
              <a:t>και </a:t>
            </a:r>
          </a:p>
          <a:p>
            <a:pPr lvl="1">
              <a:spcBef>
                <a:spcPts val="1200"/>
              </a:spcBef>
              <a:buFont typeface="Arial" panose="020B0604020202020204" pitchFamily="34" charset="0"/>
              <a:buChar char="•"/>
            </a:pPr>
            <a:r>
              <a:rPr lang="el-GR" sz="2400" dirty="0" smtClean="0"/>
              <a:t>(β) από το </a:t>
            </a:r>
            <a:r>
              <a:rPr lang="el-GR" sz="2400" b="1" dirty="0" smtClean="0"/>
              <a:t>καρβοξυλικό ανιόν </a:t>
            </a:r>
            <a:r>
              <a:rPr lang="el-GR" sz="2400" dirty="0" smtClean="0"/>
              <a:t>που επειδή είναι φορτισμένο είναι πολύ πολικό και εξαιρετικά </a:t>
            </a:r>
            <a:r>
              <a:rPr lang="el-GR" sz="2400" b="1" dirty="0" smtClean="0">
                <a:solidFill>
                  <a:srgbClr val="004A82"/>
                </a:solidFill>
              </a:rPr>
              <a:t>υδρόφιλο</a:t>
            </a:r>
            <a:r>
              <a:rPr lang="el-GR" sz="2400" dirty="0" smtClean="0"/>
              <a:t>. </a:t>
            </a:r>
            <a:endParaRPr lang="el-GR" sz="3200" dirty="0"/>
          </a:p>
        </p:txBody>
      </p:sp>
      <p:grpSp>
        <p:nvGrpSpPr>
          <p:cNvPr id="7" name="Ομάδα 6"/>
          <p:cNvGrpSpPr/>
          <p:nvPr/>
        </p:nvGrpSpPr>
        <p:grpSpPr>
          <a:xfrm>
            <a:off x="899592" y="4286256"/>
            <a:ext cx="6979926" cy="2188319"/>
            <a:chOff x="899592" y="4286256"/>
            <a:chExt cx="6979926" cy="2188319"/>
          </a:xfrm>
        </p:grpSpPr>
        <p:grpSp>
          <p:nvGrpSpPr>
            <p:cNvPr id="5" name="10 - Ομάδα"/>
            <p:cNvGrpSpPr/>
            <p:nvPr/>
          </p:nvGrpSpPr>
          <p:grpSpPr>
            <a:xfrm>
              <a:off x="899592" y="4395796"/>
              <a:ext cx="6979926" cy="2078779"/>
              <a:chOff x="899592" y="2609846"/>
              <a:chExt cx="6979926" cy="2078779"/>
            </a:xfrm>
          </p:grpSpPr>
          <p:grpSp>
            <p:nvGrpSpPr>
              <p:cNvPr id="10" name="9 - Ομάδα"/>
              <p:cNvGrpSpPr/>
              <p:nvPr/>
            </p:nvGrpSpPr>
            <p:grpSpPr>
              <a:xfrm>
                <a:off x="899592" y="2714620"/>
                <a:ext cx="6979926" cy="1974005"/>
                <a:chOff x="899592" y="2714620"/>
                <a:chExt cx="6979926" cy="1974005"/>
              </a:xfrm>
            </p:grpSpPr>
            <p:sp>
              <p:nvSpPr>
                <p:cNvPr id="6" name="5 - Έλλειψη"/>
                <p:cNvSpPr/>
                <p:nvPr/>
              </p:nvSpPr>
              <p:spPr>
                <a:xfrm>
                  <a:off x="1285852" y="2714620"/>
                  <a:ext cx="4071966" cy="857256"/>
                </a:xfrm>
                <a:prstGeom prst="ellipse">
                  <a:avLst/>
                </a:prstGeom>
                <a:solidFill>
                  <a:schemeClr val="bg2">
                    <a:lumMod val="90000"/>
                    <a:alpha val="11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 name="7 - Ορθογώνιο"/>
                <p:cNvSpPr/>
                <p:nvPr/>
              </p:nvSpPr>
              <p:spPr>
                <a:xfrm>
                  <a:off x="899592" y="4071942"/>
                  <a:ext cx="3942554" cy="461665"/>
                </a:xfrm>
                <a:prstGeom prst="rect">
                  <a:avLst/>
                </a:prstGeom>
              </p:spPr>
              <p:txBody>
                <a:bodyPr wrap="none">
                  <a:spAutoFit/>
                </a:bodyPr>
                <a:lstStyle/>
                <a:p>
                  <a:r>
                    <a:rPr lang="el-GR" sz="2400" b="1" dirty="0" smtClean="0">
                      <a:solidFill>
                        <a:srgbClr val="C00000"/>
                      </a:solidFill>
                      <a:latin typeface="Calibri"/>
                    </a:rPr>
                    <a:t>Υδρόφοβο τμήμα του μορίου</a:t>
                  </a:r>
                  <a:endParaRPr lang="el-GR" sz="2400" dirty="0">
                    <a:solidFill>
                      <a:srgbClr val="C00000"/>
                    </a:solidFill>
                    <a:latin typeface="Calibri"/>
                  </a:endParaRPr>
                </a:p>
              </p:txBody>
            </p:sp>
            <p:sp>
              <p:nvSpPr>
                <p:cNvPr id="9" name="8 - Ορθογώνιο"/>
                <p:cNvSpPr/>
                <p:nvPr/>
              </p:nvSpPr>
              <p:spPr>
                <a:xfrm>
                  <a:off x="5214942" y="3857628"/>
                  <a:ext cx="2664576" cy="830997"/>
                </a:xfrm>
                <a:prstGeom prst="rect">
                  <a:avLst/>
                </a:prstGeom>
              </p:spPr>
              <p:txBody>
                <a:bodyPr wrap="none">
                  <a:spAutoFit/>
                </a:bodyPr>
                <a:lstStyle/>
                <a:p>
                  <a:r>
                    <a:rPr lang="el-GR" sz="2400" b="1" dirty="0" smtClean="0">
                      <a:solidFill>
                        <a:srgbClr val="0000CC"/>
                      </a:solidFill>
                      <a:latin typeface="Calibri"/>
                    </a:rPr>
                    <a:t>Υδρόφιλο (πολικό) </a:t>
                  </a:r>
                </a:p>
                <a:p>
                  <a:r>
                    <a:rPr lang="el-GR" sz="2400" b="1" dirty="0" smtClean="0">
                      <a:solidFill>
                        <a:srgbClr val="0000CC"/>
                      </a:solidFill>
                      <a:latin typeface="Calibri"/>
                    </a:rPr>
                    <a:t>τμήμα του μορίου</a:t>
                  </a:r>
                  <a:endParaRPr lang="el-GR" sz="2400" dirty="0">
                    <a:solidFill>
                      <a:srgbClr val="0000CC"/>
                    </a:solidFill>
                    <a:latin typeface="Calibri"/>
                  </a:endParaRPr>
                </a:p>
              </p:txBody>
            </p:sp>
          </p:grpSp>
          <p:graphicFrame>
            <p:nvGraphicFramePr>
              <p:cNvPr id="4098" name="Object 2"/>
              <p:cNvGraphicFramePr>
                <a:graphicFrameLocks noChangeAspect="1"/>
              </p:cNvGraphicFramePr>
              <p:nvPr/>
            </p:nvGraphicFramePr>
            <p:xfrm>
              <a:off x="1785918" y="2609846"/>
              <a:ext cx="4014644" cy="819154"/>
            </p:xfrm>
            <a:graphic>
              <a:graphicData uri="http://schemas.openxmlformats.org/presentationml/2006/ole">
                <mc:AlternateContent xmlns:mc="http://schemas.openxmlformats.org/markup-compatibility/2006">
                  <mc:Choice xmlns:v="urn:schemas-microsoft-com:vml" Requires="v">
                    <p:oleObj spid="_x0000_s5129" name="ChemSketch" r:id="rId3" imgW="2435400" imgH="496800" progId="ACD.ChemSketch.20">
                      <p:embed/>
                    </p:oleObj>
                  </mc:Choice>
                  <mc:Fallback>
                    <p:oleObj name="ChemSketch" r:id="rId3" imgW="2435400" imgH="496800" progId="ACD.ChemSketch.2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18" y="2609846"/>
                            <a:ext cx="4014644" cy="819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2" name="11 - Έλλειψη"/>
            <p:cNvSpPr/>
            <p:nvPr/>
          </p:nvSpPr>
          <p:spPr>
            <a:xfrm>
              <a:off x="5214942" y="4286256"/>
              <a:ext cx="857256" cy="107157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28</a:t>
            </a:fld>
            <a:endParaRPr lang="el-GR" dirty="0">
              <a:solidFill>
                <a:prstClr val="black"/>
              </a:solidFill>
            </a:endParaRPr>
          </a:p>
        </p:txBody>
      </p:sp>
    </p:spTree>
    <p:extLst>
      <p:ext uri="{BB962C8B-B14F-4D97-AF65-F5344CB8AC3E}">
        <p14:creationId xmlns:p14="http://schemas.microsoft.com/office/powerpoint/2010/main" val="16423119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Το νερό</a:t>
            </a:r>
            <a:endParaRPr lang="el-GR" dirty="0"/>
          </a:p>
        </p:txBody>
      </p:sp>
      <p:sp>
        <p:nvSpPr>
          <p:cNvPr id="3" name="2 - Θέση περιεχομένου"/>
          <p:cNvSpPr>
            <a:spLocks noGrp="1"/>
          </p:cNvSpPr>
          <p:nvPr>
            <p:ph idx="1"/>
          </p:nvPr>
        </p:nvSpPr>
        <p:spPr>
          <a:xfrm>
            <a:off x="457200" y="1196752"/>
            <a:ext cx="4730314" cy="5040560"/>
          </a:xfrm>
        </p:spPr>
        <p:txBody>
          <a:bodyPr>
            <a:normAutofit/>
          </a:bodyPr>
          <a:lstStyle/>
          <a:p>
            <a:r>
              <a:rPr lang="el-GR" sz="2400" dirty="0" smtClean="0"/>
              <a:t>Το μόριο του νερού είναι μικρό, αλλά με πολλές ιδιαιτερότητες</a:t>
            </a:r>
            <a:r>
              <a:rPr lang="en-US" sz="2400" dirty="0" smtClean="0"/>
              <a:t>.</a:t>
            </a:r>
            <a:endParaRPr lang="el-GR" sz="2400" dirty="0" smtClean="0"/>
          </a:p>
          <a:p>
            <a:r>
              <a:rPr lang="el-GR" sz="2400" dirty="0" smtClean="0"/>
              <a:t>Γωνία 105.5°</a:t>
            </a:r>
            <a:r>
              <a:rPr lang="en-US" sz="2400" dirty="0" smtClean="0"/>
              <a:t>.</a:t>
            </a:r>
            <a:endParaRPr lang="el-GR" sz="2400" dirty="0" smtClean="0"/>
          </a:p>
          <a:p>
            <a:r>
              <a:rPr lang="el-GR" sz="2400" dirty="0" smtClean="0"/>
              <a:t>Εμφάνιση φορτίων</a:t>
            </a:r>
            <a:r>
              <a:rPr lang="en-US" sz="2400" dirty="0" smtClean="0"/>
              <a:t>.</a:t>
            </a:r>
            <a:endParaRPr lang="el-GR" sz="2400" dirty="0" smtClean="0"/>
          </a:p>
          <a:p>
            <a:r>
              <a:rPr lang="el-GR" sz="2400" dirty="0" smtClean="0"/>
              <a:t>Μεγάλη διπολική ροπή</a:t>
            </a:r>
            <a:r>
              <a:rPr lang="en-US" sz="2400" dirty="0" smtClean="0"/>
              <a:t>.</a:t>
            </a:r>
            <a:endParaRPr lang="el-GR" sz="2400" dirty="0" smtClean="0"/>
          </a:p>
          <a:p>
            <a:r>
              <a:rPr lang="el-GR" sz="2400" dirty="0" smtClean="0"/>
              <a:t>Ισχυρές διαμοριακές δυνάμεις (δεσμοί υδρογόνου)</a:t>
            </a:r>
            <a:r>
              <a:rPr lang="en-US" sz="2400" dirty="0" smtClean="0"/>
              <a:t>.</a:t>
            </a:r>
            <a:endParaRPr lang="el-GR" sz="2400" dirty="0"/>
          </a:p>
        </p:txBody>
      </p:sp>
      <p:grpSp>
        <p:nvGrpSpPr>
          <p:cNvPr id="21" name="20 - Ομάδα" descr="μόριο νερού"/>
          <p:cNvGrpSpPr/>
          <p:nvPr/>
        </p:nvGrpSpPr>
        <p:grpSpPr>
          <a:xfrm>
            <a:off x="5227243" y="1196752"/>
            <a:ext cx="3722279" cy="4365104"/>
            <a:chOff x="3560666" y="-584774"/>
            <a:chExt cx="5643570" cy="6858000"/>
          </a:xfrm>
        </p:grpSpPr>
        <p:grpSp>
          <p:nvGrpSpPr>
            <p:cNvPr id="20" name="19 - Ομάδα"/>
            <p:cNvGrpSpPr/>
            <p:nvPr/>
          </p:nvGrpSpPr>
          <p:grpSpPr>
            <a:xfrm>
              <a:off x="3560666" y="-584774"/>
              <a:ext cx="5643570" cy="6858000"/>
              <a:chOff x="3560666" y="-584774"/>
              <a:chExt cx="5643570" cy="6858000"/>
            </a:xfrm>
          </p:grpSpPr>
          <p:grpSp>
            <p:nvGrpSpPr>
              <p:cNvPr id="19" name="18 - Ομάδα"/>
              <p:cNvGrpSpPr/>
              <p:nvPr/>
            </p:nvGrpSpPr>
            <p:grpSpPr>
              <a:xfrm>
                <a:off x="3560666" y="-584774"/>
                <a:ext cx="5643570" cy="6858000"/>
                <a:chOff x="3560666" y="-584774"/>
                <a:chExt cx="5643570" cy="6858000"/>
              </a:xfrm>
            </p:grpSpPr>
            <p:sp>
              <p:nvSpPr>
                <p:cNvPr id="17" name="16 - Ορθογώνιο"/>
                <p:cNvSpPr/>
                <p:nvPr/>
              </p:nvSpPr>
              <p:spPr>
                <a:xfrm>
                  <a:off x="3560666" y="-584774"/>
                  <a:ext cx="564357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pic>
              <p:nvPicPr>
                <p:cNvPr id="16" name="15 - Εικόνα" descr="water2.gif"/>
                <p:cNvPicPr>
                  <a:picLocks noChangeAspect="1"/>
                </p:cNvPicPr>
                <p:nvPr/>
              </p:nvPicPr>
              <p:blipFill>
                <a:blip r:embed="rId2"/>
                <a:stretch>
                  <a:fillRect/>
                </a:stretch>
              </p:blipFill>
              <p:spPr>
                <a:xfrm>
                  <a:off x="4226364" y="1500174"/>
                  <a:ext cx="3947957" cy="4071942"/>
                </a:xfrm>
                <a:prstGeom prst="rect">
                  <a:avLst/>
                </a:prstGeom>
              </p:spPr>
            </p:pic>
          </p:grpSp>
          <p:sp>
            <p:nvSpPr>
              <p:cNvPr id="12" name="11 - TextBox"/>
              <p:cNvSpPr txBox="1"/>
              <p:nvPr/>
            </p:nvSpPr>
            <p:spPr>
              <a:xfrm>
                <a:off x="6749346" y="1207786"/>
                <a:ext cx="524503" cy="584775"/>
              </a:xfrm>
              <a:prstGeom prst="rect">
                <a:avLst/>
              </a:prstGeom>
              <a:noFill/>
            </p:spPr>
            <p:txBody>
              <a:bodyPr wrap="none" rtlCol="0">
                <a:spAutoFit/>
              </a:bodyPr>
              <a:lstStyle/>
              <a:p>
                <a:r>
                  <a:rPr lang="el-GR" sz="3200" dirty="0" smtClean="0">
                    <a:solidFill>
                      <a:srgbClr val="00B0F0"/>
                    </a:solidFill>
                  </a:rPr>
                  <a:t>δ-</a:t>
                </a:r>
                <a:endParaRPr lang="el-GR" sz="3200" dirty="0">
                  <a:solidFill>
                    <a:srgbClr val="00B0F0"/>
                  </a:solidFill>
                </a:endParaRPr>
              </a:p>
            </p:txBody>
          </p:sp>
          <p:sp>
            <p:nvSpPr>
              <p:cNvPr id="13" name="12 - TextBox"/>
              <p:cNvSpPr txBox="1"/>
              <p:nvPr/>
            </p:nvSpPr>
            <p:spPr>
              <a:xfrm>
                <a:off x="7858148" y="2844225"/>
                <a:ext cx="524503" cy="584775"/>
              </a:xfrm>
              <a:prstGeom prst="rect">
                <a:avLst/>
              </a:prstGeom>
              <a:noFill/>
            </p:spPr>
            <p:txBody>
              <a:bodyPr wrap="none" rtlCol="0">
                <a:spAutoFit/>
              </a:bodyPr>
              <a:lstStyle/>
              <a:p>
                <a:r>
                  <a:rPr lang="el-GR" sz="3200" dirty="0" smtClean="0">
                    <a:solidFill>
                      <a:srgbClr val="00B0F0"/>
                    </a:solidFill>
                  </a:rPr>
                  <a:t>δ-</a:t>
                </a:r>
                <a:endParaRPr lang="el-GR" sz="3200" dirty="0">
                  <a:solidFill>
                    <a:srgbClr val="00B0F0"/>
                  </a:solidFill>
                </a:endParaRPr>
              </a:p>
            </p:txBody>
          </p:sp>
          <p:sp>
            <p:nvSpPr>
              <p:cNvPr id="14" name="13 - TextBox"/>
              <p:cNvSpPr txBox="1"/>
              <p:nvPr/>
            </p:nvSpPr>
            <p:spPr>
              <a:xfrm>
                <a:off x="4351371" y="1216743"/>
                <a:ext cx="992093" cy="918738"/>
              </a:xfrm>
              <a:prstGeom prst="rect">
                <a:avLst/>
              </a:prstGeom>
              <a:noFill/>
            </p:spPr>
            <p:txBody>
              <a:bodyPr wrap="none" rtlCol="0">
                <a:spAutoFit/>
              </a:bodyPr>
              <a:lstStyle/>
              <a:p>
                <a:r>
                  <a:rPr lang="el-GR" sz="3200" dirty="0" smtClean="0">
                    <a:solidFill>
                      <a:srgbClr val="00B0F0"/>
                    </a:solidFill>
                  </a:rPr>
                  <a:t>δ+</a:t>
                </a:r>
                <a:endParaRPr lang="el-GR" sz="3200" dirty="0">
                  <a:solidFill>
                    <a:srgbClr val="00B0F0"/>
                  </a:solidFill>
                </a:endParaRPr>
              </a:p>
            </p:txBody>
          </p:sp>
          <p:sp>
            <p:nvSpPr>
              <p:cNvPr id="15" name="14 - TextBox"/>
              <p:cNvSpPr txBox="1"/>
              <p:nvPr/>
            </p:nvSpPr>
            <p:spPr>
              <a:xfrm>
                <a:off x="5643570" y="5143512"/>
                <a:ext cx="604653" cy="584775"/>
              </a:xfrm>
              <a:prstGeom prst="rect">
                <a:avLst/>
              </a:prstGeom>
              <a:noFill/>
            </p:spPr>
            <p:txBody>
              <a:bodyPr wrap="none" rtlCol="0">
                <a:spAutoFit/>
              </a:bodyPr>
              <a:lstStyle/>
              <a:p>
                <a:r>
                  <a:rPr lang="el-GR" sz="3200" dirty="0" smtClean="0">
                    <a:solidFill>
                      <a:srgbClr val="00B0F0"/>
                    </a:solidFill>
                  </a:rPr>
                  <a:t>δ+</a:t>
                </a:r>
                <a:endParaRPr lang="el-GR" sz="3200" dirty="0">
                  <a:solidFill>
                    <a:srgbClr val="00B0F0"/>
                  </a:solidFill>
                </a:endParaRPr>
              </a:p>
            </p:txBody>
          </p:sp>
        </p:grpSp>
        <p:sp>
          <p:nvSpPr>
            <p:cNvPr id="7" name="6 - Τόξο"/>
            <p:cNvSpPr/>
            <p:nvPr/>
          </p:nvSpPr>
          <p:spPr>
            <a:xfrm rot="14664727">
              <a:off x="4564638" y="3260873"/>
              <a:ext cx="1275011" cy="1107122"/>
            </a:xfrm>
            <a:prstGeom prst="arc">
              <a:avLst>
                <a:gd name="adj1" fmla="val 11157928"/>
                <a:gd name="adj2" fmla="val 2131210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8" name="7 - Ορθογώνιο"/>
            <p:cNvSpPr/>
            <p:nvPr/>
          </p:nvSpPr>
          <p:spPr>
            <a:xfrm>
              <a:off x="4427538" y="3429000"/>
              <a:ext cx="994183" cy="461665"/>
            </a:xfrm>
            <a:prstGeom prst="rect">
              <a:avLst/>
            </a:prstGeom>
            <a:noFill/>
          </p:spPr>
          <p:txBody>
            <a:bodyPr wrap="none">
              <a:spAutoFit/>
            </a:bodyPr>
            <a:lstStyle/>
            <a:p>
              <a:r>
                <a:rPr lang="el-GR" sz="2400" b="1" dirty="0" smtClean="0">
                  <a:solidFill>
                    <a:srgbClr val="4BACC6">
                      <a:lumMod val="60000"/>
                      <a:lumOff val="40000"/>
                    </a:srgbClr>
                  </a:solidFill>
                </a:rPr>
                <a:t>105.5°</a:t>
              </a:r>
              <a:endParaRPr lang="el-GR" sz="2400" b="1" dirty="0">
                <a:solidFill>
                  <a:srgbClr val="4BACC6">
                    <a:lumMod val="60000"/>
                    <a:lumOff val="40000"/>
                  </a:srgbClr>
                </a:solidFill>
              </a:endParaRPr>
            </a:p>
          </p:txBody>
        </p:sp>
        <p:cxnSp>
          <p:nvCxnSpPr>
            <p:cNvPr id="10" name="9 - Ευθύγραμμο βέλος σύνδεσης"/>
            <p:cNvCxnSpPr/>
            <p:nvPr/>
          </p:nvCxnSpPr>
          <p:spPr>
            <a:xfrm rot="10800000" flipV="1">
              <a:off x="3714744" y="4143380"/>
              <a:ext cx="965999" cy="500066"/>
            </a:xfrm>
            <a:prstGeom prst="straightConnector1">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10 - TextBox"/>
            <p:cNvSpPr txBox="1"/>
            <p:nvPr/>
          </p:nvSpPr>
          <p:spPr>
            <a:xfrm>
              <a:off x="3753835" y="3305891"/>
              <a:ext cx="683330" cy="918738"/>
            </a:xfrm>
            <a:prstGeom prst="rect">
              <a:avLst/>
            </a:prstGeom>
            <a:noFill/>
          </p:spPr>
          <p:txBody>
            <a:bodyPr wrap="square" rtlCol="0">
              <a:spAutoFit/>
            </a:bodyPr>
            <a:lstStyle/>
            <a:p>
              <a:r>
                <a:rPr lang="el-GR" sz="3200" b="1" i="1" dirty="0" smtClean="0">
                  <a:solidFill>
                    <a:prstClr val="white"/>
                  </a:solidFill>
                  <a:latin typeface="Times New Roman" panose="02020603050405020304" pitchFamily="18" charset="0"/>
                  <a:cs typeface="Times New Roman" panose="02020603050405020304" pitchFamily="18" charset="0"/>
                </a:rPr>
                <a:t>μ</a:t>
              </a:r>
              <a:endParaRPr lang="el-GR" sz="2400" b="1" i="1" dirty="0">
                <a:solidFill>
                  <a:prstClr val="white"/>
                </a:solidFill>
                <a:latin typeface="Times New Roman" panose="02020603050405020304" pitchFamily="18" charset="0"/>
                <a:cs typeface="Times New Roman" panose="02020603050405020304" pitchFamily="18" charset="0"/>
              </a:endParaRPr>
            </a:p>
          </p:txBody>
        </p:sp>
      </p:gr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2</a:t>
            </a:fld>
            <a:endParaRPr lang="el-GR" dirty="0">
              <a:solidFill>
                <a:prstClr val="black"/>
              </a:solidFill>
            </a:endParaRPr>
          </a:p>
        </p:txBody>
      </p:sp>
    </p:spTree>
    <p:extLst>
      <p:ext uri="{BB962C8B-B14F-4D97-AF65-F5344CB8AC3E}">
        <p14:creationId xmlns:p14="http://schemas.microsoft.com/office/powerpoint/2010/main" val="2808860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smtClean="0"/>
              <a:t>Αμφίφυλα μόρια</a:t>
            </a:r>
            <a:endParaRPr lang="el-GR" dirty="0"/>
          </a:p>
        </p:txBody>
      </p:sp>
      <p:sp>
        <p:nvSpPr>
          <p:cNvPr id="3" name="Content Placeholder 2"/>
          <p:cNvSpPr>
            <a:spLocks noGrp="1"/>
          </p:cNvSpPr>
          <p:nvPr>
            <p:ph idx="1"/>
          </p:nvPr>
        </p:nvSpPr>
        <p:spPr/>
        <p:txBody>
          <a:bodyPr>
            <a:noAutofit/>
          </a:bodyPr>
          <a:lstStyle/>
          <a:p>
            <a:pPr>
              <a:lnSpc>
                <a:spcPct val="114000"/>
              </a:lnSpc>
              <a:spcBef>
                <a:spcPts val="1200"/>
              </a:spcBef>
            </a:pPr>
            <a:r>
              <a:rPr lang="el-GR" sz="2400" dirty="0" smtClean="0"/>
              <a:t>Η συνύπαρξη των δυο ακραίων τάσεων της υδροφοβικότητας και της υδροφιλικότητας στο ίδιο μόριο του προσδίδουν την ιδιότητα του </a:t>
            </a:r>
            <a:r>
              <a:rPr lang="el-GR" sz="2400" b="1" dirty="0" smtClean="0"/>
              <a:t>αμφίφιλου</a:t>
            </a:r>
            <a:r>
              <a:rPr lang="el-GR" sz="2400" dirty="0" smtClean="0"/>
              <a:t>. </a:t>
            </a:r>
          </a:p>
          <a:p>
            <a:pPr>
              <a:lnSpc>
                <a:spcPct val="114000"/>
              </a:lnSpc>
              <a:spcBef>
                <a:spcPts val="1200"/>
              </a:spcBef>
            </a:pPr>
            <a:r>
              <a:rPr lang="el-GR" sz="2400" dirty="0" smtClean="0"/>
              <a:t>Εκτός από τους σάπωνες, υπάρχουν πολλά ακόμη είδη οργανικών μορίων με αμφίφυλα χαρακτηριστικά.</a:t>
            </a:r>
          </a:p>
          <a:p>
            <a:pPr>
              <a:lnSpc>
                <a:spcPct val="114000"/>
              </a:lnSpc>
              <a:spcBef>
                <a:spcPts val="1200"/>
              </a:spcBef>
            </a:pPr>
            <a:r>
              <a:rPr lang="el-GR" sz="2400" dirty="0" smtClean="0"/>
              <a:t>Οι χημικές αυτές ενώσεις ονομάζονται γενικώς </a:t>
            </a:r>
            <a:r>
              <a:rPr lang="el-GR" sz="2400" b="1" dirty="0" smtClean="0"/>
              <a:t>απορρυπαντικά</a:t>
            </a:r>
            <a:r>
              <a:rPr lang="el-GR" sz="2400" dirty="0" smtClean="0"/>
              <a:t>, ή αλλιώς </a:t>
            </a:r>
            <a:r>
              <a:rPr lang="el-GR" sz="2400" b="1" dirty="0" smtClean="0"/>
              <a:t>τασιενεργές</a:t>
            </a:r>
            <a:r>
              <a:rPr lang="el-GR" dirty="0"/>
              <a:t>.</a:t>
            </a:r>
            <a:endParaRPr lang="el-GR" sz="2400" b="1" dirty="0" smtClean="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29</a:t>
            </a:fld>
            <a:endParaRPr lang="el-GR" dirty="0">
              <a:solidFill>
                <a:prstClr val="black"/>
              </a:solidFill>
            </a:endParaRPr>
          </a:p>
        </p:txBody>
      </p:sp>
    </p:spTree>
    <p:extLst>
      <p:ext uri="{BB962C8B-B14F-4D97-AF65-F5344CB8AC3E}">
        <p14:creationId xmlns:p14="http://schemas.microsoft.com/office/powerpoint/2010/main" val="8577492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80120"/>
          </a:xfrm>
        </p:spPr>
        <p:txBody>
          <a:bodyPr>
            <a:noAutofit/>
          </a:bodyPr>
          <a:lstStyle/>
          <a:p>
            <a:r>
              <a:rPr lang="el-GR" dirty="0" smtClean="0"/>
              <a:t>Μικκυλιακή οργάνωση των τασιενεργών</a:t>
            </a:r>
            <a:endParaRPr lang="el-GR" dirty="0"/>
          </a:p>
        </p:txBody>
      </p:sp>
      <p:sp>
        <p:nvSpPr>
          <p:cNvPr id="3" name="Content Placeholder 2"/>
          <p:cNvSpPr>
            <a:spLocks noGrp="1"/>
          </p:cNvSpPr>
          <p:nvPr>
            <p:ph idx="1"/>
          </p:nvPr>
        </p:nvSpPr>
        <p:spPr>
          <a:xfrm>
            <a:off x="457200" y="1556792"/>
            <a:ext cx="5338936" cy="3558310"/>
          </a:xfrm>
        </p:spPr>
        <p:txBody>
          <a:bodyPr>
            <a:noAutofit/>
          </a:bodyPr>
          <a:lstStyle/>
          <a:p>
            <a:pPr>
              <a:lnSpc>
                <a:spcPct val="114000"/>
              </a:lnSpc>
              <a:spcBef>
                <a:spcPts val="3000"/>
              </a:spcBef>
            </a:pPr>
            <a:r>
              <a:rPr lang="el-GR" sz="2400" dirty="0" smtClean="0"/>
              <a:t>Όταν τα αμφίφιλα μόρια βρεθούν σε νερό, έχουν την τάση να οργανώνονται σε </a:t>
            </a:r>
            <a:r>
              <a:rPr lang="el-GR" sz="2400" b="1" dirty="0" smtClean="0"/>
              <a:t>σφαιρικές</a:t>
            </a:r>
            <a:r>
              <a:rPr lang="el-GR" sz="2400" dirty="0" smtClean="0"/>
              <a:t> </a:t>
            </a:r>
            <a:r>
              <a:rPr lang="el-GR" sz="2400" b="1" dirty="0" smtClean="0"/>
              <a:t>δομές</a:t>
            </a:r>
            <a:r>
              <a:rPr lang="el-GR" sz="2400" dirty="0" smtClean="0"/>
              <a:t> που καλούνται </a:t>
            </a:r>
            <a:r>
              <a:rPr lang="el-GR" sz="2400" b="1" dirty="0" smtClean="0"/>
              <a:t>αμφίφυλα συσσωματώματα</a:t>
            </a:r>
            <a:r>
              <a:rPr lang="el-GR" sz="2400" dirty="0" smtClean="0"/>
              <a:t>, ή </a:t>
            </a:r>
            <a:r>
              <a:rPr lang="el-GR" sz="2400" b="1" dirty="0" smtClean="0"/>
              <a:t>μικκύλια</a:t>
            </a:r>
            <a:r>
              <a:rPr lang="el-GR" sz="2400" dirty="0" smtClean="0"/>
              <a:t> (</a:t>
            </a:r>
            <a:r>
              <a:rPr lang="en-US" sz="2400" dirty="0" smtClean="0"/>
              <a:t>micelles</a:t>
            </a:r>
            <a:r>
              <a:rPr lang="el-GR" sz="2400" dirty="0" smtClean="0"/>
              <a:t>)</a:t>
            </a:r>
            <a:r>
              <a:rPr lang="en-US" sz="2400" dirty="0" smtClean="0"/>
              <a:t>.</a:t>
            </a:r>
            <a:endParaRPr lang="el-GR" sz="2400" dirty="0" smtClean="0"/>
          </a:p>
        </p:txBody>
      </p:sp>
      <p:sp>
        <p:nvSpPr>
          <p:cNvPr id="7" name="6 - TextBox" descr="Τρισδιάστατη σχηματική απεικόνιση ενός σφαιρικού μικκυλίου.&#10;"/>
          <p:cNvSpPr txBox="1"/>
          <p:nvPr/>
        </p:nvSpPr>
        <p:spPr>
          <a:xfrm>
            <a:off x="5464642" y="5132521"/>
            <a:ext cx="3286025" cy="1015663"/>
          </a:xfrm>
          <a:prstGeom prst="rect">
            <a:avLst/>
          </a:prstGeom>
          <a:noFill/>
        </p:spPr>
        <p:txBody>
          <a:bodyPr wrap="square" rtlCol="0">
            <a:spAutoFit/>
          </a:bodyPr>
          <a:lstStyle/>
          <a:p>
            <a:r>
              <a:rPr lang="el-GR" sz="2000" dirty="0" smtClean="0">
                <a:solidFill>
                  <a:prstClr val="black"/>
                </a:solidFill>
                <a:latin typeface="Calibri"/>
              </a:rPr>
              <a:t>Τρισδιάστατη σχηματική απεικόνιση ενός </a:t>
            </a:r>
            <a:r>
              <a:rPr lang="el-GR" sz="2000" b="1" dirty="0" smtClean="0">
                <a:solidFill>
                  <a:prstClr val="black"/>
                </a:solidFill>
                <a:latin typeface="Calibri"/>
              </a:rPr>
              <a:t>σφαιρικού μικκυλίου.</a:t>
            </a:r>
            <a:endParaRPr lang="el-GR" sz="2000" b="1" dirty="0">
              <a:solidFill>
                <a:prstClr val="black"/>
              </a:solidFill>
              <a:latin typeface="Calibri"/>
            </a:endParaRPr>
          </a:p>
        </p:txBody>
      </p:sp>
      <p:pic>
        <p:nvPicPr>
          <p:cNvPr id="186370" name="Picture 2" descr="http://upload.wikimedia.org/wikipedia/commons/thumb/0/01/Micelle.svg/1000px-Micelle.svg.png"/>
          <p:cNvPicPr>
            <a:picLocks noChangeAspect="1" noChangeArrowheads="1"/>
          </p:cNvPicPr>
          <p:nvPr/>
        </p:nvPicPr>
        <p:blipFill>
          <a:blip r:embed="rId2"/>
          <a:srcRect/>
          <a:stretch>
            <a:fillRect/>
          </a:stretch>
        </p:blipFill>
        <p:spPr bwMode="auto">
          <a:xfrm>
            <a:off x="5717690" y="1556792"/>
            <a:ext cx="2779930" cy="3558310"/>
          </a:xfrm>
          <a:prstGeom prst="rect">
            <a:avLst/>
          </a:prstGeom>
          <a:noFill/>
          <a:ln>
            <a:solidFill>
              <a:schemeClr val="tx1"/>
            </a:solidFill>
          </a:ln>
        </p:spPr>
      </p:pic>
      <p:sp>
        <p:nvSpPr>
          <p:cNvPr id="9" name="Rectangle 8"/>
          <p:cNvSpPr/>
          <p:nvPr/>
        </p:nvSpPr>
        <p:spPr>
          <a:xfrm rot="16200000">
            <a:off x="7616540" y="3012781"/>
            <a:ext cx="2268254" cy="646331"/>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3"/>
              </a:rPr>
              <a:t>MicelleColor</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4" tooltip="User:Smokefoot"/>
              </a:rPr>
              <a:t>Smokefoot</a:t>
            </a:r>
            <a:r>
              <a:rPr lang="en-US" sz="1200" dirty="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solidFill>
              <a:latin typeface="Calibri"/>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30</a:t>
            </a:fld>
            <a:endParaRPr lang="el-GR" dirty="0">
              <a:solidFill>
                <a:prstClr val="black"/>
              </a:solidFill>
            </a:endParaRPr>
          </a:p>
        </p:txBody>
      </p:sp>
    </p:spTree>
    <p:extLst>
      <p:ext uri="{BB962C8B-B14F-4D97-AF65-F5344CB8AC3E}">
        <p14:creationId xmlns:p14="http://schemas.microsoft.com/office/powerpoint/2010/main" val="21090332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l-GR" dirty="0" smtClean="0"/>
              <a:t>Γιατί ονομάζονται «τασιενεργά;»</a:t>
            </a:r>
            <a:endParaRPr lang="el-GR" dirty="0"/>
          </a:p>
        </p:txBody>
      </p:sp>
      <p:sp>
        <p:nvSpPr>
          <p:cNvPr id="3" name="Content Placeholder 2"/>
          <p:cNvSpPr>
            <a:spLocks noGrp="1"/>
          </p:cNvSpPr>
          <p:nvPr>
            <p:ph idx="1"/>
          </p:nvPr>
        </p:nvSpPr>
        <p:spPr/>
        <p:txBody>
          <a:bodyPr>
            <a:noAutofit/>
          </a:bodyPr>
          <a:lstStyle/>
          <a:p>
            <a:pPr>
              <a:lnSpc>
                <a:spcPct val="114000"/>
              </a:lnSpc>
              <a:spcBef>
                <a:spcPts val="1200"/>
              </a:spcBef>
            </a:pPr>
            <a:r>
              <a:rPr lang="el-GR" sz="2400" dirty="0" smtClean="0"/>
              <a:t>Η συμπεριφορά των αμφίφυλων μορίων μπορεί να μελετηθεί και μέσω των νόμων της φυσικής.</a:t>
            </a:r>
          </a:p>
          <a:p>
            <a:pPr>
              <a:lnSpc>
                <a:spcPct val="114000"/>
              </a:lnSpc>
              <a:spcBef>
                <a:spcPts val="1200"/>
              </a:spcBef>
            </a:pPr>
            <a:r>
              <a:rPr lang="el-GR" sz="2400" dirty="0" smtClean="0"/>
              <a:t>Μια από τις σημαντικότερες φυσικές ιδιότητες του νερού είναι η μεγάλη </a:t>
            </a:r>
            <a:r>
              <a:rPr lang="el-GR" sz="2400" b="1" dirty="0" smtClean="0"/>
              <a:t>επιφανειακή</a:t>
            </a:r>
            <a:r>
              <a:rPr lang="el-GR" sz="2400" dirty="0" smtClean="0"/>
              <a:t> </a:t>
            </a:r>
            <a:r>
              <a:rPr lang="el-GR" sz="2400" b="1" dirty="0" smtClean="0"/>
              <a:t>τάση</a:t>
            </a:r>
            <a:r>
              <a:rPr lang="el-GR" sz="2400" dirty="0" smtClean="0"/>
              <a:t> του. </a:t>
            </a:r>
          </a:p>
          <a:p>
            <a:pPr>
              <a:lnSpc>
                <a:spcPct val="114000"/>
              </a:lnSpc>
              <a:spcBef>
                <a:spcPts val="1200"/>
              </a:spcBef>
            </a:pPr>
            <a:r>
              <a:rPr lang="el-GR" sz="2400" dirty="0" smtClean="0"/>
              <a:t>Τα αμφίφυλα μόρια (και συνεπώς και οι σάπωνες) καλούνται </a:t>
            </a:r>
            <a:r>
              <a:rPr lang="el-GR" sz="2400" b="1" dirty="0" smtClean="0"/>
              <a:t>τασιενεργά</a:t>
            </a:r>
            <a:r>
              <a:rPr lang="el-GR" sz="2400" dirty="0" smtClean="0"/>
              <a:t> επειδή </a:t>
            </a:r>
            <a:r>
              <a:rPr lang="el-GR" sz="2400" i="1" dirty="0" smtClean="0"/>
              <a:t>μεταβάλλουν</a:t>
            </a:r>
            <a:r>
              <a:rPr lang="el-GR" sz="2400" dirty="0" smtClean="0"/>
              <a:t> την επιφανειακή τάση του νερού.</a:t>
            </a: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31</a:t>
            </a:fld>
            <a:endParaRPr lang="el-GR" dirty="0">
              <a:solidFill>
                <a:prstClr val="black"/>
              </a:solidFill>
            </a:endParaRPr>
          </a:p>
        </p:txBody>
      </p:sp>
    </p:spTree>
    <p:extLst>
      <p:ext uri="{BB962C8B-B14F-4D97-AF65-F5344CB8AC3E}">
        <p14:creationId xmlns:p14="http://schemas.microsoft.com/office/powerpoint/2010/main" val="25423362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smtClean="0"/>
              <a:t>Η επιφανειακή τάση</a:t>
            </a:r>
            <a:endParaRPr lang="el-GR" dirty="0"/>
          </a:p>
        </p:txBody>
      </p:sp>
      <p:sp>
        <p:nvSpPr>
          <p:cNvPr id="3" name="Content Placeholder 2"/>
          <p:cNvSpPr>
            <a:spLocks noGrp="1"/>
          </p:cNvSpPr>
          <p:nvPr>
            <p:ph idx="1"/>
          </p:nvPr>
        </p:nvSpPr>
        <p:spPr>
          <a:xfrm>
            <a:off x="457200" y="1196752"/>
            <a:ext cx="8229600" cy="3456384"/>
          </a:xfrm>
        </p:spPr>
        <p:txBody>
          <a:bodyPr>
            <a:noAutofit/>
          </a:bodyPr>
          <a:lstStyle/>
          <a:p>
            <a:pPr>
              <a:lnSpc>
                <a:spcPct val="114000"/>
              </a:lnSpc>
              <a:spcBef>
                <a:spcPts val="1800"/>
              </a:spcBef>
              <a:buFont typeface="Wingdings" pitchFamily="2" charset="2"/>
              <a:buChar char="§"/>
            </a:pPr>
            <a:r>
              <a:rPr lang="el-GR" sz="2400" dirty="0" smtClean="0"/>
              <a:t>Η επιφανειακή τάση είναι ένα μέγεθος που εξαρτάται από τις δυνάμεις στην διεπιφάνεια μεταξύ ενός υγρού και του περιβάλλοντός του (π.χ. του αέρα).</a:t>
            </a:r>
          </a:p>
          <a:p>
            <a:pPr>
              <a:lnSpc>
                <a:spcPct val="114000"/>
              </a:lnSpc>
              <a:spcBef>
                <a:spcPts val="1800"/>
              </a:spcBef>
              <a:buFont typeface="Wingdings" pitchFamily="2" charset="2"/>
              <a:buChar char="§"/>
            </a:pPr>
            <a:r>
              <a:rPr lang="el-GR" sz="2400" dirty="0" smtClean="0"/>
              <a:t>Σχετίζεται με τη διάταξη των μορίων ενός υγρού (π.χ. του νερού) ώστε να αντιστέκονται σε ένα εξωτερικό «εχθρικό» περιβάλλον (π.χ. τον ατμοσφαιρικό αέρα)  ή μια εξωτερική δύναμη. </a:t>
            </a:r>
          </a:p>
        </p:txBody>
      </p:sp>
      <p:sp>
        <p:nvSpPr>
          <p:cNvPr id="7" name="6 - Ορθογώνιο"/>
          <p:cNvSpPr/>
          <p:nvPr/>
        </p:nvSpPr>
        <p:spPr>
          <a:xfrm>
            <a:off x="395536" y="4509120"/>
            <a:ext cx="6072800" cy="1200329"/>
          </a:xfrm>
          <a:prstGeom prst="rect">
            <a:avLst/>
          </a:prstGeom>
        </p:spPr>
        <p:txBody>
          <a:bodyPr wrap="square">
            <a:spAutoFit/>
          </a:bodyPr>
          <a:lstStyle/>
          <a:p>
            <a:pPr marL="273050" indent="-273050">
              <a:spcBef>
                <a:spcPts val="3000"/>
              </a:spcBef>
              <a:buFont typeface="Wingdings" pitchFamily="2" charset="2"/>
              <a:buChar char="§"/>
            </a:pPr>
            <a:r>
              <a:rPr lang="el-GR" sz="2400" dirty="0" smtClean="0">
                <a:solidFill>
                  <a:prstClr val="black"/>
                </a:solidFill>
                <a:latin typeface="Calibri"/>
              </a:rPr>
              <a:t>Είναι το αίτιο που ωθεί μια ομάδα μορίων νερού να οργανωθούν σε </a:t>
            </a:r>
            <a:r>
              <a:rPr lang="el-GR" sz="2400" b="1" dirty="0" smtClean="0">
                <a:solidFill>
                  <a:prstClr val="black"/>
                </a:solidFill>
                <a:latin typeface="Calibri"/>
              </a:rPr>
              <a:t>σφαιρική σταγόνα </a:t>
            </a:r>
            <a:r>
              <a:rPr lang="el-GR" sz="2400" dirty="0" smtClean="0">
                <a:solidFill>
                  <a:prstClr val="black"/>
                </a:solidFill>
                <a:latin typeface="Calibri"/>
              </a:rPr>
              <a:t>όταν βρίσκονται στον αέρα. </a:t>
            </a:r>
            <a:endParaRPr lang="el-GR" sz="2400" dirty="0">
              <a:solidFill>
                <a:prstClr val="black"/>
              </a:solidFill>
              <a:latin typeface="Calibri"/>
            </a:endParaRPr>
          </a:p>
        </p:txBody>
      </p:sp>
      <p:sp>
        <p:nvSpPr>
          <p:cNvPr id="5" name="4 - Έλλειψη"/>
          <p:cNvSpPr/>
          <p:nvPr/>
        </p:nvSpPr>
        <p:spPr>
          <a:xfrm>
            <a:off x="6732240" y="4394904"/>
            <a:ext cx="1428760" cy="142876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32</a:t>
            </a:fld>
            <a:endParaRPr lang="el-GR" dirty="0">
              <a:solidFill>
                <a:prstClr val="black"/>
              </a:solidFill>
            </a:endParaRPr>
          </a:p>
        </p:txBody>
      </p:sp>
    </p:spTree>
    <p:extLst>
      <p:ext uri="{BB962C8B-B14F-4D97-AF65-F5344CB8AC3E}">
        <p14:creationId xmlns:p14="http://schemas.microsoft.com/office/powerpoint/2010/main" val="4149605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smtClean="0"/>
              <a:t>Το σφαιρικό σχήμα μιας </a:t>
            </a:r>
            <a:br>
              <a:rPr lang="el-GR" dirty="0" smtClean="0"/>
            </a:br>
            <a:r>
              <a:rPr lang="el-GR" dirty="0" smtClean="0"/>
              <a:t>σταγόνας νερού</a:t>
            </a:r>
            <a:endParaRPr lang="el-GR" dirty="0"/>
          </a:p>
        </p:txBody>
      </p:sp>
      <p:sp>
        <p:nvSpPr>
          <p:cNvPr id="3" name="Content Placeholder 2"/>
          <p:cNvSpPr>
            <a:spLocks noGrp="1"/>
          </p:cNvSpPr>
          <p:nvPr>
            <p:ph idx="1"/>
          </p:nvPr>
        </p:nvSpPr>
        <p:spPr>
          <a:xfrm>
            <a:off x="424424" y="1351115"/>
            <a:ext cx="4906888" cy="5040560"/>
          </a:xfrm>
        </p:spPr>
        <p:txBody>
          <a:bodyPr>
            <a:noAutofit/>
          </a:bodyPr>
          <a:lstStyle/>
          <a:p>
            <a:pPr>
              <a:lnSpc>
                <a:spcPct val="114000"/>
              </a:lnSpc>
              <a:spcBef>
                <a:spcPts val="1200"/>
              </a:spcBef>
              <a:buFont typeface="Wingdings" panose="05000000000000000000" pitchFamily="2" charset="2"/>
              <a:buChar char="Ø"/>
            </a:pPr>
            <a:r>
              <a:rPr lang="el-GR" sz="2400" dirty="0" smtClean="0"/>
              <a:t>Γιατί μια μικρή ποσότητα νερού στον αέρα αποκτά το σφαιρικό σχήμα της σταγόνας;</a:t>
            </a:r>
          </a:p>
          <a:p>
            <a:pPr>
              <a:lnSpc>
                <a:spcPct val="114000"/>
              </a:lnSpc>
              <a:spcBef>
                <a:spcPts val="1200"/>
              </a:spcBef>
            </a:pPr>
            <a:r>
              <a:rPr lang="el-GR" sz="2400" dirty="0" smtClean="0"/>
              <a:t>Ο αέρας (μίγμα Ν</a:t>
            </a:r>
            <a:r>
              <a:rPr lang="el-GR" sz="2400" baseline="-25000" dirty="0" smtClean="0"/>
              <a:t>2</a:t>
            </a:r>
            <a:r>
              <a:rPr lang="el-GR" sz="2400" dirty="0" smtClean="0"/>
              <a:t>, Ο</a:t>
            </a:r>
            <a:r>
              <a:rPr lang="el-GR" sz="2400" baseline="-25000" dirty="0" smtClean="0"/>
              <a:t>2</a:t>
            </a:r>
            <a:r>
              <a:rPr lang="el-GR" sz="2400" dirty="0" smtClean="0"/>
              <a:t>, </a:t>
            </a:r>
            <a:r>
              <a:rPr lang="en-US" sz="2400" dirty="0" smtClean="0"/>
              <a:t>CO</a:t>
            </a:r>
            <a:r>
              <a:rPr lang="en-US" sz="2400" baseline="-25000" dirty="0" smtClean="0"/>
              <a:t>2</a:t>
            </a:r>
            <a:r>
              <a:rPr lang="en-US" sz="2400" dirty="0" smtClean="0"/>
              <a:t>)  </a:t>
            </a:r>
            <a:r>
              <a:rPr lang="el-GR" sz="2400" dirty="0" smtClean="0"/>
              <a:t>είναι εξαιρετικά μη πολικός</a:t>
            </a:r>
            <a:r>
              <a:rPr lang="en-US" sz="2400" dirty="0" smtClean="0"/>
              <a:t>.</a:t>
            </a:r>
          </a:p>
          <a:p>
            <a:pPr>
              <a:lnSpc>
                <a:spcPct val="114000"/>
              </a:lnSpc>
              <a:spcBef>
                <a:spcPts val="1200"/>
              </a:spcBef>
            </a:pPr>
            <a:r>
              <a:rPr lang="el-GR" sz="2400" dirty="0" smtClean="0"/>
              <a:t>Η ομάδα (των εξαιρετικά </a:t>
            </a:r>
            <a:r>
              <a:rPr lang="el-GR" sz="2400" b="1" dirty="0" smtClean="0"/>
              <a:t>πολικών</a:t>
            </a:r>
            <a:r>
              <a:rPr lang="el-GR" sz="2400" dirty="0" smtClean="0"/>
              <a:t>) μορίων του νερού μαζεύεται σε ένα σφαιρικό χώρο που εξασφαλίζει ότι έχουν τη μικρότερη δυνατή επιφάνεια επαφής με τον αέρα.</a:t>
            </a:r>
          </a:p>
        </p:txBody>
      </p:sp>
      <p:grpSp>
        <p:nvGrpSpPr>
          <p:cNvPr id="28" name="27 - Ομάδα"/>
          <p:cNvGrpSpPr/>
          <p:nvPr/>
        </p:nvGrpSpPr>
        <p:grpSpPr>
          <a:xfrm>
            <a:off x="5661945" y="1450202"/>
            <a:ext cx="2928958" cy="2359734"/>
            <a:chOff x="4572000" y="1357298"/>
            <a:chExt cx="3500462" cy="2557467"/>
          </a:xfrm>
        </p:grpSpPr>
        <p:grpSp>
          <p:nvGrpSpPr>
            <p:cNvPr id="26" name="25 - Ομάδα"/>
            <p:cNvGrpSpPr/>
            <p:nvPr/>
          </p:nvGrpSpPr>
          <p:grpSpPr>
            <a:xfrm>
              <a:off x="4572000" y="1357298"/>
              <a:ext cx="3500462" cy="2557467"/>
              <a:chOff x="4000496" y="1928802"/>
              <a:chExt cx="5426108" cy="3629037"/>
            </a:xfrm>
          </p:grpSpPr>
          <p:pic>
            <p:nvPicPr>
              <p:cNvPr id="10"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5143505" y="2285992"/>
                <a:ext cx="854076" cy="842955"/>
              </a:xfrm>
              <a:prstGeom prst="rect">
                <a:avLst/>
              </a:prstGeom>
              <a:noFill/>
            </p:spPr>
          </p:pic>
          <p:pic>
            <p:nvPicPr>
              <p:cNvPr id="11"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6000760" y="2071678"/>
                <a:ext cx="854076" cy="842955"/>
              </a:xfrm>
              <a:prstGeom prst="rect">
                <a:avLst/>
              </a:prstGeom>
              <a:noFill/>
            </p:spPr>
          </p:pic>
          <p:pic>
            <p:nvPicPr>
              <p:cNvPr id="12"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6858016" y="2214554"/>
                <a:ext cx="854076" cy="842955"/>
              </a:xfrm>
              <a:prstGeom prst="rect">
                <a:avLst/>
              </a:prstGeom>
              <a:noFill/>
            </p:spPr>
          </p:pic>
          <p:pic>
            <p:nvPicPr>
              <p:cNvPr id="13"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5000628" y="3007522"/>
                <a:ext cx="854076" cy="842955"/>
              </a:xfrm>
              <a:prstGeom prst="rect">
                <a:avLst/>
              </a:prstGeom>
              <a:noFill/>
            </p:spPr>
          </p:pic>
          <p:pic>
            <p:nvPicPr>
              <p:cNvPr id="14"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5857884" y="3007522"/>
                <a:ext cx="854076" cy="842955"/>
              </a:xfrm>
              <a:prstGeom prst="rect">
                <a:avLst/>
              </a:prstGeom>
              <a:noFill/>
            </p:spPr>
          </p:pic>
          <p:pic>
            <p:nvPicPr>
              <p:cNvPr id="15"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6072198" y="3786190"/>
                <a:ext cx="854076" cy="842955"/>
              </a:xfrm>
              <a:prstGeom prst="rect">
                <a:avLst/>
              </a:prstGeom>
              <a:noFill/>
            </p:spPr>
          </p:pic>
          <p:pic>
            <p:nvPicPr>
              <p:cNvPr id="16"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5357818" y="3714752"/>
                <a:ext cx="854076" cy="842955"/>
              </a:xfrm>
              <a:prstGeom prst="rect">
                <a:avLst/>
              </a:prstGeom>
              <a:noFill/>
            </p:spPr>
          </p:pic>
          <p:pic>
            <p:nvPicPr>
              <p:cNvPr id="17"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6786578" y="3007522"/>
                <a:ext cx="854076" cy="842955"/>
              </a:xfrm>
              <a:prstGeom prst="rect">
                <a:avLst/>
              </a:prstGeom>
              <a:noFill/>
            </p:spPr>
          </p:pic>
          <p:pic>
            <p:nvPicPr>
              <p:cNvPr id="18"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6929454" y="3786190"/>
                <a:ext cx="854076" cy="842955"/>
              </a:xfrm>
              <a:prstGeom prst="rect">
                <a:avLst/>
              </a:prstGeom>
              <a:noFill/>
            </p:spPr>
          </p:pic>
          <p:pic>
            <p:nvPicPr>
              <p:cNvPr id="19"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7643834" y="3007522"/>
                <a:ext cx="854076" cy="842955"/>
              </a:xfrm>
              <a:prstGeom prst="rect">
                <a:avLst/>
              </a:prstGeom>
              <a:noFill/>
            </p:spPr>
          </p:pic>
          <p:pic>
            <p:nvPicPr>
              <p:cNvPr id="20"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6143636" y="4643446"/>
                <a:ext cx="854076" cy="842955"/>
              </a:xfrm>
              <a:prstGeom prst="rect">
                <a:avLst/>
              </a:prstGeom>
              <a:noFill/>
            </p:spPr>
          </p:pic>
          <p:pic>
            <p:nvPicPr>
              <p:cNvPr id="21"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6929454" y="4714884"/>
                <a:ext cx="854076" cy="842955"/>
              </a:xfrm>
              <a:prstGeom prst="rect">
                <a:avLst/>
              </a:prstGeom>
              <a:noFill/>
            </p:spPr>
          </p:pic>
          <p:pic>
            <p:nvPicPr>
              <p:cNvPr id="22"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7643834" y="1928802"/>
                <a:ext cx="854076" cy="842955"/>
              </a:xfrm>
              <a:prstGeom prst="rect">
                <a:avLst/>
              </a:prstGeom>
              <a:noFill/>
            </p:spPr>
          </p:pic>
          <p:pic>
            <p:nvPicPr>
              <p:cNvPr id="23"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8572528" y="3286124"/>
                <a:ext cx="854076" cy="842955"/>
              </a:xfrm>
              <a:prstGeom prst="rect">
                <a:avLst/>
              </a:prstGeom>
              <a:noFill/>
            </p:spPr>
          </p:pic>
          <p:pic>
            <p:nvPicPr>
              <p:cNvPr id="24"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4786314" y="4214818"/>
                <a:ext cx="854076" cy="842955"/>
              </a:xfrm>
              <a:prstGeom prst="rect">
                <a:avLst/>
              </a:prstGeom>
              <a:noFill/>
            </p:spPr>
          </p:pic>
          <p:pic>
            <p:nvPicPr>
              <p:cNvPr id="25"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4000496" y="4000504"/>
                <a:ext cx="854076" cy="842955"/>
              </a:xfrm>
              <a:prstGeom prst="rect">
                <a:avLst/>
              </a:prstGeom>
              <a:noFill/>
            </p:spPr>
          </p:pic>
        </p:grpSp>
        <p:sp>
          <p:nvSpPr>
            <p:cNvPr id="27" name="26 - Ελεύθερη σχεδίαση"/>
            <p:cNvSpPr/>
            <p:nvPr/>
          </p:nvSpPr>
          <p:spPr>
            <a:xfrm>
              <a:off x="4791885" y="1577111"/>
              <a:ext cx="3025144" cy="1977122"/>
            </a:xfrm>
            <a:custGeom>
              <a:avLst/>
              <a:gdLst>
                <a:gd name="connsiteX0" fmla="*/ 2388143 w 3025144"/>
                <a:gd name="connsiteY0" fmla="*/ 21101 h 1977122"/>
                <a:gd name="connsiteX1" fmla="*/ 2276825 w 3025144"/>
                <a:gd name="connsiteY1" fmla="*/ 44955 h 1977122"/>
                <a:gd name="connsiteX2" fmla="*/ 2229117 w 3025144"/>
                <a:gd name="connsiteY2" fmla="*/ 60858 h 1977122"/>
                <a:gd name="connsiteX3" fmla="*/ 2181409 w 3025144"/>
                <a:gd name="connsiteY3" fmla="*/ 84712 h 1977122"/>
                <a:gd name="connsiteX4" fmla="*/ 2157555 w 3025144"/>
                <a:gd name="connsiteY4" fmla="*/ 100614 h 1977122"/>
                <a:gd name="connsiteX5" fmla="*/ 2109847 w 3025144"/>
                <a:gd name="connsiteY5" fmla="*/ 116517 h 1977122"/>
                <a:gd name="connsiteX6" fmla="*/ 2062139 w 3025144"/>
                <a:gd name="connsiteY6" fmla="*/ 132419 h 1977122"/>
                <a:gd name="connsiteX7" fmla="*/ 2030334 w 3025144"/>
                <a:gd name="connsiteY7" fmla="*/ 148322 h 1977122"/>
                <a:gd name="connsiteX8" fmla="*/ 1958772 w 3025144"/>
                <a:gd name="connsiteY8" fmla="*/ 172176 h 1977122"/>
                <a:gd name="connsiteX9" fmla="*/ 1887211 w 3025144"/>
                <a:gd name="connsiteY9" fmla="*/ 196030 h 1977122"/>
                <a:gd name="connsiteX10" fmla="*/ 1847454 w 3025144"/>
                <a:gd name="connsiteY10" fmla="*/ 203981 h 1977122"/>
                <a:gd name="connsiteX11" fmla="*/ 1696379 w 3025144"/>
                <a:gd name="connsiteY11" fmla="*/ 196030 h 1977122"/>
                <a:gd name="connsiteX12" fmla="*/ 1624818 w 3025144"/>
                <a:gd name="connsiteY12" fmla="*/ 172176 h 1977122"/>
                <a:gd name="connsiteX13" fmla="*/ 1585061 w 3025144"/>
                <a:gd name="connsiteY13" fmla="*/ 164225 h 1977122"/>
                <a:gd name="connsiteX14" fmla="*/ 1561207 w 3025144"/>
                <a:gd name="connsiteY14" fmla="*/ 156273 h 1977122"/>
                <a:gd name="connsiteX15" fmla="*/ 1505548 w 3025144"/>
                <a:gd name="connsiteY15" fmla="*/ 148322 h 1977122"/>
                <a:gd name="connsiteX16" fmla="*/ 1235204 w 3025144"/>
                <a:gd name="connsiteY16" fmla="*/ 148322 h 1977122"/>
                <a:gd name="connsiteX17" fmla="*/ 1139788 w 3025144"/>
                <a:gd name="connsiteY17" fmla="*/ 164225 h 1977122"/>
                <a:gd name="connsiteX18" fmla="*/ 1020518 w 3025144"/>
                <a:gd name="connsiteY18" fmla="*/ 180127 h 1977122"/>
                <a:gd name="connsiteX19" fmla="*/ 996665 w 3025144"/>
                <a:gd name="connsiteY19" fmla="*/ 188079 h 1977122"/>
                <a:gd name="connsiteX20" fmla="*/ 941005 w 3025144"/>
                <a:gd name="connsiteY20" fmla="*/ 203981 h 1977122"/>
                <a:gd name="connsiteX21" fmla="*/ 909200 w 3025144"/>
                <a:gd name="connsiteY21" fmla="*/ 219884 h 1977122"/>
                <a:gd name="connsiteX22" fmla="*/ 861492 w 3025144"/>
                <a:gd name="connsiteY22" fmla="*/ 235786 h 1977122"/>
                <a:gd name="connsiteX23" fmla="*/ 837638 w 3025144"/>
                <a:gd name="connsiteY23" fmla="*/ 259640 h 1977122"/>
                <a:gd name="connsiteX24" fmla="*/ 813785 w 3025144"/>
                <a:gd name="connsiteY24" fmla="*/ 275543 h 1977122"/>
                <a:gd name="connsiteX25" fmla="*/ 781979 w 3025144"/>
                <a:gd name="connsiteY25" fmla="*/ 323251 h 1977122"/>
                <a:gd name="connsiteX26" fmla="*/ 734272 w 3025144"/>
                <a:gd name="connsiteY26" fmla="*/ 378910 h 1977122"/>
                <a:gd name="connsiteX27" fmla="*/ 710418 w 3025144"/>
                <a:gd name="connsiteY27" fmla="*/ 434569 h 1977122"/>
                <a:gd name="connsiteX28" fmla="*/ 694515 w 3025144"/>
                <a:gd name="connsiteY28" fmla="*/ 482277 h 1977122"/>
                <a:gd name="connsiteX29" fmla="*/ 686564 w 3025144"/>
                <a:gd name="connsiteY29" fmla="*/ 506131 h 1977122"/>
                <a:gd name="connsiteX30" fmla="*/ 678612 w 3025144"/>
                <a:gd name="connsiteY30" fmla="*/ 545887 h 1977122"/>
                <a:gd name="connsiteX31" fmla="*/ 662710 w 3025144"/>
                <a:gd name="connsiteY31" fmla="*/ 593595 h 1977122"/>
                <a:gd name="connsiteX32" fmla="*/ 654758 w 3025144"/>
                <a:gd name="connsiteY32" fmla="*/ 625400 h 1977122"/>
                <a:gd name="connsiteX33" fmla="*/ 638856 w 3025144"/>
                <a:gd name="connsiteY33" fmla="*/ 728767 h 1977122"/>
                <a:gd name="connsiteX34" fmla="*/ 622953 w 3025144"/>
                <a:gd name="connsiteY34" fmla="*/ 776475 h 1977122"/>
                <a:gd name="connsiteX35" fmla="*/ 615002 w 3025144"/>
                <a:gd name="connsiteY35" fmla="*/ 800329 h 1977122"/>
                <a:gd name="connsiteX36" fmla="*/ 607051 w 3025144"/>
                <a:gd name="connsiteY36" fmla="*/ 848037 h 1977122"/>
                <a:gd name="connsiteX37" fmla="*/ 591148 w 3025144"/>
                <a:gd name="connsiteY37" fmla="*/ 895745 h 1977122"/>
                <a:gd name="connsiteX38" fmla="*/ 583197 w 3025144"/>
                <a:gd name="connsiteY38" fmla="*/ 919599 h 1977122"/>
                <a:gd name="connsiteX39" fmla="*/ 575245 w 3025144"/>
                <a:gd name="connsiteY39" fmla="*/ 943452 h 1977122"/>
                <a:gd name="connsiteX40" fmla="*/ 567294 w 3025144"/>
                <a:gd name="connsiteY40" fmla="*/ 967306 h 1977122"/>
                <a:gd name="connsiteX41" fmla="*/ 551392 w 3025144"/>
                <a:gd name="connsiteY41" fmla="*/ 991160 h 1977122"/>
                <a:gd name="connsiteX42" fmla="*/ 535489 w 3025144"/>
                <a:gd name="connsiteY42" fmla="*/ 1046819 h 1977122"/>
                <a:gd name="connsiteX43" fmla="*/ 527538 w 3025144"/>
                <a:gd name="connsiteY43" fmla="*/ 1070673 h 1977122"/>
                <a:gd name="connsiteX44" fmla="*/ 519586 w 3025144"/>
                <a:gd name="connsiteY44" fmla="*/ 1110430 h 1977122"/>
                <a:gd name="connsiteX45" fmla="*/ 503684 w 3025144"/>
                <a:gd name="connsiteY45" fmla="*/ 1142235 h 1977122"/>
                <a:gd name="connsiteX46" fmla="*/ 471878 w 3025144"/>
                <a:gd name="connsiteY46" fmla="*/ 1213797 h 1977122"/>
                <a:gd name="connsiteX47" fmla="*/ 424171 w 3025144"/>
                <a:gd name="connsiteY47" fmla="*/ 1261505 h 1977122"/>
                <a:gd name="connsiteX48" fmla="*/ 368512 w 3025144"/>
                <a:gd name="connsiteY48" fmla="*/ 1277407 h 1977122"/>
                <a:gd name="connsiteX49" fmla="*/ 344658 w 3025144"/>
                <a:gd name="connsiteY49" fmla="*/ 1285359 h 1977122"/>
                <a:gd name="connsiteX50" fmla="*/ 281047 w 3025144"/>
                <a:gd name="connsiteY50" fmla="*/ 1293310 h 1977122"/>
                <a:gd name="connsiteX51" fmla="*/ 249242 w 3025144"/>
                <a:gd name="connsiteY51" fmla="*/ 1301261 h 1977122"/>
                <a:gd name="connsiteX52" fmla="*/ 201534 w 3025144"/>
                <a:gd name="connsiteY52" fmla="*/ 1309212 h 1977122"/>
                <a:gd name="connsiteX53" fmla="*/ 169729 w 3025144"/>
                <a:gd name="connsiteY53" fmla="*/ 1325115 h 1977122"/>
                <a:gd name="connsiteX54" fmla="*/ 145875 w 3025144"/>
                <a:gd name="connsiteY54" fmla="*/ 1333066 h 1977122"/>
                <a:gd name="connsiteX55" fmla="*/ 122021 w 3025144"/>
                <a:gd name="connsiteY55" fmla="*/ 1348969 h 1977122"/>
                <a:gd name="connsiteX56" fmla="*/ 66362 w 3025144"/>
                <a:gd name="connsiteY56" fmla="*/ 1364872 h 1977122"/>
                <a:gd name="connsiteX57" fmla="*/ 42508 w 3025144"/>
                <a:gd name="connsiteY57" fmla="*/ 1380774 h 1977122"/>
                <a:gd name="connsiteX58" fmla="*/ 10703 w 3025144"/>
                <a:gd name="connsiteY58" fmla="*/ 1428482 h 1977122"/>
                <a:gd name="connsiteX59" fmla="*/ 26605 w 3025144"/>
                <a:gd name="connsiteY59" fmla="*/ 1484141 h 1977122"/>
                <a:gd name="connsiteX60" fmla="*/ 66362 w 3025144"/>
                <a:gd name="connsiteY60" fmla="*/ 1531849 h 1977122"/>
                <a:gd name="connsiteX61" fmla="*/ 90216 w 3025144"/>
                <a:gd name="connsiteY61" fmla="*/ 1563654 h 1977122"/>
                <a:gd name="connsiteX62" fmla="*/ 137924 w 3025144"/>
                <a:gd name="connsiteY62" fmla="*/ 1587508 h 1977122"/>
                <a:gd name="connsiteX63" fmla="*/ 209485 w 3025144"/>
                <a:gd name="connsiteY63" fmla="*/ 1643167 h 1977122"/>
                <a:gd name="connsiteX64" fmla="*/ 233339 w 3025144"/>
                <a:gd name="connsiteY64" fmla="*/ 1651119 h 1977122"/>
                <a:gd name="connsiteX65" fmla="*/ 296950 w 3025144"/>
                <a:gd name="connsiteY65" fmla="*/ 1682924 h 1977122"/>
                <a:gd name="connsiteX66" fmla="*/ 344658 w 3025144"/>
                <a:gd name="connsiteY66" fmla="*/ 1698826 h 1977122"/>
                <a:gd name="connsiteX67" fmla="*/ 400317 w 3025144"/>
                <a:gd name="connsiteY67" fmla="*/ 1714729 h 1977122"/>
                <a:gd name="connsiteX68" fmla="*/ 471878 w 3025144"/>
                <a:gd name="connsiteY68" fmla="*/ 1722680 h 1977122"/>
                <a:gd name="connsiteX69" fmla="*/ 551392 w 3025144"/>
                <a:gd name="connsiteY69" fmla="*/ 1738583 h 1977122"/>
                <a:gd name="connsiteX70" fmla="*/ 607051 w 3025144"/>
                <a:gd name="connsiteY70" fmla="*/ 1746534 h 1977122"/>
                <a:gd name="connsiteX71" fmla="*/ 686564 w 3025144"/>
                <a:gd name="connsiteY71" fmla="*/ 1762437 h 1977122"/>
                <a:gd name="connsiteX72" fmla="*/ 774028 w 3025144"/>
                <a:gd name="connsiteY72" fmla="*/ 1770388 h 1977122"/>
                <a:gd name="connsiteX73" fmla="*/ 797882 w 3025144"/>
                <a:gd name="connsiteY73" fmla="*/ 1778339 h 1977122"/>
                <a:gd name="connsiteX74" fmla="*/ 877395 w 3025144"/>
                <a:gd name="connsiteY74" fmla="*/ 1794242 h 1977122"/>
                <a:gd name="connsiteX75" fmla="*/ 972811 w 3025144"/>
                <a:gd name="connsiteY75" fmla="*/ 1818096 h 1977122"/>
                <a:gd name="connsiteX76" fmla="*/ 1036421 w 3025144"/>
                <a:gd name="connsiteY76" fmla="*/ 1833999 h 1977122"/>
                <a:gd name="connsiteX77" fmla="*/ 1354473 w 3025144"/>
                <a:gd name="connsiteY77" fmla="*/ 1849901 h 1977122"/>
                <a:gd name="connsiteX78" fmla="*/ 1402181 w 3025144"/>
                <a:gd name="connsiteY78" fmla="*/ 1865804 h 1977122"/>
                <a:gd name="connsiteX79" fmla="*/ 1433986 w 3025144"/>
                <a:gd name="connsiteY79" fmla="*/ 1873755 h 1977122"/>
                <a:gd name="connsiteX80" fmla="*/ 1513499 w 3025144"/>
                <a:gd name="connsiteY80" fmla="*/ 1913512 h 1977122"/>
                <a:gd name="connsiteX81" fmla="*/ 1545305 w 3025144"/>
                <a:gd name="connsiteY81" fmla="*/ 1937366 h 1977122"/>
                <a:gd name="connsiteX82" fmla="*/ 1624818 w 3025144"/>
                <a:gd name="connsiteY82" fmla="*/ 1953268 h 1977122"/>
                <a:gd name="connsiteX83" fmla="*/ 1656623 w 3025144"/>
                <a:gd name="connsiteY83" fmla="*/ 1961219 h 1977122"/>
                <a:gd name="connsiteX84" fmla="*/ 1712282 w 3025144"/>
                <a:gd name="connsiteY84" fmla="*/ 1969171 h 1977122"/>
                <a:gd name="connsiteX85" fmla="*/ 1752038 w 3025144"/>
                <a:gd name="connsiteY85" fmla="*/ 1977122 h 1977122"/>
                <a:gd name="connsiteX86" fmla="*/ 1895162 w 3025144"/>
                <a:gd name="connsiteY86" fmla="*/ 1969171 h 1977122"/>
                <a:gd name="connsiteX87" fmla="*/ 1919016 w 3025144"/>
                <a:gd name="connsiteY87" fmla="*/ 1961219 h 1977122"/>
                <a:gd name="connsiteX88" fmla="*/ 1982626 w 3025144"/>
                <a:gd name="connsiteY88" fmla="*/ 1937366 h 1977122"/>
                <a:gd name="connsiteX89" fmla="*/ 1990578 w 3025144"/>
                <a:gd name="connsiteY89" fmla="*/ 1905560 h 1977122"/>
                <a:gd name="connsiteX90" fmla="*/ 1974675 w 3025144"/>
                <a:gd name="connsiteY90" fmla="*/ 1690875 h 1977122"/>
                <a:gd name="connsiteX91" fmla="*/ 1958772 w 3025144"/>
                <a:gd name="connsiteY91" fmla="*/ 1659070 h 1977122"/>
                <a:gd name="connsiteX92" fmla="*/ 1942870 w 3025144"/>
                <a:gd name="connsiteY92" fmla="*/ 1364872 h 1977122"/>
                <a:gd name="connsiteX93" fmla="*/ 1926967 w 3025144"/>
                <a:gd name="connsiteY93" fmla="*/ 1261505 h 1977122"/>
                <a:gd name="connsiteX94" fmla="*/ 1919016 w 3025144"/>
                <a:gd name="connsiteY94" fmla="*/ 1189943 h 1977122"/>
                <a:gd name="connsiteX95" fmla="*/ 1919016 w 3025144"/>
                <a:gd name="connsiteY95" fmla="*/ 1030917 h 1977122"/>
                <a:gd name="connsiteX96" fmla="*/ 1982626 w 3025144"/>
                <a:gd name="connsiteY96" fmla="*/ 959355 h 1977122"/>
                <a:gd name="connsiteX97" fmla="*/ 2014432 w 3025144"/>
                <a:gd name="connsiteY97" fmla="*/ 911647 h 1977122"/>
                <a:gd name="connsiteX98" fmla="*/ 2093945 w 3025144"/>
                <a:gd name="connsiteY98" fmla="*/ 848037 h 1977122"/>
                <a:gd name="connsiteX99" fmla="*/ 2117798 w 3025144"/>
                <a:gd name="connsiteY99" fmla="*/ 832134 h 1977122"/>
                <a:gd name="connsiteX100" fmla="*/ 2189360 w 3025144"/>
                <a:gd name="connsiteY100" fmla="*/ 816232 h 1977122"/>
                <a:gd name="connsiteX101" fmla="*/ 2380192 w 3025144"/>
                <a:gd name="connsiteY101" fmla="*/ 832134 h 1977122"/>
                <a:gd name="connsiteX102" fmla="*/ 2427899 w 3025144"/>
                <a:gd name="connsiteY102" fmla="*/ 848037 h 1977122"/>
                <a:gd name="connsiteX103" fmla="*/ 2459705 w 3025144"/>
                <a:gd name="connsiteY103" fmla="*/ 855988 h 1977122"/>
                <a:gd name="connsiteX104" fmla="*/ 2523315 w 3025144"/>
                <a:gd name="connsiteY104" fmla="*/ 879842 h 1977122"/>
                <a:gd name="connsiteX105" fmla="*/ 2563072 w 3025144"/>
                <a:gd name="connsiteY105" fmla="*/ 895745 h 1977122"/>
                <a:gd name="connsiteX106" fmla="*/ 2618731 w 3025144"/>
                <a:gd name="connsiteY106" fmla="*/ 919599 h 1977122"/>
                <a:gd name="connsiteX107" fmla="*/ 2650536 w 3025144"/>
                <a:gd name="connsiteY107" fmla="*/ 927550 h 1977122"/>
                <a:gd name="connsiteX108" fmla="*/ 2738000 w 3025144"/>
                <a:gd name="connsiteY108" fmla="*/ 951404 h 1977122"/>
                <a:gd name="connsiteX109" fmla="*/ 2833416 w 3025144"/>
                <a:gd name="connsiteY109" fmla="*/ 967306 h 1977122"/>
                <a:gd name="connsiteX110" fmla="*/ 2944734 w 3025144"/>
                <a:gd name="connsiteY110" fmla="*/ 983209 h 1977122"/>
                <a:gd name="connsiteX111" fmla="*/ 2984491 w 3025144"/>
                <a:gd name="connsiteY111" fmla="*/ 975258 h 1977122"/>
                <a:gd name="connsiteX112" fmla="*/ 3000393 w 3025144"/>
                <a:gd name="connsiteY112" fmla="*/ 951404 h 1977122"/>
                <a:gd name="connsiteX113" fmla="*/ 3024247 w 3025144"/>
                <a:gd name="connsiteY113" fmla="*/ 871891 h 1977122"/>
                <a:gd name="connsiteX114" fmla="*/ 3008345 w 3025144"/>
                <a:gd name="connsiteY114" fmla="*/ 752621 h 1977122"/>
                <a:gd name="connsiteX115" fmla="*/ 2992442 w 3025144"/>
                <a:gd name="connsiteY115" fmla="*/ 720816 h 1977122"/>
                <a:gd name="connsiteX116" fmla="*/ 2968588 w 3025144"/>
                <a:gd name="connsiteY116" fmla="*/ 665157 h 1977122"/>
                <a:gd name="connsiteX117" fmla="*/ 2944734 w 3025144"/>
                <a:gd name="connsiteY117" fmla="*/ 657206 h 1977122"/>
                <a:gd name="connsiteX118" fmla="*/ 2912929 w 3025144"/>
                <a:gd name="connsiteY118" fmla="*/ 609498 h 1977122"/>
                <a:gd name="connsiteX119" fmla="*/ 2865221 w 3025144"/>
                <a:gd name="connsiteY119" fmla="*/ 577692 h 1977122"/>
                <a:gd name="connsiteX120" fmla="*/ 2841367 w 3025144"/>
                <a:gd name="connsiteY120" fmla="*/ 561790 h 1977122"/>
                <a:gd name="connsiteX121" fmla="*/ 2817513 w 3025144"/>
                <a:gd name="connsiteY121" fmla="*/ 537936 h 1977122"/>
                <a:gd name="connsiteX122" fmla="*/ 2761854 w 3025144"/>
                <a:gd name="connsiteY122" fmla="*/ 506131 h 1977122"/>
                <a:gd name="connsiteX123" fmla="*/ 2706195 w 3025144"/>
                <a:gd name="connsiteY123" fmla="*/ 466374 h 1977122"/>
                <a:gd name="connsiteX124" fmla="*/ 2682341 w 3025144"/>
                <a:gd name="connsiteY124" fmla="*/ 442520 h 1977122"/>
                <a:gd name="connsiteX125" fmla="*/ 2658487 w 3025144"/>
                <a:gd name="connsiteY125" fmla="*/ 426618 h 1977122"/>
                <a:gd name="connsiteX126" fmla="*/ 2634633 w 3025144"/>
                <a:gd name="connsiteY126" fmla="*/ 402764 h 1977122"/>
                <a:gd name="connsiteX127" fmla="*/ 2602828 w 3025144"/>
                <a:gd name="connsiteY127" fmla="*/ 386861 h 1977122"/>
                <a:gd name="connsiteX128" fmla="*/ 2555120 w 3025144"/>
                <a:gd name="connsiteY128" fmla="*/ 347105 h 1977122"/>
                <a:gd name="connsiteX129" fmla="*/ 2499461 w 3025144"/>
                <a:gd name="connsiteY129" fmla="*/ 307348 h 1977122"/>
                <a:gd name="connsiteX130" fmla="*/ 2451753 w 3025144"/>
                <a:gd name="connsiteY130" fmla="*/ 275543 h 1977122"/>
                <a:gd name="connsiteX131" fmla="*/ 2419948 w 3025144"/>
                <a:gd name="connsiteY131" fmla="*/ 227835 h 1977122"/>
                <a:gd name="connsiteX132" fmla="*/ 2435851 w 3025144"/>
                <a:gd name="connsiteY132" fmla="*/ 76760 h 1977122"/>
                <a:gd name="connsiteX133" fmla="*/ 2388143 w 3025144"/>
                <a:gd name="connsiteY133" fmla="*/ 21101 h 197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025144" h="1977122">
                  <a:moveTo>
                    <a:pt x="2388143" y="21101"/>
                  </a:moveTo>
                  <a:cubicBezTo>
                    <a:pt x="2361639" y="15800"/>
                    <a:pt x="2344807" y="22294"/>
                    <a:pt x="2276825" y="44955"/>
                  </a:cubicBezTo>
                  <a:cubicBezTo>
                    <a:pt x="2276820" y="44957"/>
                    <a:pt x="2229121" y="60855"/>
                    <a:pt x="2229117" y="60858"/>
                  </a:cubicBezTo>
                  <a:cubicBezTo>
                    <a:pt x="2160756" y="106430"/>
                    <a:pt x="2247248" y="51792"/>
                    <a:pt x="2181409" y="84712"/>
                  </a:cubicBezTo>
                  <a:cubicBezTo>
                    <a:pt x="2172862" y="88986"/>
                    <a:pt x="2166288" y="96733"/>
                    <a:pt x="2157555" y="100614"/>
                  </a:cubicBezTo>
                  <a:cubicBezTo>
                    <a:pt x="2142237" y="107422"/>
                    <a:pt x="2125750" y="111216"/>
                    <a:pt x="2109847" y="116517"/>
                  </a:cubicBezTo>
                  <a:lnTo>
                    <a:pt x="2062139" y="132419"/>
                  </a:lnTo>
                  <a:cubicBezTo>
                    <a:pt x="2050894" y="136167"/>
                    <a:pt x="2041339" y="143920"/>
                    <a:pt x="2030334" y="148322"/>
                  </a:cubicBezTo>
                  <a:cubicBezTo>
                    <a:pt x="2030317" y="148329"/>
                    <a:pt x="1970708" y="168197"/>
                    <a:pt x="1958772" y="172176"/>
                  </a:cubicBezTo>
                  <a:lnTo>
                    <a:pt x="1887211" y="196030"/>
                  </a:lnTo>
                  <a:cubicBezTo>
                    <a:pt x="1874390" y="200304"/>
                    <a:pt x="1860706" y="201331"/>
                    <a:pt x="1847454" y="203981"/>
                  </a:cubicBezTo>
                  <a:cubicBezTo>
                    <a:pt x="1797096" y="201331"/>
                    <a:pt x="1746448" y="202038"/>
                    <a:pt x="1696379" y="196030"/>
                  </a:cubicBezTo>
                  <a:cubicBezTo>
                    <a:pt x="1656638" y="191261"/>
                    <a:pt x="1656616" y="178535"/>
                    <a:pt x="1624818" y="172176"/>
                  </a:cubicBezTo>
                  <a:cubicBezTo>
                    <a:pt x="1611566" y="169526"/>
                    <a:pt x="1598172" y="167503"/>
                    <a:pt x="1585061" y="164225"/>
                  </a:cubicBezTo>
                  <a:cubicBezTo>
                    <a:pt x="1576930" y="162192"/>
                    <a:pt x="1569426" y="157917"/>
                    <a:pt x="1561207" y="156273"/>
                  </a:cubicBezTo>
                  <a:cubicBezTo>
                    <a:pt x="1542830" y="152597"/>
                    <a:pt x="1524101" y="150972"/>
                    <a:pt x="1505548" y="148322"/>
                  </a:cubicBezTo>
                  <a:cubicBezTo>
                    <a:pt x="1405078" y="114833"/>
                    <a:pt x="1476618" y="135616"/>
                    <a:pt x="1235204" y="148322"/>
                  </a:cubicBezTo>
                  <a:cubicBezTo>
                    <a:pt x="1203026" y="150015"/>
                    <a:pt x="1171341" y="158488"/>
                    <a:pt x="1139788" y="164225"/>
                  </a:cubicBezTo>
                  <a:cubicBezTo>
                    <a:pt x="1083710" y="174421"/>
                    <a:pt x="1085319" y="172927"/>
                    <a:pt x="1020518" y="180127"/>
                  </a:cubicBezTo>
                  <a:cubicBezTo>
                    <a:pt x="1012567" y="182778"/>
                    <a:pt x="1004724" y="185776"/>
                    <a:pt x="996665" y="188079"/>
                  </a:cubicBezTo>
                  <a:cubicBezTo>
                    <a:pt x="976490" y="193844"/>
                    <a:pt x="960070" y="195810"/>
                    <a:pt x="941005" y="203981"/>
                  </a:cubicBezTo>
                  <a:cubicBezTo>
                    <a:pt x="930110" y="208650"/>
                    <a:pt x="920205" y="215482"/>
                    <a:pt x="909200" y="219884"/>
                  </a:cubicBezTo>
                  <a:cubicBezTo>
                    <a:pt x="893636" y="226110"/>
                    <a:pt x="861492" y="235786"/>
                    <a:pt x="861492" y="235786"/>
                  </a:cubicBezTo>
                  <a:cubicBezTo>
                    <a:pt x="853541" y="243737"/>
                    <a:pt x="846276" y="252441"/>
                    <a:pt x="837638" y="259640"/>
                  </a:cubicBezTo>
                  <a:cubicBezTo>
                    <a:pt x="830297" y="265758"/>
                    <a:pt x="820078" y="268351"/>
                    <a:pt x="813785" y="275543"/>
                  </a:cubicBezTo>
                  <a:cubicBezTo>
                    <a:pt x="801199" y="289927"/>
                    <a:pt x="792581" y="307348"/>
                    <a:pt x="781979" y="323251"/>
                  </a:cubicBezTo>
                  <a:cubicBezTo>
                    <a:pt x="761579" y="353851"/>
                    <a:pt x="758840" y="354341"/>
                    <a:pt x="734272" y="378910"/>
                  </a:cubicBezTo>
                  <a:cubicBezTo>
                    <a:pt x="708670" y="455709"/>
                    <a:pt x="749727" y="336296"/>
                    <a:pt x="710418" y="434569"/>
                  </a:cubicBezTo>
                  <a:cubicBezTo>
                    <a:pt x="704192" y="450133"/>
                    <a:pt x="699816" y="466374"/>
                    <a:pt x="694515" y="482277"/>
                  </a:cubicBezTo>
                  <a:cubicBezTo>
                    <a:pt x="691865" y="490228"/>
                    <a:pt x="688208" y="497912"/>
                    <a:pt x="686564" y="506131"/>
                  </a:cubicBezTo>
                  <a:cubicBezTo>
                    <a:pt x="683913" y="519383"/>
                    <a:pt x="682168" y="532849"/>
                    <a:pt x="678612" y="545887"/>
                  </a:cubicBezTo>
                  <a:cubicBezTo>
                    <a:pt x="674201" y="562059"/>
                    <a:pt x="666776" y="577333"/>
                    <a:pt x="662710" y="593595"/>
                  </a:cubicBezTo>
                  <a:lnTo>
                    <a:pt x="654758" y="625400"/>
                  </a:lnTo>
                  <a:cubicBezTo>
                    <a:pt x="651038" y="655161"/>
                    <a:pt x="647262" y="697946"/>
                    <a:pt x="638856" y="728767"/>
                  </a:cubicBezTo>
                  <a:cubicBezTo>
                    <a:pt x="634445" y="744939"/>
                    <a:pt x="628254" y="760572"/>
                    <a:pt x="622953" y="776475"/>
                  </a:cubicBezTo>
                  <a:lnTo>
                    <a:pt x="615002" y="800329"/>
                  </a:lnTo>
                  <a:cubicBezTo>
                    <a:pt x="612352" y="816232"/>
                    <a:pt x="610961" y="832396"/>
                    <a:pt x="607051" y="848037"/>
                  </a:cubicBezTo>
                  <a:cubicBezTo>
                    <a:pt x="602985" y="864299"/>
                    <a:pt x="596449" y="879842"/>
                    <a:pt x="591148" y="895745"/>
                  </a:cubicBezTo>
                  <a:lnTo>
                    <a:pt x="583197" y="919599"/>
                  </a:lnTo>
                  <a:lnTo>
                    <a:pt x="575245" y="943452"/>
                  </a:lnTo>
                  <a:cubicBezTo>
                    <a:pt x="572594" y="951403"/>
                    <a:pt x="571943" y="960332"/>
                    <a:pt x="567294" y="967306"/>
                  </a:cubicBezTo>
                  <a:cubicBezTo>
                    <a:pt x="561993" y="975257"/>
                    <a:pt x="555666" y="982613"/>
                    <a:pt x="551392" y="991160"/>
                  </a:cubicBezTo>
                  <a:cubicBezTo>
                    <a:pt x="545035" y="1003875"/>
                    <a:pt x="538888" y="1034923"/>
                    <a:pt x="535489" y="1046819"/>
                  </a:cubicBezTo>
                  <a:cubicBezTo>
                    <a:pt x="533187" y="1054878"/>
                    <a:pt x="529571" y="1062542"/>
                    <a:pt x="527538" y="1070673"/>
                  </a:cubicBezTo>
                  <a:cubicBezTo>
                    <a:pt x="524260" y="1083784"/>
                    <a:pt x="523860" y="1097609"/>
                    <a:pt x="519586" y="1110430"/>
                  </a:cubicBezTo>
                  <a:cubicBezTo>
                    <a:pt x="515838" y="1121675"/>
                    <a:pt x="508086" y="1131230"/>
                    <a:pt x="503684" y="1142235"/>
                  </a:cubicBezTo>
                  <a:cubicBezTo>
                    <a:pt x="489933" y="1176613"/>
                    <a:pt x="494130" y="1188763"/>
                    <a:pt x="471878" y="1213797"/>
                  </a:cubicBezTo>
                  <a:cubicBezTo>
                    <a:pt x="456937" y="1230606"/>
                    <a:pt x="445507" y="1254393"/>
                    <a:pt x="424171" y="1261505"/>
                  </a:cubicBezTo>
                  <a:cubicBezTo>
                    <a:pt x="366957" y="1280576"/>
                    <a:pt x="438427" y="1257431"/>
                    <a:pt x="368512" y="1277407"/>
                  </a:cubicBezTo>
                  <a:cubicBezTo>
                    <a:pt x="360453" y="1279710"/>
                    <a:pt x="352904" y="1283860"/>
                    <a:pt x="344658" y="1285359"/>
                  </a:cubicBezTo>
                  <a:cubicBezTo>
                    <a:pt x="323634" y="1289182"/>
                    <a:pt x="302251" y="1290660"/>
                    <a:pt x="281047" y="1293310"/>
                  </a:cubicBezTo>
                  <a:cubicBezTo>
                    <a:pt x="270445" y="1295960"/>
                    <a:pt x="259958" y="1299118"/>
                    <a:pt x="249242" y="1301261"/>
                  </a:cubicBezTo>
                  <a:cubicBezTo>
                    <a:pt x="233433" y="1304423"/>
                    <a:pt x="216976" y="1304579"/>
                    <a:pt x="201534" y="1309212"/>
                  </a:cubicBezTo>
                  <a:cubicBezTo>
                    <a:pt x="190181" y="1312618"/>
                    <a:pt x="180624" y="1320446"/>
                    <a:pt x="169729" y="1325115"/>
                  </a:cubicBezTo>
                  <a:cubicBezTo>
                    <a:pt x="162025" y="1328417"/>
                    <a:pt x="153826" y="1330416"/>
                    <a:pt x="145875" y="1333066"/>
                  </a:cubicBezTo>
                  <a:cubicBezTo>
                    <a:pt x="137924" y="1338367"/>
                    <a:pt x="130805" y="1345205"/>
                    <a:pt x="122021" y="1348969"/>
                  </a:cubicBezTo>
                  <a:cubicBezTo>
                    <a:pt x="86329" y="1364266"/>
                    <a:pt x="97328" y="1349389"/>
                    <a:pt x="66362" y="1364872"/>
                  </a:cubicBezTo>
                  <a:cubicBezTo>
                    <a:pt x="57815" y="1369146"/>
                    <a:pt x="50459" y="1375473"/>
                    <a:pt x="42508" y="1380774"/>
                  </a:cubicBezTo>
                  <a:lnTo>
                    <a:pt x="10703" y="1428482"/>
                  </a:lnTo>
                  <a:cubicBezTo>
                    <a:pt x="0" y="1444537"/>
                    <a:pt x="20011" y="1466007"/>
                    <a:pt x="26605" y="1484141"/>
                  </a:cubicBezTo>
                  <a:cubicBezTo>
                    <a:pt x="46099" y="1537750"/>
                    <a:pt x="33196" y="1498683"/>
                    <a:pt x="66362" y="1531849"/>
                  </a:cubicBezTo>
                  <a:cubicBezTo>
                    <a:pt x="75733" y="1541220"/>
                    <a:pt x="80845" y="1554283"/>
                    <a:pt x="90216" y="1563654"/>
                  </a:cubicBezTo>
                  <a:cubicBezTo>
                    <a:pt x="105631" y="1579069"/>
                    <a:pt x="118522" y="1581041"/>
                    <a:pt x="137924" y="1587508"/>
                  </a:cubicBezTo>
                  <a:cubicBezTo>
                    <a:pt x="175292" y="1624876"/>
                    <a:pt x="152422" y="1605124"/>
                    <a:pt x="209485" y="1643167"/>
                  </a:cubicBezTo>
                  <a:cubicBezTo>
                    <a:pt x="216459" y="1647816"/>
                    <a:pt x="225709" y="1647651"/>
                    <a:pt x="233339" y="1651119"/>
                  </a:cubicBezTo>
                  <a:cubicBezTo>
                    <a:pt x="254920" y="1660929"/>
                    <a:pt x="274460" y="1675428"/>
                    <a:pt x="296950" y="1682924"/>
                  </a:cubicBezTo>
                  <a:lnTo>
                    <a:pt x="344658" y="1698826"/>
                  </a:lnTo>
                  <a:cubicBezTo>
                    <a:pt x="362476" y="1704765"/>
                    <a:pt x="381767" y="1711875"/>
                    <a:pt x="400317" y="1714729"/>
                  </a:cubicBezTo>
                  <a:cubicBezTo>
                    <a:pt x="424038" y="1718378"/>
                    <a:pt x="448171" y="1718937"/>
                    <a:pt x="471878" y="1722680"/>
                  </a:cubicBezTo>
                  <a:cubicBezTo>
                    <a:pt x="498577" y="1726896"/>
                    <a:pt x="524634" y="1734761"/>
                    <a:pt x="551392" y="1738583"/>
                  </a:cubicBezTo>
                  <a:cubicBezTo>
                    <a:pt x="569945" y="1741233"/>
                    <a:pt x="588595" y="1743277"/>
                    <a:pt x="607051" y="1746534"/>
                  </a:cubicBezTo>
                  <a:cubicBezTo>
                    <a:pt x="633669" y="1751231"/>
                    <a:pt x="659646" y="1759990"/>
                    <a:pt x="686564" y="1762437"/>
                  </a:cubicBezTo>
                  <a:lnTo>
                    <a:pt x="774028" y="1770388"/>
                  </a:lnTo>
                  <a:cubicBezTo>
                    <a:pt x="781979" y="1773038"/>
                    <a:pt x="789715" y="1776454"/>
                    <a:pt x="797882" y="1778339"/>
                  </a:cubicBezTo>
                  <a:cubicBezTo>
                    <a:pt x="824219" y="1784417"/>
                    <a:pt x="877395" y="1794242"/>
                    <a:pt x="877395" y="1794242"/>
                  </a:cubicBezTo>
                  <a:cubicBezTo>
                    <a:pt x="936675" y="1823883"/>
                    <a:pt x="882363" y="1801137"/>
                    <a:pt x="972811" y="1818096"/>
                  </a:cubicBezTo>
                  <a:cubicBezTo>
                    <a:pt x="994293" y="1822124"/>
                    <a:pt x="1014655" y="1832020"/>
                    <a:pt x="1036421" y="1833999"/>
                  </a:cubicBezTo>
                  <a:cubicBezTo>
                    <a:pt x="1200478" y="1848913"/>
                    <a:pt x="1094628" y="1840941"/>
                    <a:pt x="1354473" y="1849901"/>
                  </a:cubicBezTo>
                  <a:cubicBezTo>
                    <a:pt x="1370376" y="1855202"/>
                    <a:pt x="1386125" y="1860987"/>
                    <a:pt x="1402181" y="1865804"/>
                  </a:cubicBezTo>
                  <a:cubicBezTo>
                    <a:pt x="1412648" y="1868944"/>
                    <a:pt x="1424212" y="1868868"/>
                    <a:pt x="1433986" y="1873755"/>
                  </a:cubicBezTo>
                  <a:cubicBezTo>
                    <a:pt x="1528658" y="1921090"/>
                    <a:pt x="1441498" y="1895510"/>
                    <a:pt x="1513499" y="1913512"/>
                  </a:cubicBezTo>
                  <a:cubicBezTo>
                    <a:pt x="1524101" y="1921463"/>
                    <a:pt x="1532825" y="1932909"/>
                    <a:pt x="1545305" y="1937366"/>
                  </a:cubicBezTo>
                  <a:cubicBezTo>
                    <a:pt x="1570760" y="1946457"/>
                    <a:pt x="1598596" y="1946713"/>
                    <a:pt x="1624818" y="1953268"/>
                  </a:cubicBezTo>
                  <a:cubicBezTo>
                    <a:pt x="1635420" y="1955918"/>
                    <a:pt x="1645871" y="1959264"/>
                    <a:pt x="1656623" y="1961219"/>
                  </a:cubicBezTo>
                  <a:cubicBezTo>
                    <a:pt x="1675062" y="1964572"/>
                    <a:pt x="1693796" y="1966090"/>
                    <a:pt x="1712282" y="1969171"/>
                  </a:cubicBezTo>
                  <a:cubicBezTo>
                    <a:pt x="1725613" y="1971393"/>
                    <a:pt x="1738786" y="1974472"/>
                    <a:pt x="1752038" y="1977122"/>
                  </a:cubicBezTo>
                  <a:cubicBezTo>
                    <a:pt x="1799746" y="1974472"/>
                    <a:pt x="1847596" y="1973701"/>
                    <a:pt x="1895162" y="1969171"/>
                  </a:cubicBezTo>
                  <a:cubicBezTo>
                    <a:pt x="1903506" y="1968376"/>
                    <a:pt x="1910957" y="1963522"/>
                    <a:pt x="1919016" y="1961219"/>
                  </a:cubicBezTo>
                  <a:cubicBezTo>
                    <a:pt x="1969541" y="1946783"/>
                    <a:pt x="1933214" y="1962071"/>
                    <a:pt x="1982626" y="1937366"/>
                  </a:cubicBezTo>
                  <a:cubicBezTo>
                    <a:pt x="1985277" y="1926764"/>
                    <a:pt x="1990578" y="1916488"/>
                    <a:pt x="1990578" y="1905560"/>
                  </a:cubicBezTo>
                  <a:cubicBezTo>
                    <a:pt x="1990578" y="1867967"/>
                    <a:pt x="2001665" y="1753852"/>
                    <a:pt x="1974675" y="1690875"/>
                  </a:cubicBezTo>
                  <a:cubicBezTo>
                    <a:pt x="1970006" y="1679980"/>
                    <a:pt x="1964073" y="1669672"/>
                    <a:pt x="1958772" y="1659070"/>
                  </a:cubicBezTo>
                  <a:cubicBezTo>
                    <a:pt x="1951544" y="1478363"/>
                    <a:pt x="1955366" y="1502325"/>
                    <a:pt x="1942870" y="1364872"/>
                  </a:cubicBezTo>
                  <a:cubicBezTo>
                    <a:pt x="1935183" y="1280316"/>
                    <a:pt x="1942995" y="1309591"/>
                    <a:pt x="1926967" y="1261505"/>
                  </a:cubicBezTo>
                  <a:cubicBezTo>
                    <a:pt x="1924317" y="1237651"/>
                    <a:pt x="1921528" y="1213812"/>
                    <a:pt x="1919016" y="1189943"/>
                  </a:cubicBezTo>
                  <a:cubicBezTo>
                    <a:pt x="1913674" y="1139189"/>
                    <a:pt x="1903156" y="1081671"/>
                    <a:pt x="1919016" y="1030917"/>
                  </a:cubicBezTo>
                  <a:cubicBezTo>
                    <a:pt x="1938367" y="968993"/>
                    <a:pt x="1949263" y="996888"/>
                    <a:pt x="1982626" y="959355"/>
                  </a:cubicBezTo>
                  <a:cubicBezTo>
                    <a:pt x="1995324" y="945070"/>
                    <a:pt x="2003830" y="927550"/>
                    <a:pt x="2014432" y="911647"/>
                  </a:cubicBezTo>
                  <a:cubicBezTo>
                    <a:pt x="2032561" y="884454"/>
                    <a:pt x="2068423" y="865052"/>
                    <a:pt x="2093945" y="848037"/>
                  </a:cubicBezTo>
                  <a:cubicBezTo>
                    <a:pt x="2101896" y="842736"/>
                    <a:pt x="2108427" y="834008"/>
                    <a:pt x="2117798" y="832134"/>
                  </a:cubicBezTo>
                  <a:cubicBezTo>
                    <a:pt x="2168271" y="822040"/>
                    <a:pt x="2144444" y="827461"/>
                    <a:pt x="2189360" y="816232"/>
                  </a:cubicBezTo>
                  <a:cubicBezTo>
                    <a:pt x="2214184" y="817783"/>
                    <a:pt x="2336642" y="822802"/>
                    <a:pt x="2380192" y="832134"/>
                  </a:cubicBezTo>
                  <a:cubicBezTo>
                    <a:pt x="2396583" y="835646"/>
                    <a:pt x="2411637" y="843972"/>
                    <a:pt x="2427899" y="848037"/>
                  </a:cubicBezTo>
                  <a:lnTo>
                    <a:pt x="2459705" y="855988"/>
                  </a:lnTo>
                  <a:cubicBezTo>
                    <a:pt x="2524769" y="888521"/>
                    <a:pt x="2458359" y="858190"/>
                    <a:pt x="2523315" y="879842"/>
                  </a:cubicBezTo>
                  <a:cubicBezTo>
                    <a:pt x="2536856" y="884356"/>
                    <a:pt x="2550029" y="889948"/>
                    <a:pt x="2563072" y="895745"/>
                  </a:cubicBezTo>
                  <a:cubicBezTo>
                    <a:pt x="2601229" y="912704"/>
                    <a:pt x="2584442" y="909802"/>
                    <a:pt x="2618731" y="919599"/>
                  </a:cubicBezTo>
                  <a:cubicBezTo>
                    <a:pt x="2629238" y="922601"/>
                    <a:pt x="2640029" y="924548"/>
                    <a:pt x="2650536" y="927550"/>
                  </a:cubicBezTo>
                  <a:cubicBezTo>
                    <a:pt x="2703840" y="942779"/>
                    <a:pt x="2643532" y="932511"/>
                    <a:pt x="2738000" y="951404"/>
                  </a:cubicBezTo>
                  <a:cubicBezTo>
                    <a:pt x="2831727" y="970148"/>
                    <a:pt x="2715021" y="947573"/>
                    <a:pt x="2833416" y="967306"/>
                  </a:cubicBezTo>
                  <a:cubicBezTo>
                    <a:pt x="2934691" y="984186"/>
                    <a:pt x="2792282" y="966271"/>
                    <a:pt x="2944734" y="983209"/>
                  </a:cubicBezTo>
                  <a:cubicBezTo>
                    <a:pt x="2957986" y="980559"/>
                    <a:pt x="2972757" y="981963"/>
                    <a:pt x="2984491" y="975258"/>
                  </a:cubicBezTo>
                  <a:cubicBezTo>
                    <a:pt x="2992788" y="970517"/>
                    <a:pt x="2996512" y="960137"/>
                    <a:pt x="3000393" y="951404"/>
                  </a:cubicBezTo>
                  <a:cubicBezTo>
                    <a:pt x="3011457" y="926511"/>
                    <a:pt x="3017638" y="898327"/>
                    <a:pt x="3024247" y="871891"/>
                  </a:cubicBezTo>
                  <a:cubicBezTo>
                    <a:pt x="3020339" y="824995"/>
                    <a:pt x="3025144" y="791818"/>
                    <a:pt x="3008345" y="752621"/>
                  </a:cubicBezTo>
                  <a:cubicBezTo>
                    <a:pt x="3003676" y="741726"/>
                    <a:pt x="2997111" y="731711"/>
                    <a:pt x="2992442" y="720816"/>
                  </a:cubicBezTo>
                  <a:cubicBezTo>
                    <a:pt x="2985313" y="704183"/>
                    <a:pt x="2981776" y="678344"/>
                    <a:pt x="2968588" y="665157"/>
                  </a:cubicBezTo>
                  <a:cubicBezTo>
                    <a:pt x="2962661" y="659231"/>
                    <a:pt x="2952685" y="659856"/>
                    <a:pt x="2944734" y="657206"/>
                  </a:cubicBezTo>
                  <a:cubicBezTo>
                    <a:pt x="2934132" y="641303"/>
                    <a:pt x="2928832" y="620100"/>
                    <a:pt x="2912929" y="609498"/>
                  </a:cubicBezTo>
                  <a:lnTo>
                    <a:pt x="2865221" y="577692"/>
                  </a:lnTo>
                  <a:cubicBezTo>
                    <a:pt x="2857270" y="572391"/>
                    <a:pt x="2848124" y="568547"/>
                    <a:pt x="2841367" y="561790"/>
                  </a:cubicBezTo>
                  <a:cubicBezTo>
                    <a:pt x="2833416" y="553839"/>
                    <a:pt x="2826152" y="545135"/>
                    <a:pt x="2817513" y="537936"/>
                  </a:cubicBezTo>
                  <a:cubicBezTo>
                    <a:pt x="2800653" y="523886"/>
                    <a:pt x="2781299" y="515853"/>
                    <a:pt x="2761854" y="506131"/>
                  </a:cubicBezTo>
                  <a:cubicBezTo>
                    <a:pt x="2699832" y="444109"/>
                    <a:pt x="2779455" y="518703"/>
                    <a:pt x="2706195" y="466374"/>
                  </a:cubicBezTo>
                  <a:cubicBezTo>
                    <a:pt x="2697045" y="459838"/>
                    <a:pt x="2690980" y="449719"/>
                    <a:pt x="2682341" y="442520"/>
                  </a:cubicBezTo>
                  <a:cubicBezTo>
                    <a:pt x="2675000" y="436402"/>
                    <a:pt x="2665828" y="432736"/>
                    <a:pt x="2658487" y="426618"/>
                  </a:cubicBezTo>
                  <a:cubicBezTo>
                    <a:pt x="2649848" y="419419"/>
                    <a:pt x="2643783" y="409300"/>
                    <a:pt x="2634633" y="402764"/>
                  </a:cubicBezTo>
                  <a:cubicBezTo>
                    <a:pt x="2624988" y="395874"/>
                    <a:pt x="2612473" y="393751"/>
                    <a:pt x="2602828" y="386861"/>
                  </a:cubicBezTo>
                  <a:cubicBezTo>
                    <a:pt x="2537045" y="339873"/>
                    <a:pt x="2618220" y="383162"/>
                    <a:pt x="2555120" y="347105"/>
                  </a:cubicBezTo>
                  <a:cubicBezTo>
                    <a:pt x="2462176" y="293994"/>
                    <a:pt x="2580157" y="370111"/>
                    <a:pt x="2499461" y="307348"/>
                  </a:cubicBezTo>
                  <a:cubicBezTo>
                    <a:pt x="2484374" y="295614"/>
                    <a:pt x="2451753" y="275543"/>
                    <a:pt x="2451753" y="275543"/>
                  </a:cubicBezTo>
                  <a:cubicBezTo>
                    <a:pt x="2441151" y="259640"/>
                    <a:pt x="2418677" y="246905"/>
                    <a:pt x="2419948" y="227835"/>
                  </a:cubicBezTo>
                  <a:cubicBezTo>
                    <a:pt x="2428626" y="97662"/>
                    <a:pt x="2418235" y="147221"/>
                    <a:pt x="2435851" y="76760"/>
                  </a:cubicBezTo>
                  <a:cubicBezTo>
                    <a:pt x="2426255" y="0"/>
                    <a:pt x="2414647" y="26402"/>
                    <a:pt x="2388143" y="21101"/>
                  </a:cubicBez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49" name="48 - TextBox"/>
          <p:cNvSpPr txBox="1"/>
          <p:nvPr/>
        </p:nvSpPr>
        <p:spPr>
          <a:xfrm>
            <a:off x="7757577" y="2909576"/>
            <a:ext cx="1357290" cy="707886"/>
          </a:xfrm>
          <a:prstGeom prst="rect">
            <a:avLst/>
          </a:prstGeom>
          <a:noFill/>
        </p:spPr>
        <p:txBody>
          <a:bodyPr wrap="square" rtlCol="0">
            <a:spAutoFit/>
          </a:bodyPr>
          <a:lstStyle/>
          <a:p>
            <a:r>
              <a:rPr lang="el-GR" sz="2000" dirty="0" smtClean="0">
                <a:solidFill>
                  <a:prstClr val="black"/>
                </a:solidFill>
                <a:latin typeface="Calibri"/>
              </a:rPr>
              <a:t>Μεγάλη επιφάνεια </a:t>
            </a:r>
            <a:endParaRPr lang="el-GR" sz="2000" dirty="0">
              <a:solidFill>
                <a:prstClr val="black"/>
              </a:solidFill>
              <a:latin typeface="Calibri"/>
            </a:endParaRPr>
          </a:p>
        </p:txBody>
      </p:sp>
      <p:grpSp>
        <p:nvGrpSpPr>
          <p:cNvPr id="51" name="50 - Ομάδα"/>
          <p:cNvGrpSpPr/>
          <p:nvPr/>
        </p:nvGrpSpPr>
        <p:grpSpPr>
          <a:xfrm>
            <a:off x="5174629" y="4105659"/>
            <a:ext cx="2622679" cy="2422187"/>
            <a:chOff x="5143504" y="4286256"/>
            <a:chExt cx="2622679" cy="2422187"/>
          </a:xfrm>
        </p:grpSpPr>
        <p:grpSp>
          <p:nvGrpSpPr>
            <p:cNvPr id="30" name="25 - Ομάδα"/>
            <p:cNvGrpSpPr/>
            <p:nvPr/>
          </p:nvGrpSpPr>
          <p:grpSpPr>
            <a:xfrm>
              <a:off x="5143504" y="4286256"/>
              <a:ext cx="2622679" cy="2422187"/>
              <a:chOff x="4332702" y="2071678"/>
              <a:chExt cx="4065446" cy="3437076"/>
            </a:xfrm>
          </p:grpSpPr>
          <p:pic>
            <p:nvPicPr>
              <p:cNvPr id="32"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5218597" y="2173048"/>
                <a:ext cx="854076" cy="842955"/>
              </a:xfrm>
              <a:prstGeom prst="rect">
                <a:avLst/>
              </a:prstGeom>
              <a:noFill/>
            </p:spPr>
          </p:pic>
          <p:pic>
            <p:nvPicPr>
              <p:cNvPr id="33"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6000760" y="2071678"/>
                <a:ext cx="854076" cy="842955"/>
              </a:xfrm>
              <a:prstGeom prst="rect">
                <a:avLst/>
              </a:prstGeom>
              <a:noFill/>
            </p:spPr>
          </p:pic>
          <p:pic>
            <p:nvPicPr>
              <p:cNvPr id="34"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6879651" y="2274419"/>
                <a:ext cx="854076" cy="842955"/>
              </a:xfrm>
              <a:prstGeom prst="rect">
                <a:avLst/>
              </a:prstGeom>
              <a:noFill/>
            </p:spPr>
          </p:pic>
          <p:pic>
            <p:nvPicPr>
              <p:cNvPr id="35"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5000628" y="3007522"/>
                <a:ext cx="854076" cy="842955"/>
              </a:xfrm>
              <a:prstGeom prst="rect">
                <a:avLst/>
              </a:prstGeom>
              <a:noFill/>
            </p:spPr>
          </p:pic>
          <p:pic>
            <p:nvPicPr>
              <p:cNvPr id="36"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5857884" y="3007522"/>
                <a:ext cx="854076" cy="842955"/>
              </a:xfrm>
              <a:prstGeom prst="rect">
                <a:avLst/>
              </a:prstGeom>
              <a:noFill/>
            </p:spPr>
          </p:pic>
          <p:pic>
            <p:nvPicPr>
              <p:cNvPr id="37"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6072198" y="3786190"/>
                <a:ext cx="854076" cy="842955"/>
              </a:xfrm>
              <a:prstGeom prst="rect">
                <a:avLst/>
              </a:prstGeom>
              <a:noFill/>
            </p:spPr>
          </p:pic>
          <p:pic>
            <p:nvPicPr>
              <p:cNvPr id="38"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5357818" y="3714752"/>
                <a:ext cx="854076" cy="842955"/>
              </a:xfrm>
              <a:prstGeom prst="rect">
                <a:avLst/>
              </a:prstGeom>
              <a:noFill/>
            </p:spPr>
          </p:pic>
          <p:pic>
            <p:nvPicPr>
              <p:cNvPr id="39"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6786578" y="3007522"/>
                <a:ext cx="854076" cy="842955"/>
              </a:xfrm>
              <a:prstGeom prst="rect">
                <a:avLst/>
              </a:prstGeom>
              <a:noFill/>
            </p:spPr>
          </p:pic>
          <p:pic>
            <p:nvPicPr>
              <p:cNvPr id="40"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6929454" y="3786190"/>
                <a:ext cx="854076" cy="842955"/>
              </a:xfrm>
              <a:prstGeom prst="rect">
                <a:avLst/>
              </a:prstGeom>
              <a:noFill/>
            </p:spPr>
          </p:pic>
          <p:pic>
            <p:nvPicPr>
              <p:cNvPr id="41"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7544072" y="3186751"/>
                <a:ext cx="854076" cy="842955"/>
              </a:xfrm>
              <a:prstGeom prst="rect">
                <a:avLst/>
              </a:prstGeom>
              <a:noFill/>
            </p:spPr>
          </p:pic>
          <p:pic>
            <p:nvPicPr>
              <p:cNvPr id="42"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5550808" y="4564429"/>
                <a:ext cx="854076" cy="842955"/>
              </a:xfrm>
              <a:prstGeom prst="rect">
                <a:avLst/>
              </a:prstGeom>
              <a:noFill/>
            </p:spPr>
          </p:pic>
          <p:pic>
            <p:nvPicPr>
              <p:cNvPr id="43"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6436703" y="4665799"/>
                <a:ext cx="854076" cy="842955"/>
              </a:xfrm>
              <a:prstGeom prst="rect">
                <a:avLst/>
              </a:prstGeom>
              <a:noFill/>
            </p:spPr>
          </p:pic>
          <p:pic>
            <p:nvPicPr>
              <p:cNvPr id="44"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4443439" y="2578530"/>
                <a:ext cx="854076" cy="842955"/>
              </a:xfrm>
              <a:prstGeom prst="rect">
                <a:avLst/>
              </a:prstGeom>
              <a:noFill/>
            </p:spPr>
          </p:pic>
          <p:pic>
            <p:nvPicPr>
              <p:cNvPr id="45"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7433335" y="4301825"/>
                <a:ext cx="854076" cy="842955"/>
              </a:xfrm>
              <a:prstGeom prst="rect">
                <a:avLst/>
              </a:prstGeom>
              <a:noFill/>
            </p:spPr>
          </p:pic>
          <p:pic>
            <p:nvPicPr>
              <p:cNvPr id="46"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4786314" y="4214818"/>
                <a:ext cx="854076" cy="842955"/>
              </a:xfrm>
              <a:prstGeom prst="rect">
                <a:avLst/>
              </a:prstGeom>
              <a:noFill/>
            </p:spPr>
          </p:pic>
          <p:pic>
            <p:nvPicPr>
              <p:cNvPr id="47"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4332702" y="3550726"/>
                <a:ext cx="854076" cy="842955"/>
              </a:xfrm>
              <a:prstGeom prst="rect">
                <a:avLst/>
              </a:prstGeom>
              <a:noFill/>
            </p:spPr>
          </p:pic>
        </p:grpSp>
        <p:sp>
          <p:nvSpPr>
            <p:cNvPr id="48" name="47 - Έλλειψη"/>
            <p:cNvSpPr/>
            <p:nvPr/>
          </p:nvSpPr>
          <p:spPr>
            <a:xfrm>
              <a:off x="5286380" y="4357694"/>
              <a:ext cx="2214578" cy="2214578"/>
            </a:xfrm>
            <a:prstGeom prst="ellipse">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50" name="49 - TextBox"/>
          <p:cNvSpPr txBox="1"/>
          <p:nvPr/>
        </p:nvSpPr>
        <p:spPr>
          <a:xfrm>
            <a:off x="7797308" y="4461720"/>
            <a:ext cx="1357290" cy="1631216"/>
          </a:xfrm>
          <a:prstGeom prst="rect">
            <a:avLst/>
          </a:prstGeom>
          <a:noFill/>
        </p:spPr>
        <p:txBody>
          <a:bodyPr wrap="square" rtlCol="0">
            <a:spAutoFit/>
          </a:bodyPr>
          <a:lstStyle/>
          <a:p>
            <a:r>
              <a:rPr lang="el-GR" sz="2000" dirty="0" smtClean="0">
                <a:solidFill>
                  <a:prstClr val="black"/>
                </a:solidFill>
                <a:latin typeface="Calibri"/>
              </a:rPr>
              <a:t>Σφαιρική διάταξη: έχει την ελάχιστη επιφάνεια </a:t>
            </a:r>
            <a:endParaRPr lang="el-GR" sz="2000" dirty="0">
              <a:solidFill>
                <a:prstClr val="black"/>
              </a:solidFill>
              <a:latin typeface="Calibri"/>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33</a:t>
            </a:fld>
            <a:endParaRPr lang="el-GR" dirty="0">
              <a:solidFill>
                <a:prstClr val="black"/>
              </a:solidFill>
            </a:endParaRPr>
          </a:p>
        </p:txBody>
      </p:sp>
    </p:spTree>
    <p:extLst>
      <p:ext uri="{BB962C8B-B14F-4D97-AF65-F5344CB8AC3E}">
        <p14:creationId xmlns:p14="http://schemas.microsoft.com/office/powerpoint/2010/main" val="1900001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noAutofit/>
          </a:bodyPr>
          <a:lstStyle/>
          <a:p>
            <a:r>
              <a:rPr lang="el-GR" dirty="0" smtClean="0"/>
              <a:t>Το σφαιρικό σχήμα μιας σταγόνας νερού</a:t>
            </a:r>
            <a:endParaRPr lang="el-GR" dirty="0"/>
          </a:p>
        </p:txBody>
      </p:sp>
      <p:sp>
        <p:nvSpPr>
          <p:cNvPr id="3" name="Content Placeholder 2"/>
          <p:cNvSpPr>
            <a:spLocks noGrp="1"/>
          </p:cNvSpPr>
          <p:nvPr>
            <p:ph idx="1"/>
          </p:nvPr>
        </p:nvSpPr>
        <p:spPr>
          <a:xfrm>
            <a:off x="457200" y="1412776"/>
            <a:ext cx="8229600" cy="4824536"/>
          </a:xfrm>
        </p:spPr>
        <p:txBody>
          <a:bodyPr>
            <a:noAutofit/>
          </a:bodyPr>
          <a:lstStyle/>
          <a:p>
            <a:pPr>
              <a:spcBef>
                <a:spcPts val="3000"/>
              </a:spcBef>
            </a:pPr>
            <a:r>
              <a:rPr lang="el-GR" sz="2400" dirty="0" smtClean="0"/>
              <a:t>Τα μόρια του νερού προσπαθούν να αποφύγουν την έντονη επαφή με τον αέρα</a:t>
            </a:r>
            <a:r>
              <a:rPr lang="en-US" sz="2400" dirty="0" smtClean="0"/>
              <a:t>.</a:t>
            </a:r>
            <a:endParaRPr lang="el-GR" sz="2400" dirty="0" smtClean="0"/>
          </a:p>
        </p:txBody>
      </p:sp>
      <p:sp>
        <p:nvSpPr>
          <p:cNvPr id="6" name="5 - Έλλειψη"/>
          <p:cNvSpPr/>
          <p:nvPr/>
        </p:nvSpPr>
        <p:spPr>
          <a:xfrm>
            <a:off x="1835696" y="2928934"/>
            <a:ext cx="1428760" cy="142876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 name="7 - TextBox"/>
          <p:cNvSpPr txBox="1"/>
          <p:nvPr/>
        </p:nvSpPr>
        <p:spPr>
          <a:xfrm>
            <a:off x="1056164" y="4419565"/>
            <a:ext cx="2987824" cy="1015663"/>
          </a:xfrm>
          <a:prstGeom prst="rect">
            <a:avLst/>
          </a:prstGeom>
          <a:noFill/>
          <a:ln>
            <a:solidFill>
              <a:schemeClr val="tx1">
                <a:lumMod val="65000"/>
                <a:lumOff val="35000"/>
              </a:schemeClr>
            </a:solidFill>
            <a:prstDash val="dash"/>
          </a:ln>
        </p:spPr>
        <p:txBody>
          <a:bodyPr wrap="square" rtlCol="0">
            <a:spAutoFit/>
          </a:bodyPr>
          <a:lstStyle/>
          <a:p>
            <a:r>
              <a:rPr lang="el-GR" sz="2000" dirty="0" smtClean="0">
                <a:solidFill>
                  <a:prstClr val="black"/>
                </a:solidFill>
                <a:latin typeface="Calibri"/>
              </a:rPr>
              <a:t>Σφαιρικό  σχήμα σταγόνας νερού στον αέρα </a:t>
            </a:r>
            <a:r>
              <a:rPr lang="el-GR" sz="2000" b="1" dirty="0" smtClean="0">
                <a:solidFill>
                  <a:prstClr val="black"/>
                </a:solidFill>
                <a:latin typeface="Calibri"/>
              </a:rPr>
              <a:t>απουσία</a:t>
            </a:r>
            <a:r>
              <a:rPr lang="el-GR" sz="2000" dirty="0" smtClean="0">
                <a:solidFill>
                  <a:prstClr val="black"/>
                </a:solidFill>
                <a:latin typeface="Calibri"/>
              </a:rPr>
              <a:t> </a:t>
            </a:r>
            <a:r>
              <a:rPr lang="el-GR" sz="2000" b="1" dirty="0" smtClean="0">
                <a:solidFill>
                  <a:prstClr val="black"/>
                </a:solidFill>
                <a:latin typeface="Calibri"/>
              </a:rPr>
              <a:t>βαρύτητας</a:t>
            </a:r>
            <a:r>
              <a:rPr lang="en-US" sz="2000" b="1" dirty="0" smtClean="0">
                <a:solidFill>
                  <a:prstClr val="black"/>
                </a:solidFill>
                <a:latin typeface="Calibri"/>
              </a:rPr>
              <a:t>.</a:t>
            </a:r>
            <a:endParaRPr lang="el-GR" sz="2000" b="1" dirty="0">
              <a:solidFill>
                <a:prstClr val="black"/>
              </a:solidFill>
              <a:latin typeface="Calibri"/>
            </a:endParaRPr>
          </a:p>
        </p:txBody>
      </p:sp>
      <p:sp>
        <p:nvSpPr>
          <p:cNvPr id="7" name="6 - Δάκρυ"/>
          <p:cNvSpPr/>
          <p:nvPr/>
        </p:nvSpPr>
        <p:spPr>
          <a:xfrm rot="18959635">
            <a:off x="6206331" y="3047106"/>
            <a:ext cx="1285884" cy="1285884"/>
          </a:xfrm>
          <a:prstGeom prst="teardrop">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9" name="8 - TextBox"/>
          <p:cNvSpPr txBox="1"/>
          <p:nvPr/>
        </p:nvSpPr>
        <p:spPr>
          <a:xfrm>
            <a:off x="5556835" y="4419564"/>
            <a:ext cx="2584878" cy="1015663"/>
          </a:xfrm>
          <a:prstGeom prst="rect">
            <a:avLst/>
          </a:prstGeom>
          <a:noFill/>
          <a:ln>
            <a:solidFill>
              <a:schemeClr val="tx1">
                <a:lumMod val="65000"/>
                <a:lumOff val="35000"/>
              </a:schemeClr>
            </a:solidFill>
            <a:prstDash val="dash"/>
          </a:ln>
        </p:spPr>
        <p:txBody>
          <a:bodyPr wrap="square" rtlCol="0">
            <a:spAutoFit/>
          </a:bodyPr>
          <a:lstStyle/>
          <a:p>
            <a:r>
              <a:rPr lang="el-GR" sz="2000" dirty="0" smtClean="0">
                <a:solidFill>
                  <a:prstClr val="black"/>
                </a:solidFill>
                <a:latin typeface="Calibri"/>
              </a:rPr>
              <a:t>Σχήμα σταγόνας νερού στον αέρα </a:t>
            </a:r>
            <a:r>
              <a:rPr lang="el-GR" sz="2000" b="1" dirty="0" smtClean="0">
                <a:solidFill>
                  <a:prstClr val="black"/>
                </a:solidFill>
                <a:latin typeface="Calibri"/>
              </a:rPr>
              <a:t>παρουσία</a:t>
            </a:r>
            <a:r>
              <a:rPr lang="el-GR" sz="2000" dirty="0" smtClean="0">
                <a:solidFill>
                  <a:prstClr val="black"/>
                </a:solidFill>
                <a:latin typeface="Calibri"/>
              </a:rPr>
              <a:t> βαρύτητας</a:t>
            </a:r>
            <a:r>
              <a:rPr lang="en-US" sz="2000" dirty="0" smtClean="0">
                <a:solidFill>
                  <a:prstClr val="black"/>
                </a:solidFill>
                <a:latin typeface="Calibri"/>
              </a:rPr>
              <a:t>.</a:t>
            </a:r>
            <a:endParaRPr lang="el-GR" sz="2000" dirty="0">
              <a:solidFill>
                <a:prstClr val="black"/>
              </a:solidFill>
              <a:latin typeface="Calibri"/>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34</a:t>
            </a:fld>
            <a:endParaRPr lang="el-GR" dirty="0">
              <a:solidFill>
                <a:prstClr val="black"/>
              </a:solidFill>
            </a:endParaRPr>
          </a:p>
        </p:txBody>
      </p:sp>
    </p:spTree>
    <p:extLst>
      <p:ext uri="{BB962C8B-B14F-4D97-AF65-F5344CB8AC3E}">
        <p14:creationId xmlns:p14="http://schemas.microsoft.com/office/powerpoint/2010/main" val="5044591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80120"/>
          </a:xfrm>
        </p:spPr>
        <p:txBody>
          <a:bodyPr>
            <a:noAutofit/>
          </a:bodyPr>
          <a:lstStyle/>
          <a:p>
            <a:r>
              <a:rPr lang="el-GR" dirty="0" smtClean="0"/>
              <a:t>Γωνία επαφής του νερού σε επιφάνειες υλικών</a:t>
            </a:r>
            <a:endParaRPr lang="el-GR" dirty="0"/>
          </a:p>
        </p:txBody>
      </p:sp>
      <p:sp>
        <p:nvSpPr>
          <p:cNvPr id="3" name="Content Placeholder 2"/>
          <p:cNvSpPr>
            <a:spLocks noGrp="1"/>
          </p:cNvSpPr>
          <p:nvPr>
            <p:ph idx="1"/>
          </p:nvPr>
        </p:nvSpPr>
        <p:spPr>
          <a:xfrm>
            <a:off x="323528" y="1340768"/>
            <a:ext cx="4084771" cy="5040560"/>
          </a:xfrm>
        </p:spPr>
        <p:txBody>
          <a:bodyPr>
            <a:noAutofit/>
          </a:bodyPr>
          <a:lstStyle/>
          <a:p>
            <a:pPr>
              <a:lnSpc>
                <a:spcPct val="110000"/>
              </a:lnSpc>
              <a:spcBef>
                <a:spcPts val="1200"/>
              </a:spcBef>
            </a:pPr>
            <a:r>
              <a:rPr lang="el-GR" sz="2400" dirty="0" smtClean="0"/>
              <a:t>Ομοίως με τα προηγούμενα, μια ποσότητα νερού τείνει να αποκτήσει σφαιρικό σχήμα (=«</a:t>
            </a:r>
            <a:r>
              <a:rPr lang="el-GR" sz="2400" i="1" dirty="0" smtClean="0"/>
              <a:t>μαζεύει</a:t>
            </a:r>
            <a:r>
              <a:rPr lang="el-GR" sz="2400" dirty="0" smtClean="0"/>
              <a:t>») όταν πέσει επάνω σε </a:t>
            </a:r>
            <a:r>
              <a:rPr lang="el-GR" sz="2400" b="1" dirty="0" smtClean="0"/>
              <a:t>υδρόφοβη επιφάνεια</a:t>
            </a:r>
            <a:r>
              <a:rPr lang="el-GR" sz="2400" dirty="0" smtClean="0"/>
              <a:t>, όπως σε  ύφασμα που έχει επίστρωση από κερί </a:t>
            </a:r>
            <a:r>
              <a:rPr lang="el-GR" sz="2400" b="1" dirty="0" smtClean="0"/>
              <a:t>(α)</a:t>
            </a:r>
            <a:r>
              <a:rPr lang="el-GR" sz="2400" dirty="0" smtClean="0"/>
              <a:t>.</a:t>
            </a:r>
          </a:p>
          <a:p>
            <a:pPr>
              <a:lnSpc>
                <a:spcPct val="110000"/>
              </a:lnSpc>
              <a:spcBef>
                <a:spcPts val="1200"/>
              </a:spcBef>
            </a:pPr>
            <a:r>
              <a:rPr lang="el-GR" sz="2400" dirty="0" smtClean="0"/>
              <a:t>Αντίθετα, «απλώνει» όταν βρίσκεται επάνω σε </a:t>
            </a:r>
            <a:r>
              <a:rPr lang="el-GR" sz="2400" b="1" dirty="0" smtClean="0"/>
              <a:t>υδρόφιλη</a:t>
            </a:r>
            <a:r>
              <a:rPr lang="el-GR" sz="2400" dirty="0" smtClean="0"/>
              <a:t> επιφάνεια </a:t>
            </a:r>
            <a:r>
              <a:rPr lang="el-GR" sz="2400" b="1" dirty="0" smtClean="0"/>
              <a:t>(β)</a:t>
            </a:r>
            <a:r>
              <a:rPr lang="el-GR" sz="2400" dirty="0" smtClean="0"/>
              <a:t>.</a:t>
            </a:r>
            <a:endParaRPr lang="el-GR" sz="2400" dirty="0"/>
          </a:p>
        </p:txBody>
      </p:sp>
      <p:grpSp>
        <p:nvGrpSpPr>
          <p:cNvPr id="5" name="Ομάδα 4"/>
          <p:cNvGrpSpPr/>
          <p:nvPr/>
        </p:nvGrpSpPr>
        <p:grpSpPr>
          <a:xfrm>
            <a:off x="4139952" y="1476799"/>
            <a:ext cx="4891226" cy="4472482"/>
            <a:chOff x="3786182" y="1643050"/>
            <a:chExt cx="5214974" cy="4747945"/>
          </a:xfrm>
        </p:grpSpPr>
        <p:sp>
          <p:nvSpPr>
            <p:cNvPr id="7" name="6 - Έλλειψη"/>
            <p:cNvSpPr/>
            <p:nvPr/>
          </p:nvSpPr>
          <p:spPr>
            <a:xfrm>
              <a:off x="4357686" y="2928935"/>
              <a:ext cx="1428760" cy="110728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 name="7 - Έλλειψη"/>
            <p:cNvSpPr/>
            <p:nvPr/>
          </p:nvSpPr>
          <p:spPr>
            <a:xfrm>
              <a:off x="6357950" y="3429000"/>
              <a:ext cx="2357454" cy="178595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9" name="8 - Ορθογώνιο"/>
            <p:cNvSpPr/>
            <p:nvPr/>
          </p:nvSpPr>
          <p:spPr>
            <a:xfrm>
              <a:off x="4214810" y="3929066"/>
              <a:ext cx="1785950" cy="1571636"/>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prstClr val="black"/>
                  </a:solidFill>
                </a:rPr>
                <a:t>Υδρόφοβη επιφάνεια</a:t>
              </a:r>
              <a:endParaRPr lang="el-GR" sz="2400" b="1" dirty="0">
                <a:solidFill>
                  <a:prstClr val="black"/>
                </a:solidFill>
              </a:endParaRPr>
            </a:p>
          </p:txBody>
        </p:sp>
        <p:sp>
          <p:nvSpPr>
            <p:cNvPr id="10" name="9 - Ορθογώνιο"/>
            <p:cNvSpPr/>
            <p:nvPr/>
          </p:nvSpPr>
          <p:spPr>
            <a:xfrm>
              <a:off x="6143636" y="3929066"/>
              <a:ext cx="2857520" cy="1571636"/>
            </a:xfrm>
            <a:prstGeom prst="rect">
              <a:avLst/>
            </a:prstGeom>
            <a:solidFill>
              <a:srgbClr val="399AB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prstClr val="black"/>
                  </a:solidFill>
                </a:rPr>
                <a:t>Υδρόφιλη επιφάνεια</a:t>
              </a:r>
              <a:endParaRPr lang="el-GR" sz="2400" b="1" dirty="0">
                <a:solidFill>
                  <a:prstClr val="black"/>
                </a:solidFill>
              </a:endParaRPr>
            </a:p>
          </p:txBody>
        </p:sp>
        <p:sp>
          <p:nvSpPr>
            <p:cNvPr id="11" name="10 - TextBox"/>
            <p:cNvSpPr txBox="1"/>
            <p:nvPr/>
          </p:nvSpPr>
          <p:spPr>
            <a:xfrm>
              <a:off x="5500694" y="1643050"/>
              <a:ext cx="2250618" cy="490099"/>
            </a:xfrm>
            <a:prstGeom prst="rect">
              <a:avLst/>
            </a:prstGeom>
            <a:noFill/>
          </p:spPr>
          <p:txBody>
            <a:bodyPr wrap="none" rtlCol="0">
              <a:spAutoFit/>
            </a:bodyPr>
            <a:lstStyle/>
            <a:p>
              <a:r>
                <a:rPr lang="el-GR" sz="2400" b="1" dirty="0" smtClean="0">
                  <a:solidFill>
                    <a:srgbClr val="0070C0"/>
                  </a:solidFill>
                  <a:latin typeface="Calibri"/>
                </a:rPr>
                <a:t>Σταγόνα νερού</a:t>
              </a:r>
              <a:endParaRPr lang="el-GR" sz="2400" b="1" dirty="0">
                <a:solidFill>
                  <a:srgbClr val="0070C0"/>
                </a:solidFill>
                <a:latin typeface="Calibri"/>
              </a:endParaRPr>
            </a:p>
          </p:txBody>
        </p:sp>
        <p:cxnSp>
          <p:nvCxnSpPr>
            <p:cNvPr id="13" name="12 - Ευθύγραμμο βέλος σύνδεσης"/>
            <p:cNvCxnSpPr/>
            <p:nvPr/>
          </p:nvCxnSpPr>
          <p:spPr>
            <a:xfrm rot="10800000" flipV="1">
              <a:off x="5072066" y="2214554"/>
              <a:ext cx="857256" cy="64294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13 - Ευθύγραμμο βέλος σύνδεσης"/>
            <p:cNvCxnSpPr/>
            <p:nvPr/>
          </p:nvCxnSpPr>
          <p:spPr>
            <a:xfrm rot="16200000" flipH="1">
              <a:off x="6607983" y="2393149"/>
              <a:ext cx="857256" cy="5000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7" name="16 - TextBox"/>
            <p:cNvSpPr txBox="1"/>
            <p:nvPr/>
          </p:nvSpPr>
          <p:spPr>
            <a:xfrm>
              <a:off x="4929190" y="5929330"/>
              <a:ext cx="579005" cy="461665"/>
            </a:xfrm>
            <a:prstGeom prst="rect">
              <a:avLst/>
            </a:prstGeom>
            <a:noFill/>
          </p:spPr>
          <p:txBody>
            <a:bodyPr wrap="none" rtlCol="0">
              <a:spAutoFit/>
            </a:bodyPr>
            <a:lstStyle/>
            <a:p>
              <a:r>
                <a:rPr lang="el-GR" sz="2400" b="1" dirty="0" smtClean="0">
                  <a:solidFill>
                    <a:prstClr val="black"/>
                  </a:solidFill>
                </a:rPr>
                <a:t>(α)</a:t>
              </a:r>
              <a:endParaRPr lang="el-GR" sz="2400" b="1" dirty="0">
                <a:solidFill>
                  <a:prstClr val="black"/>
                </a:solidFill>
              </a:endParaRPr>
            </a:p>
          </p:txBody>
        </p:sp>
        <p:sp>
          <p:nvSpPr>
            <p:cNvPr id="18" name="17 - TextBox"/>
            <p:cNvSpPr txBox="1"/>
            <p:nvPr/>
          </p:nvSpPr>
          <p:spPr>
            <a:xfrm>
              <a:off x="7358082" y="5929330"/>
              <a:ext cx="577402" cy="461665"/>
            </a:xfrm>
            <a:prstGeom prst="rect">
              <a:avLst/>
            </a:prstGeom>
            <a:noFill/>
          </p:spPr>
          <p:txBody>
            <a:bodyPr wrap="none" rtlCol="0">
              <a:spAutoFit/>
            </a:bodyPr>
            <a:lstStyle/>
            <a:p>
              <a:r>
                <a:rPr lang="el-GR" sz="2400" b="1" dirty="0" smtClean="0">
                  <a:solidFill>
                    <a:prstClr val="black"/>
                  </a:solidFill>
                </a:rPr>
                <a:t>(β)</a:t>
              </a:r>
              <a:endParaRPr lang="el-GR" sz="2400" b="1" dirty="0">
                <a:solidFill>
                  <a:prstClr val="black"/>
                </a:solidFill>
              </a:endParaRPr>
            </a:p>
          </p:txBody>
        </p:sp>
        <p:cxnSp>
          <p:nvCxnSpPr>
            <p:cNvPr id="16" name="15 - Ευθύγραμμο βέλος σύνδεσης"/>
            <p:cNvCxnSpPr>
              <a:stCxn id="7" idx="5"/>
            </p:cNvCxnSpPr>
            <p:nvPr/>
          </p:nvCxnSpPr>
          <p:spPr>
            <a:xfrm rot="5400000" flipH="1" flipV="1">
              <a:off x="5637889" y="3296881"/>
              <a:ext cx="516503" cy="6378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22 - Τόξο"/>
            <p:cNvSpPr/>
            <p:nvPr/>
          </p:nvSpPr>
          <p:spPr>
            <a:xfrm rot="20746122">
              <a:off x="4955023" y="3486544"/>
              <a:ext cx="857256" cy="680707"/>
            </a:xfrm>
            <a:prstGeom prst="arc">
              <a:avLst>
                <a:gd name="adj1" fmla="val 11157928"/>
                <a:gd name="adj2" fmla="val 2131210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24" name="23 - Τόξο"/>
            <p:cNvSpPr/>
            <p:nvPr/>
          </p:nvSpPr>
          <p:spPr>
            <a:xfrm rot="17449561">
              <a:off x="7671051" y="3464681"/>
              <a:ext cx="646347" cy="483639"/>
            </a:xfrm>
            <a:prstGeom prst="arc">
              <a:avLst>
                <a:gd name="adj1" fmla="val 12414682"/>
                <a:gd name="adj2" fmla="val 2131210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cxnSp>
          <p:nvCxnSpPr>
            <p:cNvPr id="25" name="24 - Ευθύγραμμο βέλος σύνδεσης"/>
            <p:cNvCxnSpPr/>
            <p:nvPr/>
          </p:nvCxnSpPr>
          <p:spPr>
            <a:xfrm rot="16200000" flipV="1">
              <a:off x="7858148" y="3143248"/>
              <a:ext cx="714380" cy="7143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35 - TextBox"/>
            <p:cNvSpPr txBox="1"/>
            <p:nvPr/>
          </p:nvSpPr>
          <p:spPr>
            <a:xfrm>
              <a:off x="7143768" y="3429000"/>
              <a:ext cx="612668" cy="369332"/>
            </a:xfrm>
            <a:prstGeom prst="rect">
              <a:avLst/>
            </a:prstGeom>
            <a:noFill/>
          </p:spPr>
          <p:txBody>
            <a:bodyPr wrap="none" rtlCol="0">
              <a:spAutoFit/>
            </a:bodyPr>
            <a:lstStyle/>
            <a:p>
              <a:r>
                <a:rPr lang="el-GR" b="1" dirty="0" smtClean="0">
                  <a:solidFill>
                    <a:srgbClr val="FF0000"/>
                  </a:solidFill>
                </a:rPr>
                <a:t>&lt;90°</a:t>
              </a:r>
              <a:endParaRPr lang="el-GR" b="1" dirty="0">
                <a:solidFill>
                  <a:srgbClr val="FF0000"/>
                </a:solidFill>
              </a:endParaRPr>
            </a:p>
          </p:txBody>
        </p:sp>
        <p:sp>
          <p:nvSpPr>
            <p:cNvPr id="37" name="36 - TextBox"/>
            <p:cNvSpPr txBox="1"/>
            <p:nvPr/>
          </p:nvSpPr>
          <p:spPr>
            <a:xfrm>
              <a:off x="4643438" y="3143248"/>
              <a:ext cx="612668" cy="369332"/>
            </a:xfrm>
            <a:prstGeom prst="rect">
              <a:avLst/>
            </a:prstGeom>
            <a:noFill/>
          </p:spPr>
          <p:txBody>
            <a:bodyPr wrap="none" rtlCol="0">
              <a:spAutoFit/>
            </a:bodyPr>
            <a:lstStyle/>
            <a:p>
              <a:r>
                <a:rPr lang="el-GR" b="1" dirty="0" smtClean="0">
                  <a:solidFill>
                    <a:srgbClr val="FF0000"/>
                  </a:solidFill>
                </a:rPr>
                <a:t>&gt;90°</a:t>
              </a:r>
              <a:endParaRPr lang="el-GR" b="1" dirty="0">
                <a:solidFill>
                  <a:srgbClr val="FF0000"/>
                </a:solidFill>
              </a:endParaRPr>
            </a:p>
          </p:txBody>
        </p:sp>
        <p:sp>
          <p:nvSpPr>
            <p:cNvPr id="38" name="37 - TextBox"/>
            <p:cNvSpPr txBox="1"/>
            <p:nvPr/>
          </p:nvSpPr>
          <p:spPr>
            <a:xfrm>
              <a:off x="3786182" y="2857496"/>
              <a:ext cx="1665079" cy="392079"/>
            </a:xfrm>
            <a:prstGeom prst="rect">
              <a:avLst/>
            </a:prstGeom>
            <a:solidFill>
              <a:schemeClr val="bg1">
                <a:alpha val="38000"/>
              </a:schemeClr>
            </a:solidFill>
          </p:spPr>
          <p:txBody>
            <a:bodyPr wrap="none" rtlCol="0">
              <a:spAutoFit/>
            </a:bodyPr>
            <a:lstStyle/>
            <a:p>
              <a:r>
                <a:rPr lang="el-GR" b="1" dirty="0" smtClean="0">
                  <a:solidFill>
                    <a:srgbClr val="FF0000"/>
                  </a:solidFill>
                  <a:latin typeface="Calibri"/>
                </a:rPr>
                <a:t>Γωνία επαφής</a:t>
              </a:r>
              <a:endParaRPr lang="el-GR" b="1" dirty="0">
                <a:solidFill>
                  <a:srgbClr val="FF0000"/>
                </a:solidFill>
                <a:latin typeface="Calibri"/>
              </a:endParaRPr>
            </a:p>
          </p:txBody>
        </p:sp>
        <p:sp>
          <p:nvSpPr>
            <p:cNvPr id="40" name="39 - TextBox"/>
            <p:cNvSpPr txBox="1"/>
            <p:nvPr/>
          </p:nvSpPr>
          <p:spPr>
            <a:xfrm>
              <a:off x="6286512" y="3059668"/>
              <a:ext cx="1665079" cy="392079"/>
            </a:xfrm>
            <a:prstGeom prst="rect">
              <a:avLst/>
            </a:prstGeom>
            <a:noFill/>
          </p:spPr>
          <p:txBody>
            <a:bodyPr wrap="none" rtlCol="0">
              <a:spAutoFit/>
            </a:bodyPr>
            <a:lstStyle/>
            <a:p>
              <a:r>
                <a:rPr lang="el-GR" b="1" dirty="0" smtClean="0">
                  <a:solidFill>
                    <a:srgbClr val="FF0000"/>
                  </a:solidFill>
                  <a:latin typeface="Calibri"/>
                </a:rPr>
                <a:t>Γωνία επαφής</a:t>
              </a:r>
              <a:endParaRPr lang="el-GR" b="1" dirty="0">
                <a:solidFill>
                  <a:srgbClr val="FF0000"/>
                </a:solidFill>
                <a:latin typeface="Calibri"/>
              </a:endParaRPr>
            </a:p>
          </p:txBody>
        </p:sp>
        <p:cxnSp>
          <p:nvCxnSpPr>
            <p:cNvPr id="26" name="25 - Ευθεία γραμμή σύνδεσης"/>
            <p:cNvCxnSpPr/>
            <p:nvPr/>
          </p:nvCxnSpPr>
          <p:spPr>
            <a:xfrm rot="5400000" flipH="1" flipV="1">
              <a:off x="8001024" y="3286124"/>
              <a:ext cx="1143008" cy="1588"/>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27 - Ευθεία γραμμή σύνδεσης"/>
            <p:cNvCxnSpPr/>
            <p:nvPr/>
          </p:nvCxnSpPr>
          <p:spPr>
            <a:xfrm rot="5400000" flipH="1" flipV="1">
              <a:off x="5001422" y="3285330"/>
              <a:ext cx="1143008" cy="1588"/>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35</a:t>
            </a:fld>
            <a:endParaRPr lang="el-GR" dirty="0">
              <a:solidFill>
                <a:prstClr val="black"/>
              </a:solidFill>
            </a:endParaRPr>
          </a:p>
        </p:txBody>
      </p:sp>
    </p:spTree>
    <p:extLst>
      <p:ext uri="{BB962C8B-B14F-4D97-AF65-F5344CB8AC3E}">
        <p14:creationId xmlns:p14="http://schemas.microsoft.com/office/powerpoint/2010/main" val="14758290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Εξαιρετικά υδρόφοβες επιφάνειες</a:t>
            </a:r>
            <a:endParaRPr lang="el-GR" dirty="0"/>
          </a:p>
        </p:txBody>
      </p:sp>
      <p:sp>
        <p:nvSpPr>
          <p:cNvPr id="3" name="2 - Θέση περιεχομένου"/>
          <p:cNvSpPr>
            <a:spLocks noGrp="1"/>
          </p:cNvSpPr>
          <p:nvPr>
            <p:ph idx="1"/>
          </p:nvPr>
        </p:nvSpPr>
        <p:spPr>
          <a:xfrm>
            <a:off x="457200" y="1484784"/>
            <a:ext cx="3610744" cy="4752528"/>
          </a:xfrm>
        </p:spPr>
        <p:txBody>
          <a:bodyPr>
            <a:normAutofit/>
          </a:bodyPr>
          <a:lstStyle/>
          <a:p>
            <a:pPr>
              <a:lnSpc>
                <a:spcPct val="114000"/>
              </a:lnSpc>
            </a:pPr>
            <a:r>
              <a:rPr lang="el-GR" sz="2400" dirty="0" smtClean="0"/>
              <a:t>Σταγόνα νερού επάνω σε επιφάνεια με </a:t>
            </a:r>
            <a:r>
              <a:rPr lang="el-GR" sz="2400" b="1" dirty="0" smtClean="0"/>
              <a:t>εξαιρετικά υδρόφοβο </a:t>
            </a:r>
            <a:r>
              <a:rPr lang="el-GR" sz="2400" dirty="0" smtClean="0"/>
              <a:t>επικαλυπτικό (</a:t>
            </a:r>
            <a:r>
              <a:rPr lang="en-US" sz="2400" dirty="0" smtClean="0"/>
              <a:t>coating)</a:t>
            </a:r>
            <a:r>
              <a:rPr lang="en-US" sz="2400" dirty="0"/>
              <a:t>.</a:t>
            </a:r>
            <a:endParaRPr lang="el-GR" sz="2400" dirty="0" smtClean="0"/>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36</a:t>
            </a:fld>
            <a:endParaRPr lang="el-GR" dirty="0">
              <a:solidFill>
                <a:prstClr val="black"/>
              </a:solidFill>
            </a:endParaRPr>
          </a:p>
        </p:txBody>
      </p:sp>
      <p:pic>
        <p:nvPicPr>
          <p:cNvPr id="6" name="Picture 2"/>
          <p:cNvPicPr>
            <a:picLocks noChangeAspect="1" noChangeArrowheads="1"/>
          </p:cNvPicPr>
          <p:nvPr/>
        </p:nvPicPr>
        <p:blipFill>
          <a:blip r:embed="rId3"/>
          <a:srcRect/>
          <a:stretch>
            <a:fillRect/>
          </a:stretch>
        </p:blipFill>
        <p:spPr bwMode="auto">
          <a:xfrm>
            <a:off x="4106419" y="1556792"/>
            <a:ext cx="4643470" cy="2918754"/>
          </a:xfrm>
          <a:prstGeom prst="rect">
            <a:avLst/>
          </a:prstGeom>
          <a:noFill/>
          <a:ln>
            <a:solidFill>
              <a:schemeClr val="tx1"/>
            </a:solidFill>
          </a:ln>
        </p:spPr>
      </p:pic>
      <p:sp>
        <p:nvSpPr>
          <p:cNvPr id="7" name="Rectangle 8"/>
          <p:cNvSpPr/>
          <p:nvPr/>
        </p:nvSpPr>
        <p:spPr>
          <a:xfrm>
            <a:off x="5294027" y="4581128"/>
            <a:ext cx="2268254" cy="646331"/>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4"/>
              </a:rPr>
              <a:t>Super-hydrophobic </a:t>
            </a:r>
            <a:r>
              <a:rPr lang="en-US" sz="1200" dirty="0" smtClean="0">
                <a:solidFill>
                  <a:prstClr val="black"/>
                </a:solidFill>
                <a:latin typeface="Calibri"/>
                <a:hlinkClick r:id="rId4"/>
              </a:rPr>
              <a:t>Coating</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5" tooltip="User:Gbezy8 (page does not exist)"/>
              </a:rPr>
              <a:t>Gbezy8</a:t>
            </a:r>
            <a:r>
              <a:rPr lang="en-US" sz="1200" dirty="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solidFill>
              <a:latin typeface="Calibri"/>
            </a:endParaRPr>
          </a:p>
        </p:txBody>
      </p:sp>
    </p:spTree>
    <p:extLst>
      <p:ext uri="{BB962C8B-B14F-4D97-AF65-F5344CB8AC3E}">
        <p14:creationId xmlns:p14="http://schemas.microsoft.com/office/powerpoint/2010/main" val="483016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69228"/>
          </a:xfrm>
        </p:spPr>
        <p:txBody>
          <a:bodyPr>
            <a:noAutofit/>
          </a:bodyPr>
          <a:lstStyle/>
          <a:p>
            <a:r>
              <a:rPr lang="el-GR" dirty="0" smtClean="0"/>
              <a:t>Επακόλουθα της επιφανειακής τάσης του νερού</a:t>
            </a:r>
            <a:endParaRPr lang="el-GR" dirty="0"/>
          </a:p>
        </p:txBody>
      </p:sp>
      <p:sp>
        <p:nvSpPr>
          <p:cNvPr id="3" name="Content Placeholder 2"/>
          <p:cNvSpPr>
            <a:spLocks noGrp="1"/>
          </p:cNvSpPr>
          <p:nvPr>
            <p:ph idx="1"/>
          </p:nvPr>
        </p:nvSpPr>
        <p:spPr>
          <a:xfrm>
            <a:off x="231817" y="1440633"/>
            <a:ext cx="5132271" cy="5040560"/>
          </a:xfrm>
        </p:spPr>
        <p:txBody>
          <a:bodyPr>
            <a:noAutofit/>
          </a:bodyPr>
          <a:lstStyle/>
          <a:p>
            <a:pPr>
              <a:lnSpc>
                <a:spcPct val="114000"/>
              </a:lnSpc>
              <a:spcBef>
                <a:spcPts val="1200"/>
              </a:spcBef>
            </a:pPr>
            <a:r>
              <a:rPr lang="el-GR" sz="2400" dirty="0" smtClean="0"/>
              <a:t>Ομοίως, μια </a:t>
            </a:r>
            <a:r>
              <a:rPr lang="el-GR" sz="2400" b="1" dirty="0" smtClean="0"/>
              <a:t>καρφίτσα</a:t>
            </a:r>
            <a:r>
              <a:rPr lang="el-GR" sz="2400" dirty="0" smtClean="0"/>
              <a:t> που τοποθετείται επάνω στην επιφάνεια νερού, </a:t>
            </a:r>
            <a:r>
              <a:rPr lang="el-GR" sz="2400" b="1" dirty="0" smtClean="0"/>
              <a:t>επιπλέει</a:t>
            </a:r>
            <a:r>
              <a:rPr lang="el-GR" sz="2400" dirty="0" smtClean="0"/>
              <a:t>, παρότι έχει μεγαλύτερη πυκνότητα από το νερό: με αυτό τον τρόπο εξασφαλίζεται η ελάχιστη επιφάνεια επαφής μεταξύ του μετάλλου και του νερού. </a:t>
            </a:r>
          </a:p>
          <a:p>
            <a:pPr>
              <a:lnSpc>
                <a:spcPct val="114000"/>
              </a:lnSpc>
              <a:spcBef>
                <a:spcPts val="1200"/>
              </a:spcBef>
            </a:pPr>
            <a:r>
              <a:rPr lang="el-GR" sz="2400" dirty="0" smtClean="0"/>
              <a:t>Για τον ίδιο λόγο ένα έντομο περπατάει επάνω στο νερό </a:t>
            </a:r>
            <a:r>
              <a:rPr lang="el-GR" sz="2400" b="1" dirty="0" smtClean="0"/>
              <a:t>χωρίς να βυθίζεται</a:t>
            </a:r>
            <a:r>
              <a:rPr lang="el-GR" sz="2400" dirty="0" smtClean="0"/>
              <a:t>.</a:t>
            </a:r>
            <a:endParaRPr lang="el-GR" sz="2400" dirty="0"/>
          </a:p>
        </p:txBody>
      </p:sp>
      <p:sp>
        <p:nvSpPr>
          <p:cNvPr id="8" name="7 - Δεξιό βέλος"/>
          <p:cNvSpPr/>
          <p:nvPr/>
        </p:nvSpPr>
        <p:spPr>
          <a:xfrm>
            <a:off x="4399244" y="4431094"/>
            <a:ext cx="1250165" cy="785818"/>
          </a:xfrm>
          <a:prstGeom prst="rightArrow">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7" name="6 - Ορθογώνιο"/>
          <p:cNvSpPr/>
          <p:nvPr/>
        </p:nvSpPr>
        <p:spPr>
          <a:xfrm>
            <a:off x="5681958" y="1493600"/>
            <a:ext cx="2991765" cy="1631216"/>
          </a:xfrm>
          <a:prstGeom prst="rect">
            <a:avLst/>
          </a:prstGeom>
          <a:ln>
            <a:solidFill>
              <a:schemeClr val="tx1">
                <a:lumMod val="65000"/>
                <a:lumOff val="35000"/>
              </a:schemeClr>
            </a:solidFill>
            <a:prstDash val="dash"/>
          </a:ln>
        </p:spPr>
        <p:txBody>
          <a:bodyPr wrap="square">
            <a:spAutoFit/>
          </a:bodyPr>
          <a:lstStyle/>
          <a:p>
            <a:r>
              <a:rPr lang="el-GR" sz="2000" dirty="0" smtClean="0">
                <a:solidFill>
                  <a:prstClr val="black"/>
                </a:solidFill>
                <a:latin typeface="Calibri"/>
              </a:rPr>
              <a:t>Τα μόρια του νερού οργανώνονται ώστε να αντισταθούν στον υδρόφοβο χαρακτήρα που έχει το πόδι του εντόμου.</a:t>
            </a:r>
            <a:endParaRPr lang="el-GR" sz="2000" dirty="0">
              <a:solidFill>
                <a:prstClr val="black"/>
              </a:solidFill>
              <a:latin typeface="Calibri"/>
            </a:endParaRPr>
          </a:p>
        </p:txBody>
      </p:sp>
      <p:pic>
        <p:nvPicPr>
          <p:cNvPr id="51202" name="Picture 2" descr="εντομο στηνεπιφάνεια νερού"/>
          <p:cNvPicPr>
            <a:picLocks noChangeAspect="1" noChangeArrowheads="1"/>
          </p:cNvPicPr>
          <p:nvPr/>
        </p:nvPicPr>
        <p:blipFill>
          <a:blip r:embed="rId2"/>
          <a:srcRect/>
          <a:stretch>
            <a:fillRect/>
          </a:stretch>
        </p:blipFill>
        <p:spPr bwMode="auto">
          <a:xfrm>
            <a:off x="5652120" y="3286064"/>
            <a:ext cx="3051442" cy="2483874"/>
          </a:xfrm>
          <a:prstGeom prst="rect">
            <a:avLst/>
          </a:prstGeom>
          <a:noFill/>
          <a:ln>
            <a:solidFill>
              <a:schemeClr val="tx1"/>
            </a:solidFill>
          </a:ln>
        </p:spPr>
      </p:pic>
      <p:sp>
        <p:nvSpPr>
          <p:cNvPr id="9" name="Rectangle 8"/>
          <p:cNvSpPr/>
          <p:nvPr/>
        </p:nvSpPr>
        <p:spPr>
          <a:xfrm>
            <a:off x="6043714" y="5851095"/>
            <a:ext cx="2268254" cy="646331"/>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3"/>
              </a:rPr>
              <a:t>WaterstriderEnWiki</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4" tooltip="User:Megodenas"/>
              </a:rPr>
              <a:t>Megodenas</a:t>
            </a:r>
            <a:r>
              <a:rPr lang="en-US" sz="1200" dirty="0">
                <a:solidFill>
                  <a:prstClr val="black"/>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solidFill>
                <a:latin typeface="Calibri"/>
                <a:hlinkClick r:id="rId5"/>
              </a:rPr>
              <a:t>CC BY-SA 3.0</a:t>
            </a:r>
            <a:endParaRPr lang="en-US" sz="1200" dirty="0">
              <a:solidFill>
                <a:prstClr val="black"/>
              </a:solidFill>
              <a:latin typeface="Calibri"/>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37</a:t>
            </a:fld>
            <a:endParaRPr lang="el-GR" dirty="0">
              <a:solidFill>
                <a:prstClr val="black"/>
              </a:solidFill>
            </a:endParaRPr>
          </a:p>
        </p:txBody>
      </p:sp>
    </p:spTree>
    <p:extLst>
      <p:ext uri="{BB962C8B-B14F-4D97-AF65-F5344CB8AC3E}">
        <p14:creationId xmlns:p14="http://schemas.microsoft.com/office/powerpoint/2010/main" val="18456737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80120"/>
          </a:xfrm>
        </p:spPr>
        <p:txBody>
          <a:bodyPr>
            <a:noAutofit/>
          </a:bodyPr>
          <a:lstStyle/>
          <a:p>
            <a:r>
              <a:rPr lang="el-GR" dirty="0" smtClean="0"/>
              <a:t>Αποτελέσματα της δράσης των τασιενεργών υλικών</a:t>
            </a:r>
            <a:endParaRPr lang="el-GR" dirty="0"/>
          </a:p>
        </p:txBody>
      </p:sp>
      <p:sp>
        <p:nvSpPr>
          <p:cNvPr id="3" name="Content Placeholder 2"/>
          <p:cNvSpPr>
            <a:spLocks noGrp="1"/>
          </p:cNvSpPr>
          <p:nvPr>
            <p:ph idx="1"/>
          </p:nvPr>
        </p:nvSpPr>
        <p:spPr>
          <a:xfrm>
            <a:off x="457200" y="1484784"/>
            <a:ext cx="8229600" cy="4752528"/>
          </a:xfrm>
        </p:spPr>
        <p:txBody>
          <a:bodyPr>
            <a:noAutofit/>
          </a:bodyPr>
          <a:lstStyle/>
          <a:p>
            <a:pPr>
              <a:lnSpc>
                <a:spcPct val="114000"/>
              </a:lnSpc>
              <a:spcBef>
                <a:spcPts val="1200"/>
              </a:spcBef>
            </a:pPr>
            <a:r>
              <a:rPr lang="el-GR" sz="2400" dirty="0" smtClean="0"/>
              <a:t>Η </a:t>
            </a:r>
            <a:r>
              <a:rPr lang="el-GR" sz="2400" b="1" dirty="0" smtClean="0"/>
              <a:t>απορρυπαντική</a:t>
            </a:r>
            <a:r>
              <a:rPr lang="el-GR" sz="2400" dirty="0" smtClean="0"/>
              <a:t> δράση.</a:t>
            </a:r>
          </a:p>
          <a:p>
            <a:pPr>
              <a:lnSpc>
                <a:spcPct val="114000"/>
              </a:lnSpc>
              <a:spcBef>
                <a:spcPts val="1200"/>
              </a:spcBef>
            </a:pPr>
            <a:r>
              <a:rPr lang="el-GR" sz="2400" dirty="0" smtClean="0"/>
              <a:t>Η </a:t>
            </a:r>
            <a:r>
              <a:rPr lang="el-GR" sz="2400" b="1" dirty="0" smtClean="0"/>
              <a:t>διαβροχή</a:t>
            </a:r>
            <a:r>
              <a:rPr lang="el-GR" sz="2400" dirty="0" smtClean="0"/>
              <a:t> (</a:t>
            </a:r>
            <a:r>
              <a:rPr lang="en-US" sz="2400" dirty="0" smtClean="0"/>
              <a:t>wetting</a:t>
            </a:r>
            <a:r>
              <a:rPr lang="el-GR" sz="2400" dirty="0" smtClean="0"/>
              <a:t>) μιας υδρόφοβης επιφάνειας επιτυγχάνεται με τη εισβολή μορίων νερού που βρίσκονται γύρω από τα μικκυλιακά συσσωματώματα. Με αυτό τον τρόπο, τα τασιενεργά χρησιμοποιούνται ως «Δούρειος Ίππος» από το νερό ώστε αυτό να αποκτήσει μεγαλύτερη επαφή με το εχθρικό περιβάλλον ενός υδρόφοβου</a:t>
            </a:r>
            <a:r>
              <a:rPr lang="en-US" sz="2400" dirty="0" smtClean="0"/>
              <a:t> </a:t>
            </a:r>
            <a:r>
              <a:rPr lang="el-GR" sz="2400" dirty="0" smtClean="0"/>
              <a:t>υλικού.</a:t>
            </a:r>
          </a:p>
          <a:p>
            <a:pPr>
              <a:lnSpc>
                <a:spcPct val="114000"/>
              </a:lnSpc>
              <a:spcBef>
                <a:spcPts val="1200"/>
              </a:spcBef>
            </a:pPr>
            <a:r>
              <a:rPr lang="el-GR" sz="2400" dirty="0" smtClean="0"/>
              <a:t>Ο </a:t>
            </a:r>
            <a:r>
              <a:rPr lang="el-GR" sz="2400" b="1" dirty="0" smtClean="0"/>
              <a:t>αφρισμός </a:t>
            </a:r>
            <a:r>
              <a:rPr lang="el-GR" sz="2400" dirty="0" smtClean="0"/>
              <a:t>: είναι το αποτέλεσμα της αύξησης της επιφάνειας διεπαφής μεταξύ των δυο «εχθρικών» μέσων</a:t>
            </a:r>
            <a:r>
              <a:rPr lang="el-GR" sz="2400" dirty="0"/>
              <a:t>.</a:t>
            </a:r>
            <a:endParaRPr lang="el-GR" sz="2400" dirty="0" smtClean="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38</a:t>
            </a:fld>
            <a:endParaRPr lang="el-GR" dirty="0">
              <a:solidFill>
                <a:prstClr val="black"/>
              </a:solidFill>
            </a:endParaRPr>
          </a:p>
        </p:txBody>
      </p:sp>
    </p:spTree>
    <p:extLst>
      <p:ext uri="{BB962C8B-B14F-4D97-AF65-F5344CB8AC3E}">
        <p14:creationId xmlns:p14="http://schemas.microsoft.com/office/powerpoint/2010/main" val="5374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Η δομή του νερού</a:t>
            </a:r>
            <a:endParaRPr lang="el-GR" dirty="0"/>
          </a:p>
        </p:txBody>
      </p:sp>
      <p:sp>
        <p:nvSpPr>
          <p:cNvPr id="3" name="2 - Θέση περιεχομένου"/>
          <p:cNvSpPr>
            <a:spLocks noGrp="1"/>
          </p:cNvSpPr>
          <p:nvPr>
            <p:ph idx="1"/>
          </p:nvPr>
        </p:nvSpPr>
        <p:spPr>
          <a:xfrm>
            <a:off x="457200" y="1196752"/>
            <a:ext cx="3898776" cy="5040560"/>
          </a:xfrm>
        </p:spPr>
        <p:txBody>
          <a:bodyPr>
            <a:noAutofit/>
          </a:bodyPr>
          <a:lstStyle/>
          <a:p>
            <a:pPr>
              <a:lnSpc>
                <a:spcPct val="114000"/>
              </a:lnSpc>
              <a:spcBef>
                <a:spcPts val="1200"/>
              </a:spcBef>
            </a:pPr>
            <a:r>
              <a:rPr lang="el-GR" sz="2400" dirty="0" smtClean="0"/>
              <a:t>Πολλά μόρια του νερού αποκτούν δυναμική οργάνωση με τη βοήθεια των δεσμών υδρογόνου</a:t>
            </a:r>
            <a:r>
              <a:rPr lang="en-US" sz="2400" dirty="0" smtClean="0"/>
              <a:t>.</a:t>
            </a:r>
            <a:endParaRPr lang="el-GR" sz="2400" dirty="0" smtClean="0"/>
          </a:p>
          <a:p>
            <a:pPr>
              <a:lnSpc>
                <a:spcPct val="114000"/>
              </a:lnSpc>
              <a:spcBef>
                <a:spcPts val="1200"/>
              </a:spcBef>
            </a:pPr>
            <a:r>
              <a:rPr lang="el-GR" sz="2400" dirty="0" smtClean="0"/>
              <a:t>Δημιουργία «</a:t>
            </a:r>
            <a:r>
              <a:rPr lang="el-GR" sz="2400" b="1" dirty="0" smtClean="0"/>
              <a:t>δικτύων</a:t>
            </a:r>
            <a:r>
              <a:rPr lang="el-GR" sz="2400" dirty="0" smtClean="0"/>
              <a:t>» στην υγρή φάση</a:t>
            </a:r>
            <a:r>
              <a:rPr lang="en-US" sz="2400" dirty="0"/>
              <a:t>.</a:t>
            </a:r>
            <a:endParaRPr lang="el-GR" sz="2400" dirty="0" smtClean="0"/>
          </a:p>
        </p:txBody>
      </p:sp>
      <p:grpSp>
        <p:nvGrpSpPr>
          <p:cNvPr id="4" name="Ομάδα 3" descr="οι δεσμοί υδρογόνου στη δομή του νερού"/>
          <p:cNvGrpSpPr/>
          <p:nvPr/>
        </p:nvGrpSpPr>
        <p:grpSpPr>
          <a:xfrm>
            <a:off x="4139952" y="1215043"/>
            <a:ext cx="4844698" cy="5110836"/>
            <a:chOff x="4139952" y="1215043"/>
            <a:chExt cx="4844698" cy="5110836"/>
          </a:xfrm>
        </p:grpSpPr>
        <p:pic>
          <p:nvPicPr>
            <p:cNvPr id="27" name="18 - Εικόνα" descr="WATER NETWORK.gif"/>
            <p:cNvPicPr>
              <a:picLocks noChangeAspect="1"/>
            </p:cNvPicPr>
            <p:nvPr/>
          </p:nvPicPr>
          <p:blipFill>
            <a:blip r:embed="rId2"/>
            <a:srcRect t="2041" r="7142"/>
            <a:stretch>
              <a:fillRect/>
            </a:stretch>
          </p:blipFill>
          <p:spPr>
            <a:xfrm>
              <a:off x="4139952" y="1215043"/>
              <a:ext cx="4844698" cy="5110836"/>
            </a:xfrm>
            <a:prstGeom prst="rect">
              <a:avLst/>
            </a:prstGeom>
          </p:spPr>
        </p:pic>
        <p:grpSp>
          <p:nvGrpSpPr>
            <p:cNvPr id="24" name="Ομάδα 23"/>
            <p:cNvGrpSpPr/>
            <p:nvPr/>
          </p:nvGrpSpPr>
          <p:grpSpPr>
            <a:xfrm>
              <a:off x="4710472" y="2061941"/>
              <a:ext cx="3354009" cy="3192391"/>
              <a:chOff x="3857620" y="1071546"/>
              <a:chExt cx="4500594" cy="4714908"/>
            </a:xfrm>
          </p:grpSpPr>
          <p:cxnSp>
            <p:nvCxnSpPr>
              <p:cNvPr id="28" name="12 - Ευθύγραμμο βέλος σύνδεσης"/>
              <p:cNvCxnSpPr/>
              <p:nvPr/>
            </p:nvCxnSpPr>
            <p:spPr>
              <a:xfrm rot="5400000" flipH="1" flipV="1">
                <a:off x="7394000" y="2964455"/>
                <a:ext cx="713983" cy="642942"/>
              </a:xfrm>
              <a:prstGeom prst="straightConnector1">
                <a:avLst/>
              </a:prstGeom>
              <a:ln w="3492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15 - Ευθύγραμμο βέλος σύνδεσης"/>
              <p:cNvCxnSpPr/>
              <p:nvPr/>
            </p:nvCxnSpPr>
            <p:spPr>
              <a:xfrm>
                <a:off x="6357950" y="2214554"/>
                <a:ext cx="1143008" cy="214314"/>
              </a:xfrm>
              <a:prstGeom prst="straightConnector1">
                <a:avLst/>
              </a:prstGeom>
              <a:ln w="3492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0" name="19 - Ευθεία γραμμή σύνδεσης"/>
              <p:cNvCxnSpPr/>
              <p:nvPr/>
            </p:nvCxnSpPr>
            <p:spPr>
              <a:xfrm rot="5400000">
                <a:off x="5786446" y="2143116"/>
                <a:ext cx="857256" cy="1588"/>
              </a:xfrm>
              <a:prstGeom prst="line">
                <a:avLst/>
              </a:prstGeom>
              <a:ln w="571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2" name="20 - Ευθεία γραμμή σύνδεσης"/>
              <p:cNvCxnSpPr/>
              <p:nvPr/>
            </p:nvCxnSpPr>
            <p:spPr>
              <a:xfrm>
                <a:off x="7000892" y="3571876"/>
                <a:ext cx="785818" cy="285752"/>
              </a:xfrm>
              <a:prstGeom prst="line">
                <a:avLst/>
              </a:prstGeom>
              <a:ln w="571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3" name="22 - Ευθεία γραμμή σύνδεσης"/>
              <p:cNvCxnSpPr/>
              <p:nvPr/>
            </p:nvCxnSpPr>
            <p:spPr>
              <a:xfrm rot="10800000" flipV="1">
                <a:off x="4714876" y="3571876"/>
                <a:ext cx="928694" cy="285752"/>
              </a:xfrm>
              <a:prstGeom prst="line">
                <a:avLst/>
              </a:prstGeom>
              <a:ln w="571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4" name="24 - Ευθεία γραμμή σύνδεσης"/>
              <p:cNvCxnSpPr/>
              <p:nvPr/>
            </p:nvCxnSpPr>
            <p:spPr>
              <a:xfrm rot="5400000">
                <a:off x="5464975" y="4321975"/>
                <a:ext cx="857256" cy="214314"/>
              </a:xfrm>
              <a:prstGeom prst="line">
                <a:avLst/>
              </a:prstGeom>
              <a:ln w="5715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35" name="56 - Ομάδα"/>
              <p:cNvGrpSpPr/>
              <p:nvPr/>
            </p:nvGrpSpPr>
            <p:grpSpPr>
              <a:xfrm>
                <a:off x="3857620" y="1071546"/>
                <a:ext cx="4500594" cy="4714908"/>
                <a:chOff x="3857620" y="1071546"/>
                <a:chExt cx="4500594" cy="4714908"/>
              </a:xfrm>
            </p:grpSpPr>
            <p:cxnSp>
              <p:nvCxnSpPr>
                <p:cNvPr id="36" name="38 - Ευθεία γραμμή σύνδεσης"/>
                <p:cNvCxnSpPr/>
                <p:nvPr/>
              </p:nvCxnSpPr>
              <p:spPr>
                <a:xfrm rot="5400000">
                  <a:off x="3500430" y="1428736"/>
                  <a:ext cx="3000396" cy="228601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39 - Ευθεία γραμμή σύνδεσης"/>
                <p:cNvCxnSpPr/>
                <p:nvPr/>
              </p:nvCxnSpPr>
              <p:spPr>
                <a:xfrm rot="16200000" flipV="1">
                  <a:off x="3786182" y="4143380"/>
                  <a:ext cx="1714512" cy="157163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42 - Ευθεία γραμμή σύνδεσης"/>
                <p:cNvCxnSpPr/>
                <p:nvPr/>
              </p:nvCxnSpPr>
              <p:spPr>
                <a:xfrm flipV="1">
                  <a:off x="5429256" y="4143380"/>
                  <a:ext cx="2857520" cy="164307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45 - Ευθεία γραμμή σύνδεσης"/>
                <p:cNvCxnSpPr/>
                <p:nvPr/>
              </p:nvCxnSpPr>
              <p:spPr>
                <a:xfrm rot="16200000" flipH="1">
                  <a:off x="5715008" y="1500174"/>
                  <a:ext cx="3071834" cy="221457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48 - Ευθεία γραμμή σύνδεσης"/>
                <p:cNvCxnSpPr/>
                <p:nvPr/>
              </p:nvCxnSpPr>
              <p:spPr>
                <a:xfrm>
                  <a:off x="3929058" y="4071942"/>
                  <a:ext cx="4357718" cy="71438"/>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44" name="51 - Ευθεία γραμμή σύνδεσης"/>
                <p:cNvCxnSpPr/>
                <p:nvPr/>
              </p:nvCxnSpPr>
              <p:spPr>
                <a:xfrm rot="5400000">
                  <a:off x="3428992" y="3071810"/>
                  <a:ext cx="4714908" cy="71438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48" name="30 - TextBox"/>
            <p:cNvSpPr txBox="1"/>
            <p:nvPr/>
          </p:nvSpPr>
          <p:spPr>
            <a:xfrm>
              <a:off x="7420178" y="2550108"/>
              <a:ext cx="1564471" cy="769441"/>
            </a:xfrm>
            <a:prstGeom prst="rect">
              <a:avLst/>
            </a:prstGeom>
            <a:noFill/>
          </p:spPr>
          <p:txBody>
            <a:bodyPr wrap="square" rtlCol="0">
              <a:spAutoFit/>
            </a:bodyPr>
            <a:lstStyle/>
            <a:p>
              <a:r>
                <a:rPr lang="el-GR" sz="2200" dirty="0" smtClean="0">
                  <a:solidFill>
                    <a:prstClr val="white"/>
                  </a:solidFill>
                  <a:latin typeface="Calibri"/>
                </a:rPr>
                <a:t>Δεσμοί υδρογόνου</a:t>
              </a:r>
              <a:endParaRPr lang="el-GR" sz="2200" dirty="0">
                <a:solidFill>
                  <a:prstClr val="white"/>
                </a:solidFill>
                <a:latin typeface="Calibri"/>
              </a:endParaRPr>
            </a:p>
          </p:txBody>
        </p:sp>
      </p:gr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3</a:t>
            </a:fld>
            <a:endParaRPr lang="el-GR" dirty="0">
              <a:solidFill>
                <a:prstClr val="black"/>
              </a:solidFill>
            </a:endParaRPr>
          </a:p>
        </p:txBody>
      </p:sp>
    </p:spTree>
    <p:extLst>
      <p:ext uri="{BB962C8B-B14F-4D97-AF65-F5344CB8AC3E}">
        <p14:creationId xmlns:p14="http://schemas.microsoft.com/office/powerpoint/2010/main" val="13867435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80120"/>
          </a:xfrm>
        </p:spPr>
        <p:txBody>
          <a:bodyPr>
            <a:noAutofit/>
          </a:bodyPr>
          <a:lstStyle/>
          <a:p>
            <a:r>
              <a:rPr lang="el-GR" dirty="0" smtClean="0"/>
              <a:t>Τα τασιενεργά μειώνουν την επιφανειακή τάση του νερού</a:t>
            </a:r>
            <a:endParaRPr lang="el-GR" dirty="0"/>
          </a:p>
        </p:txBody>
      </p:sp>
      <p:sp>
        <p:nvSpPr>
          <p:cNvPr id="3" name="Content Placeholder 2"/>
          <p:cNvSpPr>
            <a:spLocks noGrp="1"/>
          </p:cNvSpPr>
          <p:nvPr>
            <p:ph idx="1"/>
          </p:nvPr>
        </p:nvSpPr>
        <p:spPr>
          <a:xfrm>
            <a:off x="457200" y="1484784"/>
            <a:ext cx="8229600" cy="4752528"/>
          </a:xfrm>
        </p:spPr>
        <p:txBody>
          <a:bodyPr>
            <a:noAutofit/>
          </a:bodyPr>
          <a:lstStyle/>
          <a:p>
            <a:pPr>
              <a:lnSpc>
                <a:spcPct val="114000"/>
              </a:lnSpc>
              <a:spcBef>
                <a:spcPts val="1200"/>
              </a:spcBef>
            </a:pPr>
            <a:r>
              <a:rPr lang="el-GR" sz="2400" dirty="0" smtClean="0"/>
              <a:t>Η παρουσία υλικών στο νερό όπως οι σάπωνες, μειώνει την επιφανειακή του τάση και αναγκάζει τα μόρια του νερού να υιοθετούν μια οργανωτική δομή ώστε να </a:t>
            </a:r>
            <a:r>
              <a:rPr lang="el-GR" sz="2400" b="1" dirty="0" smtClean="0"/>
              <a:t>μην αποφεύγει </a:t>
            </a:r>
            <a:r>
              <a:rPr lang="el-GR" sz="2400" dirty="0" smtClean="0"/>
              <a:t>το λιπαρό περιβάλλον.</a:t>
            </a:r>
          </a:p>
          <a:p>
            <a:pPr>
              <a:lnSpc>
                <a:spcPct val="114000"/>
              </a:lnSpc>
              <a:spcBef>
                <a:spcPts val="1200"/>
              </a:spcBef>
            </a:pPr>
            <a:r>
              <a:rPr lang="el-GR" sz="2400" dirty="0" smtClean="0"/>
              <a:t>Οι σάπωνες λειτουργούν ως «μεσάζοντες» ή «</a:t>
            </a:r>
            <a:r>
              <a:rPr lang="el-GR" sz="2400" b="1" dirty="0" smtClean="0"/>
              <a:t>γέφυρες</a:t>
            </a:r>
            <a:r>
              <a:rPr lang="el-GR" sz="2400" dirty="0" smtClean="0"/>
              <a:t>» που εξασφαλίζουν καλύτερη επαφή μεταξύ μιας ποσότητας νερού και μιας λιπαρής ουσίας όπως ένας ρύπος.</a:t>
            </a:r>
          </a:p>
          <a:p>
            <a:pPr>
              <a:lnSpc>
                <a:spcPct val="114000"/>
              </a:lnSpc>
              <a:spcBef>
                <a:spcPts val="1200"/>
              </a:spcBef>
            </a:pPr>
            <a:r>
              <a:rPr lang="el-GR" sz="2400" dirty="0" smtClean="0"/>
              <a:t>Οι σάπωνες, τα υπόλοιπα απορρυπαντικά υλικά, και γενικά όλα τα υλικά που σχηματίζουν μικκύλια σε υδατικό περιβάλλον, καλούνται «</a:t>
            </a:r>
            <a:r>
              <a:rPr lang="el-GR" sz="2400" b="1" dirty="0" smtClean="0"/>
              <a:t>τασιενεργά υλικά</a:t>
            </a:r>
            <a:r>
              <a:rPr lang="el-GR" sz="2400" dirty="0" smtClean="0"/>
              <a:t>».</a:t>
            </a: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39</a:t>
            </a:fld>
            <a:endParaRPr lang="el-GR" dirty="0">
              <a:solidFill>
                <a:prstClr val="black"/>
              </a:solidFill>
            </a:endParaRPr>
          </a:p>
        </p:txBody>
      </p:sp>
    </p:spTree>
    <p:extLst>
      <p:ext uri="{BB962C8B-B14F-4D97-AF65-F5344CB8AC3E}">
        <p14:creationId xmlns:p14="http://schemas.microsoft.com/office/powerpoint/2010/main" val="37793671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Autofit/>
          </a:bodyPr>
          <a:lstStyle/>
          <a:p>
            <a:r>
              <a:rPr lang="el-GR" dirty="0" smtClean="0"/>
              <a:t>Πώς συγκροτούνται τα μικκύλια στο νερό;</a:t>
            </a:r>
            <a:endParaRPr lang="el-GR" dirty="0"/>
          </a:p>
        </p:txBody>
      </p:sp>
      <p:sp>
        <p:nvSpPr>
          <p:cNvPr id="3" name="Content Placeholder 2"/>
          <p:cNvSpPr>
            <a:spLocks noGrp="1"/>
          </p:cNvSpPr>
          <p:nvPr>
            <p:ph idx="1"/>
          </p:nvPr>
        </p:nvSpPr>
        <p:spPr>
          <a:xfrm>
            <a:off x="457200" y="1196752"/>
            <a:ext cx="4906888" cy="5040560"/>
          </a:xfrm>
        </p:spPr>
        <p:txBody>
          <a:bodyPr>
            <a:noAutofit/>
          </a:bodyPr>
          <a:lstStyle/>
          <a:p>
            <a:pPr marL="0" indent="0">
              <a:buNone/>
            </a:pPr>
            <a:r>
              <a:rPr lang="el-GR" sz="2400" dirty="0" smtClean="0"/>
              <a:t>Στις μικκυλιακές δομές τους μέσα στο νερό, όλα τα μόρια ενός σάπωνα οργανώνονται ώστε :</a:t>
            </a:r>
          </a:p>
          <a:p>
            <a:pPr lvl="1">
              <a:buFont typeface="Arial" panose="020B0604020202020204" pitchFamily="34" charset="0"/>
              <a:buChar char="•"/>
            </a:pPr>
            <a:r>
              <a:rPr lang="el-GR" sz="2400" dirty="0" smtClean="0"/>
              <a:t>Να συνωστίζουν τις υδρόφοβες ανθρακικές αλυσίδες στο </a:t>
            </a:r>
            <a:r>
              <a:rPr lang="el-GR" sz="2400" b="1" dirty="0" smtClean="0"/>
              <a:t>εσωτερικό</a:t>
            </a:r>
            <a:r>
              <a:rPr lang="el-GR" sz="2400" dirty="0" smtClean="0"/>
              <a:t> των σφαιριδίων (και συνεπώς μακριά από το νερό) και</a:t>
            </a:r>
          </a:p>
          <a:p>
            <a:pPr lvl="1">
              <a:buFont typeface="Arial" panose="020B0604020202020204" pitchFamily="34" charset="0"/>
              <a:buChar char="•"/>
            </a:pPr>
            <a:r>
              <a:rPr lang="el-GR" sz="2400" dirty="0" smtClean="0"/>
              <a:t>Τις πολικές ομάδες (καρβοξυλικά ανιόντα) </a:t>
            </a:r>
            <a:r>
              <a:rPr lang="el-GR" sz="2400" b="1" dirty="0" smtClean="0"/>
              <a:t>προς τα έξω</a:t>
            </a:r>
            <a:r>
              <a:rPr lang="el-GR" sz="2400" dirty="0" smtClean="0"/>
              <a:t>.  </a:t>
            </a:r>
            <a:endParaRPr lang="el-GR" sz="3200" dirty="0"/>
          </a:p>
        </p:txBody>
      </p:sp>
      <p:sp>
        <p:nvSpPr>
          <p:cNvPr id="7" name="6 - TextBox"/>
          <p:cNvSpPr txBox="1"/>
          <p:nvPr/>
        </p:nvSpPr>
        <p:spPr>
          <a:xfrm>
            <a:off x="5289784" y="5357129"/>
            <a:ext cx="3707904" cy="1015663"/>
          </a:xfrm>
          <a:prstGeom prst="rect">
            <a:avLst/>
          </a:prstGeom>
          <a:noFill/>
          <a:ln>
            <a:solidFill>
              <a:schemeClr val="tx1">
                <a:lumMod val="65000"/>
                <a:lumOff val="35000"/>
              </a:schemeClr>
            </a:solidFill>
            <a:prstDash val="dash"/>
          </a:ln>
        </p:spPr>
        <p:txBody>
          <a:bodyPr wrap="square" rtlCol="0">
            <a:spAutoFit/>
          </a:bodyPr>
          <a:lstStyle/>
          <a:p>
            <a:r>
              <a:rPr lang="el-GR" sz="2000" dirty="0" smtClean="0">
                <a:solidFill>
                  <a:prstClr val="black"/>
                </a:solidFill>
                <a:latin typeface="Calibri"/>
              </a:rPr>
              <a:t>Μικκύλιο που σχηματίζεται από σάπωνες παλμιτικού καλίου σε υδατικό περιβάλλον.</a:t>
            </a:r>
            <a:endParaRPr lang="el-GR" sz="2000" dirty="0">
              <a:solidFill>
                <a:prstClr val="black"/>
              </a:solidFill>
              <a:latin typeface="Calibri"/>
            </a:endParaRPr>
          </a:p>
        </p:txBody>
      </p:sp>
      <p:pic>
        <p:nvPicPr>
          <p:cNvPr id="8" name="7 - Εικόνα" descr="Μικκύλιο που σχηματίζεται από σάπωνες παλμιτικού καλίου σε υδατικό περιβάλλον.&#10;"/>
          <p:cNvPicPr/>
          <p:nvPr/>
        </p:nvPicPr>
        <p:blipFill>
          <a:blip r:embed="rId2"/>
          <a:srcRect/>
          <a:stretch>
            <a:fillRect/>
          </a:stretch>
        </p:blipFill>
        <p:spPr bwMode="auto">
          <a:xfrm>
            <a:off x="5143472" y="1642353"/>
            <a:ext cx="4000528" cy="3714776"/>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40</a:t>
            </a:fld>
            <a:endParaRPr lang="el-GR" dirty="0">
              <a:solidFill>
                <a:prstClr val="black"/>
              </a:solidFill>
            </a:endParaRPr>
          </a:p>
        </p:txBody>
      </p:sp>
    </p:spTree>
    <p:extLst>
      <p:ext uri="{BB962C8B-B14F-4D97-AF65-F5344CB8AC3E}">
        <p14:creationId xmlns:p14="http://schemas.microsoft.com/office/powerpoint/2010/main" val="21005687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Δομή μικκυλίου ενός σάπωνα</a:t>
            </a:r>
            <a:endParaRPr lang="el-GR" dirty="0"/>
          </a:p>
        </p:txBody>
      </p:sp>
      <p:grpSp>
        <p:nvGrpSpPr>
          <p:cNvPr id="4" name="Ομάδα 3" descr="Δομή μικκυλίου ενός σάπωνα"/>
          <p:cNvGrpSpPr/>
          <p:nvPr/>
        </p:nvGrpSpPr>
        <p:grpSpPr>
          <a:xfrm>
            <a:off x="1668747" y="1161159"/>
            <a:ext cx="5806507" cy="5436193"/>
            <a:chOff x="2428860" y="500042"/>
            <a:chExt cx="6424134" cy="6296893"/>
          </a:xfrm>
        </p:grpSpPr>
        <p:pic>
          <p:nvPicPr>
            <p:cNvPr id="6" name="5 - Εικόνα"/>
            <p:cNvPicPr/>
            <p:nvPr/>
          </p:nvPicPr>
          <p:blipFill>
            <a:blip r:embed="rId2"/>
            <a:srcRect/>
            <a:stretch>
              <a:fillRect/>
            </a:stretch>
          </p:blipFill>
          <p:spPr bwMode="auto">
            <a:xfrm>
              <a:off x="2643174" y="857232"/>
              <a:ext cx="5929322" cy="5786454"/>
            </a:xfrm>
            <a:prstGeom prst="rect">
              <a:avLst/>
            </a:prstGeom>
            <a:noFill/>
            <a:ln w="9525">
              <a:noFill/>
              <a:miter lim="800000"/>
              <a:headEnd/>
              <a:tailEnd/>
            </a:ln>
          </p:spPr>
        </p:pic>
        <p:grpSp>
          <p:nvGrpSpPr>
            <p:cNvPr id="31" name="30 - Ομάδα"/>
            <p:cNvGrpSpPr/>
            <p:nvPr/>
          </p:nvGrpSpPr>
          <p:grpSpPr>
            <a:xfrm>
              <a:off x="2428860" y="500042"/>
              <a:ext cx="6424134" cy="6296893"/>
              <a:chOff x="2428860" y="500042"/>
              <a:chExt cx="6424134" cy="6296893"/>
            </a:xfrm>
          </p:grpSpPr>
          <p:pic>
            <p:nvPicPr>
              <p:cNvPr id="7"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2571736" y="4572008"/>
                <a:ext cx="550977" cy="594050"/>
              </a:xfrm>
              <a:prstGeom prst="rect">
                <a:avLst/>
              </a:prstGeom>
              <a:noFill/>
            </p:spPr>
          </p:pic>
          <p:pic>
            <p:nvPicPr>
              <p:cNvPr id="8"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2428860" y="3714752"/>
                <a:ext cx="550977" cy="594050"/>
              </a:xfrm>
              <a:prstGeom prst="rect">
                <a:avLst/>
              </a:prstGeom>
              <a:noFill/>
            </p:spPr>
          </p:pic>
          <p:pic>
            <p:nvPicPr>
              <p:cNvPr id="9"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2428860" y="3131975"/>
                <a:ext cx="550977" cy="594050"/>
              </a:xfrm>
              <a:prstGeom prst="rect">
                <a:avLst/>
              </a:prstGeom>
              <a:noFill/>
            </p:spPr>
          </p:pic>
          <p:pic>
            <p:nvPicPr>
              <p:cNvPr id="10"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20150072">
                <a:off x="3923571" y="6177202"/>
                <a:ext cx="550977" cy="594050"/>
              </a:xfrm>
              <a:prstGeom prst="rect">
                <a:avLst/>
              </a:prstGeom>
              <a:noFill/>
            </p:spPr>
          </p:pic>
          <p:pic>
            <p:nvPicPr>
              <p:cNvPr id="11"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20150072">
                <a:off x="3312131" y="5944641"/>
                <a:ext cx="550977" cy="594050"/>
              </a:xfrm>
              <a:prstGeom prst="rect">
                <a:avLst/>
              </a:prstGeom>
              <a:noFill/>
            </p:spPr>
          </p:pic>
          <p:pic>
            <p:nvPicPr>
              <p:cNvPr id="12"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20150072">
                <a:off x="3026379" y="5301699"/>
                <a:ext cx="550977" cy="594050"/>
              </a:xfrm>
              <a:prstGeom prst="rect">
                <a:avLst/>
              </a:prstGeom>
              <a:noFill/>
            </p:spPr>
          </p:pic>
          <p:pic>
            <p:nvPicPr>
              <p:cNvPr id="13"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21190772">
                <a:off x="2462185" y="2459483"/>
                <a:ext cx="550977" cy="594050"/>
              </a:xfrm>
              <a:prstGeom prst="rect">
                <a:avLst/>
              </a:prstGeom>
              <a:noFill/>
            </p:spPr>
          </p:pic>
          <p:pic>
            <p:nvPicPr>
              <p:cNvPr id="14"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1097635">
                <a:off x="2651047" y="1785950"/>
                <a:ext cx="550977" cy="594050"/>
              </a:xfrm>
              <a:prstGeom prst="rect">
                <a:avLst/>
              </a:prstGeom>
              <a:noFill/>
            </p:spPr>
          </p:pic>
          <p:pic>
            <p:nvPicPr>
              <p:cNvPr id="15"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21190772">
                <a:off x="3319440" y="1102160"/>
                <a:ext cx="550977" cy="594050"/>
              </a:xfrm>
              <a:prstGeom prst="rect">
                <a:avLst/>
              </a:prstGeom>
              <a:noFill/>
            </p:spPr>
          </p:pic>
          <p:pic>
            <p:nvPicPr>
              <p:cNvPr id="16"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4021023" y="571480"/>
                <a:ext cx="550977" cy="594050"/>
              </a:xfrm>
              <a:prstGeom prst="rect">
                <a:avLst/>
              </a:prstGeom>
              <a:noFill/>
            </p:spPr>
          </p:pic>
          <p:pic>
            <p:nvPicPr>
              <p:cNvPr id="17"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4786314" y="571480"/>
                <a:ext cx="550977" cy="594050"/>
              </a:xfrm>
              <a:prstGeom prst="rect">
                <a:avLst/>
              </a:prstGeom>
              <a:noFill/>
            </p:spPr>
          </p:pic>
          <p:pic>
            <p:nvPicPr>
              <p:cNvPr id="18"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5500694" y="500042"/>
                <a:ext cx="550977" cy="594050"/>
              </a:xfrm>
              <a:prstGeom prst="rect">
                <a:avLst/>
              </a:prstGeom>
              <a:noFill/>
            </p:spPr>
          </p:pic>
          <p:pic>
            <p:nvPicPr>
              <p:cNvPr id="19"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6004384">
                <a:off x="7708976" y="1669218"/>
                <a:ext cx="550977" cy="594050"/>
              </a:xfrm>
              <a:prstGeom prst="rect">
                <a:avLst/>
              </a:prstGeom>
              <a:noFill/>
            </p:spPr>
          </p:pic>
          <p:pic>
            <p:nvPicPr>
              <p:cNvPr id="20"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6004384">
                <a:off x="6780281" y="1169151"/>
                <a:ext cx="550977" cy="594050"/>
              </a:xfrm>
              <a:prstGeom prst="rect">
                <a:avLst/>
              </a:prstGeom>
              <a:noFill/>
            </p:spPr>
          </p:pic>
          <p:pic>
            <p:nvPicPr>
              <p:cNvPr id="21"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6004384">
                <a:off x="6280217" y="740524"/>
                <a:ext cx="550977" cy="594050"/>
              </a:xfrm>
              <a:prstGeom prst="rect">
                <a:avLst/>
              </a:prstGeom>
              <a:noFill/>
            </p:spPr>
          </p:pic>
          <p:pic>
            <p:nvPicPr>
              <p:cNvPr id="22"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6004384">
                <a:off x="8137605" y="4169548"/>
                <a:ext cx="550977" cy="594050"/>
              </a:xfrm>
              <a:prstGeom prst="rect">
                <a:avLst/>
              </a:prstGeom>
              <a:noFill/>
            </p:spPr>
          </p:pic>
          <p:pic>
            <p:nvPicPr>
              <p:cNvPr id="23"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6004384">
                <a:off x="8280480" y="3455166"/>
                <a:ext cx="550977" cy="594050"/>
              </a:xfrm>
              <a:prstGeom prst="rect">
                <a:avLst/>
              </a:prstGeom>
              <a:noFill/>
            </p:spPr>
          </p:pic>
          <p:pic>
            <p:nvPicPr>
              <p:cNvPr id="24"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6004384">
                <a:off x="8137605" y="2526474"/>
                <a:ext cx="550977" cy="594050"/>
              </a:xfrm>
              <a:prstGeom prst="rect">
                <a:avLst/>
              </a:prstGeom>
              <a:noFill/>
            </p:spPr>
          </p:pic>
          <p:pic>
            <p:nvPicPr>
              <p:cNvPr id="25"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9591061">
                <a:off x="7372098" y="5934609"/>
                <a:ext cx="550977" cy="594050"/>
              </a:xfrm>
              <a:prstGeom prst="rect">
                <a:avLst/>
              </a:prstGeom>
              <a:noFill/>
            </p:spPr>
          </p:pic>
          <p:pic>
            <p:nvPicPr>
              <p:cNvPr id="26"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8277770">
                <a:off x="7637538" y="5455431"/>
                <a:ext cx="550977" cy="594050"/>
              </a:xfrm>
              <a:prstGeom prst="rect">
                <a:avLst/>
              </a:prstGeom>
              <a:noFill/>
            </p:spPr>
          </p:pic>
          <p:pic>
            <p:nvPicPr>
              <p:cNvPr id="27"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6004384">
                <a:off x="7994728" y="4917901"/>
                <a:ext cx="550977" cy="594050"/>
              </a:xfrm>
              <a:prstGeom prst="rect">
                <a:avLst/>
              </a:prstGeom>
              <a:noFill/>
            </p:spPr>
          </p:pic>
          <p:pic>
            <p:nvPicPr>
              <p:cNvPr id="28"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11697901">
                <a:off x="5710927" y="6202885"/>
                <a:ext cx="550977" cy="594050"/>
              </a:xfrm>
              <a:prstGeom prst="rect">
                <a:avLst/>
              </a:prstGeom>
              <a:noFill/>
            </p:spPr>
          </p:pic>
          <p:pic>
            <p:nvPicPr>
              <p:cNvPr id="29"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10384610">
                <a:off x="6700276" y="6155901"/>
                <a:ext cx="550977" cy="594050"/>
              </a:xfrm>
              <a:prstGeom prst="rect">
                <a:avLst/>
              </a:prstGeom>
              <a:noFill/>
            </p:spPr>
          </p:pic>
        </p:grpSp>
      </p:gr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41</a:t>
            </a:fld>
            <a:endParaRPr lang="el-GR" dirty="0">
              <a:solidFill>
                <a:prstClr val="black"/>
              </a:solidFill>
            </a:endParaRPr>
          </a:p>
        </p:txBody>
      </p:sp>
    </p:spTree>
    <p:extLst>
      <p:ext uri="{BB962C8B-B14F-4D97-AF65-F5344CB8AC3E}">
        <p14:creationId xmlns:p14="http://schemas.microsoft.com/office/powerpoint/2010/main" val="36727036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52128"/>
          </a:xfrm>
        </p:spPr>
        <p:txBody>
          <a:bodyPr>
            <a:noAutofit/>
          </a:bodyPr>
          <a:lstStyle/>
          <a:p>
            <a:r>
              <a:rPr lang="el-GR" dirty="0" smtClean="0"/>
              <a:t>Μοριακή περιγραφή της απορρυπαντικής δράσης </a:t>
            </a:r>
            <a:r>
              <a:rPr lang="el-GR" sz="3200" b="0" dirty="0" smtClean="0"/>
              <a:t>(1 από 3)</a:t>
            </a:r>
            <a:endParaRPr lang="el-GR" sz="3200" b="0" dirty="0"/>
          </a:p>
        </p:txBody>
      </p:sp>
      <p:sp>
        <p:nvSpPr>
          <p:cNvPr id="3" name="Content Placeholder 2"/>
          <p:cNvSpPr>
            <a:spLocks noGrp="1"/>
          </p:cNvSpPr>
          <p:nvPr>
            <p:ph idx="1"/>
          </p:nvPr>
        </p:nvSpPr>
        <p:spPr>
          <a:xfrm>
            <a:off x="457200" y="1556792"/>
            <a:ext cx="8229600" cy="4680520"/>
          </a:xfrm>
        </p:spPr>
        <p:txBody>
          <a:bodyPr>
            <a:noAutofit/>
          </a:bodyPr>
          <a:lstStyle/>
          <a:p>
            <a:pPr>
              <a:lnSpc>
                <a:spcPct val="114000"/>
              </a:lnSpc>
              <a:spcBef>
                <a:spcPts val="1200"/>
              </a:spcBef>
              <a:buFont typeface="Wingdings" panose="05000000000000000000" pitchFamily="2" charset="2"/>
              <a:buChar char="Ø"/>
            </a:pPr>
            <a:r>
              <a:rPr lang="el-GR" sz="2400" dirty="0" smtClean="0"/>
              <a:t>Η απορρυπαντική δράση των σαπουνιών στηρίζεται στο διπλό τους χαρακτήρα :</a:t>
            </a:r>
          </a:p>
          <a:p>
            <a:pPr lvl="1">
              <a:lnSpc>
                <a:spcPct val="114000"/>
              </a:lnSpc>
              <a:spcBef>
                <a:spcPts val="1200"/>
              </a:spcBef>
              <a:buFont typeface="Arial" panose="020B0604020202020204" pitchFamily="34" charset="0"/>
              <a:buChar char="•"/>
            </a:pPr>
            <a:r>
              <a:rPr lang="el-GR" sz="2400" b="1" dirty="0" smtClean="0"/>
              <a:t>Υδρόφοβη </a:t>
            </a:r>
            <a:r>
              <a:rPr lang="el-GR" sz="2400" dirty="0" smtClean="0"/>
              <a:t>περιοχή στο εσωτερικό των μικκυλίων που σχηματίζουν στο υδατικό περιβάλλον,</a:t>
            </a:r>
          </a:p>
          <a:p>
            <a:pPr lvl="1">
              <a:lnSpc>
                <a:spcPct val="114000"/>
              </a:lnSpc>
              <a:spcBef>
                <a:spcPts val="1200"/>
              </a:spcBef>
              <a:buFont typeface="Arial" panose="020B0604020202020204" pitchFamily="34" charset="0"/>
              <a:buChar char="•"/>
            </a:pPr>
            <a:r>
              <a:rPr lang="el-GR" sz="2400" b="1" dirty="0" smtClean="0"/>
              <a:t>Υδρόφιλη</a:t>
            </a:r>
            <a:r>
              <a:rPr lang="el-GR" sz="2400" dirty="0" smtClean="0"/>
              <a:t> εξωτερική περιφέρεια της σφαίρας που οφείλεται στις πολικές ομάδες που είναι σε επαφή με το νερό</a:t>
            </a:r>
            <a:r>
              <a:rPr lang="el-GR" dirty="0"/>
              <a:t>.</a:t>
            </a:r>
            <a:endParaRPr lang="el-GR" sz="2400" dirty="0" smtClean="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42</a:t>
            </a:fld>
            <a:endParaRPr lang="el-GR" dirty="0">
              <a:solidFill>
                <a:prstClr val="black"/>
              </a:solidFill>
            </a:endParaRPr>
          </a:p>
        </p:txBody>
      </p:sp>
    </p:spTree>
    <p:extLst>
      <p:ext uri="{BB962C8B-B14F-4D97-AF65-F5344CB8AC3E}">
        <p14:creationId xmlns:p14="http://schemas.microsoft.com/office/powerpoint/2010/main" val="8251552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noAutofit/>
          </a:bodyPr>
          <a:lstStyle/>
          <a:p>
            <a:r>
              <a:rPr lang="el-GR" dirty="0" smtClean="0"/>
              <a:t>Μοριακή περιγραφή της απορρυπαντικής δράσης </a:t>
            </a:r>
            <a:r>
              <a:rPr lang="el-GR" sz="3200" b="0" dirty="0" smtClean="0"/>
              <a:t>(2 από 3)</a:t>
            </a:r>
            <a:endParaRPr lang="el-GR" sz="3200" b="0" dirty="0"/>
          </a:p>
        </p:txBody>
      </p:sp>
      <p:sp>
        <p:nvSpPr>
          <p:cNvPr id="3" name="Content Placeholder 2"/>
          <p:cNvSpPr>
            <a:spLocks noGrp="1"/>
          </p:cNvSpPr>
          <p:nvPr>
            <p:ph idx="1"/>
          </p:nvPr>
        </p:nvSpPr>
        <p:spPr>
          <a:xfrm>
            <a:off x="107504" y="1429808"/>
            <a:ext cx="3685822" cy="4807504"/>
          </a:xfrm>
        </p:spPr>
        <p:txBody>
          <a:bodyPr>
            <a:noAutofit/>
          </a:bodyPr>
          <a:lstStyle/>
          <a:p>
            <a:pPr>
              <a:lnSpc>
                <a:spcPct val="110000"/>
              </a:lnSpc>
              <a:spcBef>
                <a:spcPts val="3000"/>
              </a:spcBef>
            </a:pPr>
            <a:r>
              <a:rPr lang="el-GR" sz="2400" dirty="0" smtClean="0"/>
              <a:t>Όταν το υδατικό σύστημα μικκυλίων ενός σάπωνα έρχεται σε επαφή με επιφάνεια που φέρει </a:t>
            </a:r>
            <a:r>
              <a:rPr lang="el-GR" sz="2400" b="1" dirty="0" smtClean="0"/>
              <a:t>λιπαρούς</a:t>
            </a:r>
            <a:r>
              <a:rPr lang="el-GR" sz="2400" dirty="0" smtClean="0"/>
              <a:t> (=υδρόφοβους) </a:t>
            </a:r>
            <a:r>
              <a:rPr lang="el-GR" sz="2400" b="1" dirty="0" smtClean="0"/>
              <a:t>ρύπους</a:t>
            </a:r>
            <a:r>
              <a:rPr lang="el-GR" sz="2400" dirty="0" smtClean="0"/>
              <a:t>, αυτοί παγιδεύονται από τα σφαιρικά μικκύλια και εγκλωβίζονται στο εσωτερικό τους.</a:t>
            </a:r>
          </a:p>
        </p:txBody>
      </p:sp>
      <p:grpSp>
        <p:nvGrpSpPr>
          <p:cNvPr id="9" name="Ομάδα 8"/>
          <p:cNvGrpSpPr/>
          <p:nvPr/>
        </p:nvGrpSpPr>
        <p:grpSpPr>
          <a:xfrm>
            <a:off x="3672693" y="1429808"/>
            <a:ext cx="5424002" cy="5174974"/>
            <a:chOff x="3643306" y="1429807"/>
            <a:chExt cx="5709754" cy="5428193"/>
          </a:xfrm>
        </p:grpSpPr>
        <p:grpSp>
          <p:nvGrpSpPr>
            <p:cNvPr id="7" name="9 - Ομάδα"/>
            <p:cNvGrpSpPr/>
            <p:nvPr/>
          </p:nvGrpSpPr>
          <p:grpSpPr>
            <a:xfrm>
              <a:off x="3929058" y="1429807"/>
              <a:ext cx="5334171" cy="5428193"/>
              <a:chOff x="5143504" y="1756724"/>
              <a:chExt cx="3845907" cy="3886854"/>
            </a:xfrm>
          </p:grpSpPr>
          <p:pic>
            <p:nvPicPr>
              <p:cNvPr id="5" name="4 - Εικόνα"/>
              <p:cNvPicPr/>
              <p:nvPr/>
            </p:nvPicPr>
            <p:blipFill>
              <a:blip r:embed="rId2"/>
              <a:srcRect/>
              <a:stretch>
                <a:fillRect/>
              </a:stretch>
            </p:blipFill>
            <p:spPr bwMode="auto">
              <a:xfrm>
                <a:off x="5143504" y="2071678"/>
                <a:ext cx="3507533" cy="3571900"/>
              </a:xfrm>
              <a:prstGeom prst="rect">
                <a:avLst/>
              </a:prstGeom>
              <a:noFill/>
              <a:ln w="9525">
                <a:noFill/>
                <a:miter lim="800000"/>
                <a:headEnd/>
                <a:tailEnd/>
              </a:ln>
            </p:spPr>
          </p:pic>
          <p:sp>
            <p:nvSpPr>
              <p:cNvPr id="6" name="5 - TextBox"/>
              <p:cNvSpPr txBox="1"/>
              <p:nvPr/>
            </p:nvSpPr>
            <p:spPr>
              <a:xfrm>
                <a:off x="8053109" y="1756724"/>
                <a:ext cx="936302" cy="346750"/>
              </a:xfrm>
              <a:prstGeom prst="rect">
                <a:avLst/>
              </a:prstGeom>
              <a:noFill/>
            </p:spPr>
            <p:txBody>
              <a:bodyPr wrap="square" rtlCol="0">
                <a:spAutoFit/>
              </a:bodyPr>
              <a:lstStyle/>
              <a:p>
                <a:r>
                  <a:rPr lang="el-GR" sz="2400" b="1" dirty="0" smtClean="0">
                    <a:solidFill>
                      <a:srgbClr val="F79646">
                        <a:lumMod val="50000"/>
                      </a:srgbClr>
                    </a:solidFill>
                  </a:rPr>
                  <a:t>ρύπος</a:t>
                </a:r>
                <a:endParaRPr lang="el-GR" sz="2400" b="1" dirty="0">
                  <a:solidFill>
                    <a:srgbClr val="F79646">
                      <a:lumMod val="50000"/>
                    </a:srgbClr>
                  </a:solidFill>
                </a:endParaRPr>
              </a:p>
            </p:txBody>
          </p:sp>
          <p:cxnSp>
            <p:nvCxnSpPr>
              <p:cNvPr id="8" name="7 - Ευθύγραμμο βέλος σύνδεσης"/>
              <p:cNvCxnSpPr>
                <a:stCxn id="6" idx="2"/>
              </p:cNvCxnSpPr>
              <p:nvPr/>
            </p:nvCxnSpPr>
            <p:spPr>
              <a:xfrm flipH="1">
                <a:off x="7310855" y="2103474"/>
                <a:ext cx="1210405" cy="1654184"/>
              </a:xfrm>
              <a:prstGeom prst="straightConnector1">
                <a:avLst/>
              </a:prstGeom>
              <a:ln w="19050">
                <a:solidFill>
                  <a:schemeClr val="accent6">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10" name="9 - Ομάδα"/>
            <p:cNvGrpSpPr/>
            <p:nvPr/>
          </p:nvGrpSpPr>
          <p:grpSpPr>
            <a:xfrm>
              <a:off x="3643306" y="1489801"/>
              <a:ext cx="5709754" cy="5368199"/>
              <a:chOff x="2428860" y="500042"/>
              <a:chExt cx="6424134" cy="6296893"/>
            </a:xfrm>
          </p:grpSpPr>
          <p:pic>
            <p:nvPicPr>
              <p:cNvPr id="11"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2571736" y="4572008"/>
                <a:ext cx="550977" cy="594050"/>
              </a:xfrm>
              <a:prstGeom prst="rect">
                <a:avLst/>
              </a:prstGeom>
              <a:noFill/>
            </p:spPr>
          </p:pic>
          <p:pic>
            <p:nvPicPr>
              <p:cNvPr id="12"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2428860" y="3714752"/>
                <a:ext cx="550977" cy="594050"/>
              </a:xfrm>
              <a:prstGeom prst="rect">
                <a:avLst/>
              </a:prstGeom>
              <a:noFill/>
            </p:spPr>
          </p:pic>
          <p:pic>
            <p:nvPicPr>
              <p:cNvPr id="13"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2428860" y="3131975"/>
                <a:ext cx="550977" cy="594050"/>
              </a:xfrm>
              <a:prstGeom prst="rect">
                <a:avLst/>
              </a:prstGeom>
              <a:noFill/>
            </p:spPr>
          </p:pic>
          <p:pic>
            <p:nvPicPr>
              <p:cNvPr id="14"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20150072">
                <a:off x="3923571" y="6177202"/>
                <a:ext cx="550977" cy="594050"/>
              </a:xfrm>
              <a:prstGeom prst="rect">
                <a:avLst/>
              </a:prstGeom>
              <a:noFill/>
            </p:spPr>
          </p:pic>
          <p:pic>
            <p:nvPicPr>
              <p:cNvPr id="15"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20150072">
                <a:off x="3312131" y="5944641"/>
                <a:ext cx="550977" cy="594050"/>
              </a:xfrm>
              <a:prstGeom prst="rect">
                <a:avLst/>
              </a:prstGeom>
              <a:noFill/>
            </p:spPr>
          </p:pic>
          <p:pic>
            <p:nvPicPr>
              <p:cNvPr id="16"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20150072">
                <a:off x="3026379" y="5301699"/>
                <a:ext cx="550977" cy="594050"/>
              </a:xfrm>
              <a:prstGeom prst="rect">
                <a:avLst/>
              </a:prstGeom>
              <a:noFill/>
            </p:spPr>
          </p:pic>
          <p:pic>
            <p:nvPicPr>
              <p:cNvPr id="17"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21190772">
                <a:off x="2462185" y="2459483"/>
                <a:ext cx="550977" cy="594050"/>
              </a:xfrm>
              <a:prstGeom prst="rect">
                <a:avLst/>
              </a:prstGeom>
              <a:noFill/>
            </p:spPr>
          </p:pic>
          <p:pic>
            <p:nvPicPr>
              <p:cNvPr id="18"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1097635">
                <a:off x="2651047" y="1785950"/>
                <a:ext cx="550977" cy="594050"/>
              </a:xfrm>
              <a:prstGeom prst="rect">
                <a:avLst/>
              </a:prstGeom>
              <a:noFill/>
            </p:spPr>
          </p:pic>
          <p:pic>
            <p:nvPicPr>
              <p:cNvPr id="19"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21190772">
                <a:off x="3319440" y="1102160"/>
                <a:ext cx="550977" cy="594050"/>
              </a:xfrm>
              <a:prstGeom prst="rect">
                <a:avLst/>
              </a:prstGeom>
              <a:noFill/>
            </p:spPr>
          </p:pic>
          <p:pic>
            <p:nvPicPr>
              <p:cNvPr id="20"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4021023" y="571480"/>
                <a:ext cx="550977" cy="594050"/>
              </a:xfrm>
              <a:prstGeom prst="rect">
                <a:avLst/>
              </a:prstGeom>
              <a:noFill/>
            </p:spPr>
          </p:pic>
          <p:pic>
            <p:nvPicPr>
              <p:cNvPr id="21"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4786314" y="571480"/>
                <a:ext cx="550977" cy="594050"/>
              </a:xfrm>
              <a:prstGeom prst="rect">
                <a:avLst/>
              </a:prstGeom>
              <a:noFill/>
            </p:spPr>
          </p:pic>
          <p:pic>
            <p:nvPicPr>
              <p:cNvPr id="22"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5500694" y="500042"/>
                <a:ext cx="550977" cy="594050"/>
              </a:xfrm>
              <a:prstGeom prst="rect">
                <a:avLst/>
              </a:prstGeom>
              <a:noFill/>
            </p:spPr>
          </p:pic>
          <p:pic>
            <p:nvPicPr>
              <p:cNvPr id="23"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6004384">
                <a:off x="7708976" y="1669218"/>
                <a:ext cx="550977" cy="594050"/>
              </a:xfrm>
              <a:prstGeom prst="rect">
                <a:avLst/>
              </a:prstGeom>
              <a:noFill/>
            </p:spPr>
          </p:pic>
          <p:pic>
            <p:nvPicPr>
              <p:cNvPr id="24"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6004384">
                <a:off x="6780281" y="1169151"/>
                <a:ext cx="550977" cy="594050"/>
              </a:xfrm>
              <a:prstGeom prst="rect">
                <a:avLst/>
              </a:prstGeom>
              <a:noFill/>
            </p:spPr>
          </p:pic>
          <p:pic>
            <p:nvPicPr>
              <p:cNvPr id="25"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6004384">
                <a:off x="6280217" y="740524"/>
                <a:ext cx="550977" cy="594050"/>
              </a:xfrm>
              <a:prstGeom prst="rect">
                <a:avLst/>
              </a:prstGeom>
              <a:noFill/>
            </p:spPr>
          </p:pic>
          <p:pic>
            <p:nvPicPr>
              <p:cNvPr id="26"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6004384">
                <a:off x="8137605" y="4169548"/>
                <a:ext cx="550977" cy="594050"/>
              </a:xfrm>
              <a:prstGeom prst="rect">
                <a:avLst/>
              </a:prstGeom>
              <a:noFill/>
            </p:spPr>
          </p:pic>
          <p:pic>
            <p:nvPicPr>
              <p:cNvPr id="27"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6004384">
                <a:off x="8280480" y="3455166"/>
                <a:ext cx="550977" cy="594050"/>
              </a:xfrm>
              <a:prstGeom prst="rect">
                <a:avLst/>
              </a:prstGeom>
              <a:noFill/>
            </p:spPr>
          </p:pic>
          <p:pic>
            <p:nvPicPr>
              <p:cNvPr id="28"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6004384">
                <a:off x="8137605" y="2526474"/>
                <a:ext cx="550977" cy="594050"/>
              </a:xfrm>
              <a:prstGeom prst="rect">
                <a:avLst/>
              </a:prstGeom>
              <a:noFill/>
            </p:spPr>
          </p:pic>
          <p:pic>
            <p:nvPicPr>
              <p:cNvPr id="29"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9591061">
                <a:off x="7372098" y="5934609"/>
                <a:ext cx="550977" cy="594050"/>
              </a:xfrm>
              <a:prstGeom prst="rect">
                <a:avLst/>
              </a:prstGeom>
              <a:noFill/>
            </p:spPr>
          </p:pic>
          <p:pic>
            <p:nvPicPr>
              <p:cNvPr id="30"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8277770">
                <a:off x="7637538" y="5455431"/>
                <a:ext cx="550977" cy="594050"/>
              </a:xfrm>
              <a:prstGeom prst="rect">
                <a:avLst/>
              </a:prstGeom>
              <a:noFill/>
            </p:spPr>
          </p:pic>
          <p:pic>
            <p:nvPicPr>
              <p:cNvPr id="31"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6004384">
                <a:off x="7994728" y="4917901"/>
                <a:ext cx="550977" cy="594050"/>
              </a:xfrm>
              <a:prstGeom prst="rect">
                <a:avLst/>
              </a:prstGeom>
              <a:noFill/>
            </p:spPr>
          </p:pic>
          <p:pic>
            <p:nvPicPr>
              <p:cNvPr id="32"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11697901">
                <a:off x="5710927" y="6202885"/>
                <a:ext cx="550977" cy="594050"/>
              </a:xfrm>
              <a:prstGeom prst="rect">
                <a:avLst/>
              </a:prstGeom>
              <a:noFill/>
            </p:spPr>
          </p:pic>
          <p:pic>
            <p:nvPicPr>
              <p:cNvPr id="33" name="Picture 2" descr="D:\Dropbox\TEI\ΜΑΘΗΜΑΤΑ-ΕΡΓΑΣΤΗΡΙΑ\ΕΠΙΣΤΗΜΗ ΥΛΙΚΩΝ ΙΙ (Θ)\ΣΥΝΘΕΤΙΚΑ ΥΛΙΚΑ\ΥΔΑΤ ΜΕΣΑ ΜΕΣΑ ΚΑΘΑΡΙΣΜΟΥ\edu material\H2O.gif"/>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rot="10384610">
                <a:off x="6700276" y="6155901"/>
                <a:ext cx="550977" cy="594050"/>
              </a:xfrm>
              <a:prstGeom prst="rect">
                <a:avLst/>
              </a:prstGeom>
              <a:noFill/>
            </p:spPr>
          </p:pic>
        </p:grpSp>
      </p:gr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43</a:t>
            </a:fld>
            <a:endParaRPr lang="el-GR" dirty="0">
              <a:solidFill>
                <a:prstClr val="black"/>
              </a:solidFill>
            </a:endParaRPr>
          </a:p>
        </p:txBody>
      </p:sp>
    </p:spTree>
    <p:extLst>
      <p:ext uri="{BB962C8B-B14F-4D97-AF65-F5344CB8AC3E}">
        <p14:creationId xmlns:p14="http://schemas.microsoft.com/office/powerpoint/2010/main" val="11500545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noAutofit/>
          </a:bodyPr>
          <a:lstStyle/>
          <a:p>
            <a:r>
              <a:rPr lang="el-GR" dirty="0" smtClean="0"/>
              <a:t>Μοριακή περιγραφή της απορρυπαντικής δράσης </a:t>
            </a:r>
            <a:r>
              <a:rPr lang="el-GR" sz="3200" b="0" dirty="0" smtClean="0"/>
              <a:t>(3 από 3)</a:t>
            </a:r>
            <a:endParaRPr lang="el-GR" sz="3200" b="0" dirty="0"/>
          </a:p>
        </p:txBody>
      </p:sp>
      <p:sp>
        <p:nvSpPr>
          <p:cNvPr id="3" name="Content Placeholder 2"/>
          <p:cNvSpPr>
            <a:spLocks noGrp="1"/>
          </p:cNvSpPr>
          <p:nvPr>
            <p:ph idx="1"/>
          </p:nvPr>
        </p:nvSpPr>
        <p:spPr>
          <a:xfrm>
            <a:off x="457200" y="1484784"/>
            <a:ext cx="8229600" cy="4752528"/>
          </a:xfrm>
        </p:spPr>
        <p:txBody>
          <a:bodyPr>
            <a:noAutofit/>
          </a:bodyPr>
          <a:lstStyle/>
          <a:p>
            <a:pPr>
              <a:lnSpc>
                <a:spcPct val="114000"/>
              </a:lnSpc>
              <a:spcBef>
                <a:spcPts val="1200"/>
              </a:spcBef>
            </a:pPr>
            <a:r>
              <a:rPr lang="el-GR" sz="2400" dirty="0" smtClean="0"/>
              <a:t>Με αυτό τον τρόποι οι ρύποι αποχωρίζονται  από μια επιφάνεια. </a:t>
            </a:r>
          </a:p>
          <a:p>
            <a:pPr>
              <a:lnSpc>
                <a:spcPct val="114000"/>
              </a:lnSpc>
              <a:spcBef>
                <a:spcPts val="1200"/>
              </a:spcBef>
            </a:pPr>
            <a:r>
              <a:rPr lang="el-GR" sz="2400" dirty="0" smtClean="0"/>
              <a:t>Το επόμενο στάδιο είναι η </a:t>
            </a:r>
            <a:r>
              <a:rPr lang="el-GR" sz="2400" b="1" dirty="0" smtClean="0"/>
              <a:t>απομάκρυνσή</a:t>
            </a:r>
            <a:r>
              <a:rPr lang="el-GR" sz="2400" dirty="0" smtClean="0"/>
              <a:t> τους, με τη χρήση περίσσειας νερού </a:t>
            </a:r>
          </a:p>
          <a:p>
            <a:pPr>
              <a:lnSpc>
                <a:spcPct val="114000"/>
              </a:lnSpc>
              <a:spcBef>
                <a:spcPts val="1200"/>
              </a:spcBef>
            </a:pPr>
            <a:r>
              <a:rPr lang="el-GR" sz="2400" dirty="0" smtClean="0"/>
              <a:t>Το μικκύλιο με τον εγκλωβισμένο ρύπο έχει υδρόφιλη συμπεριφορά λόγω του εξωτερικού του και άρα </a:t>
            </a:r>
            <a:r>
              <a:rPr lang="el-GR" sz="2400" b="1" dirty="0" smtClean="0"/>
              <a:t>«διαλύεται» ως σύνολο</a:t>
            </a:r>
            <a:r>
              <a:rPr lang="el-GR" sz="2400" dirty="0" smtClean="0"/>
              <a:t> στο νερό και συνεπώς παρασύρεται.</a:t>
            </a: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44</a:t>
            </a:fld>
            <a:endParaRPr lang="el-GR" dirty="0">
              <a:solidFill>
                <a:prstClr val="black"/>
              </a:solidFill>
            </a:endParaRPr>
          </a:p>
        </p:txBody>
      </p:sp>
    </p:spTree>
    <p:extLst>
      <p:ext uri="{BB962C8B-B14F-4D97-AF65-F5344CB8AC3E}">
        <p14:creationId xmlns:p14="http://schemas.microsoft.com/office/powerpoint/2010/main" val="22092549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Αφρισμός (</a:t>
            </a:r>
            <a:r>
              <a:rPr lang="en-US" dirty="0" smtClean="0"/>
              <a:t>foaming)</a:t>
            </a:r>
            <a:endParaRPr lang="el-GR" dirty="0"/>
          </a:p>
        </p:txBody>
      </p:sp>
      <p:sp>
        <p:nvSpPr>
          <p:cNvPr id="3" name="2 - Θέση περιεχομένου"/>
          <p:cNvSpPr>
            <a:spLocks noGrp="1"/>
          </p:cNvSpPr>
          <p:nvPr>
            <p:ph idx="1"/>
          </p:nvPr>
        </p:nvSpPr>
        <p:spPr>
          <a:xfrm>
            <a:off x="457200" y="1196752"/>
            <a:ext cx="4978896" cy="5040560"/>
          </a:xfrm>
        </p:spPr>
        <p:txBody>
          <a:bodyPr>
            <a:noAutofit/>
          </a:bodyPr>
          <a:lstStyle/>
          <a:p>
            <a:pPr>
              <a:lnSpc>
                <a:spcPct val="114000"/>
              </a:lnSpc>
              <a:spcBef>
                <a:spcPts val="1200"/>
              </a:spcBef>
            </a:pPr>
            <a:r>
              <a:rPr lang="el-GR" sz="2400" dirty="0" smtClean="0"/>
              <a:t>Ο σχηματισμός αφρού, είναι ένα σύνηθες αποτέλεσμα της ανάμιξης </a:t>
            </a:r>
            <a:r>
              <a:rPr lang="el-GR" sz="2400" b="1" dirty="0" smtClean="0"/>
              <a:t>αέρα</a:t>
            </a:r>
            <a:r>
              <a:rPr lang="el-GR" sz="2400" dirty="0" smtClean="0"/>
              <a:t> με </a:t>
            </a:r>
            <a:r>
              <a:rPr lang="el-GR" sz="2400" b="1" dirty="0" smtClean="0"/>
              <a:t>νερό</a:t>
            </a:r>
            <a:r>
              <a:rPr lang="el-GR" sz="2400" dirty="0" smtClean="0"/>
              <a:t>, ώστε να αυξάνεται πολύ η επιφάνεια διεπαφής μεταξύ του αερίου και του υγρού.</a:t>
            </a:r>
          </a:p>
          <a:p>
            <a:pPr>
              <a:lnSpc>
                <a:spcPct val="114000"/>
              </a:lnSpc>
              <a:spcBef>
                <a:spcPts val="1200"/>
              </a:spcBef>
            </a:pPr>
            <a:r>
              <a:rPr lang="el-GR" sz="2400" dirty="0" smtClean="0"/>
              <a:t>Σε κανονικές συνθήκες ο αφρός καταρρέει γιατί η επιφανειακή τάση του νερού είναι μεγάλη και ωθεί γρήγορα σε μείωση της επιφάνειας διεπαφής με τον αέρα.</a:t>
            </a:r>
            <a:endParaRPr lang="el-GR" sz="2400" dirty="0"/>
          </a:p>
        </p:txBody>
      </p:sp>
      <p:pic>
        <p:nvPicPr>
          <p:cNvPr id="153602" name="Picture 2"/>
          <p:cNvPicPr>
            <a:picLocks noChangeAspect="1" noChangeArrowheads="1"/>
          </p:cNvPicPr>
          <p:nvPr/>
        </p:nvPicPr>
        <p:blipFill>
          <a:blip r:embed="rId2"/>
          <a:srcRect l="17969" b="7038"/>
          <a:stretch>
            <a:fillRect/>
          </a:stretch>
        </p:blipFill>
        <p:spPr bwMode="auto">
          <a:xfrm>
            <a:off x="5508104" y="1412776"/>
            <a:ext cx="3559357" cy="2820532"/>
          </a:xfrm>
          <a:prstGeom prst="rect">
            <a:avLst/>
          </a:prstGeom>
          <a:noFill/>
        </p:spPr>
      </p:pic>
      <p:sp>
        <p:nvSpPr>
          <p:cNvPr id="8" name="Rectangle 8"/>
          <p:cNvSpPr/>
          <p:nvPr/>
        </p:nvSpPr>
        <p:spPr>
          <a:xfrm>
            <a:off x="5652119" y="4293096"/>
            <a:ext cx="3271325" cy="646331"/>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Water and Foam (6099092653</a:t>
            </a:r>
            <a:r>
              <a:rPr lang="en-US" sz="1200" dirty="0" smtClean="0">
                <a:solidFill>
                  <a:prstClr val="black"/>
                </a:solidFill>
                <a:latin typeface="Calibri"/>
                <a:hlinkClick r:id="rId3"/>
              </a:rPr>
              <a:t>)</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4" tooltip="User:File Upload Bot (Magnus Manske)"/>
              </a:rPr>
              <a:t>File Upload Bot (Magnus Manske)</a:t>
            </a:r>
            <a:r>
              <a:rPr lang="en-US" sz="1200" dirty="0">
                <a:solidFill>
                  <a:prstClr val="black"/>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solidFill>
                <a:latin typeface="Calibri"/>
                <a:hlinkClick r:id="rId5"/>
              </a:rPr>
              <a:t>CC BY-SA 2.0</a:t>
            </a:r>
            <a:endParaRPr lang="en-US" sz="1200" dirty="0">
              <a:solidFill>
                <a:prstClr val="black"/>
              </a:solidFill>
              <a:latin typeface="Calibri"/>
            </a:endParaRP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45</a:t>
            </a:fld>
            <a:endParaRPr lang="el-GR" dirty="0">
              <a:solidFill>
                <a:prstClr val="black"/>
              </a:solidFill>
            </a:endParaRPr>
          </a:p>
        </p:txBody>
      </p:sp>
    </p:spTree>
    <p:extLst>
      <p:ext uri="{BB962C8B-B14F-4D97-AF65-F5344CB8AC3E}">
        <p14:creationId xmlns:p14="http://schemas.microsoft.com/office/powerpoint/2010/main" val="42755170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Σταθεροποίηση του αφρισμού</a:t>
            </a:r>
            <a:endParaRPr lang="el-GR" dirty="0"/>
          </a:p>
        </p:txBody>
      </p:sp>
      <p:sp>
        <p:nvSpPr>
          <p:cNvPr id="3" name="2 - Θέση περιεχομένου"/>
          <p:cNvSpPr>
            <a:spLocks noGrp="1"/>
          </p:cNvSpPr>
          <p:nvPr>
            <p:ph idx="1"/>
          </p:nvPr>
        </p:nvSpPr>
        <p:spPr>
          <a:xfrm>
            <a:off x="251520" y="1196752"/>
            <a:ext cx="4104456" cy="5040560"/>
          </a:xfrm>
        </p:spPr>
        <p:txBody>
          <a:bodyPr>
            <a:normAutofit/>
          </a:bodyPr>
          <a:lstStyle/>
          <a:p>
            <a:pPr>
              <a:lnSpc>
                <a:spcPct val="114000"/>
              </a:lnSpc>
              <a:spcBef>
                <a:spcPts val="1200"/>
              </a:spcBef>
            </a:pPr>
            <a:r>
              <a:rPr lang="el-GR" sz="2400" dirty="0" smtClean="0"/>
              <a:t>Ένα σημαντικό επακόλουθο της παρουσίας τασιενεργών στο νερό είναι η </a:t>
            </a:r>
            <a:r>
              <a:rPr lang="el-GR" sz="2400" b="1" dirty="0" smtClean="0"/>
              <a:t>σταθεροποίηση </a:t>
            </a:r>
            <a:r>
              <a:rPr lang="el-GR" sz="2400" dirty="0" smtClean="0"/>
              <a:t>του  αφρισμού.</a:t>
            </a:r>
          </a:p>
          <a:p>
            <a:pPr>
              <a:lnSpc>
                <a:spcPct val="114000"/>
              </a:lnSpc>
              <a:spcBef>
                <a:spcPts val="1200"/>
              </a:spcBef>
            </a:pPr>
            <a:r>
              <a:rPr lang="el-GR" sz="2400" dirty="0" smtClean="0"/>
              <a:t>Δηλαδή, η παρουσία μορίων τασιενεργού προκαλεί μείωση της επιφανειακής τάσης του νερού και αύξηση της επιφάνειας διεπαφής.</a:t>
            </a:r>
          </a:p>
        </p:txBody>
      </p:sp>
      <p:grpSp>
        <p:nvGrpSpPr>
          <p:cNvPr id="10" name="9 - Ομάδα"/>
          <p:cNvGrpSpPr/>
          <p:nvPr/>
        </p:nvGrpSpPr>
        <p:grpSpPr>
          <a:xfrm>
            <a:off x="4427984" y="1412776"/>
            <a:ext cx="4682476" cy="3600400"/>
            <a:chOff x="3357554" y="1714487"/>
            <a:chExt cx="5643602" cy="4306467"/>
          </a:xfrm>
        </p:grpSpPr>
        <p:pic>
          <p:nvPicPr>
            <p:cNvPr id="152578" name="Picture 2" descr="http://upload.wikimedia.org/wikipedia/commons/c/c6/Surfacant_in_Foam.png"/>
            <p:cNvPicPr>
              <a:picLocks noChangeAspect="1" noChangeArrowheads="1"/>
            </p:cNvPicPr>
            <p:nvPr/>
          </p:nvPicPr>
          <p:blipFill>
            <a:blip r:embed="rId2"/>
            <a:srcRect/>
            <a:stretch>
              <a:fillRect/>
            </a:stretch>
          </p:blipFill>
          <p:spPr bwMode="auto">
            <a:xfrm flipH="1">
              <a:off x="3357554" y="1714487"/>
              <a:ext cx="5643602" cy="4306467"/>
            </a:xfrm>
            <a:prstGeom prst="rect">
              <a:avLst/>
            </a:prstGeom>
            <a:noFill/>
            <a:ln>
              <a:solidFill>
                <a:schemeClr val="tx1"/>
              </a:solidFill>
            </a:ln>
          </p:spPr>
        </p:pic>
        <p:sp>
          <p:nvSpPr>
            <p:cNvPr id="7" name="6 - TextBox"/>
            <p:cNvSpPr txBox="1"/>
            <p:nvPr/>
          </p:nvSpPr>
          <p:spPr>
            <a:xfrm>
              <a:off x="3857618" y="4357694"/>
              <a:ext cx="2321735" cy="410482"/>
            </a:xfrm>
            <a:prstGeom prst="rect">
              <a:avLst/>
            </a:prstGeom>
            <a:solidFill>
              <a:schemeClr val="bg1"/>
            </a:solidFill>
            <a:ln>
              <a:noFill/>
            </a:ln>
          </p:spPr>
          <p:txBody>
            <a:bodyPr wrap="square" rtlCol="0">
              <a:spAutoFit/>
            </a:bodyPr>
            <a:lstStyle/>
            <a:p>
              <a:r>
                <a:rPr lang="el-GR" b="1" dirty="0" smtClean="0">
                  <a:solidFill>
                    <a:srgbClr val="FF0000"/>
                  </a:solidFill>
                  <a:latin typeface="Calibri"/>
                </a:rPr>
                <a:t>Μόρια τασιενεργού</a:t>
              </a:r>
              <a:endParaRPr lang="el-GR" b="1" dirty="0">
                <a:solidFill>
                  <a:srgbClr val="FF0000"/>
                </a:solidFill>
                <a:latin typeface="Calibri"/>
              </a:endParaRPr>
            </a:p>
          </p:txBody>
        </p:sp>
        <p:sp>
          <p:nvSpPr>
            <p:cNvPr id="8" name="7 - TextBox"/>
            <p:cNvSpPr txBox="1"/>
            <p:nvPr/>
          </p:nvSpPr>
          <p:spPr>
            <a:xfrm>
              <a:off x="4427538" y="2285992"/>
              <a:ext cx="747256" cy="369332"/>
            </a:xfrm>
            <a:prstGeom prst="rect">
              <a:avLst/>
            </a:prstGeom>
            <a:solidFill>
              <a:schemeClr val="bg1"/>
            </a:solidFill>
            <a:ln>
              <a:solidFill>
                <a:schemeClr val="tx1"/>
              </a:solidFill>
            </a:ln>
          </p:spPr>
          <p:txBody>
            <a:bodyPr wrap="none" rtlCol="0">
              <a:spAutoFit/>
            </a:bodyPr>
            <a:lstStyle/>
            <a:p>
              <a:r>
                <a:rPr lang="el-GR" dirty="0" smtClean="0">
                  <a:solidFill>
                    <a:prstClr val="black"/>
                  </a:solidFill>
                </a:rPr>
                <a:t>ατμός</a:t>
              </a:r>
              <a:endParaRPr lang="el-GR" dirty="0">
                <a:solidFill>
                  <a:prstClr val="black"/>
                </a:solidFill>
              </a:endParaRPr>
            </a:p>
          </p:txBody>
        </p:sp>
        <p:sp>
          <p:nvSpPr>
            <p:cNvPr id="9" name="8 - TextBox"/>
            <p:cNvSpPr txBox="1"/>
            <p:nvPr/>
          </p:nvSpPr>
          <p:spPr>
            <a:xfrm>
              <a:off x="6000759" y="2428868"/>
              <a:ext cx="724266" cy="410482"/>
            </a:xfrm>
            <a:prstGeom prst="rect">
              <a:avLst/>
            </a:prstGeom>
            <a:solidFill>
              <a:schemeClr val="bg1"/>
            </a:solidFill>
            <a:ln>
              <a:solidFill>
                <a:schemeClr val="tx1"/>
              </a:solidFill>
            </a:ln>
          </p:spPr>
          <p:txBody>
            <a:bodyPr wrap="none" rtlCol="0">
              <a:spAutoFit/>
            </a:bodyPr>
            <a:lstStyle/>
            <a:p>
              <a:r>
                <a:rPr lang="el-GR" b="1" dirty="0" smtClean="0">
                  <a:solidFill>
                    <a:srgbClr val="0000FF"/>
                  </a:solidFill>
                  <a:latin typeface="Calibri"/>
                </a:rPr>
                <a:t>υγρό</a:t>
              </a:r>
              <a:endParaRPr lang="el-GR" b="1" dirty="0">
                <a:solidFill>
                  <a:srgbClr val="0000FF"/>
                </a:solidFill>
                <a:latin typeface="Calibri"/>
              </a:endParaRPr>
            </a:p>
          </p:txBody>
        </p:sp>
      </p:grpSp>
      <p:sp>
        <p:nvSpPr>
          <p:cNvPr id="12" name="Rectangle 8"/>
          <p:cNvSpPr/>
          <p:nvPr/>
        </p:nvSpPr>
        <p:spPr>
          <a:xfrm>
            <a:off x="5508104" y="5157191"/>
            <a:ext cx="3113370"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Surfacant in </a:t>
            </a:r>
            <a:r>
              <a:rPr lang="en-US" sz="1200" dirty="0" smtClean="0">
                <a:solidFill>
                  <a:prstClr val="black"/>
                </a:solidFill>
                <a:latin typeface="Calibri"/>
                <a:hlinkClick r:id="rId3"/>
              </a:rPr>
              <a:t>Foam</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4" tooltip="User:Griffin22 (page does not exist)"/>
              </a:rPr>
              <a:t>Griffin22</a:t>
            </a:r>
            <a:r>
              <a:rPr lang="en-US" sz="1200" dirty="0">
                <a:solidFill>
                  <a:prstClr val="black"/>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solidFill>
                <a:latin typeface="Calibri"/>
                <a:hlinkClick r:id="rId5"/>
              </a:rPr>
              <a:t>CC BY-SA 3.0</a:t>
            </a:r>
            <a:endParaRPr lang="en-US" sz="1200" dirty="0">
              <a:solidFill>
                <a:prstClr val="black"/>
              </a:solidFill>
              <a:latin typeface="Calibri"/>
            </a:endParaRP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46</a:t>
            </a:fld>
            <a:endParaRPr lang="el-GR" dirty="0">
              <a:solidFill>
                <a:prstClr val="black"/>
              </a:solidFill>
            </a:endParaRPr>
          </a:p>
        </p:txBody>
      </p:sp>
    </p:spTree>
    <p:extLst>
      <p:ext uri="{BB962C8B-B14F-4D97-AF65-F5344CB8AC3E}">
        <p14:creationId xmlns:p14="http://schemas.microsoft.com/office/powerpoint/2010/main" val="1135402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1080120"/>
          </a:xfrm>
        </p:spPr>
        <p:txBody>
          <a:bodyPr>
            <a:noAutofit/>
          </a:bodyPr>
          <a:lstStyle/>
          <a:p>
            <a:r>
              <a:rPr lang="el-GR" dirty="0" smtClean="0"/>
              <a:t>Πώς επιτυγχάνεται η σταθεροποίηση του αφρισμού;</a:t>
            </a:r>
            <a:endParaRPr lang="el-GR" dirty="0"/>
          </a:p>
        </p:txBody>
      </p:sp>
      <p:sp>
        <p:nvSpPr>
          <p:cNvPr id="3" name="2 - Θέση περιεχομένου"/>
          <p:cNvSpPr>
            <a:spLocks noGrp="1"/>
          </p:cNvSpPr>
          <p:nvPr>
            <p:ph idx="1"/>
          </p:nvPr>
        </p:nvSpPr>
        <p:spPr>
          <a:xfrm>
            <a:off x="395536" y="1430424"/>
            <a:ext cx="8229600" cy="648072"/>
          </a:xfrm>
        </p:spPr>
        <p:txBody>
          <a:bodyPr>
            <a:normAutofit/>
          </a:bodyPr>
          <a:lstStyle/>
          <a:p>
            <a:pPr marL="0" indent="0">
              <a:buNone/>
            </a:pPr>
            <a:r>
              <a:rPr lang="el-GR" sz="2400" dirty="0" smtClean="0"/>
              <a:t>Σχηματισμός διπλής στιβάδας</a:t>
            </a:r>
            <a:r>
              <a:rPr lang="el-GR" sz="2400" dirty="0"/>
              <a:t>.</a:t>
            </a:r>
            <a:endParaRPr lang="el-GR" sz="2400" dirty="0" smtClean="0"/>
          </a:p>
        </p:txBody>
      </p:sp>
      <p:grpSp>
        <p:nvGrpSpPr>
          <p:cNvPr id="4" name="Ομάδα 3"/>
          <p:cNvGrpSpPr/>
          <p:nvPr/>
        </p:nvGrpSpPr>
        <p:grpSpPr>
          <a:xfrm>
            <a:off x="323528" y="2007059"/>
            <a:ext cx="7724599" cy="4323012"/>
            <a:chOff x="51562" y="2000240"/>
            <a:chExt cx="7724599" cy="4323012"/>
          </a:xfrm>
        </p:grpSpPr>
        <p:sp>
          <p:nvSpPr>
            <p:cNvPr id="7" name="6 - TextBox"/>
            <p:cNvSpPr txBox="1"/>
            <p:nvPr/>
          </p:nvSpPr>
          <p:spPr>
            <a:xfrm>
              <a:off x="51562" y="2767804"/>
              <a:ext cx="1754199" cy="707886"/>
            </a:xfrm>
            <a:prstGeom prst="rect">
              <a:avLst/>
            </a:prstGeom>
            <a:solidFill>
              <a:schemeClr val="bg1"/>
            </a:solidFill>
          </p:spPr>
          <p:txBody>
            <a:bodyPr wrap="square" rtlCol="0">
              <a:spAutoFit/>
            </a:bodyPr>
            <a:lstStyle/>
            <a:p>
              <a:pPr algn="r"/>
              <a:r>
                <a:rPr lang="el-GR" sz="2000" b="1" dirty="0" smtClean="0">
                  <a:solidFill>
                    <a:srgbClr val="C00000"/>
                  </a:solidFill>
                  <a:latin typeface="Calibri"/>
                </a:rPr>
                <a:t>Μόρια τασιενεργού</a:t>
              </a:r>
              <a:endParaRPr lang="el-GR" sz="2000" b="1" dirty="0">
                <a:solidFill>
                  <a:srgbClr val="C00000"/>
                </a:solidFill>
                <a:latin typeface="Calibri"/>
              </a:endParaRPr>
            </a:p>
          </p:txBody>
        </p:sp>
        <p:grpSp>
          <p:nvGrpSpPr>
            <p:cNvPr id="40" name="39 - Ομάδα"/>
            <p:cNvGrpSpPr/>
            <p:nvPr/>
          </p:nvGrpSpPr>
          <p:grpSpPr>
            <a:xfrm>
              <a:off x="1498580" y="2000240"/>
              <a:ext cx="5857916" cy="4323012"/>
              <a:chOff x="1785918" y="2000239"/>
              <a:chExt cx="5857916" cy="4323012"/>
            </a:xfrm>
          </p:grpSpPr>
          <p:pic>
            <p:nvPicPr>
              <p:cNvPr id="165892" name="Picture 4" descr="D:\Dropbox\TEI\ΜΑΘΗΜΑΤΑ-ΕΡΓΑΣΤΗΡΙΑ\ΕΠΙΣΤΗΜΗ ΥΛΙΚΩΝ ΙΙ (Θ)\ΣΥΝΘΕΤΙΚΑ ΥΛΙΚΑ\ΥΔΑΤ ΜΕΣΑ ΜΕΣΑ ΚΑΘΑΡΙΣΜΟΥ\edu material\foaming_doublelayer.jpg"/>
              <p:cNvPicPr>
                <a:picLocks noChangeAspect="1" noChangeArrowheads="1"/>
              </p:cNvPicPr>
              <p:nvPr/>
            </p:nvPicPr>
            <p:blipFill>
              <a:blip r:embed="rId2"/>
              <a:srcRect/>
              <a:stretch>
                <a:fillRect/>
              </a:stretch>
            </p:blipFill>
            <p:spPr bwMode="auto">
              <a:xfrm>
                <a:off x="1785918" y="3571876"/>
                <a:ext cx="5857916" cy="1285885"/>
              </a:xfrm>
              <a:prstGeom prst="rect">
                <a:avLst/>
              </a:prstGeom>
              <a:noFill/>
            </p:spPr>
          </p:pic>
          <p:sp>
            <p:nvSpPr>
              <p:cNvPr id="9" name="8 - TextBox"/>
              <p:cNvSpPr txBox="1"/>
              <p:nvPr/>
            </p:nvSpPr>
            <p:spPr>
              <a:xfrm>
                <a:off x="5786446" y="4071942"/>
                <a:ext cx="716543" cy="400110"/>
              </a:xfrm>
              <a:prstGeom prst="rect">
                <a:avLst/>
              </a:prstGeom>
              <a:noFill/>
            </p:spPr>
            <p:txBody>
              <a:bodyPr wrap="none" rtlCol="0">
                <a:spAutoFit/>
              </a:bodyPr>
              <a:lstStyle/>
              <a:p>
                <a:r>
                  <a:rPr lang="el-GR" sz="2000" b="1" dirty="0" smtClean="0">
                    <a:solidFill>
                      <a:srgbClr val="0000FF"/>
                    </a:solidFill>
                    <a:latin typeface="Calibri"/>
                  </a:rPr>
                  <a:t>υγρό</a:t>
                </a:r>
                <a:endParaRPr lang="el-GR" sz="2000" b="1" dirty="0">
                  <a:solidFill>
                    <a:srgbClr val="0000FF"/>
                  </a:solidFill>
                  <a:latin typeface="Calibri"/>
                </a:endParaRPr>
              </a:p>
            </p:txBody>
          </p:sp>
          <p:grpSp>
            <p:nvGrpSpPr>
              <p:cNvPr id="27" name="26 - Ομάδα"/>
              <p:cNvGrpSpPr/>
              <p:nvPr/>
            </p:nvGrpSpPr>
            <p:grpSpPr>
              <a:xfrm>
                <a:off x="2000232" y="2000239"/>
                <a:ext cx="5327685" cy="2168324"/>
                <a:chOff x="2000232" y="2000239"/>
                <a:chExt cx="5327685" cy="2168324"/>
              </a:xfrm>
            </p:grpSpPr>
            <p:pic>
              <p:nvPicPr>
                <p:cNvPr id="165891" name="Picture 3"/>
                <p:cNvPicPr>
                  <a:picLocks noChangeAspect="1" noChangeArrowheads="1"/>
                </p:cNvPicPr>
                <p:nvPr/>
              </p:nvPicPr>
              <p:blipFill>
                <a:blip r:embed="rId3"/>
                <a:srcRect/>
                <a:stretch>
                  <a:fillRect/>
                </a:stretch>
              </p:blipFill>
              <p:spPr bwMode="auto">
                <a:xfrm rot="16200000">
                  <a:off x="1317023" y="2683448"/>
                  <a:ext cx="1764881" cy="398463"/>
                </a:xfrm>
                <a:prstGeom prst="rect">
                  <a:avLst/>
                </a:prstGeom>
                <a:noFill/>
                <a:ln w="9525">
                  <a:noFill/>
                  <a:miter lim="800000"/>
                  <a:headEnd/>
                  <a:tailEnd/>
                </a:ln>
                <a:effectLst/>
              </p:spPr>
            </p:pic>
            <p:pic>
              <p:nvPicPr>
                <p:cNvPr id="19" name="Picture 3"/>
                <p:cNvPicPr>
                  <a:picLocks noChangeAspect="1" noChangeArrowheads="1"/>
                </p:cNvPicPr>
                <p:nvPr/>
              </p:nvPicPr>
              <p:blipFill>
                <a:blip r:embed="rId3"/>
                <a:srcRect/>
                <a:stretch>
                  <a:fillRect/>
                </a:stretch>
              </p:blipFill>
              <p:spPr bwMode="auto">
                <a:xfrm rot="16200000">
                  <a:off x="1888527" y="2683449"/>
                  <a:ext cx="1764881" cy="398463"/>
                </a:xfrm>
                <a:prstGeom prst="rect">
                  <a:avLst/>
                </a:prstGeom>
                <a:noFill/>
                <a:ln w="9525">
                  <a:noFill/>
                  <a:miter lim="800000"/>
                  <a:headEnd/>
                  <a:tailEnd/>
                </a:ln>
                <a:effectLst/>
              </p:spPr>
            </p:pic>
            <p:pic>
              <p:nvPicPr>
                <p:cNvPr id="20" name="Picture 3"/>
                <p:cNvPicPr>
                  <a:picLocks noChangeAspect="1" noChangeArrowheads="1"/>
                </p:cNvPicPr>
                <p:nvPr/>
              </p:nvPicPr>
              <p:blipFill>
                <a:blip r:embed="rId3"/>
                <a:srcRect/>
                <a:stretch>
                  <a:fillRect/>
                </a:stretch>
              </p:blipFill>
              <p:spPr bwMode="auto">
                <a:xfrm rot="16200000">
                  <a:off x="2531469" y="2754886"/>
                  <a:ext cx="1764881" cy="398463"/>
                </a:xfrm>
                <a:prstGeom prst="rect">
                  <a:avLst/>
                </a:prstGeom>
                <a:noFill/>
                <a:ln w="9525">
                  <a:noFill/>
                  <a:miter lim="800000"/>
                  <a:headEnd/>
                  <a:tailEnd/>
                </a:ln>
                <a:effectLst/>
              </p:spPr>
            </p:pic>
            <p:pic>
              <p:nvPicPr>
                <p:cNvPr id="21" name="Picture 3"/>
                <p:cNvPicPr>
                  <a:picLocks noChangeAspect="1" noChangeArrowheads="1"/>
                </p:cNvPicPr>
                <p:nvPr/>
              </p:nvPicPr>
              <p:blipFill>
                <a:blip r:embed="rId3"/>
                <a:srcRect/>
                <a:stretch>
                  <a:fillRect/>
                </a:stretch>
              </p:blipFill>
              <p:spPr bwMode="auto">
                <a:xfrm rot="16200000">
                  <a:off x="3102973" y="2897763"/>
                  <a:ext cx="1764881" cy="398463"/>
                </a:xfrm>
                <a:prstGeom prst="rect">
                  <a:avLst/>
                </a:prstGeom>
                <a:noFill/>
                <a:ln w="9525">
                  <a:noFill/>
                  <a:miter lim="800000"/>
                  <a:headEnd/>
                  <a:tailEnd/>
                </a:ln>
                <a:effectLst/>
              </p:spPr>
            </p:pic>
            <p:pic>
              <p:nvPicPr>
                <p:cNvPr id="22" name="Picture 3"/>
                <p:cNvPicPr>
                  <a:picLocks noChangeAspect="1" noChangeArrowheads="1"/>
                </p:cNvPicPr>
                <p:nvPr/>
              </p:nvPicPr>
              <p:blipFill>
                <a:blip r:embed="rId3"/>
                <a:srcRect/>
                <a:stretch>
                  <a:fillRect/>
                </a:stretch>
              </p:blipFill>
              <p:spPr bwMode="auto">
                <a:xfrm rot="16200000">
                  <a:off x="3744329" y="3086891"/>
                  <a:ext cx="1764881" cy="398463"/>
                </a:xfrm>
                <a:prstGeom prst="rect">
                  <a:avLst/>
                </a:prstGeom>
                <a:noFill/>
                <a:ln w="9525">
                  <a:noFill/>
                  <a:miter lim="800000"/>
                  <a:headEnd/>
                  <a:tailEnd/>
                </a:ln>
                <a:effectLst/>
              </p:spPr>
            </p:pic>
            <p:pic>
              <p:nvPicPr>
                <p:cNvPr id="23" name="Picture 3"/>
                <p:cNvPicPr>
                  <a:picLocks noChangeAspect="1" noChangeArrowheads="1"/>
                </p:cNvPicPr>
                <p:nvPr/>
              </p:nvPicPr>
              <p:blipFill>
                <a:blip r:embed="rId3"/>
                <a:srcRect/>
                <a:stretch>
                  <a:fillRect/>
                </a:stretch>
              </p:blipFill>
              <p:spPr bwMode="auto">
                <a:xfrm rot="16200000">
                  <a:off x="4460295" y="2969201"/>
                  <a:ext cx="1764881" cy="398463"/>
                </a:xfrm>
                <a:prstGeom prst="rect">
                  <a:avLst/>
                </a:prstGeom>
                <a:noFill/>
                <a:ln w="9525">
                  <a:noFill/>
                  <a:miter lim="800000"/>
                  <a:headEnd/>
                  <a:tailEnd/>
                </a:ln>
                <a:effectLst/>
              </p:spPr>
            </p:pic>
            <p:pic>
              <p:nvPicPr>
                <p:cNvPr id="24" name="Picture 3"/>
                <p:cNvPicPr>
                  <a:picLocks noChangeAspect="1" noChangeArrowheads="1"/>
                </p:cNvPicPr>
                <p:nvPr/>
              </p:nvPicPr>
              <p:blipFill>
                <a:blip r:embed="rId3"/>
                <a:srcRect/>
                <a:stretch>
                  <a:fillRect/>
                </a:stretch>
              </p:blipFill>
              <p:spPr bwMode="auto">
                <a:xfrm rot="16200000">
                  <a:off x="5031799" y="2826324"/>
                  <a:ext cx="1764881" cy="398463"/>
                </a:xfrm>
                <a:prstGeom prst="rect">
                  <a:avLst/>
                </a:prstGeom>
                <a:noFill/>
                <a:ln w="9525">
                  <a:noFill/>
                  <a:miter lim="800000"/>
                  <a:headEnd/>
                  <a:tailEnd/>
                </a:ln>
                <a:effectLst/>
              </p:spPr>
            </p:pic>
            <p:pic>
              <p:nvPicPr>
                <p:cNvPr id="25" name="Picture 3"/>
                <p:cNvPicPr>
                  <a:picLocks noChangeAspect="1" noChangeArrowheads="1"/>
                </p:cNvPicPr>
                <p:nvPr/>
              </p:nvPicPr>
              <p:blipFill>
                <a:blip r:embed="rId3"/>
                <a:srcRect/>
                <a:stretch>
                  <a:fillRect/>
                </a:stretch>
              </p:blipFill>
              <p:spPr bwMode="auto">
                <a:xfrm rot="16200000">
                  <a:off x="5603303" y="2826325"/>
                  <a:ext cx="1764881" cy="398463"/>
                </a:xfrm>
                <a:prstGeom prst="rect">
                  <a:avLst/>
                </a:prstGeom>
                <a:noFill/>
                <a:ln w="9525">
                  <a:noFill/>
                  <a:miter lim="800000"/>
                  <a:headEnd/>
                  <a:tailEnd/>
                </a:ln>
                <a:effectLst/>
              </p:spPr>
            </p:pic>
            <p:pic>
              <p:nvPicPr>
                <p:cNvPr id="26" name="Picture 3"/>
                <p:cNvPicPr>
                  <a:picLocks noChangeAspect="1" noChangeArrowheads="1"/>
                </p:cNvPicPr>
                <p:nvPr/>
              </p:nvPicPr>
              <p:blipFill>
                <a:blip r:embed="rId3"/>
                <a:srcRect/>
                <a:stretch>
                  <a:fillRect/>
                </a:stretch>
              </p:blipFill>
              <p:spPr bwMode="auto">
                <a:xfrm rot="16200000">
                  <a:off x="6246245" y="2897763"/>
                  <a:ext cx="1764881" cy="398463"/>
                </a:xfrm>
                <a:prstGeom prst="rect">
                  <a:avLst/>
                </a:prstGeom>
                <a:noFill/>
                <a:ln w="9525">
                  <a:noFill/>
                  <a:miter lim="800000"/>
                  <a:headEnd/>
                  <a:tailEnd/>
                </a:ln>
                <a:effectLst/>
              </p:spPr>
            </p:pic>
          </p:grpSp>
          <p:grpSp>
            <p:nvGrpSpPr>
              <p:cNvPr id="28" name="27 - Ομάδα"/>
              <p:cNvGrpSpPr/>
              <p:nvPr/>
            </p:nvGrpSpPr>
            <p:grpSpPr>
              <a:xfrm flipV="1">
                <a:off x="2000232" y="4357694"/>
                <a:ext cx="5327685" cy="1965557"/>
                <a:chOff x="2000232" y="2000239"/>
                <a:chExt cx="5327685" cy="2168324"/>
              </a:xfrm>
            </p:grpSpPr>
            <p:pic>
              <p:nvPicPr>
                <p:cNvPr id="29" name="Picture 3"/>
                <p:cNvPicPr>
                  <a:picLocks noChangeAspect="1" noChangeArrowheads="1"/>
                </p:cNvPicPr>
                <p:nvPr/>
              </p:nvPicPr>
              <p:blipFill>
                <a:blip r:embed="rId3"/>
                <a:srcRect/>
                <a:stretch>
                  <a:fillRect/>
                </a:stretch>
              </p:blipFill>
              <p:spPr bwMode="auto">
                <a:xfrm rot="16200000">
                  <a:off x="1317023" y="2683448"/>
                  <a:ext cx="1764881" cy="398463"/>
                </a:xfrm>
                <a:prstGeom prst="rect">
                  <a:avLst/>
                </a:prstGeom>
                <a:noFill/>
                <a:ln w="9525">
                  <a:noFill/>
                  <a:miter lim="800000"/>
                  <a:headEnd/>
                  <a:tailEnd/>
                </a:ln>
                <a:effectLst/>
              </p:spPr>
            </p:pic>
            <p:pic>
              <p:nvPicPr>
                <p:cNvPr id="30" name="Picture 3"/>
                <p:cNvPicPr>
                  <a:picLocks noChangeAspect="1" noChangeArrowheads="1"/>
                </p:cNvPicPr>
                <p:nvPr/>
              </p:nvPicPr>
              <p:blipFill>
                <a:blip r:embed="rId3"/>
                <a:srcRect/>
                <a:stretch>
                  <a:fillRect/>
                </a:stretch>
              </p:blipFill>
              <p:spPr bwMode="auto">
                <a:xfrm rot="16200000">
                  <a:off x="1888527" y="2683449"/>
                  <a:ext cx="1764881" cy="398463"/>
                </a:xfrm>
                <a:prstGeom prst="rect">
                  <a:avLst/>
                </a:prstGeom>
                <a:noFill/>
                <a:ln w="9525">
                  <a:noFill/>
                  <a:miter lim="800000"/>
                  <a:headEnd/>
                  <a:tailEnd/>
                </a:ln>
                <a:effectLst/>
              </p:spPr>
            </p:pic>
            <p:pic>
              <p:nvPicPr>
                <p:cNvPr id="31" name="Picture 3"/>
                <p:cNvPicPr>
                  <a:picLocks noChangeAspect="1" noChangeArrowheads="1"/>
                </p:cNvPicPr>
                <p:nvPr/>
              </p:nvPicPr>
              <p:blipFill>
                <a:blip r:embed="rId3"/>
                <a:srcRect/>
                <a:stretch>
                  <a:fillRect/>
                </a:stretch>
              </p:blipFill>
              <p:spPr bwMode="auto">
                <a:xfrm rot="16200000">
                  <a:off x="2531469" y="2754886"/>
                  <a:ext cx="1764881" cy="398463"/>
                </a:xfrm>
                <a:prstGeom prst="rect">
                  <a:avLst/>
                </a:prstGeom>
                <a:noFill/>
                <a:ln w="9525">
                  <a:noFill/>
                  <a:miter lim="800000"/>
                  <a:headEnd/>
                  <a:tailEnd/>
                </a:ln>
                <a:effectLst/>
              </p:spPr>
            </p:pic>
            <p:pic>
              <p:nvPicPr>
                <p:cNvPr id="32" name="Picture 3"/>
                <p:cNvPicPr>
                  <a:picLocks noChangeAspect="1" noChangeArrowheads="1"/>
                </p:cNvPicPr>
                <p:nvPr/>
              </p:nvPicPr>
              <p:blipFill>
                <a:blip r:embed="rId3"/>
                <a:srcRect/>
                <a:stretch>
                  <a:fillRect/>
                </a:stretch>
              </p:blipFill>
              <p:spPr bwMode="auto">
                <a:xfrm rot="16200000">
                  <a:off x="3102973" y="2897763"/>
                  <a:ext cx="1764881" cy="398463"/>
                </a:xfrm>
                <a:prstGeom prst="rect">
                  <a:avLst/>
                </a:prstGeom>
                <a:noFill/>
                <a:ln w="9525">
                  <a:noFill/>
                  <a:miter lim="800000"/>
                  <a:headEnd/>
                  <a:tailEnd/>
                </a:ln>
                <a:effectLst/>
              </p:spPr>
            </p:pic>
            <p:pic>
              <p:nvPicPr>
                <p:cNvPr id="33" name="Picture 3"/>
                <p:cNvPicPr>
                  <a:picLocks noChangeAspect="1" noChangeArrowheads="1"/>
                </p:cNvPicPr>
                <p:nvPr/>
              </p:nvPicPr>
              <p:blipFill>
                <a:blip r:embed="rId3"/>
                <a:srcRect/>
                <a:stretch>
                  <a:fillRect/>
                </a:stretch>
              </p:blipFill>
              <p:spPr bwMode="auto">
                <a:xfrm rot="16200000">
                  <a:off x="3744329" y="3086891"/>
                  <a:ext cx="1764881" cy="398463"/>
                </a:xfrm>
                <a:prstGeom prst="rect">
                  <a:avLst/>
                </a:prstGeom>
                <a:noFill/>
                <a:ln w="9525">
                  <a:noFill/>
                  <a:miter lim="800000"/>
                  <a:headEnd/>
                  <a:tailEnd/>
                </a:ln>
                <a:effectLst/>
              </p:spPr>
            </p:pic>
            <p:pic>
              <p:nvPicPr>
                <p:cNvPr id="34" name="Picture 3"/>
                <p:cNvPicPr>
                  <a:picLocks noChangeAspect="1" noChangeArrowheads="1"/>
                </p:cNvPicPr>
                <p:nvPr/>
              </p:nvPicPr>
              <p:blipFill>
                <a:blip r:embed="rId3"/>
                <a:srcRect/>
                <a:stretch>
                  <a:fillRect/>
                </a:stretch>
              </p:blipFill>
              <p:spPr bwMode="auto">
                <a:xfrm rot="16200000">
                  <a:off x="4460295" y="2969201"/>
                  <a:ext cx="1764881" cy="398463"/>
                </a:xfrm>
                <a:prstGeom prst="rect">
                  <a:avLst/>
                </a:prstGeom>
                <a:noFill/>
                <a:ln w="9525">
                  <a:noFill/>
                  <a:miter lim="800000"/>
                  <a:headEnd/>
                  <a:tailEnd/>
                </a:ln>
                <a:effectLst/>
              </p:spPr>
            </p:pic>
            <p:pic>
              <p:nvPicPr>
                <p:cNvPr id="35" name="Picture 3"/>
                <p:cNvPicPr>
                  <a:picLocks noChangeAspect="1" noChangeArrowheads="1"/>
                </p:cNvPicPr>
                <p:nvPr/>
              </p:nvPicPr>
              <p:blipFill>
                <a:blip r:embed="rId3"/>
                <a:srcRect/>
                <a:stretch>
                  <a:fillRect/>
                </a:stretch>
              </p:blipFill>
              <p:spPr bwMode="auto">
                <a:xfrm rot="16200000">
                  <a:off x="5031799" y="2826324"/>
                  <a:ext cx="1764881" cy="398463"/>
                </a:xfrm>
                <a:prstGeom prst="rect">
                  <a:avLst/>
                </a:prstGeom>
                <a:noFill/>
                <a:ln w="9525">
                  <a:noFill/>
                  <a:miter lim="800000"/>
                  <a:headEnd/>
                  <a:tailEnd/>
                </a:ln>
                <a:effectLst/>
              </p:spPr>
            </p:pic>
            <p:pic>
              <p:nvPicPr>
                <p:cNvPr id="36" name="Picture 3"/>
                <p:cNvPicPr>
                  <a:picLocks noChangeAspect="1" noChangeArrowheads="1"/>
                </p:cNvPicPr>
                <p:nvPr/>
              </p:nvPicPr>
              <p:blipFill>
                <a:blip r:embed="rId3"/>
                <a:srcRect/>
                <a:stretch>
                  <a:fillRect/>
                </a:stretch>
              </p:blipFill>
              <p:spPr bwMode="auto">
                <a:xfrm rot="16200000">
                  <a:off x="5603303" y="2826325"/>
                  <a:ext cx="1764881" cy="398463"/>
                </a:xfrm>
                <a:prstGeom prst="rect">
                  <a:avLst/>
                </a:prstGeom>
                <a:noFill/>
                <a:ln w="9525">
                  <a:noFill/>
                  <a:miter lim="800000"/>
                  <a:headEnd/>
                  <a:tailEnd/>
                </a:ln>
                <a:effectLst/>
              </p:spPr>
            </p:pic>
            <p:pic>
              <p:nvPicPr>
                <p:cNvPr id="37" name="Picture 3"/>
                <p:cNvPicPr>
                  <a:picLocks noChangeAspect="1" noChangeArrowheads="1"/>
                </p:cNvPicPr>
                <p:nvPr/>
              </p:nvPicPr>
              <p:blipFill>
                <a:blip r:embed="rId3"/>
                <a:srcRect/>
                <a:stretch>
                  <a:fillRect/>
                </a:stretch>
              </p:blipFill>
              <p:spPr bwMode="auto">
                <a:xfrm rot="16200000">
                  <a:off x="6246245" y="2897763"/>
                  <a:ext cx="1764881" cy="398463"/>
                </a:xfrm>
                <a:prstGeom prst="rect">
                  <a:avLst/>
                </a:prstGeom>
                <a:noFill/>
                <a:ln w="9525">
                  <a:noFill/>
                  <a:miter lim="800000"/>
                  <a:headEnd/>
                  <a:tailEnd/>
                </a:ln>
                <a:effectLst/>
              </p:spPr>
            </p:pic>
          </p:grpSp>
          <p:sp>
            <p:nvSpPr>
              <p:cNvPr id="38" name="37 - TextBox"/>
              <p:cNvSpPr txBox="1"/>
              <p:nvPr/>
            </p:nvSpPr>
            <p:spPr>
              <a:xfrm>
                <a:off x="2643174" y="4071942"/>
                <a:ext cx="716543" cy="400110"/>
              </a:xfrm>
              <a:prstGeom prst="rect">
                <a:avLst/>
              </a:prstGeom>
              <a:noFill/>
            </p:spPr>
            <p:txBody>
              <a:bodyPr wrap="none" rtlCol="0">
                <a:spAutoFit/>
              </a:bodyPr>
              <a:lstStyle/>
              <a:p>
                <a:r>
                  <a:rPr lang="el-GR" sz="2000" b="1" dirty="0" smtClean="0">
                    <a:solidFill>
                      <a:srgbClr val="0000FF"/>
                    </a:solidFill>
                    <a:latin typeface="Calibri"/>
                  </a:rPr>
                  <a:t>υγρό</a:t>
                </a:r>
                <a:endParaRPr lang="el-GR" sz="2000" b="1" dirty="0">
                  <a:solidFill>
                    <a:srgbClr val="0000FF"/>
                  </a:solidFill>
                  <a:latin typeface="Calibri"/>
                </a:endParaRPr>
              </a:p>
            </p:txBody>
          </p:sp>
        </p:grpSp>
        <p:sp>
          <p:nvSpPr>
            <p:cNvPr id="41" name="40 - TextBox"/>
            <p:cNvSpPr txBox="1"/>
            <p:nvPr/>
          </p:nvSpPr>
          <p:spPr>
            <a:xfrm>
              <a:off x="6929454" y="2357430"/>
              <a:ext cx="846707" cy="400110"/>
            </a:xfrm>
            <a:prstGeom prst="rect">
              <a:avLst/>
            </a:prstGeom>
            <a:noFill/>
          </p:spPr>
          <p:txBody>
            <a:bodyPr wrap="none" rtlCol="0">
              <a:spAutoFit/>
            </a:bodyPr>
            <a:lstStyle/>
            <a:p>
              <a:r>
                <a:rPr lang="el-GR" sz="2000" b="1" dirty="0" smtClean="0">
                  <a:solidFill>
                    <a:prstClr val="black"/>
                  </a:solidFill>
                  <a:latin typeface="Calibri"/>
                </a:rPr>
                <a:t>αέρας</a:t>
              </a:r>
              <a:endParaRPr lang="el-GR" sz="2000" b="1" dirty="0">
                <a:solidFill>
                  <a:prstClr val="black"/>
                </a:solidFill>
                <a:latin typeface="Calibri"/>
              </a:endParaRPr>
            </a:p>
          </p:txBody>
        </p:sp>
        <p:sp>
          <p:nvSpPr>
            <p:cNvPr id="42" name="41 - TextBox"/>
            <p:cNvSpPr txBox="1"/>
            <p:nvPr/>
          </p:nvSpPr>
          <p:spPr>
            <a:xfrm>
              <a:off x="928662" y="5429264"/>
              <a:ext cx="846707" cy="400110"/>
            </a:xfrm>
            <a:prstGeom prst="rect">
              <a:avLst/>
            </a:prstGeom>
            <a:noFill/>
          </p:spPr>
          <p:txBody>
            <a:bodyPr wrap="none" rtlCol="0">
              <a:spAutoFit/>
            </a:bodyPr>
            <a:lstStyle/>
            <a:p>
              <a:r>
                <a:rPr lang="el-GR" sz="2000" b="1" dirty="0" smtClean="0">
                  <a:solidFill>
                    <a:prstClr val="black"/>
                  </a:solidFill>
                  <a:latin typeface="Calibri"/>
                </a:rPr>
                <a:t>αέρας</a:t>
              </a:r>
              <a:endParaRPr lang="el-GR" sz="2000" b="1" dirty="0">
                <a:solidFill>
                  <a:prstClr val="black"/>
                </a:solidFill>
                <a:latin typeface="Calibri"/>
              </a:endParaRPr>
            </a:p>
          </p:txBody>
        </p:sp>
      </p:gr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47</a:t>
            </a:fld>
            <a:endParaRPr lang="el-GR" dirty="0">
              <a:solidFill>
                <a:prstClr val="black"/>
              </a:solidFill>
            </a:endParaRPr>
          </a:p>
        </p:txBody>
      </p:sp>
    </p:spTree>
    <p:extLst>
      <p:ext uri="{BB962C8B-B14F-4D97-AF65-F5344CB8AC3E}">
        <p14:creationId xmlns:p14="http://schemas.microsoft.com/office/powerpoint/2010/main" val="17177415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Προβλήματα στη χρήση των σαπώνων</a:t>
            </a:r>
            <a:endParaRPr lang="el-GR" dirty="0"/>
          </a:p>
        </p:txBody>
      </p:sp>
      <p:sp>
        <p:nvSpPr>
          <p:cNvPr id="3" name="2 - Θέση περιεχομένου"/>
          <p:cNvSpPr>
            <a:spLocks noGrp="1"/>
          </p:cNvSpPr>
          <p:nvPr>
            <p:ph idx="1"/>
          </p:nvPr>
        </p:nvSpPr>
        <p:spPr/>
        <p:txBody>
          <a:bodyPr>
            <a:normAutofit/>
          </a:bodyPr>
          <a:lstStyle/>
          <a:p>
            <a:pPr>
              <a:lnSpc>
                <a:spcPct val="114000"/>
              </a:lnSpc>
              <a:spcBef>
                <a:spcPts val="1200"/>
              </a:spcBef>
            </a:pPr>
            <a:r>
              <a:rPr lang="el-GR" sz="2400" dirty="0" smtClean="0"/>
              <a:t>Ο αφρισμός συνοδεύει την απορρυπαντική δράση.</a:t>
            </a:r>
          </a:p>
          <a:p>
            <a:pPr>
              <a:lnSpc>
                <a:spcPct val="114000"/>
              </a:lnSpc>
              <a:spcBef>
                <a:spcPts val="1200"/>
              </a:spcBef>
            </a:pPr>
            <a:r>
              <a:rPr lang="el-GR" sz="2400" dirty="0" smtClean="0"/>
              <a:t>Γενικά : οτιδήποτε παρεμποδίζει τον αφρισμό, παρεμποδίζει και την απορρυπαντική δράση</a:t>
            </a:r>
          </a:p>
          <a:p>
            <a:pPr>
              <a:lnSpc>
                <a:spcPct val="114000"/>
              </a:lnSpc>
              <a:spcBef>
                <a:spcPts val="1200"/>
              </a:spcBef>
            </a:pPr>
            <a:r>
              <a:rPr lang="el-GR" sz="2400" dirty="0" smtClean="0"/>
              <a:t>Η απορρυπαντική δράση των σαπώνων  παρεμποδίζεται σημαντικά από την παρουσία ιόντων ασβεστίου </a:t>
            </a:r>
            <a:r>
              <a:rPr lang="en-US" sz="2400" dirty="0" smtClean="0"/>
              <a:t>(Ca</a:t>
            </a:r>
            <a:r>
              <a:rPr lang="en-US" sz="2400" baseline="30000" dirty="0" smtClean="0"/>
              <a:t>2+</a:t>
            </a:r>
            <a:r>
              <a:rPr lang="en-US" sz="2400" dirty="0" smtClean="0"/>
              <a:t>) </a:t>
            </a:r>
            <a:r>
              <a:rPr lang="el-GR" sz="2400" dirty="0" smtClean="0"/>
              <a:t>και  μαγνησίου</a:t>
            </a:r>
            <a:r>
              <a:rPr lang="en-US" sz="2400" dirty="0" smtClean="0"/>
              <a:t> (Mg</a:t>
            </a:r>
            <a:r>
              <a:rPr lang="en-US" sz="2400" baseline="30000" dirty="0" smtClean="0"/>
              <a:t>2+</a:t>
            </a:r>
            <a:r>
              <a:rPr lang="en-US" sz="2400" dirty="0" smtClean="0"/>
              <a:t>)</a:t>
            </a:r>
            <a:r>
              <a:rPr lang="el-GR" sz="2400" dirty="0" smtClean="0"/>
              <a:t>.</a:t>
            </a:r>
            <a:endParaRPr lang="en-US" sz="2400" dirty="0" smtClean="0"/>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48</a:t>
            </a:fld>
            <a:endParaRPr lang="el-GR" dirty="0">
              <a:solidFill>
                <a:prstClr val="black"/>
              </a:solidFill>
            </a:endParaRPr>
          </a:p>
        </p:txBody>
      </p:sp>
    </p:spTree>
    <p:extLst>
      <p:ext uri="{BB962C8B-B14F-4D97-AF65-F5344CB8AC3E}">
        <p14:creationId xmlns:p14="http://schemas.microsoft.com/office/powerpoint/2010/main" val="35241256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Η δομή του πάγου</a:t>
            </a:r>
            <a:endParaRPr lang="el-GR" dirty="0"/>
          </a:p>
        </p:txBody>
      </p:sp>
      <p:sp>
        <p:nvSpPr>
          <p:cNvPr id="3" name="2 - Θέση περιεχομένου"/>
          <p:cNvSpPr>
            <a:spLocks noGrp="1"/>
          </p:cNvSpPr>
          <p:nvPr>
            <p:ph idx="1"/>
          </p:nvPr>
        </p:nvSpPr>
        <p:spPr/>
        <p:txBody>
          <a:bodyPr>
            <a:noAutofit/>
          </a:bodyPr>
          <a:lstStyle/>
          <a:p>
            <a:r>
              <a:rPr lang="el-GR" sz="2400" dirty="0" smtClean="0"/>
              <a:t>Τα μόρια του νερού σε θερμοκρασία &lt;100°</a:t>
            </a:r>
            <a:r>
              <a:rPr lang="en-US" sz="2400" dirty="0" smtClean="0"/>
              <a:t>C</a:t>
            </a:r>
            <a:r>
              <a:rPr lang="el-GR" sz="2400" dirty="0" smtClean="0"/>
              <a:t> ακινητοποιούνται σε θέσης τετραεδρικής διάταξης</a:t>
            </a:r>
          </a:p>
          <a:p>
            <a:endParaRPr lang="el-GR" sz="2400" dirty="0" smtClean="0"/>
          </a:p>
        </p:txBody>
      </p:sp>
      <p:pic>
        <p:nvPicPr>
          <p:cNvPr id="14338" name="Picture 2" descr="χιονονιφάδ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527878"/>
            <a:ext cx="3528392" cy="3261585"/>
          </a:xfrm>
          <a:prstGeom prst="rect">
            <a:avLst/>
          </a:prstGeom>
          <a:solidFill>
            <a:schemeClr val="tx1"/>
          </a:solidFill>
          <a:ln>
            <a:solidFill>
              <a:schemeClr val="tx1"/>
            </a:solidFill>
          </a:ln>
        </p:spPr>
      </p:pic>
      <p:sp>
        <p:nvSpPr>
          <p:cNvPr id="10" name="Rectangle 8"/>
          <p:cNvSpPr/>
          <p:nvPr/>
        </p:nvSpPr>
        <p:spPr>
          <a:xfrm>
            <a:off x="1187624" y="5856683"/>
            <a:ext cx="3096344" cy="646331"/>
          </a:xfrm>
          <a:prstGeom prst="rect">
            <a:avLst/>
          </a:prstGeom>
        </p:spPr>
        <p:txBody>
          <a:bodyPr wrap="square">
            <a:spAutoFit/>
          </a:bodyPr>
          <a:lstStyle/>
          <a:p>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Snowflake - Microphotograph by </a:t>
            </a:r>
            <a:r>
              <a:rPr lang="en-US" sz="1200" dirty="0" smtClean="0">
                <a:solidFill>
                  <a:prstClr val="black"/>
                </a:solidFill>
                <a:latin typeface="Calibri"/>
                <a:hlinkClick r:id="rId3"/>
              </a:rPr>
              <a:t>artgeek</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solidFill>
                <a:latin typeface="Calibri"/>
                <a:hlinkClick r:id="rId4" tooltip="User:Jacopo Werther"/>
              </a:rPr>
              <a:t>Jacopo Werther</a:t>
            </a:r>
            <a:r>
              <a:rPr lang="el-GR" sz="1200" dirty="0" smtClean="0">
                <a:solidFill>
                  <a:prstClr val="black"/>
                </a:solidFill>
                <a:latin typeface="Calibri"/>
              </a:rPr>
              <a:t> </a:t>
            </a:r>
            <a:r>
              <a:rPr lang="el-GR" sz="1200" dirty="0" smtClean="0">
                <a:solidFill>
                  <a:prstClr val="black">
                    <a:lumMod val="65000"/>
                    <a:lumOff val="35000"/>
                  </a:prstClr>
                </a:solidFill>
                <a:latin typeface="Calibri"/>
              </a:rPr>
              <a:t>διαθέσιμο με άδεια </a:t>
            </a:r>
            <a:r>
              <a:rPr lang="en-US" sz="1200" dirty="0" smtClean="0">
                <a:solidFill>
                  <a:prstClr val="black"/>
                </a:solidFill>
                <a:latin typeface="Calibri"/>
                <a:hlinkClick r:id="rId5"/>
              </a:rPr>
              <a:t>CC </a:t>
            </a:r>
            <a:r>
              <a:rPr lang="en-US" sz="1200" dirty="0">
                <a:solidFill>
                  <a:prstClr val="black"/>
                </a:solidFill>
                <a:latin typeface="Calibri"/>
                <a:hlinkClick r:id="rId5"/>
              </a:rPr>
              <a:t>BY-SA 2.0</a:t>
            </a:r>
            <a:endParaRPr lang="en-US" sz="1200" dirty="0">
              <a:solidFill>
                <a:prstClr val="black"/>
              </a:solidFill>
              <a:latin typeface="Calibri"/>
            </a:endParaRPr>
          </a:p>
        </p:txBody>
      </p:sp>
      <p:pic>
        <p:nvPicPr>
          <p:cNvPr id="200706" name="Picture 2" descr="δομή μορίων νερού στον πάγο"/>
          <p:cNvPicPr>
            <a:picLocks noChangeAspect="1" noChangeArrowheads="1"/>
          </p:cNvPicPr>
          <p:nvPr/>
        </p:nvPicPr>
        <p:blipFill>
          <a:blip r:embed="rId6"/>
          <a:srcRect/>
          <a:stretch>
            <a:fillRect/>
          </a:stretch>
        </p:blipFill>
        <p:spPr bwMode="auto">
          <a:xfrm>
            <a:off x="4932040" y="2527877"/>
            <a:ext cx="3782526" cy="3261585"/>
          </a:xfrm>
          <a:prstGeom prst="rect">
            <a:avLst/>
          </a:prstGeom>
          <a:solidFill>
            <a:schemeClr val="tx1"/>
          </a:solidFill>
          <a:ln>
            <a:solidFill>
              <a:schemeClr val="tx1"/>
            </a:solidFill>
          </a:ln>
        </p:spPr>
      </p:pic>
      <p:sp>
        <p:nvSpPr>
          <p:cNvPr id="9" name="Rectangle 8"/>
          <p:cNvSpPr/>
          <p:nvPr/>
        </p:nvSpPr>
        <p:spPr>
          <a:xfrm>
            <a:off x="5779187" y="5856682"/>
            <a:ext cx="2088231"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7"/>
              </a:rPr>
              <a:t>Hex </a:t>
            </a:r>
            <a:r>
              <a:rPr lang="en-US" sz="1200" dirty="0" smtClean="0">
                <a:solidFill>
                  <a:prstClr val="black"/>
                </a:solidFill>
                <a:latin typeface="Calibri"/>
                <a:hlinkClick r:id="rId7"/>
              </a:rPr>
              <a:t>ice</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8" tooltip="User:Glazo (page does not exist)"/>
              </a:rPr>
              <a:t>Glazo</a:t>
            </a:r>
            <a:r>
              <a:rPr lang="en-US" sz="1200" dirty="0" smtClean="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a:t>
            </a:fld>
            <a:endParaRPr lang="el-GR" dirty="0">
              <a:solidFill>
                <a:prstClr val="black"/>
              </a:solidFill>
            </a:endParaRPr>
          </a:p>
        </p:txBody>
      </p:sp>
    </p:spTree>
    <p:extLst>
      <p:ext uri="{BB962C8B-B14F-4D97-AF65-F5344CB8AC3E}">
        <p14:creationId xmlns:p14="http://schemas.microsoft.com/office/powerpoint/2010/main" val="39849213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noAutofit/>
          </a:bodyPr>
          <a:lstStyle/>
          <a:p>
            <a:r>
              <a:rPr lang="el-GR" dirty="0" smtClean="0"/>
              <a:t>Παρεμπόδιση της απορρυπαντικής δράσης</a:t>
            </a:r>
            <a:endParaRPr lang="el-GR" dirty="0"/>
          </a:p>
        </p:txBody>
      </p:sp>
      <p:sp>
        <p:nvSpPr>
          <p:cNvPr id="3" name="Content Placeholder 2"/>
          <p:cNvSpPr>
            <a:spLocks noGrp="1"/>
          </p:cNvSpPr>
          <p:nvPr>
            <p:ph idx="1"/>
          </p:nvPr>
        </p:nvSpPr>
        <p:spPr>
          <a:xfrm>
            <a:off x="457200" y="1412776"/>
            <a:ext cx="8229600" cy="4824536"/>
          </a:xfrm>
        </p:spPr>
        <p:txBody>
          <a:bodyPr>
            <a:noAutofit/>
          </a:bodyPr>
          <a:lstStyle/>
          <a:p>
            <a:pPr>
              <a:spcAft>
                <a:spcPts val="600"/>
              </a:spcAft>
            </a:pPr>
            <a:r>
              <a:rPr lang="el-GR" sz="2400" dirty="0" smtClean="0"/>
              <a:t>Όταν υπάρχουν ιόντα (π.χ. ασβεστίου, μαγνησίου) στο νερό, τότε αυτό χαρακτηρίζεται «</a:t>
            </a:r>
            <a:r>
              <a:rPr lang="el-GR" sz="2400" b="1" dirty="0" smtClean="0"/>
              <a:t>σκληρό νερό</a:t>
            </a:r>
            <a:r>
              <a:rPr lang="el-GR" sz="2400" dirty="0" smtClean="0"/>
              <a:t>».</a:t>
            </a:r>
          </a:p>
          <a:p>
            <a:pPr>
              <a:spcAft>
                <a:spcPts val="19200"/>
              </a:spcAft>
            </a:pPr>
            <a:r>
              <a:rPr lang="el-GR" sz="2400" dirty="0" smtClean="0"/>
              <a:t>Η απορρυπαντική δράση παρεμποδίζεται στο σκληρό νερό.</a:t>
            </a:r>
          </a:p>
          <a:p>
            <a:pPr>
              <a:spcAft>
                <a:spcPts val="600"/>
              </a:spcAft>
            </a:pPr>
            <a:r>
              <a:rPr lang="el-GR" sz="2400" dirty="0" smtClean="0"/>
              <a:t>Παρουσία ιόντων </a:t>
            </a:r>
            <a:r>
              <a:rPr lang="en-US" sz="2400" dirty="0" smtClean="0"/>
              <a:t>Ca</a:t>
            </a:r>
            <a:r>
              <a:rPr lang="en-US" sz="2400" baseline="30000" dirty="0" smtClean="0"/>
              <a:t>2+</a:t>
            </a:r>
            <a:r>
              <a:rPr lang="en-US" sz="2400" dirty="0" smtClean="0"/>
              <a:t> </a:t>
            </a:r>
            <a:r>
              <a:rPr lang="el-GR" sz="2400" dirty="0" smtClean="0"/>
              <a:t>και </a:t>
            </a:r>
            <a:r>
              <a:rPr lang="en-US" sz="2400" dirty="0" smtClean="0"/>
              <a:t>Mg</a:t>
            </a:r>
            <a:r>
              <a:rPr lang="en-US" sz="2400" baseline="30000" dirty="0" smtClean="0"/>
              <a:t>2+ </a:t>
            </a:r>
            <a:r>
              <a:rPr lang="el-GR" sz="2400" dirty="0" smtClean="0"/>
              <a:t>τα καρβοξυλικά ανιόντα των λιπαρών οξέων δημιουργούν </a:t>
            </a:r>
            <a:r>
              <a:rPr lang="el-GR" sz="2400" b="1" dirty="0" smtClean="0"/>
              <a:t>αδιάλυτα</a:t>
            </a:r>
            <a:r>
              <a:rPr lang="el-GR" sz="2400" dirty="0" smtClean="0"/>
              <a:t> άλατα (</a:t>
            </a:r>
            <a:r>
              <a:rPr lang="el-GR" sz="2400" b="1" dirty="0" smtClean="0"/>
              <a:t>ιζήματα</a:t>
            </a:r>
            <a:r>
              <a:rPr lang="el-GR" sz="2400" dirty="0" smtClean="0"/>
              <a:t>) και δεν μπορούν πλέον να έχουν απορρυπαντική δράση.</a:t>
            </a:r>
          </a:p>
        </p:txBody>
      </p:sp>
      <p:sp>
        <p:nvSpPr>
          <p:cNvPr id="655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dirty="0">
              <a:solidFill>
                <a:prstClr val="black"/>
              </a:solidFill>
            </a:endParaRPr>
          </a:p>
        </p:txBody>
      </p:sp>
      <p:grpSp>
        <p:nvGrpSpPr>
          <p:cNvPr id="12" name="11 - Ομάδα"/>
          <p:cNvGrpSpPr/>
          <p:nvPr/>
        </p:nvGrpSpPr>
        <p:grpSpPr>
          <a:xfrm>
            <a:off x="299850" y="2928934"/>
            <a:ext cx="8273472" cy="1759691"/>
            <a:chOff x="299850" y="2928934"/>
            <a:chExt cx="8273472" cy="1759691"/>
          </a:xfrm>
        </p:grpSpPr>
        <p:grpSp>
          <p:nvGrpSpPr>
            <p:cNvPr id="5" name="8 - Ομάδα"/>
            <p:cNvGrpSpPr/>
            <p:nvPr/>
          </p:nvGrpSpPr>
          <p:grpSpPr>
            <a:xfrm>
              <a:off x="299850" y="2928934"/>
              <a:ext cx="8255375" cy="1759691"/>
              <a:chOff x="121255" y="3857628"/>
              <a:chExt cx="8255375" cy="1759691"/>
            </a:xfrm>
          </p:grpSpPr>
          <p:graphicFrame>
            <p:nvGraphicFramePr>
              <p:cNvPr id="65537" name="Object 1"/>
              <p:cNvGraphicFramePr>
                <a:graphicFrameLocks noChangeAspect="1"/>
              </p:cNvGraphicFramePr>
              <p:nvPr/>
            </p:nvGraphicFramePr>
            <p:xfrm>
              <a:off x="121255" y="3857628"/>
              <a:ext cx="8255375" cy="642942"/>
            </p:xfrm>
            <a:graphic>
              <a:graphicData uri="http://schemas.openxmlformats.org/presentationml/2006/ole">
                <mc:AlternateContent xmlns:mc="http://schemas.openxmlformats.org/markup-compatibility/2006">
                  <mc:Choice xmlns:v="urn:schemas-microsoft-com:vml" Requires="v">
                    <p:oleObj spid="_x0000_s6153" name="ChemSketch" r:id="rId3" imgW="7659624" imgH="594360" progId="ACD.ChemSketch.20">
                      <p:embed/>
                    </p:oleObj>
                  </mc:Choice>
                  <mc:Fallback>
                    <p:oleObj name="ChemSketch" r:id="rId3" imgW="7659624" imgH="594360" progId="ACD.ChemSketch.2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55" y="3857628"/>
                            <a:ext cx="8255375" cy="6429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539" name="Rectangle 3"/>
              <p:cNvSpPr>
                <a:spLocks noChangeArrowheads="1"/>
              </p:cNvSpPr>
              <p:nvPr/>
            </p:nvSpPr>
            <p:spPr bwMode="auto">
              <a:xfrm>
                <a:off x="4607719" y="4786322"/>
                <a:ext cx="371477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tabLst>
                    <a:tab pos="3690938" algn="l"/>
                  </a:tabLst>
                </a:pPr>
                <a:r>
                  <a:rPr lang="el-GR" sz="2400" b="1" dirty="0" smtClean="0">
                    <a:solidFill>
                      <a:srgbClr val="EEECE1">
                        <a:lumMod val="25000"/>
                      </a:srgbClr>
                    </a:solidFill>
                    <a:latin typeface="Calibri"/>
                    <a:ea typeface="Calibri" pitchFamily="34" charset="0"/>
                    <a:cs typeface="Times New Roman" pitchFamily="18" charset="0"/>
                  </a:rPr>
                  <a:t>Άλας ασβεστίου του λιπαρού οξέος (</a:t>
                </a:r>
                <a:r>
                  <a:rPr lang="el-GR" sz="2400" b="1" i="1" dirty="0" smtClean="0">
                    <a:solidFill>
                      <a:srgbClr val="EEECE1">
                        <a:lumMod val="25000"/>
                      </a:srgbClr>
                    </a:solidFill>
                    <a:latin typeface="Calibri"/>
                    <a:ea typeface="Calibri" pitchFamily="34" charset="0"/>
                    <a:cs typeface="Times New Roman" pitchFamily="18" charset="0"/>
                  </a:rPr>
                  <a:t>ίζημα)</a:t>
                </a:r>
                <a:endParaRPr lang="el-GR" sz="4000" b="1" dirty="0" smtClean="0">
                  <a:solidFill>
                    <a:srgbClr val="EEECE1">
                      <a:lumMod val="25000"/>
                    </a:srgbClr>
                  </a:solidFill>
                  <a:latin typeface="Calibri"/>
                  <a:cs typeface="Arial" pitchFamily="34" charset="0"/>
                </a:endParaRPr>
              </a:p>
            </p:txBody>
          </p:sp>
          <p:sp>
            <p:nvSpPr>
              <p:cNvPr id="8" name="Rectangle 3"/>
              <p:cNvSpPr>
                <a:spLocks noChangeArrowheads="1"/>
              </p:cNvSpPr>
              <p:nvPr/>
            </p:nvSpPr>
            <p:spPr bwMode="auto">
              <a:xfrm>
                <a:off x="178563" y="4714884"/>
                <a:ext cx="335758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tabLst>
                    <a:tab pos="3690938" algn="l"/>
                  </a:tabLst>
                </a:pPr>
                <a:r>
                  <a:rPr lang="el-GR" sz="2400" b="1" dirty="0" smtClean="0">
                    <a:solidFill>
                      <a:srgbClr val="0070C0"/>
                    </a:solidFill>
                    <a:latin typeface="Calibri"/>
                    <a:ea typeface="Calibri" pitchFamily="34" charset="0"/>
                    <a:cs typeface="Times New Roman" pitchFamily="18" charset="0"/>
                  </a:rPr>
                  <a:t>Σάπωνας (τασιενεργό, διαλυτό στο νερό) </a:t>
                </a:r>
                <a:endParaRPr lang="el-GR" sz="4000" b="1" dirty="0" smtClean="0">
                  <a:solidFill>
                    <a:srgbClr val="0070C0"/>
                  </a:solidFill>
                  <a:latin typeface="Calibri"/>
                  <a:cs typeface="Arial" pitchFamily="34" charset="0"/>
                </a:endParaRPr>
              </a:p>
            </p:txBody>
          </p:sp>
        </p:grpSp>
        <p:cxnSp>
          <p:nvCxnSpPr>
            <p:cNvPr id="11" name="10 - Ευθύγραμμο βέλος σύνδεσης"/>
            <p:cNvCxnSpPr/>
            <p:nvPr/>
          </p:nvCxnSpPr>
          <p:spPr>
            <a:xfrm rot="5400000">
              <a:off x="8358214" y="3213892"/>
              <a:ext cx="429422" cy="7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49</a:t>
            </a:fld>
            <a:endParaRPr lang="el-GR" dirty="0">
              <a:solidFill>
                <a:prstClr val="black"/>
              </a:solidFill>
            </a:endParaRPr>
          </a:p>
        </p:txBody>
      </p:sp>
    </p:spTree>
    <p:extLst>
      <p:ext uri="{BB962C8B-B14F-4D97-AF65-F5344CB8AC3E}">
        <p14:creationId xmlns:p14="http://schemas.microsoft.com/office/powerpoint/2010/main" val="20797930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noAutofit/>
          </a:bodyPr>
          <a:lstStyle/>
          <a:p>
            <a:r>
              <a:rPr lang="el-GR" dirty="0" smtClean="0"/>
              <a:t>Λύση στο πρόβλημα των απορρυπαντικών</a:t>
            </a:r>
            <a:endParaRPr lang="el-GR" dirty="0"/>
          </a:p>
        </p:txBody>
      </p:sp>
      <p:sp>
        <p:nvSpPr>
          <p:cNvPr id="3" name="Content Placeholder 2"/>
          <p:cNvSpPr>
            <a:spLocks noGrp="1"/>
          </p:cNvSpPr>
          <p:nvPr>
            <p:ph idx="1"/>
          </p:nvPr>
        </p:nvSpPr>
        <p:spPr/>
        <p:txBody>
          <a:bodyPr>
            <a:noAutofit/>
          </a:bodyPr>
          <a:lstStyle/>
          <a:p>
            <a:pPr>
              <a:lnSpc>
                <a:spcPct val="114000"/>
              </a:lnSpc>
              <a:spcBef>
                <a:spcPts val="1200"/>
              </a:spcBef>
            </a:pPr>
            <a:r>
              <a:rPr lang="el-GR" sz="2400" dirty="0" smtClean="0"/>
              <a:t>Μια λύση στο πρόβλημα που προκύπτει από το σκληρό νερό έχει δώσει η συνθετική χημεία και η τεχνολογία εισάγοντας τα </a:t>
            </a:r>
            <a:r>
              <a:rPr lang="el-GR" sz="2400" b="1" dirty="0" smtClean="0"/>
              <a:t>συνθετικά απορρυπαντικά.</a:t>
            </a:r>
          </a:p>
          <a:p>
            <a:pPr>
              <a:lnSpc>
                <a:spcPct val="114000"/>
              </a:lnSpc>
              <a:spcBef>
                <a:spcPts val="1200"/>
              </a:spcBef>
            </a:pPr>
            <a:r>
              <a:rPr lang="el-GR" sz="2400" dirty="0" smtClean="0"/>
              <a:t>Αυτά αποτελούν επίσης τασιενεργά μόρια, αλλά με διαφορετική πολική ομάδα, όπως π.χ. </a:t>
            </a:r>
            <a:r>
              <a:rPr lang="el-GR" sz="2400" b="1" dirty="0" smtClean="0"/>
              <a:t>θειικές,</a:t>
            </a:r>
            <a:r>
              <a:rPr lang="el-GR" sz="2400" dirty="0" smtClean="0"/>
              <a:t> ή </a:t>
            </a:r>
            <a:r>
              <a:rPr lang="el-GR" sz="2400" b="1" dirty="0" smtClean="0"/>
              <a:t>σουλφονικές</a:t>
            </a:r>
            <a:r>
              <a:rPr lang="el-GR" sz="2400" dirty="0" smtClean="0"/>
              <a:t> ομάδες, οι οποίες δεν μπορούν να σχηματίζουν αδιάλυτα άλατα με τα ιόντα ασβεστίου ή μαγνησίου που υπάρχουν στο σκληρό νερό.</a:t>
            </a:r>
          </a:p>
          <a:p>
            <a:pPr>
              <a:lnSpc>
                <a:spcPct val="114000"/>
              </a:lnSpc>
              <a:spcBef>
                <a:spcPts val="1200"/>
              </a:spcBef>
            </a:pPr>
            <a:r>
              <a:rPr lang="el-GR" sz="2400" dirty="0" smtClean="0"/>
              <a:t>Η καλή διαλυτότητα στο νερό εξασφαλίζει την απορρυπαντική δράση.</a:t>
            </a: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50</a:t>
            </a:fld>
            <a:endParaRPr lang="el-GR" dirty="0">
              <a:solidFill>
                <a:prstClr val="black"/>
              </a:solidFill>
            </a:endParaRPr>
          </a:p>
        </p:txBody>
      </p:sp>
    </p:spTree>
    <p:extLst>
      <p:ext uri="{BB962C8B-B14F-4D97-AF65-F5344CB8AC3E}">
        <p14:creationId xmlns:p14="http://schemas.microsoft.com/office/powerpoint/2010/main" val="22762233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1008112"/>
          </a:xfrm>
        </p:spPr>
        <p:txBody>
          <a:bodyPr>
            <a:noAutofit/>
          </a:bodyPr>
          <a:lstStyle/>
          <a:p>
            <a:r>
              <a:rPr lang="el-GR" dirty="0" smtClean="0"/>
              <a:t>Η αναγκαιότητα για συνθετικά απορρυπαντικά</a:t>
            </a:r>
            <a:endParaRPr lang="el-GR" dirty="0"/>
          </a:p>
        </p:txBody>
      </p:sp>
      <p:sp>
        <p:nvSpPr>
          <p:cNvPr id="3" name="2 - Θέση περιεχομένου"/>
          <p:cNvSpPr>
            <a:spLocks noGrp="1"/>
          </p:cNvSpPr>
          <p:nvPr>
            <p:ph idx="1"/>
          </p:nvPr>
        </p:nvSpPr>
        <p:spPr>
          <a:xfrm>
            <a:off x="457200" y="1412776"/>
            <a:ext cx="8229600" cy="4824536"/>
          </a:xfrm>
        </p:spPr>
        <p:txBody>
          <a:bodyPr>
            <a:normAutofit/>
          </a:bodyPr>
          <a:lstStyle/>
          <a:p>
            <a:pPr>
              <a:lnSpc>
                <a:spcPct val="114000"/>
              </a:lnSpc>
              <a:spcBef>
                <a:spcPts val="1200"/>
              </a:spcBef>
            </a:pPr>
            <a:r>
              <a:rPr lang="el-GR" sz="2400" dirty="0" smtClean="0"/>
              <a:t>Τα καρβοξυλικά ανιόντα των λιπαρών οξέων δημιουργούν αδιάλυτα άλατα (ιζήματα) με τα ιόντα </a:t>
            </a:r>
            <a:r>
              <a:rPr lang="en-US" sz="2400" dirty="0" smtClean="0"/>
              <a:t>Ca</a:t>
            </a:r>
            <a:r>
              <a:rPr lang="en-US" sz="2400" baseline="30000" dirty="0" smtClean="0"/>
              <a:t>2+</a:t>
            </a:r>
            <a:r>
              <a:rPr lang="en-US" sz="2400" dirty="0" smtClean="0"/>
              <a:t> </a:t>
            </a:r>
            <a:r>
              <a:rPr lang="el-GR" sz="2400" dirty="0" smtClean="0"/>
              <a:t>και </a:t>
            </a:r>
            <a:r>
              <a:rPr lang="en-US" sz="2400" dirty="0" smtClean="0"/>
              <a:t>Mg</a:t>
            </a:r>
            <a:r>
              <a:rPr lang="en-US" sz="2400" baseline="30000" dirty="0" smtClean="0"/>
              <a:t>2+</a:t>
            </a:r>
            <a:r>
              <a:rPr lang="en-US" sz="2400" dirty="0" smtClean="0"/>
              <a:t> </a:t>
            </a:r>
            <a:r>
              <a:rPr lang="el-GR" sz="2400" dirty="0" smtClean="0"/>
              <a:t>του σκληρού νερού. </a:t>
            </a:r>
          </a:p>
          <a:p>
            <a:pPr>
              <a:lnSpc>
                <a:spcPct val="114000"/>
              </a:lnSpc>
              <a:spcBef>
                <a:spcPts val="1200"/>
              </a:spcBef>
            </a:pPr>
            <a:r>
              <a:rPr lang="el-GR" sz="2400" dirty="0" smtClean="0"/>
              <a:t>Συνεπώς, δεν μπορούν πλέον να σχηματίσουν μικκυλιακές δομές και </a:t>
            </a:r>
            <a:r>
              <a:rPr lang="el-GR" sz="2400" b="1" dirty="0" smtClean="0"/>
              <a:t>δεν</a:t>
            </a:r>
            <a:r>
              <a:rPr lang="el-GR" sz="2400" dirty="0" smtClean="0"/>
              <a:t> έχουν απορρυπαντική δράση.</a:t>
            </a:r>
          </a:p>
          <a:p>
            <a:pPr>
              <a:lnSpc>
                <a:spcPct val="114000"/>
              </a:lnSpc>
              <a:spcBef>
                <a:spcPts val="1200"/>
              </a:spcBef>
            </a:pPr>
            <a:r>
              <a:rPr lang="el-GR" sz="2400" dirty="0" smtClean="0"/>
              <a:t>Το πρόβλημα αυτό αντιμετώπισε η συνθετική χημεία με τη δημιουργία συνθετικών απορρυπαντικών</a:t>
            </a:r>
            <a:r>
              <a:rPr lang="el-GR" sz="2400" dirty="0"/>
              <a:t>.</a:t>
            </a:r>
            <a:endParaRPr lang="el-GR" sz="2400" dirty="0" smtClean="0"/>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51</a:t>
            </a:fld>
            <a:endParaRPr lang="el-GR" dirty="0">
              <a:solidFill>
                <a:prstClr val="black"/>
              </a:solidFill>
            </a:endParaRPr>
          </a:p>
        </p:txBody>
      </p:sp>
    </p:spTree>
    <p:extLst>
      <p:ext uri="{BB962C8B-B14F-4D97-AF65-F5344CB8AC3E}">
        <p14:creationId xmlns:p14="http://schemas.microsoft.com/office/powerpoint/2010/main" val="28291716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Συνθετικά απορρυπαντικά</a:t>
            </a:r>
            <a:endParaRPr lang="el-GR" dirty="0"/>
          </a:p>
        </p:txBody>
      </p:sp>
      <p:sp>
        <p:nvSpPr>
          <p:cNvPr id="3" name="2 - Θέση περιεχομένου"/>
          <p:cNvSpPr>
            <a:spLocks noGrp="1"/>
          </p:cNvSpPr>
          <p:nvPr>
            <p:ph idx="1"/>
          </p:nvPr>
        </p:nvSpPr>
        <p:spPr>
          <a:xfrm>
            <a:off x="457200" y="3212976"/>
            <a:ext cx="2602632" cy="3024336"/>
          </a:xfrm>
        </p:spPr>
        <p:txBody>
          <a:bodyPr>
            <a:noAutofit/>
          </a:bodyPr>
          <a:lstStyle/>
          <a:p>
            <a:pPr marL="0" indent="0">
              <a:spcAft>
                <a:spcPts val="600"/>
              </a:spcAft>
              <a:buNone/>
            </a:pPr>
            <a:r>
              <a:rPr lang="el-GR" sz="2400" b="1" dirty="0" smtClean="0"/>
              <a:t>Πολική ομάδα</a:t>
            </a:r>
          </a:p>
          <a:p>
            <a:pPr marL="271463" indent="0">
              <a:spcAft>
                <a:spcPts val="600"/>
              </a:spcAft>
              <a:buNone/>
            </a:pPr>
            <a:r>
              <a:rPr lang="el-GR" sz="2400" b="1" dirty="0" smtClean="0"/>
              <a:t>φορτισμένη</a:t>
            </a:r>
          </a:p>
          <a:p>
            <a:pPr marL="533400" indent="0">
              <a:spcAft>
                <a:spcPts val="600"/>
              </a:spcAft>
              <a:buNone/>
            </a:pPr>
            <a:r>
              <a:rPr lang="el-GR" sz="2400" b="1" dirty="0" smtClean="0">
                <a:solidFill>
                  <a:srgbClr val="C00000"/>
                </a:solidFill>
              </a:rPr>
              <a:t>Ανιονικά: </a:t>
            </a:r>
            <a:r>
              <a:rPr lang="en-US" sz="2400" b="1" dirty="0" smtClean="0">
                <a:solidFill>
                  <a:srgbClr val="C00000"/>
                </a:solidFill>
              </a:rPr>
              <a:t> </a:t>
            </a:r>
            <a:r>
              <a:rPr lang="el-GR" sz="2400" b="1" dirty="0" smtClean="0">
                <a:solidFill>
                  <a:srgbClr val="C00000"/>
                </a:solidFill>
              </a:rPr>
              <a:t>-</a:t>
            </a:r>
          </a:p>
          <a:p>
            <a:pPr marL="533400" indent="0">
              <a:spcAft>
                <a:spcPts val="600"/>
              </a:spcAft>
              <a:buNone/>
            </a:pPr>
            <a:r>
              <a:rPr lang="el-GR" sz="2400" b="1" dirty="0" smtClean="0">
                <a:solidFill>
                  <a:srgbClr val="008000"/>
                </a:solidFill>
              </a:rPr>
              <a:t>Κατιονικά: </a:t>
            </a:r>
            <a:r>
              <a:rPr lang="en-US" sz="2400" b="1" dirty="0" smtClean="0">
                <a:solidFill>
                  <a:srgbClr val="008000"/>
                </a:solidFill>
              </a:rPr>
              <a:t> </a:t>
            </a:r>
            <a:r>
              <a:rPr lang="el-GR" sz="2400" b="1" dirty="0" smtClean="0">
                <a:solidFill>
                  <a:srgbClr val="008000"/>
                </a:solidFill>
              </a:rPr>
              <a:t>+</a:t>
            </a:r>
          </a:p>
          <a:p>
            <a:pPr marL="271463" indent="0">
              <a:spcAft>
                <a:spcPts val="600"/>
              </a:spcAft>
              <a:buNone/>
            </a:pPr>
            <a:r>
              <a:rPr lang="el-GR" sz="2400" b="1" dirty="0" smtClean="0"/>
              <a:t>ή αφόρτιστη</a:t>
            </a:r>
            <a:endParaRPr lang="en-US" sz="2400" b="1" dirty="0" smtClean="0"/>
          </a:p>
          <a:p>
            <a:pPr marL="271463" indent="0">
              <a:spcAft>
                <a:spcPts val="600"/>
              </a:spcAft>
              <a:buNone/>
              <a:tabLst>
                <a:tab pos="533400" algn="l"/>
              </a:tabLst>
            </a:pPr>
            <a:r>
              <a:rPr lang="en-US" sz="2400" b="1" dirty="0" smtClean="0">
                <a:solidFill>
                  <a:srgbClr val="C00000"/>
                </a:solidFill>
              </a:rPr>
              <a:t>	</a:t>
            </a:r>
            <a:r>
              <a:rPr lang="el-GR" sz="2400" b="1" dirty="0" smtClean="0">
                <a:solidFill>
                  <a:srgbClr val="002060"/>
                </a:solidFill>
              </a:rPr>
              <a:t>μη ιονικά: </a:t>
            </a:r>
            <a:r>
              <a:rPr lang="en-US" sz="2400" b="1" dirty="0" smtClean="0">
                <a:solidFill>
                  <a:srgbClr val="002060"/>
                </a:solidFill>
              </a:rPr>
              <a:t> </a:t>
            </a:r>
            <a:r>
              <a:rPr lang="el-GR" sz="2400" b="1" dirty="0" smtClean="0">
                <a:solidFill>
                  <a:srgbClr val="002060"/>
                </a:solidFill>
              </a:rPr>
              <a:t>-</a:t>
            </a:r>
          </a:p>
          <a:p>
            <a:pPr marL="271463" indent="0">
              <a:spcAft>
                <a:spcPts val="600"/>
              </a:spcAft>
              <a:buNone/>
            </a:pPr>
            <a:endParaRPr lang="el-GR" sz="2400" b="1" dirty="0"/>
          </a:p>
        </p:txBody>
      </p:sp>
      <p:grpSp>
        <p:nvGrpSpPr>
          <p:cNvPr id="4" name="Ομάδα 3"/>
          <p:cNvGrpSpPr/>
          <p:nvPr/>
        </p:nvGrpSpPr>
        <p:grpSpPr>
          <a:xfrm>
            <a:off x="1785918" y="2071678"/>
            <a:ext cx="6145231" cy="2557651"/>
            <a:chOff x="1785918" y="2071678"/>
            <a:chExt cx="6145231" cy="2557651"/>
          </a:xfrm>
        </p:grpSpPr>
        <p:grpSp>
          <p:nvGrpSpPr>
            <p:cNvPr id="11" name="10 - Ομάδα"/>
            <p:cNvGrpSpPr/>
            <p:nvPr/>
          </p:nvGrpSpPr>
          <p:grpSpPr>
            <a:xfrm>
              <a:off x="1785918" y="2071678"/>
              <a:ext cx="6145231" cy="1071570"/>
              <a:chOff x="1928794" y="2893215"/>
              <a:chExt cx="6145231" cy="1071570"/>
            </a:xfrm>
          </p:grpSpPr>
          <p:graphicFrame>
            <p:nvGraphicFramePr>
              <p:cNvPr id="128002" name="Object 2"/>
              <p:cNvGraphicFramePr>
                <a:graphicFrameLocks noChangeAspect="1"/>
              </p:cNvGraphicFramePr>
              <p:nvPr/>
            </p:nvGraphicFramePr>
            <p:xfrm>
              <a:off x="2444750" y="3068638"/>
              <a:ext cx="5629275" cy="719137"/>
            </p:xfrm>
            <a:graphic>
              <a:graphicData uri="http://schemas.openxmlformats.org/presentationml/2006/ole">
                <mc:AlternateContent xmlns:mc="http://schemas.openxmlformats.org/markup-compatibility/2006">
                  <mc:Choice xmlns:v="urn:schemas-microsoft-com:vml" Requires="v">
                    <p:oleObj spid="_x0000_s7177" name="ChemSketch" r:id="rId3" imgW="3986640" imgH="509040" progId="ACD.ChemSketch.20">
                      <p:embed/>
                    </p:oleObj>
                  </mc:Choice>
                  <mc:Fallback>
                    <p:oleObj name="ChemSketch" r:id="rId3" imgW="3986640" imgH="509040" progId="ACD.ChemSketch.2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50" y="3068638"/>
                            <a:ext cx="56292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7 - Έλλειψη"/>
              <p:cNvSpPr/>
              <p:nvPr/>
            </p:nvSpPr>
            <p:spPr>
              <a:xfrm>
                <a:off x="1928794" y="2893215"/>
                <a:ext cx="1071570" cy="107157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prstClr val="black"/>
                    </a:solidFill>
                  </a:rPr>
                  <a:t>?</a:t>
                </a:r>
                <a:endParaRPr lang="el-GR" b="1" dirty="0">
                  <a:solidFill>
                    <a:prstClr val="black"/>
                  </a:solidFill>
                </a:endParaRPr>
              </a:p>
            </p:txBody>
          </p:sp>
        </p:grpSp>
        <p:sp>
          <p:nvSpPr>
            <p:cNvPr id="9" name="8 - TextBox"/>
            <p:cNvSpPr txBox="1"/>
            <p:nvPr/>
          </p:nvSpPr>
          <p:spPr>
            <a:xfrm>
              <a:off x="4143372" y="3429000"/>
              <a:ext cx="2837572" cy="1200329"/>
            </a:xfrm>
            <a:prstGeom prst="rect">
              <a:avLst/>
            </a:prstGeom>
            <a:noFill/>
            <a:ln>
              <a:solidFill>
                <a:schemeClr val="bg2">
                  <a:lumMod val="50000"/>
                </a:schemeClr>
              </a:solidFill>
            </a:ln>
          </p:spPr>
          <p:txBody>
            <a:bodyPr wrap="none" rtlCol="0">
              <a:spAutoFit/>
            </a:bodyPr>
            <a:lstStyle/>
            <a:p>
              <a:pPr algn="ctr"/>
              <a:r>
                <a:rPr lang="el-GR" sz="2400" b="1" dirty="0" smtClean="0">
                  <a:solidFill>
                    <a:srgbClr val="EEECE1">
                      <a:lumMod val="25000"/>
                    </a:srgbClr>
                  </a:solidFill>
                  <a:latin typeface="Calibri"/>
                </a:rPr>
                <a:t>Ανθρακική αλυσίδα </a:t>
              </a:r>
            </a:p>
            <a:p>
              <a:pPr algn="ctr"/>
              <a:r>
                <a:rPr lang="el-GR" sz="2400" dirty="0" smtClean="0">
                  <a:solidFill>
                    <a:srgbClr val="EEECE1">
                      <a:lumMod val="25000"/>
                    </a:srgbClr>
                  </a:solidFill>
                  <a:latin typeface="Calibri"/>
                </a:rPr>
                <a:t>(γραμμική ή κυκλική)</a:t>
              </a:r>
            </a:p>
            <a:p>
              <a:pPr algn="ctr"/>
              <a:r>
                <a:rPr lang="el-GR" sz="2400" dirty="0" smtClean="0">
                  <a:solidFill>
                    <a:srgbClr val="EEECE1">
                      <a:lumMod val="25000"/>
                    </a:srgbClr>
                  </a:solidFill>
                  <a:latin typeface="Calibri"/>
                </a:rPr>
                <a:t>Συνήθως &gt; 10</a:t>
              </a:r>
              <a:r>
                <a:rPr lang="en-US" sz="2400" dirty="0" smtClean="0">
                  <a:solidFill>
                    <a:srgbClr val="EEECE1">
                      <a:lumMod val="25000"/>
                    </a:srgbClr>
                  </a:solidFill>
                  <a:latin typeface="Calibri"/>
                </a:rPr>
                <a:t> C</a:t>
              </a:r>
              <a:endParaRPr lang="el-GR" sz="2400" dirty="0" smtClean="0">
                <a:solidFill>
                  <a:srgbClr val="EEECE1">
                    <a:lumMod val="25000"/>
                  </a:srgbClr>
                </a:solidFill>
                <a:latin typeface="Calibri"/>
              </a:endParaRPr>
            </a:p>
          </p:txBody>
        </p:sp>
        <p:sp>
          <p:nvSpPr>
            <p:cNvPr id="10" name="9 - Δεξιό άγκιστρο"/>
            <p:cNvSpPr/>
            <p:nvPr/>
          </p:nvSpPr>
          <p:spPr>
            <a:xfrm rot="5400000">
              <a:off x="5072082" y="785810"/>
              <a:ext cx="714348" cy="4572032"/>
            </a:xfrm>
            <a:prstGeom prst="rightBrace">
              <a:avLst>
                <a:gd name="adj1" fmla="val 26620"/>
                <a:gd name="adj2" fmla="val 50000"/>
              </a:avLst>
            </a:prstGeom>
            <a:ln w="2857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srgbClr val="EEECE1">
                    <a:lumMod val="25000"/>
                  </a:srgbClr>
                </a:solidFill>
              </a:endParaRPr>
            </a:p>
          </p:txBody>
        </p:sp>
      </p:gr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52</a:t>
            </a:fld>
            <a:endParaRPr lang="el-GR" dirty="0">
              <a:solidFill>
                <a:prstClr val="black"/>
              </a:solidFill>
            </a:endParaRPr>
          </a:p>
        </p:txBody>
      </p:sp>
    </p:spTree>
    <p:extLst>
      <p:ext uri="{BB962C8B-B14F-4D97-AF65-F5344CB8AC3E}">
        <p14:creationId xmlns:p14="http://schemas.microsoft.com/office/powerpoint/2010/main" val="33585811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Ανιονικά τασιενεργά</a:t>
            </a:r>
            <a:endParaRPr lang="el-GR" dirty="0"/>
          </a:p>
        </p:txBody>
      </p:sp>
      <p:sp>
        <p:nvSpPr>
          <p:cNvPr id="3" name="2 - Θέση περιεχομένου"/>
          <p:cNvSpPr>
            <a:spLocks noGrp="1"/>
          </p:cNvSpPr>
          <p:nvPr>
            <p:ph idx="1"/>
          </p:nvPr>
        </p:nvSpPr>
        <p:spPr/>
        <p:txBody>
          <a:bodyPr>
            <a:normAutofit/>
          </a:bodyPr>
          <a:lstStyle/>
          <a:p>
            <a:pPr>
              <a:lnSpc>
                <a:spcPct val="114000"/>
              </a:lnSpc>
              <a:spcBef>
                <a:spcPts val="1200"/>
              </a:spcBef>
            </a:pPr>
            <a:r>
              <a:rPr lang="el-GR" sz="2400" dirty="0" smtClean="0"/>
              <a:t>Οι </a:t>
            </a:r>
            <a:r>
              <a:rPr lang="el-GR" sz="2400" b="1" dirty="0" smtClean="0"/>
              <a:t>σάπωνες</a:t>
            </a:r>
            <a:r>
              <a:rPr lang="el-GR" sz="2400" dirty="0" smtClean="0"/>
              <a:t> λιπαρών οξέων είναι ανιονικά</a:t>
            </a:r>
            <a:r>
              <a:rPr lang="el-GR" sz="2400" b="1" dirty="0" smtClean="0"/>
              <a:t> </a:t>
            </a:r>
            <a:r>
              <a:rPr lang="el-GR" sz="2400" dirty="0" smtClean="0"/>
              <a:t>τασιενεργά.</a:t>
            </a:r>
          </a:p>
          <a:p>
            <a:pPr>
              <a:lnSpc>
                <a:spcPct val="114000"/>
              </a:lnSpc>
              <a:spcBef>
                <a:spcPts val="1200"/>
              </a:spcBef>
            </a:pPr>
            <a:r>
              <a:rPr lang="el-GR" sz="2400" b="1" dirty="0" smtClean="0"/>
              <a:t>Συνθετικά</a:t>
            </a:r>
            <a:r>
              <a:rPr lang="el-GR" sz="2400" dirty="0" smtClean="0"/>
              <a:t> τασιενεργά : </a:t>
            </a:r>
          </a:p>
          <a:p>
            <a:pPr lvl="1">
              <a:lnSpc>
                <a:spcPct val="114000"/>
              </a:lnSpc>
              <a:spcBef>
                <a:spcPts val="1200"/>
              </a:spcBef>
            </a:pPr>
            <a:r>
              <a:rPr lang="el-GR" sz="2400" dirty="0" smtClean="0"/>
              <a:t>Παρόμοια μόρια, αλλά με διαφορετικό ανιόν, όπως π.χ. </a:t>
            </a:r>
            <a:r>
              <a:rPr lang="el-GR" sz="2400" b="1" dirty="0" smtClean="0"/>
              <a:t>θειικές</a:t>
            </a:r>
            <a:r>
              <a:rPr lang="el-GR" sz="2400" dirty="0" smtClean="0"/>
              <a:t> ή </a:t>
            </a:r>
            <a:r>
              <a:rPr lang="el-GR" sz="2400" b="1" dirty="0" smtClean="0"/>
              <a:t>σουλφονικές</a:t>
            </a:r>
            <a:r>
              <a:rPr lang="el-GR" sz="2400" dirty="0" smtClean="0"/>
              <a:t> ιοντικές ομάδες.</a:t>
            </a:r>
          </a:p>
          <a:p>
            <a:pPr lvl="1">
              <a:lnSpc>
                <a:spcPct val="114000"/>
              </a:lnSpc>
              <a:spcBef>
                <a:spcPts val="1200"/>
              </a:spcBef>
            </a:pPr>
            <a:r>
              <a:rPr lang="el-GR" sz="2400" dirty="0" smtClean="0"/>
              <a:t>Δεν  μπορούν να σχηματίζουν αδιάλυτα άλατα με τα ιόντα ασβεστίου ή μαγνησίου του σκληρού νερού και συνεπώς δεν παρεμποδίζουν την απορρυπαντική δράση. </a:t>
            </a:r>
          </a:p>
          <a:p>
            <a:pPr lvl="1">
              <a:lnSpc>
                <a:spcPct val="114000"/>
              </a:lnSpc>
              <a:spcBef>
                <a:spcPts val="1200"/>
              </a:spcBef>
            </a:pPr>
            <a:r>
              <a:rPr lang="el-GR" sz="2400" dirty="0" smtClean="0"/>
              <a:t>έχουν ισχυρή απορρυπαντική δράση. Μετουσιώνουν τις πρωτεΐνες και διαρυγνύουν τις κυτταρικές μεμβράνες. </a:t>
            </a:r>
          </a:p>
          <a:p>
            <a:pPr lvl="1">
              <a:lnSpc>
                <a:spcPct val="114000"/>
              </a:lnSpc>
              <a:spcBef>
                <a:spcPts val="1200"/>
              </a:spcBef>
            </a:pPr>
            <a:r>
              <a:rPr lang="el-GR" sz="2400" dirty="0" smtClean="0"/>
              <a:t>Ευαίσθητα στο </a:t>
            </a:r>
            <a:r>
              <a:rPr lang="en-US" sz="2400" dirty="0" smtClean="0"/>
              <a:t>pH </a:t>
            </a:r>
            <a:r>
              <a:rPr lang="el-GR" sz="2400" dirty="0" smtClean="0"/>
              <a:t>και στην ιοντική ισχύ των διαλυμάτων.</a:t>
            </a:r>
            <a:endParaRPr lang="en-US" sz="2400" dirty="0" smtClean="0"/>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53</a:t>
            </a:fld>
            <a:endParaRPr lang="el-GR" dirty="0">
              <a:solidFill>
                <a:prstClr val="black"/>
              </a:solidFill>
            </a:endParaRPr>
          </a:p>
        </p:txBody>
      </p:sp>
    </p:spTree>
    <p:extLst>
      <p:ext uri="{BB962C8B-B14F-4D97-AF65-F5344CB8AC3E}">
        <p14:creationId xmlns:p14="http://schemas.microsoft.com/office/powerpoint/2010/main" val="7780343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908720"/>
          </a:xfrm>
        </p:spPr>
        <p:txBody>
          <a:bodyPr>
            <a:noAutofit/>
          </a:bodyPr>
          <a:lstStyle/>
          <a:p>
            <a:r>
              <a:rPr lang="el-GR" dirty="0" smtClean="0"/>
              <a:t>Κρίσιμη μικκυλιακή συγκέντρωση</a:t>
            </a:r>
            <a:r>
              <a:rPr lang="en-US" dirty="0" smtClean="0"/>
              <a:t> (CMC)</a:t>
            </a:r>
            <a:r>
              <a:rPr lang="el-GR" dirty="0" smtClean="0"/>
              <a:t> </a:t>
            </a:r>
            <a:endParaRPr lang="el-GR" dirty="0"/>
          </a:p>
        </p:txBody>
      </p:sp>
      <p:sp>
        <p:nvSpPr>
          <p:cNvPr id="3" name="2 - Θέση περιεχομένου"/>
          <p:cNvSpPr>
            <a:spLocks noGrp="1"/>
          </p:cNvSpPr>
          <p:nvPr>
            <p:ph idx="1"/>
          </p:nvPr>
        </p:nvSpPr>
        <p:spPr>
          <a:xfrm>
            <a:off x="457200" y="1196752"/>
            <a:ext cx="8229600" cy="607033"/>
          </a:xfrm>
        </p:spPr>
        <p:txBody>
          <a:bodyPr>
            <a:noAutofit/>
          </a:bodyPr>
          <a:lstStyle/>
          <a:p>
            <a:pPr>
              <a:buNone/>
            </a:pPr>
            <a:r>
              <a:rPr lang="en-US" sz="2400" b="1" i="1" dirty="0" smtClean="0"/>
              <a:t>C</a:t>
            </a:r>
            <a:r>
              <a:rPr lang="en-US" sz="2400" dirty="0" smtClean="0"/>
              <a:t> (</a:t>
            </a:r>
            <a:r>
              <a:rPr lang="el-GR" sz="2400" dirty="0" smtClean="0"/>
              <a:t>συγκέντρωση</a:t>
            </a:r>
            <a:r>
              <a:rPr lang="en-US" sz="2400" dirty="0" smtClean="0"/>
              <a:t>), mol/L</a:t>
            </a:r>
            <a:endParaRPr lang="el-GR" sz="2400" dirty="0"/>
          </a:p>
        </p:txBody>
      </p:sp>
      <p:grpSp>
        <p:nvGrpSpPr>
          <p:cNvPr id="4" name="Ομάδα 3"/>
          <p:cNvGrpSpPr/>
          <p:nvPr/>
        </p:nvGrpSpPr>
        <p:grpSpPr>
          <a:xfrm>
            <a:off x="224041" y="1695407"/>
            <a:ext cx="8724334" cy="4714908"/>
            <a:chOff x="205384" y="1428736"/>
            <a:chExt cx="8724334" cy="4714908"/>
          </a:xfrm>
        </p:grpSpPr>
        <p:sp>
          <p:nvSpPr>
            <p:cNvPr id="95" name="94 - Στρογγυλεμένο ορθογώνιο"/>
            <p:cNvSpPr/>
            <p:nvPr/>
          </p:nvSpPr>
          <p:spPr>
            <a:xfrm>
              <a:off x="214313" y="1446596"/>
              <a:ext cx="2214546" cy="3661199"/>
            </a:xfrm>
            <a:prstGeom prst="roundRect">
              <a:avLst/>
            </a:prstGeom>
            <a:gradFill flip="none" rotWithShape="1">
              <a:gsLst>
                <a:gs pos="0">
                  <a:srgbClr val="B0D1E6">
                    <a:tint val="66000"/>
                    <a:satMod val="160000"/>
                  </a:srgbClr>
                </a:gs>
                <a:gs pos="50000">
                  <a:srgbClr val="B0D1E6">
                    <a:tint val="44500"/>
                    <a:satMod val="160000"/>
                  </a:srgbClr>
                </a:gs>
                <a:gs pos="100000">
                  <a:srgbClr val="B0D1E6">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94" name="93 - Στρογγυλεμένο ορθογώνιο"/>
            <p:cNvSpPr/>
            <p:nvPr/>
          </p:nvSpPr>
          <p:spPr>
            <a:xfrm>
              <a:off x="2571736" y="1428736"/>
              <a:ext cx="3286148" cy="3661197"/>
            </a:xfrm>
            <a:prstGeom prst="roundRect">
              <a:avLst/>
            </a:prstGeom>
            <a:gradFill flip="none" rotWithShape="1">
              <a:gsLst>
                <a:gs pos="0">
                  <a:srgbClr val="72AFC4">
                    <a:tint val="66000"/>
                    <a:satMod val="160000"/>
                  </a:srgbClr>
                </a:gs>
                <a:gs pos="50000">
                  <a:srgbClr val="72AFC4">
                    <a:tint val="44500"/>
                    <a:satMod val="160000"/>
                  </a:srgbClr>
                </a:gs>
                <a:gs pos="100000">
                  <a:srgbClr val="72AFC4">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93" name="92 - Στρογγυλεμένο ορθογώνιο"/>
            <p:cNvSpPr/>
            <p:nvPr/>
          </p:nvSpPr>
          <p:spPr>
            <a:xfrm>
              <a:off x="5929322" y="1518035"/>
              <a:ext cx="2857520" cy="3464742"/>
            </a:xfrm>
            <a:prstGeom prst="roundRect">
              <a:avLst/>
            </a:prstGeom>
            <a:gradFill flip="none" rotWithShape="1">
              <a:gsLst>
                <a:gs pos="0">
                  <a:srgbClr val="72AFC4">
                    <a:tint val="66000"/>
                    <a:satMod val="160000"/>
                  </a:srgbClr>
                </a:gs>
                <a:gs pos="50000">
                  <a:srgbClr val="72AFC4">
                    <a:tint val="44500"/>
                    <a:satMod val="160000"/>
                  </a:srgbClr>
                </a:gs>
                <a:gs pos="100000">
                  <a:srgbClr val="72AFC4">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nvGrpSpPr>
            <p:cNvPr id="29" name="28 - Ομάδα"/>
            <p:cNvGrpSpPr/>
            <p:nvPr/>
          </p:nvGrpSpPr>
          <p:grpSpPr>
            <a:xfrm rot="21224172">
              <a:off x="6147598" y="1922533"/>
              <a:ext cx="2500330" cy="2549334"/>
              <a:chOff x="3071802" y="1428736"/>
              <a:chExt cx="4786346" cy="4681777"/>
            </a:xfrm>
          </p:grpSpPr>
          <p:grpSp>
            <p:nvGrpSpPr>
              <p:cNvPr id="18" name="17 - Ομάδα"/>
              <p:cNvGrpSpPr/>
              <p:nvPr/>
            </p:nvGrpSpPr>
            <p:grpSpPr>
              <a:xfrm>
                <a:off x="3071802" y="1428736"/>
                <a:ext cx="2491930" cy="4681777"/>
                <a:chOff x="3071802" y="1428736"/>
                <a:chExt cx="2491930" cy="4681777"/>
              </a:xfrm>
            </p:grpSpPr>
            <p:pic>
              <p:nvPicPr>
                <p:cNvPr id="122882" name="Picture 2"/>
                <p:cNvPicPr>
                  <a:picLocks noChangeAspect="1" noChangeArrowheads="1"/>
                </p:cNvPicPr>
                <p:nvPr/>
              </p:nvPicPr>
              <p:blipFill>
                <a:blip r:embed="rId2"/>
                <a:srcRect r="5887"/>
                <a:stretch>
                  <a:fillRect/>
                </a:stretch>
              </p:blipFill>
              <p:spPr bwMode="auto">
                <a:xfrm>
                  <a:off x="3071802" y="3500438"/>
                  <a:ext cx="1747076" cy="328610"/>
                </a:xfrm>
                <a:prstGeom prst="rect">
                  <a:avLst/>
                </a:prstGeom>
                <a:noFill/>
                <a:ln w="9525">
                  <a:noFill/>
                  <a:miter lim="800000"/>
                  <a:headEnd/>
                  <a:tailEnd/>
                </a:ln>
                <a:effectLst/>
              </p:spPr>
            </p:pic>
            <p:pic>
              <p:nvPicPr>
                <p:cNvPr id="10" name="Picture 2"/>
                <p:cNvPicPr>
                  <a:picLocks noChangeAspect="1" noChangeArrowheads="1"/>
                </p:cNvPicPr>
                <p:nvPr/>
              </p:nvPicPr>
              <p:blipFill>
                <a:blip r:embed="rId2"/>
                <a:srcRect r="5887"/>
                <a:stretch>
                  <a:fillRect/>
                </a:stretch>
              </p:blipFill>
              <p:spPr bwMode="auto">
                <a:xfrm rot="20461760">
                  <a:off x="3214678" y="4000504"/>
                  <a:ext cx="1747076" cy="328610"/>
                </a:xfrm>
                <a:prstGeom prst="rect">
                  <a:avLst/>
                </a:prstGeom>
                <a:noFill/>
                <a:ln w="9525">
                  <a:noFill/>
                  <a:miter lim="800000"/>
                  <a:headEnd/>
                  <a:tailEnd/>
                </a:ln>
                <a:effectLst/>
              </p:spPr>
            </p:pic>
            <p:pic>
              <p:nvPicPr>
                <p:cNvPr id="11" name="Picture 2"/>
                <p:cNvPicPr>
                  <a:picLocks noChangeAspect="1" noChangeArrowheads="1"/>
                </p:cNvPicPr>
                <p:nvPr/>
              </p:nvPicPr>
              <p:blipFill>
                <a:blip r:embed="rId2"/>
                <a:srcRect r="5887"/>
                <a:stretch>
                  <a:fillRect/>
                </a:stretch>
              </p:blipFill>
              <p:spPr bwMode="auto">
                <a:xfrm rot="19412571">
                  <a:off x="3498551" y="4415986"/>
                  <a:ext cx="1747076" cy="328610"/>
                </a:xfrm>
                <a:prstGeom prst="rect">
                  <a:avLst/>
                </a:prstGeom>
                <a:noFill/>
                <a:ln w="9525">
                  <a:noFill/>
                  <a:miter lim="800000"/>
                  <a:headEnd/>
                  <a:tailEnd/>
                </a:ln>
                <a:effectLst/>
              </p:spPr>
            </p:pic>
            <p:pic>
              <p:nvPicPr>
                <p:cNvPr id="12" name="Picture 2"/>
                <p:cNvPicPr>
                  <a:picLocks noChangeAspect="1" noChangeArrowheads="1"/>
                </p:cNvPicPr>
                <p:nvPr/>
              </p:nvPicPr>
              <p:blipFill>
                <a:blip r:embed="rId2"/>
                <a:srcRect r="5887"/>
                <a:stretch>
                  <a:fillRect/>
                </a:stretch>
              </p:blipFill>
              <p:spPr bwMode="auto">
                <a:xfrm rot="18168886">
                  <a:off x="3881313" y="4802261"/>
                  <a:ext cx="1747076" cy="328610"/>
                </a:xfrm>
                <a:prstGeom prst="rect">
                  <a:avLst/>
                </a:prstGeom>
                <a:noFill/>
                <a:ln w="9525">
                  <a:noFill/>
                  <a:miter lim="800000"/>
                  <a:headEnd/>
                  <a:tailEnd/>
                </a:ln>
                <a:effectLst/>
              </p:spPr>
            </p:pic>
            <p:pic>
              <p:nvPicPr>
                <p:cNvPr id="13" name="Picture 2"/>
                <p:cNvPicPr>
                  <a:picLocks noChangeAspect="1" noChangeArrowheads="1"/>
                </p:cNvPicPr>
                <p:nvPr/>
              </p:nvPicPr>
              <p:blipFill>
                <a:blip r:embed="rId2"/>
                <a:srcRect r="5887"/>
                <a:stretch>
                  <a:fillRect/>
                </a:stretch>
              </p:blipFill>
              <p:spPr bwMode="auto">
                <a:xfrm rot="1212704">
                  <a:off x="3146215" y="3006301"/>
                  <a:ext cx="1747076" cy="328610"/>
                </a:xfrm>
                <a:prstGeom prst="rect">
                  <a:avLst/>
                </a:prstGeom>
                <a:noFill/>
                <a:ln w="9525">
                  <a:noFill/>
                  <a:miter lim="800000"/>
                  <a:headEnd/>
                  <a:tailEnd/>
                </a:ln>
                <a:effectLst/>
              </p:spPr>
            </p:pic>
            <p:pic>
              <p:nvPicPr>
                <p:cNvPr id="14" name="Picture 2"/>
                <p:cNvPicPr>
                  <a:picLocks noChangeAspect="1" noChangeArrowheads="1"/>
                </p:cNvPicPr>
                <p:nvPr/>
              </p:nvPicPr>
              <p:blipFill>
                <a:blip r:embed="rId2"/>
                <a:srcRect r="5887"/>
                <a:stretch>
                  <a:fillRect/>
                </a:stretch>
              </p:blipFill>
              <p:spPr bwMode="auto">
                <a:xfrm rot="2664340">
                  <a:off x="3437358" y="2536071"/>
                  <a:ext cx="1747076" cy="328610"/>
                </a:xfrm>
                <a:prstGeom prst="rect">
                  <a:avLst/>
                </a:prstGeom>
                <a:noFill/>
                <a:ln w="9525">
                  <a:noFill/>
                  <a:miter lim="800000"/>
                  <a:headEnd/>
                  <a:tailEnd/>
                </a:ln>
                <a:effectLst/>
              </p:spPr>
            </p:pic>
            <p:pic>
              <p:nvPicPr>
                <p:cNvPr id="15" name="Picture 2"/>
                <p:cNvPicPr>
                  <a:picLocks noChangeAspect="1" noChangeArrowheads="1"/>
                </p:cNvPicPr>
                <p:nvPr/>
              </p:nvPicPr>
              <p:blipFill>
                <a:blip r:embed="rId2"/>
                <a:srcRect r="5887"/>
                <a:stretch>
                  <a:fillRect/>
                </a:stretch>
              </p:blipFill>
              <p:spPr bwMode="auto">
                <a:xfrm rot="4181725">
                  <a:off x="3869933" y="2212142"/>
                  <a:ext cx="1747076" cy="328610"/>
                </a:xfrm>
                <a:prstGeom prst="rect">
                  <a:avLst/>
                </a:prstGeom>
                <a:noFill/>
                <a:ln w="9525">
                  <a:noFill/>
                  <a:miter lim="800000"/>
                  <a:headEnd/>
                  <a:tailEnd/>
                </a:ln>
                <a:effectLst/>
              </p:spPr>
            </p:pic>
            <p:pic>
              <p:nvPicPr>
                <p:cNvPr id="16" name="Picture 2"/>
                <p:cNvPicPr>
                  <a:picLocks noChangeAspect="1" noChangeArrowheads="1"/>
                </p:cNvPicPr>
                <p:nvPr/>
              </p:nvPicPr>
              <p:blipFill>
                <a:blip r:embed="rId2"/>
                <a:srcRect r="5887"/>
                <a:stretch>
                  <a:fillRect/>
                </a:stretch>
              </p:blipFill>
              <p:spPr bwMode="auto">
                <a:xfrm rot="16626407">
                  <a:off x="4525889" y="5072671"/>
                  <a:ext cx="1747075" cy="328610"/>
                </a:xfrm>
                <a:prstGeom prst="rect">
                  <a:avLst/>
                </a:prstGeom>
                <a:noFill/>
                <a:ln w="9525">
                  <a:noFill/>
                  <a:miter lim="800000"/>
                  <a:headEnd/>
                  <a:tailEnd/>
                </a:ln>
                <a:effectLst/>
              </p:spPr>
            </p:pic>
            <p:pic>
              <p:nvPicPr>
                <p:cNvPr id="17" name="Picture 2"/>
                <p:cNvPicPr>
                  <a:picLocks noChangeAspect="1" noChangeArrowheads="1"/>
                </p:cNvPicPr>
                <p:nvPr/>
              </p:nvPicPr>
              <p:blipFill>
                <a:blip r:embed="rId2"/>
                <a:srcRect r="5887"/>
                <a:stretch>
                  <a:fillRect/>
                </a:stretch>
              </p:blipFill>
              <p:spPr bwMode="auto">
                <a:xfrm rot="5400000">
                  <a:off x="4434271" y="2137969"/>
                  <a:ext cx="1747076" cy="328610"/>
                </a:xfrm>
                <a:prstGeom prst="rect">
                  <a:avLst/>
                </a:prstGeom>
                <a:noFill/>
                <a:ln w="9525">
                  <a:noFill/>
                  <a:miter lim="800000"/>
                  <a:headEnd/>
                  <a:tailEnd/>
                </a:ln>
                <a:effectLst/>
              </p:spPr>
            </p:pic>
          </p:grpSp>
          <p:grpSp>
            <p:nvGrpSpPr>
              <p:cNvPr id="19" name="18 - Ομάδα"/>
              <p:cNvGrpSpPr/>
              <p:nvPr/>
            </p:nvGrpSpPr>
            <p:grpSpPr>
              <a:xfrm flipH="1">
                <a:off x="5357818" y="1435013"/>
                <a:ext cx="2500330" cy="4555195"/>
                <a:chOff x="3071802" y="1437748"/>
                <a:chExt cx="2354073" cy="4555195"/>
              </a:xfrm>
            </p:grpSpPr>
            <p:pic>
              <p:nvPicPr>
                <p:cNvPr id="20" name="Picture 2"/>
                <p:cNvPicPr>
                  <a:picLocks noChangeAspect="1" noChangeArrowheads="1"/>
                </p:cNvPicPr>
                <p:nvPr/>
              </p:nvPicPr>
              <p:blipFill>
                <a:blip r:embed="rId2"/>
                <a:srcRect r="5887"/>
                <a:stretch>
                  <a:fillRect/>
                </a:stretch>
              </p:blipFill>
              <p:spPr bwMode="auto">
                <a:xfrm>
                  <a:off x="3071802" y="3500438"/>
                  <a:ext cx="1747076" cy="328610"/>
                </a:xfrm>
                <a:prstGeom prst="rect">
                  <a:avLst/>
                </a:prstGeom>
                <a:noFill/>
                <a:ln w="9525">
                  <a:noFill/>
                  <a:miter lim="800000"/>
                  <a:headEnd/>
                  <a:tailEnd/>
                </a:ln>
                <a:effectLst/>
              </p:spPr>
            </p:pic>
            <p:pic>
              <p:nvPicPr>
                <p:cNvPr id="21" name="Picture 2"/>
                <p:cNvPicPr>
                  <a:picLocks noChangeAspect="1" noChangeArrowheads="1"/>
                </p:cNvPicPr>
                <p:nvPr/>
              </p:nvPicPr>
              <p:blipFill>
                <a:blip r:embed="rId2"/>
                <a:srcRect r="5887"/>
                <a:stretch>
                  <a:fillRect/>
                </a:stretch>
              </p:blipFill>
              <p:spPr bwMode="auto">
                <a:xfrm rot="20461760">
                  <a:off x="3301346" y="4160191"/>
                  <a:ext cx="1747075" cy="328611"/>
                </a:xfrm>
                <a:prstGeom prst="rect">
                  <a:avLst/>
                </a:prstGeom>
                <a:noFill/>
                <a:ln w="9525">
                  <a:noFill/>
                  <a:miter lim="800000"/>
                  <a:headEnd/>
                  <a:tailEnd/>
                </a:ln>
                <a:effectLst/>
              </p:spPr>
            </p:pic>
            <p:pic>
              <p:nvPicPr>
                <p:cNvPr id="22" name="Picture 2"/>
                <p:cNvPicPr>
                  <a:picLocks noChangeAspect="1" noChangeArrowheads="1"/>
                </p:cNvPicPr>
                <p:nvPr/>
              </p:nvPicPr>
              <p:blipFill>
                <a:blip r:embed="rId2"/>
                <a:srcRect r="5887"/>
                <a:stretch>
                  <a:fillRect/>
                </a:stretch>
              </p:blipFill>
              <p:spPr bwMode="auto">
                <a:xfrm rot="19412571">
                  <a:off x="3498551" y="4415986"/>
                  <a:ext cx="1747076" cy="328610"/>
                </a:xfrm>
                <a:prstGeom prst="rect">
                  <a:avLst/>
                </a:prstGeom>
                <a:noFill/>
                <a:ln w="9525">
                  <a:noFill/>
                  <a:miter lim="800000"/>
                  <a:headEnd/>
                  <a:tailEnd/>
                </a:ln>
                <a:effectLst/>
              </p:spPr>
            </p:pic>
            <p:pic>
              <p:nvPicPr>
                <p:cNvPr id="23" name="Picture 2"/>
                <p:cNvPicPr>
                  <a:picLocks noChangeAspect="1" noChangeArrowheads="1"/>
                </p:cNvPicPr>
                <p:nvPr/>
              </p:nvPicPr>
              <p:blipFill>
                <a:blip r:embed="rId2"/>
                <a:srcRect r="5887"/>
                <a:stretch>
                  <a:fillRect/>
                </a:stretch>
              </p:blipFill>
              <p:spPr bwMode="auto">
                <a:xfrm rot="17819423">
                  <a:off x="3927826" y="4955101"/>
                  <a:ext cx="1747075" cy="328610"/>
                </a:xfrm>
                <a:prstGeom prst="rect">
                  <a:avLst/>
                </a:prstGeom>
                <a:noFill/>
                <a:ln w="9525">
                  <a:noFill/>
                  <a:miter lim="800000"/>
                  <a:headEnd/>
                  <a:tailEnd/>
                </a:ln>
                <a:effectLst/>
              </p:spPr>
            </p:pic>
            <p:pic>
              <p:nvPicPr>
                <p:cNvPr id="24" name="Picture 2"/>
                <p:cNvPicPr>
                  <a:picLocks noChangeAspect="1" noChangeArrowheads="1"/>
                </p:cNvPicPr>
                <p:nvPr/>
              </p:nvPicPr>
              <p:blipFill>
                <a:blip r:embed="rId2"/>
                <a:srcRect r="5887"/>
                <a:stretch>
                  <a:fillRect/>
                </a:stretch>
              </p:blipFill>
              <p:spPr bwMode="auto">
                <a:xfrm rot="1212704">
                  <a:off x="3146215" y="3006301"/>
                  <a:ext cx="1747076" cy="328610"/>
                </a:xfrm>
                <a:prstGeom prst="rect">
                  <a:avLst/>
                </a:prstGeom>
                <a:noFill/>
                <a:ln w="9525">
                  <a:noFill/>
                  <a:miter lim="800000"/>
                  <a:headEnd/>
                  <a:tailEnd/>
                </a:ln>
                <a:effectLst/>
              </p:spPr>
            </p:pic>
            <p:pic>
              <p:nvPicPr>
                <p:cNvPr id="25" name="Picture 2"/>
                <p:cNvPicPr>
                  <a:picLocks noChangeAspect="1" noChangeArrowheads="1"/>
                </p:cNvPicPr>
                <p:nvPr/>
              </p:nvPicPr>
              <p:blipFill>
                <a:blip r:embed="rId2"/>
                <a:srcRect r="5887"/>
                <a:stretch>
                  <a:fillRect/>
                </a:stretch>
              </p:blipFill>
              <p:spPr bwMode="auto">
                <a:xfrm rot="2664340">
                  <a:off x="3437358" y="2536071"/>
                  <a:ext cx="1747076" cy="328610"/>
                </a:xfrm>
                <a:prstGeom prst="rect">
                  <a:avLst/>
                </a:prstGeom>
                <a:noFill/>
                <a:ln w="9525">
                  <a:noFill/>
                  <a:miter lim="800000"/>
                  <a:headEnd/>
                  <a:tailEnd/>
                </a:ln>
                <a:effectLst/>
              </p:spPr>
            </p:pic>
            <p:pic>
              <p:nvPicPr>
                <p:cNvPr id="26" name="Picture 2"/>
                <p:cNvPicPr>
                  <a:picLocks noChangeAspect="1" noChangeArrowheads="1"/>
                </p:cNvPicPr>
                <p:nvPr/>
              </p:nvPicPr>
              <p:blipFill>
                <a:blip r:embed="rId2"/>
                <a:srcRect r="5887"/>
                <a:stretch>
                  <a:fillRect/>
                </a:stretch>
              </p:blipFill>
              <p:spPr bwMode="auto">
                <a:xfrm rot="4181725">
                  <a:off x="3978328" y="2146981"/>
                  <a:ext cx="1747076" cy="328610"/>
                </a:xfrm>
                <a:prstGeom prst="rect">
                  <a:avLst/>
                </a:prstGeom>
                <a:noFill/>
                <a:ln w="9525">
                  <a:noFill/>
                  <a:miter lim="800000"/>
                  <a:headEnd/>
                  <a:tailEnd/>
                </a:ln>
                <a:effectLst/>
              </p:spPr>
            </p:pic>
            <p:pic>
              <p:nvPicPr>
                <p:cNvPr id="27" name="Picture 2"/>
                <p:cNvPicPr>
                  <a:picLocks noChangeAspect="1" noChangeArrowheads="1"/>
                </p:cNvPicPr>
                <p:nvPr/>
              </p:nvPicPr>
              <p:blipFill>
                <a:blip r:embed="rId2"/>
                <a:srcRect r="5887"/>
                <a:stretch>
                  <a:fillRect/>
                </a:stretch>
              </p:blipFill>
              <p:spPr bwMode="auto">
                <a:xfrm rot="16626407">
                  <a:off x="4388032" y="4939312"/>
                  <a:ext cx="1747076" cy="328610"/>
                </a:xfrm>
                <a:prstGeom prst="rect">
                  <a:avLst/>
                </a:prstGeom>
                <a:noFill/>
                <a:ln w="9525">
                  <a:noFill/>
                  <a:miter lim="800000"/>
                  <a:headEnd/>
                  <a:tailEnd/>
                </a:ln>
                <a:effectLst/>
              </p:spPr>
            </p:pic>
          </p:grpSp>
        </p:grpSp>
        <p:grpSp>
          <p:nvGrpSpPr>
            <p:cNvPr id="30" name="29 - Ομάδα"/>
            <p:cNvGrpSpPr/>
            <p:nvPr/>
          </p:nvGrpSpPr>
          <p:grpSpPr>
            <a:xfrm rot="507288">
              <a:off x="6097783" y="2022043"/>
              <a:ext cx="2505505" cy="2476717"/>
              <a:chOff x="3071802" y="1428736"/>
              <a:chExt cx="4796253" cy="4548419"/>
            </a:xfrm>
          </p:grpSpPr>
          <p:grpSp>
            <p:nvGrpSpPr>
              <p:cNvPr id="31" name="17 - Ομάδα"/>
              <p:cNvGrpSpPr/>
              <p:nvPr/>
            </p:nvGrpSpPr>
            <p:grpSpPr>
              <a:xfrm>
                <a:off x="3071802" y="1428736"/>
                <a:ext cx="2400312" cy="4548419"/>
                <a:chOff x="3071802" y="1428736"/>
                <a:chExt cx="2400312" cy="4548419"/>
              </a:xfrm>
            </p:grpSpPr>
            <p:pic>
              <p:nvPicPr>
                <p:cNvPr id="41" name="Picture 2"/>
                <p:cNvPicPr>
                  <a:picLocks noChangeAspect="1" noChangeArrowheads="1"/>
                </p:cNvPicPr>
                <p:nvPr/>
              </p:nvPicPr>
              <p:blipFill>
                <a:blip r:embed="rId2"/>
                <a:srcRect r="5887"/>
                <a:stretch>
                  <a:fillRect/>
                </a:stretch>
              </p:blipFill>
              <p:spPr bwMode="auto">
                <a:xfrm>
                  <a:off x="3071802" y="3500438"/>
                  <a:ext cx="1747076" cy="328610"/>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r="5887"/>
                <a:stretch>
                  <a:fillRect/>
                </a:stretch>
              </p:blipFill>
              <p:spPr bwMode="auto">
                <a:xfrm rot="20461760">
                  <a:off x="3214678" y="4000504"/>
                  <a:ext cx="1747076" cy="328610"/>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r="5887"/>
                <a:stretch>
                  <a:fillRect/>
                </a:stretch>
              </p:blipFill>
              <p:spPr bwMode="auto">
                <a:xfrm rot="19412571">
                  <a:off x="3498551" y="4415986"/>
                  <a:ext cx="1747076" cy="328610"/>
                </a:xfrm>
                <a:prstGeom prst="rect">
                  <a:avLst/>
                </a:prstGeom>
                <a:noFill/>
                <a:ln w="9525">
                  <a:noFill/>
                  <a:miter lim="800000"/>
                  <a:headEnd/>
                  <a:tailEnd/>
                </a:ln>
                <a:effectLst/>
              </p:spPr>
            </p:pic>
            <p:pic>
              <p:nvPicPr>
                <p:cNvPr id="44" name="Picture 2"/>
                <p:cNvPicPr>
                  <a:picLocks noChangeAspect="1" noChangeArrowheads="1"/>
                </p:cNvPicPr>
                <p:nvPr/>
              </p:nvPicPr>
              <p:blipFill>
                <a:blip r:embed="rId2"/>
                <a:srcRect r="5887"/>
                <a:stretch>
                  <a:fillRect/>
                </a:stretch>
              </p:blipFill>
              <p:spPr bwMode="auto">
                <a:xfrm rot="18168886">
                  <a:off x="3881313" y="4802261"/>
                  <a:ext cx="1747076" cy="328610"/>
                </a:xfrm>
                <a:prstGeom prst="rect">
                  <a:avLst/>
                </a:prstGeom>
                <a:noFill/>
                <a:ln w="9525">
                  <a:noFill/>
                  <a:miter lim="800000"/>
                  <a:headEnd/>
                  <a:tailEnd/>
                </a:ln>
                <a:effectLst/>
              </p:spPr>
            </p:pic>
            <p:pic>
              <p:nvPicPr>
                <p:cNvPr id="45" name="Picture 2"/>
                <p:cNvPicPr>
                  <a:picLocks noChangeAspect="1" noChangeArrowheads="1"/>
                </p:cNvPicPr>
                <p:nvPr/>
              </p:nvPicPr>
              <p:blipFill>
                <a:blip r:embed="rId2"/>
                <a:srcRect r="5887"/>
                <a:stretch>
                  <a:fillRect/>
                </a:stretch>
              </p:blipFill>
              <p:spPr bwMode="auto">
                <a:xfrm rot="1212704">
                  <a:off x="3146215" y="3006301"/>
                  <a:ext cx="1747076" cy="328610"/>
                </a:xfrm>
                <a:prstGeom prst="rect">
                  <a:avLst/>
                </a:prstGeom>
                <a:noFill/>
                <a:ln w="9525">
                  <a:noFill/>
                  <a:miter lim="800000"/>
                  <a:headEnd/>
                  <a:tailEnd/>
                </a:ln>
                <a:effectLst/>
              </p:spPr>
            </p:pic>
            <p:pic>
              <p:nvPicPr>
                <p:cNvPr id="46" name="Picture 2"/>
                <p:cNvPicPr>
                  <a:picLocks noChangeAspect="1" noChangeArrowheads="1"/>
                </p:cNvPicPr>
                <p:nvPr/>
              </p:nvPicPr>
              <p:blipFill>
                <a:blip r:embed="rId2"/>
                <a:srcRect r="5887"/>
                <a:stretch>
                  <a:fillRect/>
                </a:stretch>
              </p:blipFill>
              <p:spPr bwMode="auto">
                <a:xfrm rot="2664340">
                  <a:off x="3437358" y="2536071"/>
                  <a:ext cx="1747076" cy="328610"/>
                </a:xfrm>
                <a:prstGeom prst="rect">
                  <a:avLst/>
                </a:prstGeom>
                <a:noFill/>
                <a:ln w="9525">
                  <a:noFill/>
                  <a:miter lim="800000"/>
                  <a:headEnd/>
                  <a:tailEnd/>
                </a:ln>
                <a:effectLst/>
              </p:spPr>
            </p:pic>
            <p:pic>
              <p:nvPicPr>
                <p:cNvPr id="47" name="Picture 2"/>
                <p:cNvPicPr>
                  <a:picLocks noChangeAspect="1" noChangeArrowheads="1"/>
                </p:cNvPicPr>
                <p:nvPr/>
              </p:nvPicPr>
              <p:blipFill>
                <a:blip r:embed="rId2"/>
                <a:srcRect r="5887"/>
                <a:stretch>
                  <a:fillRect/>
                </a:stretch>
              </p:blipFill>
              <p:spPr bwMode="auto">
                <a:xfrm rot="4181725">
                  <a:off x="3869933" y="2212142"/>
                  <a:ext cx="1747076" cy="32861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r="5887"/>
                <a:stretch>
                  <a:fillRect/>
                </a:stretch>
              </p:blipFill>
              <p:spPr bwMode="auto">
                <a:xfrm rot="16626407">
                  <a:off x="4388032" y="4939312"/>
                  <a:ext cx="1747076" cy="32861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r="5887"/>
                <a:stretch>
                  <a:fillRect/>
                </a:stretch>
              </p:blipFill>
              <p:spPr bwMode="auto">
                <a:xfrm rot="5400000">
                  <a:off x="4434271" y="2137969"/>
                  <a:ext cx="1747076" cy="328610"/>
                </a:xfrm>
                <a:prstGeom prst="rect">
                  <a:avLst/>
                </a:prstGeom>
                <a:noFill/>
                <a:ln w="9525">
                  <a:noFill/>
                  <a:miter lim="800000"/>
                  <a:headEnd/>
                  <a:tailEnd/>
                </a:ln>
                <a:effectLst/>
              </p:spPr>
            </p:pic>
          </p:grpSp>
          <p:grpSp>
            <p:nvGrpSpPr>
              <p:cNvPr id="32" name="18 - Ομάδα"/>
              <p:cNvGrpSpPr/>
              <p:nvPr/>
            </p:nvGrpSpPr>
            <p:grpSpPr>
              <a:xfrm flipH="1">
                <a:off x="5357817" y="1435013"/>
                <a:ext cx="2510238" cy="4539407"/>
                <a:chOff x="3062474" y="1437748"/>
                <a:chExt cx="2363400" cy="4539407"/>
              </a:xfrm>
            </p:grpSpPr>
            <p:pic>
              <p:nvPicPr>
                <p:cNvPr id="33" name="Picture 2"/>
                <p:cNvPicPr>
                  <a:picLocks noChangeAspect="1" noChangeArrowheads="1"/>
                </p:cNvPicPr>
                <p:nvPr/>
              </p:nvPicPr>
              <p:blipFill>
                <a:blip r:embed="rId2"/>
                <a:srcRect r="5887"/>
                <a:stretch>
                  <a:fillRect/>
                </a:stretch>
              </p:blipFill>
              <p:spPr bwMode="auto">
                <a:xfrm rot="507288">
                  <a:off x="3062474" y="3313460"/>
                  <a:ext cx="1747075" cy="328611"/>
                </a:xfrm>
                <a:prstGeom prst="rect">
                  <a:avLst/>
                </a:prstGeom>
                <a:noFill/>
                <a:ln w="9525">
                  <a:noFill/>
                  <a:miter lim="800000"/>
                  <a:headEnd/>
                  <a:tailEnd/>
                </a:ln>
                <a:effectLst/>
              </p:spPr>
            </p:pic>
            <p:pic>
              <p:nvPicPr>
                <p:cNvPr id="34" name="Picture 2"/>
                <p:cNvPicPr>
                  <a:picLocks noChangeAspect="1" noChangeArrowheads="1"/>
                </p:cNvPicPr>
                <p:nvPr/>
              </p:nvPicPr>
              <p:blipFill>
                <a:blip r:embed="rId2"/>
                <a:srcRect r="5887"/>
                <a:stretch>
                  <a:fillRect/>
                </a:stretch>
              </p:blipFill>
              <p:spPr bwMode="auto">
                <a:xfrm rot="20461760">
                  <a:off x="3214678" y="4000504"/>
                  <a:ext cx="1747076" cy="328610"/>
                </a:xfrm>
                <a:prstGeom prst="rect">
                  <a:avLst/>
                </a:prstGeom>
                <a:noFill/>
                <a:ln w="9525">
                  <a:noFill/>
                  <a:miter lim="800000"/>
                  <a:headEnd/>
                  <a:tailEnd/>
                </a:ln>
                <a:effectLst/>
              </p:spPr>
            </p:pic>
            <p:pic>
              <p:nvPicPr>
                <p:cNvPr id="35" name="Picture 2"/>
                <p:cNvPicPr>
                  <a:picLocks noChangeAspect="1" noChangeArrowheads="1"/>
                </p:cNvPicPr>
                <p:nvPr/>
              </p:nvPicPr>
              <p:blipFill>
                <a:blip r:embed="rId2"/>
                <a:srcRect r="5887"/>
                <a:stretch>
                  <a:fillRect/>
                </a:stretch>
              </p:blipFill>
              <p:spPr bwMode="auto">
                <a:xfrm rot="19776777">
                  <a:off x="3403461" y="4290660"/>
                  <a:ext cx="1747075" cy="328611"/>
                </a:xfrm>
                <a:prstGeom prst="rect">
                  <a:avLst/>
                </a:prstGeom>
                <a:noFill/>
                <a:ln w="9525">
                  <a:noFill/>
                  <a:miter lim="800000"/>
                  <a:headEnd/>
                  <a:tailEnd/>
                </a:ln>
                <a:effectLst/>
              </p:spPr>
            </p:pic>
            <p:pic>
              <p:nvPicPr>
                <p:cNvPr id="36" name="Picture 2"/>
                <p:cNvPicPr>
                  <a:picLocks noChangeAspect="1" noChangeArrowheads="1"/>
                </p:cNvPicPr>
                <p:nvPr/>
              </p:nvPicPr>
              <p:blipFill>
                <a:blip r:embed="rId2"/>
                <a:srcRect r="5887"/>
                <a:stretch>
                  <a:fillRect/>
                </a:stretch>
              </p:blipFill>
              <p:spPr bwMode="auto">
                <a:xfrm rot="18168886">
                  <a:off x="3881313" y="4802261"/>
                  <a:ext cx="1747076" cy="328610"/>
                </a:xfrm>
                <a:prstGeom prst="rect">
                  <a:avLst/>
                </a:prstGeom>
                <a:noFill/>
                <a:ln w="9525">
                  <a:noFill/>
                  <a:miter lim="800000"/>
                  <a:headEnd/>
                  <a:tailEnd/>
                </a:ln>
                <a:effectLst/>
              </p:spPr>
            </p:pic>
            <p:pic>
              <p:nvPicPr>
                <p:cNvPr id="37" name="Picture 2"/>
                <p:cNvPicPr>
                  <a:picLocks noChangeAspect="1" noChangeArrowheads="1"/>
                </p:cNvPicPr>
                <p:nvPr/>
              </p:nvPicPr>
              <p:blipFill>
                <a:blip r:embed="rId2"/>
                <a:srcRect r="5887"/>
                <a:stretch>
                  <a:fillRect/>
                </a:stretch>
              </p:blipFill>
              <p:spPr bwMode="auto">
                <a:xfrm rot="1212704">
                  <a:off x="3146215" y="3006301"/>
                  <a:ext cx="1747076" cy="328610"/>
                </a:xfrm>
                <a:prstGeom prst="rect">
                  <a:avLst/>
                </a:prstGeom>
                <a:noFill/>
                <a:ln w="9525">
                  <a:noFill/>
                  <a:miter lim="800000"/>
                  <a:headEnd/>
                  <a:tailEnd/>
                </a:ln>
                <a:effectLst/>
              </p:spPr>
            </p:pic>
            <p:pic>
              <p:nvPicPr>
                <p:cNvPr id="38" name="Picture 2"/>
                <p:cNvPicPr>
                  <a:picLocks noChangeAspect="1" noChangeArrowheads="1"/>
                </p:cNvPicPr>
                <p:nvPr/>
              </p:nvPicPr>
              <p:blipFill>
                <a:blip r:embed="rId2"/>
                <a:srcRect r="5887"/>
                <a:stretch>
                  <a:fillRect/>
                </a:stretch>
              </p:blipFill>
              <p:spPr bwMode="auto">
                <a:xfrm rot="2664340">
                  <a:off x="3437358" y="2536071"/>
                  <a:ext cx="1747076" cy="328610"/>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r="5887"/>
                <a:stretch>
                  <a:fillRect/>
                </a:stretch>
              </p:blipFill>
              <p:spPr bwMode="auto">
                <a:xfrm rot="4181725">
                  <a:off x="3978328" y="2146981"/>
                  <a:ext cx="1747076" cy="328610"/>
                </a:xfrm>
                <a:prstGeom prst="rect">
                  <a:avLst/>
                </a:prstGeom>
                <a:noFill/>
                <a:ln w="9525">
                  <a:noFill/>
                  <a:miter lim="800000"/>
                  <a:headEnd/>
                  <a:tailEnd/>
                </a:ln>
                <a:effectLst/>
              </p:spPr>
            </p:pic>
            <p:pic>
              <p:nvPicPr>
                <p:cNvPr id="40" name="Picture 2"/>
                <p:cNvPicPr>
                  <a:picLocks noChangeAspect="1" noChangeArrowheads="1"/>
                </p:cNvPicPr>
                <p:nvPr/>
              </p:nvPicPr>
              <p:blipFill>
                <a:blip r:embed="rId2"/>
                <a:srcRect r="5887"/>
                <a:stretch>
                  <a:fillRect/>
                </a:stretch>
              </p:blipFill>
              <p:spPr bwMode="auto">
                <a:xfrm rot="16233463">
                  <a:off x="4388032" y="4939313"/>
                  <a:ext cx="1747075" cy="328609"/>
                </a:xfrm>
                <a:prstGeom prst="rect">
                  <a:avLst/>
                </a:prstGeom>
                <a:noFill/>
                <a:ln w="9525">
                  <a:noFill/>
                  <a:miter lim="800000"/>
                  <a:headEnd/>
                  <a:tailEnd/>
                </a:ln>
                <a:effectLst/>
              </p:spPr>
            </p:pic>
          </p:grpSp>
        </p:grpSp>
        <p:grpSp>
          <p:nvGrpSpPr>
            <p:cNvPr id="50" name="49 - Ομάδα"/>
            <p:cNvGrpSpPr/>
            <p:nvPr/>
          </p:nvGrpSpPr>
          <p:grpSpPr>
            <a:xfrm rot="507288">
              <a:off x="2883101" y="2188452"/>
              <a:ext cx="2500330" cy="2476717"/>
              <a:chOff x="3071802" y="1428736"/>
              <a:chExt cx="4786346" cy="4548419"/>
            </a:xfrm>
          </p:grpSpPr>
          <p:grpSp>
            <p:nvGrpSpPr>
              <p:cNvPr id="51" name="17 - Ομάδα"/>
              <p:cNvGrpSpPr/>
              <p:nvPr/>
            </p:nvGrpSpPr>
            <p:grpSpPr>
              <a:xfrm>
                <a:off x="3071802" y="1428736"/>
                <a:ext cx="2400312" cy="4548419"/>
                <a:chOff x="3071802" y="1428736"/>
                <a:chExt cx="2400312" cy="4548419"/>
              </a:xfrm>
            </p:grpSpPr>
            <p:pic>
              <p:nvPicPr>
                <p:cNvPr id="61" name="Picture 2"/>
                <p:cNvPicPr>
                  <a:picLocks noChangeAspect="1" noChangeArrowheads="1"/>
                </p:cNvPicPr>
                <p:nvPr/>
              </p:nvPicPr>
              <p:blipFill>
                <a:blip r:embed="rId2"/>
                <a:srcRect r="5887"/>
                <a:stretch>
                  <a:fillRect/>
                </a:stretch>
              </p:blipFill>
              <p:spPr bwMode="auto">
                <a:xfrm>
                  <a:off x="3071802" y="3500438"/>
                  <a:ext cx="1747076" cy="328610"/>
                </a:xfrm>
                <a:prstGeom prst="rect">
                  <a:avLst/>
                </a:prstGeom>
                <a:noFill/>
                <a:ln w="9525">
                  <a:noFill/>
                  <a:miter lim="800000"/>
                  <a:headEnd/>
                  <a:tailEnd/>
                </a:ln>
                <a:effectLst/>
              </p:spPr>
            </p:pic>
            <p:pic>
              <p:nvPicPr>
                <p:cNvPr id="62" name="Picture 2"/>
                <p:cNvPicPr>
                  <a:picLocks noChangeAspect="1" noChangeArrowheads="1"/>
                </p:cNvPicPr>
                <p:nvPr/>
              </p:nvPicPr>
              <p:blipFill>
                <a:blip r:embed="rId2"/>
                <a:srcRect r="5887"/>
                <a:stretch>
                  <a:fillRect/>
                </a:stretch>
              </p:blipFill>
              <p:spPr bwMode="auto">
                <a:xfrm rot="20461760">
                  <a:off x="3214678" y="4000504"/>
                  <a:ext cx="1747076" cy="328610"/>
                </a:xfrm>
                <a:prstGeom prst="rect">
                  <a:avLst/>
                </a:prstGeom>
                <a:noFill/>
                <a:ln w="9525">
                  <a:noFill/>
                  <a:miter lim="800000"/>
                  <a:headEnd/>
                  <a:tailEnd/>
                </a:ln>
                <a:effectLst/>
              </p:spPr>
            </p:pic>
            <p:pic>
              <p:nvPicPr>
                <p:cNvPr id="63" name="Picture 2"/>
                <p:cNvPicPr>
                  <a:picLocks noChangeAspect="1" noChangeArrowheads="1"/>
                </p:cNvPicPr>
                <p:nvPr/>
              </p:nvPicPr>
              <p:blipFill>
                <a:blip r:embed="rId2"/>
                <a:srcRect r="5887"/>
                <a:stretch>
                  <a:fillRect/>
                </a:stretch>
              </p:blipFill>
              <p:spPr bwMode="auto">
                <a:xfrm rot="19412571">
                  <a:off x="3498551" y="4415986"/>
                  <a:ext cx="1747076" cy="328610"/>
                </a:xfrm>
                <a:prstGeom prst="rect">
                  <a:avLst/>
                </a:prstGeom>
                <a:noFill/>
                <a:ln w="9525">
                  <a:noFill/>
                  <a:miter lim="800000"/>
                  <a:headEnd/>
                  <a:tailEnd/>
                </a:ln>
                <a:effectLst/>
              </p:spPr>
            </p:pic>
            <p:pic>
              <p:nvPicPr>
                <p:cNvPr id="64" name="Picture 2"/>
                <p:cNvPicPr>
                  <a:picLocks noChangeAspect="1" noChangeArrowheads="1"/>
                </p:cNvPicPr>
                <p:nvPr/>
              </p:nvPicPr>
              <p:blipFill>
                <a:blip r:embed="rId2"/>
                <a:srcRect r="5887"/>
                <a:stretch>
                  <a:fillRect/>
                </a:stretch>
              </p:blipFill>
              <p:spPr bwMode="auto">
                <a:xfrm rot="18168886">
                  <a:off x="3881313" y="4802261"/>
                  <a:ext cx="1747076" cy="328610"/>
                </a:xfrm>
                <a:prstGeom prst="rect">
                  <a:avLst/>
                </a:prstGeom>
                <a:noFill/>
                <a:ln w="9525">
                  <a:noFill/>
                  <a:miter lim="800000"/>
                  <a:headEnd/>
                  <a:tailEnd/>
                </a:ln>
                <a:effectLst/>
              </p:spPr>
            </p:pic>
            <p:pic>
              <p:nvPicPr>
                <p:cNvPr id="65" name="Picture 2"/>
                <p:cNvPicPr>
                  <a:picLocks noChangeAspect="1" noChangeArrowheads="1"/>
                </p:cNvPicPr>
                <p:nvPr/>
              </p:nvPicPr>
              <p:blipFill>
                <a:blip r:embed="rId2"/>
                <a:srcRect r="5887"/>
                <a:stretch>
                  <a:fillRect/>
                </a:stretch>
              </p:blipFill>
              <p:spPr bwMode="auto">
                <a:xfrm rot="1212704">
                  <a:off x="3146215" y="3006301"/>
                  <a:ext cx="1747076" cy="328610"/>
                </a:xfrm>
                <a:prstGeom prst="rect">
                  <a:avLst/>
                </a:prstGeom>
                <a:noFill/>
                <a:ln w="9525">
                  <a:noFill/>
                  <a:miter lim="800000"/>
                  <a:headEnd/>
                  <a:tailEnd/>
                </a:ln>
                <a:effectLst/>
              </p:spPr>
            </p:pic>
            <p:pic>
              <p:nvPicPr>
                <p:cNvPr id="66" name="Picture 2"/>
                <p:cNvPicPr>
                  <a:picLocks noChangeAspect="1" noChangeArrowheads="1"/>
                </p:cNvPicPr>
                <p:nvPr/>
              </p:nvPicPr>
              <p:blipFill>
                <a:blip r:embed="rId2"/>
                <a:srcRect r="5887"/>
                <a:stretch>
                  <a:fillRect/>
                </a:stretch>
              </p:blipFill>
              <p:spPr bwMode="auto">
                <a:xfrm rot="2664340">
                  <a:off x="3437358" y="2536071"/>
                  <a:ext cx="1747076" cy="328610"/>
                </a:xfrm>
                <a:prstGeom prst="rect">
                  <a:avLst/>
                </a:prstGeom>
                <a:noFill/>
                <a:ln w="9525">
                  <a:noFill/>
                  <a:miter lim="800000"/>
                  <a:headEnd/>
                  <a:tailEnd/>
                </a:ln>
                <a:effectLst/>
              </p:spPr>
            </p:pic>
            <p:pic>
              <p:nvPicPr>
                <p:cNvPr id="67" name="Picture 2"/>
                <p:cNvPicPr>
                  <a:picLocks noChangeAspect="1" noChangeArrowheads="1"/>
                </p:cNvPicPr>
                <p:nvPr/>
              </p:nvPicPr>
              <p:blipFill>
                <a:blip r:embed="rId2"/>
                <a:srcRect r="5887"/>
                <a:stretch>
                  <a:fillRect/>
                </a:stretch>
              </p:blipFill>
              <p:spPr bwMode="auto">
                <a:xfrm rot="4181725">
                  <a:off x="3869933" y="2212142"/>
                  <a:ext cx="1747076" cy="328610"/>
                </a:xfrm>
                <a:prstGeom prst="rect">
                  <a:avLst/>
                </a:prstGeom>
                <a:noFill/>
                <a:ln w="9525">
                  <a:noFill/>
                  <a:miter lim="800000"/>
                  <a:headEnd/>
                  <a:tailEnd/>
                </a:ln>
                <a:effectLst/>
              </p:spPr>
            </p:pic>
            <p:pic>
              <p:nvPicPr>
                <p:cNvPr id="68" name="Picture 2"/>
                <p:cNvPicPr>
                  <a:picLocks noChangeAspect="1" noChangeArrowheads="1"/>
                </p:cNvPicPr>
                <p:nvPr/>
              </p:nvPicPr>
              <p:blipFill>
                <a:blip r:embed="rId2"/>
                <a:srcRect r="5887"/>
                <a:stretch>
                  <a:fillRect/>
                </a:stretch>
              </p:blipFill>
              <p:spPr bwMode="auto">
                <a:xfrm rot="16626407">
                  <a:off x="4388032" y="4939312"/>
                  <a:ext cx="1747076" cy="328610"/>
                </a:xfrm>
                <a:prstGeom prst="rect">
                  <a:avLst/>
                </a:prstGeom>
                <a:noFill/>
                <a:ln w="9525">
                  <a:noFill/>
                  <a:miter lim="800000"/>
                  <a:headEnd/>
                  <a:tailEnd/>
                </a:ln>
                <a:effectLst/>
              </p:spPr>
            </p:pic>
            <p:pic>
              <p:nvPicPr>
                <p:cNvPr id="69" name="Picture 2"/>
                <p:cNvPicPr>
                  <a:picLocks noChangeAspect="1" noChangeArrowheads="1"/>
                </p:cNvPicPr>
                <p:nvPr/>
              </p:nvPicPr>
              <p:blipFill>
                <a:blip r:embed="rId2"/>
                <a:srcRect r="5887"/>
                <a:stretch>
                  <a:fillRect/>
                </a:stretch>
              </p:blipFill>
              <p:spPr bwMode="auto">
                <a:xfrm rot="5400000">
                  <a:off x="4434271" y="2137969"/>
                  <a:ext cx="1747076" cy="328610"/>
                </a:xfrm>
                <a:prstGeom prst="rect">
                  <a:avLst/>
                </a:prstGeom>
                <a:noFill/>
                <a:ln w="9525">
                  <a:noFill/>
                  <a:miter lim="800000"/>
                  <a:headEnd/>
                  <a:tailEnd/>
                </a:ln>
                <a:effectLst/>
              </p:spPr>
            </p:pic>
          </p:grpSp>
          <p:grpSp>
            <p:nvGrpSpPr>
              <p:cNvPr id="52" name="18 - Ομάδα"/>
              <p:cNvGrpSpPr/>
              <p:nvPr/>
            </p:nvGrpSpPr>
            <p:grpSpPr>
              <a:xfrm flipH="1">
                <a:off x="5357819" y="1435013"/>
                <a:ext cx="2500331" cy="4539407"/>
                <a:chOff x="3071802" y="1437748"/>
                <a:chExt cx="2354073" cy="4539407"/>
              </a:xfrm>
            </p:grpSpPr>
            <p:pic>
              <p:nvPicPr>
                <p:cNvPr id="53" name="Picture 2"/>
                <p:cNvPicPr>
                  <a:picLocks noChangeAspect="1" noChangeArrowheads="1"/>
                </p:cNvPicPr>
                <p:nvPr/>
              </p:nvPicPr>
              <p:blipFill>
                <a:blip r:embed="rId2"/>
                <a:srcRect r="5887"/>
                <a:stretch>
                  <a:fillRect/>
                </a:stretch>
              </p:blipFill>
              <p:spPr bwMode="auto">
                <a:xfrm>
                  <a:off x="3071802" y="3500438"/>
                  <a:ext cx="1747076" cy="328610"/>
                </a:xfrm>
                <a:prstGeom prst="rect">
                  <a:avLst/>
                </a:prstGeom>
                <a:noFill/>
                <a:ln w="9525">
                  <a:noFill/>
                  <a:miter lim="800000"/>
                  <a:headEnd/>
                  <a:tailEnd/>
                </a:ln>
                <a:effectLst/>
              </p:spPr>
            </p:pic>
            <p:pic>
              <p:nvPicPr>
                <p:cNvPr id="54" name="Picture 2"/>
                <p:cNvPicPr>
                  <a:picLocks noChangeAspect="1" noChangeArrowheads="1"/>
                </p:cNvPicPr>
                <p:nvPr/>
              </p:nvPicPr>
              <p:blipFill>
                <a:blip r:embed="rId2"/>
                <a:srcRect r="5887"/>
                <a:stretch>
                  <a:fillRect/>
                </a:stretch>
              </p:blipFill>
              <p:spPr bwMode="auto">
                <a:xfrm rot="20461760">
                  <a:off x="3214678" y="4000504"/>
                  <a:ext cx="1747076" cy="328610"/>
                </a:xfrm>
                <a:prstGeom prst="rect">
                  <a:avLst/>
                </a:prstGeom>
                <a:noFill/>
                <a:ln w="9525">
                  <a:noFill/>
                  <a:miter lim="800000"/>
                  <a:headEnd/>
                  <a:tailEnd/>
                </a:ln>
                <a:effectLst/>
              </p:spPr>
            </p:pic>
            <p:pic>
              <p:nvPicPr>
                <p:cNvPr id="55" name="Picture 2"/>
                <p:cNvPicPr>
                  <a:picLocks noChangeAspect="1" noChangeArrowheads="1"/>
                </p:cNvPicPr>
                <p:nvPr/>
              </p:nvPicPr>
              <p:blipFill>
                <a:blip r:embed="rId2"/>
                <a:srcRect r="5887"/>
                <a:stretch>
                  <a:fillRect/>
                </a:stretch>
              </p:blipFill>
              <p:spPr bwMode="auto">
                <a:xfrm rot="19412571">
                  <a:off x="3498551" y="4415986"/>
                  <a:ext cx="1747076" cy="328610"/>
                </a:xfrm>
                <a:prstGeom prst="rect">
                  <a:avLst/>
                </a:prstGeom>
                <a:noFill/>
                <a:ln w="9525">
                  <a:noFill/>
                  <a:miter lim="800000"/>
                  <a:headEnd/>
                  <a:tailEnd/>
                </a:ln>
                <a:effectLst/>
              </p:spPr>
            </p:pic>
            <p:pic>
              <p:nvPicPr>
                <p:cNvPr id="56" name="Picture 2"/>
                <p:cNvPicPr>
                  <a:picLocks noChangeAspect="1" noChangeArrowheads="1"/>
                </p:cNvPicPr>
                <p:nvPr/>
              </p:nvPicPr>
              <p:blipFill>
                <a:blip r:embed="rId2"/>
                <a:srcRect r="5887"/>
                <a:stretch>
                  <a:fillRect/>
                </a:stretch>
              </p:blipFill>
              <p:spPr bwMode="auto">
                <a:xfrm rot="18168886">
                  <a:off x="3881313" y="4802261"/>
                  <a:ext cx="1747076" cy="328610"/>
                </a:xfrm>
                <a:prstGeom prst="rect">
                  <a:avLst/>
                </a:prstGeom>
                <a:noFill/>
                <a:ln w="9525">
                  <a:noFill/>
                  <a:miter lim="800000"/>
                  <a:headEnd/>
                  <a:tailEnd/>
                </a:ln>
                <a:effectLst/>
              </p:spPr>
            </p:pic>
            <p:pic>
              <p:nvPicPr>
                <p:cNvPr id="57" name="Picture 2"/>
                <p:cNvPicPr>
                  <a:picLocks noChangeAspect="1" noChangeArrowheads="1"/>
                </p:cNvPicPr>
                <p:nvPr/>
              </p:nvPicPr>
              <p:blipFill>
                <a:blip r:embed="rId2"/>
                <a:srcRect r="5887"/>
                <a:stretch>
                  <a:fillRect/>
                </a:stretch>
              </p:blipFill>
              <p:spPr bwMode="auto">
                <a:xfrm rot="1212704">
                  <a:off x="3146215" y="3006301"/>
                  <a:ext cx="1747076" cy="328610"/>
                </a:xfrm>
                <a:prstGeom prst="rect">
                  <a:avLst/>
                </a:prstGeom>
                <a:noFill/>
                <a:ln w="9525">
                  <a:noFill/>
                  <a:miter lim="800000"/>
                  <a:headEnd/>
                  <a:tailEnd/>
                </a:ln>
                <a:effectLst/>
              </p:spPr>
            </p:pic>
            <p:pic>
              <p:nvPicPr>
                <p:cNvPr id="58" name="Picture 2"/>
                <p:cNvPicPr>
                  <a:picLocks noChangeAspect="1" noChangeArrowheads="1"/>
                </p:cNvPicPr>
                <p:nvPr/>
              </p:nvPicPr>
              <p:blipFill>
                <a:blip r:embed="rId2"/>
                <a:srcRect r="5887"/>
                <a:stretch>
                  <a:fillRect/>
                </a:stretch>
              </p:blipFill>
              <p:spPr bwMode="auto">
                <a:xfrm rot="2664340">
                  <a:off x="3437358" y="2536071"/>
                  <a:ext cx="1747076" cy="328610"/>
                </a:xfrm>
                <a:prstGeom prst="rect">
                  <a:avLst/>
                </a:prstGeom>
                <a:noFill/>
                <a:ln w="9525">
                  <a:noFill/>
                  <a:miter lim="800000"/>
                  <a:headEnd/>
                  <a:tailEnd/>
                </a:ln>
                <a:effectLst/>
              </p:spPr>
            </p:pic>
            <p:pic>
              <p:nvPicPr>
                <p:cNvPr id="59" name="Picture 2"/>
                <p:cNvPicPr>
                  <a:picLocks noChangeAspect="1" noChangeArrowheads="1"/>
                </p:cNvPicPr>
                <p:nvPr/>
              </p:nvPicPr>
              <p:blipFill>
                <a:blip r:embed="rId2"/>
                <a:srcRect r="5887"/>
                <a:stretch>
                  <a:fillRect/>
                </a:stretch>
              </p:blipFill>
              <p:spPr bwMode="auto">
                <a:xfrm rot="4181725">
                  <a:off x="3978328" y="2146981"/>
                  <a:ext cx="1747076" cy="328610"/>
                </a:xfrm>
                <a:prstGeom prst="rect">
                  <a:avLst/>
                </a:prstGeom>
                <a:noFill/>
                <a:ln w="9525">
                  <a:noFill/>
                  <a:miter lim="800000"/>
                  <a:headEnd/>
                  <a:tailEnd/>
                </a:ln>
                <a:effectLst/>
              </p:spPr>
            </p:pic>
            <p:pic>
              <p:nvPicPr>
                <p:cNvPr id="60" name="Picture 2"/>
                <p:cNvPicPr>
                  <a:picLocks noChangeAspect="1" noChangeArrowheads="1"/>
                </p:cNvPicPr>
                <p:nvPr/>
              </p:nvPicPr>
              <p:blipFill>
                <a:blip r:embed="rId2"/>
                <a:srcRect r="5887"/>
                <a:stretch>
                  <a:fillRect/>
                </a:stretch>
              </p:blipFill>
              <p:spPr bwMode="auto">
                <a:xfrm rot="16626407">
                  <a:off x="4388032" y="4939312"/>
                  <a:ext cx="1747076" cy="328610"/>
                </a:xfrm>
                <a:prstGeom prst="rect">
                  <a:avLst/>
                </a:prstGeom>
                <a:noFill/>
                <a:ln w="9525">
                  <a:noFill/>
                  <a:miter lim="800000"/>
                  <a:headEnd/>
                  <a:tailEnd/>
                </a:ln>
                <a:effectLst/>
              </p:spPr>
            </p:pic>
          </p:grpSp>
        </p:grpSp>
        <p:pic>
          <p:nvPicPr>
            <p:cNvPr id="70" name="Picture 2"/>
            <p:cNvPicPr>
              <a:picLocks noChangeAspect="1" noChangeArrowheads="1"/>
            </p:cNvPicPr>
            <p:nvPr/>
          </p:nvPicPr>
          <p:blipFill>
            <a:blip r:embed="rId2"/>
            <a:srcRect r="5887"/>
            <a:stretch>
              <a:fillRect/>
            </a:stretch>
          </p:blipFill>
          <p:spPr bwMode="auto">
            <a:xfrm rot="2081826" flipH="1">
              <a:off x="4608177" y="4635540"/>
              <a:ext cx="969354" cy="178936"/>
            </a:xfrm>
            <a:prstGeom prst="rect">
              <a:avLst/>
            </a:prstGeom>
            <a:noFill/>
            <a:ln w="9525">
              <a:noFill/>
              <a:miter lim="800000"/>
              <a:headEnd/>
              <a:tailEnd/>
            </a:ln>
            <a:effectLst/>
          </p:spPr>
        </p:pic>
        <p:pic>
          <p:nvPicPr>
            <p:cNvPr id="71" name="Picture 2"/>
            <p:cNvPicPr>
              <a:picLocks noChangeAspect="1" noChangeArrowheads="1"/>
            </p:cNvPicPr>
            <p:nvPr/>
          </p:nvPicPr>
          <p:blipFill>
            <a:blip r:embed="rId2"/>
            <a:srcRect r="5887"/>
            <a:stretch>
              <a:fillRect/>
            </a:stretch>
          </p:blipFill>
          <p:spPr bwMode="auto">
            <a:xfrm rot="3709420" flipH="1">
              <a:off x="4895113" y="3969756"/>
              <a:ext cx="969354" cy="178936"/>
            </a:xfrm>
            <a:prstGeom prst="rect">
              <a:avLst/>
            </a:prstGeom>
            <a:noFill/>
            <a:ln w="9525">
              <a:noFill/>
              <a:miter lim="800000"/>
              <a:headEnd/>
              <a:tailEnd/>
            </a:ln>
            <a:effectLst/>
          </p:spPr>
        </p:pic>
        <p:pic>
          <p:nvPicPr>
            <p:cNvPr id="72" name="Picture 2"/>
            <p:cNvPicPr>
              <a:picLocks noChangeAspect="1" noChangeArrowheads="1"/>
            </p:cNvPicPr>
            <p:nvPr/>
          </p:nvPicPr>
          <p:blipFill>
            <a:blip r:embed="rId2"/>
            <a:srcRect r="5887"/>
            <a:stretch>
              <a:fillRect/>
            </a:stretch>
          </p:blipFill>
          <p:spPr bwMode="auto">
            <a:xfrm rot="19243660" flipH="1">
              <a:off x="4157175" y="2018945"/>
              <a:ext cx="969354" cy="178936"/>
            </a:xfrm>
            <a:prstGeom prst="rect">
              <a:avLst/>
            </a:prstGeom>
            <a:noFill/>
            <a:ln w="9525">
              <a:noFill/>
              <a:miter lim="800000"/>
              <a:headEnd/>
              <a:tailEnd/>
            </a:ln>
            <a:effectLst/>
          </p:spPr>
        </p:pic>
        <p:pic>
          <p:nvPicPr>
            <p:cNvPr id="73" name="Picture 2"/>
            <p:cNvPicPr>
              <a:picLocks noChangeAspect="1" noChangeArrowheads="1"/>
            </p:cNvPicPr>
            <p:nvPr/>
          </p:nvPicPr>
          <p:blipFill>
            <a:blip r:embed="rId2"/>
            <a:srcRect r="5887"/>
            <a:stretch>
              <a:fillRect/>
            </a:stretch>
          </p:blipFill>
          <p:spPr bwMode="auto">
            <a:xfrm rot="507288" flipH="1">
              <a:off x="3294003" y="1874075"/>
              <a:ext cx="969354" cy="178936"/>
            </a:xfrm>
            <a:prstGeom prst="rect">
              <a:avLst/>
            </a:prstGeom>
            <a:noFill/>
            <a:ln w="9525">
              <a:noFill/>
              <a:miter lim="800000"/>
              <a:headEnd/>
              <a:tailEnd/>
            </a:ln>
            <a:effectLst/>
          </p:spPr>
        </p:pic>
        <p:pic>
          <p:nvPicPr>
            <p:cNvPr id="74" name="Picture 2"/>
            <p:cNvPicPr>
              <a:picLocks noChangeAspect="1" noChangeArrowheads="1"/>
            </p:cNvPicPr>
            <p:nvPr/>
          </p:nvPicPr>
          <p:blipFill>
            <a:blip r:embed="rId2"/>
            <a:srcRect r="5887"/>
            <a:stretch>
              <a:fillRect/>
            </a:stretch>
          </p:blipFill>
          <p:spPr bwMode="auto">
            <a:xfrm rot="6870231" flipH="1">
              <a:off x="3012432" y="4692779"/>
              <a:ext cx="969354" cy="178936"/>
            </a:xfrm>
            <a:prstGeom prst="rect">
              <a:avLst/>
            </a:prstGeom>
            <a:noFill/>
            <a:ln w="9525">
              <a:noFill/>
              <a:miter lim="800000"/>
              <a:headEnd/>
              <a:tailEnd/>
            </a:ln>
            <a:effectLst/>
          </p:spPr>
        </p:pic>
        <p:pic>
          <p:nvPicPr>
            <p:cNvPr id="75" name="Picture 2"/>
            <p:cNvPicPr>
              <a:picLocks noChangeAspect="1" noChangeArrowheads="1"/>
            </p:cNvPicPr>
            <p:nvPr/>
          </p:nvPicPr>
          <p:blipFill>
            <a:blip r:embed="rId2"/>
            <a:srcRect r="5887"/>
            <a:stretch>
              <a:fillRect/>
            </a:stretch>
          </p:blipFill>
          <p:spPr bwMode="auto">
            <a:xfrm rot="6398804" flipH="1">
              <a:off x="2365309" y="4231529"/>
              <a:ext cx="969354" cy="178936"/>
            </a:xfrm>
            <a:prstGeom prst="rect">
              <a:avLst/>
            </a:prstGeom>
            <a:noFill/>
            <a:ln w="9525">
              <a:noFill/>
              <a:miter lim="800000"/>
              <a:headEnd/>
              <a:tailEnd/>
            </a:ln>
            <a:effectLst/>
          </p:spPr>
        </p:pic>
        <p:pic>
          <p:nvPicPr>
            <p:cNvPr id="76" name="Picture 2"/>
            <p:cNvPicPr>
              <a:picLocks noChangeAspect="1" noChangeArrowheads="1"/>
            </p:cNvPicPr>
            <p:nvPr/>
          </p:nvPicPr>
          <p:blipFill>
            <a:blip r:embed="rId2"/>
            <a:srcRect r="5887"/>
            <a:stretch>
              <a:fillRect/>
            </a:stretch>
          </p:blipFill>
          <p:spPr bwMode="auto">
            <a:xfrm rot="16200000" flipH="1">
              <a:off x="2420558" y="2478530"/>
              <a:ext cx="969354" cy="178936"/>
            </a:xfrm>
            <a:prstGeom prst="rect">
              <a:avLst/>
            </a:prstGeom>
            <a:noFill/>
            <a:ln w="9525">
              <a:noFill/>
              <a:miter lim="800000"/>
              <a:headEnd/>
              <a:tailEnd/>
            </a:ln>
            <a:effectLst/>
          </p:spPr>
        </p:pic>
        <p:pic>
          <p:nvPicPr>
            <p:cNvPr id="77" name="Picture 2"/>
            <p:cNvPicPr>
              <a:picLocks noChangeAspect="1" noChangeArrowheads="1"/>
            </p:cNvPicPr>
            <p:nvPr/>
          </p:nvPicPr>
          <p:blipFill>
            <a:blip r:embed="rId2"/>
            <a:srcRect r="5887"/>
            <a:stretch>
              <a:fillRect/>
            </a:stretch>
          </p:blipFill>
          <p:spPr bwMode="auto">
            <a:xfrm rot="2081826" flipH="1">
              <a:off x="536210" y="3992600"/>
              <a:ext cx="969354" cy="178936"/>
            </a:xfrm>
            <a:prstGeom prst="rect">
              <a:avLst/>
            </a:prstGeom>
            <a:noFill/>
            <a:ln w="9525">
              <a:noFill/>
              <a:miter lim="800000"/>
              <a:headEnd/>
              <a:tailEnd/>
            </a:ln>
            <a:effectLst/>
          </p:spPr>
        </p:pic>
        <p:pic>
          <p:nvPicPr>
            <p:cNvPr id="78" name="Picture 2"/>
            <p:cNvPicPr>
              <a:picLocks noChangeAspect="1" noChangeArrowheads="1"/>
            </p:cNvPicPr>
            <p:nvPr/>
          </p:nvPicPr>
          <p:blipFill>
            <a:blip r:embed="rId2"/>
            <a:srcRect r="5887"/>
            <a:stretch>
              <a:fillRect/>
            </a:stretch>
          </p:blipFill>
          <p:spPr bwMode="auto">
            <a:xfrm rot="3709420" flipH="1">
              <a:off x="1251775" y="3398254"/>
              <a:ext cx="969354" cy="178936"/>
            </a:xfrm>
            <a:prstGeom prst="rect">
              <a:avLst/>
            </a:prstGeom>
            <a:noFill/>
            <a:ln w="9525">
              <a:noFill/>
              <a:miter lim="800000"/>
              <a:headEnd/>
              <a:tailEnd/>
            </a:ln>
            <a:effectLst/>
          </p:spPr>
        </p:pic>
        <p:pic>
          <p:nvPicPr>
            <p:cNvPr id="79" name="Picture 2"/>
            <p:cNvPicPr>
              <a:picLocks noChangeAspect="1" noChangeArrowheads="1"/>
            </p:cNvPicPr>
            <p:nvPr/>
          </p:nvPicPr>
          <p:blipFill>
            <a:blip r:embed="rId2"/>
            <a:srcRect r="5887"/>
            <a:stretch>
              <a:fillRect/>
            </a:stretch>
          </p:blipFill>
          <p:spPr bwMode="auto">
            <a:xfrm rot="19243660" flipH="1">
              <a:off x="1555722" y="2341695"/>
              <a:ext cx="969354" cy="178936"/>
            </a:xfrm>
            <a:prstGeom prst="rect">
              <a:avLst/>
            </a:prstGeom>
            <a:noFill/>
            <a:ln w="9525">
              <a:noFill/>
              <a:miter lim="800000"/>
              <a:headEnd/>
              <a:tailEnd/>
            </a:ln>
            <a:effectLst/>
          </p:spPr>
        </p:pic>
        <p:pic>
          <p:nvPicPr>
            <p:cNvPr id="80" name="Picture 2"/>
            <p:cNvPicPr>
              <a:picLocks noChangeAspect="1" noChangeArrowheads="1"/>
            </p:cNvPicPr>
            <p:nvPr/>
          </p:nvPicPr>
          <p:blipFill>
            <a:blip r:embed="rId2"/>
            <a:srcRect r="5887"/>
            <a:stretch>
              <a:fillRect/>
            </a:stretch>
          </p:blipFill>
          <p:spPr bwMode="auto">
            <a:xfrm rot="507288" flipH="1">
              <a:off x="692550" y="2196825"/>
              <a:ext cx="969354" cy="178936"/>
            </a:xfrm>
            <a:prstGeom prst="rect">
              <a:avLst/>
            </a:prstGeom>
            <a:noFill/>
            <a:ln w="9525">
              <a:noFill/>
              <a:miter lim="800000"/>
              <a:headEnd/>
              <a:tailEnd/>
            </a:ln>
            <a:effectLst/>
          </p:spPr>
        </p:pic>
        <p:pic>
          <p:nvPicPr>
            <p:cNvPr id="81" name="Picture 2"/>
            <p:cNvPicPr>
              <a:picLocks noChangeAspect="1" noChangeArrowheads="1"/>
            </p:cNvPicPr>
            <p:nvPr/>
          </p:nvPicPr>
          <p:blipFill>
            <a:blip r:embed="rId2"/>
            <a:srcRect r="5887"/>
            <a:stretch>
              <a:fillRect/>
            </a:stretch>
          </p:blipFill>
          <p:spPr bwMode="auto">
            <a:xfrm rot="6870231" flipH="1">
              <a:off x="726416" y="3285956"/>
              <a:ext cx="969354" cy="178936"/>
            </a:xfrm>
            <a:prstGeom prst="rect">
              <a:avLst/>
            </a:prstGeom>
            <a:noFill/>
            <a:ln w="9525">
              <a:noFill/>
              <a:miter lim="800000"/>
              <a:headEnd/>
              <a:tailEnd/>
            </a:ln>
            <a:effectLst/>
          </p:spPr>
        </p:pic>
        <p:pic>
          <p:nvPicPr>
            <p:cNvPr id="82" name="Picture 2"/>
            <p:cNvPicPr>
              <a:picLocks noChangeAspect="1" noChangeArrowheads="1"/>
            </p:cNvPicPr>
            <p:nvPr/>
          </p:nvPicPr>
          <p:blipFill>
            <a:blip r:embed="rId2"/>
            <a:srcRect r="5887"/>
            <a:stretch>
              <a:fillRect/>
            </a:stretch>
          </p:blipFill>
          <p:spPr bwMode="auto">
            <a:xfrm rot="9263790" flipH="1">
              <a:off x="205384" y="2995825"/>
              <a:ext cx="969354" cy="178936"/>
            </a:xfrm>
            <a:prstGeom prst="rect">
              <a:avLst/>
            </a:prstGeom>
            <a:noFill/>
            <a:ln w="9525">
              <a:noFill/>
              <a:miter lim="800000"/>
              <a:headEnd/>
              <a:tailEnd/>
            </a:ln>
            <a:effectLst/>
          </p:spPr>
        </p:pic>
        <p:pic>
          <p:nvPicPr>
            <p:cNvPr id="83" name="Picture 2"/>
            <p:cNvPicPr>
              <a:picLocks noChangeAspect="1" noChangeArrowheads="1"/>
            </p:cNvPicPr>
            <p:nvPr/>
          </p:nvPicPr>
          <p:blipFill>
            <a:blip r:embed="rId2"/>
            <a:srcRect r="5887"/>
            <a:stretch>
              <a:fillRect/>
            </a:stretch>
          </p:blipFill>
          <p:spPr bwMode="auto">
            <a:xfrm rot="9959060" flipH="1">
              <a:off x="435834" y="2632887"/>
              <a:ext cx="969354" cy="178936"/>
            </a:xfrm>
            <a:prstGeom prst="rect">
              <a:avLst/>
            </a:prstGeom>
            <a:noFill/>
            <a:ln w="9525">
              <a:noFill/>
              <a:miter lim="800000"/>
              <a:headEnd/>
              <a:tailEnd/>
            </a:ln>
            <a:effectLst/>
          </p:spPr>
        </p:pic>
        <p:sp>
          <p:nvSpPr>
            <p:cNvPr id="84" name="83 - Δεξιό βέλος"/>
            <p:cNvSpPr/>
            <p:nvPr/>
          </p:nvSpPr>
          <p:spPr>
            <a:xfrm>
              <a:off x="285720" y="5161372"/>
              <a:ext cx="8643998" cy="982272"/>
            </a:xfrm>
            <a:prstGeom prst="rightArrow">
              <a:avLst/>
            </a:prstGeom>
            <a:gradFill flip="none" rotWithShape="1">
              <a:gsLst>
                <a:gs pos="0">
                  <a:schemeClr val="accent5">
                    <a:lumMod val="50000"/>
                    <a:tint val="66000"/>
                    <a:satMod val="160000"/>
                  </a:schemeClr>
                </a:gs>
                <a:gs pos="50000">
                  <a:schemeClr val="accent5">
                    <a:lumMod val="50000"/>
                    <a:tint val="44500"/>
                    <a:satMod val="160000"/>
                  </a:schemeClr>
                </a:gs>
                <a:gs pos="100000">
                  <a:schemeClr val="accent5">
                    <a:lumMod val="5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7" name="86 - TextBox"/>
            <p:cNvSpPr txBox="1"/>
            <p:nvPr/>
          </p:nvSpPr>
          <p:spPr>
            <a:xfrm>
              <a:off x="4143372" y="5018496"/>
              <a:ext cx="1245854" cy="400110"/>
            </a:xfrm>
            <a:prstGeom prst="rect">
              <a:avLst/>
            </a:prstGeom>
            <a:noFill/>
          </p:spPr>
          <p:txBody>
            <a:bodyPr wrap="none" rtlCol="0">
              <a:spAutoFit/>
            </a:bodyPr>
            <a:lstStyle/>
            <a:p>
              <a:r>
                <a:rPr lang="en-US" sz="2000" b="1" i="1" dirty="0">
                  <a:solidFill>
                    <a:prstClr val="black"/>
                  </a:solidFill>
                </a:rPr>
                <a:t>C</a:t>
              </a:r>
              <a:r>
                <a:rPr lang="en-US" sz="2000" b="1" dirty="0">
                  <a:solidFill>
                    <a:prstClr val="black"/>
                  </a:solidFill>
                </a:rPr>
                <a:t> </a:t>
              </a:r>
              <a:r>
                <a:rPr lang="el-GR" sz="2000" b="1" dirty="0" smtClean="0">
                  <a:solidFill>
                    <a:prstClr val="black"/>
                  </a:solidFill>
                </a:rPr>
                <a:t>=</a:t>
              </a:r>
              <a:r>
                <a:rPr lang="en-US" sz="2000" b="1" dirty="0" smtClean="0">
                  <a:solidFill>
                    <a:prstClr val="black"/>
                  </a:solidFill>
                </a:rPr>
                <a:t> </a:t>
              </a:r>
              <a:r>
                <a:rPr lang="en-US" sz="2000" b="1" dirty="0">
                  <a:solidFill>
                    <a:prstClr val="black"/>
                  </a:solidFill>
                </a:rPr>
                <a:t>CMC</a:t>
              </a:r>
              <a:endParaRPr lang="el-GR" sz="2000" b="1" dirty="0">
                <a:solidFill>
                  <a:prstClr val="black"/>
                </a:solidFill>
              </a:endParaRPr>
            </a:p>
          </p:txBody>
        </p:sp>
        <p:cxnSp>
          <p:nvCxnSpPr>
            <p:cNvPr id="89" name="88 - Ευθύγραμμο βέλος σύνδεσης"/>
            <p:cNvCxnSpPr/>
            <p:nvPr/>
          </p:nvCxnSpPr>
          <p:spPr>
            <a:xfrm flipV="1">
              <a:off x="4104519" y="4866156"/>
              <a:ext cx="5960" cy="553642"/>
            </a:xfrm>
            <a:prstGeom prst="straightConnector1">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84 - Ευθύγραμμο βέλος σύνδεσης"/>
            <p:cNvCxnSpPr/>
            <p:nvPr/>
          </p:nvCxnSpPr>
          <p:spPr>
            <a:xfrm flipV="1">
              <a:off x="1204354" y="4886755"/>
              <a:ext cx="0" cy="533043"/>
            </a:xfrm>
            <a:prstGeom prst="straightConnector1">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85 - Ευθύγραμμο βέλος σύνδεσης"/>
            <p:cNvCxnSpPr/>
            <p:nvPr/>
          </p:nvCxnSpPr>
          <p:spPr>
            <a:xfrm flipV="1">
              <a:off x="7465056" y="4866154"/>
              <a:ext cx="3009" cy="553644"/>
            </a:xfrm>
            <a:prstGeom prst="straightConnector1">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8" name="87 - Ορθογώνιο"/>
            <p:cNvSpPr/>
            <p:nvPr/>
          </p:nvSpPr>
          <p:spPr>
            <a:xfrm>
              <a:off x="1285852" y="4947058"/>
              <a:ext cx="1245854" cy="400110"/>
            </a:xfrm>
            <a:prstGeom prst="rect">
              <a:avLst/>
            </a:prstGeom>
          </p:spPr>
          <p:txBody>
            <a:bodyPr wrap="none">
              <a:spAutoFit/>
            </a:bodyPr>
            <a:lstStyle/>
            <a:p>
              <a:r>
                <a:rPr lang="en-US" sz="2000" b="1" i="1" dirty="0" smtClean="0">
                  <a:solidFill>
                    <a:prstClr val="black"/>
                  </a:solidFill>
                </a:rPr>
                <a:t>C</a:t>
              </a:r>
              <a:r>
                <a:rPr lang="en-US" sz="2000" b="1" dirty="0" smtClean="0">
                  <a:solidFill>
                    <a:prstClr val="black"/>
                  </a:solidFill>
                </a:rPr>
                <a:t> &lt; CMC</a:t>
              </a:r>
              <a:endParaRPr lang="el-GR" sz="2000" b="1" dirty="0">
                <a:solidFill>
                  <a:prstClr val="black"/>
                </a:solidFill>
              </a:endParaRPr>
            </a:p>
          </p:txBody>
        </p:sp>
        <p:sp>
          <p:nvSpPr>
            <p:cNvPr id="90" name="89 - Ορθογώνιο"/>
            <p:cNvSpPr/>
            <p:nvPr/>
          </p:nvSpPr>
          <p:spPr>
            <a:xfrm>
              <a:off x="7500958" y="4947058"/>
              <a:ext cx="1245854" cy="400110"/>
            </a:xfrm>
            <a:prstGeom prst="rect">
              <a:avLst/>
            </a:prstGeom>
          </p:spPr>
          <p:txBody>
            <a:bodyPr wrap="none">
              <a:spAutoFit/>
            </a:bodyPr>
            <a:lstStyle/>
            <a:p>
              <a:r>
                <a:rPr lang="en-US" sz="2000" b="1" i="1" dirty="0" smtClean="0">
                  <a:solidFill>
                    <a:prstClr val="black"/>
                  </a:solidFill>
                </a:rPr>
                <a:t>C</a:t>
              </a:r>
              <a:r>
                <a:rPr lang="en-US" sz="2000" b="1" dirty="0" smtClean="0">
                  <a:solidFill>
                    <a:prstClr val="black"/>
                  </a:solidFill>
                </a:rPr>
                <a:t> &gt; CMC</a:t>
              </a:r>
              <a:endParaRPr lang="el-GR" sz="2000" b="1" dirty="0">
                <a:solidFill>
                  <a:prstClr val="black"/>
                </a:solidFill>
              </a:endParaRPr>
            </a:p>
          </p:txBody>
        </p:sp>
      </p:gr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54</a:t>
            </a:fld>
            <a:endParaRPr lang="el-GR" dirty="0">
              <a:solidFill>
                <a:prstClr val="black"/>
              </a:solidFill>
            </a:endParaRPr>
          </a:p>
        </p:txBody>
      </p:sp>
    </p:spTree>
    <p:extLst>
      <p:ext uri="{BB962C8B-B14F-4D97-AF65-F5344CB8AC3E}">
        <p14:creationId xmlns:p14="http://schemas.microsoft.com/office/powerpoint/2010/main" val="27052656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908720"/>
          </a:xfrm>
        </p:spPr>
        <p:txBody>
          <a:bodyPr>
            <a:noAutofit/>
          </a:bodyPr>
          <a:lstStyle/>
          <a:p>
            <a:r>
              <a:rPr lang="el-GR" dirty="0" smtClean="0"/>
              <a:t>Κρίσιμη μικκυλιακή συγκέντρωση</a:t>
            </a:r>
            <a:r>
              <a:rPr lang="en-US" dirty="0" smtClean="0"/>
              <a:t> (CMC)</a:t>
            </a:r>
            <a:r>
              <a:rPr lang="el-GR" dirty="0" smtClean="0"/>
              <a:t> </a:t>
            </a:r>
            <a:endParaRPr lang="el-GR" dirty="0"/>
          </a:p>
        </p:txBody>
      </p:sp>
      <p:sp>
        <p:nvSpPr>
          <p:cNvPr id="85" name="84 - Θέση περιεχομένου"/>
          <p:cNvSpPr>
            <a:spLocks noGrp="1"/>
          </p:cNvSpPr>
          <p:nvPr>
            <p:ph idx="1"/>
          </p:nvPr>
        </p:nvSpPr>
        <p:spPr>
          <a:xfrm>
            <a:off x="457200" y="1196752"/>
            <a:ext cx="4546848" cy="5040560"/>
          </a:xfrm>
        </p:spPr>
        <p:txBody>
          <a:bodyPr>
            <a:normAutofit/>
          </a:bodyPr>
          <a:lstStyle/>
          <a:p>
            <a:pPr>
              <a:lnSpc>
                <a:spcPct val="114000"/>
              </a:lnSpc>
              <a:spcBef>
                <a:spcPts val="1200"/>
              </a:spcBef>
            </a:pPr>
            <a:r>
              <a:rPr lang="el-GR" sz="2400" dirty="0" smtClean="0"/>
              <a:t>Εκφράζει την ευκολία σχηματισμού μικκυλιακών συσσωματωμάτων</a:t>
            </a:r>
          </a:p>
          <a:p>
            <a:pPr>
              <a:lnSpc>
                <a:spcPct val="114000"/>
              </a:lnSpc>
              <a:spcBef>
                <a:spcPts val="1200"/>
              </a:spcBef>
            </a:pPr>
            <a:r>
              <a:rPr lang="el-GR" sz="2400" dirty="0" smtClean="0"/>
              <a:t>Μικρή τιμή </a:t>
            </a:r>
            <a:r>
              <a:rPr lang="en-US" sz="2400" dirty="0" smtClean="0"/>
              <a:t>CMC</a:t>
            </a:r>
            <a:r>
              <a:rPr lang="el-GR" sz="2400" dirty="0" smtClean="0"/>
              <a:t> για ένα είδος  τασιενεργού σημαίνει: μεγάλη ικανότητα στο σχηματισμό μικκυλίων</a:t>
            </a:r>
          </a:p>
          <a:p>
            <a:pPr>
              <a:lnSpc>
                <a:spcPct val="114000"/>
              </a:lnSpc>
              <a:spcBef>
                <a:spcPts val="1200"/>
              </a:spcBef>
            </a:pPr>
            <a:r>
              <a:rPr lang="el-GR" sz="2400" dirty="0" smtClean="0"/>
              <a:t>Δηλαδή: απαιτείται μικρός αριθμός μορίων για να δημιουργηθούν τα πρώτα μικκυλιακά συσσωματώματα.</a:t>
            </a:r>
          </a:p>
        </p:txBody>
      </p:sp>
      <p:pic>
        <p:nvPicPr>
          <p:cNvPr id="204802" name="Picture 2" descr="http://upload.wikimedia.org/wikipedia/commons/thumb/4/44/CMC.pdf/page1-337px-CMC.pdf.jpg"/>
          <p:cNvPicPr>
            <a:picLocks noChangeAspect="1" noChangeArrowheads="1"/>
          </p:cNvPicPr>
          <p:nvPr/>
        </p:nvPicPr>
        <p:blipFill>
          <a:blip r:embed="rId2"/>
          <a:srcRect t="25067"/>
          <a:stretch>
            <a:fillRect/>
          </a:stretch>
        </p:blipFill>
        <p:spPr bwMode="auto">
          <a:xfrm>
            <a:off x="5572132" y="1142984"/>
            <a:ext cx="3067049" cy="5338750"/>
          </a:xfrm>
          <a:prstGeom prst="rect">
            <a:avLst/>
          </a:prstGeom>
          <a:noFill/>
        </p:spPr>
      </p:pic>
      <p:sp>
        <p:nvSpPr>
          <p:cNvPr id="7" name="6 - Βέλος προς τα κάτω"/>
          <p:cNvSpPr/>
          <p:nvPr/>
        </p:nvSpPr>
        <p:spPr>
          <a:xfrm>
            <a:off x="4857752" y="1357298"/>
            <a:ext cx="785818" cy="4929222"/>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55</a:t>
            </a:fld>
            <a:endParaRPr lang="el-GR" dirty="0">
              <a:solidFill>
                <a:prstClr val="black"/>
              </a:solidFill>
            </a:endParaRPr>
          </a:p>
        </p:txBody>
      </p:sp>
      <p:sp>
        <p:nvSpPr>
          <p:cNvPr id="8" name="Rectangle 8"/>
          <p:cNvSpPr/>
          <p:nvPr/>
        </p:nvSpPr>
        <p:spPr>
          <a:xfrm rot="5400000">
            <a:off x="6785840" y="3683409"/>
            <a:ext cx="3630989" cy="276999"/>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CMC</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rPr>
              <a:t>Schmin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solidFill>
                <a:latin typeface="Calibri"/>
                <a:hlinkClick r:id="rId4"/>
              </a:rPr>
              <a:t>CC BY-SA 3.0</a:t>
            </a:r>
            <a:endParaRPr lang="en-US" sz="1200" dirty="0">
              <a:solidFill>
                <a:prstClr val="black"/>
              </a:solidFill>
              <a:latin typeface="Calibri"/>
            </a:endParaRPr>
          </a:p>
        </p:txBody>
      </p:sp>
    </p:spTree>
    <p:extLst>
      <p:ext uri="{BB962C8B-B14F-4D97-AF65-F5344CB8AC3E}">
        <p14:creationId xmlns:p14="http://schemas.microsoft.com/office/powerpoint/2010/main" val="26622815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Αριθμός συσσώρευσης (ΑΝ)</a:t>
            </a:r>
            <a:endParaRPr lang="el-GR" dirty="0"/>
          </a:p>
        </p:txBody>
      </p:sp>
      <p:sp>
        <p:nvSpPr>
          <p:cNvPr id="3" name="2 - Θέση περιεχομένου"/>
          <p:cNvSpPr>
            <a:spLocks noGrp="1"/>
          </p:cNvSpPr>
          <p:nvPr>
            <p:ph idx="1"/>
          </p:nvPr>
        </p:nvSpPr>
        <p:spPr>
          <a:xfrm>
            <a:off x="457200" y="2348880"/>
            <a:ext cx="4042792" cy="3888432"/>
          </a:xfrm>
        </p:spPr>
        <p:txBody>
          <a:bodyPr>
            <a:normAutofit/>
          </a:bodyPr>
          <a:lstStyle/>
          <a:p>
            <a:pPr>
              <a:lnSpc>
                <a:spcPct val="114000"/>
              </a:lnSpc>
            </a:pPr>
            <a:r>
              <a:rPr lang="el-GR" sz="2400" dirty="0" smtClean="0"/>
              <a:t>Ο αριθμός συσσώρευσης (</a:t>
            </a:r>
            <a:r>
              <a:rPr lang="en-US" sz="2400" dirty="0" smtClean="0"/>
              <a:t>aggregation number, AN)</a:t>
            </a:r>
            <a:r>
              <a:rPr lang="el-GR" sz="2400" dirty="0" smtClean="0"/>
              <a:t> είναι ο </a:t>
            </a:r>
            <a:r>
              <a:rPr lang="el-GR" sz="2400" b="1" dirty="0" smtClean="0"/>
              <a:t>μέσος αριθμός </a:t>
            </a:r>
            <a:r>
              <a:rPr lang="el-GR" sz="2400" dirty="0" smtClean="0"/>
              <a:t>(μονομερών) </a:t>
            </a:r>
            <a:r>
              <a:rPr lang="el-GR" sz="2400" b="1" dirty="0" smtClean="0"/>
              <a:t>μορίων</a:t>
            </a:r>
            <a:r>
              <a:rPr lang="el-GR" sz="2400" dirty="0" smtClean="0"/>
              <a:t> του τασιενεργού υλικού ανά μικκυλιακό συσσωμάτωμα.</a:t>
            </a:r>
            <a:endParaRPr lang="el-GR" sz="2400" dirty="0"/>
          </a:p>
        </p:txBody>
      </p:sp>
      <p:pic>
        <p:nvPicPr>
          <p:cNvPr id="6" name="Picture 2"/>
          <p:cNvPicPr>
            <a:picLocks noChangeAspect="1" noChangeArrowheads="1"/>
          </p:cNvPicPr>
          <p:nvPr/>
        </p:nvPicPr>
        <p:blipFill>
          <a:blip r:embed="rId2">
            <a:lum bright="-5000" contrast="4000"/>
          </a:blip>
          <a:srcRect/>
          <a:stretch>
            <a:fillRect/>
          </a:stretch>
        </p:blipFill>
        <p:spPr bwMode="auto">
          <a:xfrm>
            <a:off x="4499992" y="1558121"/>
            <a:ext cx="3830474" cy="3714776"/>
          </a:xfrm>
          <a:prstGeom prst="rect">
            <a:avLst/>
          </a:prstGeom>
          <a:noFill/>
          <a:ln w="9525">
            <a:noFill/>
            <a:miter lim="800000"/>
            <a:headEnd/>
            <a:tailEnd/>
          </a:ln>
          <a:effectLst/>
        </p:spPr>
      </p:pic>
      <p:sp>
        <p:nvSpPr>
          <p:cNvPr id="7" name="6 - TextBox"/>
          <p:cNvSpPr txBox="1"/>
          <p:nvPr/>
        </p:nvSpPr>
        <p:spPr>
          <a:xfrm>
            <a:off x="7524328" y="4803638"/>
            <a:ext cx="1037463" cy="461665"/>
          </a:xfrm>
          <a:prstGeom prst="rect">
            <a:avLst/>
          </a:prstGeom>
          <a:noFill/>
        </p:spPr>
        <p:txBody>
          <a:bodyPr wrap="none" rtlCol="0">
            <a:spAutoFit/>
          </a:bodyPr>
          <a:lstStyle/>
          <a:p>
            <a:r>
              <a:rPr lang="el-GR" sz="2400" b="1" dirty="0" smtClean="0">
                <a:solidFill>
                  <a:prstClr val="black"/>
                </a:solidFill>
              </a:rPr>
              <a:t>ΑΝ=32</a:t>
            </a:r>
            <a:endParaRPr lang="el-GR" sz="2400" b="1" dirty="0">
              <a:solidFill>
                <a:prstClr val="black"/>
              </a:solidFill>
            </a:endParaRP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56</a:t>
            </a:fld>
            <a:endParaRPr lang="el-GR" dirty="0">
              <a:solidFill>
                <a:prstClr val="black"/>
              </a:solidFill>
            </a:endParaRPr>
          </a:p>
        </p:txBody>
      </p:sp>
    </p:spTree>
    <p:extLst>
      <p:ext uri="{BB962C8B-B14F-4D97-AF65-F5344CB8AC3E}">
        <p14:creationId xmlns:p14="http://schemas.microsoft.com/office/powerpoint/2010/main" val="32705144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Υδρο-λιποφιλική ισορροπία (</a:t>
            </a:r>
            <a:r>
              <a:rPr lang="en-US" dirty="0" smtClean="0"/>
              <a:t>HLB)</a:t>
            </a:r>
            <a:endParaRPr lang="el-GR" dirty="0"/>
          </a:p>
        </p:txBody>
      </p:sp>
      <p:sp>
        <p:nvSpPr>
          <p:cNvPr id="3" name="2 - Θέση περιεχομένου"/>
          <p:cNvSpPr>
            <a:spLocks noGrp="1"/>
          </p:cNvSpPr>
          <p:nvPr>
            <p:ph idx="1"/>
          </p:nvPr>
        </p:nvSpPr>
        <p:spPr>
          <a:xfrm>
            <a:off x="103119" y="1194472"/>
            <a:ext cx="6707088" cy="5040560"/>
          </a:xfrm>
        </p:spPr>
        <p:txBody>
          <a:bodyPr>
            <a:noAutofit/>
          </a:bodyPr>
          <a:lstStyle/>
          <a:p>
            <a:pPr>
              <a:spcBef>
                <a:spcPts val="1200"/>
              </a:spcBef>
            </a:pPr>
            <a:r>
              <a:rPr lang="el-GR" sz="2400" dirty="0" smtClean="0"/>
              <a:t>Σημαντικό ρόλο στη δημιουργία ενός γαλακτώματος διαδραματίζει η υδρο-λιποφιλική ισορροπία (</a:t>
            </a:r>
            <a:r>
              <a:rPr lang="en-US" sz="2400" dirty="0" err="1" smtClean="0"/>
              <a:t>Hydrophile</a:t>
            </a:r>
            <a:r>
              <a:rPr lang="el-GR" sz="2400" dirty="0" smtClean="0"/>
              <a:t>-</a:t>
            </a:r>
            <a:r>
              <a:rPr lang="en-US" sz="2400" dirty="0" smtClean="0"/>
              <a:t>Lipophile Balance</a:t>
            </a:r>
            <a:r>
              <a:rPr lang="el-GR" sz="2400" dirty="0" smtClean="0"/>
              <a:t>, </a:t>
            </a:r>
            <a:r>
              <a:rPr lang="en-US" sz="2400" dirty="0" smtClean="0"/>
              <a:t>HLB</a:t>
            </a:r>
            <a:r>
              <a:rPr lang="el-GR" sz="2400" dirty="0" smtClean="0"/>
              <a:t>).</a:t>
            </a:r>
          </a:p>
          <a:p>
            <a:pPr>
              <a:spcBef>
                <a:spcPts val="1200"/>
              </a:spcBef>
            </a:pPr>
            <a:r>
              <a:rPr lang="el-GR" sz="2400" dirty="0" smtClean="0"/>
              <a:t>Η </a:t>
            </a:r>
            <a:r>
              <a:rPr lang="en-US" sz="2400" dirty="0" smtClean="0"/>
              <a:t>HLB </a:t>
            </a:r>
            <a:r>
              <a:rPr lang="el-GR" sz="2400" dirty="0" smtClean="0"/>
              <a:t>εκφράζει τη βαρύτητα συνεισφοράς των υδρόφιλων (πολικών) ομάδων σε ένα οργανικό μόριο, σε σχέση με εκείνη των λιπόφιλων  (μη πολικών).</a:t>
            </a:r>
          </a:p>
        </p:txBody>
      </p:sp>
      <p:sp>
        <p:nvSpPr>
          <p:cNvPr id="8" name="7 - Ορθογώνιο"/>
          <p:cNvSpPr/>
          <p:nvPr/>
        </p:nvSpPr>
        <p:spPr>
          <a:xfrm>
            <a:off x="1928794" y="4064648"/>
            <a:ext cx="7179710" cy="461665"/>
          </a:xfrm>
          <a:prstGeom prst="rect">
            <a:avLst/>
          </a:prstGeom>
          <a:ln>
            <a:solidFill>
              <a:schemeClr val="tx1">
                <a:lumMod val="50000"/>
                <a:lumOff val="50000"/>
              </a:schemeClr>
            </a:solidFill>
            <a:prstDash val="dash"/>
          </a:ln>
        </p:spPr>
        <p:txBody>
          <a:bodyPr wrap="square">
            <a:spAutoFit/>
          </a:bodyPr>
          <a:lstStyle/>
          <a:p>
            <a:r>
              <a:rPr lang="el-GR" sz="2400" dirty="0" smtClean="0">
                <a:solidFill>
                  <a:prstClr val="black"/>
                </a:solidFill>
                <a:latin typeface="Calibri"/>
              </a:rPr>
              <a:t>Η </a:t>
            </a:r>
            <a:r>
              <a:rPr lang="el-GR" sz="2400" b="1" dirty="0" smtClean="0">
                <a:solidFill>
                  <a:srgbClr val="C0504D">
                    <a:lumMod val="75000"/>
                  </a:srgbClr>
                </a:solidFill>
                <a:latin typeface="Calibri"/>
              </a:rPr>
              <a:t>δεκανόλη</a:t>
            </a:r>
            <a:r>
              <a:rPr lang="el-GR" sz="2400" dirty="0" smtClean="0">
                <a:solidFill>
                  <a:prstClr val="black"/>
                </a:solidFill>
                <a:latin typeface="Calibri"/>
              </a:rPr>
              <a:t> έχει μικρότερη τιμή </a:t>
            </a:r>
            <a:r>
              <a:rPr lang="en-US" sz="2400" dirty="0" smtClean="0">
                <a:solidFill>
                  <a:prstClr val="black"/>
                </a:solidFill>
                <a:latin typeface="Calibri"/>
              </a:rPr>
              <a:t>HLB </a:t>
            </a:r>
            <a:r>
              <a:rPr lang="el-GR" sz="2400" dirty="0" smtClean="0">
                <a:solidFill>
                  <a:prstClr val="black"/>
                </a:solidFill>
                <a:latin typeface="Calibri"/>
              </a:rPr>
              <a:t> από τη </a:t>
            </a:r>
            <a:r>
              <a:rPr lang="el-GR" sz="2400" b="1" dirty="0" smtClean="0">
                <a:solidFill>
                  <a:srgbClr val="004A82"/>
                </a:solidFill>
                <a:latin typeface="Calibri"/>
              </a:rPr>
              <a:t>μεθανόλη.</a:t>
            </a:r>
            <a:endParaRPr lang="el-GR" sz="2400" dirty="0" smtClean="0">
              <a:solidFill>
                <a:srgbClr val="004A82"/>
              </a:solidFill>
              <a:latin typeface="Calibri"/>
            </a:endParaRPr>
          </a:p>
        </p:txBody>
      </p:sp>
      <p:pic>
        <p:nvPicPr>
          <p:cNvPr id="203777" name="Picture 1" descr="μόριο μεθανόλης"/>
          <p:cNvPicPr>
            <a:picLocks noChangeAspect="1" noChangeArrowheads="1"/>
          </p:cNvPicPr>
          <p:nvPr/>
        </p:nvPicPr>
        <p:blipFill>
          <a:blip r:embed="rId2"/>
          <a:srcRect/>
          <a:stretch>
            <a:fillRect/>
          </a:stretch>
        </p:blipFill>
        <p:spPr bwMode="auto">
          <a:xfrm>
            <a:off x="6786546" y="1700809"/>
            <a:ext cx="2110098" cy="1728192"/>
          </a:xfrm>
          <a:prstGeom prst="rect">
            <a:avLst/>
          </a:prstGeom>
          <a:noFill/>
        </p:spPr>
      </p:pic>
      <p:pic>
        <p:nvPicPr>
          <p:cNvPr id="203778" name="Picture 2" descr="μόριο δεκανόλης"/>
          <p:cNvPicPr>
            <a:picLocks noChangeAspect="1" noChangeArrowheads="1"/>
          </p:cNvPicPr>
          <p:nvPr/>
        </p:nvPicPr>
        <p:blipFill>
          <a:blip r:embed="rId3"/>
          <a:srcRect/>
          <a:stretch>
            <a:fillRect/>
          </a:stretch>
        </p:blipFill>
        <p:spPr bwMode="auto">
          <a:xfrm>
            <a:off x="251520" y="4731375"/>
            <a:ext cx="8496944" cy="2028327"/>
          </a:xfrm>
          <a:prstGeom prst="rect">
            <a:avLst/>
          </a:prstGeom>
          <a:noFill/>
        </p:spPr>
      </p:pic>
      <p:sp>
        <p:nvSpPr>
          <p:cNvPr id="9" name="8 - Βέλος προς τα κάτω"/>
          <p:cNvSpPr/>
          <p:nvPr/>
        </p:nvSpPr>
        <p:spPr>
          <a:xfrm>
            <a:off x="2571736" y="4500570"/>
            <a:ext cx="857256" cy="500066"/>
          </a:xfrm>
          <a:prstGeom prst="downArrow">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0" name="9 - Βέλος προς τα κάτω"/>
          <p:cNvSpPr/>
          <p:nvPr/>
        </p:nvSpPr>
        <p:spPr>
          <a:xfrm rot="10800000">
            <a:off x="7643834" y="3558196"/>
            <a:ext cx="857256" cy="500066"/>
          </a:xfrm>
          <a:prstGeom prst="downArrow">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5" name="4 - Θέση αριθμού διαφάνειας"/>
          <p:cNvSpPr>
            <a:spLocks noGrp="1"/>
          </p:cNvSpPr>
          <p:nvPr>
            <p:ph type="sldNum" sz="quarter" idx="12"/>
          </p:nvPr>
        </p:nvSpPr>
        <p:spPr>
          <a:xfrm>
            <a:off x="6898473" y="6454618"/>
            <a:ext cx="2133600" cy="365125"/>
          </a:xfrm>
        </p:spPr>
        <p:txBody>
          <a:bodyPr/>
          <a:lstStyle/>
          <a:p>
            <a:fld id="{D3F1D1C4-C2D9-4231-9FB2-B2D9D97AA41D}" type="slidenum">
              <a:rPr lang="el-GR" smtClean="0">
                <a:solidFill>
                  <a:prstClr val="black"/>
                </a:solidFill>
              </a:rPr>
              <a:pPr/>
              <a:t>57</a:t>
            </a:fld>
            <a:endParaRPr lang="el-GR" dirty="0">
              <a:solidFill>
                <a:prstClr val="black"/>
              </a:solidFill>
            </a:endParaRPr>
          </a:p>
        </p:txBody>
      </p:sp>
    </p:spTree>
    <p:extLst>
      <p:ext uri="{BB962C8B-B14F-4D97-AF65-F5344CB8AC3E}">
        <p14:creationId xmlns:p14="http://schemas.microsoft.com/office/powerpoint/2010/main" val="5581784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Τιμές της</a:t>
            </a:r>
            <a:r>
              <a:rPr lang="en-US" dirty="0" smtClean="0"/>
              <a:t> HLB </a:t>
            </a:r>
            <a:r>
              <a:rPr lang="en-US" sz="3200" b="0" dirty="0" smtClean="0"/>
              <a:t>(1 </a:t>
            </a:r>
            <a:r>
              <a:rPr lang="el-GR" sz="3200" b="0" dirty="0" smtClean="0"/>
              <a:t>από 2)</a:t>
            </a:r>
            <a:endParaRPr lang="el-GR" sz="3200" b="0" dirty="0"/>
          </a:p>
        </p:txBody>
      </p:sp>
      <p:sp>
        <p:nvSpPr>
          <p:cNvPr id="3" name="2 - Θέση περιεχομένου"/>
          <p:cNvSpPr>
            <a:spLocks noGrp="1"/>
          </p:cNvSpPr>
          <p:nvPr>
            <p:ph idx="1"/>
          </p:nvPr>
        </p:nvSpPr>
        <p:spPr/>
        <p:txBody>
          <a:bodyPr>
            <a:normAutofit/>
          </a:bodyPr>
          <a:lstStyle/>
          <a:p>
            <a:pPr>
              <a:lnSpc>
                <a:spcPct val="110000"/>
              </a:lnSpc>
              <a:spcBef>
                <a:spcPts val="1000"/>
              </a:spcBef>
            </a:pPr>
            <a:r>
              <a:rPr lang="el-GR" sz="2400" dirty="0" smtClean="0"/>
              <a:t>Τα τασιενεργά υλικά έχουν την ικανότητα να σχηματίζουν </a:t>
            </a:r>
            <a:r>
              <a:rPr lang="el-GR" sz="2400" b="1" dirty="0" smtClean="0"/>
              <a:t>γαλακτώματα</a:t>
            </a:r>
            <a:r>
              <a:rPr lang="el-GR" sz="2400" dirty="0" smtClean="0"/>
              <a:t> (</a:t>
            </a:r>
            <a:r>
              <a:rPr lang="en-US" sz="2400" dirty="0" smtClean="0"/>
              <a:t>emulsions)</a:t>
            </a:r>
            <a:r>
              <a:rPr lang="el-GR" sz="2400" dirty="0" smtClean="0"/>
              <a:t> μέσα σε νερό </a:t>
            </a:r>
            <a:r>
              <a:rPr lang="en-US" sz="2400" dirty="0" smtClean="0"/>
              <a:t>: </a:t>
            </a:r>
            <a:endParaRPr lang="el-GR" sz="2400" dirty="0" smtClean="0"/>
          </a:p>
          <a:p>
            <a:pPr marL="1057275" lvl="1" indent="-342900">
              <a:lnSpc>
                <a:spcPct val="110000"/>
              </a:lnSpc>
              <a:spcBef>
                <a:spcPts val="1000"/>
              </a:spcBef>
              <a:buFont typeface="Calibri" panose="020F0502020204030204" pitchFamily="34" charset="0"/>
              <a:buChar char="‒"/>
            </a:pPr>
            <a:r>
              <a:rPr lang="el-GR" sz="2400" dirty="0" smtClean="0"/>
              <a:t>ανομοιογενή μίγματα, τα οποία σχηματίζονται με τη διασπορά «συσσωματωμάτων» (π.χ. μικκυλίων) τασιενεργών μορίων, τα οποία αποκτούν λευκό ή «γαλακτερό» χρώμα .</a:t>
            </a:r>
          </a:p>
          <a:p>
            <a:pPr>
              <a:lnSpc>
                <a:spcPct val="110000"/>
              </a:lnSpc>
              <a:spcBef>
                <a:spcPts val="1000"/>
              </a:spcBef>
            </a:pPr>
            <a:r>
              <a:rPr lang="el-GR" sz="2400" dirty="0" smtClean="0"/>
              <a:t>Τα τασιενεργά μόρια ανήκουν στους </a:t>
            </a:r>
            <a:r>
              <a:rPr lang="el-GR" sz="2400" b="1" dirty="0" smtClean="0"/>
              <a:t>γαλακτωματοποιητές</a:t>
            </a:r>
            <a:r>
              <a:rPr lang="el-GR" sz="2400" dirty="0" smtClean="0"/>
              <a:t> (</a:t>
            </a:r>
            <a:r>
              <a:rPr lang="en-US" sz="2400" dirty="0" smtClean="0"/>
              <a:t>emulsifiers)</a:t>
            </a:r>
            <a:r>
              <a:rPr lang="el-GR" sz="2400" dirty="0" smtClean="0"/>
              <a:t>.</a:t>
            </a:r>
            <a:endParaRPr lang="en-US" sz="2400" dirty="0" smtClean="0"/>
          </a:p>
          <a:p>
            <a:pPr>
              <a:lnSpc>
                <a:spcPct val="110000"/>
              </a:lnSpc>
              <a:spcBef>
                <a:spcPts val="1000"/>
              </a:spcBef>
            </a:pPr>
            <a:r>
              <a:rPr lang="el-GR" sz="2400" dirty="0" smtClean="0"/>
              <a:t>Η  τιμή της </a:t>
            </a:r>
            <a:r>
              <a:rPr lang="en-US" sz="2400" dirty="0" smtClean="0"/>
              <a:t>HLB </a:t>
            </a:r>
            <a:r>
              <a:rPr lang="el-GR" sz="2400" dirty="0" smtClean="0"/>
              <a:t>(συνήθως 0-60) εκφράζει την ικανότητα ενός τασιενεργού να σχηματίζει ένα γαλάκτωμα και να μένει σταθερό για μεγάλο χρονικό διάστημα.</a:t>
            </a: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58</a:t>
            </a:fld>
            <a:endParaRPr lang="el-GR" dirty="0">
              <a:solidFill>
                <a:prstClr val="black"/>
              </a:solidFill>
            </a:endParaRPr>
          </a:p>
        </p:txBody>
      </p:sp>
    </p:spTree>
    <p:extLst>
      <p:ext uri="{BB962C8B-B14F-4D97-AF65-F5344CB8AC3E}">
        <p14:creationId xmlns:p14="http://schemas.microsoft.com/office/powerpoint/2010/main" val="25688685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Το νερό ως διαλύτης</a:t>
            </a:r>
            <a:endParaRPr lang="el-GR" dirty="0"/>
          </a:p>
        </p:txBody>
      </p:sp>
      <p:sp>
        <p:nvSpPr>
          <p:cNvPr id="3" name="2 - Θέση περιεχομένου"/>
          <p:cNvSpPr>
            <a:spLocks noGrp="1"/>
          </p:cNvSpPr>
          <p:nvPr>
            <p:ph idx="1"/>
          </p:nvPr>
        </p:nvSpPr>
        <p:spPr>
          <a:xfrm>
            <a:off x="457200" y="1196752"/>
            <a:ext cx="4900618" cy="5040560"/>
          </a:xfrm>
        </p:spPr>
        <p:txBody>
          <a:bodyPr>
            <a:normAutofit lnSpcReduction="10000"/>
          </a:bodyPr>
          <a:lstStyle/>
          <a:p>
            <a:pPr>
              <a:lnSpc>
                <a:spcPct val="110000"/>
              </a:lnSpc>
              <a:spcBef>
                <a:spcPts val="1200"/>
              </a:spcBef>
            </a:pPr>
            <a:r>
              <a:rPr lang="el-GR" sz="2400" dirty="0" smtClean="0"/>
              <a:t>Το νερό μπορεί να διαλυτοποιεί υλικά που απαρτίζονται από οργανικά μόρια.</a:t>
            </a:r>
          </a:p>
          <a:p>
            <a:pPr>
              <a:lnSpc>
                <a:spcPct val="110000"/>
              </a:lnSpc>
              <a:spcBef>
                <a:spcPts val="1200"/>
              </a:spcBef>
            </a:pPr>
            <a:endParaRPr lang="en-US" sz="2400" dirty="0" smtClean="0"/>
          </a:p>
          <a:p>
            <a:pPr>
              <a:lnSpc>
                <a:spcPct val="110000"/>
              </a:lnSpc>
              <a:spcBef>
                <a:spcPts val="1200"/>
              </a:spcBef>
            </a:pPr>
            <a:r>
              <a:rPr lang="el-GR" sz="2400" dirty="0" smtClean="0"/>
              <a:t>Η απλούστερο περίπτωση διαλυτοποίησης στο νερό, είναι εκείνη των </a:t>
            </a:r>
            <a:r>
              <a:rPr lang="el-GR" sz="2400" b="1" dirty="0" smtClean="0"/>
              <a:t>ανόργανων αλάτων</a:t>
            </a:r>
            <a:r>
              <a:rPr lang="en-US" sz="2400" b="1" dirty="0" smtClean="0"/>
              <a:t>.</a:t>
            </a:r>
            <a:endParaRPr lang="el-GR" sz="2400" dirty="0" smtClean="0"/>
          </a:p>
          <a:p>
            <a:pPr>
              <a:lnSpc>
                <a:spcPct val="110000"/>
              </a:lnSpc>
              <a:spcBef>
                <a:spcPts val="1200"/>
              </a:spcBef>
            </a:pPr>
            <a:endParaRPr lang="en-US" sz="2400" dirty="0" smtClean="0"/>
          </a:p>
          <a:p>
            <a:pPr>
              <a:lnSpc>
                <a:spcPct val="110000"/>
              </a:lnSpc>
              <a:spcBef>
                <a:spcPts val="1200"/>
              </a:spcBef>
            </a:pPr>
            <a:r>
              <a:rPr lang="el-GR" sz="2400" dirty="0" smtClean="0"/>
              <a:t>Η διαλυτοποίηση των αλάτων συμβαίνει μέσω της </a:t>
            </a:r>
            <a:r>
              <a:rPr lang="el-GR" sz="2400" b="1" dirty="0" smtClean="0"/>
              <a:t>διάστασής τους σε ιόντα</a:t>
            </a:r>
            <a:r>
              <a:rPr lang="el-GR" sz="2400" dirty="0" smtClean="0"/>
              <a:t>.</a:t>
            </a:r>
          </a:p>
        </p:txBody>
      </p:sp>
      <p:grpSp>
        <p:nvGrpSpPr>
          <p:cNvPr id="35" name="Ομάδα 34" descr="σχηματικά η δομή κρυστάλλου NaCl σε 2 διαστάσεις"/>
          <p:cNvGrpSpPr/>
          <p:nvPr/>
        </p:nvGrpSpPr>
        <p:grpSpPr>
          <a:xfrm>
            <a:off x="5679289" y="1500174"/>
            <a:ext cx="2500330" cy="1643074"/>
            <a:chOff x="5357818" y="1428736"/>
            <a:chExt cx="2500330" cy="1643074"/>
          </a:xfrm>
        </p:grpSpPr>
        <p:sp>
          <p:nvSpPr>
            <p:cNvPr id="6" name="5 - Έλλειψη"/>
            <p:cNvSpPr/>
            <p:nvPr/>
          </p:nvSpPr>
          <p:spPr>
            <a:xfrm>
              <a:off x="5429256" y="1500174"/>
              <a:ext cx="214314" cy="21431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7" name="6 - Έλλειψη"/>
            <p:cNvSpPr/>
            <p:nvPr/>
          </p:nvSpPr>
          <p:spPr>
            <a:xfrm>
              <a:off x="5857884" y="1928802"/>
              <a:ext cx="214314" cy="21431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 name="7 - Έλλειψη"/>
            <p:cNvSpPr/>
            <p:nvPr/>
          </p:nvSpPr>
          <p:spPr>
            <a:xfrm>
              <a:off x="5786446" y="1428736"/>
              <a:ext cx="357190" cy="35719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9" name="8 - Έλλειψη"/>
            <p:cNvSpPr/>
            <p:nvPr/>
          </p:nvSpPr>
          <p:spPr>
            <a:xfrm>
              <a:off x="5357818" y="1857364"/>
              <a:ext cx="357190" cy="35719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0" name="9 - Έλλειψη"/>
            <p:cNvSpPr/>
            <p:nvPr/>
          </p:nvSpPr>
          <p:spPr>
            <a:xfrm>
              <a:off x="6286512" y="1500174"/>
              <a:ext cx="214314" cy="21431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1" name="10 - Έλλειψη"/>
            <p:cNvSpPr/>
            <p:nvPr/>
          </p:nvSpPr>
          <p:spPr>
            <a:xfrm>
              <a:off x="6715140" y="1928802"/>
              <a:ext cx="214314" cy="21431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2" name="11 - Έλλειψη"/>
            <p:cNvSpPr/>
            <p:nvPr/>
          </p:nvSpPr>
          <p:spPr>
            <a:xfrm>
              <a:off x="6643702" y="1428736"/>
              <a:ext cx="357190" cy="35719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3" name="12 - Έλλειψη"/>
            <p:cNvSpPr/>
            <p:nvPr/>
          </p:nvSpPr>
          <p:spPr>
            <a:xfrm>
              <a:off x="6215074" y="1857364"/>
              <a:ext cx="357190" cy="35719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4" name="13 - Έλλειψη"/>
            <p:cNvSpPr/>
            <p:nvPr/>
          </p:nvSpPr>
          <p:spPr>
            <a:xfrm>
              <a:off x="7143768" y="1500174"/>
              <a:ext cx="214314" cy="21431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5" name="14 - Έλλειψη"/>
            <p:cNvSpPr/>
            <p:nvPr/>
          </p:nvSpPr>
          <p:spPr>
            <a:xfrm>
              <a:off x="7572396" y="1928802"/>
              <a:ext cx="214314" cy="21431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6" name="15 - Έλλειψη"/>
            <p:cNvSpPr/>
            <p:nvPr/>
          </p:nvSpPr>
          <p:spPr>
            <a:xfrm>
              <a:off x="7500958" y="1428736"/>
              <a:ext cx="357190" cy="35719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7" name="16 - Έλλειψη"/>
            <p:cNvSpPr/>
            <p:nvPr/>
          </p:nvSpPr>
          <p:spPr>
            <a:xfrm>
              <a:off x="7072330" y="1857364"/>
              <a:ext cx="357190" cy="35719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9" name="18 - Έλλειψη"/>
            <p:cNvSpPr/>
            <p:nvPr/>
          </p:nvSpPr>
          <p:spPr>
            <a:xfrm>
              <a:off x="5429256" y="2357430"/>
              <a:ext cx="214314" cy="21431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0" name="19 - Έλλειψη"/>
            <p:cNvSpPr/>
            <p:nvPr/>
          </p:nvSpPr>
          <p:spPr>
            <a:xfrm>
              <a:off x="5857884" y="2786058"/>
              <a:ext cx="214314" cy="21431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1" name="20 - Έλλειψη"/>
            <p:cNvSpPr/>
            <p:nvPr/>
          </p:nvSpPr>
          <p:spPr>
            <a:xfrm>
              <a:off x="5786446" y="2285992"/>
              <a:ext cx="357190" cy="35719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2" name="21 - Έλλειψη"/>
            <p:cNvSpPr/>
            <p:nvPr/>
          </p:nvSpPr>
          <p:spPr>
            <a:xfrm>
              <a:off x="5357818" y="2714620"/>
              <a:ext cx="357190" cy="35719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3" name="22 - Έλλειψη"/>
            <p:cNvSpPr/>
            <p:nvPr/>
          </p:nvSpPr>
          <p:spPr>
            <a:xfrm>
              <a:off x="6286512" y="2357430"/>
              <a:ext cx="214314" cy="21431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4" name="23 - Έλλειψη"/>
            <p:cNvSpPr/>
            <p:nvPr/>
          </p:nvSpPr>
          <p:spPr>
            <a:xfrm>
              <a:off x="6715140" y="2786058"/>
              <a:ext cx="214314" cy="21431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5" name="24 - Έλλειψη"/>
            <p:cNvSpPr/>
            <p:nvPr/>
          </p:nvSpPr>
          <p:spPr>
            <a:xfrm>
              <a:off x="6643702" y="2285992"/>
              <a:ext cx="357190" cy="35719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6" name="25 - Έλλειψη"/>
            <p:cNvSpPr/>
            <p:nvPr/>
          </p:nvSpPr>
          <p:spPr>
            <a:xfrm>
              <a:off x="6215074" y="2714620"/>
              <a:ext cx="357190" cy="35719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7" name="26 - Έλλειψη"/>
            <p:cNvSpPr/>
            <p:nvPr/>
          </p:nvSpPr>
          <p:spPr>
            <a:xfrm>
              <a:off x="7143768" y="2357430"/>
              <a:ext cx="214314" cy="21431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8" name="27 - Έλλειψη"/>
            <p:cNvSpPr/>
            <p:nvPr/>
          </p:nvSpPr>
          <p:spPr>
            <a:xfrm>
              <a:off x="7572396" y="2786058"/>
              <a:ext cx="214314" cy="21431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9" name="28 - Έλλειψη"/>
            <p:cNvSpPr/>
            <p:nvPr/>
          </p:nvSpPr>
          <p:spPr>
            <a:xfrm>
              <a:off x="7500958" y="2285992"/>
              <a:ext cx="357190" cy="35719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0" name="29 - Έλλειψη"/>
            <p:cNvSpPr/>
            <p:nvPr/>
          </p:nvSpPr>
          <p:spPr>
            <a:xfrm>
              <a:off x="7072330" y="2714620"/>
              <a:ext cx="357190" cy="35719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18" name="17 - TextBox"/>
          <p:cNvSpPr txBox="1"/>
          <p:nvPr/>
        </p:nvSpPr>
        <p:spPr>
          <a:xfrm>
            <a:off x="5344423" y="3212976"/>
            <a:ext cx="3098624" cy="830997"/>
          </a:xfrm>
          <a:prstGeom prst="rect">
            <a:avLst/>
          </a:prstGeom>
          <a:noFill/>
        </p:spPr>
        <p:txBody>
          <a:bodyPr wrap="square" rtlCol="0">
            <a:spAutoFit/>
          </a:bodyPr>
          <a:lstStyle/>
          <a:p>
            <a:pPr algn="ctr"/>
            <a:r>
              <a:rPr lang="el-GR" sz="2400" dirty="0" smtClean="0">
                <a:solidFill>
                  <a:prstClr val="black"/>
                </a:solidFill>
                <a:latin typeface="Calibri"/>
              </a:rPr>
              <a:t>Κρύσταλλος </a:t>
            </a:r>
            <a:r>
              <a:rPr lang="en-US" sz="2400" dirty="0" smtClean="0">
                <a:solidFill>
                  <a:srgbClr val="4BACC6">
                    <a:lumMod val="75000"/>
                  </a:srgbClr>
                </a:solidFill>
                <a:latin typeface="Calibri"/>
              </a:rPr>
              <a:t>Na</a:t>
            </a:r>
            <a:r>
              <a:rPr lang="en-US" sz="2400" dirty="0" smtClean="0">
                <a:solidFill>
                  <a:srgbClr val="00A200"/>
                </a:solidFill>
                <a:latin typeface="Calibri"/>
              </a:rPr>
              <a:t>Cl </a:t>
            </a:r>
            <a:endParaRPr lang="el-GR" sz="2400" dirty="0" smtClean="0">
              <a:solidFill>
                <a:srgbClr val="00A200"/>
              </a:solidFill>
              <a:latin typeface="Calibri"/>
            </a:endParaRPr>
          </a:p>
          <a:p>
            <a:pPr algn="ctr"/>
            <a:r>
              <a:rPr lang="en-US" sz="2400" dirty="0" smtClean="0">
                <a:solidFill>
                  <a:prstClr val="black"/>
                </a:solidFill>
                <a:latin typeface="Calibri"/>
              </a:rPr>
              <a:t>(</a:t>
            </a:r>
            <a:r>
              <a:rPr lang="el-GR" sz="2400" dirty="0" smtClean="0">
                <a:solidFill>
                  <a:prstClr val="black"/>
                </a:solidFill>
                <a:latin typeface="Calibri"/>
              </a:rPr>
              <a:t>στις 2 διαστάσεις</a:t>
            </a:r>
            <a:r>
              <a:rPr lang="en-US" sz="2400" dirty="0" smtClean="0">
                <a:solidFill>
                  <a:prstClr val="black"/>
                </a:solidFill>
                <a:latin typeface="Calibri"/>
              </a:rPr>
              <a:t>)</a:t>
            </a:r>
            <a:endParaRPr lang="el-GR" sz="2400" dirty="0">
              <a:solidFill>
                <a:prstClr val="black"/>
              </a:solidFill>
              <a:latin typeface="Calibri"/>
            </a:endParaRPr>
          </a:p>
        </p:txBody>
      </p:sp>
      <p:grpSp>
        <p:nvGrpSpPr>
          <p:cNvPr id="38" name="37 - Ομάδα" descr="διάλυση NaCl  σε νερό"/>
          <p:cNvGrpSpPr/>
          <p:nvPr/>
        </p:nvGrpSpPr>
        <p:grpSpPr>
          <a:xfrm>
            <a:off x="6264614" y="4293096"/>
            <a:ext cx="1571636" cy="1938350"/>
            <a:chOff x="5857884" y="4429132"/>
            <a:chExt cx="1571636" cy="1938350"/>
          </a:xfrm>
        </p:grpSpPr>
        <p:sp>
          <p:nvSpPr>
            <p:cNvPr id="31" name="30 - Ορθογώνιο"/>
            <p:cNvSpPr/>
            <p:nvPr/>
          </p:nvSpPr>
          <p:spPr>
            <a:xfrm>
              <a:off x="5857884" y="4429132"/>
              <a:ext cx="1571636" cy="1928826"/>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2" name="31 - Ορθογώνιο"/>
            <p:cNvSpPr/>
            <p:nvPr/>
          </p:nvSpPr>
          <p:spPr>
            <a:xfrm>
              <a:off x="5857884" y="4857760"/>
              <a:ext cx="1571636" cy="150972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3" name="32 - Έλλειψη"/>
            <p:cNvSpPr/>
            <p:nvPr/>
          </p:nvSpPr>
          <p:spPr>
            <a:xfrm>
              <a:off x="6072198" y="5429264"/>
              <a:ext cx="214314" cy="21431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4" name="33 - Έλλειψη"/>
            <p:cNvSpPr/>
            <p:nvPr/>
          </p:nvSpPr>
          <p:spPr>
            <a:xfrm>
              <a:off x="6858016" y="5357826"/>
              <a:ext cx="357190" cy="35719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36" name="35 - TextBox"/>
            <p:cNvSpPr txBox="1"/>
            <p:nvPr/>
          </p:nvSpPr>
          <p:spPr>
            <a:xfrm>
              <a:off x="6000760" y="5715016"/>
              <a:ext cx="612668" cy="400110"/>
            </a:xfrm>
            <a:prstGeom prst="rect">
              <a:avLst/>
            </a:prstGeom>
            <a:noFill/>
          </p:spPr>
          <p:txBody>
            <a:bodyPr wrap="none" rtlCol="0">
              <a:spAutoFit/>
            </a:bodyPr>
            <a:lstStyle/>
            <a:p>
              <a:r>
                <a:rPr lang="en-US" sz="2000" b="1" dirty="0" smtClean="0">
                  <a:solidFill>
                    <a:prstClr val="black"/>
                  </a:solidFill>
                </a:rPr>
                <a:t>Na</a:t>
              </a:r>
              <a:r>
                <a:rPr lang="en-US" sz="2000" b="1" baseline="30000" dirty="0" smtClean="0">
                  <a:solidFill>
                    <a:prstClr val="black"/>
                  </a:solidFill>
                </a:rPr>
                <a:t>+</a:t>
              </a:r>
              <a:endParaRPr lang="el-GR" sz="2000" b="1" baseline="30000" dirty="0">
                <a:solidFill>
                  <a:prstClr val="black"/>
                </a:solidFill>
              </a:endParaRPr>
            </a:p>
          </p:txBody>
        </p:sp>
        <p:sp>
          <p:nvSpPr>
            <p:cNvPr id="37" name="36 - TextBox"/>
            <p:cNvSpPr txBox="1"/>
            <p:nvPr/>
          </p:nvSpPr>
          <p:spPr>
            <a:xfrm>
              <a:off x="6858016" y="5786454"/>
              <a:ext cx="498855" cy="400110"/>
            </a:xfrm>
            <a:prstGeom prst="rect">
              <a:avLst/>
            </a:prstGeom>
            <a:noFill/>
          </p:spPr>
          <p:txBody>
            <a:bodyPr wrap="none" rtlCol="0">
              <a:spAutoFit/>
            </a:bodyPr>
            <a:lstStyle/>
            <a:p>
              <a:r>
                <a:rPr lang="en-US" sz="2000" b="1" dirty="0" smtClean="0">
                  <a:solidFill>
                    <a:prstClr val="black"/>
                  </a:solidFill>
                </a:rPr>
                <a:t>Cl</a:t>
              </a:r>
              <a:r>
                <a:rPr lang="en-US" sz="2000" b="1" baseline="30000" dirty="0" smtClean="0">
                  <a:solidFill>
                    <a:prstClr val="black"/>
                  </a:solidFill>
                </a:rPr>
                <a:t>-</a:t>
              </a:r>
              <a:endParaRPr lang="el-GR" sz="2000" b="1" baseline="30000" dirty="0">
                <a:solidFill>
                  <a:prstClr val="black"/>
                </a:solidFill>
              </a:endParaRPr>
            </a:p>
          </p:txBody>
        </p:sp>
      </p:gr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5</a:t>
            </a:fld>
            <a:endParaRPr lang="el-GR" dirty="0">
              <a:solidFill>
                <a:prstClr val="black"/>
              </a:solidFill>
            </a:endParaRPr>
          </a:p>
        </p:txBody>
      </p:sp>
    </p:spTree>
    <p:extLst>
      <p:ext uri="{BB962C8B-B14F-4D97-AF65-F5344CB8AC3E}">
        <p14:creationId xmlns:p14="http://schemas.microsoft.com/office/powerpoint/2010/main" val="8935027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Τιμές της</a:t>
            </a:r>
            <a:r>
              <a:rPr lang="en-US" dirty="0" smtClean="0"/>
              <a:t> HLB</a:t>
            </a:r>
            <a:r>
              <a:rPr lang="el-GR" dirty="0" smtClean="0"/>
              <a:t> </a:t>
            </a:r>
            <a:r>
              <a:rPr lang="en-US" sz="3200" b="0" dirty="0" smtClean="0"/>
              <a:t>(</a:t>
            </a:r>
            <a:r>
              <a:rPr lang="el-GR" sz="3200" b="0" dirty="0" smtClean="0"/>
              <a:t>2</a:t>
            </a:r>
            <a:r>
              <a:rPr lang="en-US" sz="3200" b="0" dirty="0" smtClean="0"/>
              <a:t> </a:t>
            </a:r>
            <a:r>
              <a:rPr lang="el-GR" sz="3200" b="0" dirty="0" smtClean="0"/>
              <a:t>από 2)</a:t>
            </a:r>
            <a:endParaRPr lang="el-GR" sz="3200" b="0" dirty="0"/>
          </a:p>
        </p:txBody>
      </p:sp>
      <p:sp>
        <p:nvSpPr>
          <p:cNvPr id="3" name="2 - Θέση περιεχομένου"/>
          <p:cNvSpPr>
            <a:spLocks noGrp="1"/>
          </p:cNvSpPr>
          <p:nvPr>
            <p:ph idx="1"/>
          </p:nvPr>
        </p:nvSpPr>
        <p:spPr>
          <a:xfrm>
            <a:off x="457200" y="1196752"/>
            <a:ext cx="8363272" cy="5328592"/>
          </a:xfrm>
        </p:spPr>
        <p:txBody>
          <a:bodyPr>
            <a:normAutofit/>
          </a:bodyPr>
          <a:lstStyle/>
          <a:p>
            <a:pPr>
              <a:spcBef>
                <a:spcPts val="1200"/>
              </a:spcBef>
            </a:pPr>
            <a:r>
              <a:rPr lang="el-GR" sz="2400" dirty="0" smtClean="0"/>
              <a:t>Μικρή τιμή </a:t>
            </a:r>
            <a:r>
              <a:rPr lang="en-US" sz="2400" dirty="0" smtClean="0"/>
              <a:t>HLB (</a:t>
            </a:r>
            <a:r>
              <a:rPr lang="el-GR" sz="2400" dirty="0" smtClean="0"/>
              <a:t>1</a:t>
            </a:r>
            <a:r>
              <a:rPr lang="en-US" sz="2400" dirty="0" smtClean="0"/>
              <a:t>-</a:t>
            </a:r>
            <a:r>
              <a:rPr lang="el-GR" sz="2400" dirty="0" smtClean="0"/>
              <a:t>6</a:t>
            </a:r>
            <a:r>
              <a:rPr lang="en-US" sz="2400" dirty="0" smtClean="0"/>
              <a:t>)</a:t>
            </a:r>
            <a:r>
              <a:rPr lang="el-GR" sz="2400" dirty="0" smtClean="0"/>
              <a:t>:</a:t>
            </a:r>
            <a:r>
              <a:rPr lang="en-US" sz="2400" dirty="0" smtClean="0"/>
              <a:t> </a:t>
            </a:r>
            <a:r>
              <a:rPr lang="el-GR" sz="2400" dirty="0" smtClean="0"/>
              <a:t>το τασιενεργό είναι λιποδιαλυτό και ότι σχηματίζεται σταθερό γαλάκτωμα νερού σε λάδι (</a:t>
            </a:r>
            <a:r>
              <a:rPr lang="en-US" sz="2400" dirty="0" smtClean="0"/>
              <a:t>water-in-oil, </a:t>
            </a:r>
            <a:r>
              <a:rPr lang="en-US" sz="2400" b="1" dirty="0" smtClean="0"/>
              <a:t>w/o</a:t>
            </a:r>
            <a:r>
              <a:rPr lang="el-GR" sz="2400" dirty="0" smtClean="0"/>
              <a:t>)</a:t>
            </a:r>
            <a:r>
              <a:rPr lang="el-GR" sz="2400" dirty="0"/>
              <a:t>.</a:t>
            </a:r>
            <a:endParaRPr lang="el-GR" sz="2400" dirty="0" smtClean="0"/>
          </a:p>
          <a:p>
            <a:pPr>
              <a:spcBef>
                <a:spcPts val="1200"/>
              </a:spcBef>
            </a:pPr>
            <a:r>
              <a:rPr lang="el-GR" sz="2400" dirty="0" smtClean="0"/>
              <a:t>Μεγάλη τιμή </a:t>
            </a:r>
            <a:r>
              <a:rPr lang="en-US" sz="2400" dirty="0" smtClean="0"/>
              <a:t>HLB (</a:t>
            </a:r>
            <a:r>
              <a:rPr lang="el-GR" sz="2400" dirty="0" smtClean="0"/>
              <a:t>&gt;1</a:t>
            </a:r>
            <a:r>
              <a:rPr lang="en-US" sz="2400" dirty="0" smtClean="0"/>
              <a:t>0)</a:t>
            </a:r>
            <a:r>
              <a:rPr lang="el-GR" sz="2400" dirty="0" smtClean="0"/>
              <a:t>:</a:t>
            </a:r>
            <a:r>
              <a:rPr lang="en-US" sz="2400" dirty="0" smtClean="0"/>
              <a:t> </a:t>
            </a:r>
            <a:r>
              <a:rPr lang="el-GR" sz="2400" dirty="0" smtClean="0"/>
              <a:t>σχηματίζεται σταθερό γαλάκτωμα λαδιού σε νερό (</a:t>
            </a:r>
            <a:r>
              <a:rPr lang="en-US" sz="2400" dirty="0" smtClean="0"/>
              <a:t>oil-in-water, </a:t>
            </a:r>
            <a:r>
              <a:rPr lang="en-US" sz="2400" b="1" dirty="0" smtClean="0"/>
              <a:t>o/w</a:t>
            </a:r>
            <a:r>
              <a:rPr lang="el-GR" sz="2400" dirty="0" smtClean="0"/>
              <a:t>)</a:t>
            </a:r>
            <a:r>
              <a:rPr lang="en-US" sz="2400" dirty="0" smtClean="0"/>
              <a:t> </a:t>
            </a:r>
            <a:r>
              <a:rPr lang="el-GR" sz="2400" dirty="0" smtClean="0"/>
              <a:t>και το τασιενεργό είναι πιο διαλυτό στο νερό.</a:t>
            </a:r>
            <a:endParaRPr lang="en-US" sz="2400" dirty="0" smtClean="0"/>
          </a:p>
          <a:p>
            <a:pPr marL="971550" defTabSz="504825">
              <a:buFont typeface="Courier New" panose="02070309020205020404" pitchFamily="49" charset="0"/>
              <a:buChar char="o"/>
            </a:pPr>
            <a:r>
              <a:rPr lang="en-US" sz="2400" dirty="0" smtClean="0"/>
              <a:t>HLB 1 </a:t>
            </a:r>
            <a:r>
              <a:rPr lang="el-GR" sz="2400" dirty="0" smtClean="0"/>
              <a:t>-</a:t>
            </a:r>
            <a:r>
              <a:rPr lang="en-US" sz="2400" dirty="0" smtClean="0"/>
              <a:t> 3.5: 	</a:t>
            </a:r>
            <a:r>
              <a:rPr lang="el-GR" sz="2400" dirty="0" smtClean="0"/>
              <a:t>υλικά αντι-αφρισμού</a:t>
            </a:r>
            <a:endParaRPr lang="el-GR" sz="2400" dirty="0"/>
          </a:p>
          <a:p>
            <a:pPr marL="971550" defTabSz="504825">
              <a:buFont typeface="Courier New" panose="02070309020205020404" pitchFamily="49" charset="0"/>
              <a:buChar char="o"/>
            </a:pPr>
            <a:r>
              <a:rPr lang="en-US" sz="2400" dirty="0" smtClean="0"/>
              <a:t>HLB 3.5 </a:t>
            </a:r>
            <a:r>
              <a:rPr lang="el-GR" sz="2400" dirty="0" smtClean="0"/>
              <a:t>-</a:t>
            </a:r>
            <a:r>
              <a:rPr lang="en-US" sz="2400" dirty="0" smtClean="0"/>
              <a:t> 8: 	</a:t>
            </a:r>
            <a:r>
              <a:rPr lang="el-GR" sz="2400" dirty="0" smtClean="0"/>
              <a:t>γαλακτωματοποιητές </a:t>
            </a:r>
            <a:r>
              <a:rPr lang="en-US" sz="2400" b="1" dirty="0" smtClean="0"/>
              <a:t>w/o</a:t>
            </a:r>
            <a:endParaRPr lang="el-GR" sz="2400" dirty="0"/>
          </a:p>
          <a:p>
            <a:pPr marL="971550" defTabSz="504825">
              <a:buFont typeface="Courier New" panose="02070309020205020404" pitchFamily="49" charset="0"/>
              <a:buChar char="o"/>
            </a:pPr>
            <a:r>
              <a:rPr lang="en-US" sz="2400" dirty="0" smtClean="0"/>
              <a:t>HLB 7 - 9: 	</a:t>
            </a:r>
            <a:r>
              <a:rPr lang="el-GR" sz="2400" dirty="0" smtClean="0"/>
              <a:t>μέσα διαβροχής (</a:t>
            </a:r>
            <a:r>
              <a:rPr lang="en-US" sz="2400" dirty="0" smtClean="0"/>
              <a:t>wetting)</a:t>
            </a:r>
            <a:endParaRPr lang="el-GR" sz="2400" dirty="0" smtClean="0"/>
          </a:p>
          <a:p>
            <a:pPr marL="971550" defTabSz="504825">
              <a:buFont typeface="Courier New" panose="02070309020205020404" pitchFamily="49" charset="0"/>
              <a:buChar char="o"/>
            </a:pPr>
            <a:r>
              <a:rPr lang="en-US" sz="2400" dirty="0" smtClean="0"/>
              <a:t>HLB 8 - 16: 	</a:t>
            </a:r>
            <a:r>
              <a:rPr lang="el-GR" sz="2400" dirty="0" smtClean="0"/>
              <a:t>γαλακτωματοποιητές </a:t>
            </a:r>
            <a:r>
              <a:rPr lang="en-US" sz="2400" b="1" dirty="0" smtClean="0"/>
              <a:t>o/w</a:t>
            </a:r>
            <a:r>
              <a:rPr lang="en-US" sz="2400" dirty="0" smtClean="0"/>
              <a:t> </a:t>
            </a:r>
            <a:endParaRPr lang="el-GR" sz="2400" dirty="0" smtClean="0"/>
          </a:p>
          <a:p>
            <a:pPr marL="971550" defTabSz="504825">
              <a:buFont typeface="Courier New" panose="02070309020205020404" pitchFamily="49" charset="0"/>
              <a:buChar char="o"/>
            </a:pPr>
            <a:r>
              <a:rPr lang="en-US" sz="2400" dirty="0" smtClean="0"/>
              <a:t>HLB 13 - 16: 	</a:t>
            </a:r>
            <a:r>
              <a:rPr lang="el-GR" sz="2400" dirty="0" smtClean="0"/>
              <a:t>απορρυπαντικά</a:t>
            </a:r>
            <a:endParaRPr lang="el-GR" sz="2400" dirty="0"/>
          </a:p>
          <a:p>
            <a:pPr marL="971550" defTabSz="504825">
              <a:buFont typeface="Courier New" panose="02070309020205020404" pitchFamily="49" charset="0"/>
              <a:buChar char="o"/>
            </a:pPr>
            <a:r>
              <a:rPr lang="en-US" sz="2400" dirty="0" smtClean="0"/>
              <a:t>HLB 15 </a:t>
            </a:r>
            <a:r>
              <a:rPr lang="el-GR" sz="2400" dirty="0" smtClean="0"/>
              <a:t>-</a:t>
            </a:r>
            <a:r>
              <a:rPr lang="en-US" sz="2400" dirty="0" smtClean="0"/>
              <a:t> </a:t>
            </a:r>
            <a:r>
              <a:rPr lang="el-GR" sz="2400" dirty="0" smtClean="0"/>
              <a:t>6</a:t>
            </a:r>
            <a:r>
              <a:rPr lang="en-US" sz="2400" dirty="0" smtClean="0"/>
              <a:t>0: </a:t>
            </a:r>
            <a:r>
              <a:rPr lang="el-GR" sz="2400" dirty="0" smtClean="0"/>
              <a:t>	συστήματα διαλυτοποίησης</a:t>
            </a:r>
          </a:p>
          <a:p>
            <a:endParaRPr lang="el-GR" sz="2400" dirty="0"/>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59</a:t>
            </a:fld>
            <a:endParaRPr lang="el-GR" dirty="0">
              <a:solidFill>
                <a:prstClr val="black"/>
              </a:solidFill>
            </a:endParaRPr>
          </a:p>
        </p:txBody>
      </p:sp>
    </p:spTree>
    <p:extLst>
      <p:ext uri="{BB962C8B-B14F-4D97-AF65-F5344CB8AC3E}">
        <p14:creationId xmlns:p14="http://schemas.microsoft.com/office/powerpoint/2010/main" val="25446184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Ανιονικά </a:t>
            </a:r>
            <a:r>
              <a:rPr lang="el-GR" dirty="0"/>
              <a:t>τασιενεργά </a:t>
            </a:r>
            <a:r>
              <a:rPr lang="el-GR" sz="3600" b="0" dirty="0"/>
              <a:t>(1 από 2)</a:t>
            </a:r>
            <a:endParaRPr lang="el-GR" sz="3600" b="0" dirty="0"/>
          </a:p>
        </p:txBody>
      </p:sp>
      <p:sp>
        <p:nvSpPr>
          <p:cNvPr id="3" name="2 - Θέση περιεχομένου"/>
          <p:cNvSpPr>
            <a:spLocks noGrp="1"/>
          </p:cNvSpPr>
          <p:nvPr>
            <p:ph idx="1"/>
          </p:nvPr>
        </p:nvSpPr>
        <p:spPr>
          <a:xfrm>
            <a:off x="457200" y="1196752"/>
            <a:ext cx="8229600" cy="5328592"/>
          </a:xfrm>
        </p:spPr>
        <p:txBody>
          <a:bodyPr>
            <a:normAutofit/>
          </a:bodyPr>
          <a:lstStyle/>
          <a:p>
            <a:pPr>
              <a:buFont typeface="Wingdings" panose="05000000000000000000" pitchFamily="2" charset="2"/>
              <a:buChar char="Ø"/>
            </a:pPr>
            <a:r>
              <a:rPr lang="el-GR" sz="2400" dirty="0" smtClean="0"/>
              <a:t>Αλκυλο-θειικά και σουλφονικά άλατα : </a:t>
            </a:r>
          </a:p>
          <a:p>
            <a:pPr>
              <a:spcAft>
                <a:spcPts val="8400"/>
              </a:spcAft>
            </a:pPr>
            <a:r>
              <a:rPr lang="el-GR" sz="2400" dirty="0" smtClean="0"/>
              <a:t>Δωδέκυλο-θειικό νάτριο (</a:t>
            </a:r>
            <a:r>
              <a:rPr lang="en-US" sz="2400" b="1" dirty="0" smtClean="0"/>
              <a:t>sodium dodecyl sulfate</a:t>
            </a:r>
            <a:r>
              <a:rPr lang="el-GR" sz="2400" b="1" dirty="0" smtClean="0"/>
              <a:t>, </a:t>
            </a:r>
            <a:r>
              <a:rPr lang="en-US" sz="2400" b="1" dirty="0" smtClean="0"/>
              <a:t>SDS</a:t>
            </a:r>
            <a:r>
              <a:rPr lang="en-US" sz="2400" dirty="0" smtClean="0"/>
              <a:t> </a:t>
            </a:r>
            <a:r>
              <a:rPr lang="el-GR" sz="2400" dirty="0" smtClean="0"/>
              <a:t>ή </a:t>
            </a:r>
            <a:r>
              <a:rPr lang="en-US" sz="2400" dirty="0" smtClean="0"/>
              <a:t>sodium </a:t>
            </a:r>
            <a:r>
              <a:rPr lang="en-US" sz="2400" b="1" dirty="0" smtClean="0"/>
              <a:t>lauryl</a:t>
            </a:r>
            <a:r>
              <a:rPr lang="en-US" sz="2400" dirty="0" smtClean="0"/>
              <a:t> sulfate</a:t>
            </a:r>
            <a:r>
              <a:rPr lang="el-GR" sz="2400" dirty="0" smtClean="0"/>
              <a:t>), ένα από τα πιο γνωστά ανιονικά</a:t>
            </a:r>
            <a:r>
              <a:rPr lang="en-US" sz="2400" dirty="0" smtClean="0"/>
              <a:t> </a:t>
            </a:r>
            <a:r>
              <a:rPr lang="el-GR" sz="2400" dirty="0" smtClean="0"/>
              <a:t>τασιενεργά.</a:t>
            </a:r>
          </a:p>
          <a:p>
            <a:r>
              <a:rPr lang="el-GR" sz="2400" dirty="0" smtClean="0"/>
              <a:t>Δωδεκυλο-βενζο-σουλφονικό νάτριο (</a:t>
            </a:r>
            <a:r>
              <a:rPr lang="en-US" sz="2400" dirty="0" smtClean="0"/>
              <a:t>sodium dodecylbenzenesulfonate)</a:t>
            </a:r>
            <a:r>
              <a:rPr lang="el-GR" sz="2400" dirty="0" smtClean="0"/>
              <a:t>.</a:t>
            </a:r>
          </a:p>
          <a:p>
            <a:endParaRPr lang="el-GR" sz="2400" dirty="0" smtClean="0"/>
          </a:p>
          <a:p>
            <a:endParaRPr lang="el-GR" sz="2400" dirty="0" smtClean="0"/>
          </a:p>
        </p:txBody>
      </p:sp>
      <p:graphicFrame>
        <p:nvGraphicFramePr>
          <p:cNvPr id="143361" name="Object 1" descr="Δωδέκυλο-θειικό νάτριο "/>
          <p:cNvGraphicFramePr>
            <a:graphicFrameLocks noChangeAspect="1"/>
          </p:cNvGraphicFramePr>
          <p:nvPr>
            <p:extLst/>
          </p:nvPr>
        </p:nvGraphicFramePr>
        <p:xfrm>
          <a:off x="611560" y="2716402"/>
          <a:ext cx="5807725" cy="1122368"/>
        </p:xfrm>
        <a:graphic>
          <a:graphicData uri="http://schemas.openxmlformats.org/presentationml/2006/ole">
            <mc:AlternateContent xmlns:mc="http://schemas.openxmlformats.org/markup-compatibility/2006">
              <mc:Choice xmlns:v="urn:schemas-microsoft-com:vml" Requires="v">
                <p:oleObj spid="_x0000_s8208" name="ChemSketch" r:id="rId4" imgW="3483720" imgH="673560" progId="ACD.ChemSketch.20">
                  <p:embed/>
                </p:oleObj>
              </mc:Choice>
              <mc:Fallback>
                <p:oleObj name="ChemSketch" r:id="rId4" imgW="3483720" imgH="673560" progId="ACD.ChemSketch.2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2716402"/>
                        <a:ext cx="5807725" cy="112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7 - TextBox"/>
          <p:cNvSpPr txBox="1"/>
          <p:nvPr/>
        </p:nvSpPr>
        <p:spPr>
          <a:xfrm>
            <a:off x="6948264" y="2780928"/>
            <a:ext cx="2088232" cy="1200329"/>
          </a:xfrm>
          <a:prstGeom prst="rect">
            <a:avLst/>
          </a:prstGeom>
          <a:solidFill>
            <a:schemeClr val="bg2"/>
          </a:solidFill>
        </p:spPr>
        <p:txBody>
          <a:bodyPr wrap="square" rtlCol="0">
            <a:spAutoFit/>
          </a:bodyPr>
          <a:lstStyle/>
          <a:p>
            <a:r>
              <a:rPr lang="en-US" b="1" dirty="0" smtClean="0">
                <a:solidFill>
                  <a:prstClr val="black"/>
                </a:solidFill>
              </a:rPr>
              <a:t>CMC: </a:t>
            </a:r>
            <a:r>
              <a:rPr lang="en-US" dirty="0" smtClean="0">
                <a:solidFill>
                  <a:prstClr val="black"/>
                </a:solidFill>
              </a:rPr>
              <a:t>7-10 mM </a:t>
            </a:r>
          </a:p>
          <a:p>
            <a:r>
              <a:rPr lang="en-US" b="1" dirty="0" smtClean="0">
                <a:solidFill>
                  <a:prstClr val="black"/>
                </a:solidFill>
              </a:rPr>
              <a:t>AN:</a:t>
            </a:r>
            <a:r>
              <a:rPr lang="en-US" dirty="0" smtClean="0">
                <a:solidFill>
                  <a:prstClr val="black"/>
                </a:solidFill>
              </a:rPr>
              <a:t> 62</a:t>
            </a:r>
            <a:endParaRPr lang="en-US" b="1" dirty="0" smtClean="0">
              <a:solidFill>
                <a:prstClr val="black"/>
              </a:solidFill>
            </a:endParaRPr>
          </a:p>
          <a:p>
            <a:r>
              <a:rPr lang="en-US" b="1" dirty="0" smtClean="0">
                <a:solidFill>
                  <a:prstClr val="black"/>
                </a:solidFill>
              </a:rPr>
              <a:t>HLB:</a:t>
            </a:r>
            <a:r>
              <a:rPr lang="en-US" dirty="0" smtClean="0">
                <a:solidFill>
                  <a:prstClr val="black"/>
                </a:solidFill>
              </a:rPr>
              <a:t> 40</a:t>
            </a:r>
          </a:p>
          <a:p>
            <a:endParaRPr lang="el-GR" dirty="0">
              <a:solidFill>
                <a:prstClr val="black"/>
              </a:solidFill>
            </a:endParaRPr>
          </a:p>
        </p:txBody>
      </p:sp>
      <p:graphicFrame>
        <p:nvGraphicFramePr>
          <p:cNvPr id="143364" name="Object 4" descr="Δωδεκυλο-βενζο-σουλφονικό νάτριο "/>
          <p:cNvGraphicFramePr>
            <a:graphicFrameLocks noChangeAspect="1"/>
          </p:cNvGraphicFramePr>
          <p:nvPr>
            <p:extLst/>
          </p:nvPr>
        </p:nvGraphicFramePr>
        <p:xfrm>
          <a:off x="971600" y="4901213"/>
          <a:ext cx="4514850" cy="1384300"/>
        </p:xfrm>
        <a:graphic>
          <a:graphicData uri="http://schemas.openxmlformats.org/presentationml/2006/ole">
            <mc:AlternateContent xmlns:mc="http://schemas.openxmlformats.org/markup-compatibility/2006">
              <mc:Choice xmlns:v="urn:schemas-microsoft-com:vml" Requires="v">
                <p:oleObj spid="_x0000_s8209" name="ChemSketch" r:id="rId6" imgW="2822400" imgH="865800" progId="ACD.ChemSketch.20">
                  <p:embed/>
                </p:oleObj>
              </mc:Choice>
              <mc:Fallback>
                <p:oleObj name="ChemSketch" r:id="rId6" imgW="2822400" imgH="865800" progId="ACD.ChemSketch.2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600" y="4901213"/>
                        <a:ext cx="451485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8 - TextBox"/>
          <p:cNvSpPr txBox="1"/>
          <p:nvPr/>
        </p:nvSpPr>
        <p:spPr>
          <a:xfrm>
            <a:off x="7020272" y="5085184"/>
            <a:ext cx="2016224" cy="1200329"/>
          </a:xfrm>
          <a:prstGeom prst="rect">
            <a:avLst/>
          </a:prstGeom>
          <a:solidFill>
            <a:schemeClr val="bg2"/>
          </a:solidFill>
        </p:spPr>
        <p:txBody>
          <a:bodyPr wrap="square" rtlCol="0">
            <a:spAutoFit/>
          </a:bodyPr>
          <a:lstStyle/>
          <a:p>
            <a:r>
              <a:rPr lang="en-US" b="1" dirty="0" smtClean="0">
                <a:solidFill>
                  <a:prstClr val="black"/>
                </a:solidFill>
              </a:rPr>
              <a:t>CMC: </a:t>
            </a:r>
            <a:r>
              <a:rPr lang="en-US" dirty="0" smtClean="0">
                <a:solidFill>
                  <a:prstClr val="black"/>
                </a:solidFill>
              </a:rPr>
              <a:t>9-15 mM </a:t>
            </a:r>
          </a:p>
          <a:p>
            <a:r>
              <a:rPr lang="en-US" b="1" dirty="0" smtClean="0">
                <a:solidFill>
                  <a:prstClr val="black"/>
                </a:solidFill>
              </a:rPr>
              <a:t>AN:</a:t>
            </a:r>
            <a:r>
              <a:rPr lang="en-US" dirty="0" smtClean="0">
                <a:solidFill>
                  <a:prstClr val="black"/>
                </a:solidFill>
              </a:rPr>
              <a:t> 2-3</a:t>
            </a:r>
            <a:endParaRPr lang="en-US" b="1" dirty="0" smtClean="0">
              <a:solidFill>
                <a:prstClr val="black"/>
              </a:solidFill>
            </a:endParaRPr>
          </a:p>
          <a:p>
            <a:r>
              <a:rPr lang="en-US" b="1" dirty="0" smtClean="0">
                <a:solidFill>
                  <a:prstClr val="black"/>
                </a:solidFill>
              </a:rPr>
              <a:t>HLB:</a:t>
            </a:r>
            <a:r>
              <a:rPr lang="en-US" dirty="0" smtClean="0">
                <a:solidFill>
                  <a:prstClr val="black"/>
                </a:solidFill>
              </a:rPr>
              <a:t> 18</a:t>
            </a:r>
          </a:p>
          <a:p>
            <a:endParaRPr lang="el-GR" dirty="0">
              <a:solidFill>
                <a:prstClr val="black"/>
              </a:solidFill>
            </a:endParaRP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60</a:t>
            </a:fld>
            <a:endParaRPr lang="el-GR" dirty="0">
              <a:solidFill>
                <a:prstClr val="black"/>
              </a:solidFill>
            </a:endParaRPr>
          </a:p>
        </p:txBody>
      </p:sp>
    </p:spTree>
    <p:extLst>
      <p:ext uri="{BB962C8B-B14F-4D97-AF65-F5344CB8AC3E}">
        <p14:creationId xmlns:p14="http://schemas.microsoft.com/office/powerpoint/2010/main" val="29811955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Ανιονικά </a:t>
            </a:r>
            <a:r>
              <a:rPr lang="el-GR" dirty="0" smtClean="0"/>
              <a:t>τασιενεργά </a:t>
            </a:r>
            <a:r>
              <a:rPr lang="en-US" sz="3600" b="0" dirty="0" smtClean="0"/>
              <a:t>(</a:t>
            </a:r>
            <a:r>
              <a:rPr lang="el-GR" sz="3600" b="0" dirty="0" smtClean="0"/>
              <a:t>2</a:t>
            </a:r>
            <a:r>
              <a:rPr lang="en-US" sz="3600" b="0" dirty="0" smtClean="0"/>
              <a:t> </a:t>
            </a:r>
            <a:r>
              <a:rPr lang="el-GR" sz="3600" b="0" dirty="0"/>
              <a:t>από 2)</a:t>
            </a:r>
            <a:endParaRPr lang="el-GR" sz="3600" dirty="0"/>
          </a:p>
        </p:txBody>
      </p:sp>
      <p:sp>
        <p:nvSpPr>
          <p:cNvPr id="3" name="2 - Θέση περιεχομένου"/>
          <p:cNvSpPr>
            <a:spLocks noGrp="1"/>
          </p:cNvSpPr>
          <p:nvPr>
            <p:ph idx="1"/>
          </p:nvPr>
        </p:nvSpPr>
        <p:spPr/>
        <p:txBody>
          <a:bodyPr>
            <a:normAutofit/>
          </a:bodyPr>
          <a:lstStyle/>
          <a:p>
            <a:r>
              <a:rPr lang="el-GR" sz="2400" dirty="0" smtClean="0"/>
              <a:t>Άλατα χολικών οξέων.</a:t>
            </a:r>
          </a:p>
          <a:p>
            <a:pPr lvl="1">
              <a:spcAft>
                <a:spcPts val="12000"/>
              </a:spcAft>
            </a:pPr>
            <a:r>
              <a:rPr lang="el-GR" sz="2400" dirty="0" smtClean="0"/>
              <a:t>Χολικό νάτριο,</a:t>
            </a:r>
          </a:p>
          <a:p>
            <a:pPr lvl="1"/>
            <a:r>
              <a:rPr lang="el-GR" sz="2400" dirty="0" smtClean="0"/>
              <a:t>Δεοξυ-χολικό νάτριο.</a:t>
            </a:r>
            <a:endParaRPr lang="el-GR" sz="2000" dirty="0" smtClean="0"/>
          </a:p>
          <a:p>
            <a:endParaRPr lang="en-US" sz="2400" dirty="0" smtClean="0"/>
          </a:p>
          <a:p>
            <a:endParaRPr lang="el-GR" sz="2400" dirty="0" smtClean="0"/>
          </a:p>
          <a:p>
            <a:endParaRPr lang="el-GR" sz="2400" dirty="0" smtClean="0"/>
          </a:p>
          <a:p>
            <a:endParaRPr lang="el-GR" sz="2400" dirty="0" smtClean="0"/>
          </a:p>
          <a:p>
            <a:endParaRPr lang="el-GR" sz="2400" dirty="0" smtClean="0"/>
          </a:p>
          <a:p>
            <a:endParaRPr lang="el-GR" sz="2400" dirty="0" smtClean="0"/>
          </a:p>
          <a:p>
            <a:endParaRPr lang="el-GR" sz="2400" dirty="0" smtClean="0"/>
          </a:p>
        </p:txBody>
      </p:sp>
      <p:grpSp>
        <p:nvGrpSpPr>
          <p:cNvPr id="6" name="Ομάδα 5"/>
          <p:cNvGrpSpPr/>
          <p:nvPr/>
        </p:nvGrpSpPr>
        <p:grpSpPr>
          <a:xfrm>
            <a:off x="3908283" y="1484784"/>
            <a:ext cx="2947768" cy="2086522"/>
            <a:chOff x="4000496" y="1857364"/>
            <a:chExt cx="2606675" cy="1785950"/>
          </a:xfrm>
        </p:grpSpPr>
        <p:graphicFrame>
          <p:nvGraphicFramePr>
            <p:cNvPr id="191491" name="Object 3"/>
            <p:cNvGraphicFramePr>
              <a:graphicFrameLocks noChangeAspect="1"/>
            </p:cNvGraphicFramePr>
            <p:nvPr>
              <p:extLst/>
            </p:nvPr>
          </p:nvGraphicFramePr>
          <p:xfrm>
            <a:off x="4000496" y="1857364"/>
            <a:ext cx="2606675" cy="1731963"/>
          </p:xfrm>
          <a:graphic>
            <a:graphicData uri="http://schemas.openxmlformats.org/presentationml/2006/ole">
              <mc:AlternateContent xmlns:mc="http://schemas.openxmlformats.org/markup-compatibility/2006">
                <mc:Choice xmlns:v="urn:schemas-microsoft-com:vml" Requires="v">
                  <p:oleObj spid="_x0000_s9232" name="ChemSketch" r:id="rId4" imgW="2606040" imgH="1731240" progId="ACD.ChemSketch.20">
                    <p:embed/>
                  </p:oleObj>
                </mc:Choice>
                <mc:Fallback>
                  <p:oleObj name="ChemSketch" r:id="rId4" imgW="2606040" imgH="1731240" progId="ACD.ChemSketch.2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496" y="1857364"/>
                          <a:ext cx="2606675"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10 - Έλλειψη"/>
            <p:cNvSpPr/>
            <p:nvPr/>
          </p:nvSpPr>
          <p:spPr>
            <a:xfrm>
              <a:off x="5143504" y="3143248"/>
              <a:ext cx="500066" cy="500066"/>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7" name="6 - TextBox"/>
          <p:cNvSpPr txBox="1"/>
          <p:nvPr/>
        </p:nvSpPr>
        <p:spPr>
          <a:xfrm>
            <a:off x="6858016" y="2071678"/>
            <a:ext cx="1839128" cy="1200329"/>
          </a:xfrm>
          <a:prstGeom prst="rect">
            <a:avLst/>
          </a:prstGeom>
          <a:solidFill>
            <a:schemeClr val="bg2"/>
          </a:solidFill>
        </p:spPr>
        <p:txBody>
          <a:bodyPr wrap="square" rtlCol="0">
            <a:spAutoFit/>
          </a:bodyPr>
          <a:lstStyle/>
          <a:p>
            <a:r>
              <a:rPr lang="en-US" b="1" dirty="0" smtClean="0">
                <a:solidFill>
                  <a:prstClr val="black"/>
                </a:solidFill>
              </a:rPr>
              <a:t>CMC: </a:t>
            </a:r>
            <a:r>
              <a:rPr lang="en-US" dirty="0" smtClean="0">
                <a:solidFill>
                  <a:prstClr val="black"/>
                </a:solidFill>
              </a:rPr>
              <a:t>9-15 mM </a:t>
            </a:r>
          </a:p>
          <a:p>
            <a:r>
              <a:rPr lang="en-US" b="1" dirty="0" smtClean="0">
                <a:solidFill>
                  <a:prstClr val="black"/>
                </a:solidFill>
              </a:rPr>
              <a:t>AN:</a:t>
            </a:r>
            <a:r>
              <a:rPr lang="en-US" dirty="0" smtClean="0">
                <a:solidFill>
                  <a:prstClr val="black"/>
                </a:solidFill>
              </a:rPr>
              <a:t> 2-3</a:t>
            </a:r>
            <a:endParaRPr lang="en-US" b="1" dirty="0" smtClean="0">
              <a:solidFill>
                <a:prstClr val="black"/>
              </a:solidFill>
            </a:endParaRPr>
          </a:p>
          <a:p>
            <a:r>
              <a:rPr lang="en-US" b="1" dirty="0" smtClean="0">
                <a:solidFill>
                  <a:prstClr val="black"/>
                </a:solidFill>
              </a:rPr>
              <a:t>HLB:</a:t>
            </a:r>
            <a:r>
              <a:rPr lang="en-US" dirty="0" smtClean="0">
                <a:solidFill>
                  <a:prstClr val="black"/>
                </a:solidFill>
              </a:rPr>
              <a:t> 18</a:t>
            </a:r>
          </a:p>
          <a:p>
            <a:endParaRPr lang="el-GR" dirty="0">
              <a:solidFill>
                <a:prstClr val="black"/>
              </a:solidFill>
            </a:endParaRPr>
          </a:p>
        </p:txBody>
      </p:sp>
      <p:sp>
        <p:nvSpPr>
          <p:cNvPr id="12" name="11 - Βέλος προς τα κάτω"/>
          <p:cNvSpPr/>
          <p:nvPr/>
        </p:nvSpPr>
        <p:spPr>
          <a:xfrm>
            <a:off x="5072066" y="3714752"/>
            <a:ext cx="642942" cy="642942"/>
          </a:xfrm>
          <a:prstGeom prst="downArrow">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6200000" scaled="1"/>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nvGrpSpPr>
          <p:cNvPr id="4" name="Ομάδα 3"/>
          <p:cNvGrpSpPr/>
          <p:nvPr/>
        </p:nvGrpSpPr>
        <p:grpSpPr>
          <a:xfrm>
            <a:off x="3720610" y="4235498"/>
            <a:ext cx="2960496" cy="2016224"/>
            <a:chOff x="4000496" y="4071942"/>
            <a:chExt cx="2606675" cy="1731963"/>
          </a:xfrm>
        </p:grpSpPr>
        <p:graphicFrame>
          <p:nvGraphicFramePr>
            <p:cNvPr id="191492" name="Object 4"/>
            <p:cNvGraphicFramePr>
              <a:graphicFrameLocks noChangeAspect="1"/>
            </p:cNvGraphicFramePr>
            <p:nvPr>
              <p:extLst/>
            </p:nvPr>
          </p:nvGraphicFramePr>
          <p:xfrm>
            <a:off x="4000496" y="4071942"/>
            <a:ext cx="2606675" cy="1731963"/>
          </p:xfrm>
          <a:graphic>
            <a:graphicData uri="http://schemas.openxmlformats.org/presentationml/2006/ole">
              <mc:AlternateContent xmlns:mc="http://schemas.openxmlformats.org/markup-compatibility/2006">
                <mc:Choice xmlns:v="urn:schemas-microsoft-com:vml" Requires="v">
                  <p:oleObj spid="_x0000_s9233" name="ChemSketch" r:id="rId6" imgW="2606040" imgH="1731240" progId="ACD.ChemSketch.20">
                    <p:embed/>
                  </p:oleObj>
                </mc:Choice>
                <mc:Fallback>
                  <p:oleObj name="ChemSketch" r:id="rId6" imgW="2606040" imgH="1731240" progId="ACD.ChemSketch.2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496" y="4071942"/>
                          <a:ext cx="2606675" cy="1731963"/>
                        </a:xfrm>
                        <a:prstGeom prst="rect">
                          <a:avLst/>
                        </a:prstGeom>
                        <a:noFill/>
                        <a:ln>
                          <a:noFill/>
                        </a:ln>
                        <a:effectLst/>
                        <a:extLst/>
                      </p:spPr>
                    </p:pic>
                  </p:oleObj>
                </mc:Fallback>
              </mc:AlternateContent>
            </a:graphicData>
          </a:graphic>
        </p:graphicFrame>
        <p:sp>
          <p:nvSpPr>
            <p:cNvPr id="13" name="12 - Έλλειψη"/>
            <p:cNvSpPr/>
            <p:nvPr/>
          </p:nvSpPr>
          <p:spPr>
            <a:xfrm>
              <a:off x="5000628" y="5214950"/>
              <a:ext cx="500066" cy="500066"/>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10" name="9 - TextBox"/>
          <p:cNvSpPr txBox="1"/>
          <p:nvPr/>
        </p:nvSpPr>
        <p:spPr>
          <a:xfrm>
            <a:off x="6858016" y="4643446"/>
            <a:ext cx="1828784" cy="1200329"/>
          </a:xfrm>
          <a:prstGeom prst="rect">
            <a:avLst/>
          </a:prstGeom>
          <a:solidFill>
            <a:schemeClr val="bg2"/>
          </a:solidFill>
        </p:spPr>
        <p:txBody>
          <a:bodyPr wrap="square" rtlCol="0">
            <a:spAutoFit/>
          </a:bodyPr>
          <a:lstStyle/>
          <a:p>
            <a:r>
              <a:rPr lang="en-US" b="1" dirty="0" smtClean="0">
                <a:solidFill>
                  <a:prstClr val="black"/>
                </a:solidFill>
              </a:rPr>
              <a:t>CMC: </a:t>
            </a:r>
            <a:r>
              <a:rPr lang="el-GR" dirty="0" smtClean="0">
                <a:solidFill>
                  <a:srgbClr val="FF0000"/>
                </a:solidFill>
              </a:rPr>
              <a:t>2</a:t>
            </a:r>
            <a:r>
              <a:rPr lang="en-US" dirty="0" smtClean="0">
                <a:solidFill>
                  <a:srgbClr val="FF0000"/>
                </a:solidFill>
              </a:rPr>
              <a:t>-</a:t>
            </a:r>
            <a:r>
              <a:rPr lang="el-GR" dirty="0" smtClean="0">
                <a:solidFill>
                  <a:srgbClr val="FF0000"/>
                </a:solidFill>
              </a:rPr>
              <a:t>6</a:t>
            </a:r>
            <a:r>
              <a:rPr lang="en-US" dirty="0" smtClean="0">
                <a:solidFill>
                  <a:srgbClr val="FF0000"/>
                </a:solidFill>
              </a:rPr>
              <a:t> mM </a:t>
            </a:r>
          </a:p>
          <a:p>
            <a:r>
              <a:rPr lang="en-US" b="1" dirty="0" smtClean="0">
                <a:solidFill>
                  <a:prstClr val="black"/>
                </a:solidFill>
              </a:rPr>
              <a:t>AN:</a:t>
            </a:r>
            <a:r>
              <a:rPr lang="en-US" dirty="0" smtClean="0">
                <a:solidFill>
                  <a:prstClr val="black"/>
                </a:solidFill>
              </a:rPr>
              <a:t> </a:t>
            </a:r>
            <a:r>
              <a:rPr lang="el-GR" dirty="0" smtClean="0">
                <a:solidFill>
                  <a:srgbClr val="FF0000"/>
                </a:solidFill>
              </a:rPr>
              <a:t>3-12</a:t>
            </a:r>
            <a:endParaRPr lang="en-US" b="1" dirty="0" smtClean="0">
              <a:solidFill>
                <a:srgbClr val="FF0000"/>
              </a:solidFill>
            </a:endParaRPr>
          </a:p>
          <a:p>
            <a:r>
              <a:rPr lang="en-US" b="1" dirty="0" smtClean="0">
                <a:solidFill>
                  <a:prstClr val="black"/>
                </a:solidFill>
              </a:rPr>
              <a:t>HLB:</a:t>
            </a:r>
            <a:r>
              <a:rPr lang="en-US" dirty="0" smtClean="0">
                <a:solidFill>
                  <a:prstClr val="black"/>
                </a:solidFill>
              </a:rPr>
              <a:t> </a:t>
            </a:r>
            <a:r>
              <a:rPr lang="en-US" dirty="0" smtClean="0">
                <a:solidFill>
                  <a:srgbClr val="FF0000"/>
                </a:solidFill>
              </a:rPr>
              <a:t>1</a:t>
            </a:r>
            <a:r>
              <a:rPr lang="el-GR" dirty="0" smtClean="0">
                <a:solidFill>
                  <a:srgbClr val="FF0000"/>
                </a:solidFill>
              </a:rPr>
              <a:t>6</a:t>
            </a:r>
            <a:endParaRPr lang="en-US" dirty="0" smtClean="0">
              <a:solidFill>
                <a:srgbClr val="FF0000"/>
              </a:solidFill>
            </a:endParaRPr>
          </a:p>
          <a:p>
            <a:endParaRPr lang="el-GR" dirty="0">
              <a:solidFill>
                <a:prstClr val="black"/>
              </a:solidFill>
            </a:endParaRP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61</a:t>
            </a:fld>
            <a:endParaRPr lang="el-GR" dirty="0">
              <a:solidFill>
                <a:prstClr val="black"/>
              </a:solidFill>
            </a:endParaRPr>
          </a:p>
        </p:txBody>
      </p:sp>
    </p:spTree>
    <p:extLst>
      <p:ext uri="{BB962C8B-B14F-4D97-AF65-F5344CB8AC3E}">
        <p14:creationId xmlns:p14="http://schemas.microsoft.com/office/powerpoint/2010/main" val="112602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Κατιονικά τασιενεργά</a:t>
            </a:r>
            <a:endParaRPr lang="el-GR" dirty="0"/>
          </a:p>
        </p:txBody>
      </p:sp>
      <p:sp>
        <p:nvSpPr>
          <p:cNvPr id="3" name="2 - Θέση περιεχομένου"/>
          <p:cNvSpPr>
            <a:spLocks noGrp="1"/>
          </p:cNvSpPr>
          <p:nvPr>
            <p:ph idx="1"/>
          </p:nvPr>
        </p:nvSpPr>
        <p:spPr>
          <a:xfrm>
            <a:off x="457200" y="1196752"/>
            <a:ext cx="8229600" cy="3312368"/>
          </a:xfrm>
        </p:spPr>
        <p:txBody>
          <a:bodyPr>
            <a:normAutofit/>
          </a:bodyPr>
          <a:lstStyle/>
          <a:p>
            <a:pPr>
              <a:lnSpc>
                <a:spcPct val="114000"/>
              </a:lnSpc>
              <a:spcBef>
                <a:spcPts val="1200"/>
              </a:spcBef>
            </a:pPr>
            <a:r>
              <a:rPr lang="el-GR" sz="2400" dirty="0" smtClean="0"/>
              <a:t>Κατιονική πολική ομάδα.</a:t>
            </a:r>
          </a:p>
          <a:p>
            <a:pPr>
              <a:lnSpc>
                <a:spcPct val="114000"/>
              </a:lnSpc>
              <a:spcBef>
                <a:spcPts val="1200"/>
              </a:spcBef>
            </a:pPr>
            <a:r>
              <a:rPr lang="el-GR" sz="2400" dirty="0" smtClean="0"/>
              <a:t>Έχουν παρόμοιες ιδιότητες και χρήσεις με τα ανιονικά τασιενεργά.</a:t>
            </a:r>
          </a:p>
          <a:p>
            <a:pPr>
              <a:lnSpc>
                <a:spcPct val="114000"/>
              </a:lnSpc>
              <a:spcBef>
                <a:spcPts val="1200"/>
              </a:spcBef>
            </a:pPr>
            <a:r>
              <a:rPr lang="el-GR" sz="2400" dirty="0" smtClean="0"/>
              <a:t>Πιο συνήθης κατηγορία : τεταρτοταγή αμμωνιακά άλατα.</a:t>
            </a:r>
          </a:p>
          <a:p>
            <a:pPr>
              <a:lnSpc>
                <a:spcPct val="114000"/>
              </a:lnSpc>
              <a:spcBef>
                <a:spcPts val="1200"/>
              </a:spcBef>
            </a:pPr>
            <a:r>
              <a:rPr lang="el-GR" sz="2400" dirty="0" smtClean="0"/>
              <a:t>Χλωριούχο δεκαεξυλο-τριμεθαλαμμώνιο (</a:t>
            </a:r>
            <a:r>
              <a:rPr lang="en-US" sz="2400" dirty="0" smtClean="0"/>
              <a:t>hexadecyltrimethylammonium chloride, HTAB, CTAB)</a:t>
            </a:r>
            <a:r>
              <a:rPr lang="el-GR" sz="2400" dirty="0" smtClean="0"/>
              <a:t>.</a:t>
            </a:r>
          </a:p>
        </p:txBody>
      </p:sp>
      <p:grpSp>
        <p:nvGrpSpPr>
          <p:cNvPr id="4" name="Ομάδα 3"/>
          <p:cNvGrpSpPr/>
          <p:nvPr/>
        </p:nvGrpSpPr>
        <p:grpSpPr>
          <a:xfrm>
            <a:off x="870271" y="4572008"/>
            <a:ext cx="7114534" cy="1357322"/>
            <a:chOff x="870271" y="4572008"/>
            <a:chExt cx="7114534" cy="1357322"/>
          </a:xfrm>
        </p:grpSpPr>
        <p:graphicFrame>
          <p:nvGraphicFramePr>
            <p:cNvPr id="192514" name="Object 2"/>
            <p:cNvGraphicFramePr>
              <a:graphicFrameLocks noChangeAspect="1"/>
            </p:cNvGraphicFramePr>
            <p:nvPr>
              <p:extLst/>
            </p:nvPr>
          </p:nvGraphicFramePr>
          <p:xfrm>
            <a:off x="870271" y="4643446"/>
            <a:ext cx="7114534" cy="1143008"/>
          </p:xfrm>
          <a:graphic>
            <a:graphicData uri="http://schemas.openxmlformats.org/presentationml/2006/ole">
              <mc:AlternateContent xmlns:mc="http://schemas.openxmlformats.org/markup-compatibility/2006">
                <mc:Choice xmlns:v="urn:schemas-microsoft-com:vml" Requires="v">
                  <p:oleObj spid="_x0000_s10249" name="ChemSketch" r:id="rId3" imgW="4535280" imgH="728640" progId="ACD.ChemSketch.20">
                    <p:embed/>
                  </p:oleObj>
                </mc:Choice>
                <mc:Fallback>
                  <p:oleObj name="ChemSketch" r:id="rId3" imgW="4535280" imgH="728640" progId="ACD.ChemSketch.2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271" y="4643446"/>
                          <a:ext cx="7114534" cy="114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6 - Στρογγυλεμένο ορθογώνιο"/>
            <p:cNvSpPr/>
            <p:nvPr/>
          </p:nvSpPr>
          <p:spPr>
            <a:xfrm>
              <a:off x="6215074" y="4572008"/>
              <a:ext cx="1357322" cy="1357322"/>
            </a:xfrm>
            <a:prstGeom prst="round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62</a:t>
            </a:fld>
            <a:endParaRPr lang="el-GR" dirty="0">
              <a:solidFill>
                <a:prstClr val="black"/>
              </a:solidFill>
            </a:endParaRPr>
          </a:p>
        </p:txBody>
      </p:sp>
    </p:spTree>
    <p:extLst>
      <p:ext uri="{BB962C8B-B14F-4D97-AF65-F5344CB8AC3E}">
        <p14:creationId xmlns:p14="http://schemas.microsoft.com/office/powerpoint/2010/main" val="19605858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1080120"/>
          </a:xfrm>
        </p:spPr>
        <p:txBody>
          <a:bodyPr>
            <a:noAutofit/>
          </a:bodyPr>
          <a:lstStyle/>
          <a:p>
            <a:r>
              <a:rPr lang="el-GR" dirty="0" smtClean="0"/>
              <a:t>Μη ιονικά τασιενεργά: κυριότερες κατηγορίες</a:t>
            </a:r>
            <a:endParaRPr lang="el-GR" dirty="0"/>
          </a:p>
        </p:txBody>
      </p:sp>
      <p:sp>
        <p:nvSpPr>
          <p:cNvPr id="3" name="2 - Θέση περιεχομένου"/>
          <p:cNvSpPr>
            <a:spLocks noGrp="1"/>
          </p:cNvSpPr>
          <p:nvPr>
            <p:ph idx="1"/>
          </p:nvPr>
        </p:nvSpPr>
        <p:spPr>
          <a:xfrm>
            <a:off x="457200" y="1196752"/>
            <a:ext cx="5987008" cy="5040560"/>
          </a:xfrm>
        </p:spPr>
        <p:txBody>
          <a:bodyPr>
            <a:noAutofit/>
          </a:bodyPr>
          <a:lstStyle/>
          <a:p>
            <a:pPr>
              <a:lnSpc>
                <a:spcPct val="114000"/>
              </a:lnSpc>
              <a:spcBef>
                <a:spcPts val="1200"/>
              </a:spcBef>
            </a:pPr>
            <a:r>
              <a:rPr lang="el-GR" sz="2400" dirty="0" smtClean="0"/>
              <a:t>Ως πολική ομάδα : </a:t>
            </a:r>
          </a:p>
          <a:p>
            <a:pPr lvl="1">
              <a:lnSpc>
                <a:spcPct val="114000"/>
              </a:lnSpc>
              <a:spcBef>
                <a:spcPts val="1200"/>
              </a:spcBef>
              <a:buFont typeface="Courier New" pitchFamily="49" charset="0"/>
              <a:buChar char="o"/>
            </a:pPr>
            <a:r>
              <a:rPr lang="el-GR" sz="2400" dirty="0" smtClean="0"/>
              <a:t>ομάδες –ΟΗ (αλκοόλες), </a:t>
            </a:r>
          </a:p>
          <a:p>
            <a:pPr lvl="1">
              <a:lnSpc>
                <a:spcPct val="114000"/>
              </a:lnSpc>
              <a:spcBef>
                <a:spcPts val="1200"/>
              </a:spcBef>
              <a:buFont typeface="Courier New" pitchFamily="49" charset="0"/>
              <a:buChar char="o"/>
            </a:pPr>
            <a:r>
              <a:rPr lang="el-GR" sz="2400" dirty="0" smtClean="0"/>
              <a:t>αιθερικές ομάδες (-Ο-) .</a:t>
            </a:r>
          </a:p>
          <a:p>
            <a:pPr marL="285750" lvl="1">
              <a:lnSpc>
                <a:spcPct val="114000"/>
              </a:lnSpc>
              <a:spcBef>
                <a:spcPts val="1200"/>
              </a:spcBef>
              <a:buFont typeface="Arial" pitchFamily="34" charset="0"/>
              <a:buChar char="•"/>
            </a:pPr>
            <a:r>
              <a:rPr lang="el-GR" sz="2400" dirty="0" smtClean="0"/>
              <a:t>Συνήθως παράγωγα του πολυοξυ-αιθυλενίου.</a:t>
            </a:r>
          </a:p>
          <a:p>
            <a:pPr marL="804863" lvl="2" indent="-347663">
              <a:lnSpc>
                <a:spcPct val="114000"/>
              </a:lnSpc>
              <a:spcBef>
                <a:spcPts val="1200"/>
              </a:spcBef>
              <a:buFont typeface="Courier New" pitchFamily="49" charset="0"/>
              <a:buChar char="o"/>
            </a:pPr>
            <a:r>
              <a:rPr lang="el-GR" dirty="0" smtClean="0"/>
              <a:t>Η σειρά </a:t>
            </a:r>
            <a:r>
              <a:rPr lang="en-US" dirty="0" smtClean="0"/>
              <a:t>Brij</a:t>
            </a:r>
            <a:r>
              <a:rPr lang="el-GR" dirty="0" smtClean="0"/>
              <a:t>,</a:t>
            </a:r>
            <a:endParaRPr lang="en-US" dirty="0" smtClean="0"/>
          </a:p>
          <a:p>
            <a:pPr marL="804863" lvl="2" indent="-347663">
              <a:lnSpc>
                <a:spcPct val="114000"/>
              </a:lnSpc>
              <a:spcBef>
                <a:spcPts val="1200"/>
              </a:spcBef>
              <a:buFont typeface="Courier New" pitchFamily="49" charset="0"/>
              <a:buChar char="o"/>
            </a:pPr>
            <a:r>
              <a:rPr lang="el-GR" dirty="0" smtClean="0"/>
              <a:t>Η σειρά </a:t>
            </a:r>
            <a:r>
              <a:rPr lang="en-US" dirty="0" smtClean="0"/>
              <a:t>Triton</a:t>
            </a:r>
            <a:r>
              <a:rPr lang="el-GR" dirty="0" smtClean="0"/>
              <a:t>,</a:t>
            </a:r>
            <a:endParaRPr lang="en-US" dirty="0" smtClean="0"/>
          </a:p>
          <a:p>
            <a:pPr marL="804863" lvl="2" indent="-347663">
              <a:lnSpc>
                <a:spcPct val="114000"/>
              </a:lnSpc>
              <a:spcBef>
                <a:spcPts val="1200"/>
              </a:spcBef>
              <a:buFont typeface="Courier New" pitchFamily="49" charset="0"/>
              <a:buChar char="o"/>
            </a:pPr>
            <a:r>
              <a:rPr lang="el-GR" dirty="0" smtClean="0"/>
              <a:t>Η σειρά</a:t>
            </a:r>
            <a:r>
              <a:rPr lang="en-US" dirty="0" smtClean="0"/>
              <a:t> IGEPAL</a:t>
            </a:r>
            <a:r>
              <a:rPr lang="el-GR" dirty="0" smtClean="0"/>
              <a:t>,</a:t>
            </a:r>
            <a:endParaRPr lang="en-US" dirty="0" smtClean="0"/>
          </a:p>
          <a:p>
            <a:pPr marL="804863" lvl="2" indent="-347663">
              <a:lnSpc>
                <a:spcPct val="114000"/>
              </a:lnSpc>
              <a:spcBef>
                <a:spcPts val="1200"/>
              </a:spcBef>
              <a:buFont typeface="Courier New" pitchFamily="49" charset="0"/>
              <a:buChar char="o"/>
            </a:pPr>
            <a:r>
              <a:rPr lang="el-GR" dirty="0" smtClean="0"/>
              <a:t>Η σειρά</a:t>
            </a:r>
            <a:r>
              <a:rPr lang="en-US" dirty="0" smtClean="0"/>
              <a:t> Pluronic</a:t>
            </a:r>
            <a:r>
              <a:rPr lang="el-GR" dirty="0" smtClean="0"/>
              <a:t>.</a:t>
            </a:r>
            <a:endParaRPr lang="en-US" dirty="0" smtClean="0"/>
          </a:p>
        </p:txBody>
      </p:sp>
      <p:graphicFrame>
        <p:nvGraphicFramePr>
          <p:cNvPr id="195586" name="Object 2"/>
          <p:cNvGraphicFramePr>
            <a:graphicFrameLocks noChangeAspect="1"/>
          </p:cNvGraphicFramePr>
          <p:nvPr>
            <p:extLst/>
          </p:nvPr>
        </p:nvGraphicFramePr>
        <p:xfrm>
          <a:off x="5486275" y="1700808"/>
          <a:ext cx="1344613" cy="746125"/>
        </p:xfrm>
        <a:graphic>
          <a:graphicData uri="http://schemas.openxmlformats.org/presentationml/2006/ole">
            <mc:AlternateContent xmlns:mc="http://schemas.openxmlformats.org/markup-compatibility/2006">
              <mc:Choice xmlns:v="urn:schemas-microsoft-com:vml" Requires="v">
                <p:oleObj spid="_x0000_s11280" name="ChemSketch" r:id="rId3" imgW="1344240" imgH="746640" progId="ACD.ChemSketch.20">
                  <p:embed/>
                </p:oleObj>
              </mc:Choice>
              <mc:Fallback>
                <p:oleObj name="ChemSketch" r:id="rId3" imgW="1344240" imgH="746640" progId="ACD.ChemSketch.2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275" y="1700808"/>
                        <a:ext cx="1344613"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6 - TextBox"/>
          <p:cNvSpPr txBox="1"/>
          <p:nvPr/>
        </p:nvSpPr>
        <p:spPr>
          <a:xfrm>
            <a:off x="6683145" y="1928802"/>
            <a:ext cx="2460856" cy="461665"/>
          </a:xfrm>
          <a:prstGeom prst="rect">
            <a:avLst/>
          </a:prstGeom>
          <a:noFill/>
        </p:spPr>
        <p:txBody>
          <a:bodyPr wrap="square" rtlCol="0">
            <a:spAutoFit/>
          </a:bodyPr>
          <a:lstStyle/>
          <a:p>
            <a:r>
              <a:rPr lang="el-GR" sz="2400" dirty="0" smtClean="0">
                <a:solidFill>
                  <a:prstClr val="black"/>
                </a:solidFill>
                <a:latin typeface="Calibri"/>
              </a:rPr>
              <a:t>αιθυλενογλυκόλη</a:t>
            </a:r>
            <a:endParaRPr lang="el-GR" dirty="0">
              <a:solidFill>
                <a:prstClr val="black"/>
              </a:solidFill>
              <a:latin typeface="Calibri"/>
            </a:endParaRPr>
          </a:p>
        </p:txBody>
      </p:sp>
      <p:sp>
        <p:nvSpPr>
          <p:cNvPr id="14" name="13 - Βέλος προς τα κάτω"/>
          <p:cNvSpPr/>
          <p:nvPr/>
        </p:nvSpPr>
        <p:spPr>
          <a:xfrm>
            <a:off x="5857884" y="2643182"/>
            <a:ext cx="785818" cy="785818"/>
          </a:xfrm>
          <a:prstGeom prst="downArrow">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6200000" scaled="1"/>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nvGrpSpPr>
          <p:cNvPr id="4" name="Ομάδα 3"/>
          <p:cNvGrpSpPr/>
          <p:nvPr/>
        </p:nvGrpSpPr>
        <p:grpSpPr>
          <a:xfrm>
            <a:off x="5325823" y="3429000"/>
            <a:ext cx="2143140" cy="1214446"/>
            <a:chOff x="5500694" y="3429000"/>
            <a:chExt cx="2143140" cy="1214446"/>
          </a:xfrm>
        </p:grpSpPr>
        <p:sp>
          <p:nvSpPr>
            <p:cNvPr id="11" name="10 - TextBox"/>
            <p:cNvSpPr txBox="1"/>
            <p:nvPr/>
          </p:nvSpPr>
          <p:spPr>
            <a:xfrm>
              <a:off x="7294093" y="4213239"/>
              <a:ext cx="349741" cy="430207"/>
            </a:xfrm>
            <a:prstGeom prst="rect">
              <a:avLst/>
            </a:prstGeom>
            <a:noFill/>
          </p:spPr>
          <p:txBody>
            <a:bodyPr wrap="none" rtlCol="0">
              <a:spAutoFit/>
            </a:bodyPr>
            <a:lstStyle/>
            <a:p>
              <a:r>
                <a:rPr lang="en-US" dirty="0" smtClean="0">
                  <a:solidFill>
                    <a:prstClr val="black"/>
                  </a:solidFill>
                </a:rPr>
                <a:t>n</a:t>
              </a:r>
              <a:endParaRPr lang="el-GR" dirty="0">
                <a:solidFill>
                  <a:prstClr val="black"/>
                </a:solidFill>
              </a:endParaRPr>
            </a:p>
          </p:txBody>
        </p:sp>
        <p:graphicFrame>
          <p:nvGraphicFramePr>
            <p:cNvPr id="195591" name="Object 7"/>
            <p:cNvGraphicFramePr>
              <a:graphicFrameLocks noChangeAspect="1"/>
            </p:cNvGraphicFramePr>
            <p:nvPr>
              <p:extLst/>
            </p:nvPr>
          </p:nvGraphicFramePr>
          <p:xfrm>
            <a:off x="5500694" y="3429000"/>
            <a:ext cx="1852335" cy="1143008"/>
          </p:xfrm>
          <a:graphic>
            <a:graphicData uri="http://schemas.openxmlformats.org/presentationml/2006/ole">
              <mc:AlternateContent xmlns:mc="http://schemas.openxmlformats.org/markup-compatibility/2006">
                <mc:Choice xmlns:v="urn:schemas-microsoft-com:vml" Requires="v">
                  <p:oleObj spid="_x0000_s11281" name="ChemSketch" r:id="rId5" imgW="1600200" imgH="987480" progId="ACD.ChemSketch.20">
                    <p:embed/>
                  </p:oleObj>
                </mc:Choice>
                <mc:Fallback>
                  <p:oleObj name="ChemSketch" r:id="rId5" imgW="1600200" imgH="987480" progId="ACD.ChemSketch.2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0694" y="3429000"/>
                          <a:ext cx="1852335" cy="114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17 - Έλλειψη"/>
            <p:cNvSpPr/>
            <p:nvPr/>
          </p:nvSpPr>
          <p:spPr>
            <a:xfrm>
              <a:off x="5715008" y="3786190"/>
              <a:ext cx="571504" cy="57150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9" name="18 - Έλλειψη"/>
            <p:cNvSpPr/>
            <p:nvPr/>
          </p:nvSpPr>
          <p:spPr>
            <a:xfrm>
              <a:off x="6858016" y="3643314"/>
              <a:ext cx="571504" cy="57150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13" name="12 - TextBox"/>
          <p:cNvSpPr txBox="1"/>
          <p:nvPr/>
        </p:nvSpPr>
        <p:spPr>
          <a:xfrm>
            <a:off x="5143504" y="4786322"/>
            <a:ext cx="3874074" cy="1200329"/>
          </a:xfrm>
          <a:prstGeom prst="rect">
            <a:avLst/>
          </a:prstGeom>
          <a:noFill/>
        </p:spPr>
        <p:txBody>
          <a:bodyPr wrap="none" rtlCol="0">
            <a:spAutoFit/>
          </a:bodyPr>
          <a:lstStyle/>
          <a:p>
            <a:r>
              <a:rPr lang="el-GR" sz="2400" b="1" dirty="0" smtClean="0">
                <a:solidFill>
                  <a:prstClr val="black"/>
                </a:solidFill>
                <a:latin typeface="Calibri"/>
              </a:rPr>
              <a:t>Πολυαιθυλενογλυκόλη</a:t>
            </a:r>
            <a:r>
              <a:rPr lang="el-GR" sz="2400" dirty="0" smtClean="0">
                <a:solidFill>
                  <a:prstClr val="black"/>
                </a:solidFill>
                <a:latin typeface="Calibri"/>
              </a:rPr>
              <a:t> (</a:t>
            </a:r>
            <a:r>
              <a:rPr lang="en-US" sz="2400" dirty="0" smtClean="0">
                <a:solidFill>
                  <a:prstClr val="black"/>
                </a:solidFill>
                <a:latin typeface="Calibri"/>
              </a:rPr>
              <a:t>PEG)</a:t>
            </a:r>
          </a:p>
          <a:p>
            <a:pPr algn="ctr"/>
            <a:r>
              <a:rPr lang="el-GR" sz="2400" dirty="0" smtClean="0">
                <a:solidFill>
                  <a:prstClr val="black"/>
                </a:solidFill>
                <a:latin typeface="Calibri"/>
              </a:rPr>
              <a:t>ή</a:t>
            </a:r>
          </a:p>
          <a:p>
            <a:r>
              <a:rPr lang="el-GR" sz="2400" b="1" dirty="0" smtClean="0">
                <a:solidFill>
                  <a:prstClr val="black"/>
                </a:solidFill>
                <a:latin typeface="Calibri"/>
              </a:rPr>
              <a:t>Πολυοξυαιθυλένιο</a:t>
            </a:r>
            <a:r>
              <a:rPr lang="el-GR" sz="2400" dirty="0" smtClean="0">
                <a:solidFill>
                  <a:prstClr val="black"/>
                </a:solidFill>
                <a:latin typeface="Calibri"/>
              </a:rPr>
              <a:t> (</a:t>
            </a:r>
            <a:r>
              <a:rPr lang="en-US" sz="2400" dirty="0" smtClean="0">
                <a:solidFill>
                  <a:prstClr val="black"/>
                </a:solidFill>
                <a:latin typeface="Calibri"/>
              </a:rPr>
              <a:t>PEO)</a:t>
            </a:r>
            <a:endParaRPr lang="el-GR" sz="2400" dirty="0">
              <a:solidFill>
                <a:prstClr val="black"/>
              </a:solidFill>
              <a:latin typeface="Calibri"/>
            </a:endParaRP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63</a:t>
            </a:fld>
            <a:endParaRPr lang="el-GR" dirty="0">
              <a:solidFill>
                <a:prstClr val="black"/>
              </a:solidFill>
            </a:endParaRPr>
          </a:p>
        </p:txBody>
      </p:sp>
    </p:spTree>
    <p:extLst>
      <p:ext uri="{BB962C8B-B14F-4D97-AF65-F5344CB8AC3E}">
        <p14:creationId xmlns:p14="http://schemas.microsoft.com/office/powerpoint/2010/main" val="20368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lvl="1" algn="ctr" rtl="0">
              <a:spcBef>
                <a:spcPct val="0"/>
              </a:spcBef>
            </a:pPr>
            <a:r>
              <a:rPr lang="el-GR" sz="4000" b="1" dirty="0" smtClean="0">
                <a:latin typeface="+mj-lt"/>
              </a:rPr>
              <a:t>Μη ιονικά τασιενεργά : Η σειρά </a:t>
            </a:r>
            <a:r>
              <a:rPr lang="en-US" sz="4000" b="1" dirty="0" smtClean="0">
                <a:latin typeface="+mj-lt"/>
              </a:rPr>
              <a:t>Brij</a:t>
            </a:r>
            <a:endParaRPr lang="el-GR" sz="4000" b="1" dirty="0">
              <a:latin typeface="+mj-lt"/>
            </a:endParaRPr>
          </a:p>
        </p:txBody>
      </p:sp>
      <p:sp>
        <p:nvSpPr>
          <p:cNvPr id="3" name="2 - Θέση περιεχομένου"/>
          <p:cNvSpPr>
            <a:spLocks noGrp="1"/>
          </p:cNvSpPr>
          <p:nvPr>
            <p:ph idx="1"/>
          </p:nvPr>
        </p:nvSpPr>
        <p:spPr>
          <a:xfrm>
            <a:off x="467544" y="1268760"/>
            <a:ext cx="8229600" cy="5040560"/>
          </a:xfrm>
        </p:spPr>
        <p:txBody>
          <a:bodyPr>
            <a:noAutofit/>
          </a:bodyPr>
          <a:lstStyle/>
          <a:p>
            <a:pPr marL="285750" lvl="1">
              <a:spcAft>
                <a:spcPts val="14400"/>
              </a:spcAft>
              <a:buFont typeface="Arial" pitchFamily="34" charset="0"/>
              <a:buChar char="•"/>
            </a:pPr>
            <a:r>
              <a:rPr lang="en-US" sz="2400" dirty="0" smtClean="0"/>
              <a:t>Brij 35: Πολυαιθυλενογλυκολικός </a:t>
            </a:r>
            <a:r>
              <a:rPr lang="el-GR" sz="2400" dirty="0" smtClean="0"/>
              <a:t>δαφνικός </a:t>
            </a:r>
            <a:r>
              <a:rPr lang="en-US" sz="2400" dirty="0" smtClean="0"/>
              <a:t>αιθέρας</a:t>
            </a:r>
            <a:r>
              <a:rPr lang="el-GR" sz="2400" dirty="0" smtClean="0"/>
              <a:t>.</a:t>
            </a:r>
            <a:endParaRPr lang="en-US" sz="2400" dirty="0" smtClean="0"/>
          </a:p>
          <a:p>
            <a:pPr marL="285750" lvl="1">
              <a:buFont typeface="Arial" pitchFamily="34" charset="0"/>
              <a:buChar char="•"/>
            </a:pPr>
            <a:r>
              <a:rPr lang="en-US" sz="2400" dirty="0" smtClean="0"/>
              <a:t>Brij 58: Πολυαιθυλενογλυκολικός </a:t>
            </a:r>
            <a:r>
              <a:rPr lang="el-GR" sz="2400" dirty="0" smtClean="0"/>
              <a:t>δεκαεξυλικός αιθέρας</a:t>
            </a:r>
            <a:r>
              <a:rPr lang="el-GR" sz="2400" dirty="0"/>
              <a:t>.</a:t>
            </a:r>
            <a:endParaRPr lang="el-GR" sz="2400" dirty="0" smtClean="0"/>
          </a:p>
        </p:txBody>
      </p:sp>
      <p:grpSp>
        <p:nvGrpSpPr>
          <p:cNvPr id="13" name="12 - Ομάδα"/>
          <p:cNvGrpSpPr/>
          <p:nvPr/>
        </p:nvGrpSpPr>
        <p:grpSpPr>
          <a:xfrm>
            <a:off x="1979712" y="2327351"/>
            <a:ext cx="4929222" cy="782058"/>
            <a:chOff x="1500166" y="2571744"/>
            <a:chExt cx="4813316" cy="782058"/>
          </a:xfrm>
        </p:grpSpPr>
        <p:graphicFrame>
          <p:nvGraphicFramePr>
            <p:cNvPr id="196612" name="Object 4"/>
            <p:cNvGraphicFramePr>
              <a:graphicFrameLocks noChangeAspect="1"/>
            </p:cNvGraphicFramePr>
            <p:nvPr/>
          </p:nvGraphicFramePr>
          <p:xfrm>
            <a:off x="2214546" y="2643182"/>
            <a:ext cx="4098936" cy="710620"/>
          </p:xfrm>
          <a:graphic>
            <a:graphicData uri="http://schemas.openxmlformats.org/presentationml/2006/ole">
              <mc:AlternateContent xmlns:mc="http://schemas.openxmlformats.org/markup-compatibility/2006">
                <mc:Choice xmlns:v="urn:schemas-microsoft-com:vml" Requires="v">
                  <p:oleObj spid="_x0000_s12304" name="ChemSketch" r:id="rId3" imgW="2526840" imgH="438840" progId="ACD.ChemSketch.20">
                    <p:embed/>
                  </p:oleObj>
                </mc:Choice>
                <mc:Fallback>
                  <p:oleObj name="ChemSketch" r:id="rId3" imgW="2526840" imgH="438840" progId="ACD.ChemSketch.2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546" y="2643182"/>
                          <a:ext cx="4098936" cy="71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2" name="11 - Ομάδα"/>
            <p:cNvGrpSpPr/>
            <p:nvPr/>
          </p:nvGrpSpPr>
          <p:grpSpPr>
            <a:xfrm>
              <a:off x="1500166" y="2571744"/>
              <a:ext cx="3643338" cy="571504"/>
              <a:chOff x="1500166" y="2571744"/>
              <a:chExt cx="3643338" cy="571504"/>
            </a:xfrm>
          </p:grpSpPr>
          <p:sp>
            <p:nvSpPr>
              <p:cNvPr id="10" name="9 - Ορθογώνιο"/>
              <p:cNvSpPr/>
              <p:nvPr/>
            </p:nvSpPr>
            <p:spPr>
              <a:xfrm>
                <a:off x="2071670" y="2571744"/>
                <a:ext cx="3071834" cy="571504"/>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1" name="10 - TextBox"/>
              <p:cNvSpPr txBox="1"/>
              <p:nvPr/>
            </p:nvSpPr>
            <p:spPr>
              <a:xfrm>
                <a:off x="1500166" y="2643182"/>
                <a:ext cx="580608" cy="400110"/>
              </a:xfrm>
              <a:prstGeom prst="rect">
                <a:avLst/>
              </a:prstGeom>
              <a:noFill/>
            </p:spPr>
            <p:txBody>
              <a:bodyPr wrap="none" rtlCol="0">
                <a:spAutoFit/>
              </a:bodyPr>
              <a:lstStyle/>
              <a:p>
                <a:r>
                  <a:rPr lang="en-US" sz="2000" b="1" dirty="0" smtClean="0">
                    <a:solidFill>
                      <a:srgbClr val="FF0000"/>
                    </a:solidFill>
                  </a:rPr>
                  <a:t>C</a:t>
                </a:r>
                <a:r>
                  <a:rPr lang="el-GR" sz="2000" b="1" dirty="0" smtClean="0">
                    <a:solidFill>
                      <a:srgbClr val="FF0000"/>
                    </a:solidFill>
                  </a:rPr>
                  <a:t>12</a:t>
                </a:r>
                <a:endParaRPr lang="el-GR" sz="2000" b="1" dirty="0">
                  <a:solidFill>
                    <a:srgbClr val="FF0000"/>
                  </a:solidFill>
                </a:endParaRPr>
              </a:p>
            </p:txBody>
          </p:sp>
        </p:grpSp>
      </p:grpSp>
      <p:grpSp>
        <p:nvGrpSpPr>
          <p:cNvPr id="16" name="15 - Ομάδα"/>
          <p:cNvGrpSpPr/>
          <p:nvPr/>
        </p:nvGrpSpPr>
        <p:grpSpPr>
          <a:xfrm>
            <a:off x="1691680" y="4464159"/>
            <a:ext cx="5867752" cy="785818"/>
            <a:chOff x="571472" y="3714752"/>
            <a:chExt cx="5867752" cy="785818"/>
          </a:xfrm>
        </p:grpSpPr>
        <p:graphicFrame>
          <p:nvGraphicFramePr>
            <p:cNvPr id="196611" name="Object 3"/>
            <p:cNvGraphicFramePr>
              <a:graphicFrameLocks noChangeAspect="1"/>
            </p:cNvGraphicFramePr>
            <p:nvPr/>
          </p:nvGraphicFramePr>
          <p:xfrm>
            <a:off x="1285852" y="3786190"/>
            <a:ext cx="5153372" cy="714380"/>
          </p:xfrm>
          <a:graphic>
            <a:graphicData uri="http://schemas.openxmlformats.org/presentationml/2006/ole">
              <mc:AlternateContent xmlns:mc="http://schemas.openxmlformats.org/markup-compatibility/2006">
                <mc:Choice xmlns:v="urn:schemas-microsoft-com:vml" Requires="v">
                  <p:oleObj spid="_x0000_s12305" name="ChemSketch" r:id="rId5" imgW="3160800" imgH="438840" progId="ACD.ChemSketch.20">
                    <p:embed/>
                  </p:oleObj>
                </mc:Choice>
                <mc:Fallback>
                  <p:oleObj name="ChemSketch" r:id="rId5" imgW="3160800" imgH="438840" progId="ACD.ChemSketch.2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852" y="3786190"/>
                          <a:ext cx="5153372" cy="71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13 - Ορθογώνιο"/>
            <p:cNvSpPr/>
            <p:nvPr/>
          </p:nvSpPr>
          <p:spPr>
            <a:xfrm>
              <a:off x="1214414" y="3714752"/>
              <a:ext cx="4000528" cy="571504"/>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5" name="14 - TextBox"/>
            <p:cNvSpPr txBox="1"/>
            <p:nvPr/>
          </p:nvSpPr>
          <p:spPr>
            <a:xfrm>
              <a:off x="571472" y="3786190"/>
              <a:ext cx="580608" cy="400110"/>
            </a:xfrm>
            <a:prstGeom prst="rect">
              <a:avLst/>
            </a:prstGeom>
            <a:noFill/>
          </p:spPr>
          <p:txBody>
            <a:bodyPr wrap="none" rtlCol="0">
              <a:spAutoFit/>
            </a:bodyPr>
            <a:lstStyle/>
            <a:p>
              <a:r>
                <a:rPr lang="en-US" sz="2000" b="1" dirty="0" smtClean="0">
                  <a:solidFill>
                    <a:srgbClr val="FF0000"/>
                  </a:solidFill>
                </a:rPr>
                <a:t>C</a:t>
              </a:r>
              <a:r>
                <a:rPr lang="el-GR" sz="2000" b="1" dirty="0" smtClean="0">
                  <a:solidFill>
                    <a:srgbClr val="FF0000"/>
                  </a:solidFill>
                </a:rPr>
                <a:t>1</a:t>
              </a:r>
              <a:r>
                <a:rPr lang="en-US" sz="2000" b="1" dirty="0" smtClean="0">
                  <a:solidFill>
                    <a:srgbClr val="FF0000"/>
                  </a:solidFill>
                </a:rPr>
                <a:t>6</a:t>
              </a:r>
              <a:endParaRPr lang="el-GR" sz="2000" b="1" dirty="0">
                <a:solidFill>
                  <a:srgbClr val="FF0000"/>
                </a:solidFill>
              </a:endParaRPr>
            </a:p>
          </p:txBody>
        </p:sp>
      </p:gr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64</a:t>
            </a:fld>
            <a:endParaRPr lang="el-GR" dirty="0">
              <a:solidFill>
                <a:prstClr val="black"/>
              </a:solidFill>
            </a:endParaRPr>
          </a:p>
        </p:txBody>
      </p:sp>
    </p:spTree>
    <p:extLst>
      <p:ext uri="{BB962C8B-B14F-4D97-AF65-F5344CB8AC3E}">
        <p14:creationId xmlns:p14="http://schemas.microsoft.com/office/powerpoint/2010/main" val="148030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Μη ιονικά τασιενεργά: η σειρά </a:t>
            </a:r>
            <a:r>
              <a:rPr lang="en-US" dirty="0" smtClean="0"/>
              <a:t>Triton</a:t>
            </a:r>
            <a:endParaRPr lang="el-GR" dirty="0"/>
          </a:p>
        </p:txBody>
      </p:sp>
      <p:sp>
        <p:nvSpPr>
          <p:cNvPr id="3" name="2 - Θέση περιεχομένου"/>
          <p:cNvSpPr>
            <a:spLocks noGrp="1"/>
          </p:cNvSpPr>
          <p:nvPr>
            <p:ph idx="1"/>
          </p:nvPr>
        </p:nvSpPr>
        <p:spPr/>
        <p:txBody>
          <a:bodyPr>
            <a:noAutofit/>
          </a:bodyPr>
          <a:lstStyle/>
          <a:p>
            <a:pPr marL="457200" lvl="1" indent="-457200">
              <a:buFont typeface="Wingdings" panose="05000000000000000000" pitchFamily="2" charset="2"/>
              <a:buChar char="Ø"/>
            </a:pPr>
            <a:r>
              <a:rPr lang="el-GR" sz="2400" dirty="0" smtClean="0"/>
              <a:t>Η σειρά </a:t>
            </a:r>
            <a:r>
              <a:rPr lang="en-US" sz="2400" dirty="0" smtClean="0"/>
              <a:t>Triton</a:t>
            </a:r>
            <a:r>
              <a:rPr lang="el-GR" sz="2400" dirty="0" smtClean="0"/>
              <a:t>.</a:t>
            </a:r>
            <a:endParaRPr lang="en-US" sz="2400" dirty="0" smtClean="0"/>
          </a:p>
          <a:p>
            <a:pPr>
              <a:spcAft>
                <a:spcPts val="14400"/>
              </a:spcAft>
            </a:pPr>
            <a:r>
              <a:rPr lang="en-US" sz="2400" dirty="0" smtClean="0"/>
              <a:t>Triton X100</a:t>
            </a:r>
            <a:r>
              <a:rPr lang="el-GR" sz="2400" dirty="0" smtClean="0"/>
              <a:t> </a:t>
            </a:r>
            <a:r>
              <a:rPr lang="en-US" sz="2400" dirty="0" smtClean="0"/>
              <a:t>: Πολυοξυαιθυλενικός t-οκτυλο</a:t>
            </a:r>
            <a:r>
              <a:rPr lang="el-GR" sz="2400" dirty="0" smtClean="0"/>
              <a:t>-</a:t>
            </a:r>
            <a:r>
              <a:rPr lang="en-US" sz="2400" dirty="0" smtClean="0"/>
              <a:t>φαινυλαιθέρας</a:t>
            </a:r>
            <a:r>
              <a:rPr lang="el-GR" sz="2400" dirty="0" smtClean="0"/>
              <a:t>.</a:t>
            </a:r>
            <a:endParaRPr lang="en-US" sz="2400" dirty="0" smtClean="0"/>
          </a:p>
          <a:p>
            <a:r>
              <a:rPr lang="el-GR" sz="2400" dirty="0" smtClean="0"/>
              <a:t>Ανηγμένο (υδρογονωμένο) </a:t>
            </a:r>
            <a:r>
              <a:rPr lang="en-US" sz="2400" dirty="0" smtClean="0"/>
              <a:t>Triton X100: Πολυοξυαιθυλενικός t-</a:t>
            </a:r>
            <a:r>
              <a:rPr lang="en-US" sz="2400" dirty="0" err="1" smtClean="0"/>
              <a:t>οκτυλο</a:t>
            </a:r>
            <a:r>
              <a:rPr lang="el-GR" sz="2400" dirty="0" smtClean="0"/>
              <a:t>-</a:t>
            </a:r>
            <a:r>
              <a:rPr lang="el-GR" sz="2400" dirty="0" err="1" smtClean="0"/>
              <a:t>κυκλοεξ</a:t>
            </a:r>
            <a:r>
              <a:rPr lang="en-US" sz="2400" dirty="0" smtClean="0"/>
              <a:t>υλαιθέρας</a:t>
            </a:r>
            <a:r>
              <a:rPr lang="el-GR" sz="2400" dirty="0" smtClean="0"/>
              <a:t>.</a:t>
            </a:r>
            <a:endParaRPr lang="el-GR" sz="4400" dirty="0"/>
          </a:p>
        </p:txBody>
      </p:sp>
      <p:grpSp>
        <p:nvGrpSpPr>
          <p:cNvPr id="6" name="Ομάδα 5"/>
          <p:cNvGrpSpPr/>
          <p:nvPr/>
        </p:nvGrpSpPr>
        <p:grpSpPr>
          <a:xfrm>
            <a:off x="2565273" y="2643182"/>
            <a:ext cx="3792677" cy="1111255"/>
            <a:chOff x="2565273" y="2643182"/>
            <a:chExt cx="3792677" cy="1111255"/>
          </a:xfrm>
        </p:grpSpPr>
        <p:graphicFrame>
          <p:nvGraphicFramePr>
            <p:cNvPr id="197636" name="Object 4"/>
            <p:cNvGraphicFramePr>
              <a:graphicFrameLocks noChangeAspect="1"/>
            </p:cNvGraphicFramePr>
            <p:nvPr>
              <p:extLst/>
            </p:nvPr>
          </p:nvGraphicFramePr>
          <p:xfrm>
            <a:off x="2565273" y="2714620"/>
            <a:ext cx="3724530" cy="1039817"/>
          </p:xfrm>
          <a:graphic>
            <a:graphicData uri="http://schemas.openxmlformats.org/presentationml/2006/ole">
              <mc:AlternateContent xmlns:mc="http://schemas.openxmlformats.org/markup-compatibility/2006">
                <mc:Choice xmlns:v="urn:schemas-microsoft-com:vml" Requires="v">
                  <p:oleObj spid="_x0000_s13328" name="ChemSketch" r:id="rId3" imgW="2325600" imgH="649080" progId="ACD.ChemSketch.20">
                    <p:embed/>
                  </p:oleObj>
                </mc:Choice>
                <mc:Fallback>
                  <p:oleObj name="ChemSketch" r:id="rId3" imgW="2325600" imgH="649080" progId="ACD.ChemSketch.2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5273" y="2714620"/>
                          <a:ext cx="3724530" cy="103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15 - Στρογγυλεμένο ορθογώνιο"/>
            <p:cNvSpPr/>
            <p:nvPr/>
          </p:nvSpPr>
          <p:spPr>
            <a:xfrm>
              <a:off x="4857752" y="2643182"/>
              <a:ext cx="1500198" cy="107157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grpSp>
        <p:nvGrpSpPr>
          <p:cNvPr id="4" name="Ομάδα 3"/>
          <p:cNvGrpSpPr/>
          <p:nvPr/>
        </p:nvGrpSpPr>
        <p:grpSpPr>
          <a:xfrm>
            <a:off x="2357422" y="5000636"/>
            <a:ext cx="3786214" cy="1071570"/>
            <a:chOff x="2357422" y="5000636"/>
            <a:chExt cx="3786214" cy="1071570"/>
          </a:xfrm>
        </p:grpSpPr>
        <p:graphicFrame>
          <p:nvGraphicFramePr>
            <p:cNvPr id="197637" name="Object 5"/>
            <p:cNvGraphicFramePr>
              <a:graphicFrameLocks noChangeAspect="1"/>
            </p:cNvGraphicFramePr>
            <p:nvPr>
              <p:extLst/>
            </p:nvPr>
          </p:nvGraphicFramePr>
          <p:xfrm>
            <a:off x="2357422" y="5072074"/>
            <a:ext cx="3582382" cy="1000132"/>
          </p:xfrm>
          <a:graphic>
            <a:graphicData uri="http://schemas.openxmlformats.org/presentationml/2006/ole">
              <mc:AlternateContent xmlns:mc="http://schemas.openxmlformats.org/markup-compatibility/2006">
                <mc:Choice xmlns:v="urn:schemas-microsoft-com:vml" Requires="v">
                  <p:oleObj spid="_x0000_s13329" name="ChemSketch" r:id="rId5" imgW="2325600" imgH="649080" progId="ACD.ChemSketch.20">
                    <p:embed/>
                  </p:oleObj>
                </mc:Choice>
                <mc:Fallback>
                  <p:oleObj name="ChemSketch" r:id="rId5" imgW="2325600" imgH="649080" progId="ACD.ChemSketch.2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7422" y="5072074"/>
                          <a:ext cx="3582382" cy="100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16 - Στρογγυλεμένο ορθογώνιο"/>
            <p:cNvSpPr/>
            <p:nvPr/>
          </p:nvSpPr>
          <p:spPr>
            <a:xfrm>
              <a:off x="4643438" y="5000636"/>
              <a:ext cx="1500198" cy="107157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65</a:t>
            </a:fld>
            <a:endParaRPr lang="el-GR" dirty="0">
              <a:solidFill>
                <a:prstClr val="black"/>
              </a:solidFill>
            </a:endParaRPr>
          </a:p>
        </p:txBody>
      </p:sp>
    </p:spTree>
    <p:extLst>
      <p:ext uri="{BB962C8B-B14F-4D97-AF65-F5344CB8AC3E}">
        <p14:creationId xmlns:p14="http://schemas.microsoft.com/office/powerpoint/2010/main" val="18669964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Διπλά ιονικά (</a:t>
            </a:r>
            <a:r>
              <a:rPr lang="en-US" dirty="0" smtClean="0"/>
              <a:t>zwitterionic)</a:t>
            </a:r>
            <a:r>
              <a:rPr lang="el-GR" dirty="0" smtClean="0"/>
              <a:t> τασιενεργά </a:t>
            </a:r>
            <a:endParaRPr lang="el-GR" dirty="0"/>
          </a:p>
        </p:txBody>
      </p:sp>
      <p:sp>
        <p:nvSpPr>
          <p:cNvPr id="3" name="2 - Θέση περιεχομένου"/>
          <p:cNvSpPr>
            <a:spLocks noGrp="1"/>
          </p:cNvSpPr>
          <p:nvPr>
            <p:ph idx="1"/>
          </p:nvPr>
        </p:nvSpPr>
        <p:spPr/>
        <p:txBody>
          <a:bodyPr>
            <a:normAutofit/>
          </a:bodyPr>
          <a:lstStyle/>
          <a:p>
            <a:pPr>
              <a:lnSpc>
                <a:spcPct val="110000"/>
              </a:lnSpc>
              <a:spcBef>
                <a:spcPts val="1200"/>
              </a:spcBef>
            </a:pPr>
            <a:r>
              <a:rPr lang="el-GR" sz="2400" dirty="0" smtClean="0"/>
              <a:t>Περιέχουν μια ανιονική και μια κατιονική ομάδα στο ίδιο μόριο.</a:t>
            </a:r>
          </a:p>
          <a:p>
            <a:pPr>
              <a:lnSpc>
                <a:spcPct val="110000"/>
              </a:lnSpc>
              <a:spcBef>
                <a:spcPts val="1200"/>
              </a:spcBef>
            </a:pPr>
            <a:r>
              <a:rPr lang="el-GR" sz="2400" dirty="0" smtClean="0"/>
              <a:t>Η δράση τους μοιάζει με εκείνη των μη ιονικών.</a:t>
            </a:r>
          </a:p>
          <a:p>
            <a:pPr>
              <a:lnSpc>
                <a:spcPct val="110000"/>
              </a:lnSpc>
              <a:spcBef>
                <a:spcPts val="1200"/>
              </a:spcBef>
            </a:pPr>
            <a:r>
              <a:rPr lang="el-GR" sz="2400" dirty="0" smtClean="0"/>
              <a:t>Προστατεύουν τη δομή των πρωτεϊνών και αποτρέπουν τη συσσωμάτωσή τους.</a:t>
            </a:r>
          </a:p>
          <a:p>
            <a:pPr>
              <a:lnSpc>
                <a:spcPct val="110000"/>
              </a:lnSpc>
              <a:spcBef>
                <a:spcPts val="1200"/>
              </a:spcBef>
            </a:pPr>
            <a:r>
              <a:rPr lang="el-GR" sz="2400" dirty="0" smtClean="0"/>
              <a:t>Ένα συνηθισμένο παράδειγμα: </a:t>
            </a:r>
            <a:r>
              <a:rPr lang="el-GR" sz="2400" b="1" dirty="0" smtClean="0"/>
              <a:t>φωσφατιδυλ-χολίνη</a:t>
            </a:r>
            <a:r>
              <a:rPr lang="el-GR" sz="2400" dirty="0" smtClean="0"/>
              <a:t> (συστατικό της λεκιθίνης του λευκού των αβγών) και συνθετικά παράγωγα: </a:t>
            </a:r>
            <a:r>
              <a:rPr lang="el-GR" sz="2400" b="1" dirty="0" smtClean="0"/>
              <a:t>1-παλμιτοϋλ-2-ολεϋλ-φωσφατιδυλ-χολίνη.</a:t>
            </a:r>
          </a:p>
        </p:txBody>
      </p:sp>
      <p:grpSp>
        <p:nvGrpSpPr>
          <p:cNvPr id="9" name="8 - Ομάδα"/>
          <p:cNvGrpSpPr/>
          <p:nvPr/>
        </p:nvGrpSpPr>
        <p:grpSpPr>
          <a:xfrm>
            <a:off x="1691680" y="5229200"/>
            <a:ext cx="6330500" cy="1357322"/>
            <a:chOff x="1262288" y="4857760"/>
            <a:chExt cx="6330500" cy="1357322"/>
          </a:xfrm>
        </p:grpSpPr>
        <p:pic>
          <p:nvPicPr>
            <p:cNvPr id="193538" name="Picture 2" descr="File:1-palmitoyl-2-oleoylphosphatidylcholine.svg"/>
            <p:cNvPicPr>
              <a:picLocks noChangeAspect="1" noChangeArrowheads="1"/>
            </p:cNvPicPr>
            <p:nvPr/>
          </p:nvPicPr>
          <p:blipFill>
            <a:blip r:embed="rId2">
              <a:lum bright="-37000" contrast="58000"/>
            </a:blip>
            <a:srcRect/>
            <a:stretch>
              <a:fillRect/>
            </a:stretch>
          </p:blipFill>
          <p:spPr bwMode="auto">
            <a:xfrm>
              <a:off x="1262288" y="4857760"/>
              <a:ext cx="6330500" cy="1285884"/>
            </a:xfrm>
            <a:prstGeom prst="rect">
              <a:avLst/>
            </a:prstGeom>
            <a:noFill/>
          </p:spPr>
        </p:pic>
        <p:sp>
          <p:nvSpPr>
            <p:cNvPr id="7" name="6 - Έλλειψη"/>
            <p:cNvSpPr/>
            <p:nvPr/>
          </p:nvSpPr>
          <p:spPr>
            <a:xfrm>
              <a:off x="5786446" y="5357826"/>
              <a:ext cx="857256" cy="8572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8" name="7 - Στρογγυλεμένο ορθογώνιο"/>
            <p:cNvSpPr/>
            <p:nvPr/>
          </p:nvSpPr>
          <p:spPr>
            <a:xfrm>
              <a:off x="6858016" y="5500702"/>
              <a:ext cx="500066" cy="571504"/>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66</a:t>
            </a:fld>
            <a:endParaRPr lang="el-GR" dirty="0">
              <a:solidFill>
                <a:prstClr val="black"/>
              </a:solidFill>
            </a:endParaRPr>
          </a:p>
        </p:txBody>
      </p:sp>
    </p:spTree>
    <p:extLst>
      <p:ext uri="{BB962C8B-B14F-4D97-AF65-F5344CB8AC3E}">
        <p14:creationId xmlns:p14="http://schemas.microsoft.com/office/powerpoint/2010/main" val="16162012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Διπλά ιονικά (</a:t>
            </a:r>
            <a:r>
              <a:rPr lang="en-US" dirty="0" smtClean="0"/>
              <a:t>zwitterionic)</a:t>
            </a:r>
            <a:r>
              <a:rPr lang="el-GR" dirty="0" smtClean="0"/>
              <a:t> τασιενεργά </a:t>
            </a:r>
            <a:endParaRPr lang="el-GR" dirty="0"/>
          </a:p>
        </p:txBody>
      </p:sp>
      <p:sp>
        <p:nvSpPr>
          <p:cNvPr id="3" name="2 - Θέση περιεχομένου"/>
          <p:cNvSpPr>
            <a:spLocks noGrp="1"/>
          </p:cNvSpPr>
          <p:nvPr>
            <p:ph idx="1"/>
          </p:nvPr>
        </p:nvSpPr>
        <p:spPr/>
        <p:txBody>
          <a:bodyPr>
            <a:normAutofit/>
          </a:bodyPr>
          <a:lstStyle/>
          <a:p>
            <a:pPr>
              <a:spcBef>
                <a:spcPts val="1200"/>
              </a:spcBef>
            </a:pPr>
            <a:r>
              <a:rPr lang="el-GR" sz="2400" dirty="0" smtClean="0"/>
              <a:t>Το απορρυπαντικό </a:t>
            </a:r>
            <a:r>
              <a:rPr lang="en-US" sz="2400" dirty="0" smtClean="0"/>
              <a:t>CHAPS</a:t>
            </a:r>
            <a:r>
              <a:rPr lang="el-GR" sz="2400" dirty="0" smtClean="0"/>
              <a:t>.</a:t>
            </a:r>
            <a:endParaRPr lang="en-US" sz="2400" dirty="0" smtClean="0"/>
          </a:p>
          <a:p>
            <a:pPr>
              <a:spcBef>
                <a:spcPts val="1200"/>
              </a:spcBef>
            </a:pPr>
            <a:r>
              <a:rPr lang="el-GR" sz="2400" dirty="0" smtClean="0"/>
              <a:t>Είναι παράγωγο του χολικού οξέος.</a:t>
            </a:r>
            <a:endParaRPr lang="el-GR" sz="2400" dirty="0"/>
          </a:p>
        </p:txBody>
      </p:sp>
      <p:pic>
        <p:nvPicPr>
          <p:cNvPr id="198658" name="Picture 2" descr="File:CHAPS.png"/>
          <p:cNvPicPr>
            <a:picLocks noChangeAspect="1" noChangeArrowheads="1"/>
          </p:cNvPicPr>
          <p:nvPr/>
        </p:nvPicPr>
        <p:blipFill>
          <a:blip r:embed="rId2"/>
          <a:srcRect/>
          <a:stretch>
            <a:fillRect/>
          </a:stretch>
        </p:blipFill>
        <p:spPr bwMode="auto">
          <a:xfrm>
            <a:off x="762000" y="2564904"/>
            <a:ext cx="7620000" cy="3238501"/>
          </a:xfrm>
          <a:prstGeom prst="rect">
            <a:avLst/>
          </a:prstGeom>
          <a:noFill/>
        </p:spPr>
      </p:pic>
      <p:sp>
        <p:nvSpPr>
          <p:cNvPr id="8" name="Rectangle 8"/>
          <p:cNvSpPr/>
          <p:nvPr/>
        </p:nvSpPr>
        <p:spPr>
          <a:xfrm>
            <a:off x="3131840" y="6093296"/>
            <a:ext cx="3271325"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3"/>
              </a:rPr>
              <a:t>CHAPS</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4" tooltip="User:Edgar181"/>
              </a:rPr>
              <a:t>Edgar181</a:t>
            </a:r>
            <a:r>
              <a:rPr lang="en-US" sz="1200" dirty="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solidFill>
              <a:latin typeface="Calibri"/>
            </a:endParaRP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67</a:t>
            </a:fld>
            <a:endParaRPr lang="el-GR" dirty="0">
              <a:solidFill>
                <a:prstClr val="black"/>
              </a:solidFill>
            </a:endParaRPr>
          </a:p>
        </p:txBody>
      </p:sp>
    </p:spTree>
    <p:extLst>
      <p:ext uri="{BB962C8B-B14F-4D97-AF65-F5344CB8AC3E}">
        <p14:creationId xmlns:p14="http://schemas.microsoft.com/office/powerpoint/2010/main" val="8229187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Σχέση ανάμεσα στα </a:t>
            </a:r>
            <a:r>
              <a:rPr lang="en-US" dirty="0" smtClean="0"/>
              <a:t>HLB</a:t>
            </a:r>
            <a:r>
              <a:rPr lang="el-GR" dirty="0" smtClean="0"/>
              <a:t> και </a:t>
            </a:r>
            <a:r>
              <a:rPr lang="en-US" dirty="0" smtClean="0"/>
              <a:t>CMC</a:t>
            </a:r>
            <a:endParaRPr lang="el-GR" dirty="0"/>
          </a:p>
        </p:txBody>
      </p:sp>
      <p:sp>
        <p:nvSpPr>
          <p:cNvPr id="3" name="2 - Θέση περιεχομένου"/>
          <p:cNvSpPr>
            <a:spLocks noGrp="1"/>
          </p:cNvSpPr>
          <p:nvPr>
            <p:ph idx="1"/>
          </p:nvPr>
        </p:nvSpPr>
        <p:spPr/>
        <p:txBody>
          <a:bodyPr>
            <a:noAutofit/>
          </a:bodyPr>
          <a:lstStyle/>
          <a:p>
            <a:pPr>
              <a:lnSpc>
                <a:spcPct val="114000"/>
              </a:lnSpc>
              <a:spcBef>
                <a:spcPts val="1200"/>
              </a:spcBef>
            </a:pPr>
            <a:r>
              <a:rPr lang="el-GR" sz="2400" dirty="0" smtClean="0"/>
              <a:t>Τασιενεργά με </a:t>
            </a:r>
            <a:r>
              <a:rPr lang="el-GR" sz="2400" b="1" dirty="0" smtClean="0"/>
              <a:t>χαμηλή</a:t>
            </a:r>
            <a:r>
              <a:rPr lang="el-GR" sz="2400" dirty="0" smtClean="0"/>
              <a:t> </a:t>
            </a:r>
            <a:r>
              <a:rPr lang="en-US" sz="2400" dirty="0" smtClean="0"/>
              <a:t>CMC</a:t>
            </a:r>
            <a:r>
              <a:rPr lang="el-GR" sz="2400" dirty="0" smtClean="0"/>
              <a:t> (&lt;1 </a:t>
            </a:r>
            <a:r>
              <a:rPr lang="en-US" sz="2400" dirty="0" smtClean="0"/>
              <a:t>mM</a:t>
            </a:r>
            <a:r>
              <a:rPr lang="el-GR" sz="2400" dirty="0" smtClean="0"/>
              <a:t>), δηλαδή σχηματίζουν εύκολα μικκύλια: είναι κυρίως λιπόφιλα και έχουν χαμηλή </a:t>
            </a:r>
            <a:r>
              <a:rPr lang="en-US" sz="2400" dirty="0" smtClean="0"/>
              <a:t>HLB</a:t>
            </a:r>
            <a:r>
              <a:rPr lang="el-GR" sz="2400" dirty="0" smtClean="0"/>
              <a:t>. </a:t>
            </a:r>
          </a:p>
          <a:p>
            <a:pPr>
              <a:lnSpc>
                <a:spcPct val="114000"/>
              </a:lnSpc>
              <a:spcBef>
                <a:spcPts val="1200"/>
              </a:spcBef>
            </a:pPr>
            <a:r>
              <a:rPr lang="el-GR" sz="2400" dirty="0" smtClean="0"/>
              <a:t>Τασιενεργά με </a:t>
            </a:r>
            <a:r>
              <a:rPr lang="el-GR" sz="2400" b="1" dirty="0" smtClean="0"/>
              <a:t>υψηλή</a:t>
            </a:r>
            <a:r>
              <a:rPr lang="el-GR" sz="2400" dirty="0" smtClean="0"/>
              <a:t> </a:t>
            </a:r>
            <a:r>
              <a:rPr lang="en-US" sz="2400" dirty="0" smtClean="0"/>
              <a:t>CMC</a:t>
            </a:r>
            <a:r>
              <a:rPr lang="el-GR" sz="2400" dirty="0" smtClean="0"/>
              <a:t> (&gt;20 </a:t>
            </a:r>
            <a:r>
              <a:rPr lang="en-US" sz="2400" dirty="0" smtClean="0"/>
              <a:t>m</a:t>
            </a:r>
            <a:r>
              <a:rPr lang="el-GR" sz="2400" dirty="0" smtClean="0"/>
              <a:t>Μ), δηλαδή σχηματίζουν δύσκολα μικκύλια: είναι κυρίως υδρόφιλα και αποδίδουν επίσης χαμηλά </a:t>
            </a:r>
            <a:r>
              <a:rPr lang="en-US" sz="2400" dirty="0" smtClean="0"/>
              <a:t>HLB</a:t>
            </a:r>
            <a:r>
              <a:rPr lang="el-GR" sz="2400" dirty="0" smtClean="0"/>
              <a:t>. </a:t>
            </a:r>
          </a:p>
          <a:p>
            <a:pPr>
              <a:lnSpc>
                <a:spcPct val="114000"/>
              </a:lnSpc>
              <a:spcBef>
                <a:spcPts val="1200"/>
              </a:spcBef>
            </a:pPr>
            <a:r>
              <a:rPr lang="el-GR" sz="2400" dirty="0" smtClean="0"/>
              <a:t>Τασιενεργά με </a:t>
            </a:r>
            <a:r>
              <a:rPr lang="el-GR" sz="2400" b="1" dirty="0" smtClean="0"/>
              <a:t>μεσαία</a:t>
            </a:r>
            <a:r>
              <a:rPr lang="el-GR" sz="2400" dirty="0" smtClean="0"/>
              <a:t> </a:t>
            </a:r>
            <a:r>
              <a:rPr lang="en-US" sz="2400" dirty="0" smtClean="0"/>
              <a:t>CMC</a:t>
            </a:r>
            <a:r>
              <a:rPr lang="el-GR" sz="2400" dirty="0" smtClean="0"/>
              <a:t> (2-20 </a:t>
            </a:r>
            <a:r>
              <a:rPr lang="en-US" sz="2400" dirty="0" smtClean="0"/>
              <a:t>mM</a:t>
            </a:r>
            <a:r>
              <a:rPr lang="el-GR" sz="2400" dirty="0" smtClean="0"/>
              <a:t>) τείνουν να έχουν τα υψηλότερα </a:t>
            </a:r>
            <a:r>
              <a:rPr lang="en-US" sz="2400" dirty="0" smtClean="0"/>
              <a:t>HLB</a:t>
            </a:r>
            <a:r>
              <a:rPr lang="el-GR" sz="2400" dirty="0" smtClean="0"/>
              <a:t>.</a:t>
            </a: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68</a:t>
            </a:fld>
            <a:endParaRPr lang="el-GR" dirty="0">
              <a:solidFill>
                <a:prstClr val="black"/>
              </a:solidFill>
            </a:endParaRPr>
          </a:p>
        </p:txBody>
      </p:sp>
    </p:spTree>
    <p:extLst>
      <p:ext uri="{BB962C8B-B14F-4D97-AF65-F5344CB8AC3E}">
        <p14:creationId xmlns:p14="http://schemas.microsoft.com/office/powerpoint/2010/main" val="2528603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Πώς επιτυγχάνεται η ενυδάτωση των ιόντων;</a:t>
            </a:r>
            <a:endParaRPr lang="el-GR" dirty="0"/>
          </a:p>
        </p:txBody>
      </p:sp>
      <p:sp>
        <p:nvSpPr>
          <p:cNvPr id="3" name="2 - Θέση περιεχομένου"/>
          <p:cNvSpPr>
            <a:spLocks noGrp="1"/>
          </p:cNvSpPr>
          <p:nvPr>
            <p:ph idx="1"/>
          </p:nvPr>
        </p:nvSpPr>
        <p:spPr>
          <a:xfrm>
            <a:off x="323528" y="1196752"/>
            <a:ext cx="4032448" cy="5040560"/>
          </a:xfrm>
        </p:spPr>
        <p:txBody>
          <a:bodyPr>
            <a:noAutofit/>
          </a:bodyPr>
          <a:lstStyle/>
          <a:p>
            <a:pPr>
              <a:spcAft>
                <a:spcPts val="1200"/>
              </a:spcAft>
            </a:pPr>
            <a:r>
              <a:rPr lang="el-GR" sz="2400" dirty="0" smtClean="0"/>
              <a:t>Τα ιόντα καταστρέφουν τη συνέχεια της δομής του (υγρού) νερού</a:t>
            </a:r>
            <a:r>
              <a:rPr lang="en-US" sz="2400" dirty="0" smtClean="0"/>
              <a:t>.</a:t>
            </a:r>
            <a:endParaRPr lang="el-GR" sz="2400" dirty="0" smtClean="0"/>
          </a:p>
          <a:p>
            <a:pPr>
              <a:spcAft>
                <a:spcPts val="1200"/>
              </a:spcAft>
            </a:pPr>
            <a:r>
              <a:rPr lang="el-GR" sz="2400" dirty="0" smtClean="0"/>
              <a:t>Κάθε ιόν περιστοιχίζεται από ένα αριθμό μορίων νερού, σχηματίζοντας τη </a:t>
            </a:r>
            <a:r>
              <a:rPr lang="el-GR" sz="2400" b="1" dirty="0" smtClean="0"/>
              <a:t>σφαίρα (ή </a:t>
            </a:r>
            <a:r>
              <a:rPr lang="el-GR" sz="2400" b="1" u="sng" dirty="0" smtClean="0"/>
              <a:t>κλωβό</a:t>
            </a:r>
            <a:r>
              <a:rPr lang="el-GR" sz="2400" b="1" dirty="0" smtClean="0"/>
              <a:t>)  ενυδάτωσης</a:t>
            </a:r>
            <a:r>
              <a:rPr lang="el-GR" sz="2400" dirty="0" smtClean="0"/>
              <a:t>.</a:t>
            </a:r>
          </a:p>
          <a:p>
            <a:r>
              <a:rPr lang="el-GR" sz="2400" dirty="0" smtClean="0"/>
              <a:t>Σχηματίζεται το ιόν </a:t>
            </a:r>
            <a:r>
              <a:rPr lang="en-US" sz="2400" b="1" dirty="0" smtClean="0"/>
              <a:t>Na</a:t>
            </a:r>
            <a:r>
              <a:rPr lang="en-US" sz="2400" b="1" baseline="30000" dirty="0" smtClean="0"/>
              <a:t>+</a:t>
            </a:r>
            <a:r>
              <a:rPr lang="en-US" sz="2000" b="1" dirty="0" smtClean="0"/>
              <a:t>(</a:t>
            </a:r>
            <a:r>
              <a:rPr lang="en-US" sz="2000" b="1" i="1" dirty="0" smtClean="0"/>
              <a:t>aq</a:t>
            </a:r>
            <a:r>
              <a:rPr lang="en-US" sz="2000" b="1" dirty="0" smtClean="0"/>
              <a:t>) </a:t>
            </a:r>
            <a:r>
              <a:rPr lang="el-GR" sz="2000" b="1" dirty="0" smtClean="0"/>
              <a:t> </a:t>
            </a:r>
            <a:r>
              <a:rPr lang="el-GR" sz="2400" dirty="0" smtClean="0"/>
              <a:t>ή  </a:t>
            </a:r>
            <a:r>
              <a:rPr lang="en-US" sz="2400" b="1" dirty="0" smtClean="0"/>
              <a:t>[Na(H</a:t>
            </a:r>
            <a:r>
              <a:rPr lang="en-US" sz="2400" b="1" baseline="-25000" dirty="0" smtClean="0"/>
              <a:t>2</a:t>
            </a:r>
            <a:r>
              <a:rPr lang="en-US" sz="2400" b="1" dirty="0" smtClean="0"/>
              <a:t>O)</a:t>
            </a:r>
            <a:r>
              <a:rPr lang="en-US" sz="2400" b="1" baseline="-25000" dirty="0" smtClean="0"/>
              <a:t>6</a:t>
            </a:r>
            <a:r>
              <a:rPr lang="en-US" sz="2400" b="1" dirty="0" smtClean="0"/>
              <a:t>]</a:t>
            </a:r>
            <a:r>
              <a:rPr lang="en-US" sz="2400" b="1" baseline="30000" dirty="0" smtClean="0"/>
              <a:t>+</a:t>
            </a:r>
            <a:endParaRPr lang="el-GR" sz="2400" b="1" baseline="30000" dirty="0"/>
          </a:p>
        </p:txBody>
      </p:sp>
      <p:grpSp>
        <p:nvGrpSpPr>
          <p:cNvPr id="6" name="Ομάδα 5"/>
          <p:cNvGrpSpPr/>
          <p:nvPr/>
        </p:nvGrpSpPr>
        <p:grpSpPr>
          <a:xfrm>
            <a:off x="4211960" y="1304558"/>
            <a:ext cx="5034572" cy="5102272"/>
            <a:chOff x="3560543" y="1105459"/>
            <a:chExt cx="5699532" cy="5506148"/>
          </a:xfrm>
        </p:grpSpPr>
        <p:pic>
          <p:nvPicPr>
            <p:cNvPr id="91138" name="Picture 2" descr="http://upload.wikimedia.org/wikipedia/commons/thumb/6/67/Na%2BH2O.svg/673px-Na%2BH2O.svg.png"/>
            <p:cNvPicPr>
              <a:picLocks noChangeAspect="1" noChangeArrowheads="1"/>
            </p:cNvPicPr>
            <p:nvPr/>
          </p:nvPicPr>
          <p:blipFill>
            <a:blip r:embed="rId2"/>
            <a:srcRect/>
            <a:stretch>
              <a:fillRect/>
            </a:stretch>
          </p:blipFill>
          <p:spPr bwMode="auto">
            <a:xfrm>
              <a:off x="4572000" y="2071678"/>
              <a:ext cx="3562352" cy="3562352"/>
            </a:xfrm>
            <a:prstGeom prst="rect">
              <a:avLst/>
            </a:prstGeom>
            <a:noFill/>
          </p:spPr>
        </p:pic>
        <p:pic>
          <p:nvPicPr>
            <p:cNvPr id="7" name="Picture 2" descr="http://upload.wikimedia.org/wikipedia/commons/thumb/6/67/Na%2BH2O.svg/673px-Na%2BH2O.svg.png"/>
            <p:cNvPicPr>
              <a:picLocks noChangeAspect="1" noChangeArrowheads="1"/>
            </p:cNvPicPr>
            <p:nvPr/>
          </p:nvPicPr>
          <p:blipFill>
            <a:blip r:embed="rId2"/>
            <a:srcRect l="33958" t="4011" r="39972" b="64171"/>
            <a:stretch>
              <a:fillRect/>
            </a:stretch>
          </p:blipFill>
          <p:spPr bwMode="auto">
            <a:xfrm>
              <a:off x="6286512" y="1142984"/>
              <a:ext cx="928694" cy="1133460"/>
            </a:xfrm>
            <a:prstGeom prst="rect">
              <a:avLst/>
            </a:prstGeom>
            <a:noFill/>
          </p:spPr>
        </p:pic>
        <p:sp>
          <p:nvSpPr>
            <p:cNvPr id="8" name="7 - Έλλειψη"/>
            <p:cNvSpPr/>
            <p:nvPr/>
          </p:nvSpPr>
          <p:spPr>
            <a:xfrm>
              <a:off x="5072066" y="2643182"/>
              <a:ext cx="2500330" cy="2500330"/>
            </a:xfrm>
            <a:prstGeom prst="ellipse">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9" name="8 - TextBox"/>
            <p:cNvSpPr txBox="1"/>
            <p:nvPr/>
          </p:nvSpPr>
          <p:spPr>
            <a:xfrm>
              <a:off x="7688472" y="3487167"/>
              <a:ext cx="1571603" cy="996417"/>
            </a:xfrm>
            <a:prstGeom prst="rect">
              <a:avLst/>
            </a:prstGeom>
            <a:noFill/>
          </p:spPr>
          <p:txBody>
            <a:bodyPr wrap="square" rtlCol="0">
              <a:spAutoFit/>
            </a:bodyPr>
            <a:lstStyle/>
            <a:p>
              <a:r>
                <a:rPr lang="el-GR" dirty="0" smtClean="0">
                  <a:solidFill>
                    <a:prstClr val="black"/>
                  </a:solidFill>
                  <a:latin typeface="Calibri"/>
                </a:rPr>
                <a:t>Πρώτη σφαίρα ενυδάτωσης</a:t>
              </a:r>
              <a:endParaRPr lang="el-GR" dirty="0">
                <a:solidFill>
                  <a:prstClr val="black"/>
                </a:solidFill>
                <a:latin typeface="Calibri"/>
              </a:endParaRPr>
            </a:p>
          </p:txBody>
        </p:sp>
        <p:pic>
          <p:nvPicPr>
            <p:cNvPr id="10" name="Picture 2" descr="http://upload.wikimedia.org/wikipedia/commons/thumb/6/67/Na%2BH2O.svg/673px-Na%2BH2O.svg.png"/>
            <p:cNvPicPr>
              <a:picLocks noChangeAspect="1" noChangeArrowheads="1"/>
            </p:cNvPicPr>
            <p:nvPr/>
          </p:nvPicPr>
          <p:blipFill>
            <a:blip r:embed="rId2"/>
            <a:srcRect l="33958" t="4011" r="39972" b="64171"/>
            <a:stretch>
              <a:fillRect/>
            </a:stretch>
          </p:blipFill>
          <p:spPr bwMode="auto">
            <a:xfrm rot="1074716">
              <a:off x="7224125" y="1401204"/>
              <a:ext cx="928694" cy="1133460"/>
            </a:xfrm>
            <a:prstGeom prst="rect">
              <a:avLst/>
            </a:prstGeom>
            <a:noFill/>
          </p:spPr>
        </p:pic>
        <p:pic>
          <p:nvPicPr>
            <p:cNvPr id="11" name="Picture 2" descr="http://upload.wikimedia.org/wikipedia/commons/thumb/6/67/Na%2BH2O.svg/673px-Na%2BH2O.svg.png"/>
            <p:cNvPicPr>
              <a:picLocks noChangeAspect="1" noChangeArrowheads="1"/>
            </p:cNvPicPr>
            <p:nvPr/>
          </p:nvPicPr>
          <p:blipFill>
            <a:blip r:embed="rId2"/>
            <a:srcRect l="33958" t="4011" r="39972" b="64171"/>
            <a:stretch>
              <a:fillRect/>
            </a:stretch>
          </p:blipFill>
          <p:spPr bwMode="auto">
            <a:xfrm rot="2868984">
              <a:off x="7938504" y="2180197"/>
              <a:ext cx="928694" cy="1133460"/>
            </a:xfrm>
            <a:prstGeom prst="rect">
              <a:avLst/>
            </a:prstGeom>
            <a:noFill/>
          </p:spPr>
        </p:pic>
        <p:pic>
          <p:nvPicPr>
            <p:cNvPr id="12" name="Picture 2" descr="http://upload.wikimedia.org/wikipedia/commons/thumb/6/67/Na%2BH2O.svg/673px-Na%2BH2O.svg.png"/>
            <p:cNvPicPr>
              <a:picLocks noChangeAspect="1" noChangeArrowheads="1"/>
            </p:cNvPicPr>
            <p:nvPr/>
          </p:nvPicPr>
          <p:blipFill>
            <a:blip r:embed="rId2"/>
            <a:srcRect l="33958" t="4011" r="39972" b="64171"/>
            <a:stretch>
              <a:fillRect/>
            </a:stretch>
          </p:blipFill>
          <p:spPr bwMode="auto">
            <a:xfrm rot="20648120">
              <a:off x="5280743" y="1105459"/>
              <a:ext cx="928694" cy="1133460"/>
            </a:xfrm>
            <a:prstGeom prst="rect">
              <a:avLst/>
            </a:prstGeom>
            <a:noFill/>
          </p:spPr>
        </p:pic>
        <p:pic>
          <p:nvPicPr>
            <p:cNvPr id="13" name="Picture 2" descr="http://upload.wikimedia.org/wikipedia/commons/thumb/6/67/Na%2BH2O.svg/673px-Na%2BH2O.svg.png"/>
            <p:cNvPicPr>
              <a:picLocks noChangeAspect="1" noChangeArrowheads="1"/>
            </p:cNvPicPr>
            <p:nvPr/>
          </p:nvPicPr>
          <p:blipFill>
            <a:blip r:embed="rId2"/>
            <a:srcRect l="33958" t="4011" r="39972" b="64171"/>
            <a:stretch>
              <a:fillRect/>
            </a:stretch>
          </p:blipFill>
          <p:spPr bwMode="auto">
            <a:xfrm rot="19667720">
              <a:off x="4231092" y="1660454"/>
              <a:ext cx="928694" cy="1133460"/>
            </a:xfrm>
            <a:prstGeom prst="rect">
              <a:avLst/>
            </a:prstGeom>
            <a:noFill/>
          </p:spPr>
        </p:pic>
        <p:pic>
          <p:nvPicPr>
            <p:cNvPr id="14" name="Picture 2" descr="http://upload.wikimedia.org/wikipedia/commons/thumb/6/67/Na%2BH2O.svg/673px-Na%2BH2O.svg.png"/>
            <p:cNvPicPr>
              <a:picLocks noChangeAspect="1" noChangeArrowheads="1"/>
            </p:cNvPicPr>
            <p:nvPr/>
          </p:nvPicPr>
          <p:blipFill>
            <a:blip r:embed="rId2"/>
            <a:srcRect l="33958" t="4011" r="39972" b="64171"/>
            <a:stretch>
              <a:fillRect/>
            </a:stretch>
          </p:blipFill>
          <p:spPr bwMode="auto">
            <a:xfrm rot="17502349">
              <a:off x="3662926" y="2503161"/>
              <a:ext cx="928694" cy="1133460"/>
            </a:xfrm>
            <a:prstGeom prst="rect">
              <a:avLst/>
            </a:prstGeom>
            <a:noFill/>
          </p:spPr>
        </p:pic>
        <p:sp>
          <p:nvSpPr>
            <p:cNvPr id="15" name="14 - Έλλειψη"/>
            <p:cNvSpPr/>
            <p:nvPr/>
          </p:nvSpPr>
          <p:spPr>
            <a:xfrm>
              <a:off x="4000496" y="1500174"/>
              <a:ext cx="4714908" cy="4714908"/>
            </a:xfrm>
            <a:prstGeom prst="ellipse">
              <a:avLst/>
            </a:prstGeom>
            <a:noFill/>
            <a:ln>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6" name="15 - TextBox"/>
            <p:cNvSpPr txBox="1"/>
            <p:nvPr/>
          </p:nvSpPr>
          <p:spPr>
            <a:xfrm>
              <a:off x="6535401" y="5615190"/>
              <a:ext cx="2608599" cy="996417"/>
            </a:xfrm>
            <a:prstGeom prst="rect">
              <a:avLst/>
            </a:prstGeom>
            <a:noFill/>
          </p:spPr>
          <p:txBody>
            <a:bodyPr wrap="square" rtlCol="0">
              <a:spAutoFit/>
            </a:bodyPr>
            <a:lstStyle/>
            <a:p>
              <a:r>
                <a:rPr lang="el-GR" dirty="0" smtClean="0">
                  <a:solidFill>
                    <a:prstClr val="black"/>
                  </a:solidFill>
                  <a:latin typeface="Calibri"/>
                </a:rPr>
                <a:t>Δεύτερη σφαίρα ενυδάτωσης </a:t>
              </a:r>
              <a:endParaRPr lang="en-US" dirty="0" smtClean="0">
                <a:solidFill>
                  <a:prstClr val="black"/>
                </a:solidFill>
                <a:latin typeface="Calibri"/>
              </a:endParaRPr>
            </a:p>
            <a:p>
              <a:r>
                <a:rPr lang="en-US" dirty="0" smtClean="0">
                  <a:solidFill>
                    <a:prstClr val="black"/>
                  </a:solidFill>
                  <a:latin typeface="Calibri"/>
                </a:rPr>
                <a:t>(</a:t>
              </a:r>
              <a:r>
                <a:rPr lang="el-GR" dirty="0" smtClean="0">
                  <a:solidFill>
                    <a:prstClr val="black"/>
                  </a:solidFill>
                  <a:latin typeface="Calibri"/>
                </a:rPr>
                <a:t>ασαφής και ασταθής</a:t>
              </a:r>
              <a:r>
                <a:rPr lang="en-US" dirty="0" smtClean="0">
                  <a:solidFill>
                    <a:prstClr val="black"/>
                  </a:solidFill>
                  <a:latin typeface="Calibri"/>
                </a:rPr>
                <a:t>)</a:t>
              </a:r>
              <a:endParaRPr lang="el-GR" dirty="0">
                <a:solidFill>
                  <a:prstClr val="black"/>
                </a:solidFill>
                <a:latin typeface="Calibri"/>
              </a:endParaRPr>
            </a:p>
          </p:txBody>
        </p:sp>
      </p:grpSp>
      <p:sp>
        <p:nvSpPr>
          <p:cNvPr id="19" name="Rectangle 8"/>
          <p:cNvSpPr/>
          <p:nvPr/>
        </p:nvSpPr>
        <p:spPr>
          <a:xfrm>
            <a:off x="4490708" y="6375358"/>
            <a:ext cx="2701380" cy="461665"/>
          </a:xfrm>
          <a:prstGeom prst="rect">
            <a:avLst/>
          </a:prstGeom>
        </p:spPr>
        <p:txBody>
          <a:bodyPr wrap="square">
            <a:spAutoFit/>
          </a:bodyPr>
          <a:lstStyle/>
          <a:p>
            <a:pPr algn="ctr"/>
            <a:r>
              <a:rPr lang="el-GR" sz="1200" dirty="0" smtClean="0">
                <a:solidFill>
                  <a:prstClr val="black">
                    <a:lumMod val="65000"/>
                    <a:lumOff val="35000"/>
                  </a:prstClr>
                </a:solidFill>
                <a:latin typeface="Calibri"/>
              </a:rPr>
              <a:t>Αναδημιουργία από : </a:t>
            </a: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3"/>
              </a:rPr>
              <a:t>Na+H2O</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4" tooltip="User:Leyo"/>
              </a:rPr>
              <a:t>Leyo</a:t>
            </a:r>
            <a:r>
              <a:rPr lang="en-US" sz="1200" dirty="0" smtClean="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solidFill>
              <a:latin typeface="Calibri"/>
            </a:endParaRP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6</a:t>
            </a:fld>
            <a:endParaRPr lang="el-GR" dirty="0">
              <a:solidFill>
                <a:prstClr val="black"/>
              </a:solidFill>
            </a:endParaRPr>
          </a:p>
        </p:txBody>
      </p:sp>
    </p:spTree>
    <p:extLst>
      <p:ext uri="{BB962C8B-B14F-4D97-AF65-F5344CB8AC3E}">
        <p14:creationId xmlns:p14="http://schemas.microsoft.com/office/powerpoint/2010/main" val="15021099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Τασιενεργά υλικά και </a:t>
            </a:r>
            <a:r>
              <a:rPr lang="en-US" dirty="0" smtClean="0"/>
              <a:t>HLB</a:t>
            </a:r>
            <a:endParaRPr lang="el-GR" dirty="0"/>
          </a:p>
        </p:txBody>
      </p:sp>
      <p:sp>
        <p:nvSpPr>
          <p:cNvPr id="3" name="2 - Θέση περιεχομένου"/>
          <p:cNvSpPr>
            <a:spLocks noGrp="1"/>
          </p:cNvSpPr>
          <p:nvPr>
            <p:ph idx="1"/>
          </p:nvPr>
        </p:nvSpPr>
        <p:spPr>
          <a:xfrm>
            <a:off x="323528" y="1196752"/>
            <a:ext cx="8640960" cy="5661248"/>
          </a:xfrm>
          <a:noFill/>
        </p:spPr>
        <p:txBody>
          <a:bodyPr>
            <a:noAutofit/>
          </a:bodyPr>
          <a:lstStyle/>
          <a:p>
            <a:pPr marL="1793875" indent="-1435100">
              <a:spcBef>
                <a:spcPts val="1200"/>
              </a:spcBef>
              <a:buNone/>
              <a:tabLst>
                <a:tab pos="2057400" algn="l"/>
              </a:tabLst>
            </a:pPr>
            <a:r>
              <a:rPr lang="en-US" sz="2200" b="1" dirty="0" smtClean="0"/>
              <a:t>HLB 1 </a:t>
            </a:r>
            <a:r>
              <a:rPr lang="el-GR" sz="2200" b="1" dirty="0" smtClean="0"/>
              <a:t>-</a:t>
            </a:r>
            <a:r>
              <a:rPr lang="en-US" sz="2200" b="1" dirty="0" smtClean="0"/>
              <a:t> 3.5 </a:t>
            </a:r>
            <a:r>
              <a:rPr lang="el-GR" sz="2200" b="1" dirty="0" smtClean="0"/>
              <a:t>υλικά αντι-αφρισμού </a:t>
            </a:r>
            <a:r>
              <a:rPr lang="el-GR" sz="2200" dirty="0" smtClean="0"/>
              <a:t>(ελαϊκό οξύ,μονοστεατική</a:t>
            </a:r>
            <a:r>
              <a:rPr lang="en-US" sz="2200" dirty="0"/>
              <a:t> </a:t>
            </a:r>
            <a:r>
              <a:rPr lang="el-GR" sz="2200" dirty="0" smtClean="0"/>
              <a:t>γλυκερίνη, τριστεατική σορβιτάνη)</a:t>
            </a:r>
            <a:r>
              <a:rPr lang="en-US" sz="2200" dirty="0" smtClean="0"/>
              <a:t>.</a:t>
            </a:r>
          </a:p>
          <a:p>
            <a:pPr marL="1793875" indent="-1435100">
              <a:spcBef>
                <a:spcPts val="1200"/>
              </a:spcBef>
              <a:buNone/>
              <a:tabLst>
                <a:tab pos="2057400" algn="l"/>
              </a:tabLst>
            </a:pPr>
            <a:r>
              <a:rPr lang="en-US" sz="2200" b="1" dirty="0" smtClean="0"/>
              <a:t>HLB 3.5 - 8 </a:t>
            </a:r>
            <a:r>
              <a:rPr lang="el-GR" sz="2200" b="1" dirty="0" smtClean="0"/>
              <a:t>γαλακτωματοποιητές</a:t>
            </a:r>
            <a:r>
              <a:rPr lang="el-GR" sz="2200" dirty="0" smtClean="0"/>
              <a:t> </a:t>
            </a:r>
            <a:r>
              <a:rPr lang="en-US" sz="2200" b="1" dirty="0" smtClean="0"/>
              <a:t>w/o</a:t>
            </a:r>
            <a:r>
              <a:rPr lang="el-GR" sz="2200" dirty="0" smtClean="0"/>
              <a:t> (μονοστεατική</a:t>
            </a:r>
            <a:r>
              <a:rPr lang="en-US" sz="2200" dirty="0"/>
              <a:t> </a:t>
            </a:r>
            <a:r>
              <a:rPr lang="el-GR" sz="2200" dirty="0" smtClean="0"/>
              <a:t>γλυκερίνη, μονοελαϊκή σορβιτάνη [</a:t>
            </a:r>
            <a:r>
              <a:rPr lang="en-US" sz="2200" dirty="0" smtClean="0"/>
              <a:t>Span80], </a:t>
            </a:r>
            <a:r>
              <a:rPr lang="el-GR" sz="2200" dirty="0" smtClean="0"/>
              <a:t>μονοδαφνική αιθυλενογλυκόλη)</a:t>
            </a:r>
            <a:r>
              <a:rPr lang="en-US" sz="2200" dirty="0" smtClean="0"/>
              <a:t>.</a:t>
            </a:r>
          </a:p>
          <a:p>
            <a:pPr marL="1616075" indent="-1257300">
              <a:spcBef>
                <a:spcPts val="1200"/>
              </a:spcBef>
              <a:buNone/>
              <a:tabLst>
                <a:tab pos="2057400" algn="l"/>
              </a:tabLst>
            </a:pPr>
            <a:r>
              <a:rPr lang="en-US" sz="2200" b="1" dirty="0" smtClean="0"/>
              <a:t>HLB 7 - 9</a:t>
            </a:r>
            <a:r>
              <a:rPr lang="en-US" sz="2200" dirty="0" smtClean="0"/>
              <a:t> </a:t>
            </a:r>
            <a:r>
              <a:rPr lang="el-GR" sz="2200" b="1" dirty="0" smtClean="0"/>
              <a:t>μέσα διαβροχής – </a:t>
            </a:r>
            <a:r>
              <a:rPr lang="en-US" sz="2200" b="1" dirty="0" smtClean="0"/>
              <a:t>wetting</a:t>
            </a:r>
            <a:r>
              <a:rPr lang="el-GR" sz="2200" b="1" dirty="0" smtClean="0"/>
              <a:t> </a:t>
            </a:r>
            <a:r>
              <a:rPr lang="el-GR" sz="2200" dirty="0" smtClean="0"/>
              <a:t>(μονοδαφνική</a:t>
            </a:r>
            <a:r>
              <a:rPr lang="en-US" sz="2200" dirty="0"/>
              <a:t> </a:t>
            </a:r>
            <a:r>
              <a:rPr lang="el-GR" sz="2200" dirty="0" smtClean="0"/>
              <a:t>σορβιτάνη</a:t>
            </a:r>
            <a:r>
              <a:rPr lang="en-US" sz="2200" dirty="0"/>
              <a:t> </a:t>
            </a:r>
            <a:r>
              <a:rPr lang="en-US" sz="2200" dirty="0" smtClean="0"/>
              <a:t>[Span20]</a:t>
            </a:r>
            <a:r>
              <a:rPr lang="el-GR" sz="2200" dirty="0" smtClean="0"/>
              <a:t>, πολυοξυαιθυλενικός δαφνικός</a:t>
            </a:r>
            <a:r>
              <a:rPr lang="en-US" sz="2200" dirty="0"/>
              <a:t> </a:t>
            </a:r>
            <a:r>
              <a:rPr lang="el-GR" sz="2200" dirty="0" smtClean="0"/>
              <a:t>αιθέρας</a:t>
            </a:r>
            <a:r>
              <a:rPr lang="en-US" sz="2200" dirty="0" smtClean="0"/>
              <a:t> </a:t>
            </a:r>
            <a:r>
              <a:rPr lang="el-GR" sz="2200" dirty="0" smtClean="0"/>
              <a:t>[</a:t>
            </a:r>
            <a:r>
              <a:rPr lang="en-US" sz="2200" dirty="0" smtClean="0"/>
              <a:t>Brij30</a:t>
            </a:r>
            <a:r>
              <a:rPr lang="el-GR" sz="2200" dirty="0" smtClean="0"/>
              <a:t>]</a:t>
            </a:r>
            <a:r>
              <a:rPr lang="en-US" sz="2200" dirty="0" smtClean="0"/>
              <a:t>).</a:t>
            </a:r>
          </a:p>
          <a:p>
            <a:pPr marL="1704975" indent="-1346200">
              <a:spcBef>
                <a:spcPts val="1200"/>
              </a:spcBef>
              <a:buNone/>
              <a:tabLst>
                <a:tab pos="2057400" algn="l"/>
              </a:tabLst>
            </a:pPr>
            <a:r>
              <a:rPr lang="en-US" sz="2200" b="1" dirty="0" smtClean="0"/>
              <a:t>HLB</a:t>
            </a:r>
            <a:r>
              <a:rPr lang="el-GR" sz="2200" b="1" dirty="0" smtClean="0"/>
              <a:t> </a:t>
            </a:r>
            <a:r>
              <a:rPr lang="en-US" sz="2200" b="1" dirty="0" smtClean="0"/>
              <a:t>8 - 16 </a:t>
            </a:r>
            <a:r>
              <a:rPr lang="el-GR" sz="2200" b="1" dirty="0" smtClean="0"/>
              <a:t>γαλακτωματοποιητές</a:t>
            </a:r>
            <a:r>
              <a:rPr lang="el-GR" sz="2200" dirty="0" smtClean="0"/>
              <a:t> </a:t>
            </a:r>
            <a:r>
              <a:rPr lang="en-US" sz="2200" b="1" dirty="0" smtClean="0"/>
              <a:t>o/w</a:t>
            </a:r>
            <a:r>
              <a:rPr lang="en-US" sz="2200" dirty="0" smtClean="0"/>
              <a:t> </a:t>
            </a:r>
            <a:r>
              <a:rPr lang="el-GR" sz="2200" dirty="0" smtClean="0"/>
              <a:t>(</a:t>
            </a:r>
            <a:r>
              <a:rPr lang="en-US" sz="2200" dirty="0" smtClean="0"/>
              <a:t>Span20, Brij30, </a:t>
            </a:r>
            <a:r>
              <a:rPr lang="el-GR" sz="2200" dirty="0" smtClean="0"/>
              <a:t>ελαϊκή</a:t>
            </a:r>
            <a:r>
              <a:rPr lang="en-US" sz="2200" dirty="0"/>
              <a:t> </a:t>
            </a:r>
            <a:r>
              <a:rPr lang="el-GR" sz="2200" dirty="0" smtClean="0"/>
              <a:t>τριαιθανολαμίνη, μονοελαϊκή πολυοξυ-αιθυλενο-σορβιτάνη (</a:t>
            </a:r>
            <a:r>
              <a:rPr lang="en-US" sz="2200" dirty="0" smtClean="0"/>
              <a:t>Tween 80).</a:t>
            </a:r>
          </a:p>
          <a:p>
            <a:pPr indent="15875">
              <a:spcBef>
                <a:spcPts val="1200"/>
              </a:spcBef>
              <a:buNone/>
              <a:tabLst>
                <a:tab pos="2057400" algn="l"/>
              </a:tabLst>
            </a:pPr>
            <a:r>
              <a:rPr lang="en-US" sz="2200" b="1" dirty="0" smtClean="0"/>
              <a:t>HLB 13 - 16 </a:t>
            </a:r>
            <a:r>
              <a:rPr lang="el-GR" sz="2200" b="1" dirty="0" smtClean="0"/>
              <a:t>απορρυπαντικά</a:t>
            </a:r>
            <a:r>
              <a:rPr lang="en-US" sz="2200" b="1" dirty="0" smtClean="0"/>
              <a:t> </a:t>
            </a:r>
            <a:r>
              <a:rPr lang="el-GR" sz="2200" dirty="0" smtClean="0"/>
              <a:t>(</a:t>
            </a:r>
            <a:r>
              <a:rPr lang="en-US" sz="2200" dirty="0" smtClean="0"/>
              <a:t>Tween 80, Brij35</a:t>
            </a:r>
            <a:r>
              <a:rPr lang="el-GR" sz="2200" dirty="0" smtClean="0"/>
              <a:t>)</a:t>
            </a:r>
            <a:r>
              <a:rPr lang="en-US" sz="2200" dirty="0" smtClean="0"/>
              <a:t>.</a:t>
            </a:r>
          </a:p>
          <a:p>
            <a:pPr marL="1882775" indent="-1524000">
              <a:spcBef>
                <a:spcPts val="1200"/>
              </a:spcBef>
              <a:buNone/>
              <a:tabLst>
                <a:tab pos="2057400" algn="l"/>
              </a:tabLst>
            </a:pPr>
            <a:r>
              <a:rPr lang="en-US" sz="2200" b="1" dirty="0" smtClean="0"/>
              <a:t>HLB 15 </a:t>
            </a:r>
            <a:r>
              <a:rPr lang="el-GR" sz="2200" b="1" dirty="0" smtClean="0"/>
              <a:t>-</a:t>
            </a:r>
            <a:r>
              <a:rPr lang="en-US" sz="2200" b="1" dirty="0" smtClean="0"/>
              <a:t> </a:t>
            </a:r>
            <a:r>
              <a:rPr lang="el-GR" sz="2200" b="1" dirty="0" smtClean="0"/>
              <a:t>6</a:t>
            </a:r>
            <a:r>
              <a:rPr lang="en-US" sz="2200" b="1" dirty="0" smtClean="0"/>
              <a:t>0 </a:t>
            </a:r>
            <a:r>
              <a:rPr lang="el-GR" sz="2200" b="1" dirty="0" smtClean="0"/>
              <a:t>συστήματα διαλυτοποίησης</a:t>
            </a:r>
            <a:r>
              <a:rPr lang="en-US" sz="2200" b="1" dirty="0" smtClean="0"/>
              <a:t> </a:t>
            </a:r>
            <a:r>
              <a:rPr lang="en-US" sz="2200" dirty="0" smtClean="0"/>
              <a:t>(</a:t>
            </a:r>
            <a:r>
              <a:rPr lang="el-GR" sz="2200" dirty="0" smtClean="0"/>
              <a:t>πολυοξυ-αιθυλενικός δαφνικός αιθέρας [</a:t>
            </a:r>
            <a:r>
              <a:rPr lang="en-US" sz="2200" dirty="0" smtClean="0"/>
              <a:t>Brij35], </a:t>
            </a:r>
            <a:r>
              <a:rPr lang="el-GR" sz="2200" dirty="0" smtClean="0"/>
              <a:t>ελαϊκό νάτριο</a:t>
            </a:r>
            <a:r>
              <a:rPr lang="en-US" sz="2200" dirty="0" smtClean="0"/>
              <a:t>/</a:t>
            </a:r>
            <a:r>
              <a:rPr lang="el-GR" sz="2200" dirty="0" smtClean="0"/>
              <a:t>κάλιο,</a:t>
            </a:r>
            <a:r>
              <a:rPr lang="en-US" sz="2200" dirty="0" smtClean="0"/>
              <a:t> </a:t>
            </a:r>
            <a:r>
              <a:rPr lang="el-GR" sz="2200" dirty="0" smtClean="0"/>
              <a:t>δωδεκυλο-θειικό νάτριο [</a:t>
            </a:r>
            <a:r>
              <a:rPr lang="en-US" sz="2200" dirty="0" smtClean="0"/>
              <a:t>SDS]</a:t>
            </a:r>
            <a:r>
              <a:rPr lang="el-GR" sz="2200" dirty="0" smtClean="0"/>
              <a:t>)</a:t>
            </a:r>
            <a:r>
              <a:rPr lang="en-US" sz="2200" dirty="0" smtClean="0"/>
              <a:t>.</a:t>
            </a:r>
            <a:endParaRPr lang="el-GR" sz="2200" dirty="0" smtClean="0"/>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69</a:t>
            </a:fld>
            <a:endParaRPr lang="el-GR" dirty="0">
              <a:solidFill>
                <a:prstClr val="black"/>
              </a:solidFill>
            </a:endParaRPr>
          </a:p>
        </p:txBody>
      </p:sp>
    </p:spTree>
    <p:extLst>
      <p:ext uri="{BB962C8B-B14F-4D97-AF65-F5344CB8AC3E}">
        <p14:creationId xmlns:p14="http://schemas.microsoft.com/office/powerpoint/2010/main" val="16789423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Βιβλιογραφία</a:t>
            </a:r>
            <a:endParaRPr lang="el-GR" dirty="0"/>
          </a:p>
        </p:txBody>
      </p:sp>
      <p:sp>
        <p:nvSpPr>
          <p:cNvPr id="3" name="Θέση περιεχομένου 2"/>
          <p:cNvSpPr>
            <a:spLocks noGrp="1"/>
          </p:cNvSpPr>
          <p:nvPr>
            <p:ph idx="1"/>
          </p:nvPr>
        </p:nvSpPr>
        <p:spPr>
          <a:xfrm>
            <a:off x="457200" y="1196752"/>
            <a:ext cx="8363272" cy="5472608"/>
          </a:xfrm>
        </p:spPr>
        <p:txBody>
          <a:bodyPr>
            <a:normAutofit lnSpcReduction="10000"/>
          </a:bodyPr>
          <a:lstStyle/>
          <a:p>
            <a:pPr marL="358775" lvl="0" indent="-358775" eaLnBrk="0" fontAlgn="base" hangingPunct="0">
              <a:lnSpc>
                <a:spcPct val="110000"/>
              </a:lnSpc>
              <a:spcBef>
                <a:spcPts val="1200"/>
              </a:spcBef>
              <a:spcAft>
                <a:spcPts val="600"/>
              </a:spcAft>
            </a:pPr>
            <a:r>
              <a:rPr lang="en-US" sz="2400" dirty="0">
                <a:ea typeface="Calibri" pitchFamily="34" charset="0"/>
                <a:cs typeface="Arial" pitchFamily="34" charset="0"/>
              </a:rPr>
              <a:t>Horie, V., Materials for Conservation, Elsevier &amp; Butterworth-Heinemann, 2</a:t>
            </a:r>
            <a:r>
              <a:rPr lang="en-US" sz="2400" baseline="30000" dirty="0">
                <a:ea typeface="Calibri" pitchFamily="34" charset="0"/>
                <a:cs typeface="Arial" pitchFamily="34" charset="0"/>
              </a:rPr>
              <a:t>nd</a:t>
            </a:r>
            <a:r>
              <a:rPr lang="en-US" sz="2400" dirty="0">
                <a:ea typeface="Calibri" pitchFamily="34" charset="0"/>
                <a:cs typeface="Arial" pitchFamily="34" charset="0"/>
              </a:rPr>
              <a:t> Ed., Amsterdam </a:t>
            </a:r>
            <a:r>
              <a:rPr lang="en-US" sz="2400" dirty="0" smtClean="0">
                <a:ea typeface="Calibri" pitchFamily="34" charset="0"/>
                <a:cs typeface="Arial" pitchFamily="34" charset="0"/>
              </a:rPr>
              <a:t>2010.</a:t>
            </a:r>
            <a:endParaRPr lang="en-US" sz="2400" dirty="0">
              <a:ea typeface="Calibri" pitchFamily="34" charset="0"/>
              <a:cs typeface="Arial" pitchFamily="34" charset="0"/>
            </a:endParaRPr>
          </a:p>
          <a:p>
            <a:pPr marL="358775" indent="-358775">
              <a:lnSpc>
                <a:spcPct val="110000"/>
              </a:lnSpc>
              <a:spcBef>
                <a:spcPts val="1200"/>
              </a:spcBef>
              <a:spcAft>
                <a:spcPts val="600"/>
              </a:spcAft>
            </a:pPr>
            <a:r>
              <a:rPr lang="sv-SE" sz="2400" dirty="0"/>
              <a:t>Holmberg</a:t>
            </a:r>
            <a:r>
              <a:rPr lang="el-GR" sz="2400" dirty="0"/>
              <a:t> </a:t>
            </a:r>
            <a:r>
              <a:rPr lang="sv-SE" sz="2400" dirty="0"/>
              <a:t>K., Jonsson</a:t>
            </a:r>
            <a:r>
              <a:rPr lang="el-GR" sz="2400" dirty="0"/>
              <a:t> </a:t>
            </a:r>
            <a:r>
              <a:rPr lang="sv-SE" sz="2400" dirty="0"/>
              <a:t>B., Kronberg B. and Lindman</a:t>
            </a:r>
            <a:r>
              <a:rPr lang="el-GR" sz="2400" dirty="0"/>
              <a:t> </a:t>
            </a:r>
            <a:r>
              <a:rPr lang="sv-SE" sz="2400" dirty="0"/>
              <a:t>B., </a:t>
            </a:r>
            <a:r>
              <a:rPr lang="en-US" sz="2400" dirty="0"/>
              <a:t>Surfactants and Polymers in Aqueous Solution, John Wiley and Sons, Chichester, England, </a:t>
            </a:r>
            <a:r>
              <a:rPr lang="en-US" sz="2400" dirty="0" smtClean="0"/>
              <a:t>2003.</a:t>
            </a:r>
            <a:endParaRPr lang="en-US" sz="2400" dirty="0">
              <a:cs typeface="Arial" pitchFamily="34" charset="0"/>
            </a:endParaRPr>
          </a:p>
          <a:p>
            <a:pPr marL="358775" indent="-358775" eaLnBrk="0" fontAlgn="base" hangingPunct="0">
              <a:lnSpc>
                <a:spcPct val="110000"/>
              </a:lnSpc>
              <a:spcBef>
                <a:spcPts val="1200"/>
              </a:spcBef>
              <a:spcAft>
                <a:spcPts val="600"/>
              </a:spcAft>
            </a:pPr>
            <a:r>
              <a:rPr lang="en-US" sz="2400" dirty="0">
                <a:cs typeface="Arial" pitchFamily="34" charset="0"/>
              </a:rPr>
              <a:t>Wolbers</a:t>
            </a:r>
            <a:r>
              <a:rPr lang="el-GR" sz="2400" dirty="0">
                <a:cs typeface="Arial" pitchFamily="34" charset="0"/>
              </a:rPr>
              <a:t> Ρ.</a:t>
            </a:r>
            <a:r>
              <a:rPr lang="en-US" sz="2400" dirty="0">
                <a:cs typeface="Arial" pitchFamily="34" charset="0"/>
              </a:rPr>
              <a:t>,</a:t>
            </a:r>
            <a:r>
              <a:rPr lang="el-GR" sz="2400" dirty="0">
                <a:cs typeface="Arial" pitchFamily="34" charset="0"/>
              </a:rPr>
              <a:t> </a:t>
            </a:r>
            <a:r>
              <a:rPr lang="en-US" sz="2400" dirty="0"/>
              <a:t>The Use of Water-Based Cleaning Systems on Fine Art Surfaces</a:t>
            </a:r>
            <a:r>
              <a:rPr lang="el-GR" sz="2400" dirty="0"/>
              <a:t>,</a:t>
            </a:r>
            <a:r>
              <a:rPr lang="en-US" sz="2400" dirty="0"/>
              <a:t> Archetype, July, 1999.</a:t>
            </a:r>
          </a:p>
          <a:p>
            <a:pPr marL="358775" indent="-358775" eaLnBrk="0" fontAlgn="base" hangingPunct="0">
              <a:lnSpc>
                <a:spcPct val="110000"/>
              </a:lnSpc>
              <a:spcBef>
                <a:spcPts val="1200"/>
              </a:spcBef>
              <a:spcAft>
                <a:spcPts val="600"/>
              </a:spcAft>
            </a:pPr>
            <a:r>
              <a:rPr lang="en-US" sz="2400" dirty="0"/>
              <a:t>Solvent Gels for Cleaning Works of Art: The Residue Question, V. Dorge (ed.), Research in Conservation, The Getty Conservation Institute, </a:t>
            </a:r>
            <a:r>
              <a:rPr lang="en-US" sz="2400" dirty="0" smtClean="0"/>
              <a:t>2004.</a:t>
            </a:r>
            <a:endParaRPr lang="en-US" sz="2400" dirty="0"/>
          </a:p>
          <a:p>
            <a:pPr marL="358775" indent="-358775" eaLnBrk="0" fontAlgn="base" hangingPunct="0">
              <a:lnSpc>
                <a:spcPct val="110000"/>
              </a:lnSpc>
              <a:spcBef>
                <a:spcPts val="1200"/>
              </a:spcBef>
              <a:spcAft>
                <a:spcPts val="600"/>
              </a:spcAft>
            </a:pPr>
            <a:r>
              <a:rPr lang="en-US" sz="2400" dirty="0">
                <a:ea typeface="Calibri" pitchFamily="34" charset="0"/>
                <a:cs typeface="Arial" pitchFamily="34" charset="0"/>
              </a:rPr>
              <a:t>Moncrieff, A. and Weaver, G; Science for Conservators Book 2: Cleaning. Conservation Unit/Routledge </a:t>
            </a:r>
            <a:r>
              <a:rPr lang="en-US" sz="2400" dirty="0" smtClean="0">
                <a:ea typeface="Calibri" pitchFamily="34" charset="0"/>
                <a:cs typeface="Arial" pitchFamily="34" charset="0"/>
              </a:rPr>
              <a:t>1987.</a:t>
            </a:r>
            <a:endParaRPr lang="en-US" sz="2400" dirty="0">
              <a:ea typeface="Calibri" pitchFamily="34" charset="0"/>
              <a:cs typeface="Arial" pitchFamily="34" charset="0"/>
            </a:endParaRP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70</a:t>
            </a:fld>
            <a:endParaRPr lang="el-GR" dirty="0">
              <a:solidFill>
                <a:prstClr val="black"/>
              </a:solidFill>
            </a:endParaRPr>
          </a:p>
        </p:txBody>
      </p:sp>
    </p:spTree>
    <p:extLst>
      <p:ext uri="{BB962C8B-B14F-4D97-AF65-F5344CB8AC3E}">
        <p14:creationId xmlns:p14="http://schemas.microsoft.com/office/powerpoint/2010/main" val="40538757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Σταμάτης Μπογιατζής 2014. Σταμάτης Μπογιατζής. «Επιστήμη Υλικών ΙΙ (Θ). Ενότητα </a:t>
            </a:r>
            <a:r>
              <a:rPr lang="el-GR" sz="2000" dirty="0" smtClean="0"/>
              <a:t>5</a:t>
            </a:r>
            <a:r>
              <a:rPr lang="en-US" sz="2000" dirty="0" smtClean="0"/>
              <a:t>:</a:t>
            </a:r>
            <a:r>
              <a:rPr lang="el-GR" sz="2000" dirty="0" smtClean="0"/>
              <a:t> </a:t>
            </a:r>
            <a:r>
              <a:rPr lang="el-GR" sz="2000" dirty="0"/>
              <a:t>Υδατικά μέσα καθαρισμού και τασιενεργά </a:t>
            </a:r>
            <a:r>
              <a:rPr lang="el-GR" sz="2000" dirty="0" smtClean="0"/>
              <a:t>υλικά».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26461050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75</a:t>
            </a:fld>
            <a:endParaRPr lang="el-GR" dirty="0">
              <a:solidFill>
                <a:prstClr val="black"/>
              </a:solidFill>
            </a:endParaRP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7220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28217475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5404915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Ενέργεια ενυδάτωσης ιόντων</a:t>
            </a:r>
            <a:endParaRPr lang="el-GR" dirty="0"/>
          </a:p>
        </p:txBody>
      </p:sp>
      <mc:AlternateContent xmlns:mc="http://schemas.openxmlformats.org/markup-compatibility/2006" xmlns:a14="http://schemas.microsoft.com/office/drawing/2010/main">
        <mc:Choice Requires="a14">
          <p:sp>
            <p:nvSpPr>
              <p:cNvPr id="6" name="Ορθογώνιο 5"/>
              <p:cNvSpPr/>
              <p:nvPr/>
            </p:nvSpPr>
            <p:spPr>
              <a:xfrm>
                <a:off x="395536" y="1355576"/>
                <a:ext cx="7344816" cy="461665"/>
              </a:xfrm>
              <a:prstGeom prst="rect">
                <a:avLst/>
              </a:prstGeom>
            </p:spPr>
            <p:txBody>
              <a:bodyPr wrap="square">
                <a:spAutoFit/>
              </a:bodyPr>
              <a:lstStyle/>
              <a:p>
                <a:pPr marL="342900" indent="-342900" fontAlgn="auto">
                  <a:spcBef>
                    <a:spcPct val="20000"/>
                  </a:spcBef>
                  <a:spcAft>
                    <a:spcPts val="0"/>
                  </a:spcAft>
                </a:pPr>
                <a:r>
                  <a:rPr lang="el-GR" sz="2400" dirty="0">
                    <a:solidFill>
                      <a:prstClr val="black"/>
                    </a:solidFill>
                    <a:latin typeface="Calibri"/>
                  </a:rPr>
                  <a:t>Για την </a:t>
                </a:r>
                <a:r>
                  <a:rPr lang="el-GR" sz="2400" dirty="0" smtClean="0">
                    <a:solidFill>
                      <a:prstClr val="black"/>
                    </a:solidFill>
                    <a:latin typeface="Calibri"/>
                  </a:rPr>
                  <a:t>αντίδραση</a:t>
                </a:r>
                <a:r>
                  <a:rPr lang="en-US" sz="2400" dirty="0" smtClean="0">
                    <a:solidFill>
                      <a:prstClr val="black"/>
                    </a:solidFill>
                    <a:latin typeface="Calibri"/>
                  </a:rPr>
                  <a:t> </a:t>
                </a:r>
                <a:r>
                  <a:rPr lang="el-GR" sz="2400" dirty="0" smtClean="0">
                    <a:solidFill>
                      <a:prstClr val="black"/>
                    </a:solidFill>
                    <a:latin typeface="Calibri"/>
                  </a:rPr>
                  <a:t>:</a:t>
                </a:r>
                <a:r>
                  <a:rPr lang="en-US" sz="2400" dirty="0" smtClean="0">
                    <a:solidFill>
                      <a:prstClr val="black"/>
                    </a:solidFill>
                    <a:latin typeface="Calibri"/>
                  </a:rPr>
                  <a:t> </a:t>
                </a:r>
                <a14:m>
                  <m:oMath xmlns:m="http://schemas.openxmlformats.org/officeDocument/2006/math">
                    <m:sSup>
                      <m:sSupPr>
                        <m:ctrlPr>
                          <a:rPr lang="el-GR" sz="2400" b="1" i="1">
                            <a:solidFill>
                              <a:prstClr val="black"/>
                            </a:solidFill>
                            <a:latin typeface="Cambria Math" panose="02040503050406030204" pitchFamily="18" charset="0"/>
                          </a:rPr>
                        </m:ctrlPr>
                      </m:sSupPr>
                      <m:e>
                        <m:r>
                          <a:rPr lang="en-US" sz="2400" b="1" i="1">
                            <a:solidFill>
                              <a:prstClr val="black"/>
                            </a:solidFill>
                            <a:latin typeface="Cambria Math"/>
                          </a:rPr>
                          <m:t>𝑴</m:t>
                        </m:r>
                      </m:e>
                      <m:sup>
                        <m:r>
                          <a:rPr lang="en-US" sz="2400" b="1" i="1">
                            <a:solidFill>
                              <a:prstClr val="black"/>
                            </a:solidFill>
                            <a:latin typeface="Cambria Math"/>
                          </a:rPr>
                          <m:t>𝒛</m:t>
                        </m:r>
                        <m:r>
                          <a:rPr lang="en-US" sz="2400" b="1" i="1">
                            <a:solidFill>
                              <a:prstClr val="black"/>
                            </a:solidFill>
                            <a:latin typeface="Cambria Math"/>
                          </a:rPr>
                          <m:t>+</m:t>
                        </m:r>
                      </m:sup>
                    </m:sSup>
                    <m:d>
                      <m:dPr>
                        <m:ctrlPr>
                          <a:rPr lang="el-GR" sz="2400" b="1" i="1">
                            <a:solidFill>
                              <a:prstClr val="black"/>
                            </a:solidFill>
                            <a:latin typeface="Cambria Math" panose="02040503050406030204" pitchFamily="18" charset="0"/>
                          </a:rPr>
                        </m:ctrlPr>
                      </m:dPr>
                      <m:e>
                        <m:r>
                          <a:rPr lang="en-US" sz="2400" b="1" i="1">
                            <a:solidFill>
                              <a:prstClr val="black"/>
                            </a:solidFill>
                            <a:latin typeface="Cambria Math"/>
                          </a:rPr>
                          <m:t>𝒈</m:t>
                        </m:r>
                      </m:e>
                    </m:d>
                    <m:r>
                      <a:rPr lang="en-US" sz="2400" b="1" i="1">
                        <a:solidFill>
                          <a:prstClr val="black"/>
                        </a:solidFill>
                        <a:latin typeface="Cambria Math"/>
                      </a:rPr>
                      <m:t>+</m:t>
                    </m:r>
                    <m:sSub>
                      <m:sSubPr>
                        <m:ctrlPr>
                          <a:rPr lang="en-US" sz="2400" b="1" i="1">
                            <a:solidFill>
                              <a:prstClr val="black"/>
                            </a:solidFill>
                            <a:latin typeface="Cambria Math" panose="02040503050406030204" pitchFamily="18" charset="0"/>
                          </a:rPr>
                        </m:ctrlPr>
                      </m:sSubPr>
                      <m:e>
                        <m:r>
                          <a:rPr lang="en-US" sz="2400" b="1" i="1">
                            <a:solidFill>
                              <a:prstClr val="black"/>
                            </a:solidFill>
                            <a:latin typeface="Cambria Math"/>
                          </a:rPr>
                          <m:t>𝒎𝑯</m:t>
                        </m:r>
                      </m:e>
                      <m:sub>
                        <m:r>
                          <a:rPr lang="en-US" sz="2400" b="1" i="1">
                            <a:solidFill>
                              <a:prstClr val="black"/>
                            </a:solidFill>
                            <a:latin typeface="Cambria Math"/>
                          </a:rPr>
                          <m:t>𝟐</m:t>
                        </m:r>
                      </m:sub>
                    </m:sSub>
                    <m:r>
                      <a:rPr lang="en-US" sz="2400" b="1" i="1">
                        <a:solidFill>
                          <a:prstClr val="black"/>
                        </a:solidFill>
                        <a:latin typeface="Cambria Math"/>
                      </a:rPr>
                      <m:t>𝑶</m:t>
                    </m:r>
                    <m:r>
                      <a:rPr lang="en-US" sz="2400" b="1" i="1">
                        <a:solidFill>
                          <a:prstClr val="black"/>
                        </a:solidFill>
                        <a:latin typeface="Cambria Math"/>
                        <a:ea typeface="Cambria Math"/>
                      </a:rPr>
                      <m:t>→</m:t>
                    </m:r>
                    <m:sSup>
                      <m:sSupPr>
                        <m:ctrlPr>
                          <a:rPr lang="en-US" sz="2400" b="1" i="1">
                            <a:solidFill>
                              <a:prstClr val="black"/>
                            </a:solidFill>
                            <a:latin typeface="Cambria Math" panose="02040503050406030204" pitchFamily="18" charset="0"/>
                            <a:ea typeface="Cambria Math"/>
                          </a:rPr>
                        </m:ctrlPr>
                      </m:sSupPr>
                      <m:e>
                        <m:d>
                          <m:dPr>
                            <m:begChr m:val="["/>
                            <m:endChr m:val="]"/>
                            <m:ctrlPr>
                              <a:rPr lang="en-US" sz="2400" b="1" i="1">
                                <a:solidFill>
                                  <a:prstClr val="black"/>
                                </a:solidFill>
                                <a:latin typeface="Cambria Math" panose="02040503050406030204" pitchFamily="18" charset="0"/>
                                <a:ea typeface="Cambria Math"/>
                              </a:rPr>
                            </m:ctrlPr>
                          </m:dPr>
                          <m:e>
                            <m:r>
                              <a:rPr lang="en-US" sz="2400" b="1" i="1">
                                <a:solidFill>
                                  <a:prstClr val="black"/>
                                </a:solidFill>
                                <a:latin typeface="Cambria Math"/>
                                <a:ea typeface="Cambria Math"/>
                              </a:rPr>
                              <m:t>𝑴</m:t>
                            </m:r>
                            <m:sSub>
                              <m:sSubPr>
                                <m:ctrlPr>
                                  <a:rPr lang="en-US" sz="2400" b="1" i="1">
                                    <a:solidFill>
                                      <a:prstClr val="black"/>
                                    </a:solidFill>
                                    <a:latin typeface="Cambria Math" panose="02040503050406030204" pitchFamily="18" charset="0"/>
                                    <a:ea typeface="Cambria Math"/>
                                  </a:rPr>
                                </m:ctrlPr>
                              </m:sSubPr>
                              <m:e>
                                <m:d>
                                  <m:dPr>
                                    <m:ctrlPr>
                                      <a:rPr lang="en-US" sz="2400" b="1" i="1">
                                        <a:solidFill>
                                          <a:prstClr val="black"/>
                                        </a:solidFill>
                                        <a:latin typeface="Cambria Math" panose="02040503050406030204" pitchFamily="18" charset="0"/>
                                        <a:ea typeface="Cambria Math"/>
                                      </a:rPr>
                                    </m:ctrlPr>
                                  </m:dPr>
                                  <m:e>
                                    <m:sSub>
                                      <m:sSubPr>
                                        <m:ctrlPr>
                                          <a:rPr lang="en-US" sz="2400" b="1" i="1">
                                            <a:solidFill>
                                              <a:prstClr val="black"/>
                                            </a:solidFill>
                                            <a:latin typeface="Cambria Math" panose="02040503050406030204" pitchFamily="18" charset="0"/>
                                            <a:ea typeface="Cambria Math"/>
                                          </a:rPr>
                                        </m:ctrlPr>
                                      </m:sSubPr>
                                      <m:e>
                                        <m:r>
                                          <a:rPr lang="en-US" sz="2400" b="1" i="1">
                                            <a:solidFill>
                                              <a:prstClr val="black"/>
                                            </a:solidFill>
                                            <a:latin typeface="Cambria Math"/>
                                            <a:ea typeface="Cambria Math"/>
                                          </a:rPr>
                                          <m:t>𝑯</m:t>
                                        </m:r>
                                      </m:e>
                                      <m:sub>
                                        <m:r>
                                          <a:rPr lang="en-US" sz="2400" b="1" i="1">
                                            <a:solidFill>
                                              <a:prstClr val="black"/>
                                            </a:solidFill>
                                            <a:latin typeface="Cambria Math"/>
                                            <a:ea typeface="Cambria Math"/>
                                          </a:rPr>
                                          <m:t>𝟐</m:t>
                                        </m:r>
                                      </m:sub>
                                    </m:sSub>
                                    <m:r>
                                      <a:rPr lang="en-US" sz="2400" b="1" i="1">
                                        <a:solidFill>
                                          <a:prstClr val="black"/>
                                        </a:solidFill>
                                        <a:latin typeface="Cambria Math"/>
                                        <a:ea typeface="Cambria Math"/>
                                      </a:rPr>
                                      <m:t>𝑶</m:t>
                                    </m:r>
                                  </m:e>
                                </m:d>
                              </m:e>
                              <m:sub>
                                <m:r>
                                  <a:rPr lang="en-US" sz="2400" b="1" i="1">
                                    <a:solidFill>
                                      <a:prstClr val="black"/>
                                    </a:solidFill>
                                    <a:latin typeface="Cambria Math"/>
                                    <a:ea typeface="Cambria Math"/>
                                  </a:rPr>
                                  <m:t>𝒎</m:t>
                                </m:r>
                              </m:sub>
                            </m:sSub>
                          </m:e>
                        </m:d>
                      </m:e>
                      <m:sup>
                        <m:r>
                          <a:rPr lang="en-US" sz="2400" b="1" i="1">
                            <a:solidFill>
                              <a:prstClr val="black"/>
                            </a:solidFill>
                            <a:latin typeface="Cambria Math"/>
                            <a:ea typeface="Cambria Math"/>
                          </a:rPr>
                          <m:t>𝒛</m:t>
                        </m:r>
                        <m:r>
                          <a:rPr lang="en-US" sz="2400" b="1" i="1">
                            <a:solidFill>
                              <a:prstClr val="black"/>
                            </a:solidFill>
                            <a:latin typeface="Cambria Math"/>
                            <a:ea typeface="Cambria Math"/>
                          </a:rPr>
                          <m:t>+</m:t>
                        </m:r>
                      </m:sup>
                    </m:sSup>
                  </m:oMath>
                </a14:m>
                <a:endParaRPr lang="el-GR" b="1" dirty="0">
                  <a:solidFill>
                    <a:prstClr val="black"/>
                  </a:solidFill>
                </a:endParaRPr>
              </a:p>
            </p:txBody>
          </p:sp>
        </mc:Choice>
        <mc:Fallback xmlns="">
          <p:sp>
            <p:nvSpPr>
              <p:cNvPr id="6" name="Ορθογώνιο 5"/>
              <p:cNvSpPr>
                <a:spLocks noRot="1" noChangeAspect="1" noMove="1" noResize="1" noEditPoints="1" noAdjustHandles="1" noChangeArrowheads="1" noChangeShapeType="1" noTextEdit="1"/>
              </p:cNvSpPr>
              <p:nvPr/>
            </p:nvSpPr>
            <p:spPr>
              <a:xfrm>
                <a:off x="395536" y="1355576"/>
                <a:ext cx="7344816" cy="461665"/>
              </a:xfrm>
              <a:prstGeom prst="rect">
                <a:avLst/>
              </a:prstGeom>
              <a:blipFill rotWithShape="0">
                <a:blip r:embed="rId2"/>
                <a:stretch>
                  <a:fillRect l="-1328" t="-10526" b="-28947"/>
                </a:stretch>
              </a:blipFill>
            </p:spPr>
            <p:txBody>
              <a:bodyPr/>
              <a:lstStyle/>
              <a:p>
                <a:r>
                  <a:rPr lang="el-GR">
                    <a:noFill/>
                  </a:rPr>
                  <a:t> </a:t>
                </a:r>
              </a:p>
            </p:txBody>
          </p:sp>
        </mc:Fallback>
      </mc:AlternateContent>
      <p:sp>
        <p:nvSpPr>
          <p:cNvPr id="3" name="2 - Θέση περιεχομένου"/>
          <p:cNvSpPr>
            <a:spLocks noGrp="1"/>
          </p:cNvSpPr>
          <p:nvPr>
            <p:ph idx="1"/>
          </p:nvPr>
        </p:nvSpPr>
        <p:spPr>
          <a:xfrm>
            <a:off x="416245" y="2060848"/>
            <a:ext cx="4176464" cy="3384376"/>
          </a:xfrm>
        </p:spPr>
        <p:txBody>
          <a:bodyPr>
            <a:noAutofit/>
          </a:bodyPr>
          <a:lstStyle/>
          <a:p>
            <a:pPr marL="0" indent="0">
              <a:lnSpc>
                <a:spcPct val="114000"/>
              </a:lnSpc>
              <a:spcBef>
                <a:spcPts val="1200"/>
              </a:spcBef>
              <a:buNone/>
            </a:pPr>
            <a:r>
              <a:rPr lang="el-GR" sz="2400" dirty="0" smtClean="0"/>
              <a:t>Η ενθαλπία (</a:t>
            </a:r>
            <a:r>
              <a:rPr lang="el-GR" sz="2400" b="1" i="1" dirty="0" smtClean="0"/>
              <a:t>ΔΗ</a:t>
            </a:r>
            <a:r>
              <a:rPr lang="el-GR" sz="2400" b="1" baseline="-25000" dirty="0" smtClean="0"/>
              <a:t>υδ</a:t>
            </a:r>
            <a:r>
              <a:rPr lang="el-GR" sz="2400" b="1" i="1" dirty="0" smtClean="0"/>
              <a:t>&lt;0</a:t>
            </a:r>
            <a:r>
              <a:rPr lang="el-GR" sz="2400" dirty="0" smtClean="0"/>
              <a:t>) καλείται ενέργεια ενυδάτωσης  του ιόντος Μ</a:t>
            </a:r>
            <a:r>
              <a:rPr lang="en-US" sz="2400" b="1" baseline="30000" dirty="0" smtClean="0"/>
              <a:t>z+</a:t>
            </a:r>
            <a:r>
              <a:rPr lang="el-GR" sz="2400" b="1" dirty="0" smtClean="0"/>
              <a:t>. </a:t>
            </a:r>
          </a:p>
          <a:p>
            <a:pPr marL="0" indent="0">
              <a:lnSpc>
                <a:spcPct val="114000"/>
              </a:lnSpc>
              <a:spcBef>
                <a:spcPts val="1200"/>
              </a:spcBef>
              <a:buNone/>
            </a:pPr>
            <a:r>
              <a:rPr lang="el-GR" sz="2400" dirty="0" smtClean="0"/>
              <a:t>Το </a:t>
            </a:r>
            <a:r>
              <a:rPr lang="en-US" sz="2400" b="1" dirty="0" smtClean="0"/>
              <a:t>[M(</a:t>
            </a:r>
            <a:r>
              <a:rPr lang="el-GR" sz="2400" b="1" dirty="0" smtClean="0"/>
              <a:t>Η</a:t>
            </a:r>
            <a:r>
              <a:rPr lang="el-GR" sz="2400" b="1" baseline="-25000" dirty="0" smtClean="0"/>
              <a:t>2</a:t>
            </a:r>
            <a:r>
              <a:rPr lang="el-GR" sz="2400" b="1" dirty="0" smtClean="0"/>
              <a:t>Ο</a:t>
            </a:r>
            <a:r>
              <a:rPr lang="en-US" sz="2400" b="1" dirty="0" smtClean="0"/>
              <a:t>)</a:t>
            </a:r>
            <a:r>
              <a:rPr lang="en-US" sz="2400" b="1" baseline="-25000" dirty="0" smtClean="0"/>
              <a:t>m</a:t>
            </a:r>
            <a:r>
              <a:rPr lang="en-US" sz="2400" b="1" dirty="0" smtClean="0"/>
              <a:t>]</a:t>
            </a:r>
            <a:r>
              <a:rPr lang="en-US" sz="2400" b="1" baseline="30000" dirty="0" smtClean="0"/>
              <a:t> z+</a:t>
            </a:r>
            <a:r>
              <a:rPr lang="el-GR" sz="2400" b="1" baseline="-25000" dirty="0" smtClean="0"/>
              <a:t> </a:t>
            </a:r>
            <a:r>
              <a:rPr lang="el-GR" sz="2400" dirty="0" smtClean="0"/>
              <a:t>συμβολίζεται και </a:t>
            </a:r>
            <a:r>
              <a:rPr lang="en-US" sz="2400" b="1" dirty="0" smtClean="0"/>
              <a:t>M</a:t>
            </a:r>
            <a:r>
              <a:rPr lang="en-US" sz="2400" b="1" baseline="30000" dirty="0" smtClean="0"/>
              <a:t>z+</a:t>
            </a:r>
            <a:r>
              <a:rPr lang="en-US" sz="2400" b="1" dirty="0" smtClean="0"/>
              <a:t>(aq)</a:t>
            </a:r>
            <a:r>
              <a:rPr lang="en-US" sz="2400" dirty="0"/>
              <a:t>.</a:t>
            </a:r>
            <a:endParaRPr lang="el-GR" sz="2400" b="1" dirty="0" smtClean="0"/>
          </a:p>
        </p:txBody>
      </p:sp>
      <p:graphicFrame>
        <p:nvGraphicFramePr>
          <p:cNvPr id="7" name="6 - Πίνακας"/>
          <p:cNvGraphicFramePr>
            <a:graphicFrameLocks noGrp="1"/>
          </p:cNvGraphicFramePr>
          <p:nvPr>
            <p:extLst/>
          </p:nvPr>
        </p:nvGraphicFramePr>
        <p:xfrm>
          <a:off x="4499992" y="1988840"/>
          <a:ext cx="4429152" cy="4187640"/>
        </p:xfrm>
        <a:graphic>
          <a:graphicData uri="http://schemas.openxmlformats.org/drawingml/2006/table">
            <a:tbl>
              <a:tblPr firstRow="1"/>
              <a:tblGrid>
                <a:gridCol w="738192"/>
                <a:gridCol w="738192"/>
                <a:gridCol w="738192"/>
                <a:gridCol w="738192"/>
                <a:gridCol w="738192"/>
                <a:gridCol w="738192"/>
              </a:tblGrid>
              <a:tr h="418764">
                <a:tc>
                  <a:txBody>
                    <a:bodyPr/>
                    <a:lstStyle/>
                    <a:p>
                      <a:pPr algn="ctr">
                        <a:lnSpc>
                          <a:spcPct val="115000"/>
                        </a:lnSpc>
                        <a:spcAft>
                          <a:spcPts val="1000"/>
                        </a:spcAft>
                      </a:pPr>
                      <a:r>
                        <a:rPr lang="el-GR" sz="2000" b="1" dirty="0" smtClean="0">
                          <a:solidFill>
                            <a:srgbClr val="C00000"/>
                          </a:solidFill>
                          <a:latin typeface="Calibri"/>
                          <a:ea typeface="Calibri"/>
                          <a:cs typeface="Times New Roman"/>
                        </a:rPr>
                        <a:t>ιόν</a:t>
                      </a:r>
                      <a:endParaRPr lang="el-GR" sz="2000" dirty="0">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1000"/>
                        </a:spcAft>
                      </a:pPr>
                      <a:r>
                        <a:rPr lang="el-GR" sz="2000" b="1" i="1" dirty="0" smtClean="0">
                          <a:latin typeface="Calibri"/>
                          <a:ea typeface="Calibri"/>
                          <a:cs typeface="Times New Roman"/>
                        </a:rPr>
                        <a:t>Δ</a:t>
                      </a:r>
                      <a:r>
                        <a:rPr lang="en-US" sz="2000" b="1" i="1" dirty="0" smtClean="0">
                          <a:latin typeface="Calibri"/>
                          <a:ea typeface="Calibri"/>
                          <a:cs typeface="Times New Roman"/>
                        </a:rPr>
                        <a:t>H</a:t>
                      </a:r>
                      <a:r>
                        <a:rPr lang="el-GR" sz="2000" b="1" baseline="-25000" dirty="0" smtClean="0">
                          <a:latin typeface="Calibri"/>
                          <a:ea typeface="Calibri"/>
                          <a:cs typeface="Times New Roman"/>
                        </a:rPr>
                        <a:t>υδ</a:t>
                      </a:r>
                      <a:r>
                        <a:rPr lang="el-GR" sz="2000" b="1" dirty="0">
                          <a:latin typeface="Calibri"/>
                          <a:ea typeface="Calibri"/>
                          <a:cs typeface="Times New Roman"/>
                        </a:rPr>
                        <a:t>   </a:t>
                      </a:r>
                      <a:endParaRPr lang="el-GR" sz="2000" dirty="0">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1000"/>
                        </a:spcAft>
                      </a:pPr>
                      <a:r>
                        <a:rPr lang="el-GR" sz="2000" b="1" dirty="0" smtClean="0">
                          <a:solidFill>
                            <a:srgbClr val="C00000"/>
                          </a:solidFill>
                          <a:latin typeface="+mn-lt"/>
                          <a:ea typeface="Calibri"/>
                          <a:cs typeface="Times New Roman"/>
                        </a:rPr>
                        <a:t>ιόν</a:t>
                      </a:r>
                      <a:endParaRPr lang="el-GR" sz="2000" dirty="0">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1000"/>
                        </a:spcAft>
                      </a:pPr>
                      <a:r>
                        <a:rPr lang="el-GR" sz="2000" b="1" i="1" dirty="0" smtClean="0">
                          <a:latin typeface="Calibri"/>
                          <a:ea typeface="Calibri"/>
                          <a:cs typeface="Times New Roman"/>
                        </a:rPr>
                        <a:t>Δ</a:t>
                      </a:r>
                      <a:r>
                        <a:rPr lang="en-US" sz="2000" b="1" i="1" dirty="0" smtClean="0">
                          <a:latin typeface="Calibri"/>
                          <a:ea typeface="Calibri"/>
                          <a:cs typeface="Times New Roman"/>
                        </a:rPr>
                        <a:t>H</a:t>
                      </a:r>
                      <a:r>
                        <a:rPr lang="el-GR" sz="2000" b="1" baseline="-25000" dirty="0" smtClean="0">
                          <a:latin typeface="Calibri"/>
                          <a:ea typeface="Calibri"/>
                          <a:cs typeface="Times New Roman"/>
                        </a:rPr>
                        <a:t>υδ</a:t>
                      </a:r>
                      <a:r>
                        <a:rPr lang="el-GR" sz="2000" b="1" dirty="0">
                          <a:latin typeface="Calibri"/>
                          <a:ea typeface="Calibri"/>
                          <a:cs typeface="Times New Roman"/>
                        </a:rPr>
                        <a:t> </a:t>
                      </a:r>
                      <a:endParaRPr lang="el-GR" sz="2000" dirty="0">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1000"/>
                        </a:spcAft>
                      </a:pPr>
                      <a:r>
                        <a:rPr lang="el-GR" sz="2000" b="1" dirty="0" smtClean="0">
                          <a:solidFill>
                            <a:srgbClr val="C00000"/>
                          </a:solidFill>
                          <a:latin typeface="+mn-lt"/>
                          <a:ea typeface="Calibri"/>
                          <a:cs typeface="Times New Roman"/>
                        </a:rPr>
                        <a:t>ιόν</a:t>
                      </a:r>
                      <a:endParaRPr lang="el-GR" sz="2000" dirty="0">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1000"/>
                        </a:spcAft>
                      </a:pPr>
                      <a:r>
                        <a:rPr lang="el-GR" sz="2000" b="1" i="1" dirty="0" smtClean="0">
                          <a:latin typeface="Calibri"/>
                          <a:ea typeface="Calibri"/>
                          <a:cs typeface="Times New Roman"/>
                        </a:rPr>
                        <a:t>ΔH</a:t>
                      </a:r>
                      <a:r>
                        <a:rPr lang="el-GR" sz="2000" b="1" baseline="-25000" dirty="0" smtClean="0">
                          <a:latin typeface="Calibri"/>
                          <a:ea typeface="Calibri"/>
                          <a:cs typeface="Times New Roman"/>
                        </a:rPr>
                        <a:t>υδ</a:t>
                      </a:r>
                      <a:endParaRPr lang="el-GR" sz="2000" dirty="0">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418764">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H</a:t>
                      </a:r>
                      <a:r>
                        <a:rPr lang="el-GR" sz="2000" b="1" baseline="30000" dirty="0">
                          <a:solidFill>
                            <a:schemeClr val="accent2">
                              <a:lumMod val="75000"/>
                            </a:schemeClr>
                          </a:solidFill>
                          <a:latin typeface="Calibri"/>
                          <a:ea typeface="Calibri"/>
                          <a:cs typeface="Times New Roman"/>
                        </a:rPr>
                        <a:t>+</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-1130</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Al</a:t>
                      </a:r>
                      <a:r>
                        <a:rPr lang="el-GR" sz="2000" b="1" baseline="30000" dirty="0">
                          <a:solidFill>
                            <a:schemeClr val="accent2">
                              <a:lumMod val="75000"/>
                            </a:schemeClr>
                          </a:solidFill>
                          <a:latin typeface="Calibri"/>
                          <a:ea typeface="Calibri"/>
                          <a:cs typeface="Times New Roman"/>
                        </a:rPr>
                        <a:t>3+</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-4665</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Fe</a:t>
                      </a:r>
                      <a:r>
                        <a:rPr lang="el-GR" sz="2000" b="1" baseline="30000" dirty="0">
                          <a:solidFill>
                            <a:schemeClr val="accent2">
                              <a:lumMod val="75000"/>
                            </a:schemeClr>
                          </a:solidFill>
                          <a:latin typeface="Calibri"/>
                          <a:ea typeface="Calibri"/>
                          <a:cs typeface="Times New Roman"/>
                        </a:rPr>
                        <a:t>3+</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-4430</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r>
              <a:tr h="418764">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Li</a:t>
                      </a:r>
                      <a:r>
                        <a:rPr lang="el-GR" sz="2000" b="1" baseline="30000" dirty="0">
                          <a:solidFill>
                            <a:schemeClr val="accent2">
                              <a:lumMod val="75000"/>
                            </a:schemeClr>
                          </a:solidFill>
                          <a:latin typeface="Calibri"/>
                          <a:ea typeface="Calibri"/>
                          <a:cs typeface="Times New Roman"/>
                        </a:rPr>
                        <a:t>+</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-520</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Be</a:t>
                      </a:r>
                      <a:r>
                        <a:rPr lang="el-GR" sz="2000" b="1" baseline="30000" dirty="0">
                          <a:solidFill>
                            <a:schemeClr val="accent2">
                              <a:lumMod val="75000"/>
                            </a:schemeClr>
                          </a:solidFill>
                          <a:latin typeface="Calibri"/>
                          <a:ea typeface="Calibri"/>
                          <a:cs typeface="Times New Roman"/>
                        </a:rPr>
                        <a:t>2+</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-2494</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rgbClr val="7030A0"/>
                          </a:solidFill>
                          <a:latin typeface="Calibri"/>
                          <a:ea typeface="Calibri"/>
                          <a:cs typeface="Times New Roman"/>
                        </a:rPr>
                        <a:t>F</a:t>
                      </a:r>
                      <a:r>
                        <a:rPr lang="el-GR" sz="2000" b="1" baseline="30000" dirty="0">
                          <a:solidFill>
                            <a:srgbClr val="7030A0"/>
                          </a:solidFill>
                          <a:latin typeface="Calibri"/>
                          <a:ea typeface="Calibri"/>
                          <a:cs typeface="Times New Roman"/>
                        </a:rPr>
                        <a:t>-</a:t>
                      </a:r>
                      <a:endParaRPr lang="el-GR" sz="2000" b="1" dirty="0">
                        <a:solidFill>
                          <a:srgbClr val="7030A0"/>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-505</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r>
              <a:tr h="418764">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Na</a:t>
                      </a:r>
                      <a:r>
                        <a:rPr lang="el-GR" sz="2000" b="1" baseline="30000" dirty="0">
                          <a:solidFill>
                            <a:schemeClr val="accent2">
                              <a:lumMod val="75000"/>
                            </a:schemeClr>
                          </a:solidFill>
                          <a:latin typeface="Calibri"/>
                          <a:ea typeface="Calibri"/>
                          <a:cs typeface="Times New Roman"/>
                        </a:rPr>
                        <a:t>+</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-406</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Mg</a:t>
                      </a:r>
                      <a:r>
                        <a:rPr lang="el-GR" sz="2000" b="1" baseline="30000" dirty="0">
                          <a:solidFill>
                            <a:schemeClr val="accent2">
                              <a:lumMod val="75000"/>
                            </a:schemeClr>
                          </a:solidFill>
                          <a:latin typeface="Calibri"/>
                          <a:ea typeface="Calibri"/>
                          <a:cs typeface="Times New Roman"/>
                        </a:rPr>
                        <a:t>2+</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-1921</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rgbClr val="7030A0"/>
                          </a:solidFill>
                          <a:latin typeface="Calibri"/>
                          <a:ea typeface="Calibri"/>
                          <a:cs typeface="Times New Roman"/>
                        </a:rPr>
                        <a:t>Cl</a:t>
                      </a:r>
                      <a:r>
                        <a:rPr lang="el-GR" sz="2000" b="1" baseline="30000" dirty="0">
                          <a:solidFill>
                            <a:srgbClr val="7030A0"/>
                          </a:solidFill>
                          <a:latin typeface="Calibri"/>
                          <a:ea typeface="Calibri"/>
                          <a:cs typeface="Times New Roman"/>
                        </a:rPr>
                        <a:t>-</a:t>
                      </a:r>
                      <a:endParaRPr lang="el-GR" sz="2000" b="1" dirty="0">
                        <a:solidFill>
                          <a:srgbClr val="7030A0"/>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-363</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r>
              <a:tr h="418764">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K</a:t>
                      </a:r>
                      <a:r>
                        <a:rPr lang="el-GR" sz="2000" b="1" baseline="30000" dirty="0">
                          <a:solidFill>
                            <a:schemeClr val="accent2">
                              <a:lumMod val="75000"/>
                            </a:schemeClr>
                          </a:solidFill>
                          <a:latin typeface="Calibri"/>
                          <a:ea typeface="Calibri"/>
                          <a:cs typeface="Times New Roman"/>
                        </a:rPr>
                        <a:t>+</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-322</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Ca</a:t>
                      </a:r>
                      <a:r>
                        <a:rPr lang="el-GR" sz="2000" b="1" baseline="30000" dirty="0">
                          <a:solidFill>
                            <a:schemeClr val="accent2">
                              <a:lumMod val="75000"/>
                            </a:schemeClr>
                          </a:solidFill>
                          <a:latin typeface="Calibri"/>
                          <a:ea typeface="Calibri"/>
                          <a:cs typeface="Times New Roman"/>
                        </a:rPr>
                        <a:t>2+</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-1577</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rgbClr val="7030A0"/>
                          </a:solidFill>
                          <a:latin typeface="Calibri"/>
                          <a:ea typeface="Calibri"/>
                          <a:cs typeface="Times New Roman"/>
                        </a:rPr>
                        <a:t>Br</a:t>
                      </a:r>
                      <a:r>
                        <a:rPr lang="el-GR" sz="2000" b="1" baseline="30000" dirty="0">
                          <a:solidFill>
                            <a:srgbClr val="7030A0"/>
                          </a:solidFill>
                          <a:latin typeface="Calibri"/>
                          <a:ea typeface="Calibri"/>
                          <a:cs typeface="Times New Roman"/>
                        </a:rPr>
                        <a:t>-</a:t>
                      </a:r>
                      <a:endParaRPr lang="el-GR" sz="2000" b="1" dirty="0">
                        <a:solidFill>
                          <a:srgbClr val="7030A0"/>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-336</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r>
              <a:tr h="418764">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Rb</a:t>
                      </a:r>
                      <a:r>
                        <a:rPr lang="el-GR" sz="2000" b="1" baseline="30000" dirty="0">
                          <a:solidFill>
                            <a:schemeClr val="accent2">
                              <a:lumMod val="75000"/>
                            </a:schemeClr>
                          </a:solidFill>
                          <a:latin typeface="Calibri"/>
                          <a:ea typeface="Calibri"/>
                          <a:cs typeface="Times New Roman"/>
                        </a:rPr>
                        <a:t>+</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-297</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Sr</a:t>
                      </a:r>
                      <a:r>
                        <a:rPr lang="el-GR" sz="2000" b="1" baseline="30000" dirty="0">
                          <a:solidFill>
                            <a:schemeClr val="accent2">
                              <a:lumMod val="75000"/>
                            </a:schemeClr>
                          </a:solidFill>
                          <a:latin typeface="Calibri"/>
                          <a:ea typeface="Calibri"/>
                          <a:cs typeface="Times New Roman"/>
                        </a:rPr>
                        <a:t>2+</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-1443</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rgbClr val="7030A0"/>
                          </a:solidFill>
                          <a:latin typeface="Calibri"/>
                          <a:ea typeface="Calibri"/>
                          <a:cs typeface="Times New Roman"/>
                        </a:rPr>
                        <a:t>I</a:t>
                      </a:r>
                      <a:r>
                        <a:rPr lang="el-GR" sz="2000" b="1" baseline="30000" dirty="0">
                          <a:solidFill>
                            <a:srgbClr val="7030A0"/>
                          </a:solidFill>
                          <a:latin typeface="Calibri"/>
                          <a:ea typeface="Calibri"/>
                          <a:cs typeface="Times New Roman"/>
                        </a:rPr>
                        <a:t>-</a:t>
                      </a:r>
                      <a:endParaRPr lang="el-GR" sz="2000" b="1" dirty="0">
                        <a:solidFill>
                          <a:srgbClr val="7030A0"/>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-295</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r>
              <a:tr h="418764">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Cs</a:t>
                      </a:r>
                      <a:r>
                        <a:rPr lang="el-GR" sz="2000" b="1" baseline="30000" dirty="0">
                          <a:solidFill>
                            <a:schemeClr val="accent2">
                              <a:lumMod val="75000"/>
                            </a:schemeClr>
                          </a:solidFill>
                          <a:latin typeface="Calibri"/>
                          <a:ea typeface="Calibri"/>
                          <a:cs typeface="Times New Roman"/>
                        </a:rPr>
                        <a:t>+</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-276</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Ba</a:t>
                      </a:r>
                      <a:r>
                        <a:rPr lang="el-GR" sz="2000" b="1" baseline="30000" dirty="0">
                          <a:solidFill>
                            <a:schemeClr val="accent2">
                              <a:lumMod val="75000"/>
                            </a:schemeClr>
                          </a:solidFill>
                          <a:latin typeface="Calibri"/>
                          <a:ea typeface="Calibri"/>
                          <a:cs typeface="Times New Roman"/>
                        </a:rPr>
                        <a:t>2+</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-1305</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rgbClr val="7030A0"/>
                          </a:solidFill>
                          <a:latin typeface="Calibri"/>
                          <a:ea typeface="Calibri"/>
                          <a:cs typeface="Times New Roman"/>
                        </a:rPr>
                        <a:t>ClO</a:t>
                      </a:r>
                      <a:r>
                        <a:rPr lang="el-GR" sz="2000" b="1" baseline="-25000" dirty="0">
                          <a:solidFill>
                            <a:srgbClr val="7030A0"/>
                          </a:solidFill>
                          <a:latin typeface="Calibri"/>
                          <a:ea typeface="Calibri"/>
                          <a:cs typeface="Times New Roman"/>
                        </a:rPr>
                        <a:t>4</a:t>
                      </a:r>
                      <a:r>
                        <a:rPr lang="el-GR" sz="2000" b="1" baseline="30000" dirty="0">
                          <a:solidFill>
                            <a:srgbClr val="7030A0"/>
                          </a:solidFill>
                          <a:latin typeface="Calibri"/>
                          <a:ea typeface="Calibri"/>
                          <a:cs typeface="Times New Roman"/>
                        </a:rPr>
                        <a:t>-</a:t>
                      </a:r>
                      <a:endParaRPr lang="el-GR" sz="2000" b="1" dirty="0">
                        <a:solidFill>
                          <a:srgbClr val="7030A0"/>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-238</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r>
              <a:tr h="418764">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Cr</a:t>
                      </a:r>
                      <a:r>
                        <a:rPr lang="el-GR" sz="2000" b="1" baseline="30000" dirty="0">
                          <a:solidFill>
                            <a:schemeClr val="accent2">
                              <a:lumMod val="75000"/>
                            </a:schemeClr>
                          </a:solidFill>
                          <a:latin typeface="Calibri"/>
                          <a:ea typeface="Calibri"/>
                          <a:cs typeface="Times New Roman"/>
                        </a:rPr>
                        <a:t>2+</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-1904</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Mn</a:t>
                      </a:r>
                      <a:r>
                        <a:rPr lang="el-GR" sz="2000" b="1" baseline="30000" dirty="0">
                          <a:solidFill>
                            <a:schemeClr val="accent2">
                              <a:lumMod val="75000"/>
                            </a:schemeClr>
                          </a:solidFill>
                          <a:latin typeface="Calibri"/>
                          <a:ea typeface="Calibri"/>
                          <a:cs typeface="Times New Roman"/>
                        </a:rPr>
                        <a:t>2+</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-1841</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rgbClr val="7030A0"/>
                          </a:solidFill>
                          <a:latin typeface="Calibri"/>
                          <a:ea typeface="Calibri"/>
                          <a:cs typeface="Times New Roman"/>
                        </a:rPr>
                        <a:t>Fe</a:t>
                      </a:r>
                      <a:r>
                        <a:rPr lang="el-GR" sz="2000" b="1" baseline="30000" dirty="0">
                          <a:solidFill>
                            <a:srgbClr val="7030A0"/>
                          </a:solidFill>
                          <a:latin typeface="Calibri"/>
                          <a:ea typeface="Calibri"/>
                          <a:cs typeface="Times New Roman"/>
                        </a:rPr>
                        <a:t>2+</a:t>
                      </a:r>
                      <a:endParaRPr lang="el-GR" sz="2000" b="1" dirty="0">
                        <a:solidFill>
                          <a:srgbClr val="7030A0"/>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-1946</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r>
              <a:tr h="418764">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Co</a:t>
                      </a:r>
                      <a:r>
                        <a:rPr lang="el-GR" sz="2000" b="1" baseline="30000" dirty="0">
                          <a:solidFill>
                            <a:schemeClr val="accent2">
                              <a:lumMod val="75000"/>
                            </a:schemeClr>
                          </a:solidFill>
                          <a:latin typeface="Calibri"/>
                          <a:ea typeface="Calibri"/>
                          <a:cs typeface="Times New Roman"/>
                        </a:rPr>
                        <a:t>2+</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-1996</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Ni</a:t>
                      </a:r>
                      <a:r>
                        <a:rPr lang="el-GR" sz="2000" b="1" baseline="30000" dirty="0">
                          <a:solidFill>
                            <a:schemeClr val="accent2">
                              <a:lumMod val="75000"/>
                            </a:schemeClr>
                          </a:solidFill>
                          <a:latin typeface="Calibri"/>
                          <a:ea typeface="Calibri"/>
                          <a:cs typeface="Times New Roman"/>
                        </a:rPr>
                        <a:t>2+</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-2105</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rgbClr val="7030A0"/>
                          </a:solidFill>
                          <a:latin typeface="Calibri"/>
                          <a:ea typeface="Calibri"/>
                          <a:cs typeface="Times New Roman"/>
                        </a:rPr>
                        <a:t>Cu</a:t>
                      </a:r>
                      <a:r>
                        <a:rPr lang="el-GR" sz="2000" b="1" baseline="30000" dirty="0">
                          <a:solidFill>
                            <a:srgbClr val="7030A0"/>
                          </a:solidFill>
                          <a:latin typeface="Calibri"/>
                          <a:ea typeface="Calibri"/>
                          <a:cs typeface="Times New Roman"/>
                        </a:rPr>
                        <a:t>2+</a:t>
                      </a:r>
                      <a:endParaRPr lang="el-GR" sz="2000" b="1" dirty="0">
                        <a:solidFill>
                          <a:srgbClr val="7030A0"/>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-2100</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r>
              <a:tr h="418764">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Zn</a:t>
                      </a:r>
                      <a:r>
                        <a:rPr lang="el-GR" sz="2000" b="1" baseline="30000" dirty="0">
                          <a:solidFill>
                            <a:schemeClr val="accent2">
                              <a:lumMod val="75000"/>
                            </a:schemeClr>
                          </a:solidFill>
                          <a:latin typeface="Calibri"/>
                          <a:ea typeface="Calibri"/>
                          <a:cs typeface="Times New Roman"/>
                        </a:rPr>
                        <a:t>2+</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-2046</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chemeClr val="accent2">
                              <a:lumMod val="75000"/>
                            </a:schemeClr>
                          </a:solidFill>
                          <a:latin typeface="Calibri"/>
                          <a:ea typeface="Calibri"/>
                          <a:cs typeface="Times New Roman"/>
                        </a:rPr>
                        <a:t>Cd</a:t>
                      </a:r>
                      <a:r>
                        <a:rPr lang="el-GR" sz="2000" b="1" baseline="30000" dirty="0">
                          <a:solidFill>
                            <a:schemeClr val="accent2">
                              <a:lumMod val="75000"/>
                            </a:schemeClr>
                          </a:solidFill>
                          <a:latin typeface="Calibri"/>
                          <a:ea typeface="Calibri"/>
                          <a:cs typeface="Times New Roman"/>
                        </a:rPr>
                        <a:t>2+</a:t>
                      </a:r>
                      <a:endParaRPr lang="el-GR" sz="2000" b="1" dirty="0">
                        <a:solidFill>
                          <a:schemeClr val="accent2">
                            <a:lumMod val="75000"/>
                          </a:schemeClr>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-1807</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p>
                      <a:pPr algn="ctr">
                        <a:lnSpc>
                          <a:spcPct val="115000"/>
                        </a:lnSpc>
                        <a:spcBef>
                          <a:spcPts val="600"/>
                        </a:spcBef>
                        <a:spcAft>
                          <a:spcPts val="600"/>
                        </a:spcAft>
                      </a:pPr>
                      <a:r>
                        <a:rPr lang="el-GR" sz="2000" b="1" dirty="0">
                          <a:solidFill>
                            <a:srgbClr val="7030A0"/>
                          </a:solidFill>
                          <a:latin typeface="Calibri"/>
                          <a:ea typeface="Calibri"/>
                          <a:cs typeface="Times New Roman"/>
                        </a:rPr>
                        <a:t>Hg</a:t>
                      </a:r>
                      <a:r>
                        <a:rPr lang="el-GR" sz="2000" b="1" baseline="30000" dirty="0">
                          <a:solidFill>
                            <a:srgbClr val="7030A0"/>
                          </a:solidFill>
                          <a:latin typeface="Calibri"/>
                          <a:ea typeface="Calibri"/>
                          <a:cs typeface="Times New Roman"/>
                        </a:rPr>
                        <a:t>2+</a:t>
                      </a:r>
                      <a:endParaRPr lang="el-GR" sz="2000" b="1" dirty="0">
                        <a:solidFill>
                          <a:srgbClr val="7030A0"/>
                        </a:solidFill>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Bef>
                          <a:spcPts val="600"/>
                        </a:spcBef>
                        <a:spcAft>
                          <a:spcPts val="600"/>
                        </a:spcAft>
                      </a:pPr>
                      <a:r>
                        <a:rPr lang="el-GR" sz="2000" dirty="0">
                          <a:latin typeface="Calibri"/>
                          <a:ea typeface="Calibri"/>
                          <a:cs typeface="Times New Roman"/>
                        </a:rPr>
                        <a:t>-1824</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r>
            </a:tbl>
          </a:graphicData>
        </a:graphic>
      </p:graphicFrame>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7</a:t>
            </a:fld>
            <a:endParaRPr lang="el-GR" dirty="0">
              <a:solidFill>
                <a:prstClr val="black"/>
              </a:solidFill>
            </a:endParaRPr>
          </a:p>
        </p:txBody>
      </p:sp>
    </p:spTree>
    <p:extLst>
      <p:ext uri="{BB962C8B-B14F-4D97-AF65-F5344CB8AC3E}">
        <p14:creationId xmlns:p14="http://schemas.microsoft.com/office/powerpoint/2010/main" val="2949960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Ενέργεια διαλυτοποίησης </a:t>
            </a:r>
            <a:r>
              <a:rPr lang="el-GR" sz="3200" b="0" dirty="0" smtClean="0"/>
              <a:t>(εξώθερμη)</a:t>
            </a:r>
            <a:endParaRPr lang="el-GR" sz="3200" b="0" dirty="0"/>
          </a:p>
        </p:txBody>
      </p:sp>
      <p:sp>
        <p:nvSpPr>
          <p:cNvPr id="3" name="2 - Θέση περιεχομένου"/>
          <p:cNvSpPr>
            <a:spLocks noGrp="1"/>
          </p:cNvSpPr>
          <p:nvPr>
            <p:ph idx="1"/>
          </p:nvPr>
        </p:nvSpPr>
        <p:spPr>
          <a:xfrm>
            <a:off x="251521" y="1196752"/>
            <a:ext cx="3960439" cy="5040560"/>
          </a:xfrm>
        </p:spPr>
        <p:txBody>
          <a:bodyPr>
            <a:noAutofit/>
          </a:bodyPr>
          <a:lstStyle/>
          <a:p>
            <a:pPr>
              <a:spcBef>
                <a:spcPts val="600"/>
              </a:spcBef>
            </a:pPr>
            <a:r>
              <a:rPr lang="el-GR" sz="2400" dirty="0" smtClean="0"/>
              <a:t>Η ενυδάτωση είναι άλλοτε ενδόθερμη (Δ</a:t>
            </a:r>
            <a:r>
              <a:rPr lang="el-GR" sz="2400" i="1" dirty="0" smtClean="0"/>
              <a:t>Η</a:t>
            </a:r>
            <a:r>
              <a:rPr lang="el-GR" sz="2400" dirty="0" smtClean="0"/>
              <a:t>&gt;0) και άλλοτε εξώθερμη (Δ</a:t>
            </a:r>
            <a:r>
              <a:rPr lang="el-GR" sz="2400" i="1" dirty="0" smtClean="0"/>
              <a:t>Η</a:t>
            </a:r>
            <a:r>
              <a:rPr lang="el-GR" sz="2400" dirty="0" smtClean="0"/>
              <a:t>&lt;0) διαδικασία.</a:t>
            </a:r>
          </a:p>
          <a:p>
            <a:pPr>
              <a:spcBef>
                <a:spcPts val="600"/>
              </a:spcBef>
            </a:pPr>
            <a:r>
              <a:rPr lang="el-GR" sz="2400" dirty="0" smtClean="0"/>
              <a:t>Το πρόσημο εξαρτάται από τις ενθαλπίες κρυστάλλωσης και ενυδάτωσης των ιόντων.</a:t>
            </a:r>
          </a:p>
          <a:p>
            <a:pPr>
              <a:spcBef>
                <a:spcPts val="600"/>
              </a:spcBef>
            </a:pPr>
            <a:r>
              <a:rPr lang="el-GR" sz="2400" dirty="0" smtClean="0"/>
              <a:t>Στο παράδειγμα φαίνεται μια </a:t>
            </a:r>
            <a:r>
              <a:rPr lang="el-GR" sz="2400" b="1" dirty="0" smtClean="0"/>
              <a:t>εξώθερμη</a:t>
            </a:r>
            <a:r>
              <a:rPr lang="el-GR" sz="2400" dirty="0" smtClean="0"/>
              <a:t> διαλυτοποίηση άλατος (Δ</a:t>
            </a:r>
            <a:r>
              <a:rPr lang="el-GR" sz="2400" i="1" dirty="0" smtClean="0"/>
              <a:t>Η</a:t>
            </a:r>
            <a:r>
              <a:rPr lang="el-GR" sz="2400" dirty="0" smtClean="0"/>
              <a:t>&lt;0)</a:t>
            </a:r>
            <a:r>
              <a:rPr lang="en-US" sz="2400" dirty="0" smtClean="0"/>
              <a:t>.</a:t>
            </a:r>
            <a:endParaRPr lang="el-GR" sz="2400" dirty="0" smtClean="0"/>
          </a:p>
        </p:txBody>
      </p:sp>
      <p:grpSp>
        <p:nvGrpSpPr>
          <p:cNvPr id="4" name="Ομάδα 3"/>
          <p:cNvGrpSpPr/>
          <p:nvPr/>
        </p:nvGrpSpPr>
        <p:grpSpPr>
          <a:xfrm>
            <a:off x="3857620" y="1210783"/>
            <a:ext cx="5305499" cy="3741569"/>
            <a:chOff x="3857620" y="1210783"/>
            <a:chExt cx="5305499" cy="3741569"/>
          </a:xfrm>
        </p:grpSpPr>
        <p:sp>
          <p:nvSpPr>
            <p:cNvPr id="25" name="24 - Στρογγυλεμένο ορθογώνιο"/>
            <p:cNvSpPr/>
            <p:nvPr/>
          </p:nvSpPr>
          <p:spPr>
            <a:xfrm>
              <a:off x="4124285" y="1210783"/>
              <a:ext cx="5038834" cy="3260686"/>
            </a:xfrm>
            <a:prstGeom prst="round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cxnSp>
          <p:nvCxnSpPr>
            <p:cNvPr id="26" name="25 - Ευθεία γραμμή σύνδεσης"/>
            <p:cNvCxnSpPr/>
            <p:nvPr/>
          </p:nvCxnSpPr>
          <p:spPr>
            <a:xfrm>
              <a:off x="3857620" y="4714884"/>
              <a:ext cx="4714908" cy="158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2" name="21 - Ευθεία γραμμή σύνδεσης"/>
            <p:cNvCxnSpPr/>
            <p:nvPr/>
          </p:nvCxnSpPr>
          <p:spPr>
            <a:xfrm>
              <a:off x="5929322" y="3643314"/>
              <a:ext cx="2643206" cy="158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0" name="19 - Ευθεία γραμμή σύνδεσης"/>
            <p:cNvCxnSpPr/>
            <p:nvPr/>
          </p:nvCxnSpPr>
          <p:spPr>
            <a:xfrm>
              <a:off x="4071934" y="2143116"/>
              <a:ext cx="4429156" cy="158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9" name="8 - TextBox"/>
            <p:cNvSpPr txBox="1"/>
            <p:nvPr/>
          </p:nvSpPr>
          <p:spPr>
            <a:xfrm>
              <a:off x="4572000" y="1912283"/>
              <a:ext cx="3441391" cy="461665"/>
            </a:xfrm>
            <a:prstGeom prst="rect">
              <a:avLst/>
            </a:prstGeom>
            <a:solidFill>
              <a:srgbClr val="F8EDEC"/>
            </a:solidFill>
          </p:spPr>
          <p:txBody>
            <a:bodyPr wrap="none" rtlCol="0">
              <a:spAutoFit/>
            </a:bodyPr>
            <a:lstStyle/>
            <a:p>
              <a:r>
                <a:rPr lang="en-US" sz="2400" b="1" dirty="0" smtClean="0">
                  <a:solidFill>
                    <a:prstClr val="black"/>
                  </a:solidFill>
                </a:rPr>
                <a:t>Ca</a:t>
              </a:r>
              <a:r>
                <a:rPr lang="en-US" sz="2400" b="1" baseline="30000" dirty="0" smtClean="0">
                  <a:solidFill>
                    <a:prstClr val="black"/>
                  </a:solidFill>
                </a:rPr>
                <a:t>2+</a:t>
              </a:r>
              <a:r>
                <a:rPr lang="en-US" sz="2400" b="1" dirty="0" smtClean="0">
                  <a:solidFill>
                    <a:prstClr val="black"/>
                  </a:solidFill>
                </a:rPr>
                <a:t> </a:t>
              </a:r>
              <a:r>
                <a:rPr lang="en-US" dirty="0" smtClean="0">
                  <a:solidFill>
                    <a:prstClr val="black"/>
                  </a:solidFill>
                </a:rPr>
                <a:t>(g)       </a:t>
              </a:r>
              <a:r>
                <a:rPr lang="el-GR" dirty="0" smtClean="0">
                  <a:solidFill>
                    <a:prstClr val="black"/>
                  </a:solidFill>
                </a:rPr>
                <a:t>   </a:t>
              </a:r>
              <a:r>
                <a:rPr lang="en-US" sz="2400" dirty="0" smtClean="0">
                  <a:solidFill>
                    <a:prstClr val="black"/>
                  </a:solidFill>
                </a:rPr>
                <a:t>+</a:t>
              </a:r>
              <a:r>
                <a:rPr lang="en-US" sz="2400" b="1" dirty="0" smtClean="0">
                  <a:solidFill>
                    <a:prstClr val="black"/>
                  </a:solidFill>
                </a:rPr>
                <a:t>         2 Cl</a:t>
              </a:r>
              <a:r>
                <a:rPr lang="en-US" sz="2400" b="1" baseline="30000" dirty="0" smtClean="0">
                  <a:solidFill>
                    <a:prstClr val="black"/>
                  </a:solidFill>
                </a:rPr>
                <a:t> -</a:t>
              </a:r>
              <a:r>
                <a:rPr lang="en-US" sz="2400" dirty="0" smtClean="0">
                  <a:solidFill>
                    <a:prstClr val="black"/>
                  </a:solidFill>
                </a:rPr>
                <a:t>  (g) </a:t>
              </a:r>
              <a:endParaRPr lang="el-GR" sz="2400" b="1" dirty="0">
                <a:solidFill>
                  <a:prstClr val="black"/>
                </a:solidFill>
              </a:endParaRPr>
            </a:p>
          </p:txBody>
        </p:sp>
        <p:sp>
          <p:nvSpPr>
            <p:cNvPr id="10" name="9 - TextBox"/>
            <p:cNvSpPr txBox="1"/>
            <p:nvPr/>
          </p:nvSpPr>
          <p:spPr>
            <a:xfrm>
              <a:off x="6643701" y="3324524"/>
              <a:ext cx="1837709" cy="523220"/>
            </a:xfrm>
            <a:prstGeom prst="rect">
              <a:avLst/>
            </a:prstGeom>
            <a:solidFill>
              <a:schemeClr val="bg2">
                <a:lumMod val="90000"/>
              </a:schemeClr>
            </a:solidFill>
          </p:spPr>
          <p:txBody>
            <a:bodyPr wrap="square" rtlCol="0">
              <a:spAutoFit/>
            </a:bodyPr>
            <a:lstStyle/>
            <a:p>
              <a:r>
                <a:rPr lang="en-US" sz="2800" b="1" dirty="0" smtClean="0">
                  <a:solidFill>
                    <a:prstClr val="black"/>
                  </a:solidFill>
                </a:rPr>
                <a:t>Ca Cl</a:t>
              </a:r>
              <a:r>
                <a:rPr lang="en-US" sz="2800" b="1" baseline="-25000" dirty="0" smtClean="0">
                  <a:solidFill>
                    <a:prstClr val="black"/>
                  </a:solidFill>
                </a:rPr>
                <a:t>2</a:t>
              </a:r>
              <a:r>
                <a:rPr lang="en-US" sz="2800" b="1" dirty="0" smtClean="0">
                  <a:solidFill>
                    <a:prstClr val="black"/>
                  </a:solidFill>
                </a:rPr>
                <a:t> </a:t>
              </a:r>
              <a:r>
                <a:rPr lang="en-US" sz="2400" dirty="0" smtClean="0">
                  <a:solidFill>
                    <a:prstClr val="black"/>
                  </a:solidFill>
                </a:rPr>
                <a:t>(s)</a:t>
              </a:r>
              <a:endParaRPr lang="el-GR" sz="2800" dirty="0">
                <a:solidFill>
                  <a:prstClr val="black"/>
                </a:solidFill>
              </a:endParaRPr>
            </a:p>
          </p:txBody>
        </p:sp>
        <p:sp>
          <p:nvSpPr>
            <p:cNvPr id="11" name="10 - TextBox"/>
            <p:cNvSpPr txBox="1"/>
            <p:nvPr/>
          </p:nvSpPr>
          <p:spPr>
            <a:xfrm>
              <a:off x="4572000" y="4484051"/>
              <a:ext cx="3499676" cy="461665"/>
            </a:xfrm>
            <a:prstGeom prst="rect">
              <a:avLst/>
            </a:prstGeom>
            <a:solidFill>
              <a:schemeClr val="accent5">
                <a:lumMod val="20000"/>
                <a:lumOff val="80000"/>
              </a:schemeClr>
            </a:solidFill>
          </p:spPr>
          <p:txBody>
            <a:bodyPr wrap="none" rtlCol="0">
              <a:spAutoFit/>
            </a:bodyPr>
            <a:lstStyle/>
            <a:p>
              <a:r>
                <a:rPr lang="en-US" sz="2400" b="1" dirty="0" smtClean="0">
                  <a:solidFill>
                    <a:srgbClr val="0000CC"/>
                  </a:solidFill>
                </a:rPr>
                <a:t>Ca</a:t>
              </a:r>
              <a:r>
                <a:rPr lang="en-US" sz="2400" b="1" baseline="30000" dirty="0" smtClean="0">
                  <a:solidFill>
                    <a:srgbClr val="0000CC"/>
                  </a:solidFill>
                </a:rPr>
                <a:t>2+</a:t>
              </a:r>
              <a:r>
                <a:rPr lang="en-US" sz="2400" b="1" dirty="0" smtClean="0">
                  <a:solidFill>
                    <a:srgbClr val="0000CC"/>
                  </a:solidFill>
                </a:rPr>
                <a:t> </a:t>
              </a:r>
              <a:r>
                <a:rPr lang="en-US" dirty="0" smtClean="0">
                  <a:solidFill>
                    <a:srgbClr val="0000CC"/>
                  </a:solidFill>
                </a:rPr>
                <a:t>(aq)       </a:t>
              </a:r>
              <a:r>
                <a:rPr lang="en-US" sz="2400" dirty="0" smtClean="0">
                  <a:solidFill>
                    <a:srgbClr val="0000CC"/>
                  </a:solidFill>
                </a:rPr>
                <a:t>+</a:t>
              </a:r>
              <a:r>
                <a:rPr lang="en-US" sz="2400" b="1" dirty="0" smtClean="0">
                  <a:solidFill>
                    <a:srgbClr val="0000CC"/>
                  </a:solidFill>
                </a:rPr>
                <a:t>         2 Cl</a:t>
              </a:r>
              <a:r>
                <a:rPr lang="en-US" sz="2400" b="1" baseline="30000" dirty="0" smtClean="0">
                  <a:solidFill>
                    <a:srgbClr val="0000CC"/>
                  </a:solidFill>
                </a:rPr>
                <a:t> -</a:t>
              </a:r>
              <a:r>
                <a:rPr lang="en-US" sz="2400" dirty="0" smtClean="0">
                  <a:solidFill>
                    <a:srgbClr val="0000CC"/>
                  </a:solidFill>
                </a:rPr>
                <a:t>  </a:t>
              </a:r>
              <a:r>
                <a:rPr lang="en-US" dirty="0" smtClean="0">
                  <a:solidFill>
                    <a:srgbClr val="0000CC"/>
                  </a:solidFill>
                </a:rPr>
                <a:t>(aq) </a:t>
              </a:r>
              <a:endParaRPr lang="el-GR" sz="2400" b="1" dirty="0">
                <a:solidFill>
                  <a:srgbClr val="0000CC"/>
                </a:solidFill>
              </a:endParaRPr>
            </a:p>
          </p:txBody>
        </p:sp>
        <p:sp>
          <p:nvSpPr>
            <p:cNvPr id="12" name="11 - Βέλος προς τα κάτω"/>
            <p:cNvSpPr/>
            <p:nvPr/>
          </p:nvSpPr>
          <p:spPr>
            <a:xfrm rot="10800000">
              <a:off x="7000892" y="2428868"/>
              <a:ext cx="357190" cy="857256"/>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3" name="12 - Βέλος προς τα κάτω"/>
            <p:cNvSpPr/>
            <p:nvPr/>
          </p:nvSpPr>
          <p:spPr>
            <a:xfrm>
              <a:off x="4786314" y="2412349"/>
              <a:ext cx="357190" cy="2071702"/>
            </a:xfrm>
            <a:prstGeom prst="downArrow">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4" name="13 - Βέλος προς τα κάτω"/>
            <p:cNvSpPr/>
            <p:nvPr/>
          </p:nvSpPr>
          <p:spPr>
            <a:xfrm>
              <a:off x="7000892" y="3886143"/>
              <a:ext cx="357190" cy="597907"/>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16" name="15 - TextBox"/>
            <p:cNvSpPr txBox="1"/>
            <p:nvPr/>
          </p:nvSpPr>
          <p:spPr>
            <a:xfrm>
              <a:off x="7429520" y="3929066"/>
              <a:ext cx="1051891" cy="461665"/>
            </a:xfrm>
            <a:prstGeom prst="rect">
              <a:avLst/>
            </a:prstGeom>
            <a:noFill/>
          </p:spPr>
          <p:txBody>
            <a:bodyPr wrap="none" rtlCol="0">
              <a:spAutoFit/>
            </a:bodyPr>
            <a:lstStyle/>
            <a:p>
              <a:r>
                <a:rPr lang="el-GR" sz="2400" b="1" dirty="0" smtClean="0">
                  <a:solidFill>
                    <a:srgbClr val="002060"/>
                  </a:solidFill>
                </a:rPr>
                <a:t>Δ</a:t>
              </a:r>
              <a:r>
                <a:rPr lang="el-GR" sz="2400" b="1" i="1" dirty="0" smtClean="0">
                  <a:solidFill>
                    <a:srgbClr val="002060"/>
                  </a:solidFill>
                </a:rPr>
                <a:t>Η</a:t>
              </a:r>
              <a:r>
                <a:rPr lang="el-GR" sz="2400" b="1" baseline="-25000" dirty="0" smtClean="0">
                  <a:solidFill>
                    <a:srgbClr val="002060"/>
                  </a:solidFill>
                </a:rPr>
                <a:t>διαλ</a:t>
              </a:r>
              <a:endParaRPr lang="el-GR" sz="2400" b="1" dirty="0">
                <a:solidFill>
                  <a:srgbClr val="002060"/>
                </a:solidFill>
              </a:endParaRPr>
            </a:p>
          </p:txBody>
        </p:sp>
        <p:sp>
          <p:nvSpPr>
            <p:cNvPr id="18" name="17 - TextBox"/>
            <p:cNvSpPr txBox="1"/>
            <p:nvPr/>
          </p:nvSpPr>
          <p:spPr>
            <a:xfrm>
              <a:off x="5143504" y="3198167"/>
              <a:ext cx="1225015" cy="461665"/>
            </a:xfrm>
            <a:prstGeom prst="rect">
              <a:avLst/>
            </a:prstGeom>
            <a:noFill/>
          </p:spPr>
          <p:txBody>
            <a:bodyPr wrap="none" rtlCol="0">
              <a:spAutoFit/>
            </a:bodyPr>
            <a:lstStyle/>
            <a:p>
              <a:r>
                <a:rPr lang="el-GR" sz="2400" b="1" dirty="0" smtClean="0">
                  <a:solidFill>
                    <a:srgbClr val="4BACC6">
                      <a:lumMod val="75000"/>
                    </a:srgbClr>
                  </a:solidFill>
                </a:rPr>
                <a:t>Δ</a:t>
              </a:r>
              <a:r>
                <a:rPr lang="el-GR" sz="2400" b="1" i="1" dirty="0" smtClean="0">
                  <a:solidFill>
                    <a:srgbClr val="4BACC6">
                      <a:lumMod val="75000"/>
                    </a:srgbClr>
                  </a:solidFill>
                </a:rPr>
                <a:t>Η</a:t>
              </a:r>
              <a:r>
                <a:rPr lang="el-GR" sz="2400" b="1" baseline="-25000" dirty="0" smtClean="0">
                  <a:solidFill>
                    <a:srgbClr val="4BACC6">
                      <a:lumMod val="75000"/>
                    </a:srgbClr>
                  </a:solidFill>
                </a:rPr>
                <a:t>υδ</a:t>
              </a:r>
              <a:r>
                <a:rPr lang="el-GR" sz="2400" b="1" dirty="0" smtClean="0">
                  <a:solidFill>
                    <a:srgbClr val="4BACC6">
                      <a:lumMod val="75000"/>
                    </a:srgbClr>
                  </a:solidFill>
                </a:rPr>
                <a:t>&lt;0</a:t>
              </a:r>
              <a:endParaRPr lang="el-GR" sz="2400" b="1" dirty="0">
                <a:solidFill>
                  <a:srgbClr val="4BACC6">
                    <a:lumMod val="75000"/>
                  </a:srgbClr>
                </a:solidFill>
              </a:endParaRPr>
            </a:p>
          </p:txBody>
        </p:sp>
        <p:sp>
          <p:nvSpPr>
            <p:cNvPr id="27" name="26 - TextBox"/>
            <p:cNvSpPr txBox="1"/>
            <p:nvPr/>
          </p:nvSpPr>
          <p:spPr>
            <a:xfrm>
              <a:off x="8501090" y="3429000"/>
              <a:ext cx="481222" cy="523220"/>
            </a:xfrm>
            <a:prstGeom prst="rect">
              <a:avLst/>
            </a:prstGeom>
            <a:noFill/>
          </p:spPr>
          <p:txBody>
            <a:bodyPr wrap="none" rtlCol="0">
              <a:spAutoFit/>
            </a:bodyPr>
            <a:lstStyle/>
            <a:p>
              <a:r>
                <a:rPr lang="el-GR" sz="2800" b="1" i="1" dirty="0" smtClean="0">
                  <a:solidFill>
                    <a:prstClr val="white"/>
                  </a:solidFill>
                </a:rPr>
                <a:t>Ε</a:t>
              </a:r>
              <a:r>
                <a:rPr lang="el-GR" sz="2800" b="1" i="1" baseline="-25000" dirty="0" smtClean="0">
                  <a:solidFill>
                    <a:prstClr val="white"/>
                  </a:solidFill>
                </a:rPr>
                <a:t>1</a:t>
              </a:r>
              <a:endParaRPr lang="el-GR" sz="2800" b="1" i="1" baseline="-25000" dirty="0">
                <a:solidFill>
                  <a:prstClr val="white"/>
                </a:solidFill>
              </a:endParaRPr>
            </a:p>
          </p:txBody>
        </p:sp>
        <p:sp>
          <p:nvSpPr>
            <p:cNvPr id="28" name="27 - TextBox"/>
            <p:cNvSpPr txBox="1"/>
            <p:nvPr/>
          </p:nvSpPr>
          <p:spPr>
            <a:xfrm>
              <a:off x="8501090" y="4429132"/>
              <a:ext cx="481222" cy="523220"/>
            </a:xfrm>
            <a:prstGeom prst="rect">
              <a:avLst/>
            </a:prstGeom>
            <a:noFill/>
          </p:spPr>
          <p:txBody>
            <a:bodyPr wrap="none" rtlCol="0">
              <a:spAutoFit/>
            </a:bodyPr>
            <a:lstStyle/>
            <a:p>
              <a:r>
                <a:rPr lang="el-GR" sz="2800" b="1" i="1" dirty="0" smtClean="0">
                  <a:solidFill>
                    <a:prstClr val="white"/>
                  </a:solidFill>
                </a:rPr>
                <a:t>Ε</a:t>
              </a:r>
              <a:r>
                <a:rPr lang="el-GR" sz="2800" b="1" i="1" baseline="-25000" dirty="0" smtClean="0">
                  <a:solidFill>
                    <a:prstClr val="white"/>
                  </a:solidFill>
                </a:rPr>
                <a:t>3</a:t>
              </a:r>
              <a:endParaRPr lang="el-GR" sz="2800" b="1" i="1" baseline="-25000" dirty="0">
                <a:solidFill>
                  <a:prstClr val="white"/>
                </a:solidFill>
              </a:endParaRPr>
            </a:p>
          </p:txBody>
        </p:sp>
        <p:sp>
          <p:nvSpPr>
            <p:cNvPr id="29" name="28 - TextBox"/>
            <p:cNvSpPr txBox="1"/>
            <p:nvPr/>
          </p:nvSpPr>
          <p:spPr>
            <a:xfrm>
              <a:off x="8501090" y="1928802"/>
              <a:ext cx="481222" cy="523220"/>
            </a:xfrm>
            <a:prstGeom prst="rect">
              <a:avLst/>
            </a:prstGeom>
            <a:noFill/>
          </p:spPr>
          <p:txBody>
            <a:bodyPr wrap="none" rtlCol="0">
              <a:spAutoFit/>
            </a:bodyPr>
            <a:lstStyle/>
            <a:p>
              <a:r>
                <a:rPr lang="el-GR" sz="2800" b="1" i="1" dirty="0" smtClean="0">
                  <a:solidFill>
                    <a:prstClr val="white"/>
                  </a:solidFill>
                </a:rPr>
                <a:t>Ε</a:t>
              </a:r>
              <a:r>
                <a:rPr lang="el-GR" sz="2800" b="1" i="1" baseline="-25000" dirty="0" smtClean="0">
                  <a:solidFill>
                    <a:prstClr val="white"/>
                  </a:solidFill>
                </a:rPr>
                <a:t>2</a:t>
              </a:r>
              <a:endParaRPr lang="el-GR" sz="2800" b="1" i="1" baseline="-25000" dirty="0">
                <a:solidFill>
                  <a:prstClr val="white"/>
                </a:solidFill>
              </a:endParaRPr>
            </a:p>
          </p:txBody>
        </p:sp>
        <p:sp>
          <p:nvSpPr>
            <p:cNvPr id="24" name="23 - TextBox"/>
            <p:cNvSpPr txBox="1"/>
            <p:nvPr/>
          </p:nvSpPr>
          <p:spPr>
            <a:xfrm>
              <a:off x="7286644" y="2714620"/>
              <a:ext cx="1773242" cy="461665"/>
            </a:xfrm>
            <a:prstGeom prst="rect">
              <a:avLst/>
            </a:prstGeom>
            <a:noFill/>
          </p:spPr>
          <p:txBody>
            <a:bodyPr wrap="none" rtlCol="0">
              <a:spAutoFit/>
            </a:bodyPr>
            <a:lstStyle/>
            <a:p>
              <a:r>
                <a:rPr lang="el-GR" sz="2400" b="1" dirty="0" smtClean="0">
                  <a:solidFill>
                    <a:srgbClr val="C0504D">
                      <a:lumMod val="75000"/>
                    </a:srgbClr>
                  </a:solidFill>
                </a:rPr>
                <a:t>Δ</a:t>
              </a:r>
              <a:r>
                <a:rPr lang="el-GR" sz="2400" b="1" i="1" dirty="0" smtClean="0">
                  <a:solidFill>
                    <a:srgbClr val="C0504D">
                      <a:lumMod val="75000"/>
                    </a:srgbClr>
                  </a:solidFill>
                </a:rPr>
                <a:t>Η</a:t>
              </a:r>
              <a:r>
                <a:rPr lang="el-GR" sz="2400" b="1" baseline="-25000" dirty="0" smtClean="0">
                  <a:solidFill>
                    <a:srgbClr val="C0504D">
                      <a:lumMod val="75000"/>
                    </a:srgbClr>
                  </a:solidFill>
                </a:rPr>
                <a:t>κρυστ  </a:t>
              </a:r>
              <a:r>
                <a:rPr lang="en-US" sz="2400" b="1" dirty="0" smtClean="0">
                  <a:solidFill>
                    <a:srgbClr val="C0504D">
                      <a:lumMod val="75000"/>
                    </a:srgbClr>
                  </a:solidFill>
                </a:rPr>
                <a:t>&gt;</a:t>
              </a:r>
              <a:r>
                <a:rPr lang="el-GR" sz="2400" b="1" dirty="0" smtClean="0">
                  <a:solidFill>
                    <a:srgbClr val="C0504D">
                      <a:lumMod val="75000"/>
                    </a:srgbClr>
                  </a:solidFill>
                </a:rPr>
                <a:t> 0</a:t>
              </a:r>
              <a:endParaRPr lang="el-GR" sz="2400" b="1" dirty="0">
                <a:solidFill>
                  <a:srgbClr val="C0504D">
                    <a:lumMod val="75000"/>
                  </a:srgbClr>
                </a:solidFill>
              </a:endParaRPr>
            </a:p>
          </p:txBody>
        </p:sp>
      </p:grpSp>
      <p:sp>
        <p:nvSpPr>
          <p:cNvPr id="32" name="Rectangle 2"/>
          <p:cNvSpPr>
            <a:spLocks noChangeArrowheads="1"/>
          </p:cNvSpPr>
          <p:nvPr/>
        </p:nvSpPr>
        <p:spPr bwMode="auto">
          <a:xfrm>
            <a:off x="5500694" y="5828247"/>
            <a:ext cx="350046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l-GR" sz="2400" b="1" dirty="0" smtClean="0">
                <a:solidFill>
                  <a:srgbClr val="002060"/>
                </a:solidFill>
                <a:latin typeface="Calibri"/>
                <a:ea typeface="Calibri" pitchFamily="34" charset="0"/>
                <a:cs typeface="Times New Roman" pitchFamily="18" charset="0"/>
              </a:rPr>
              <a:t>Δ</a:t>
            </a:r>
            <a:r>
              <a:rPr lang="en-US" sz="2400" b="1" i="1" dirty="0" smtClean="0">
                <a:solidFill>
                  <a:srgbClr val="002060"/>
                </a:solidFill>
                <a:latin typeface="Calibri"/>
                <a:ea typeface="Calibri" pitchFamily="34" charset="0"/>
                <a:cs typeface="Times New Roman" pitchFamily="18" charset="0"/>
              </a:rPr>
              <a:t>H</a:t>
            </a:r>
            <a:r>
              <a:rPr lang="el-GR" sz="2400" b="1" baseline="-30000" dirty="0" err="1" smtClean="0">
                <a:solidFill>
                  <a:srgbClr val="002060"/>
                </a:solidFill>
                <a:latin typeface="Calibri"/>
                <a:ea typeface="Calibri" pitchFamily="34" charset="0"/>
                <a:cs typeface="Times New Roman" pitchFamily="18" charset="0"/>
              </a:rPr>
              <a:t>διαλ</a:t>
            </a:r>
            <a:r>
              <a:rPr lang="en-US" sz="2400" b="1" dirty="0" smtClean="0">
                <a:solidFill>
                  <a:srgbClr val="000000"/>
                </a:solidFill>
                <a:latin typeface="Calibri"/>
                <a:ea typeface="Calibri" pitchFamily="34" charset="0"/>
                <a:cs typeface="Times New Roman" pitchFamily="18" charset="0"/>
              </a:rPr>
              <a:t> </a:t>
            </a:r>
            <a:r>
              <a:rPr lang="el-GR" sz="2400" b="1" dirty="0" smtClean="0">
                <a:solidFill>
                  <a:srgbClr val="000000"/>
                </a:solidFill>
                <a:latin typeface="Calibri"/>
                <a:ea typeface="Calibri" pitchFamily="34" charset="0"/>
                <a:cs typeface="Times New Roman" pitchFamily="18" charset="0"/>
              </a:rPr>
              <a:t> </a:t>
            </a:r>
            <a:r>
              <a:rPr lang="en-US" sz="2400" b="1" dirty="0" smtClean="0">
                <a:solidFill>
                  <a:srgbClr val="000000"/>
                </a:solidFill>
                <a:latin typeface="Calibri"/>
                <a:ea typeface="Calibri" pitchFamily="34" charset="0"/>
                <a:cs typeface="Times New Roman" pitchFamily="18" charset="0"/>
              </a:rPr>
              <a:t>=</a:t>
            </a:r>
            <a:r>
              <a:rPr lang="el-GR" sz="2400" b="1" dirty="0" smtClean="0">
                <a:solidFill>
                  <a:srgbClr val="000000"/>
                </a:solidFill>
                <a:latin typeface="Calibri"/>
                <a:ea typeface="Calibri" pitchFamily="34" charset="0"/>
                <a:cs typeface="Times New Roman" pitchFamily="18" charset="0"/>
              </a:rPr>
              <a:t> </a:t>
            </a:r>
            <a:r>
              <a:rPr lang="en-US" sz="2400" b="1" dirty="0" smtClean="0">
                <a:solidFill>
                  <a:srgbClr val="000000"/>
                </a:solidFill>
                <a:latin typeface="Calibri"/>
                <a:ea typeface="Calibri" pitchFamily="34" charset="0"/>
                <a:cs typeface="Times New Roman" pitchFamily="18" charset="0"/>
              </a:rPr>
              <a:t> </a:t>
            </a:r>
            <a:r>
              <a:rPr lang="el-GR" sz="2400" b="1" dirty="0" smtClean="0">
                <a:solidFill>
                  <a:srgbClr val="C0504D">
                    <a:lumMod val="75000"/>
                  </a:srgbClr>
                </a:solidFill>
                <a:latin typeface="Calibri"/>
                <a:ea typeface="Calibri" pitchFamily="34" charset="0"/>
                <a:cs typeface="Times New Roman" pitchFamily="18" charset="0"/>
              </a:rPr>
              <a:t>Δ</a:t>
            </a:r>
            <a:r>
              <a:rPr lang="en-US" sz="2400" b="1" i="1" dirty="0" smtClean="0">
                <a:solidFill>
                  <a:srgbClr val="C0504D">
                    <a:lumMod val="75000"/>
                  </a:srgbClr>
                </a:solidFill>
                <a:latin typeface="Calibri"/>
                <a:ea typeface="Calibri" pitchFamily="34" charset="0"/>
                <a:cs typeface="Times New Roman" pitchFamily="18" charset="0"/>
              </a:rPr>
              <a:t>H</a:t>
            </a:r>
            <a:r>
              <a:rPr lang="el-GR" sz="2400" b="1" baseline="-30000" dirty="0" err="1" smtClean="0">
                <a:solidFill>
                  <a:srgbClr val="C0504D">
                    <a:lumMod val="75000"/>
                  </a:srgbClr>
                </a:solidFill>
                <a:latin typeface="Calibri"/>
                <a:ea typeface="Calibri" pitchFamily="34" charset="0"/>
                <a:cs typeface="Times New Roman" pitchFamily="18" charset="0"/>
              </a:rPr>
              <a:t>κρυστ</a:t>
            </a:r>
            <a:r>
              <a:rPr lang="en-US" sz="2400" b="1" dirty="0" smtClean="0">
                <a:solidFill>
                  <a:srgbClr val="000000"/>
                </a:solidFill>
                <a:latin typeface="Calibri"/>
                <a:ea typeface="Calibri" pitchFamily="34" charset="0"/>
                <a:cs typeface="Times New Roman" pitchFamily="18" charset="0"/>
              </a:rPr>
              <a:t> </a:t>
            </a:r>
            <a:r>
              <a:rPr lang="el-GR" sz="2400" b="1" dirty="0" smtClean="0">
                <a:solidFill>
                  <a:srgbClr val="000000"/>
                </a:solidFill>
                <a:latin typeface="Calibri"/>
                <a:ea typeface="Calibri" pitchFamily="34" charset="0"/>
                <a:cs typeface="Times New Roman" pitchFamily="18" charset="0"/>
              </a:rPr>
              <a:t>  </a:t>
            </a:r>
            <a:r>
              <a:rPr lang="en-US" sz="2400" b="1" dirty="0" smtClean="0">
                <a:solidFill>
                  <a:srgbClr val="000000"/>
                </a:solidFill>
                <a:latin typeface="Calibri"/>
                <a:ea typeface="Calibri" pitchFamily="34" charset="0"/>
                <a:cs typeface="Times New Roman" pitchFamily="18" charset="0"/>
              </a:rPr>
              <a:t>+</a:t>
            </a:r>
            <a:r>
              <a:rPr lang="el-GR" sz="2400" b="1" dirty="0" smtClean="0">
                <a:solidFill>
                  <a:srgbClr val="000000"/>
                </a:solidFill>
                <a:latin typeface="Calibri"/>
                <a:ea typeface="Calibri" pitchFamily="34" charset="0"/>
                <a:cs typeface="Times New Roman" pitchFamily="18" charset="0"/>
              </a:rPr>
              <a:t>  </a:t>
            </a:r>
            <a:r>
              <a:rPr lang="en-US" sz="2400" b="1" dirty="0" smtClean="0">
                <a:solidFill>
                  <a:srgbClr val="000000"/>
                </a:solidFill>
                <a:latin typeface="Calibri"/>
                <a:ea typeface="Calibri" pitchFamily="34" charset="0"/>
                <a:cs typeface="Times New Roman" pitchFamily="18" charset="0"/>
              </a:rPr>
              <a:t> </a:t>
            </a:r>
            <a:r>
              <a:rPr lang="el-GR" sz="2400" b="1" dirty="0" smtClean="0">
                <a:solidFill>
                  <a:srgbClr val="286D80"/>
                </a:solidFill>
                <a:latin typeface="Calibri"/>
                <a:ea typeface="Calibri" pitchFamily="34" charset="0"/>
                <a:cs typeface="Times New Roman" pitchFamily="18" charset="0"/>
              </a:rPr>
              <a:t>Δ</a:t>
            </a:r>
            <a:r>
              <a:rPr lang="en-US" sz="2400" b="1" i="1" dirty="0" smtClean="0">
                <a:solidFill>
                  <a:srgbClr val="286D80"/>
                </a:solidFill>
                <a:latin typeface="Calibri"/>
                <a:ea typeface="Calibri" pitchFamily="34" charset="0"/>
                <a:cs typeface="Times New Roman" pitchFamily="18" charset="0"/>
              </a:rPr>
              <a:t>H</a:t>
            </a:r>
            <a:r>
              <a:rPr lang="el-GR" sz="2400" b="1" baseline="-30000" dirty="0" smtClean="0">
                <a:solidFill>
                  <a:srgbClr val="286D80"/>
                </a:solidFill>
                <a:latin typeface="Calibri"/>
                <a:ea typeface="Calibri" pitchFamily="34" charset="0"/>
                <a:cs typeface="Times New Roman" pitchFamily="18" charset="0"/>
              </a:rPr>
              <a:t>υδ</a:t>
            </a:r>
            <a:endParaRPr lang="en-US" sz="4000" b="1" dirty="0" smtClean="0">
              <a:solidFill>
                <a:srgbClr val="286D80"/>
              </a:solidFill>
              <a:latin typeface="Calibri"/>
              <a:cs typeface="Arial" pitchFamily="34" charset="0"/>
            </a:endParaRPr>
          </a:p>
        </p:txBody>
      </p:sp>
      <p:sp>
        <p:nvSpPr>
          <p:cNvPr id="30" name="29 - Δεξιό βέλος"/>
          <p:cNvSpPr/>
          <p:nvPr/>
        </p:nvSpPr>
        <p:spPr>
          <a:xfrm rot="10800000">
            <a:off x="4142579" y="5718407"/>
            <a:ext cx="1287470" cy="71438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3" name="22 - Ορθογώνιο"/>
          <p:cNvSpPr/>
          <p:nvPr/>
        </p:nvSpPr>
        <p:spPr>
          <a:xfrm>
            <a:off x="474859" y="5844765"/>
            <a:ext cx="3579313" cy="461665"/>
          </a:xfrm>
          <a:prstGeom prst="rect">
            <a:avLst/>
          </a:prstGeom>
        </p:spPr>
        <p:txBody>
          <a:bodyPr wrap="none">
            <a:spAutoFit/>
          </a:bodyPr>
          <a:lstStyle/>
          <a:p>
            <a:r>
              <a:rPr lang="en-US" sz="2400" b="1" dirty="0" smtClean="0">
                <a:solidFill>
                  <a:srgbClr val="286D80"/>
                </a:solidFill>
                <a:latin typeface="Calibri"/>
                <a:ea typeface="Calibri" pitchFamily="34" charset="0"/>
                <a:cs typeface="Times New Roman" pitchFamily="18" charset="0"/>
              </a:rPr>
              <a:t>CaCl</a:t>
            </a:r>
            <a:r>
              <a:rPr lang="en-US" sz="2400" b="1" baseline="-25000" dirty="0" smtClean="0">
                <a:solidFill>
                  <a:srgbClr val="286D80"/>
                </a:solidFill>
                <a:latin typeface="Calibri"/>
                <a:ea typeface="Calibri" pitchFamily="34" charset="0"/>
                <a:cs typeface="Times New Roman" pitchFamily="18" charset="0"/>
              </a:rPr>
              <a:t>2 </a:t>
            </a:r>
            <a:r>
              <a:rPr lang="en-US" sz="2400" b="1" dirty="0" smtClean="0">
                <a:solidFill>
                  <a:srgbClr val="286D80"/>
                </a:solidFill>
                <a:latin typeface="Calibri"/>
                <a:ea typeface="Calibri" pitchFamily="34" charset="0"/>
                <a:cs typeface="Times New Roman" pitchFamily="18" charset="0"/>
              </a:rPr>
              <a:t>:  </a:t>
            </a:r>
            <a:r>
              <a:rPr lang="el-GR" sz="2400" b="1" dirty="0" smtClean="0">
                <a:solidFill>
                  <a:srgbClr val="286D80"/>
                </a:solidFill>
                <a:latin typeface="Calibri"/>
                <a:ea typeface="Calibri" pitchFamily="34" charset="0"/>
                <a:cs typeface="Times New Roman" pitchFamily="18" charset="0"/>
              </a:rPr>
              <a:t>Δ</a:t>
            </a:r>
            <a:r>
              <a:rPr lang="en-US" sz="2400" b="1" i="1" dirty="0" smtClean="0">
                <a:solidFill>
                  <a:srgbClr val="286D80"/>
                </a:solidFill>
                <a:latin typeface="Calibri"/>
                <a:ea typeface="Calibri" pitchFamily="34" charset="0"/>
                <a:cs typeface="Times New Roman" pitchFamily="18" charset="0"/>
              </a:rPr>
              <a:t>H</a:t>
            </a:r>
            <a:r>
              <a:rPr lang="el-GR" sz="2400" b="1" baseline="-30000" dirty="0" smtClean="0">
                <a:solidFill>
                  <a:srgbClr val="286D80"/>
                </a:solidFill>
                <a:latin typeface="Calibri"/>
                <a:ea typeface="Calibri" pitchFamily="34" charset="0"/>
                <a:cs typeface="Times New Roman" pitchFamily="18" charset="0"/>
              </a:rPr>
              <a:t>διαλ </a:t>
            </a:r>
            <a:r>
              <a:rPr lang="en-US" sz="2400" dirty="0" smtClean="0">
                <a:solidFill>
                  <a:srgbClr val="286D80"/>
                </a:solidFill>
                <a:latin typeface="Calibri"/>
              </a:rPr>
              <a:t>=-120 kJ/mol</a:t>
            </a:r>
            <a:endParaRPr lang="el-GR" sz="2400" dirty="0">
              <a:solidFill>
                <a:srgbClr val="286D80"/>
              </a:solidFill>
              <a:latin typeface="Calibri"/>
            </a:endParaRP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solidFill>
              </a:rPr>
              <a:pPr/>
              <a:t>8</a:t>
            </a:fld>
            <a:endParaRPr lang="el-GR" dirty="0">
              <a:solidFill>
                <a:prstClr val="black"/>
              </a:solidFill>
            </a:endParaRPr>
          </a:p>
        </p:txBody>
      </p:sp>
    </p:spTree>
    <p:extLst>
      <p:ext uri="{BB962C8B-B14F-4D97-AF65-F5344CB8AC3E}">
        <p14:creationId xmlns:p14="http://schemas.microsoft.com/office/powerpoint/2010/main" val="35655912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4cb5929f6355af5463cd65642da5307386623e"/>
</p:tagLst>
</file>

<file path=ppt/theme/theme1.xml><?xml version="1.0" encoding="utf-8"?>
<a:theme xmlns:a="http://schemas.openxmlformats.org/drawingml/2006/main" name="OC_template_updated">
  <a:themeElements>
    <a:clrScheme name="Προσαρμοσμένο 1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Προσαρμοσμένο 10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TotalTime>
  <Words>4471</Words>
  <Application>Microsoft Office PowerPoint</Application>
  <PresentationFormat>Προβολή στην οθόνη (4:3)</PresentationFormat>
  <Paragraphs>635</Paragraphs>
  <Slides>78</Slides>
  <Notes>15</Notes>
  <HiddenSlides>0</HiddenSlides>
  <MMClips>1</MMClips>
  <ScaleCrop>false</ScaleCrop>
  <HeadingPairs>
    <vt:vector size="8" baseType="variant">
      <vt:variant>
        <vt:lpstr>Γραμματοσειρές που χρησιμοποιούνται</vt:lpstr>
      </vt:variant>
      <vt:variant>
        <vt:i4>6</vt:i4>
      </vt:variant>
      <vt:variant>
        <vt:lpstr>Θέμα</vt:lpstr>
      </vt:variant>
      <vt:variant>
        <vt:i4>3</vt:i4>
      </vt:variant>
      <vt:variant>
        <vt:lpstr>Ενσωματωμένοι διακομιστές OLE</vt:lpstr>
      </vt:variant>
      <vt:variant>
        <vt:i4>1</vt:i4>
      </vt:variant>
      <vt:variant>
        <vt:lpstr>Τίτλοι διαφανειών</vt:lpstr>
      </vt:variant>
      <vt:variant>
        <vt:i4>78</vt:i4>
      </vt:variant>
    </vt:vector>
  </HeadingPairs>
  <TitlesOfParts>
    <vt:vector size="88" baseType="lpstr">
      <vt:lpstr>Arial</vt:lpstr>
      <vt:lpstr>Calibri</vt:lpstr>
      <vt:lpstr>Cambria Math</vt:lpstr>
      <vt:lpstr>Courier New</vt:lpstr>
      <vt:lpstr>Times New Roman</vt:lpstr>
      <vt:lpstr>Wingdings</vt:lpstr>
      <vt:lpstr>OC_template_updated</vt:lpstr>
      <vt:lpstr>1_OC_template_updated</vt:lpstr>
      <vt:lpstr>2_OC_template_updated</vt:lpstr>
      <vt:lpstr>ChemSketch</vt:lpstr>
      <vt:lpstr>Επιστήμη Υλικών ΙΙ (Θ)</vt:lpstr>
      <vt:lpstr>Η αναγκαιότητα για υδατικά μέσα</vt:lpstr>
      <vt:lpstr>Το νερό</vt:lpstr>
      <vt:lpstr>Η δομή του νερού</vt:lpstr>
      <vt:lpstr>Η δομή του πάγου</vt:lpstr>
      <vt:lpstr>Το νερό ως διαλύτης</vt:lpstr>
      <vt:lpstr>Πώς επιτυγχάνεται η ενυδάτωση των ιόντων;</vt:lpstr>
      <vt:lpstr>Ενέργεια ενυδάτωσης ιόντων</vt:lpstr>
      <vt:lpstr>Ενέργεια διαλυτοποίησης (εξώθερμη)</vt:lpstr>
      <vt:lpstr>Ενέργεια διαλυτοποίησης (ενδόθερμη)</vt:lpstr>
      <vt:lpstr>Ενθαλπία διαλυτοποίησης αλάτων</vt:lpstr>
      <vt:lpstr>Γιατί πραγματοποιούνται οι ενδόθερμες διαλυτοποιήσεις; (1 από 2)</vt:lpstr>
      <vt:lpstr>Γιατί πραγματοποιούνται οι ενδόθερμες διαλυτοποιήσεις; (2 από 2)</vt:lpstr>
      <vt:lpstr>Το νόημα της εντροπίας 1/2</vt:lpstr>
      <vt:lpstr>Το νόημα της εντροπίας 2/2</vt:lpstr>
      <vt:lpstr>Εντροπία: η κινητήρια δύναμη προς την ομογενοποίηση</vt:lpstr>
      <vt:lpstr>Κίνηση Brown και εντροπία</vt:lpstr>
      <vt:lpstr>Εντροπία και ενέργεια</vt:lpstr>
      <vt:lpstr>Η εντροπία διαλυτοποίησης</vt:lpstr>
      <vt:lpstr>Η διαλυτοποίηση μορίων στο νερό</vt:lpstr>
      <vt:lpstr>Η διαλυτότητα των υλικών ζωγραφικής στο νερό</vt:lpstr>
      <vt:lpstr>Υδροφιλικότητα και υδροφοβικότητα</vt:lpstr>
      <vt:lpstr>Τα τασιενεργά υλικά</vt:lpstr>
      <vt:lpstr>Σάπωνες </vt:lpstr>
      <vt:lpstr>Σάπωνες και λιπαρά οξέα</vt:lpstr>
      <vt:lpstr>Σαπωνοποίηση</vt:lpstr>
      <vt:lpstr>Σάπωνες και λίπη</vt:lpstr>
      <vt:lpstr>Τι pH έχει το υδατικό διάλυμα ενός σάπωνα;</vt:lpstr>
      <vt:lpstr>Υδρόφιλο και υδρόφοβο</vt:lpstr>
      <vt:lpstr>Αμφίφυλα μόρια</vt:lpstr>
      <vt:lpstr>Μικκυλιακή οργάνωση των τασιενεργών</vt:lpstr>
      <vt:lpstr>Γιατί ονομάζονται «τασιενεργά;»</vt:lpstr>
      <vt:lpstr>Η επιφανειακή τάση</vt:lpstr>
      <vt:lpstr>Το σφαιρικό σχήμα μιας  σταγόνας νερού</vt:lpstr>
      <vt:lpstr>Το σφαιρικό σχήμα μιας σταγόνας νερού</vt:lpstr>
      <vt:lpstr>Γωνία επαφής του νερού σε επιφάνειες υλικών</vt:lpstr>
      <vt:lpstr>Εξαιρετικά υδρόφοβες επιφάνειες</vt:lpstr>
      <vt:lpstr>Επακόλουθα της επιφανειακής τάσης του νερού</vt:lpstr>
      <vt:lpstr>Αποτελέσματα της δράσης των τασιενεργών υλικών</vt:lpstr>
      <vt:lpstr>Τα τασιενεργά μειώνουν την επιφανειακή τάση του νερού</vt:lpstr>
      <vt:lpstr>Πώς συγκροτούνται τα μικκύλια στο νερό;</vt:lpstr>
      <vt:lpstr>Δομή μικκυλίου ενός σάπωνα</vt:lpstr>
      <vt:lpstr>Μοριακή περιγραφή της απορρυπαντικής δράσης (1 από 3)</vt:lpstr>
      <vt:lpstr>Μοριακή περιγραφή της απορρυπαντικής δράσης (2 από 3)</vt:lpstr>
      <vt:lpstr>Μοριακή περιγραφή της απορρυπαντικής δράσης (3 από 3)</vt:lpstr>
      <vt:lpstr>Αφρισμός (foaming)</vt:lpstr>
      <vt:lpstr>Σταθεροποίηση του αφρισμού</vt:lpstr>
      <vt:lpstr>Πώς επιτυγχάνεται η σταθεροποίηση του αφρισμού;</vt:lpstr>
      <vt:lpstr>Προβλήματα στη χρήση των σαπώνων</vt:lpstr>
      <vt:lpstr>Παρεμπόδιση της απορρυπαντικής δράσης</vt:lpstr>
      <vt:lpstr>Λύση στο πρόβλημα των απορρυπαντικών</vt:lpstr>
      <vt:lpstr>Η αναγκαιότητα για συνθετικά απορρυπαντικά</vt:lpstr>
      <vt:lpstr>Συνθετικά απορρυπαντικά</vt:lpstr>
      <vt:lpstr>Ανιονικά τασιενεργά</vt:lpstr>
      <vt:lpstr>Κρίσιμη μικκυλιακή συγκέντρωση (CMC) </vt:lpstr>
      <vt:lpstr>Κρίσιμη μικκυλιακή συγκέντρωση (CMC) </vt:lpstr>
      <vt:lpstr>Αριθμός συσσώρευσης (ΑΝ)</vt:lpstr>
      <vt:lpstr>Υδρο-λιποφιλική ισορροπία (HLB)</vt:lpstr>
      <vt:lpstr>Τιμές της HLB (1 από 2)</vt:lpstr>
      <vt:lpstr>Τιμές της HLB (2 από 2)</vt:lpstr>
      <vt:lpstr>Ανιονικά τασιενεργά (1 από 2)</vt:lpstr>
      <vt:lpstr>Ανιονικά τασιενεργά (2 από 2)</vt:lpstr>
      <vt:lpstr>Κατιονικά τασιενεργά</vt:lpstr>
      <vt:lpstr>Μη ιονικά τασιενεργά: κυριότερες κατηγορίες</vt:lpstr>
      <vt:lpstr>Μη ιονικά τασιενεργά : Η σειρά Brij</vt:lpstr>
      <vt:lpstr>Μη ιονικά τασιενεργά: η σειρά Triton</vt:lpstr>
      <vt:lpstr>Διπλά ιονικά (zwitterionic) τασιενεργά </vt:lpstr>
      <vt:lpstr>Διπλά ιονικά (zwitterionic) τασιενεργά </vt:lpstr>
      <vt:lpstr>Σχέση ανάμεσα στα HLB και CMC</vt:lpstr>
      <vt:lpstr>Τασιενεργά υλικά και HLB</vt:lpstr>
      <vt:lpstr>Βιβλιογραφία</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opencourses@teiath.gr</dc:creator>
  <cp:lastModifiedBy>Natassa Karap</cp:lastModifiedBy>
  <cp:revision>43</cp:revision>
  <dcterms:created xsi:type="dcterms:W3CDTF">2013-03-04T13:35:19Z</dcterms:created>
  <dcterms:modified xsi:type="dcterms:W3CDTF">2015-09-15T09:49:13Z</dcterms:modified>
</cp:coreProperties>
</file>