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7" r:id="rId1"/>
    <p:sldMasterId id="2147483684" r:id="rId2"/>
    <p:sldMasterId id="2147483696" r:id="rId3"/>
    <p:sldMasterId id="2147483719" r:id="rId4"/>
  </p:sldMasterIdLst>
  <p:notesMasterIdLst>
    <p:notesMasterId r:id="rId36"/>
  </p:notesMasterIdLst>
  <p:handoutMasterIdLst>
    <p:handoutMasterId r:id="rId37"/>
  </p:handoutMasterIdLst>
  <p:sldIdLst>
    <p:sldId id="256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3" r:id="rId27"/>
    <p:sldId id="294" r:id="rId28"/>
    <p:sldId id="257" r:id="rId29"/>
    <p:sldId id="262" r:id="rId30"/>
    <p:sldId id="264" r:id="rId31"/>
    <p:sldId id="269" r:id="rId32"/>
    <p:sldId id="270" r:id="rId33"/>
    <p:sldId id="266" r:id="rId34"/>
    <p:sldId id="261" r:id="rId35"/>
  </p:sldIdLst>
  <p:sldSz cx="9144000" cy="6858000" type="screen4x3"/>
  <p:notesSz cx="7104063" cy="10234613"/>
  <p:custDataLst>
    <p:tags r:id="rId38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105" d="100"/>
          <a:sy n="105" d="100"/>
        </p:scale>
        <p:origin x="-1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7/8/2015</a:t>
            </a:fld>
            <a:endParaRPr lang="el-GR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7/8/2015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27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2DD44A3-3B30-46BD-971D-9263F0B849A4}" type="datetimeFigureOut">
              <a:rPr lang="el-GR" smtClean="0"/>
              <a:pPr/>
              <a:t>7/8/2015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>
              <a:solidFill>
                <a:srgbClr val="EBDDC3"/>
              </a:solidFill>
            </a:endParaRPr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F384C6-F399-438E-BA89-7BE1FC33607B}" type="slidenum">
              <a:rPr lang="el-GR" smtClean="0">
                <a:solidFill>
                  <a:srgbClr val="EBDDC3"/>
                </a:solidFill>
              </a:rPr>
              <a:pPr/>
              <a:t>‹#›</a:t>
            </a:fld>
            <a:endParaRPr lang="el-GR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103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84C6-F399-438E-BA89-7BE1FC33607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936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>
              <a:solidFill>
                <a:srgbClr val="775F55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DF384C6-F399-438E-BA89-7BE1FC33607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3889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DF384C6-F399-438E-BA89-7BE1FC3360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>
              <a:lnSpc>
                <a:spcPct val="110000"/>
              </a:lnSpc>
              <a:spcBef>
                <a:spcPts val="1200"/>
              </a:spcBef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 eaLnBrk="1" latinLnBrk="0" hangingPunct="1"/>
            <a:r>
              <a:rPr lang="el-GR" dirty="0" smtClean="0"/>
              <a:t>Στυλ υποδείγματος κειμένου</a:t>
            </a:r>
          </a:p>
          <a:p>
            <a:pPr lvl="1" eaLnBrk="1" latinLnBrk="0" hangingPunct="1"/>
            <a:r>
              <a:rPr lang="el-GR" dirty="0" smtClean="0"/>
              <a:t>Δεύτερου επιπέδου</a:t>
            </a:r>
          </a:p>
          <a:p>
            <a:pPr lvl="2" eaLnBrk="1" latinLnBrk="0" hangingPunct="1"/>
            <a:r>
              <a:rPr lang="el-GR" dirty="0" smtClean="0"/>
              <a:t>Τρίτου επιπέδου</a:t>
            </a:r>
          </a:p>
          <a:p>
            <a:pPr lvl="3" eaLnBrk="1" latinLnBrk="0" hangingPunct="1"/>
            <a:r>
              <a:rPr lang="el-GR" dirty="0" smtClean="0"/>
              <a:t>Τέταρτου επιπέδου</a:t>
            </a:r>
          </a:p>
          <a:p>
            <a:pPr lvl="4" eaLnBrk="1" latinLnBrk="0" hangingPunct="1"/>
            <a:r>
              <a:rPr lang="el-GR" dirty="0" smtClean="0"/>
              <a:t>Πέμπτου επιπέδου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51999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DF384C6-F399-438E-BA89-7BE1FC3360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31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10 - Ορθογώνιο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11 - Ορθογώνιο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7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CAA54FA-BDF9-4D26-972F-8EA4F411F676}" type="datetime1">
              <a:rPr lang="el-GR" smtClean="0"/>
              <a:pPr>
                <a:defRPr/>
              </a:pPr>
              <a:t>7/8/2015</a:t>
            </a:fld>
            <a:endParaRPr lang="el-GR"/>
          </a:p>
        </p:txBody>
      </p:sp>
      <p:sp>
        <p:nvSpPr>
          <p:cNvPr id="10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>
              <a:solidFill>
                <a:srgbClr val="EBDDC3"/>
              </a:solidFill>
            </a:endParaRPr>
          </a:p>
        </p:txBody>
      </p:sp>
      <p:sp>
        <p:nvSpPr>
          <p:cNvPr id="11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53AD385-9BEF-49B3-BD9D-8B5FFA88DB1E}" type="slidenum">
              <a:rPr lang="el-GR">
                <a:solidFill>
                  <a:srgbClr val="EBDDC3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9423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 sz="32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lnSpc>
                <a:spcPct val="110000"/>
              </a:lnSpc>
              <a:spcBef>
                <a:spcPts val="1000"/>
              </a:spcBef>
              <a:defRPr sz="2400"/>
            </a:lvl1pPr>
            <a:lvl2pPr>
              <a:lnSpc>
                <a:spcPct val="110000"/>
              </a:lnSpc>
              <a:spcBef>
                <a:spcPts val="1000"/>
              </a:spcBef>
              <a:defRPr sz="2400"/>
            </a:lvl2pPr>
            <a:lvl3pPr>
              <a:lnSpc>
                <a:spcPct val="110000"/>
              </a:lnSpc>
              <a:spcBef>
                <a:spcPts val="1000"/>
              </a:spcBef>
              <a:defRPr sz="2400"/>
            </a:lvl3pPr>
            <a:lvl4pPr>
              <a:lnSpc>
                <a:spcPct val="110000"/>
              </a:lnSpc>
              <a:spcBef>
                <a:spcPts val="1000"/>
              </a:spcBef>
              <a:defRPr sz="2400"/>
            </a:lvl4pPr>
            <a:lvl5pPr>
              <a:lnSpc>
                <a:spcPct val="110000"/>
              </a:lnSpc>
              <a:spcBef>
                <a:spcPts val="1000"/>
              </a:spcBef>
              <a:defRPr sz="2400"/>
            </a:lvl5pPr>
          </a:lstStyle>
          <a:p>
            <a:pPr lvl="0"/>
            <a:r>
              <a:rPr lang="el-GR" dirty="0" smtClean="0"/>
              <a:t>Kλικ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EF4EA-E4C4-4D5E-9D9F-B0E4179538CE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E353E-AF69-4E85-BE93-62288240FB9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3533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10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11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7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0CA46-4BE6-48DC-B5FB-4904D263556D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8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92111D-3447-421F-A7A2-A9EEDD4D966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643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3F7560D-22F3-4428-AEA1-E673A49CE4EC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9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5304148-FCFF-4036-AFDB-839BA79D430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7" name="11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3279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7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99C204D-DE9C-4CC9-A6A1-A694F816042E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8" name="11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5A4B056-85C8-41DD-93B5-8B3C405C6D9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2887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8DDCC-B64A-4B60-B1C0-FB8AD38D38C1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4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5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4A9A8-A239-432F-9892-A43AEB2A819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94241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8E9D6-A1EA-461F-88EF-EE1E3E5F0F44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E18D883-1BF3-463C-A027-AC70B292468C}" type="slidenum">
              <a:rPr lang="el-GR">
                <a:solidFill>
                  <a:srgbClr val="775F55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9374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5CAC2-2A06-4B87-B7C0-61A849C5D4DC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EE209-EEA4-4984-B422-85A81ECCF1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832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DF384C6-F399-438E-BA89-7BE1FC3360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9118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- Ορθογώνιο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10 - Ορθογώνιο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11 - Ορθογώνιο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12 - Ορθογώνιο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9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0F3E1E-C631-4E97-9535-B7CB950220A0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10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0458DD6E-210A-425A-B9FB-3EBBDCFCDC9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97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AC37B-ADFE-44FB-9021-83190D54D5D6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E7142-186C-49CD-9D41-8887B499763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22429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10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11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0D564-970E-45A4-9FFA-07C1BAA00849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3DCD1-7415-40DF-8232-5492887B81F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819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DF384C6-F399-438E-BA89-7BE1FC3360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>
              <a:solidFill>
                <a:srgbClr val="775F55"/>
              </a:solidFill>
            </a:endParaRPr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311800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775F55"/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DF384C6-F399-438E-BA89-7BE1FC33607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337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775F55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F384C6-F399-438E-BA89-7BE1FC33607B}" type="slidenum">
              <a:rPr lang="el-GR" smtClean="0">
                <a:solidFill>
                  <a:srgbClr val="775F55"/>
                </a:solidFill>
              </a:rPr>
              <a:pPr/>
              <a:t>‹#›</a:t>
            </a:fld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213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775F55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DF384C6-F399-438E-BA89-7BE1FC3360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8996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2DD44A3-3B30-46BD-971D-9263F0B849A4}" type="datetimeFigureOut">
              <a:rPr lang="el-GR" smtClean="0">
                <a:solidFill>
                  <a:srgbClr val="775F55"/>
                </a:solidFill>
              </a:rPr>
              <a:pPr/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DF384C6-F399-438E-BA89-7BE1FC33607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>
              <a:solidFill>
                <a:srgbClr val="775F55"/>
              </a:solidFill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93739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2DD44A3-3B30-46BD-971D-9263F0B849A4}" type="datetimeFigureOut">
              <a:rPr lang="el-GR" smtClean="0">
                <a:solidFill>
                  <a:srgbClr val="775F55"/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7/8/2015</a:t>
            </a:fld>
            <a:endParaRPr lang="el-GR">
              <a:solidFill>
                <a:srgbClr val="775F55"/>
              </a:solidFill>
              <a:latin typeface="Calibri"/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srgbClr val="775F55"/>
              </a:solidFill>
              <a:latin typeface="Calibri"/>
            </a:endParaRP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DF384C6-F399-438E-BA89-7BE1FC33607B}" type="slidenum">
              <a:rPr lang="el-GR" smtClean="0"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34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21 - Θέση τίτλου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6FFDFD-577F-4533-A97C-89FB59E361A3}" type="datetime1">
              <a:rPr lang="el-GR" smtClean="0">
                <a:solidFill>
                  <a:srgbClr val="775F55"/>
                </a:solidFill>
              </a:rPr>
              <a:pPr>
                <a:defRPr/>
              </a:pPr>
              <a:t>7/8/2015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1B8DF27-6409-417C-A995-F2C489BC1EF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973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340768"/>
            <a:ext cx="91440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Κοινωνική Εργασία με Παιδιά και Εφήβους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96952"/>
            <a:ext cx="9144000" cy="185219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11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l-GR" sz="2600" dirty="0"/>
              <a:t>Παιδική κακοποίηση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/>
              <a:t>Χάρης</a:t>
            </a:r>
            <a:r>
              <a:rPr lang="en-US" sz="2200" dirty="0"/>
              <a:t> </a:t>
            </a:r>
            <a:r>
              <a:rPr lang="el-GR" sz="2200"/>
              <a:t>Ασημόπουλος, </a:t>
            </a:r>
            <a:r>
              <a:rPr lang="el-GR" sz="2200" dirty="0" err="1" smtClean="0"/>
              <a:t>Ph.D</a:t>
            </a:r>
            <a:r>
              <a:rPr lang="el-GR" sz="2200" dirty="0" smtClean="0"/>
              <a:t>., Επίκουρος Καθηγητής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Κοινωνικής Εργασίας</a:t>
            </a:r>
            <a:endParaRPr lang="el-GR" sz="22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χαρακτηριστικά του παιδιού </a:t>
            </a:r>
            <a:br>
              <a:rPr lang="el-GR" dirty="0" smtClean="0"/>
            </a:br>
            <a:r>
              <a:rPr lang="el-GR" dirty="0" smtClean="0"/>
              <a:t>που κακοποιείται </a:t>
            </a:r>
            <a:endParaRPr lang="el-GR" dirty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79832" cy="5069160"/>
          </a:xfrm>
        </p:spPr>
        <p:txBody>
          <a:bodyPr/>
          <a:lstStyle/>
          <a:p>
            <a:pPr eaLnBrk="1" hangingPunct="1"/>
            <a:r>
              <a:rPr lang="el-GR" altLang="el-GR" dirty="0" err="1" smtClean="0"/>
              <a:t>Προωρότητα</a:t>
            </a:r>
            <a:r>
              <a:rPr lang="el-GR" altLang="el-GR" dirty="0" smtClean="0"/>
              <a:t>.</a:t>
            </a:r>
          </a:p>
          <a:p>
            <a:pPr eaLnBrk="1" hangingPunct="1"/>
            <a:r>
              <a:rPr lang="el-GR" altLang="el-GR" dirty="0" smtClean="0"/>
              <a:t>Πρώιμος αποχωρισμός από την μητέρα (π.χ. εισαγωγή σε ΜΕΘ).</a:t>
            </a:r>
          </a:p>
          <a:p>
            <a:pPr eaLnBrk="1" hangingPunct="1"/>
            <a:r>
              <a:rPr lang="el-GR" altLang="el-GR" dirty="0" smtClean="0"/>
              <a:t>Γέννηση εκτός γάμου.</a:t>
            </a:r>
          </a:p>
          <a:p>
            <a:pPr eaLnBrk="1" hangingPunct="1"/>
            <a:r>
              <a:rPr lang="el-GR" altLang="el-GR" dirty="0" err="1" smtClean="0"/>
              <a:t>Νευροαναπτυξιακή</a:t>
            </a:r>
            <a:r>
              <a:rPr lang="el-GR" altLang="el-GR" dirty="0" smtClean="0"/>
              <a:t> ανωριμότητα, χρόνια νόσος.</a:t>
            </a:r>
          </a:p>
          <a:p>
            <a:pPr eaLnBrk="1" hangingPunct="1"/>
            <a:r>
              <a:rPr lang="el-GR" altLang="el-GR" dirty="0" smtClean="0"/>
              <a:t>«Δύσκολο παιδί»  (ευερέθιστα, διαρκές κλάμα, απαιτητικά ως προς την προσοχή και την φροντίδα, με δυσκολίες ύπνου και τροφής).</a:t>
            </a:r>
          </a:p>
          <a:p>
            <a:pPr eaLnBrk="1" hangingPunct="1"/>
            <a:r>
              <a:rPr lang="el-GR" altLang="el-GR" dirty="0" smtClean="0"/>
              <a:t>Προβλήματα συμπεριφοράς (</a:t>
            </a:r>
            <a:r>
              <a:rPr lang="el-GR" altLang="el-GR" dirty="0" err="1" smtClean="0"/>
              <a:t>υπερκινητικότητα</a:t>
            </a:r>
            <a:r>
              <a:rPr lang="el-GR" altLang="el-GR" dirty="0" smtClean="0"/>
              <a:t>, αντιδραστική </a:t>
            </a:r>
            <a:r>
              <a:rPr lang="el-GR" altLang="el-GR" dirty="0" err="1" smtClean="0"/>
              <a:t>ενεντιωματική</a:t>
            </a:r>
            <a:r>
              <a:rPr lang="el-GR" altLang="el-GR" dirty="0" smtClean="0"/>
              <a:t> συμπεριφορά, κρίσεις θυμού και πείσματος).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616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χαρακτηριστικά της οικογένειας</a:t>
            </a:r>
            <a:endParaRPr lang="el-GR" dirty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Η σύνθεση της οικογένειας και οι ενδοοικογενειακές σχέσεις συνδέονται με την παιδική κακοποίηση. Είναι συχνότερη σε οικογένειες: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err="1" smtClean="0"/>
              <a:t>Μονογονε</a:t>
            </a:r>
            <a:r>
              <a:rPr lang="el-GR" altLang="el-GR" dirty="0" err="1"/>
              <a:t>ϊ</a:t>
            </a:r>
            <a:r>
              <a:rPr lang="el-GR" altLang="el-GR" dirty="0" err="1" smtClean="0"/>
              <a:t>κές</a:t>
            </a:r>
            <a:r>
              <a:rPr lang="el-GR" altLang="el-GR" dirty="0" smtClean="0"/>
              <a:t>, πολυμελείς ή χαοτικές,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με μητέρα κακοποιημένη ή πολύ νεαρής ηλικίας,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δίχως υποστήριξη από την ευρύτερη οικογένεια  ή κοινωνικά απομονωμένη,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με ενδοοικογενειακές σχέσεις  συγκρούσεων, βίας και θυμού, φόβου και άγχους,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ή που χαρακτηρίζονται από ψυχρότητα, αδιαφορία, έλλειψη αγάπης και ενδιαφέροντος.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486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Κοινωνικοοικονομικοί παράγοντες παιδικής κακοποίησης</a:t>
            </a:r>
            <a:endParaRPr lang="el-GR" dirty="0"/>
          </a:p>
        </p:txBody>
      </p:sp>
      <p:sp>
        <p:nvSpPr>
          <p:cNvPr id="21507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Η σημασία των κοινωνικοοικονομικών παραγόντων αναγνωρίζεται. Είναι γεγονός ότι η παιδική κακοποίηση εκδηλώνεται πιο συχνά σε οικογένειες: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με οικονομικές δυσκολίες (π.χ. ανεργία, στέρηση υλικών αγαθών),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με περιορισμένες κοινωνικές παροχές,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με  περιορισμένες πηγές υποστήριξης, και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κοινωνικά απομονωμένες.</a:t>
            </a:r>
          </a:p>
          <a:p>
            <a:pPr eaLnBrk="1" hangingPunct="1"/>
            <a:r>
              <a:rPr lang="el-GR" altLang="el-GR" dirty="0" smtClean="0"/>
              <a:t>Είναι παράγοντες που αυξάνουν και επιτείνουν το στρες και μειώνουν τις ανοχές και αντοχές των γονέων. </a:t>
            </a:r>
          </a:p>
          <a:p>
            <a:pPr eaLnBrk="1" hangingPunct="1">
              <a:buFont typeface="Arial" pitchFamily="34" charset="0"/>
              <a:buChar char="•"/>
            </a:pPr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029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Κοινωνικές στάσεις και παιδική κακοποίηση</a:t>
            </a:r>
            <a:endParaRPr lang="el-GR" dirty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Οι κυρίαρχες κοινωνικές στάσεις είναι δυνατόν να λειτουργούν </a:t>
            </a:r>
            <a:r>
              <a:rPr lang="el-GR" altLang="el-GR" dirty="0" err="1" smtClean="0"/>
              <a:t>διευκολυντικά</a:t>
            </a:r>
            <a:r>
              <a:rPr lang="el-GR" altLang="el-GR" dirty="0" smtClean="0"/>
              <a:t> ή αποτρεπτικά ως προς την παιδική κακοποίηση.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Η αποδοχή της σωματικής τιμωρίας στα παιδιά ως μέσο πειθαρχίας διευκολύνει την εμφάνιση ακραίας βίας.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Οι αντιλήψεις περί της «μη παρέμβασης στα </a:t>
            </a:r>
            <a:r>
              <a:rPr lang="el-GR" altLang="el-GR" dirty="0" err="1" smtClean="0"/>
              <a:t>ενδο</a:t>
            </a:r>
            <a:r>
              <a:rPr lang="el-GR" altLang="el-GR" dirty="0" smtClean="0"/>
              <a:t>-οικογενειακά ζητήματα των άλλων» υποστηρίζουν την απόκρυψη της κακοποίησης και δεν ενισχύουν παρεμβάσεις προστασίας ενός κακοποιημένου παιδιού μίας γνωστής ή γειτονικής οικογένειας.</a:t>
            </a:r>
          </a:p>
          <a:p>
            <a:pPr eaLnBrk="1" hangingPunct="1">
              <a:buFont typeface="Arial" pitchFamily="34" charset="0"/>
              <a:buChar char="•"/>
            </a:pPr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9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ψυχοδυναμική της παιδικής κακοποίησης</a:t>
            </a:r>
            <a:endParaRPr lang="el-GR" dirty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dirty="0" smtClean="0"/>
              <a:t>Οι γονείς προβάλουν στο παιδί αρνητικά τους χαρακτηριστικά. Ειδικότερα:</a:t>
            </a:r>
          </a:p>
          <a:p>
            <a:pPr>
              <a:buFont typeface="Wingdings" pitchFamily="2" charset="2"/>
              <a:buChar char="ü"/>
            </a:pPr>
            <a:r>
              <a:rPr lang="el-GR" altLang="el-GR" dirty="0" smtClean="0"/>
              <a:t>ο γονιός αναβιώνει παθητικά με το παιδί  την απόρριψη και ταπείνωση από τον δικό του γονιό,</a:t>
            </a:r>
          </a:p>
          <a:p>
            <a:pPr>
              <a:buFont typeface="Wingdings" pitchFamily="2" charset="2"/>
              <a:buChar char="ü"/>
            </a:pPr>
            <a:r>
              <a:rPr lang="el-GR" altLang="el-GR" dirty="0" smtClean="0"/>
              <a:t>η ενοχή και η μείωση της αυτοεκτίμησής του από αυτό αποδιοργανώνουν της </a:t>
            </a:r>
            <a:r>
              <a:rPr lang="el-GR" altLang="el-GR" dirty="0" err="1" smtClean="0"/>
              <a:t>ναρκισιστική</a:t>
            </a:r>
            <a:r>
              <a:rPr lang="el-GR" altLang="el-GR" dirty="0" smtClean="0"/>
              <a:t> του ψυχική ισορροπία,</a:t>
            </a:r>
          </a:p>
          <a:p>
            <a:pPr>
              <a:buFont typeface="Wingdings" pitchFamily="2" charset="2"/>
              <a:buChar char="ü"/>
            </a:pPr>
            <a:r>
              <a:rPr lang="el-GR" altLang="el-GR" dirty="0" smtClean="0"/>
              <a:t>η κακή εικόνα εαυτού δεν συγκρατείται από το γονιό, μετατίθεται στο παιδί με τους μηχανισμούς άμυνας της προβολής και της εξωτερίκευσης, και</a:t>
            </a:r>
          </a:p>
          <a:p>
            <a:pPr>
              <a:buFont typeface="Wingdings" pitchFamily="2" charset="2"/>
              <a:buChar char="ü"/>
            </a:pPr>
            <a:r>
              <a:rPr lang="el-GR" altLang="el-GR" dirty="0" smtClean="0"/>
              <a:t>έτσι ταυτίζεται με τον δικό του «κακό» γονιό. </a:t>
            </a:r>
          </a:p>
          <a:p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495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ψυχοκοινωνικές επιπτώσεις της κακοποίησης στο παιδί</a:t>
            </a:r>
            <a:r>
              <a:rPr lang="en-US" dirty="0" smtClean="0"/>
              <a:t> </a:t>
            </a:r>
            <a:r>
              <a:rPr lang="en-US" sz="2800" b="0" dirty="0" smtClean="0">
                <a:latin typeface="Calibri" panose="020F0502020204030204" pitchFamily="34" charset="0"/>
              </a:rPr>
              <a:t>1/3</a:t>
            </a:r>
            <a:endParaRPr lang="el-GR" sz="2800" b="0" dirty="0">
              <a:latin typeface="Calibri" panose="020F0502020204030204" pitchFamily="34" charset="0"/>
            </a:endParaRPr>
          </a:p>
        </p:txBody>
      </p:sp>
      <p:sp>
        <p:nvSpPr>
          <p:cNvPr id="24579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51840" cy="5257800"/>
          </a:xfrm>
        </p:spPr>
        <p:txBody>
          <a:bodyPr/>
          <a:lstStyle/>
          <a:p>
            <a:pPr eaLnBrk="1" hangingPunct="1"/>
            <a:r>
              <a:rPr lang="el-GR" altLang="el-GR" sz="2300" dirty="0" smtClean="0"/>
              <a:t>Οι επιπτώσεις της κακοποίησης, εκτός του κίνδυνου θανάτου ή σωματικής βλάβης, είναι πολλές και σοβαρές για την ψυχική υγεία του παιδιού.</a:t>
            </a:r>
          </a:p>
          <a:p>
            <a:pPr eaLnBrk="1" hangingPunct="1"/>
            <a:r>
              <a:rPr lang="el-GR" altLang="el-GR" sz="2300" dirty="0" smtClean="0"/>
              <a:t>Οι επιπτώσεις εξαρτώνται από: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sz="2300" dirty="0" smtClean="0"/>
              <a:t>τη συχνότητα και σοβαρότητα  της κακοποίησης,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sz="2300" dirty="0" smtClean="0"/>
              <a:t>τις συνθήκες στις οποίες συμβαίνει,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sz="2300" dirty="0" smtClean="0"/>
              <a:t>τη χρονική διάρκεια της κακοποίησης,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sz="2300" dirty="0" smtClean="0"/>
              <a:t>το δράστη και τη σχέση του με το παιδί,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sz="2300" dirty="0" smtClean="0"/>
              <a:t>το στάδιο ανάπτυξης του παιδιού, και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sz="2300" dirty="0" smtClean="0"/>
              <a:t>τις σχέσεις εμπιστοσύνης του παιδιού με άλλους σημαντικούς ενήλικες.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823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775F55">
                    <a:lumMod val="75000"/>
                  </a:srgbClr>
                </a:solidFill>
              </a:rPr>
              <a:t>Οι ψυχοκοινωνικές επιπτώσεις της κακοποίησης στο παιδί</a:t>
            </a:r>
            <a:r>
              <a:rPr lang="en-US" dirty="0">
                <a:solidFill>
                  <a:srgbClr val="775F55">
                    <a:lumMod val="75000"/>
                  </a:srgbClr>
                </a:solidFill>
              </a:rPr>
              <a:t> </a:t>
            </a:r>
            <a:r>
              <a:rPr lang="en-US" sz="2800" b="0" dirty="0" smtClean="0">
                <a:solidFill>
                  <a:srgbClr val="775F55">
                    <a:lumMod val="75000"/>
                  </a:srgbClr>
                </a:solidFill>
                <a:latin typeface="Calibri" panose="020F0502020204030204" pitchFamily="34" charset="0"/>
              </a:rPr>
              <a:t>2/3</a:t>
            </a:r>
            <a:endParaRPr lang="el-GR" dirty="0"/>
          </a:p>
        </p:txBody>
      </p:sp>
      <p:sp>
        <p:nvSpPr>
          <p:cNvPr id="2560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Το κακοποιημένο παιδί είναι δυνατόν να εκδηλώσει ψυχικές διαταραχές, προβλήματα συμπεριφοράς και προβλήματα κοινωνικής ανάπτυξης. </a:t>
            </a:r>
          </a:p>
          <a:p>
            <a:pPr eaLnBrk="1" hangingPunct="1"/>
            <a:r>
              <a:rPr lang="el-GR" altLang="el-GR" dirty="0" smtClean="0"/>
              <a:t>Ειδικότερα, το παιδί είναι δυνατόν να παρουσιάσει και να εκδηλώνει: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επιφυλακτικότητα προς τους άλλους (σήκωμα χεριού σε απότομες κινήσεις και άγγιγμα),  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έκφραση «του παγωμένου βλέμματος»,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το σύνδρομο «ψυχοκοινωνικού νανισμού»,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altLang="el-GR" dirty="0" smtClean="0"/>
              <a:t>χαμηλή αυτοεκτίμηση και προσδοκίες, με διαρκές αίσθημα αμφιβολίας και ενοχής,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960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775F55">
                    <a:lumMod val="75000"/>
                  </a:srgbClr>
                </a:solidFill>
              </a:rPr>
              <a:t>Οι ψυχοκοινωνικές επιπτώσεις της κακοποίησης στο παιδί</a:t>
            </a:r>
            <a:r>
              <a:rPr lang="en-US" dirty="0">
                <a:solidFill>
                  <a:srgbClr val="775F55">
                    <a:lumMod val="75000"/>
                  </a:srgbClr>
                </a:solidFill>
              </a:rPr>
              <a:t> </a:t>
            </a:r>
            <a:r>
              <a:rPr lang="en-US" sz="2800" b="0" dirty="0" smtClean="0">
                <a:solidFill>
                  <a:srgbClr val="775F55">
                    <a:lumMod val="75000"/>
                  </a:srgbClr>
                </a:solidFill>
                <a:latin typeface="Calibri" panose="020F0502020204030204" pitchFamily="34" charset="0"/>
              </a:rPr>
              <a:t>3/3</a:t>
            </a:r>
            <a:endParaRPr lang="el-GR" dirty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05000"/>
              </a:lnSpc>
              <a:buFont typeface="Wingdings" pitchFamily="2" charset="2"/>
              <a:buChar char="ü"/>
            </a:pPr>
            <a:r>
              <a:rPr lang="el-GR" altLang="el-GR" dirty="0" smtClean="0"/>
              <a:t>προβλήματα στις σχέσεις με συνομήλικους (απόσταση ή επιθετικότητα),</a:t>
            </a:r>
          </a:p>
          <a:p>
            <a:pPr>
              <a:lnSpc>
                <a:spcPct val="105000"/>
              </a:lnSpc>
              <a:buFont typeface="Wingdings" pitchFamily="2" charset="2"/>
              <a:buChar char="ü"/>
            </a:pPr>
            <a:r>
              <a:rPr lang="el-GR" altLang="el-GR" dirty="0" smtClean="0"/>
              <a:t>προβλήματα συμπεριφοράς στο σχολείο (</a:t>
            </a:r>
            <a:r>
              <a:rPr lang="el-GR" altLang="el-GR" dirty="0" err="1" smtClean="0"/>
              <a:t>διαταρακτικότητα</a:t>
            </a:r>
            <a:r>
              <a:rPr lang="el-GR" altLang="el-GR" dirty="0" smtClean="0"/>
              <a:t>) και στο σπίτι,</a:t>
            </a:r>
          </a:p>
          <a:p>
            <a:pPr>
              <a:lnSpc>
                <a:spcPct val="105000"/>
              </a:lnSpc>
              <a:buFont typeface="Wingdings" pitchFamily="2" charset="2"/>
              <a:buChar char="ü"/>
            </a:pPr>
            <a:r>
              <a:rPr lang="el-GR" altLang="el-GR" dirty="0" smtClean="0"/>
              <a:t>έλλειψη πρωτοβουλίας και εξάρτηση,</a:t>
            </a:r>
          </a:p>
          <a:p>
            <a:pPr>
              <a:lnSpc>
                <a:spcPct val="105000"/>
              </a:lnSpc>
              <a:buFont typeface="Wingdings" pitchFamily="2" charset="2"/>
              <a:buChar char="ü"/>
            </a:pPr>
            <a:r>
              <a:rPr lang="el-GR" altLang="el-GR" dirty="0" smtClean="0"/>
              <a:t>απόσυρση και κατάθλιψη, </a:t>
            </a:r>
          </a:p>
          <a:p>
            <a:pPr>
              <a:lnSpc>
                <a:spcPct val="105000"/>
              </a:lnSpc>
              <a:buFont typeface="Wingdings" pitchFamily="2" charset="2"/>
              <a:buChar char="ü"/>
            </a:pPr>
            <a:r>
              <a:rPr lang="el-GR" altLang="el-GR" dirty="0" err="1" smtClean="0"/>
              <a:t>υπερκινητικότητα</a:t>
            </a:r>
            <a:r>
              <a:rPr lang="el-GR" altLang="el-GR" dirty="0" smtClean="0"/>
              <a:t>, </a:t>
            </a:r>
            <a:r>
              <a:rPr lang="el-GR" altLang="el-GR" dirty="0" err="1" smtClean="0"/>
              <a:t>μετατραυματική</a:t>
            </a:r>
            <a:r>
              <a:rPr lang="el-GR" altLang="el-GR" dirty="0" smtClean="0"/>
              <a:t> αγχώδη διαταραχή, </a:t>
            </a:r>
            <a:r>
              <a:rPr lang="el-GR" altLang="el-GR" dirty="0" err="1" smtClean="0"/>
              <a:t>αυτοτραυματική</a:t>
            </a:r>
            <a:r>
              <a:rPr lang="el-GR" altLang="el-GR" dirty="0" smtClean="0"/>
              <a:t> συμπεριφορά,</a:t>
            </a:r>
          </a:p>
          <a:p>
            <a:pPr>
              <a:lnSpc>
                <a:spcPct val="105000"/>
              </a:lnSpc>
              <a:buFont typeface="Wingdings" pitchFamily="2" charset="2"/>
              <a:buChar char="ü"/>
            </a:pPr>
            <a:r>
              <a:rPr lang="el-GR" altLang="el-GR" dirty="0" err="1" smtClean="0"/>
              <a:t>ψυχωσικές</a:t>
            </a:r>
            <a:r>
              <a:rPr lang="el-GR" altLang="el-GR" dirty="0" smtClean="0"/>
              <a:t> αντιδράσεις (σε ορισμένες περιπτώσεις),</a:t>
            </a:r>
          </a:p>
          <a:p>
            <a:pPr>
              <a:lnSpc>
                <a:spcPct val="105000"/>
              </a:lnSpc>
              <a:buFont typeface="Wingdings" pitchFamily="2" charset="2"/>
              <a:buChar char="ü"/>
            </a:pPr>
            <a:r>
              <a:rPr lang="el-GR" altLang="el-GR" dirty="0" smtClean="0"/>
              <a:t>ελλιπή συμβολική ικανότητα, και</a:t>
            </a:r>
          </a:p>
          <a:p>
            <a:pPr>
              <a:lnSpc>
                <a:spcPct val="105000"/>
              </a:lnSpc>
              <a:buFont typeface="Wingdings" pitchFamily="2" charset="2"/>
              <a:buChar char="ü"/>
            </a:pPr>
            <a:r>
              <a:rPr lang="el-GR" altLang="el-GR" dirty="0" smtClean="0"/>
              <a:t>«</a:t>
            </a:r>
            <a:r>
              <a:rPr lang="el-GR" altLang="el-GR" dirty="0" err="1" smtClean="0"/>
              <a:t>ψευδοωριμότητα</a:t>
            </a:r>
            <a:r>
              <a:rPr lang="el-GR" altLang="el-GR" dirty="0" smtClean="0"/>
              <a:t>» και κοινωνική ανωριμότητα.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78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Αντιμετώπιση: Πρωτογενής πρόληψη</a:t>
            </a:r>
            <a:endParaRPr lang="el-GR" dirty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Ανάπτυξη κοινωνικής πολιτικής για βελτίωση των συνθηκών οικονομικά αδύναμων οικογενειών (π.χ. μείωση ανεργίας, οικονομική ενίσχυση, βρεφονηπιακοί σταθμοί, κοινοτική συμβουλευτική).</a:t>
            </a:r>
          </a:p>
          <a:p>
            <a:pPr eaLnBrk="1" hangingPunct="1"/>
            <a:r>
              <a:rPr lang="el-GR" altLang="el-GR" dirty="0" smtClean="0"/>
              <a:t>Προγράμματα οικογενειακού προγραμματισμού.</a:t>
            </a:r>
          </a:p>
          <a:p>
            <a:pPr eaLnBrk="1" hangingPunct="1"/>
            <a:r>
              <a:rPr lang="el-GR" altLang="el-GR" dirty="0" smtClean="0"/>
              <a:t>Προγράμματα ευαισθητοποίησης και αλλαγής κοινωνικών στάσεων (π.χ. σωματική τιμωρία).</a:t>
            </a:r>
          </a:p>
          <a:p>
            <a:pPr eaLnBrk="1" hangingPunct="1"/>
            <a:r>
              <a:rPr lang="el-GR" altLang="el-GR" dirty="0" smtClean="0"/>
              <a:t>Προγράμματα πρόληψης για έγκυες, νεογνά, ενίσχυσης δεσμού μητέρας – βρέφους.</a:t>
            </a:r>
          </a:p>
          <a:p>
            <a:pPr eaLnBrk="1" hangingPunct="1"/>
            <a:r>
              <a:rPr lang="el-GR" altLang="el-GR" dirty="0" err="1" smtClean="0"/>
              <a:t>Ψυχοεκπαιδευτικά</a:t>
            </a:r>
            <a:r>
              <a:rPr lang="el-GR" altLang="el-GR" dirty="0" smtClean="0"/>
              <a:t> προγράμματα προαγωγής ψυχικής υγείας και ανάπτυξης </a:t>
            </a:r>
            <a:r>
              <a:rPr lang="el-GR" altLang="el-GR" dirty="0" err="1" smtClean="0"/>
              <a:t>γονεϊκών</a:t>
            </a:r>
            <a:r>
              <a:rPr lang="el-GR" altLang="el-GR" dirty="0" smtClean="0"/>
              <a:t> ικανοτήτων.</a:t>
            </a:r>
          </a:p>
          <a:p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046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Αντιμετώπιση: Δευτερογενής πρόληψη</a:t>
            </a:r>
            <a:endParaRPr lang="el-GR" dirty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Έγκαιρος εντοπισμός εγκύων που ανήκουν σε ομάδες υψηλού κινδύνου με παρακολούθηση για ορισμένο χρονικό διάστημα των νεογνών.</a:t>
            </a:r>
          </a:p>
          <a:p>
            <a:pPr eaLnBrk="1" hangingPunct="1"/>
            <a:r>
              <a:rPr lang="el-GR" altLang="el-GR" dirty="0" smtClean="0"/>
              <a:t>Αναγνώριση οικογενειών «υψηλού κινδύνου».</a:t>
            </a:r>
          </a:p>
          <a:p>
            <a:pPr eaLnBrk="1" hangingPunct="1"/>
            <a:r>
              <a:rPr lang="el-GR" altLang="el-GR" dirty="0" smtClean="0"/>
              <a:t>Παραπομπή σε προγράμματα ψυχολογικής  και κοινωνικής υποστήριξης.</a:t>
            </a:r>
          </a:p>
          <a:p>
            <a:pPr eaLnBrk="1" hangingPunct="1"/>
            <a:r>
              <a:rPr lang="el-GR" altLang="el-GR" dirty="0" err="1" smtClean="0"/>
              <a:t>Ψυχοεκπαιδευτικά</a:t>
            </a:r>
            <a:r>
              <a:rPr lang="el-GR" altLang="el-GR" dirty="0" smtClean="0"/>
              <a:t> προγράμματα προαγωγής ψυχικής υγείας και ανάπτυξης των </a:t>
            </a:r>
            <a:r>
              <a:rPr lang="el-GR" altLang="el-GR" dirty="0" err="1" smtClean="0"/>
              <a:t>γονεϊκών</a:t>
            </a:r>
            <a:r>
              <a:rPr lang="el-GR" altLang="el-GR" dirty="0" smtClean="0"/>
              <a:t> ικανοτήτων για γονείς υψηλού κινδύνου.</a:t>
            </a:r>
          </a:p>
          <a:p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750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Παιδική κακοποίηση</a:t>
            </a:r>
            <a:endParaRPr lang="el-GR" dirty="0"/>
          </a:p>
        </p:txBody>
      </p:sp>
      <p:sp>
        <p:nvSpPr>
          <p:cNvPr id="1024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el-GR" altLang="el-GR" dirty="0" smtClean="0"/>
              <a:t>Η παιδική κακοποίηση αναγνωρίστηκε για πρώτη φορά στις αρχές της δεκαετίας του ’60 από τον Αμερικανό γιατρό </a:t>
            </a:r>
            <a:r>
              <a:rPr lang="en-US" altLang="el-GR" dirty="0" smtClean="0">
                <a:latin typeface="Calibri" panose="020F0502020204030204" pitchFamily="34" charset="0"/>
              </a:rPr>
              <a:t>C</a:t>
            </a:r>
            <a:r>
              <a:rPr lang="el-GR" altLang="el-GR" dirty="0" smtClean="0">
                <a:latin typeface="Calibri" panose="020F0502020204030204" pitchFamily="34" charset="0"/>
              </a:rPr>
              <a:t>. </a:t>
            </a:r>
            <a:r>
              <a:rPr lang="en-US" altLang="el-GR" dirty="0" err="1" smtClean="0">
                <a:latin typeface="Calibri" panose="020F0502020204030204" pitchFamily="34" charset="0"/>
              </a:rPr>
              <a:t>Kempe</a:t>
            </a:r>
            <a:r>
              <a:rPr lang="el-GR" altLang="el-GR" dirty="0" smtClean="0">
                <a:latin typeface="Calibri" panose="020F0502020204030204" pitchFamily="34" charset="0"/>
              </a:rPr>
              <a:t> </a:t>
            </a:r>
            <a:r>
              <a:rPr lang="el-GR" altLang="el-GR" dirty="0" smtClean="0"/>
              <a:t>ως «σύνδρομο κακοποιημένου παιδιού». 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el-GR" altLang="el-GR" dirty="0" smtClean="0"/>
              <a:t>Στη συνέχεια πολύ  γρήγορα το πρόβλημα απασχόλησε όλες τις δυτικές χώρες</a:t>
            </a:r>
            <a:r>
              <a:rPr lang="en-US" altLang="el-GR" dirty="0" smtClean="0"/>
              <a:t>. </a:t>
            </a:r>
            <a:endParaRPr lang="el-GR" altLang="el-GR" dirty="0" smtClean="0"/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el-GR" altLang="el-GR" dirty="0" smtClean="0"/>
              <a:t>Άρχισαν να αναπτύσσονται προσπάθειες συστηματικής μελέτης της παιδικής κακοποίησης, δημιουργίας νομοθεσίας και διάφορα προγράμματα πρόληψης, θεραπείας και αποκατάστασης. 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474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Αντιμετώπιση: Τριτογενής πρόληψη</a:t>
            </a:r>
            <a:endParaRPr lang="el-GR" dirty="0"/>
          </a:p>
        </p:txBody>
      </p:sp>
      <p:sp>
        <p:nvSpPr>
          <p:cNvPr id="29699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dirty="0" smtClean="0"/>
              <a:t>Ψυχοδιαγνωστική εκτίμηση του παιδιού που κακοποιήθηκε και της οικογένειάς του από διεπιστημονική ομάδα ψυχικής υγείας παιδιών.</a:t>
            </a:r>
          </a:p>
          <a:p>
            <a:r>
              <a:rPr lang="el-GR" altLang="el-GR" dirty="0" smtClean="0"/>
              <a:t>Απομάκρυνση του παιδιού στην αρχική φάση από τους γονείς με προσωρινή αφαίρεση επιμέλειας.</a:t>
            </a:r>
          </a:p>
          <a:p>
            <a:r>
              <a:rPr lang="el-GR" altLang="el-GR" dirty="0" smtClean="0"/>
              <a:t>Ασφαλής φιλοξενία του παιδιού σε ανάδοχες οικογένειες ή ξενώνες.</a:t>
            </a:r>
          </a:p>
          <a:p>
            <a:r>
              <a:rPr lang="el-GR" altLang="el-GR" dirty="0" smtClean="0"/>
              <a:t>Υποστήριξη της οικογένειας με βελτίωση συνθηκών  και θεραπευτική αντιμετώπιση γονέων.</a:t>
            </a:r>
          </a:p>
          <a:p>
            <a:r>
              <a:rPr lang="el-GR" altLang="el-GR" dirty="0" smtClean="0"/>
              <a:t>Ψυχοθεραπευτική αντιμετώπιση παιδιού.</a:t>
            </a:r>
          </a:p>
          <a:p>
            <a:r>
              <a:rPr lang="el-GR" altLang="el-GR" dirty="0" smtClean="0"/>
              <a:t> Έγκαιρη επίλυση υποθέσεων από τα δικαστήρια. 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213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Σύνταξη έκθεσης κοινωνικής έρευνας σε περίπτωση παιδικής κακοποίησης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/>
              <a:t>Σε μία υπόθεση παιδικής κακοποίησης ο κοινωνικός λειτουργός που καλείται να εκτιμήσει και να συντάξει έκθεση χρειάζεται να διερευνήσει: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τη γονική ικανότητα/επάρκεια/επικινδυνότητα,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 την επιθυμία του γονέα,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την ποιότητα δεσμού με το παιδί,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την συνέχεια στην φροντίδα και τις συνθήκες διαβίωσης,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την οικογενειακή λειτουργικότητα,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το δίκτυο κοινωνικής υποστήριξης, και την επιθυμία του παιδιού.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433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αξιολόγηση της λειτουργικότητας της οικογένειας από τον κοινωνικό λειτουργό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Οι διαστάσεις οικογενειακής συναλλαγής που διερευνώνται από το κοινωνικό λειτουργό για την αξιολόγηση οικογενειακής λειτουργικότητας είναι: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το συναισθηματικό κλίμα,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η επικοινωνία,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τα όρια,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οι συμμαχίες,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η σταθερότητα και προσαρμοστικότητα,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η οικογενειακή επάρκεια (αποφάσεις, διαχείριση,),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el-GR" dirty="0" smtClean="0"/>
              <a:t>οι σχέσεις με το εξωτερικό περιβάλλον.</a:t>
            </a:r>
          </a:p>
          <a:p>
            <a:pPr>
              <a:buSzPct val="100000"/>
              <a:buFont typeface="Wingdings" pitchFamily="2" charset="2"/>
              <a:buNone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994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αντιμετώπιση του προβλήματος </a:t>
            </a:r>
            <a:br>
              <a:rPr lang="el-GR" dirty="0" smtClean="0"/>
            </a:br>
            <a:r>
              <a:rPr lang="el-GR" dirty="0" smtClean="0"/>
              <a:t>στην Ελλάδα</a:t>
            </a:r>
            <a:r>
              <a:rPr lang="en-US" dirty="0" smtClean="0"/>
              <a:t> </a:t>
            </a:r>
            <a:r>
              <a:rPr lang="en-US" sz="2800" b="0" dirty="0" smtClean="0">
                <a:latin typeface="Calibri" panose="020F0502020204030204" pitchFamily="34" charset="0"/>
              </a:rPr>
              <a:t>1/2</a:t>
            </a:r>
            <a:endParaRPr lang="el-GR" sz="2800" b="0" dirty="0">
              <a:latin typeface="Calibri" panose="020F0502020204030204" pitchFamily="34" charset="0"/>
            </a:endParaRPr>
          </a:p>
        </p:txBody>
      </p:sp>
      <p:sp>
        <p:nvSpPr>
          <p:cNvPr id="33795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dirty="0" smtClean="0"/>
              <a:t>Ακόμα δεν έχουν αναπτυχθεί στο σύστημα εξειδικευμένες δομές αντιμετώπισης του προβλήματος της παιδικής κακοποίησης, όπως: θεραπευτικά κέντρα και μονάδες θεραπευτικής φιλοξενίας. </a:t>
            </a:r>
          </a:p>
          <a:p>
            <a:r>
              <a:rPr lang="el-GR" altLang="el-GR" dirty="0" smtClean="0"/>
              <a:t>Συνήθως, μετά από την πρώτη διαγνωστική εκτίμηση και την αντιμετώπιση που παρέχεται στα νοσοκομεία παίδων, εμπλέκονται η εισαγγελία ανηλίκων και οι υπηρεσίες κοινωνικής προστασίας. </a:t>
            </a:r>
          </a:p>
          <a:p>
            <a:r>
              <a:rPr lang="el-GR" altLang="el-GR" dirty="0" smtClean="0"/>
              <a:t>Αφαιρείται η επιμέλεια από τους γονείς και τα παιδιά παραπέμπονται για φιλοξενία και φροντίδα σε ιδρύματα της κοινωνικής πρόνοιας. 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45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775F55">
                    <a:lumMod val="75000"/>
                  </a:srgbClr>
                </a:solidFill>
              </a:rPr>
              <a:t>Η αντιμετώπιση του προβλήματος </a:t>
            </a:r>
            <a:br>
              <a:rPr lang="el-GR" dirty="0">
                <a:solidFill>
                  <a:srgbClr val="775F55">
                    <a:lumMod val="75000"/>
                  </a:srgbClr>
                </a:solidFill>
              </a:rPr>
            </a:br>
            <a:r>
              <a:rPr lang="el-GR" dirty="0">
                <a:solidFill>
                  <a:srgbClr val="775F55">
                    <a:lumMod val="75000"/>
                  </a:srgbClr>
                </a:solidFill>
              </a:rPr>
              <a:t>στην Ελλάδα</a:t>
            </a:r>
            <a:r>
              <a:rPr lang="en-US" dirty="0">
                <a:solidFill>
                  <a:srgbClr val="775F55">
                    <a:lumMod val="75000"/>
                  </a:srgbClr>
                </a:solidFill>
              </a:rPr>
              <a:t> </a:t>
            </a:r>
            <a:r>
              <a:rPr lang="en-US" sz="2800" b="0" dirty="0" smtClean="0">
                <a:solidFill>
                  <a:srgbClr val="775F55">
                    <a:lumMod val="75000"/>
                  </a:srgbClr>
                </a:solidFill>
                <a:latin typeface="Calibri" panose="020F0502020204030204" pitchFamily="34" charset="0"/>
              </a:rPr>
              <a:t>2/2</a:t>
            </a:r>
            <a:endParaRPr lang="el-GR" dirty="0"/>
          </a:p>
        </p:txBody>
      </p:sp>
      <p:sp>
        <p:nvSpPr>
          <p:cNvPr id="34819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dirty="0" smtClean="0"/>
              <a:t>Οι ψυχοθεραπευτικές ανάγκες του κακοποιημένου παιδιού, γονέων και της οικογένειάς του καλύπτονται πλημμελώς. </a:t>
            </a:r>
          </a:p>
          <a:p>
            <a:r>
              <a:rPr lang="el-GR" altLang="el-GR" dirty="0" smtClean="0"/>
              <a:t>Επίσης, παρατηρούνται προβλήματα συνεργασίας μεταξύ των εμπλεκομένων υπηρεσιών που ασχολούνται με διαφορετικά θέματα (δικαιοσύνη, αστυνομία, υπηρεσίες παιδικής προστασίας, ψυχιατρικές υπηρεσίες ενηλίκων κ.ά.). </a:t>
            </a:r>
          </a:p>
          <a:p>
            <a:r>
              <a:rPr lang="el-GR" altLang="el-GR" dirty="0" smtClean="0"/>
              <a:t>Με τον τρόπο αυτό το πρόβλημα αντιμετωπίζεται περισσότερο σε επίπεδο </a:t>
            </a:r>
            <a:r>
              <a:rPr lang="el-GR" altLang="el-GR" dirty="0" err="1" smtClean="0"/>
              <a:t>προνοιακών</a:t>
            </a:r>
            <a:r>
              <a:rPr lang="el-GR" altLang="el-GR" dirty="0" smtClean="0"/>
              <a:t> και νομικών διευθετήσεων παρά σε επίπεδο θεραπευτικής αντιμετώπισης και παρακολούθησης.</a:t>
            </a:r>
          </a:p>
          <a:p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05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Χάρης </a:t>
            </a:r>
            <a:r>
              <a:rPr lang="el-GR" sz="2000" dirty="0" err="1" smtClean="0"/>
              <a:t>Ασημόπουλος</a:t>
            </a:r>
            <a:r>
              <a:rPr lang="el-GR" sz="2000" dirty="0" smtClean="0"/>
              <a:t> 2014. </a:t>
            </a:r>
            <a:r>
              <a:rPr lang="el-GR" sz="2000" dirty="0"/>
              <a:t>Χάρης </a:t>
            </a:r>
            <a:r>
              <a:rPr lang="el-GR" sz="2000" dirty="0" err="1"/>
              <a:t>Ασημόπουλος</a:t>
            </a:r>
            <a:r>
              <a:rPr lang="el-GR" sz="2000" dirty="0"/>
              <a:t>. «Κοινωνική Εργασία με Παιδιά και Εφήβους. </a:t>
            </a:r>
            <a:r>
              <a:rPr lang="el-GR" sz="2000" dirty="0" smtClean="0"/>
              <a:t>Ενότητα </a:t>
            </a:r>
            <a:r>
              <a:rPr lang="en-US" sz="2000" smtClean="0"/>
              <a:t>11:</a:t>
            </a:r>
            <a:r>
              <a:rPr lang="el-GR" sz="2000" dirty="0" smtClean="0"/>
              <a:t> </a:t>
            </a:r>
            <a:r>
              <a:rPr lang="el-GR" sz="2000" dirty="0"/>
              <a:t>Παιδική κακοποίηση». </a:t>
            </a:r>
            <a:r>
              <a:rPr lang="el-GR" sz="2000" dirty="0" smtClean="0"/>
              <a:t>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800" dirty="0" err="1"/>
              <a:t>κ.λ.π</a:t>
            </a:r>
            <a:r>
              <a:rPr lang="el-GR" sz="1800" dirty="0"/>
              <a:t>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αδειοδόχο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</a:t>
            </a:r>
            <a:endParaRPr lang="el-GR" dirty="0"/>
          </a:p>
        </p:txBody>
      </p:sp>
      <p:sp>
        <p:nvSpPr>
          <p:cNvPr id="11267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el-GR" altLang="el-GR" dirty="0" smtClean="0"/>
              <a:t>Ως παιδική κακοποίηση ορίζεται: 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l-GR" altLang="el-GR" dirty="0" smtClean="0"/>
              <a:t>«η χρησιμοποίηση βίας  ή άλλων ηθελημένων, όχι τυχαίων πράξεων, εις βάρος παιδιών (έως 18 ετών) από γονείς ή άλλα πρόσωπα, η οποία προκαλεί πόνο, τραυματισμό ή μόνιμη βλάβη, στη σωματική και κάθε άλλη λειτουργία και ανάπτυξη του παιδιού». 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993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</a:t>
            </a:r>
            <a:r>
              <a:rPr lang="el-GR" sz="2000" b="1" smtClean="0"/>
              <a:t>ΤΕΙ Αθηνών</a:t>
            </a:r>
            <a:r>
              <a:rPr lang="el-GR" sz="2000" smtClean="0"/>
              <a:t>» </a:t>
            </a:r>
            <a:r>
              <a:rPr lang="el-GR" sz="2000" dirty="0" smtClean="0"/>
              <a:t>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Επιδημιολογικά δεδομένα</a:t>
            </a:r>
            <a:endParaRPr lang="el-GR" dirty="0"/>
          </a:p>
        </p:txBody>
      </p:sp>
      <p:sp>
        <p:nvSpPr>
          <p:cNvPr id="12291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/>
          <a:lstStyle/>
          <a:p>
            <a:r>
              <a:rPr lang="el-GR" altLang="el-GR" dirty="0" smtClean="0"/>
              <a:t>Το 67% των περιπτώσεων παιδικής κακοποίησης αφορά σε παιδιά κάτω του ενός έτους και το 80%  σε παιδιά κάτω των τριών ετών. </a:t>
            </a:r>
          </a:p>
          <a:p>
            <a:r>
              <a:rPr lang="el-GR" altLang="el-GR" dirty="0" smtClean="0"/>
              <a:t>Η θνησιμότητα είναι υψηλότερη σε παιδιά μικρής ηλικίας.</a:t>
            </a:r>
          </a:p>
          <a:p>
            <a:r>
              <a:rPr lang="el-GR" altLang="el-GR" dirty="0" smtClean="0"/>
              <a:t>Η πιθανότητα να κακοποιηθεί εκ νέου το παιδί φτάνει στο 60% αν δεν μεσολαβήσει θεραπευτική παρέμβαση των γονέων.</a:t>
            </a:r>
          </a:p>
          <a:p>
            <a:r>
              <a:rPr lang="el-GR" altLang="el-GR" dirty="0" smtClean="0"/>
              <a:t>Διεθνώς υπολογίζεται ότι 1 στα 200 έως 1000 παιδιά παραπέμπεται σε υπηρεσία υγείας ή παιδικής προστασίας εξαιτίας κακοποίησης.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858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Έκταση του προβλήματος διεθνώς</a:t>
            </a:r>
            <a:endParaRPr lang="el-GR" dirty="0"/>
          </a:p>
        </p:txBody>
      </p:sp>
      <p:sp>
        <p:nvSpPr>
          <p:cNvPr id="13315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l-GR" altLang="el-GR" dirty="0" smtClean="0"/>
              <a:t>2002: Παγκοσμίως, οι θάνατοι των παιδιών από ανθρωποκτονία υπολογίσθηκαν σε 31.000 περιστατικά.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l-GR" altLang="el-GR" dirty="0" smtClean="0"/>
              <a:t>Πολλές μελέτες με διεθνή αντιπροσώπευση δείχνουν ότι το 20% των γυναικών και το 10% των ανδρών αναφέρουν ότι κακοποιήθηκαν στην παιδική τους ηλικία.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l-GR" altLang="el-GR" dirty="0" smtClean="0"/>
              <a:t>Στην Αγγλία και στην Ιταλία οι περιπτώσεις κακοποίησης παιδιών υπολογίζονται ετησίως σε 16.000, ενώ στην Δανία, την Σουηδία και την Φιλανδία σε 4-5.000 περιπτώσεις.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525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Έκταση του προβλήματος στην Ελλάδα</a:t>
            </a:r>
            <a:endParaRPr lang="el-GR" dirty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41168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l-GR" altLang="el-GR" dirty="0" smtClean="0"/>
              <a:t>Το 0,6% των παιδιών στο Νοσοκομείο Παίδων «Αγία Σοφία» νοσηλεύονται με την ένδειξη κακοποίησης ή παραμέλησης. 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dirty="0" smtClean="0"/>
              <a:t>Το 68% περίπου των </a:t>
            </a:r>
            <a:r>
              <a:rPr lang="el-GR" altLang="el-GR" dirty="0" err="1" smtClean="0"/>
              <a:t>κρανιοεγκεφαλικών</a:t>
            </a:r>
            <a:r>
              <a:rPr lang="el-GR" altLang="el-GR" dirty="0" smtClean="0"/>
              <a:t> τραυμάτων σε παιδιά κάτω των 2 ετών οφείλονται σε κακοποίηση από τους γονείς.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dirty="0" smtClean="0"/>
              <a:t>Μελέτη του Ινστιτούτου Υγείας του Παιδιού υπολόγισε το1993 τις περιπτώσεις παιδικής κακοποίησης σε 4.000. Από αυτά τα παιδιά: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el-GR" altLang="el-GR" dirty="0" smtClean="0"/>
              <a:t>100 πέθαναν, και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el-GR" altLang="el-GR" dirty="0" smtClean="0"/>
              <a:t>100 έμειναν ανάπηρα.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184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Αιτιολογία του προβλήματος </a:t>
            </a:r>
            <a:endParaRPr lang="el-GR" sz="3000" b="0" dirty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el-GR" altLang="el-GR" dirty="0" smtClean="0"/>
              <a:t>Η αιτιολογία της κακοποίησης του παιδιού από τους γονείς είναι σύνθετη και </a:t>
            </a:r>
            <a:r>
              <a:rPr lang="el-GR" altLang="el-GR" dirty="0" err="1" smtClean="0"/>
              <a:t>πολυπαραγοντική</a:t>
            </a:r>
            <a:r>
              <a:rPr lang="el-GR" altLang="el-GR" dirty="0" smtClean="0"/>
              <a:t>. 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r>
              <a:rPr lang="el-GR" altLang="el-GR" dirty="0" smtClean="0"/>
              <a:t>Είναι το αποτέλεσμα της αλληλεπίδρασης πολλών  και διαφορετικών παραγόντων που ειδικότερα σχετίζονται με: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l-GR" altLang="el-GR" dirty="0" smtClean="0"/>
              <a:t>τα χαρακτηριστικά των γονέων, 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l-GR" altLang="el-GR" dirty="0" smtClean="0"/>
              <a:t>τα χαρακτηριστικά του παιδιού, 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l-GR" altLang="el-GR" dirty="0" smtClean="0"/>
              <a:t>τη λειτουργικότητα της οικογένειας, και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l-GR" altLang="el-GR" dirty="0" smtClean="0"/>
              <a:t>κοινωνικοοικονομικούς παράγοντες. 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</a:pPr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003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χαρακτηριστικά των γονέων </a:t>
            </a:r>
            <a:br>
              <a:rPr lang="el-GR" dirty="0" smtClean="0"/>
            </a:br>
            <a:r>
              <a:rPr lang="el-GR" dirty="0" smtClean="0"/>
              <a:t>που κακοποιούν </a:t>
            </a:r>
            <a:r>
              <a:rPr lang="el-GR" sz="2800" b="0" dirty="0" smtClean="0"/>
              <a:t>1/2</a:t>
            </a:r>
            <a:endParaRPr lang="el-GR" sz="2800" b="0" dirty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Χαμηλή αυτοεκτίμηση σε συνδυασμό με ανεπάρκειες που αισθάνονται ως προς τον μητρικό ή πατρικό ρόλο.</a:t>
            </a:r>
          </a:p>
          <a:p>
            <a:pPr eaLnBrk="1" hangingPunct="1"/>
            <a:r>
              <a:rPr lang="el-GR" altLang="el-GR" dirty="0" smtClean="0"/>
              <a:t>Ψυχοπαθολογία που αφορά σε άγχος, συναισθηματικές δυσκολίες - κατάθλιψη, διαταραχή προσωπικότητας, κατάχρηση ουσιών, χαμηλή νοημοσύνη.</a:t>
            </a:r>
          </a:p>
          <a:p>
            <a:pPr eaLnBrk="1" hangingPunct="1"/>
            <a:r>
              <a:rPr lang="el-GR" altLang="el-GR" dirty="0" smtClean="0"/>
              <a:t>Ανεπαρκείς δεξιότητες επίλυσης προβλημάτων με αδυναμία διαχείρισης του άγχους και έλεγχου των παρορμήσεων (κυρίως τις επιθετικές ).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88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775F55">
                    <a:lumMod val="75000"/>
                  </a:srgbClr>
                </a:solidFill>
              </a:rPr>
              <a:t>Τα χαρακτηριστικά των γονέων </a:t>
            </a:r>
            <a:br>
              <a:rPr lang="el-GR" dirty="0">
                <a:solidFill>
                  <a:srgbClr val="775F55">
                    <a:lumMod val="75000"/>
                  </a:srgbClr>
                </a:solidFill>
              </a:rPr>
            </a:br>
            <a:r>
              <a:rPr lang="el-GR" dirty="0">
                <a:solidFill>
                  <a:srgbClr val="775F55">
                    <a:lumMod val="75000"/>
                  </a:srgbClr>
                </a:solidFill>
              </a:rPr>
              <a:t>που κακοποιούν </a:t>
            </a:r>
            <a:r>
              <a:rPr lang="el-GR" sz="2800" b="0" dirty="0" smtClean="0">
                <a:solidFill>
                  <a:srgbClr val="775F55">
                    <a:lumMod val="75000"/>
                  </a:srgbClr>
                </a:solidFill>
              </a:rPr>
              <a:t>2/2</a:t>
            </a:r>
            <a:endParaRPr lang="el-GR" altLang="el-GR" sz="2800" dirty="0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Ελλιπείς γνώσεις της φυσιολογικής ανάπτυξης του παιδιού σε συνδυασμό με υπερβολικές προσδοκίες από το παιδί.</a:t>
            </a:r>
          </a:p>
          <a:p>
            <a:pPr eaLnBrk="1" hangingPunct="1"/>
            <a:r>
              <a:rPr lang="el-GR" altLang="el-GR" dirty="0" smtClean="0"/>
              <a:t> Έντονες (ναρκισσιστικές) ανάγκες για εξάρτηση και φροντίδα τις οποίες τείνουν να καλύπτουν χρησιμοποιώντας τα παιδιά τους ως πηγή φροντίδας και προσοχής («</a:t>
            </a:r>
            <a:r>
              <a:rPr lang="el-GR" altLang="el-GR" dirty="0" err="1" smtClean="0"/>
              <a:t>γονεοποιημένο</a:t>
            </a:r>
            <a:r>
              <a:rPr lang="el-GR" altLang="el-GR" dirty="0" smtClean="0"/>
              <a:t> παιδί»).</a:t>
            </a:r>
          </a:p>
          <a:p>
            <a:pPr eaLnBrk="1" hangingPunct="1"/>
            <a:r>
              <a:rPr lang="el-GR" altLang="el-GR" dirty="0" smtClean="0"/>
              <a:t>Παρουσία </a:t>
            </a:r>
            <a:r>
              <a:rPr lang="el-GR" altLang="el-GR" dirty="0" err="1" smtClean="0"/>
              <a:t>διαγενεακών</a:t>
            </a:r>
            <a:r>
              <a:rPr lang="el-GR" altLang="el-GR" dirty="0" smtClean="0"/>
              <a:t> παραγόντων κακοποίησης. Έχουν υπάρξει θύματα παιδικής κακοποίησης ή μάρτυρες βίας μέσα στις δικές τους οικογένειες.</a:t>
            </a:r>
          </a:p>
          <a:p>
            <a:pPr eaLnBrk="1" hangingPunct="1">
              <a:buFont typeface="Arial" pitchFamily="34" charset="0"/>
              <a:buChar char="•"/>
            </a:pPr>
            <a:endParaRPr lang="el-GR" altLang="el-GR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41E353E-AF69-4E85-BE93-62288240FB9D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636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plate new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xo-opistho_simeiomata">
  <a:themeElements>
    <a:clrScheme name="Προσαρμοσμένο 2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Διάμεσος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 new</Template>
  <TotalTime>27</TotalTime>
  <Words>2150</Words>
  <Application>Microsoft Office PowerPoint</Application>
  <PresentationFormat>Προβολή στην οθόνη (4:3)</PresentationFormat>
  <Paragraphs>224</Paragraphs>
  <Slides>31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4</vt:i4>
      </vt:variant>
      <vt:variant>
        <vt:lpstr>Τίτλοι διαφανειών</vt:lpstr>
      </vt:variant>
      <vt:variant>
        <vt:i4>31</vt:i4>
      </vt:variant>
    </vt:vector>
  </HeadingPairs>
  <TitlesOfParts>
    <vt:vector size="35" baseType="lpstr">
      <vt:lpstr>template new</vt:lpstr>
      <vt:lpstr>exo-opistho_simeiomata</vt:lpstr>
      <vt:lpstr>OC_template_updated</vt:lpstr>
      <vt:lpstr>Διάμεσος</vt:lpstr>
      <vt:lpstr>Κοινωνική Εργασία με Παιδιά και Εφήβους</vt:lpstr>
      <vt:lpstr>Παιδική κακοποίηση</vt:lpstr>
      <vt:lpstr>Ορισμός</vt:lpstr>
      <vt:lpstr>Επιδημιολογικά δεδομένα</vt:lpstr>
      <vt:lpstr>Έκταση του προβλήματος διεθνώς</vt:lpstr>
      <vt:lpstr>Έκταση του προβλήματος στην Ελλάδα</vt:lpstr>
      <vt:lpstr>Αιτιολογία του προβλήματος </vt:lpstr>
      <vt:lpstr>Τα χαρακτηριστικά των γονέων  που κακοποιούν 1/2</vt:lpstr>
      <vt:lpstr>Τα χαρακτηριστικά των γονέων  που κακοποιούν 2/2</vt:lpstr>
      <vt:lpstr>Τα χαρακτηριστικά του παιδιού  που κακοποιείται </vt:lpstr>
      <vt:lpstr>Τα χαρακτηριστικά της οικογένειας</vt:lpstr>
      <vt:lpstr>Κοινωνικοοικονομικοί παράγοντες παιδικής κακοποίησης</vt:lpstr>
      <vt:lpstr>Κοινωνικές στάσεις και παιδική κακοποίηση</vt:lpstr>
      <vt:lpstr>Η ψυχοδυναμική της παιδικής κακοποίησης</vt:lpstr>
      <vt:lpstr>Οι ψυχοκοινωνικές επιπτώσεις της κακοποίησης στο παιδί 1/3</vt:lpstr>
      <vt:lpstr>Οι ψυχοκοινωνικές επιπτώσεις της κακοποίησης στο παιδί 2/3</vt:lpstr>
      <vt:lpstr>Οι ψυχοκοινωνικές επιπτώσεις της κακοποίησης στο παιδί 3/3</vt:lpstr>
      <vt:lpstr>Αντιμετώπιση: Πρωτογενής πρόληψη</vt:lpstr>
      <vt:lpstr>Αντιμετώπιση: Δευτερογενής πρόληψη</vt:lpstr>
      <vt:lpstr>Αντιμετώπιση: Τριτογενής πρόληψη</vt:lpstr>
      <vt:lpstr>Σύνταξη έκθεσης κοινωνικής έρευνας σε περίπτωση παιδικής κακοποίησης </vt:lpstr>
      <vt:lpstr>Η αξιολόγηση της λειτουργικότητας της οικογένειας από τον κοινωνικό λειτουργό</vt:lpstr>
      <vt:lpstr>Η αντιμετώπιση του προβλήματος  στην Ελλάδα 1/2</vt:lpstr>
      <vt:lpstr>Η αντιμετώπιση του προβλήματος  στην Ελλάδα 2/2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Κοινωνική Εργασία με Παιδιά και Εφήβους</dc:title>
  <dc:creator>opencourses@teiath.gr</dc:creator>
  <cp:lastModifiedBy>fkaram2</cp:lastModifiedBy>
  <cp:revision>8</cp:revision>
  <dcterms:created xsi:type="dcterms:W3CDTF">2015-05-08T07:27:08Z</dcterms:created>
  <dcterms:modified xsi:type="dcterms:W3CDTF">2015-08-07T07:19:07Z</dcterms:modified>
</cp:coreProperties>
</file>