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9"/>
  </p:notesMasterIdLst>
  <p:handoutMasterIdLst>
    <p:handoutMasterId r:id="rId7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257" r:id="rId63"/>
    <p:sldId id="262" r:id="rId64"/>
    <p:sldId id="264" r:id="rId65"/>
    <p:sldId id="265" r:id="rId66"/>
    <p:sldId id="266" r:id="rId67"/>
    <p:sldId id="261" r:id="rId68"/>
  </p:sldIdLst>
  <p:sldSz cx="9144000" cy="6858000" type="screen4x3"/>
  <p:notesSz cx="7104063" cy="10234613"/>
  <p:custDataLst>
    <p:tags r:id="rId7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DA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4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01/02/2015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01/02/2015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680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98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45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7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72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978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6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68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16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62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8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8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65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5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7244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90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56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2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29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82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43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1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2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CADA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21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7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8CADA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8CADA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CADA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4343400" y="105608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7C2395-ED56-44BB-91C7-ED93603A707B}" type="slidenum">
              <a:rPr lang="en-US" smtClean="0">
                <a:solidFill>
                  <a:srgbClr val="8CADAE">
                    <a:shade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44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r-val" TargetMode="External"/><Relationship Id="rId4" Type="http://schemas.openxmlformats.org/officeDocument/2006/relationships/hyperlink" Target="http://commons.wikimedia.org/wiki/File:Acrnema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Nevit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Medical_X-Ray_imaging_ALP02_nev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commons.wikimedia.org/wiki/User:Geo_Swan" TargetMode="External"/><Relationship Id="rId4" Type="http://schemas.openxmlformats.org/officeDocument/2006/relationships/hyperlink" Target="http://commons.wikimedia.org/wiki/File:XRay_machine_for_the_captives,_Guantanamo_-b.JP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ead_CT_scan.jp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Dcoetzee" TargetMode="External"/><Relationship Id="rId5" Type="http://schemas.openxmlformats.org/officeDocument/2006/relationships/hyperlink" Target="http://commons.wikimedia.org/wiki/File:Blausen_0205_CATScan_01.png" TargetMode="External"/><Relationship Id="rId10" Type="http://schemas.openxmlformats.org/officeDocument/2006/relationships/hyperlink" Target="http://creativecommons.org/licenses/by-sa/2.0/deed.en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commons.wikimedia.org/wiki/User:JVinocu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RI_brain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Ainali" TargetMode="External"/><Relationship Id="rId4" Type="http://schemas.openxmlformats.org/officeDocument/2006/relationships/hyperlink" Target="http://commons.wikimedia.org/wiki/File:MRI-Philips.JPG" TargetMode="External"/><Relationship Id="rId9" Type="http://schemas.openxmlformats.org/officeDocument/2006/relationships/hyperlink" Target="http://commons.wikimedia.org/wiki/User:Fastfission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pod.org/2007/08/22/pagets-disease-2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creativecommons.org/licenses/by-nc/2.5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Ytrottier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commons.wikimedia.org/wiki/File:SPECT_C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commons.wikimedia.org/wiki/User:Dirk_H%C3%BCnniger" TargetMode="External"/><Relationship Id="rId4" Type="http://schemas.openxmlformats.org/officeDocument/2006/relationships/hyperlink" Target="http://commons.wikimedia.org/wiki/File:SPECT_Slice_of_Heart.jp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PET-MIPS-anim.gif" TargetMode="External"/><Relationship Id="rId5" Type="http://schemas.openxmlformats.org/officeDocument/2006/relationships/hyperlink" Target="http://commons.wikimedia.org/wiki/User:Damato" TargetMode="External"/><Relationship Id="rId4" Type="http://schemas.openxmlformats.org/officeDocument/2006/relationships/hyperlink" Target="http://commons.wikimedia.org/wiki/File:PET-schema.pn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oroder" TargetMode="External"/><Relationship Id="rId3" Type="http://schemas.openxmlformats.org/officeDocument/2006/relationships/hyperlink" Target="http://www.flickr.com/photos/philips_newscenter/11993389303/" TargetMode="External"/><Relationship Id="rId7" Type="http://schemas.openxmlformats.org/officeDocument/2006/relationships/hyperlink" Target="http://commons.wikimedia.org/wiki/File:CRL_Crown_rump_lengh_12_weeks_ecografia_Dr._Wolfgang_Moroder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creativecommons.org/licenses/by-nc-nd/2.0/" TargetMode="External"/><Relationship Id="rId4" Type="http://schemas.openxmlformats.org/officeDocument/2006/relationships/hyperlink" Target="http://www.flickr.com/photos/philips_newscenter/" TargetMode="External"/><Relationship Id="rId9" Type="http://schemas.openxmlformats.org/officeDocument/2006/relationships/hyperlink" Target="http://creativecommons.org/licenses/by-sa/3.0/deed.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ΙΑΤΡΙΚΗ ΠΛΗΡΟΦΟΡΙΚΗ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>
                <a:solidFill>
                  <a:prstClr val="black"/>
                </a:solidFill>
              </a:rPr>
              <a:t>Ενότητα </a:t>
            </a:r>
            <a:r>
              <a:rPr lang="el-GR" sz="2800" b="1" dirty="0" smtClean="0">
                <a:solidFill>
                  <a:prstClr val="black"/>
                </a:solidFill>
              </a:rPr>
              <a:t>9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Πρότυπο </a:t>
            </a:r>
            <a:r>
              <a:rPr lang="en-US" sz="2800" dirty="0" smtClean="0">
                <a:solidFill>
                  <a:prstClr val="black"/>
                </a:solidFill>
              </a:rPr>
              <a:t>DICOM</a:t>
            </a:r>
            <a:r>
              <a:rPr lang="el-GR" sz="2800" dirty="0" smtClean="0">
                <a:solidFill>
                  <a:prstClr val="black"/>
                </a:solidFill>
              </a:rPr>
              <a:t> – </a:t>
            </a:r>
            <a:r>
              <a:rPr lang="en-US" sz="2800" dirty="0" smtClean="0">
                <a:solidFill>
                  <a:prstClr val="black"/>
                </a:solidFill>
              </a:rPr>
              <a:t>Data Dictionary, VR, Tags, </a:t>
            </a:r>
            <a:r>
              <a:rPr lang="en-US" sz="2800" dirty="0" err="1" smtClean="0">
                <a:solidFill>
                  <a:prstClr val="black"/>
                </a:solidFill>
              </a:rPr>
              <a:t>Imlpicit</a:t>
            </a:r>
            <a:r>
              <a:rPr lang="en-US" sz="2800" dirty="0" smtClean="0">
                <a:solidFill>
                  <a:prstClr val="black"/>
                </a:solidFill>
              </a:rPr>
              <a:t> and Explicit VR, Information </a:t>
            </a:r>
            <a:r>
              <a:rPr lang="en-US" sz="2800" dirty="0" err="1" smtClean="0">
                <a:solidFill>
                  <a:prstClr val="black"/>
                </a:solidFill>
              </a:rPr>
              <a:t>modyles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Ies</a:t>
            </a:r>
            <a:r>
              <a:rPr lang="en-US" sz="2800" dirty="0" smtClean="0">
                <a:solidFill>
                  <a:prstClr val="black"/>
                </a:solidFill>
              </a:rPr>
              <a:t>, IODs</a:t>
            </a:r>
            <a:endParaRPr lang="el-GR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/>
              <a:t>Δρ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err="1" smtClean="0"/>
              <a:t>Π.Ασβεστάς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</a:t>
            </a:r>
            <a:r>
              <a:rPr lang="el-GR" sz="2400" dirty="0" err="1"/>
              <a:t>Βιοϊατρικής</a:t>
            </a:r>
            <a:r>
              <a:rPr lang="el-GR" sz="2400" dirty="0"/>
              <a:t> Τεχνολογίας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472608" cy="489654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dirty="0" smtClean="0"/>
              <a:t>Ιστορικά στοιχεία :</a:t>
            </a:r>
          </a:p>
          <a:p>
            <a:pPr lvl="1">
              <a:spcBef>
                <a:spcPts val="800"/>
              </a:spcBef>
            </a:pPr>
            <a:r>
              <a:rPr lang="el-GR" b="1" dirty="0" smtClean="0"/>
              <a:t>198</a:t>
            </a:r>
            <a:r>
              <a:rPr lang="en-GB" b="1" dirty="0" smtClean="0"/>
              <a:t>5</a:t>
            </a:r>
            <a:r>
              <a:rPr lang="el-GR" dirty="0" smtClean="0"/>
              <a:t>: 1</a:t>
            </a:r>
            <a:r>
              <a:rPr lang="el-GR" baseline="30000" dirty="0" smtClean="0"/>
              <a:t>η</a:t>
            </a:r>
            <a:r>
              <a:rPr lang="el-GR" dirty="0" smtClean="0"/>
              <a:t> έκδοση του προτύπου (</a:t>
            </a:r>
            <a:r>
              <a:rPr lang="en-GB" dirty="0" smtClean="0"/>
              <a:t>ACR/NEMA 300</a:t>
            </a:r>
            <a:r>
              <a:rPr lang="el-GR" dirty="0" smtClean="0"/>
              <a:t>) από το </a:t>
            </a:r>
            <a:r>
              <a:rPr lang="en-US" dirty="0" smtClean="0"/>
              <a:t>American</a:t>
            </a:r>
            <a:r>
              <a:rPr lang="el-GR" dirty="0" smtClean="0"/>
              <a:t> </a:t>
            </a:r>
            <a:r>
              <a:rPr lang="en-US" dirty="0" smtClean="0"/>
              <a:t>College of Radiology (ACR)</a:t>
            </a:r>
            <a:r>
              <a:rPr lang="el-GR" dirty="0" smtClean="0"/>
              <a:t> και τη </a:t>
            </a:r>
            <a:r>
              <a:rPr lang="en-US" dirty="0" smtClean="0"/>
              <a:t>National Electrical</a:t>
            </a:r>
            <a:r>
              <a:rPr lang="el-GR" dirty="0" smtClean="0"/>
              <a:t> </a:t>
            </a:r>
            <a:r>
              <a:rPr lang="en-US" dirty="0" smtClean="0"/>
              <a:t>Manufacturers Association (NEMA)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spcBef>
                <a:spcPts val="800"/>
              </a:spcBef>
            </a:pPr>
            <a:r>
              <a:rPr lang="en-GB" b="1" dirty="0" smtClean="0"/>
              <a:t>1988</a:t>
            </a:r>
            <a:r>
              <a:rPr lang="en-GB" dirty="0" smtClean="0"/>
              <a:t>: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έκδοση του προτύπου (</a:t>
            </a:r>
            <a:r>
              <a:rPr lang="en-GB" dirty="0" smtClean="0"/>
              <a:t>ACR/NEMA V</a:t>
            </a:r>
            <a:r>
              <a:rPr lang="el-GR" dirty="0" smtClean="0"/>
              <a:t>2.0.) </a:t>
            </a:r>
            <a:endParaRPr lang="en-GB" dirty="0" smtClean="0"/>
          </a:p>
          <a:p>
            <a:pPr lvl="1">
              <a:spcBef>
                <a:spcPts val="800"/>
              </a:spcBef>
            </a:pPr>
            <a:r>
              <a:rPr lang="en-GB" b="1" dirty="0" smtClean="0"/>
              <a:t>1992</a:t>
            </a:r>
            <a:r>
              <a:rPr lang="el-GR" dirty="0" smtClean="0"/>
              <a:t>: 3</a:t>
            </a:r>
            <a:r>
              <a:rPr lang="el-GR" baseline="30000" dirty="0" smtClean="0"/>
              <a:t>η</a:t>
            </a:r>
            <a:r>
              <a:rPr lang="el-GR" dirty="0" smtClean="0"/>
              <a:t> έκδοση του προτύπου (</a:t>
            </a:r>
            <a:r>
              <a:rPr lang="en-GB" dirty="0" smtClean="0"/>
              <a:t>DICOM</a:t>
            </a:r>
            <a:r>
              <a:rPr lang="el-GR" dirty="0" smtClean="0"/>
              <a:t>).</a:t>
            </a:r>
            <a:endParaRPr lang="en-GB" dirty="0" smtClean="0"/>
          </a:p>
          <a:p>
            <a:pPr lvl="1">
              <a:spcBef>
                <a:spcPts val="800"/>
              </a:spcBef>
            </a:pPr>
            <a:r>
              <a:rPr lang="en-GB" b="1" dirty="0" smtClean="0"/>
              <a:t>1992 – </a:t>
            </a:r>
            <a:r>
              <a:rPr lang="el-GR" b="1" dirty="0" smtClean="0"/>
              <a:t>παρόν</a:t>
            </a:r>
            <a:r>
              <a:rPr lang="el-GR" dirty="0" smtClean="0"/>
              <a:t>: ισχύει η 3</a:t>
            </a:r>
            <a:r>
              <a:rPr lang="el-GR" baseline="30000" dirty="0" smtClean="0"/>
              <a:t>η</a:t>
            </a:r>
            <a:r>
              <a:rPr lang="el-GR" dirty="0" smtClean="0"/>
              <a:t> έκδοση με προσθήκες.</a:t>
            </a:r>
          </a:p>
        </p:txBody>
      </p:sp>
      <p:pic>
        <p:nvPicPr>
          <p:cNvPr id="4098" name="Picture 2" descr="File:Acrne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513641"/>
            <a:ext cx="2880320" cy="3585461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6156176" y="515719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Acrnema1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Kr-val"/>
              </a:rPr>
              <a:t>Kr-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Kr-val"/>
              </a:rPr>
              <a:t>val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To </a:t>
            </a:r>
            <a:r>
              <a:rPr lang="el-GR" dirty="0" smtClean="0"/>
              <a:t>πρότυπο </a:t>
            </a:r>
            <a:r>
              <a:rPr lang="en-US" dirty="0" smtClean="0"/>
              <a:t>DICOM </a:t>
            </a:r>
            <a:r>
              <a:rPr lang="el-GR" dirty="0" smtClean="0"/>
              <a:t>παρέχει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Ένα καθολικό πρότυπο της ψηφιακής </a:t>
            </a:r>
            <a:r>
              <a:rPr lang="el-GR" dirty="0" smtClean="0"/>
              <a:t>απεικόνισης: </a:t>
            </a:r>
            <a:r>
              <a:rPr lang="el-GR" dirty="0"/>
              <a:t>όλα τα ψηφιακά απεικονιστικά μηχανήματα </a:t>
            </a:r>
            <a:r>
              <a:rPr lang="el-GR" dirty="0" smtClean="0"/>
              <a:t>παράγουν </a:t>
            </a:r>
            <a:r>
              <a:rPr lang="el-GR" dirty="0"/>
              <a:t>εικόνες που είναι συμβατές με το πρότυπο </a:t>
            </a:r>
            <a:r>
              <a:rPr lang="el-GR" dirty="0" smtClean="0"/>
              <a:t>DICOM.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Εξαιρετική ποιότητα </a:t>
            </a:r>
            <a:r>
              <a:rPr lang="el-GR" dirty="0" smtClean="0"/>
              <a:t>εικόνας: </a:t>
            </a:r>
            <a:r>
              <a:rPr lang="el-GR" dirty="0"/>
              <a:t>υποστηρίζει μέχρι 65.536 (16 </a:t>
            </a:r>
            <a:r>
              <a:rPr lang="el-GR" dirty="0" err="1"/>
              <a:t>bits</a:t>
            </a:r>
            <a:r>
              <a:rPr lang="el-GR" dirty="0"/>
              <a:t>) τόνους του </a:t>
            </a:r>
            <a:r>
              <a:rPr lang="el-GR" dirty="0" smtClean="0"/>
              <a:t>γκρίζου.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Πλήρης υποστήριξη πολλών παραμέτρων συλλογής </a:t>
            </a:r>
            <a:r>
              <a:rPr lang="el-GR" dirty="0" smtClean="0"/>
              <a:t>εικόνων.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Πλήρη κωδικοποίηση των ιατρικών </a:t>
            </a:r>
            <a:r>
              <a:rPr lang="el-GR" dirty="0" smtClean="0"/>
              <a:t>δεδομένων : </a:t>
            </a:r>
            <a:r>
              <a:rPr lang="el-GR" dirty="0"/>
              <a:t>περισσότερο από 2.000 τυποποιημένα </a:t>
            </a:r>
            <a:r>
              <a:rPr lang="el-GR" dirty="0" smtClean="0"/>
              <a:t>χαρακτηριστικά.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DICOM</a:t>
            </a:r>
            <a:r>
              <a:rPr lang="el-GR" dirty="0"/>
              <a:t> – Λεξικό </a:t>
            </a:r>
            <a:r>
              <a:rPr lang="el-GR" dirty="0" smtClean="0"/>
              <a:t>Δεδομένων</a:t>
            </a:r>
            <a:r>
              <a:rPr lang="en-US" dirty="0" smtClean="0"/>
              <a:t> </a:t>
            </a:r>
            <a:r>
              <a:rPr lang="el-GR" sz="3200" b="0" dirty="0" smtClean="0"/>
              <a:t>(1 από 13)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9654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Το πρότυπο DICOM ακολουθεί μία </a:t>
            </a:r>
            <a:r>
              <a:rPr lang="el-GR" b="1" dirty="0"/>
              <a:t>αντικειμενοστραφή</a:t>
            </a:r>
            <a:r>
              <a:rPr lang="el-GR" dirty="0"/>
              <a:t> (</a:t>
            </a:r>
            <a:r>
              <a:rPr lang="en-US" dirty="0"/>
              <a:t>object oriented</a:t>
            </a:r>
            <a:r>
              <a:rPr lang="el-GR" dirty="0"/>
              <a:t>) προσέγγιση για την περιγραφή των ιατρικών </a:t>
            </a:r>
            <a:r>
              <a:rPr lang="el-GR" dirty="0" smtClean="0"/>
              <a:t>δεδομένων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Όλα </a:t>
            </a:r>
            <a:r>
              <a:rPr lang="el-GR" dirty="0"/>
              <a:t>τα ιατρικά δεδομένα του πραγματικού κόσμου </a:t>
            </a:r>
            <a:r>
              <a:rPr lang="el-GR" dirty="0" smtClean="0"/>
              <a:t>(ασθενείς</a:t>
            </a:r>
            <a:r>
              <a:rPr lang="el-GR" dirty="0"/>
              <a:t>, </a:t>
            </a:r>
            <a:r>
              <a:rPr lang="el-GR" dirty="0" smtClean="0"/>
              <a:t>εικόνες </a:t>
            </a:r>
            <a:r>
              <a:rPr lang="el-GR" dirty="0"/>
              <a:t>κ.ο.κ.) θεωρούνται ως </a:t>
            </a:r>
            <a:r>
              <a:rPr lang="el-GR" b="1" dirty="0"/>
              <a:t>αντικείμενα</a:t>
            </a:r>
            <a:r>
              <a:rPr lang="el-GR" dirty="0"/>
              <a:t> (</a:t>
            </a:r>
            <a:r>
              <a:rPr lang="el-GR" b="1" dirty="0"/>
              <a:t>objects</a:t>
            </a:r>
            <a:r>
              <a:rPr lang="el-GR" dirty="0"/>
              <a:t>) που προσδιορίζονται από </a:t>
            </a:r>
            <a:r>
              <a:rPr lang="el-GR" b="1" dirty="0"/>
              <a:t>χαρακτηριστικά</a:t>
            </a:r>
            <a:r>
              <a:rPr lang="el-GR" dirty="0"/>
              <a:t> (</a:t>
            </a:r>
            <a:r>
              <a:rPr lang="el-GR" b="1" dirty="0" err="1"/>
              <a:t>attributes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</a:t>
            </a:r>
            <a:r>
              <a:rPr lang="el-GR" dirty="0"/>
              <a:t>χαρακτηριστικό είναι μία ιδιότητα που περιγράφει μία πτυχή του αντικειμένου και περιλαμβάνει ένα όνομα και μία </a:t>
            </a:r>
            <a:r>
              <a:rPr lang="el-GR" dirty="0" smtClean="0"/>
              <a:t>τιμή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4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Το πρότυπο DICOM ορίζει ένα μητρώο στο οποίο είναι καταχωρημένες περιγραφές των χαρακτηριστικών των </a:t>
            </a:r>
            <a:r>
              <a:rPr lang="el-GR" dirty="0" smtClean="0"/>
              <a:t>αντικειμένων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 </a:t>
            </a:r>
            <a:r>
              <a:rPr lang="el-GR" dirty="0"/>
              <a:t>μητρώο αυτό είναι γνωστό ως </a:t>
            </a:r>
            <a:r>
              <a:rPr lang="el-GR" b="1" dirty="0"/>
              <a:t>λεξικό δεδομένων</a:t>
            </a:r>
            <a:r>
              <a:rPr lang="el-GR" dirty="0"/>
              <a:t> </a:t>
            </a:r>
            <a:r>
              <a:rPr lang="el-GR" b="1" dirty="0"/>
              <a:t>DICOM </a:t>
            </a:r>
            <a:r>
              <a:rPr lang="el-GR" dirty="0"/>
              <a:t>(</a:t>
            </a:r>
            <a:r>
              <a:rPr lang="el-GR" b="1" dirty="0"/>
              <a:t>DICOM </a:t>
            </a:r>
            <a:r>
              <a:rPr lang="el-GR" b="1" dirty="0" err="1"/>
              <a:t>data</a:t>
            </a:r>
            <a:r>
              <a:rPr lang="el-GR" b="1" dirty="0"/>
              <a:t> </a:t>
            </a:r>
            <a:r>
              <a:rPr lang="el-GR" b="1" dirty="0" err="1"/>
              <a:t>dictionary</a:t>
            </a:r>
            <a:r>
              <a:rPr lang="el-GR" dirty="0"/>
              <a:t>) και περιλαμβάνει πάνω από 2.000 </a:t>
            </a:r>
            <a:r>
              <a:rPr lang="el-GR" dirty="0" smtClean="0"/>
              <a:t>καταχωρήσεις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Κάθε </a:t>
            </a:r>
            <a:r>
              <a:rPr lang="el-GR" dirty="0"/>
              <a:t>καταχώρηση στο λεξικό ονομάζεται </a:t>
            </a:r>
            <a:r>
              <a:rPr lang="el-GR" b="1" dirty="0"/>
              <a:t>στοιχείο δεδομένων (</a:t>
            </a:r>
            <a:r>
              <a:rPr lang="en-US" b="1" dirty="0"/>
              <a:t>data element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6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Τα στοιχεία δεδομένων κατηγοριοποιούνται σε ομάδες, όπου κάθε ομάδα χαρακτηρίζεται από ένα μοναδικό </a:t>
            </a:r>
            <a:r>
              <a:rPr lang="el-GR" dirty="0" err="1"/>
              <a:t>δεκαεξαδικό</a:t>
            </a:r>
            <a:r>
              <a:rPr lang="el-GR" dirty="0"/>
              <a:t> αριθμό 4 ψηφίων (π.χ. 0008, 0010 κ.λπ.), που ονομάζεται </a:t>
            </a:r>
            <a:r>
              <a:rPr lang="el-GR" b="1" dirty="0"/>
              <a:t>αριθμός ομάδας</a:t>
            </a:r>
            <a:r>
              <a:rPr lang="el-GR" dirty="0"/>
              <a:t> (</a:t>
            </a:r>
            <a:r>
              <a:rPr lang="en-US" b="1" dirty="0"/>
              <a:t>Group Number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παράδειγμα, </a:t>
            </a:r>
            <a:r>
              <a:rPr lang="el-GR" dirty="0"/>
              <a:t>η ομάδα με αριθμό 0010 περιλαμβάνει στοιχεία δεδομένων που αφορούν στον ασθενή (π.χ. ονοματεπώνυμο, φύλο, ημερομηνία γέννησης, βάρος, αλλεργίες, ομάδα αίματος, διεύθυνση κατοικίας κ.λπ</a:t>
            </a:r>
            <a:r>
              <a:rPr lang="el-GR" dirty="0" smtClean="0"/>
              <a:t>.)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5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Κάθε στοιχείο δεδομένων σε μία ομάδα περιγράφεται με το συνδυασμό του αριθμού της ομάδας και ενός δεύτερου </a:t>
            </a:r>
            <a:r>
              <a:rPr lang="el-GR" dirty="0" err="1"/>
              <a:t>δεκαεξαδικού</a:t>
            </a:r>
            <a:r>
              <a:rPr lang="el-GR" dirty="0"/>
              <a:t> αριθμού. που ονομάζεται </a:t>
            </a:r>
            <a:r>
              <a:rPr lang="el-GR" b="1" dirty="0"/>
              <a:t>αριθμός στοιχείου (</a:t>
            </a:r>
            <a:r>
              <a:rPr lang="en-US" b="1" dirty="0"/>
              <a:t>Element Number</a:t>
            </a:r>
            <a:r>
              <a:rPr lang="el-GR" b="1" dirty="0"/>
              <a:t>)</a:t>
            </a:r>
            <a:r>
              <a:rPr lang="el-GR" dirty="0"/>
              <a:t>, στη μορφή </a:t>
            </a:r>
            <a:r>
              <a:rPr lang="el-GR" b="1" dirty="0"/>
              <a:t>(</a:t>
            </a:r>
            <a:r>
              <a:rPr lang="en-US" b="1" dirty="0" err="1"/>
              <a:t>gggg</a:t>
            </a:r>
            <a:r>
              <a:rPr lang="el-GR" b="1" dirty="0"/>
              <a:t>,</a:t>
            </a:r>
            <a:r>
              <a:rPr lang="en-US" b="1" dirty="0" err="1"/>
              <a:t>eeee</a:t>
            </a:r>
            <a:r>
              <a:rPr lang="el-GR" b="1" dirty="0"/>
              <a:t>)</a:t>
            </a:r>
            <a:r>
              <a:rPr lang="el-GR" dirty="0"/>
              <a:t>, όπου </a:t>
            </a:r>
            <a:r>
              <a:rPr lang="en-US" b="1" dirty="0" err="1"/>
              <a:t>gggg</a:t>
            </a:r>
            <a:r>
              <a:rPr lang="el-GR" dirty="0"/>
              <a:t> είναι ο αριθμός ομάδας και </a:t>
            </a:r>
            <a:r>
              <a:rPr lang="en-US" b="1" dirty="0" err="1"/>
              <a:t>eeee</a:t>
            </a:r>
            <a:r>
              <a:rPr lang="el-GR" dirty="0"/>
              <a:t> είναι ο αριθμός κάθε στοιχείου μέσα στην </a:t>
            </a:r>
            <a:r>
              <a:rPr lang="el-GR" dirty="0" smtClean="0"/>
              <a:t>ομάδα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Ο κωδικός αυτός ονομάζεται </a:t>
            </a:r>
            <a:r>
              <a:rPr lang="en-US" b="1" dirty="0"/>
              <a:t>Data Element tag</a:t>
            </a:r>
            <a:r>
              <a:rPr lang="en-US" dirty="0"/>
              <a:t> </a:t>
            </a:r>
            <a:r>
              <a:rPr lang="el-GR" dirty="0"/>
              <a:t>ή απλώς </a:t>
            </a:r>
            <a:r>
              <a:rPr lang="en-US" b="1" dirty="0" smtClean="0"/>
              <a:t>tag.</a:t>
            </a:r>
            <a:endParaRPr lang="el-GR" b="1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Παράδειγμα: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i="1" dirty="0"/>
              <a:t>Patient Name</a:t>
            </a:r>
            <a:r>
              <a:rPr lang="en-US" dirty="0"/>
              <a:t> </a:t>
            </a:r>
            <a:r>
              <a:rPr lang="el-GR" dirty="0"/>
              <a:t>(όνομα ασθενή) </a:t>
            </a:r>
            <a:r>
              <a:rPr lang="el-GR" dirty="0" smtClean="0"/>
              <a:t>έχει κωδικό (0010,0010</a:t>
            </a:r>
            <a:r>
              <a:rPr lang="el-GR" dirty="0"/>
              <a:t>).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i="1" dirty="0"/>
              <a:t>Manufacturer</a:t>
            </a:r>
            <a:r>
              <a:rPr lang="en-US" dirty="0"/>
              <a:t> </a:t>
            </a:r>
            <a:r>
              <a:rPr lang="el-GR" dirty="0"/>
              <a:t>(κατασκευαστής) έχει κωδικό (0008,0070).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i="1" dirty="0"/>
              <a:t>Study Date</a:t>
            </a:r>
            <a:r>
              <a:rPr lang="el-GR" dirty="0"/>
              <a:t> (ημερομηνία εξέτασης) έχει κωδικό (</a:t>
            </a:r>
            <a:r>
              <a:rPr lang="el-GR" dirty="0" smtClean="0"/>
              <a:t>0008,00</a:t>
            </a:r>
            <a:r>
              <a:rPr lang="en-US" dirty="0" smtClean="0"/>
              <a:t>2</a:t>
            </a:r>
            <a:r>
              <a:rPr lang="el-GR" dirty="0" smtClean="0"/>
              <a:t>0)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22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Κάθε στοιχείο του λεξικού έχει έναν τύπο δεδομένων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Υπάρχουν </a:t>
            </a:r>
            <a:r>
              <a:rPr lang="el-GR" b="1" dirty="0"/>
              <a:t>27</a:t>
            </a:r>
            <a:r>
              <a:rPr lang="el-GR" dirty="0"/>
              <a:t> διαφορετικοί τύποι δεδομένων με αντίστοιχες </a:t>
            </a:r>
            <a:r>
              <a:rPr lang="el-GR" dirty="0" smtClean="0"/>
              <a:t>ιδιότητες.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Στο </a:t>
            </a:r>
            <a:r>
              <a:rPr lang="el-GR" dirty="0"/>
              <a:t>πρότυπο </a:t>
            </a:r>
            <a:r>
              <a:rPr lang="en-US" dirty="0"/>
              <a:t>DICOM</a:t>
            </a:r>
            <a:r>
              <a:rPr lang="el-GR" dirty="0"/>
              <a:t>, </a:t>
            </a:r>
            <a:r>
              <a:rPr lang="en-US" dirty="0"/>
              <a:t>o</a:t>
            </a:r>
            <a:r>
              <a:rPr lang="el-GR" dirty="0"/>
              <a:t>ι τύποι δεδομένων ονομάζονται </a:t>
            </a:r>
            <a:r>
              <a:rPr lang="el-GR" b="1" dirty="0"/>
              <a:t>αναπαραστάσεις τιμών</a:t>
            </a:r>
            <a:r>
              <a:rPr lang="el-GR" dirty="0"/>
              <a:t> (</a:t>
            </a:r>
            <a:r>
              <a:rPr lang="el-GR" b="1" dirty="0" err="1"/>
              <a:t>value</a:t>
            </a:r>
            <a:r>
              <a:rPr lang="el-GR" b="1" dirty="0"/>
              <a:t> </a:t>
            </a:r>
            <a:r>
              <a:rPr lang="el-GR" b="1" dirty="0" err="1"/>
              <a:t>representation</a:t>
            </a:r>
            <a:r>
              <a:rPr lang="en-US" b="1" dirty="0"/>
              <a:t>s</a:t>
            </a:r>
            <a:r>
              <a:rPr lang="el-GR" b="1" dirty="0"/>
              <a:t> – VR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Κάθε </a:t>
            </a:r>
            <a:r>
              <a:rPr lang="en-US" dirty="0"/>
              <a:t>VR</a:t>
            </a:r>
            <a:r>
              <a:rPr lang="el-GR" dirty="0"/>
              <a:t> έχει τη δική του συντομογραφία, η οποία αποτελείται από δύο γράμματα, μια περιγραφή των επιτρεπτών τιμών και ένα μήκος δεδομένων (</a:t>
            </a:r>
            <a:r>
              <a:rPr lang="en-US" dirty="0"/>
              <a:t>VR length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12776"/>
            <a:ext cx="8579296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2000"/>
              </a:lnSpc>
              <a:spcBef>
                <a:spcPts val="600"/>
              </a:spcBef>
            </a:pPr>
            <a:r>
              <a:rPr lang="el-GR" dirty="0" smtClean="0"/>
              <a:t>Παράδειγμα</a:t>
            </a:r>
          </a:p>
          <a:p>
            <a:pPr marL="630238" lvl="1" indent="-363538">
              <a:lnSpc>
                <a:spcPct val="122000"/>
              </a:lnSpc>
              <a:spcBef>
                <a:spcPts val="600"/>
              </a:spcBef>
            </a:pPr>
            <a:r>
              <a:rPr lang="el-GR" dirty="0" smtClean="0"/>
              <a:t>Το </a:t>
            </a:r>
            <a:r>
              <a:rPr lang="en-US" dirty="0" smtClean="0"/>
              <a:t>tag </a:t>
            </a:r>
            <a:r>
              <a:rPr lang="el-GR" dirty="0" smtClean="0"/>
              <a:t>(0010,0010</a:t>
            </a:r>
            <a:r>
              <a:rPr lang="el-GR" dirty="0"/>
              <a:t>) (</a:t>
            </a:r>
            <a:r>
              <a:rPr lang="en-US" i="1" dirty="0"/>
              <a:t>Patient</a:t>
            </a:r>
            <a:r>
              <a:rPr lang="el-GR" i="1" dirty="0"/>
              <a:t>’</a:t>
            </a:r>
            <a:r>
              <a:rPr lang="en-US" i="1" dirty="0"/>
              <a:t>s Name</a:t>
            </a:r>
            <a:r>
              <a:rPr lang="el-GR" dirty="0"/>
              <a:t>) έχει αναπαράσταση τιμής </a:t>
            </a:r>
            <a:r>
              <a:rPr lang="el-GR" dirty="0" smtClean="0"/>
              <a:t>(</a:t>
            </a:r>
            <a:r>
              <a:rPr lang="en-US" dirty="0" smtClean="0"/>
              <a:t>VR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b="1" dirty="0" smtClean="0"/>
              <a:t>PN</a:t>
            </a:r>
            <a:r>
              <a:rPr lang="el-GR" dirty="0"/>
              <a:t>, το οποίο σημαίνει ότι πρόκειται για συμβολοσειρά χαρακτήρων με μέγιστο μήκος 64 χαρακτήρες και χρησιμοποιείται ο χαρακτήρας ^ ως διαχωριστικό (π.χ. “</a:t>
            </a:r>
            <a:r>
              <a:rPr lang="en-US" dirty="0"/>
              <a:t>Smith</a:t>
            </a:r>
            <a:r>
              <a:rPr lang="el-GR" dirty="0"/>
              <a:t>^</a:t>
            </a:r>
            <a:r>
              <a:rPr lang="en-US" dirty="0" smtClean="0"/>
              <a:t>Joe</a:t>
            </a:r>
            <a:r>
              <a:rPr lang="el-GR" dirty="0" smtClean="0"/>
              <a:t> ”)</a:t>
            </a:r>
            <a:endParaRPr lang="en-US" dirty="0" smtClean="0"/>
          </a:p>
          <a:p>
            <a:pPr marL="630238" lvl="1" indent="-363538">
              <a:lnSpc>
                <a:spcPct val="122000"/>
              </a:lnSpc>
              <a:spcBef>
                <a:spcPts val="600"/>
              </a:spcBef>
            </a:pPr>
            <a:r>
              <a:rPr lang="el-GR" dirty="0"/>
              <a:t>Το </a:t>
            </a:r>
            <a:r>
              <a:rPr lang="en-US" dirty="0" smtClean="0"/>
              <a:t>tag </a:t>
            </a:r>
            <a:r>
              <a:rPr lang="el-GR" dirty="0" smtClean="0"/>
              <a:t>(0008,0070</a:t>
            </a:r>
            <a:r>
              <a:rPr lang="el-GR" dirty="0"/>
              <a:t>) (</a:t>
            </a:r>
            <a:r>
              <a:rPr lang="en-US" i="1" dirty="0"/>
              <a:t>Manufacturer</a:t>
            </a:r>
            <a:r>
              <a:rPr lang="el-GR" dirty="0"/>
              <a:t>) έχει έχει αναπαράσταση τιμής </a:t>
            </a:r>
            <a:r>
              <a:rPr lang="el-GR" dirty="0" smtClean="0"/>
              <a:t>(</a:t>
            </a:r>
            <a:r>
              <a:rPr lang="en-US" dirty="0" smtClean="0"/>
              <a:t>VR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b="1" dirty="0" smtClean="0"/>
              <a:t>LO</a:t>
            </a:r>
            <a:r>
              <a:rPr lang="el-GR" dirty="0"/>
              <a:t>, δηλαδή συμβολοσειρά χαρακτήρων, όπου κενά στην αρχή ή στο τέλος διατηρούνται και με μέγιστο πλήθος 64 χαρακτήρων</a:t>
            </a:r>
            <a:endParaRPr lang="en-US" dirty="0" smtClean="0"/>
          </a:p>
          <a:p>
            <a:pPr marL="630238" lvl="1" indent="-363538">
              <a:lnSpc>
                <a:spcPct val="122000"/>
              </a:lnSpc>
              <a:spcBef>
                <a:spcPts val="600"/>
              </a:spcBef>
            </a:pPr>
            <a:r>
              <a:rPr lang="el-GR" dirty="0"/>
              <a:t>Το </a:t>
            </a:r>
            <a:r>
              <a:rPr lang="en-US" dirty="0" smtClean="0"/>
              <a:t>tag </a:t>
            </a:r>
            <a:r>
              <a:rPr lang="el-GR" dirty="0" smtClean="0"/>
              <a:t>(0008,00</a:t>
            </a:r>
            <a:r>
              <a:rPr lang="en-US" dirty="0" smtClean="0"/>
              <a:t>2</a:t>
            </a:r>
            <a:r>
              <a:rPr lang="el-GR" dirty="0" smtClean="0"/>
              <a:t>0</a:t>
            </a:r>
            <a:r>
              <a:rPr lang="el-GR" dirty="0"/>
              <a:t>) (</a:t>
            </a:r>
            <a:r>
              <a:rPr lang="en-US" i="1" dirty="0"/>
              <a:t>Study Date</a:t>
            </a:r>
            <a:r>
              <a:rPr lang="el-GR" dirty="0"/>
              <a:t>) έχει αναπαράσταση </a:t>
            </a:r>
            <a:r>
              <a:rPr lang="el-GR" dirty="0" smtClean="0"/>
              <a:t>τιμής (</a:t>
            </a:r>
            <a:r>
              <a:rPr lang="en-US" dirty="0" smtClean="0"/>
              <a:t>VR</a:t>
            </a:r>
            <a:r>
              <a:rPr lang="el-GR" dirty="0" smtClean="0"/>
              <a:t>) </a:t>
            </a:r>
            <a:r>
              <a:rPr lang="en-US" b="1" dirty="0"/>
              <a:t>DA</a:t>
            </a:r>
            <a:r>
              <a:rPr lang="el-GR" dirty="0"/>
              <a:t>, δηλαδή πρόκειται για συμβολοσειρά 8 χαρακτήρων στη μορφή YYYYMMDD, όπου YYYY συμβολίζει το έτος, ΜΜ συμβολίζει το μήνα και </a:t>
            </a:r>
            <a:r>
              <a:rPr lang="en-US" dirty="0"/>
              <a:t>DD</a:t>
            </a:r>
            <a:r>
              <a:rPr lang="el-GR" dirty="0"/>
              <a:t> συμβολίζει την ημέρα (π.χ. “20050822” αντιπροσωπεύει 22 Αυγούστου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1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(7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/>
              <a:t>T</a:t>
            </a:r>
            <a:r>
              <a:rPr lang="el-GR" dirty="0" smtClean="0"/>
              <a:t>α </a:t>
            </a:r>
            <a:r>
              <a:rPr lang="en-US" dirty="0"/>
              <a:t>VR</a:t>
            </a:r>
            <a:r>
              <a:rPr lang="el-GR" dirty="0"/>
              <a:t> μπορούν να χωριστούν σε δύο μεγάλες </a:t>
            </a:r>
            <a:r>
              <a:rPr lang="el-GR" dirty="0" smtClean="0"/>
              <a:t>κατηγορίες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Αυτά </a:t>
            </a:r>
            <a:r>
              <a:rPr lang="el-GR" dirty="0"/>
              <a:t>που αποθηκεύονται ως </a:t>
            </a:r>
            <a:r>
              <a:rPr lang="el-GR" dirty="0" smtClean="0"/>
              <a:t>κείμενο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r>
              <a:rPr lang="el-GR" dirty="0"/>
              <a:t>χρησιμοποιείται για ονόματα, κωδικούς, </a:t>
            </a:r>
            <a:r>
              <a:rPr lang="el-GR" dirty="0" smtClean="0"/>
              <a:t>ημερομηνίες</a:t>
            </a:r>
            <a:r>
              <a:rPr lang="en-US" dirty="0" smtClean="0"/>
              <a:t>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Αυτά </a:t>
            </a:r>
            <a:r>
              <a:rPr lang="el-GR" dirty="0"/>
              <a:t>που αποθηκεύονται σε δυαδική </a:t>
            </a:r>
            <a:r>
              <a:rPr lang="el-GR" dirty="0" smtClean="0"/>
              <a:t>μορφή</a:t>
            </a:r>
            <a:r>
              <a:rPr lang="en-US" dirty="0" smtClean="0"/>
              <a:t>: </a:t>
            </a:r>
            <a:r>
              <a:rPr lang="el-GR" dirty="0" smtClean="0"/>
              <a:t>χρησιμοποιείται </a:t>
            </a:r>
            <a:r>
              <a:rPr lang="el-GR" dirty="0"/>
              <a:t>για αριθμητικές </a:t>
            </a:r>
            <a:r>
              <a:rPr lang="el-GR" dirty="0" smtClean="0"/>
              <a:t>τιμές</a:t>
            </a:r>
            <a:r>
              <a:rPr lang="en-US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E</a:t>
            </a:r>
            <a:r>
              <a:rPr lang="el-GR" dirty="0" err="1" smtClean="0"/>
              <a:t>άν</a:t>
            </a:r>
            <a:r>
              <a:rPr lang="el-GR" dirty="0" smtClean="0"/>
              <a:t> </a:t>
            </a:r>
            <a:r>
              <a:rPr lang="el-GR" dirty="0"/>
              <a:t>ανοίξουμε ένα αρχείο </a:t>
            </a:r>
            <a:r>
              <a:rPr lang="en-US" dirty="0"/>
              <a:t>DICOM </a:t>
            </a:r>
            <a:r>
              <a:rPr lang="el-GR" dirty="0"/>
              <a:t>με κάποιο πρόγραμμα επεξεργασίας κειμένου (π.χ. </a:t>
            </a:r>
            <a:r>
              <a:rPr lang="en-US" dirty="0" err="1"/>
              <a:t>Wordpad</a:t>
            </a:r>
            <a:r>
              <a:rPr lang="el-GR" dirty="0"/>
              <a:t>) θα εμφανιστεί ένα μείγμα αναγνώσιμου κειμένου και μη αναγνώσιμων χαρακτήρων, οι οποίοι αντιστοιχούν σε τιμές αποθηκευμένες σε δυαδική </a:t>
            </a:r>
            <a:r>
              <a:rPr lang="el-GR" dirty="0" smtClean="0"/>
              <a:t>μορφή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(8 </a:t>
            </a:r>
            <a:r>
              <a:rPr lang="el-GR" sz="3200" b="0" dirty="0"/>
              <a:t>από 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480" t="12140" r="23227" b="55048"/>
          <a:stretch/>
        </p:blipFill>
        <p:spPr bwMode="auto">
          <a:xfrm>
            <a:off x="3851920" y="1556792"/>
            <a:ext cx="4990216" cy="4738034"/>
          </a:xfrm>
          <a:prstGeom prst="rect">
            <a:avLst/>
          </a:prstGeom>
          <a:ln>
            <a:solidFill>
              <a:srgbClr val="8CADAE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338" y="1556792"/>
            <a:ext cx="36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DICOM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αρχείου το οποίο έχει ανοιχτεί με το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Wordpad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3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Απεικονιστικά συστήματα</a:t>
            </a:r>
            <a:r>
              <a:rPr lang="en-US" dirty="0" smtClean="0"/>
              <a:t>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XRAY</a:t>
            </a:r>
            <a:endParaRPr lang="el-GR" b="1" dirty="0"/>
          </a:p>
        </p:txBody>
      </p:sp>
      <p:pic>
        <p:nvPicPr>
          <p:cNvPr id="1026" name="Picture 2" descr="File:XRay machine for the captives, Guantanamo -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2178424"/>
            <a:ext cx="4872869" cy="3680098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01216" y="5880299"/>
            <a:ext cx="34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XRay machine for the captives, Guantanamo -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΄από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Geo Swan"/>
              </a:rPr>
              <a:t>Geo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Geo Swan"/>
              </a:rPr>
              <a:t>Swan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αθέσ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ι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File:Medical X-Ray imaging ALP02 nevi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0069" y="2183197"/>
            <a:ext cx="3008749" cy="3670552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363696" y="5925072"/>
            <a:ext cx="34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Medical X-Ray imaging ALP02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7"/>
              </a:rPr>
              <a:t>nevit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Nevit"/>
              </a:rPr>
              <a:t>Nevit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3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 smtClean="0"/>
              <a:t>(9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Το </a:t>
            </a:r>
            <a:r>
              <a:rPr lang="el-GR" b="1" dirty="0"/>
              <a:t>μήκος δεδομένων για κάθε </a:t>
            </a:r>
            <a:r>
              <a:rPr lang="en-US" b="1" dirty="0"/>
              <a:t>VR</a:t>
            </a:r>
            <a:r>
              <a:rPr lang="el-GR" b="1" dirty="0"/>
              <a:t> (πλήθος χαρακτήρων για </a:t>
            </a:r>
            <a:r>
              <a:rPr lang="en-US" b="1" dirty="0"/>
              <a:t>VR</a:t>
            </a:r>
            <a:r>
              <a:rPr lang="el-GR" b="1" dirty="0"/>
              <a:t> κειμένου) πρέπει να είναι άρτιος </a:t>
            </a:r>
            <a:r>
              <a:rPr lang="el-GR" b="1" dirty="0" smtClean="0"/>
              <a:t>αριθμός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Εάν </a:t>
            </a:r>
            <a:r>
              <a:rPr lang="el-GR" dirty="0"/>
              <a:t>το μήκος δεδομένων δεν είναι άρτιος αριθμός συμπληρώνεται κατάλληλα με ένα διάστημα στο </a:t>
            </a:r>
            <a:r>
              <a:rPr lang="el-GR" dirty="0" smtClean="0"/>
              <a:t>τέλος.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: Αν το </a:t>
            </a:r>
            <a:r>
              <a:rPr lang="el-GR" dirty="0"/>
              <a:t>όνομα ασθενή είναι “</a:t>
            </a:r>
            <a:r>
              <a:rPr lang="en-US" dirty="0"/>
              <a:t>Smith Joe</a:t>
            </a:r>
            <a:r>
              <a:rPr lang="el-GR" dirty="0"/>
              <a:t>”, δηλαδή αποτελείται από 9 χαρακτήρες, στο χαρακτηριστικό με </a:t>
            </a:r>
            <a:r>
              <a:rPr lang="en-US" dirty="0"/>
              <a:t>tag </a:t>
            </a:r>
            <a:r>
              <a:rPr lang="el-GR" dirty="0"/>
              <a:t>(0010,0010) (</a:t>
            </a:r>
            <a:r>
              <a:rPr lang="en-US" i="1" dirty="0"/>
              <a:t>Patient</a:t>
            </a:r>
            <a:r>
              <a:rPr lang="el-GR" i="1" dirty="0"/>
              <a:t>’</a:t>
            </a:r>
            <a:r>
              <a:rPr lang="en-US" i="1" dirty="0"/>
              <a:t>s Name</a:t>
            </a:r>
            <a:r>
              <a:rPr lang="el-GR" dirty="0"/>
              <a:t>) θα αποθηκευθεί η τιμή “</a:t>
            </a:r>
            <a:r>
              <a:rPr lang="en-US" dirty="0"/>
              <a:t>Smith</a:t>
            </a:r>
            <a:r>
              <a:rPr lang="el-GR" dirty="0"/>
              <a:t>^</a:t>
            </a:r>
            <a:r>
              <a:rPr lang="en-US" dirty="0"/>
              <a:t>Joe </a:t>
            </a:r>
            <a:r>
              <a:rPr lang="el-GR" dirty="0"/>
              <a:t>”, δηλαδή θα υπάρχει ένα διάστημα στο τέλος ώστε το πλήθος των χαρακτήρων να είναι άρτιο.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5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13)</a:t>
            </a:r>
            <a:endParaRPr lang="en-US" dirty="0"/>
          </a:p>
        </p:txBody>
      </p:sp>
      <p:pic>
        <p:nvPicPr>
          <p:cNvPr id="4" name="Picture 3" descr="Τμήμα από το DICOM λεξικό δεδομένων. &#10;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91681" y="1493797"/>
            <a:ext cx="7259504" cy="4872870"/>
          </a:xfrm>
          <a:prstGeom prst="rect">
            <a:avLst/>
          </a:prstGeom>
          <a:ln>
            <a:solidFill>
              <a:srgbClr val="8CADAE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493797"/>
            <a:ext cx="1584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από το DICOM λεξικό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δεδομένων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Η </a:t>
            </a:r>
            <a:r>
              <a:rPr lang="el-GR" dirty="0" smtClean="0"/>
              <a:t>στήλη </a:t>
            </a:r>
            <a:r>
              <a:rPr lang="el-GR" dirty="0"/>
              <a:t>με την επικεφαλίδα </a:t>
            </a:r>
            <a:r>
              <a:rPr lang="en-US" dirty="0"/>
              <a:t>VM</a:t>
            </a:r>
            <a:r>
              <a:rPr lang="el-GR" dirty="0"/>
              <a:t> (</a:t>
            </a:r>
            <a:r>
              <a:rPr lang="en-US" dirty="0"/>
              <a:t>Value Multiplicity</a:t>
            </a:r>
            <a:r>
              <a:rPr lang="el-GR" dirty="0"/>
              <a:t>) ορίζει εάν το αντίστοιχο στοιχείο δεδομένων μπορεί να περιλαμβάνει μία ή περισσότερες </a:t>
            </a:r>
            <a:r>
              <a:rPr lang="el-GR" dirty="0" smtClean="0"/>
              <a:t>τιμές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dirty="0"/>
              <a:t>Για παράδειγμα, το λεξικό δεδομένων </a:t>
            </a:r>
            <a:r>
              <a:rPr lang="en-US" dirty="0"/>
              <a:t>DICOM </a:t>
            </a:r>
            <a:r>
              <a:rPr lang="el-GR" dirty="0"/>
              <a:t>ορίζει το </a:t>
            </a:r>
            <a:r>
              <a:rPr lang="en-US" b="1" dirty="0"/>
              <a:t>Other Patient Names</a:t>
            </a:r>
            <a:r>
              <a:rPr lang="el-GR" dirty="0"/>
              <a:t> (άλλα ονόματα του ασθενή) με κωδικό (0010,1001) και αναπαράσταση τιμής </a:t>
            </a:r>
            <a:r>
              <a:rPr lang="en-US" dirty="0"/>
              <a:t>PN</a:t>
            </a:r>
            <a:r>
              <a:rPr lang="el-GR" dirty="0"/>
              <a:t>, το οποίο έχει πολλαπλότητα 1-</a:t>
            </a:r>
            <a:r>
              <a:rPr lang="en-US" dirty="0"/>
              <a:t>n</a:t>
            </a:r>
            <a:r>
              <a:rPr lang="el-GR" dirty="0"/>
              <a:t>, δηλαδή μπορεί να περιλαμβάνει περισσότερες από μία τιμές τύπου </a:t>
            </a:r>
            <a:r>
              <a:rPr lang="en-US" dirty="0" smtClean="0"/>
              <a:t>PN.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Σε περίπτωση πολλαπλών τιμών, οι </a:t>
            </a:r>
            <a:r>
              <a:rPr lang="el-GR" dirty="0"/>
              <a:t>τιμές αυτές πρέπει να διαχωρίζονται με το χαρακτήρα </a:t>
            </a:r>
            <a:r>
              <a:rPr lang="el-GR" b="1" dirty="0" smtClean="0"/>
              <a:t>\</a:t>
            </a:r>
            <a:r>
              <a:rPr lang="en-US" b="1" dirty="0"/>
              <a:t> </a:t>
            </a:r>
            <a:r>
              <a:rPr lang="en-US" dirty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Π.χ. </a:t>
            </a:r>
            <a:r>
              <a:rPr lang="el-GR" dirty="0"/>
              <a:t>“</a:t>
            </a:r>
            <a:r>
              <a:rPr lang="en-US" dirty="0" err="1"/>
              <a:t>Dr</a:t>
            </a:r>
            <a:r>
              <a:rPr lang="el-GR" dirty="0"/>
              <a:t>^</a:t>
            </a:r>
            <a:r>
              <a:rPr lang="en-US" dirty="0"/>
              <a:t>Jekyll</a:t>
            </a:r>
            <a:r>
              <a:rPr lang="el-GR" dirty="0"/>
              <a:t>\</a:t>
            </a:r>
            <a:r>
              <a:rPr lang="en-US" dirty="0" err="1"/>
              <a:t>Mr</a:t>
            </a:r>
            <a:r>
              <a:rPr lang="el-GR" dirty="0"/>
              <a:t>^</a:t>
            </a:r>
            <a:r>
              <a:rPr lang="en-US" dirty="0"/>
              <a:t>Hide</a:t>
            </a:r>
            <a:r>
              <a:rPr lang="el-GR" dirty="0" smtClean="0"/>
              <a:t>”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2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Έ</a:t>
            </a:r>
            <a:r>
              <a:rPr lang="el-GR" dirty="0" smtClean="0"/>
              <a:t>στω </a:t>
            </a:r>
            <a:r>
              <a:rPr lang="el-GR" dirty="0"/>
              <a:t>ένας άρρεν ασθενής με το όνομα </a:t>
            </a:r>
            <a:r>
              <a:rPr lang="en-US" dirty="0"/>
              <a:t>Joe Smith</a:t>
            </a:r>
            <a:r>
              <a:rPr lang="el-GR" dirty="0"/>
              <a:t>, ο οποίος έχει γεννηθεί στις 6 Αυγούστου </a:t>
            </a:r>
            <a:r>
              <a:rPr lang="el-GR" dirty="0" smtClean="0"/>
              <a:t>1954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περιγραφή του ασθενή περιλαμβάνει τρία </a:t>
            </a:r>
            <a:r>
              <a:rPr lang="el-GR" dirty="0" smtClean="0"/>
              <a:t>χαρακτηριστικά: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Όνομα,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Φύλο</a:t>
            </a:r>
            <a:r>
              <a:rPr lang="en-US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Ημερομηνία γέννησης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Λεξικό Δεδομένων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Από το </a:t>
            </a:r>
            <a:r>
              <a:rPr lang="en-US" dirty="0"/>
              <a:t>DICOM </a:t>
            </a:r>
            <a:r>
              <a:rPr lang="el-GR" dirty="0"/>
              <a:t>λεξικό δεδομένων </a:t>
            </a:r>
            <a:r>
              <a:rPr lang="el-GR" dirty="0" smtClean="0"/>
              <a:t>βρίσκουμε ότι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 </a:t>
            </a:r>
            <a:r>
              <a:rPr lang="el-GR" dirty="0"/>
              <a:t>όνομα του ασθενή έχει </a:t>
            </a:r>
            <a:r>
              <a:rPr lang="en-US" dirty="0" smtClean="0"/>
              <a:t>tag </a:t>
            </a:r>
            <a:r>
              <a:rPr lang="el-GR" dirty="0" smtClean="0"/>
              <a:t>(0010,0010</a:t>
            </a:r>
            <a:r>
              <a:rPr lang="el-GR" dirty="0"/>
              <a:t>) με </a:t>
            </a:r>
            <a:r>
              <a:rPr lang="en-US" dirty="0"/>
              <a:t>VR </a:t>
            </a:r>
            <a:r>
              <a:rPr lang="en-US" dirty="0" smtClean="0"/>
              <a:t>PN,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 </a:t>
            </a:r>
            <a:r>
              <a:rPr lang="el-GR" dirty="0"/>
              <a:t>φύλο έχει </a:t>
            </a:r>
            <a:r>
              <a:rPr lang="en-US" dirty="0" smtClean="0"/>
              <a:t>tag </a:t>
            </a:r>
            <a:r>
              <a:rPr lang="el-GR" dirty="0" smtClean="0"/>
              <a:t>(0010,0040</a:t>
            </a:r>
            <a:r>
              <a:rPr lang="el-GR" dirty="0"/>
              <a:t>) με </a:t>
            </a:r>
            <a:r>
              <a:rPr lang="en-US" dirty="0"/>
              <a:t>VR CS</a:t>
            </a:r>
            <a:r>
              <a:rPr lang="el-GR" dirty="0"/>
              <a:t> (συμβολοσειρά μέχρι 16 χαρακτήρες, όπου διαστήματα στην αρχή ή στο τέλος αγνοούνται και επιτρεπτοί χαρακτήρες είναι κεφαλαία, 0-9, διάστημα, κάτω παύλα </a:t>
            </a:r>
            <a:r>
              <a:rPr lang="el-GR" dirty="0" smtClean="0"/>
              <a:t>(_))</a:t>
            </a:r>
            <a:r>
              <a:rPr lang="en-US" dirty="0" smtClean="0"/>
              <a:t>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l-GR" dirty="0"/>
              <a:t>ημερομηνία γέννησης έχει </a:t>
            </a:r>
            <a:r>
              <a:rPr lang="en-US" dirty="0" smtClean="0"/>
              <a:t>tag </a:t>
            </a:r>
            <a:r>
              <a:rPr lang="el-GR" dirty="0" smtClean="0"/>
              <a:t>(0010,0030</a:t>
            </a:r>
            <a:r>
              <a:rPr lang="el-GR" dirty="0"/>
              <a:t>) με </a:t>
            </a:r>
            <a:r>
              <a:rPr lang="en-US" dirty="0"/>
              <a:t>VR </a:t>
            </a:r>
            <a:r>
              <a:rPr lang="en-US" dirty="0" smtClean="0"/>
              <a:t>DA.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περιγραφή </a:t>
            </a:r>
            <a:r>
              <a:rPr lang="el-GR" dirty="0" smtClean="0"/>
              <a:t>των </a:t>
            </a:r>
            <a:r>
              <a:rPr lang="el-GR" dirty="0"/>
              <a:t>χαρακτηριστικών του ασθενή στη “γλώσσα” </a:t>
            </a:r>
            <a:r>
              <a:rPr lang="en-US" dirty="0"/>
              <a:t>DICOM </a:t>
            </a:r>
            <a:r>
              <a:rPr lang="el-GR" dirty="0"/>
              <a:t>θα </a:t>
            </a:r>
            <a:r>
              <a:rPr lang="el-GR" dirty="0" smtClean="0"/>
              <a:t>είναι</a:t>
            </a:r>
            <a:r>
              <a:rPr lang="en-US" dirty="0" smtClean="0"/>
              <a:t> :</a:t>
            </a:r>
          </a:p>
          <a:p>
            <a:pPr marL="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/>
              <a:t>(0010,0010)</a:t>
            </a:r>
            <a:r>
              <a:rPr lang="en-US" b="1" dirty="0"/>
              <a:t>Smith</a:t>
            </a:r>
            <a:r>
              <a:rPr lang="el-GR" b="1" dirty="0"/>
              <a:t>^</a:t>
            </a:r>
            <a:r>
              <a:rPr lang="en-US" b="1" dirty="0"/>
              <a:t>Joe </a:t>
            </a:r>
            <a:r>
              <a:rPr lang="el-GR" b="1" dirty="0"/>
              <a:t>(0010,0030)19540806(0010,0040)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571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DICOM</a:t>
            </a:r>
            <a:r>
              <a:rPr lang="el-GR" dirty="0"/>
              <a:t> – </a:t>
            </a:r>
            <a:r>
              <a:rPr lang="el-GR" dirty="0" smtClean="0"/>
              <a:t>Κωδικοποίηση </a:t>
            </a:r>
            <a:r>
              <a:rPr lang="el-GR" sz="3200" b="0" dirty="0" smtClean="0"/>
              <a:t>(1 από 16)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Κωδικοποίηση: δημιουργία μίας ακολουθίας από </a:t>
            </a:r>
            <a:r>
              <a:rPr lang="en-US" dirty="0"/>
              <a:t>bytes</a:t>
            </a:r>
            <a:r>
              <a:rPr lang="el-GR" dirty="0" smtClean="0"/>
              <a:t> για ένα στοιχείο δεδομένων και της τιμής του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Κάθε στοιχείο δεδομένων κωδικοποιείται και οι ακολουθίες των </a:t>
            </a:r>
            <a:r>
              <a:rPr lang="en-US" dirty="0" smtClean="0"/>
              <a:t>bytes </a:t>
            </a:r>
            <a:r>
              <a:rPr lang="el-GR" dirty="0" smtClean="0"/>
              <a:t>συνενώνονται για να δημιουργήσουν το </a:t>
            </a:r>
            <a:r>
              <a:rPr lang="en-US" dirty="0" smtClean="0"/>
              <a:t>DICOM </a:t>
            </a:r>
            <a:r>
              <a:rPr lang="el-GR" dirty="0" smtClean="0"/>
              <a:t>αρχείο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</a:t>
            </a:r>
            <a:r>
              <a:rPr lang="el-GR" dirty="0" smtClean="0"/>
              <a:t>ύο βασικοί τύποι κωδικοποίησης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Έμμεση αναπαράσταση </a:t>
            </a:r>
            <a:r>
              <a:rPr lang="el-GR" b="1" dirty="0"/>
              <a:t>τιμής (</a:t>
            </a:r>
            <a:r>
              <a:rPr lang="en-US" b="1" dirty="0"/>
              <a:t>implicit VR</a:t>
            </a:r>
            <a:r>
              <a:rPr lang="el-GR" b="1" dirty="0" smtClean="0"/>
              <a:t>)</a:t>
            </a:r>
            <a:r>
              <a:rPr lang="en-US" dirty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Άμεση αναπαράσταση </a:t>
            </a:r>
            <a:r>
              <a:rPr lang="el-GR" b="1" dirty="0"/>
              <a:t>τιμής (</a:t>
            </a:r>
            <a:r>
              <a:rPr lang="en-US" b="1" dirty="0"/>
              <a:t>explicit VR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Διάταξη </a:t>
            </a:r>
            <a:r>
              <a:rPr lang="en-US" dirty="0" smtClean="0"/>
              <a:t>bytes </a:t>
            </a:r>
            <a:r>
              <a:rPr lang="el-GR" dirty="0" smtClean="0"/>
              <a:t>σε μορφή </a:t>
            </a:r>
            <a:r>
              <a:rPr lang="en-US" dirty="0" smtClean="0"/>
              <a:t>Little Endian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/>
              <a:t>έναν αριθμό που αποτελείται από πολλαπλά </a:t>
            </a:r>
            <a:r>
              <a:rPr lang="en-US" dirty="0"/>
              <a:t>bytes </a:t>
            </a:r>
            <a:r>
              <a:rPr lang="el-GR" dirty="0"/>
              <a:t>(π.χ. ακέραιος χωρίς πρόσημο 32 </a:t>
            </a:r>
            <a:r>
              <a:rPr lang="en-US" dirty="0"/>
              <a:t>bits</a:t>
            </a:r>
            <a:r>
              <a:rPr lang="el-GR" dirty="0"/>
              <a:t>), το λιγότερο σημαντικό </a:t>
            </a:r>
            <a:r>
              <a:rPr lang="en-US" dirty="0"/>
              <a:t>byte </a:t>
            </a:r>
            <a:r>
              <a:rPr lang="el-GR" dirty="0"/>
              <a:t>θα κωδικοποιηθεί πρώτο με τα εναπομείναντα </a:t>
            </a:r>
            <a:r>
              <a:rPr lang="en-US" dirty="0"/>
              <a:t>bytes</a:t>
            </a:r>
            <a:r>
              <a:rPr lang="el-GR" dirty="0"/>
              <a:t> να κωδικοποιούνται με αύξουσα σειρά </a:t>
            </a:r>
            <a:r>
              <a:rPr lang="el-GR" dirty="0" smtClean="0"/>
              <a:t>σημαντικότητας</a:t>
            </a:r>
            <a:r>
              <a:rPr lang="en-US" dirty="0" smtClean="0"/>
              <a:t>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Σε μία συμβολοσειρά χαρακτήρων, όπου κάθε χαρακτήρας αντιπροσωπεύεται από ένα </a:t>
            </a:r>
            <a:r>
              <a:rPr lang="en-US" dirty="0"/>
              <a:t>byte</a:t>
            </a:r>
            <a:r>
              <a:rPr lang="el-GR" dirty="0"/>
              <a:t>, οι χαρακτήρες θα κωδικοποιηθούν με τη σειρά εμφάνισης στη συμβολοσειρά (από αριστερά προς τα δεξιά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0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(3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Διάταξη </a:t>
            </a:r>
            <a:r>
              <a:rPr lang="en-US" dirty="0" smtClean="0"/>
              <a:t>bytes </a:t>
            </a:r>
            <a:r>
              <a:rPr lang="el-GR" dirty="0" smtClean="0"/>
              <a:t>σε μορφή </a:t>
            </a:r>
            <a:r>
              <a:rPr lang="en-US" dirty="0" smtClean="0"/>
              <a:t>Big Endian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Όπου </a:t>
            </a:r>
            <a:r>
              <a:rPr lang="el-GR" dirty="0"/>
              <a:t>για έναν αριθμό που αποτελείται από πολλαπλά </a:t>
            </a:r>
            <a:r>
              <a:rPr lang="en-US" dirty="0"/>
              <a:t>bytes</a:t>
            </a:r>
            <a:r>
              <a:rPr lang="el-GR" dirty="0"/>
              <a:t>, το περισσότερο σημαντικό </a:t>
            </a:r>
            <a:r>
              <a:rPr lang="en-US" dirty="0"/>
              <a:t>byte </a:t>
            </a:r>
            <a:r>
              <a:rPr lang="el-GR" dirty="0"/>
              <a:t>θα κωδικοποιηθεί πρώτο με τα εναπομείναντα </a:t>
            </a:r>
            <a:r>
              <a:rPr lang="en-US" dirty="0"/>
              <a:t>bytes</a:t>
            </a:r>
            <a:r>
              <a:rPr lang="el-GR" dirty="0"/>
              <a:t> να κωδικοποιούνται με φθίνουσα σειρά </a:t>
            </a:r>
            <a:r>
              <a:rPr lang="el-GR" dirty="0" smtClean="0"/>
              <a:t>σημαντικότητας</a:t>
            </a:r>
            <a:r>
              <a:rPr lang="en-US" dirty="0" smtClean="0"/>
              <a:t>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Σε μία συμβολοσειρά χαρακτήρων, όπου κάθε χαρακτήρας αντιπροσωπεύεται από ένα </a:t>
            </a:r>
            <a:r>
              <a:rPr lang="en-US" dirty="0"/>
              <a:t>byte</a:t>
            </a:r>
            <a:r>
              <a:rPr lang="el-GR" dirty="0"/>
              <a:t>, οι χαρακτήρες θα κωδικοποιηθούν με τη σειρά εμφάνισης στη συμβολοσειρά (από αριστερά προς τα δεξιά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084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(4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76064"/>
          </a:xfrm>
        </p:spPr>
        <p:txBody>
          <a:bodyPr/>
          <a:lstStyle/>
          <a:p>
            <a:r>
              <a:rPr lang="el-GR" dirty="0" smtClean="0"/>
              <a:t>Κωδικοποίηση έμμεσης </a:t>
            </a:r>
            <a:r>
              <a:rPr lang="el-GR" dirty="0"/>
              <a:t>αναπαράστασης τιμής (</a:t>
            </a:r>
            <a:r>
              <a:rPr lang="en-US" dirty="0"/>
              <a:t>implicit VR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547247"/>
              </p:ext>
            </p:extLst>
          </p:nvPr>
        </p:nvGraphicFramePr>
        <p:xfrm>
          <a:off x="215516" y="2514375"/>
          <a:ext cx="8712968" cy="27691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Tag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Μήκος δεδομένων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Δεδομένα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Αριθμός ομάδας (ακέραιος χωρίς πρόσημο 2 </a:t>
                      </a:r>
                      <a:r>
                        <a:rPr lang="en-US" sz="2200" dirty="0">
                          <a:effectLst/>
                          <a:latin typeface="Calibri" pitchFamily="34" charset="0"/>
                        </a:rPr>
                        <a:t>bytes</a:t>
                      </a: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2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Αριθμός στοιχείου (ακέραιος χωρίς πρόσημο 2 </a:t>
                      </a:r>
                      <a:r>
                        <a:rPr lang="en-US" sz="2200" dirty="0">
                          <a:effectLst/>
                          <a:latin typeface="Calibri" pitchFamily="34" charset="0"/>
                        </a:rPr>
                        <a:t>bytes</a:t>
                      </a: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2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Ακέραιος </a:t>
                      </a:r>
                      <a:r>
                        <a:rPr lang="en-US" sz="2200" dirty="0"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lang="el-GR" sz="2200" dirty="0">
                          <a:effectLst/>
                          <a:latin typeface="Calibri" pitchFamily="34" charset="0"/>
                        </a:rPr>
                        <a:t> 4 </a:t>
                      </a:r>
                      <a:r>
                        <a:rPr lang="en-US" sz="2200" dirty="0">
                          <a:effectLst/>
                          <a:latin typeface="Calibri" pitchFamily="34" charset="0"/>
                        </a:rPr>
                        <a:t>bytes</a:t>
                      </a:r>
                      <a:endParaRPr lang="en-US" sz="22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>
                          <a:effectLst/>
                          <a:latin typeface="Calibri" pitchFamily="34" charset="0"/>
                        </a:rPr>
                        <a:t>Άρτιος αριθμός </a:t>
                      </a:r>
                      <a:r>
                        <a:rPr lang="en-US" sz="2200">
                          <a:effectLst/>
                          <a:latin typeface="Calibri" pitchFamily="34" charset="0"/>
                        </a:rPr>
                        <a:t>L bytes</a:t>
                      </a:r>
                      <a:endParaRPr lang="en-US" sz="22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2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2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itchFamily="34" charset="0"/>
                        </a:rPr>
                        <a:t>4 bytes</a:t>
                      </a:r>
                      <a:endParaRPr lang="en-US" sz="22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</a:rPr>
                        <a:t>L bytes</a:t>
                      </a:r>
                      <a:endParaRPr lang="en-US" sz="22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93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(5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864096"/>
          </a:xfrm>
        </p:spPr>
        <p:txBody>
          <a:bodyPr/>
          <a:lstStyle/>
          <a:p>
            <a:r>
              <a:rPr lang="el-GR" dirty="0" smtClean="0"/>
              <a:t>Παράδειγμα κωδικοποίησης έμμεσης </a:t>
            </a:r>
            <a:r>
              <a:rPr lang="el-GR" dirty="0"/>
              <a:t>αναπαράστασης τιμής (</a:t>
            </a:r>
            <a:r>
              <a:rPr lang="en-US" dirty="0"/>
              <a:t>implicit VR</a:t>
            </a:r>
            <a:r>
              <a:rPr lang="el-GR" dirty="0" smtClean="0"/>
              <a:t>)</a:t>
            </a:r>
            <a:r>
              <a:rPr lang="en-US" dirty="0" smtClean="0"/>
              <a:t> Little Endian.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770442"/>
              </p:ext>
            </p:extLst>
          </p:nvPr>
        </p:nvGraphicFramePr>
        <p:xfrm>
          <a:off x="179512" y="3163278"/>
          <a:ext cx="8784978" cy="30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3644"/>
                <a:gridCol w="406242"/>
                <a:gridCol w="394055"/>
                <a:gridCol w="411320"/>
                <a:gridCol w="406242"/>
                <a:gridCol w="408273"/>
                <a:gridCol w="377805"/>
                <a:gridCol w="373742"/>
                <a:gridCol w="370695"/>
                <a:gridCol w="354446"/>
                <a:gridCol w="378821"/>
                <a:gridCol w="374758"/>
                <a:gridCol w="374758"/>
                <a:gridCol w="374758"/>
                <a:gridCol w="374758"/>
                <a:gridCol w="377805"/>
                <a:gridCol w="374758"/>
                <a:gridCol w="374758"/>
                <a:gridCol w="9333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Byte</a:t>
                      </a: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#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7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8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9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11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12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13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14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15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17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18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Χαρακτήρας</a:t>
                      </a:r>
                      <a:r>
                        <a:rPr lang="en-US" sz="1600">
                          <a:effectLst/>
                          <a:latin typeface="Calibri" pitchFamily="34" charset="0"/>
                        </a:rPr>
                        <a:t> ASCII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DLE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DLE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LF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S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i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t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^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J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e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(διάστημα)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Δεκαδική αναπαράσταση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83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109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105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116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94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74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111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101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32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Δεκαεξαδική αναπαράσταση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0Α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53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6</a:t>
                      </a:r>
                      <a:r>
                        <a:rPr lang="en-US" sz="1600">
                          <a:effectLst/>
                          <a:latin typeface="Calibri" pitchFamily="34" charset="0"/>
                        </a:rPr>
                        <a:t>D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69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74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68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5E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4A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6F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65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20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Αριθμός Ομάδας</a:t>
                      </a:r>
                      <a:endParaRPr lang="en-US" sz="200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Αριθμός Στοιχείου</a:t>
                      </a:r>
                      <a:endParaRPr lang="en-US" sz="200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Μήκος δεδομένων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L = 10 (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</a:rPr>
                        <a:t>0x0000000A</a:t>
                      </a: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Δεδομένα = </a:t>
                      </a: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Smith</a:t>
                      </a: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^</a:t>
                      </a:r>
                      <a:r>
                        <a:rPr lang="en-US" sz="1600" dirty="0" err="1">
                          <a:effectLst/>
                          <a:latin typeface="Calibri" pitchFamily="34" charset="0"/>
                        </a:rPr>
                        <a:t>joe</a:t>
                      </a: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 (με διάστημα στο τέλος)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0089" y="2636912"/>
            <a:ext cx="8640960" cy="400110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tag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(0010, 0010)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Patient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 Name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) με τιμή “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Smith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^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Joe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” (χωρίς τα εισαγωγικά)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συστήματα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CT</a:t>
            </a:r>
            <a:endParaRPr lang="el-GR" b="1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792" y="2717920"/>
            <a:ext cx="3150351" cy="31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ile:Blausen 0205 CATScan 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1547791"/>
            <a:ext cx="4320480" cy="4320480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62807" y="5888254"/>
            <a:ext cx="259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Blausen 0205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CATScan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01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,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Dcoetzee"/>
              </a:rPr>
              <a:t>Dcoetzee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119542" y="5900399"/>
            <a:ext cx="2594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Head CT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scan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9" tooltip="User:JVinocur"/>
              </a:rPr>
              <a:t>JVinocur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(6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Κωδικοποίηση άμεσης </a:t>
            </a:r>
            <a:r>
              <a:rPr lang="el-GR" dirty="0"/>
              <a:t>αναπαράστασης τιμής </a:t>
            </a:r>
            <a:r>
              <a:rPr lang="el-GR" dirty="0" smtClean="0"/>
              <a:t>(</a:t>
            </a:r>
            <a:r>
              <a:rPr lang="en-US" dirty="0" smtClean="0"/>
              <a:t>explicit </a:t>
            </a:r>
            <a:r>
              <a:rPr lang="en-US" dirty="0"/>
              <a:t>VR</a:t>
            </a:r>
            <a:r>
              <a:rPr lang="el-GR" dirty="0" smtClean="0"/>
              <a:t>)</a:t>
            </a:r>
            <a:r>
              <a:rPr lang="en-US" dirty="0" smtClean="0"/>
              <a:t> – </a:t>
            </a:r>
            <a:r>
              <a:rPr lang="el-GR" dirty="0" smtClean="0"/>
              <a:t>όλα </a:t>
            </a:r>
            <a:r>
              <a:rPr lang="en-US" dirty="0" smtClean="0"/>
              <a:t>VR </a:t>
            </a:r>
            <a:r>
              <a:rPr lang="el-GR" dirty="0"/>
              <a:t>εκτός από </a:t>
            </a:r>
            <a:r>
              <a:rPr lang="en-US" dirty="0"/>
              <a:t>OB</a:t>
            </a:r>
            <a:r>
              <a:rPr lang="el-GR" dirty="0"/>
              <a:t>, </a:t>
            </a:r>
            <a:r>
              <a:rPr lang="en-US" dirty="0"/>
              <a:t>OW</a:t>
            </a:r>
            <a:r>
              <a:rPr lang="el-GR" dirty="0"/>
              <a:t>, </a:t>
            </a:r>
            <a:r>
              <a:rPr lang="en-US" dirty="0"/>
              <a:t>OF</a:t>
            </a:r>
            <a:r>
              <a:rPr lang="el-GR" dirty="0"/>
              <a:t>, </a:t>
            </a:r>
            <a:r>
              <a:rPr lang="en-US" dirty="0"/>
              <a:t>UT</a:t>
            </a:r>
            <a:r>
              <a:rPr lang="el-GR" dirty="0"/>
              <a:t> και </a:t>
            </a:r>
            <a:r>
              <a:rPr lang="en-US" dirty="0" smtClean="0"/>
              <a:t>UN.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00022"/>
              </p:ext>
            </p:extLst>
          </p:nvPr>
        </p:nvGraphicFramePr>
        <p:xfrm>
          <a:off x="301625" y="2636912"/>
          <a:ext cx="8534400" cy="3154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itchFamily="34" charset="0"/>
                        </a:rPr>
                        <a:t>Tag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itchFamily="34" charset="0"/>
                        </a:rPr>
                        <a:t>VR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itchFamily="34" charset="0"/>
                        </a:rPr>
                        <a:t>Μήκος δεδομένων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itchFamily="34" charset="0"/>
                        </a:rPr>
                        <a:t>Δεδομένα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Αριθμός ομάδας (ακέραιος χωρίς </a:t>
                      </a:r>
                      <a:r>
                        <a:rPr lang="el-GR" sz="2000" dirty="0" smtClean="0">
                          <a:effectLst/>
                          <a:latin typeface="Calibri" pitchFamily="34" charset="0"/>
                        </a:rPr>
                        <a:t>πρόσημο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l-GR" sz="2000" dirty="0" smtClean="0"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bytes</a:t>
                      </a: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Αριθμός στοιχείου (ακέραιος χωρίς πρόσημο 2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bytes</a:t>
                      </a: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VR </a:t>
                      </a:r>
                      <a:endParaRPr lang="en-US" sz="2000" dirty="0" smtClean="0">
                        <a:effectLst/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2 χαρακτήρες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Ακέραιος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L </a:t>
                      </a:r>
                      <a:endParaRPr lang="en-US" sz="2000" dirty="0" smtClean="0">
                        <a:effectLst/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bytes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itchFamily="34" charset="0"/>
                        </a:rPr>
                        <a:t>Άρτιος αριθμός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L bytes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</a:rPr>
                        <a:t>2 bytes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L bytes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25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(7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κωδικοποίηση άμεσης </a:t>
            </a:r>
            <a:r>
              <a:rPr lang="el-GR" dirty="0"/>
              <a:t>αναπαράστασης τιμής </a:t>
            </a:r>
            <a:r>
              <a:rPr lang="el-GR" dirty="0" smtClean="0"/>
              <a:t>(</a:t>
            </a:r>
            <a:r>
              <a:rPr lang="en-US" dirty="0" smtClean="0"/>
              <a:t>explicit </a:t>
            </a:r>
            <a:r>
              <a:rPr lang="en-US" dirty="0"/>
              <a:t>VR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dirty="0"/>
              <a:t>Little </a:t>
            </a:r>
            <a:r>
              <a:rPr lang="en-US" dirty="0" smtClean="0"/>
              <a:t>Endian – </a:t>
            </a:r>
            <a:r>
              <a:rPr lang="el-GR" dirty="0" smtClean="0"/>
              <a:t>όλα </a:t>
            </a:r>
            <a:r>
              <a:rPr lang="en-US" dirty="0" smtClean="0"/>
              <a:t>VR </a:t>
            </a:r>
            <a:r>
              <a:rPr lang="el-GR" dirty="0"/>
              <a:t>εκτός από </a:t>
            </a:r>
            <a:r>
              <a:rPr lang="en-US" dirty="0"/>
              <a:t>OB</a:t>
            </a:r>
            <a:r>
              <a:rPr lang="el-GR" dirty="0"/>
              <a:t>, </a:t>
            </a:r>
            <a:r>
              <a:rPr lang="en-US" dirty="0"/>
              <a:t>OW</a:t>
            </a:r>
            <a:r>
              <a:rPr lang="el-GR" dirty="0"/>
              <a:t>, </a:t>
            </a:r>
            <a:r>
              <a:rPr lang="en-US" dirty="0"/>
              <a:t>OF</a:t>
            </a:r>
            <a:r>
              <a:rPr lang="el-GR" dirty="0"/>
              <a:t>, </a:t>
            </a:r>
            <a:r>
              <a:rPr lang="en-US" dirty="0"/>
              <a:t>UT</a:t>
            </a:r>
            <a:r>
              <a:rPr lang="el-GR" dirty="0"/>
              <a:t> και </a:t>
            </a:r>
            <a:r>
              <a:rPr lang="en-US" dirty="0" smtClean="0"/>
              <a:t>UN.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520" y="2842903"/>
            <a:ext cx="8640960" cy="400110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tag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(0010, 0010)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Patient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 Name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) με τιμή “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Smith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^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Joe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” (χωρίς τα εισαγωγικά)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030890"/>
              </p:ext>
            </p:extLst>
          </p:nvPr>
        </p:nvGraphicFramePr>
        <p:xfrm>
          <a:off x="179512" y="3371686"/>
          <a:ext cx="8856985" cy="2804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4658"/>
                <a:gridCol w="373734"/>
                <a:gridCol w="382949"/>
                <a:gridCol w="412643"/>
                <a:gridCol w="402404"/>
                <a:gridCol w="317418"/>
                <a:gridCol w="330729"/>
                <a:gridCol w="668625"/>
                <a:gridCol w="664530"/>
                <a:gridCol w="289772"/>
                <a:gridCol w="353255"/>
                <a:gridCol w="351208"/>
                <a:gridCol w="351208"/>
                <a:gridCol w="351208"/>
                <a:gridCol w="300011"/>
                <a:gridCol w="309226"/>
                <a:gridCol w="351208"/>
                <a:gridCol w="351208"/>
                <a:gridCol w="9409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Byte</a:t>
                      </a: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#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7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8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9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11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12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13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14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15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17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libri" pitchFamily="34" charset="0"/>
                        </a:rPr>
                        <a:t>18</a:t>
                      </a:r>
                      <a:endParaRPr lang="en-US" sz="20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Χαρακτήρας</a:t>
                      </a:r>
                      <a:r>
                        <a:rPr lang="en-US" sz="1600">
                          <a:effectLst/>
                          <a:latin typeface="Calibri" pitchFamily="34" charset="0"/>
                        </a:rPr>
                        <a:t> ASCII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DLE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DLE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P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N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LF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NUL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S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itchFamily="34" charset="0"/>
                        </a:rPr>
                        <a:t>i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t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^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J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(διάστημα)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Δεκαδική αναπαράσταση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80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78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83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109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105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116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94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74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111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101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32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Δεκαεξαδική αναπαράσταση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50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4E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0A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00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53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6</a:t>
                      </a:r>
                      <a:r>
                        <a:rPr lang="en-US" sz="1600">
                          <a:effectLst/>
                          <a:latin typeface="Calibri" pitchFamily="34" charset="0"/>
                        </a:rPr>
                        <a:t>D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69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74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68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5E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4A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6F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65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20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Αριθμός Ομάδας</a:t>
                      </a:r>
                      <a:endParaRPr lang="en-US" sz="200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Αριθμός Στοιχείου</a:t>
                      </a:r>
                      <a:endParaRPr lang="en-US" sz="200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0010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VR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libri" pitchFamily="34" charset="0"/>
                        </a:rPr>
                        <a:t>Μήκος δεδομένων</a:t>
                      </a:r>
                      <a:endParaRPr lang="en-US" sz="200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L = 10 (0x000A)</a:t>
                      </a:r>
                      <a:endParaRPr lang="en-US" sz="20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Δεδομένα = </a:t>
                      </a: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Smith</a:t>
                      </a: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^</a:t>
                      </a:r>
                      <a:r>
                        <a:rPr lang="en-US" sz="1600" dirty="0" err="1">
                          <a:effectLst/>
                          <a:latin typeface="Calibri" pitchFamily="34" charset="0"/>
                        </a:rPr>
                        <a:t>joe</a:t>
                      </a:r>
                      <a:r>
                        <a:rPr lang="el-GR" sz="1600" dirty="0">
                          <a:effectLst/>
                          <a:latin typeface="Calibri" pitchFamily="34" charset="0"/>
                        </a:rPr>
                        <a:t> (με διάστημα στο τέλος)</a:t>
                      </a:r>
                      <a:endParaRPr lang="en-US" sz="20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73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(8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Κωδικοποίηση άμεσης </a:t>
            </a:r>
            <a:r>
              <a:rPr lang="el-GR" dirty="0"/>
              <a:t>αναπαράστασης τιμής </a:t>
            </a:r>
            <a:r>
              <a:rPr lang="el-GR" dirty="0" smtClean="0"/>
              <a:t>(</a:t>
            </a:r>
            <a:r>
              <a:rPr lang="en-US" dirty="0" smtClean="0"/>
              <a:t>explicit </a:t>
            </a:r>
            <a:r>
              <a:rPr lang="en-US" dirty="0"/>
              <a:t>VR</a:t>
            </a:r>
            <a:r>
              <a:rPr lang="el-GR" dirty="0" smtClean="0"/>
              <a:t>)</a:t>
            </a:r>
            <a:r>
              <a:rPr lang="en-US" dirty="0" smtClean="0"/>
              <a:t> –</a:t>
            </a:r>
            <a:r>
              <a:rPr lang="el-GR" dirty="0" smtClean="0"/>
              <a:t> </a:t>
            </a:r>
            <a:r>
              <a:rPr lang="en-US" dirty="0" smtClean="0"/>
              <a:t>OB</a:t>
            </a:r>
            <a:r>
              <a:rPr lang="el-GR" dirty="0"/>
              <a:t>, </a:t>
            </a:r>
            <a:r>
              <a:rPr lang="en-US" dirty="0"/>
              <a:t>OW</a:t>
            </a:r>
            <a:r>
              <a:rPr lang="el-GR" dirty="0"/>
              <a:t>, </a:t>
            </a:r>
            <a:r>
              <a:rPr lang="en-US" dirty="0"/>
              <a:t>OF</a:t>
            </a:r>
            <a:r>
              <a:rPr lang="el-GR" dirty="0"/>
              <a:t>, </a:t>
            </a:r>
            <a:r>
              <a:rPr lang="en-US" dirty="0"/>
              <a:t>UT</a:t>
            </a:r>
            <a:r>
              <a:rPr lang="el-GR" dirty="0"/>
              <a:t> και </a:t>
            </a:r>
            <a:r>
              <a:rPr lang="en-US" dirty="0" smtClean="0"/>
              <a:t>UN.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481067"/>
              </p:ext>
            </p:extLst>
          </p:nvPr>
        </p:nvGraphicFramePr>
        <p:xfrm>
          <a:off x="286072" y="2636912"/>
          <a:ext cx="8534400" cy="3154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Tag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VR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Μήκος δεδομένων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Δεδομένα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Αριθμός ομάδας (ακέραιος χωρίς πρόσημο 2 </a:t>
                      </a:r>
                      <a:r>
                        <a:rPr lang="en-US" sz="2000" dirty="0">
                          <a:effectLst/>
                        </a:rPr>
                        <a:t>bytes</a:t>
                      </a:r>
                      <a:r>
                        <a:rPr lang="el-GR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Αριθμός στοιχείου (ακέραιος χωρίς πρόσημο 2 </a:t>
                      </a:r>
                      <a:r>
                        <a:rPr lang="en-US" sz="2000" dirty="0">
                          <a:effectLst/>
                        </a:rPr>
                        <a:t>bytes</a:t>
                      </a:r>
                      <a:r>
                        <a:rPr lang="el-GR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VR (OB, OW, OF, UT </a:t>
                      </a:r>
                      <a:r>
                        <a:rPr lang="el-GR" sz="2000">
                          <a:effectLst/>
                        </a:rPr>
                        <a:t>ή </a:t>
                      </a:r>
                      <a:r>
                        <a:rPr lang="en-US" sz="2000">
                          <a:effectLst/>
                        </a:rPr>
                        <a:t>UN)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Δεσμευμένα </a:t>
                      </a:r>
                      <a:r>
                        <a:rPr lang="en-US" sz="2000" dirty="0">
                          <a:effectLst/>
                        </a:rPr>
                        <a:t>bytes (</a:t>
                      </a:r>
                      <a:r>
                        <a:rPr lang="el-GR" sz="2000" dirty="0">
                          <a:effectLst/>
                        </a:rPr>
                        <a:t>0000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Ακέραιος 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el-GR" sz="2000" dirty="0">
                          <a:effectLst/>
                        </a:rPr>
                        <a:t> 4 </a:t>
                      </a:r>
                      <a:r>
                        <a:rPr lang="en-US" sz="2000" dirty="0">
                          <a:effectLst/>
                        </a:rPr>
                        <a:t>bytes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Άρτιος αριθμός </a:t>
                      </a:r>
                      <a:r>
                        <a:rPr lang="en-US" sz="2000" dirty="0">
                          <a:effectLst/>
                        </a:rPr>
                        <a:t>L bytes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</a:t>
                      </a:r>
                      <a:r>
                        <a:rPr lang="en-US" sz="2000">
                          <a:effectLst/>
                        </a:rPr>
                        <a:t>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 bytes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5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 smtClean="0"/>
              <a:t>(9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άμεσης κωδικοποίησης άμεσης </a:t>
            </a:r>
            <a:r>
              <a:rPr lang="el-GR" dirty="0"/>
              <a:t>αναπαράστασης τιμής </a:t>
            </a:r>
            <a:r>
              <a:rPr lang="el-GR" dirty="0" smtClean="0"/>
              <a:t>(</a:t>
            </a:r>
            <a:r>
              <a:rPr lang="en-US" dirty="0" smtClean="0"/>
              <a:t>explicit </a:t>
            </a:r>
            <a:r>
              <a:rPr lang="en-US" dirty="0"/>
              <a:t>VR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dirty="0"/>
              <a:t>Little </a:t>
            </a:r>
            <a:r>
              <a:rPr lang="en-US" dirty="0" smtClean="0"/>
              <a:t>Endian –</a:t>
            </a:r>
            <a:r>
              <a:rPr lang="el-GR" dirty="0" smtClean="0"/>
              <a:t> </a:t>
            </a:r>
            <a:r>
              <a:rPr lang="en-US" dirty="0" smtClean="0"/>
              <a:t>OB</a:t>
            </a:r>
            <a:r>
              <a:rPr lang="el-GR" dirty="0"/>
              <a:t>, </a:t>
            </a:r>
            <a:r>
              <a:rPr lang="en-US" dirty="0"/>
              <a:t>OW</a:t>
            </a:r>
            <a:r>
              <a:rPr lang="el-GR" dirty="0"/>
              <a:t>, </a:t>
            </a:r>
            <a:r>
              <a:rPr lang="en-US" dirty="0"/>
              <a:t>OF</a:t>
            </a:r>
            <a:r>
              <a:rPr lang="el-GR" dirty="0"/>
              <a:t>, </a:t>
            </a:r>
            <a:r>
              <a:rPr lang="en-US" dirty="0"/>
              <a:t>UT</a:t>
            </a:r>
            <a:r>
              <a:rPr lang="el-GR" dirty="0"/>
              <a:t> και </a:t>
            </a:r>
            <a:r>
              <a:rPr lang="en-US" dirty="0" smtClean="0"/>
              <a:t>UN.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2492896"/>
            <a:ext cx="8856984" cy="1015663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Εικόνα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μεγέθους 256×256 = 65.536 (0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00010000)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pixels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, όπου χρησιμοποιείται ένα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byte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ανά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pixel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. Τότε, για κάθε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pixel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χρησιμοποιείται ο τύπος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OB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, το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tag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 είναι (7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FE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0,0010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665470"/>
              </p:ext>
            </p:extLst>
          </p:nvPr>
        </p:nvGraphicFramePr>
        <p:xfrm>
          <a:off x="195286" y="3645024"/>
          <a:ext cx="8732573" cy="27410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759"/>
                <a:gridCol w="446529"/>
                <a:gridCol w="456759"/>
                <a:gridCol w="521141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  <a:gridCol w="456759"/>
              </a:tblGrid>
              <a:tr h="18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Byte</a:t>
                      </a:r>
                      <a:r>
                        <a:rPr lang="el-GR" sz="1000" b="1" dirty="0">
                          <a:effectLst/>
                        </a:rPr>
                        <a:t>#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5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6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7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9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10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11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12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14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15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…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65547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65548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ABC4C5"/>
                    </a:solidFill>
                  </a:tcPr>
                </a:tc>
              </a:tr>
              <a:tr h="54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Χαρακτήρας</a:t>
                      </a:r>
                      <a:r>
                        <a:rPr lang="en-US" sz="1000">
                          <a:effectLst/>
                        </a:rPr>
                        <a:t> ASCII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DLE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SOH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ETX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NUL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LF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LF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Δεκαδική αναπαράσταση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224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Δεκαεξαδική αναπαράσταση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7F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4F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00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03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0A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0A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Αριθμός Ομάδας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7FE0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Αριθμός Στοιχείου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0010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VR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Δεσμευμένα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Μήκος δεδομένων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L=0x00010000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Δεδομένα</a:t>
                      </a:r>
                      <a:r>
                        <a:rPr lang="en-US" sz="1000" dirty="0">
                          <a:effectLst/>
                        </a:rPr>
                        <a:t> (1byte/pixel, L bytes)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57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 smtClean="0"/>
              <a:t>Άσκηση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 smtClean="0"/>
              <a:t>Να γραφτούν οι </a:t>
            </a:r>
            <a:r>
              <a:rPr lang="en-US" dirty="0" smtClean="0"/>
              <a:t>implicit VR </a:t>
            </a:r>
            <a:r>
              <a:rPr lang="el-GR" dirty="0" smtClean="0"/>
              <a:t>και </a:t>
            </a:r>
            <a:r>
              <a:rPr lang="en-US" dirty="0" smtClean="0"/>
              <a:t>explicit VR </a:t>
            </a:r>
            <a:r>
              <a:rPr lang="el-GR" dirty="0" smtClean="0"/>
              <a:t>κωδικοποιήσεις για τα ακόλουθα στοιχεία δεδομένων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(0008,0070) </a:t>
            </a:r>
            <a:r>
              <a:rPr lang="en-US" dirty="0" smtClean="0"/>
              <a:t>(Manufacturer)</a:t>
            </a:r>
            <a:r>
              <a:rPr lang="el-GR" dirty="0" smtClean="0"/>
              <a:t> </a:t>
            </a:r>
            <a:r>
              <a:rPr lang="en-US" dirty="0" smtClean="0"/>
              <a:t>(VR: LO) </a:t>
            </a:r>
            <a:r>
              <a:rPr lang="el-GR" dirty="0" smtClean="0"/>
              <a:t>με τιμή </a:t>
            </a:r>
            <a:r>
              <a:rPr lang="en-US" dirty="0" smtClean="0"/>
              <a:t>“LG”,</a:t>
            </a:r>
          </a:p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(</a:t>
            </a:r>
            <a:r>
              <a:rPr lang="el-GR" dirty="0" smtClean="0"/>
              <a:t>0008,00</a:t>
            </a:r>
            <a:r>
              <a:rPr lang="en-US" dirty="0" smtClean="0"/>
              <a:t>2</a:t>
            </a:r>
            <a:r>
              <a:rPr lang="el-GR" dirty="0" smtClean="0"/>
              <a:t>0)</a:t>
            </a:r>
            <a:r>
              <a:rPr lang="en-US" dirty="0" smtClean="0"/>
              <a:t> (Study Date) (VR: DA) </a:t>
            </a:r>
            <a:r>
              <a:rPr lang="el-GR" dirty="0" smtClean="0"/>
              <a:t>με τιμή </a:t>
            </a:r>
            <a:r>
              <a:rPr lang="en-US" dirty="0" smtClean="0"/>
              <a:t>“</a:t>
            </a:r>
            <a:r>
              <a:rPr lang="el-GR" dirty="0"/>
              <a:t>20050822</a:t>
            </a:r>
            <a:r>
              <a:rPr lang="en-US" dirty="0" smtClean="0"/>
              <a:t>”,</a:t>
            </a:r>
          </a:p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(0008,0060) (Modality) </a:t>
            </a:r>
            <a:r>
              <a:rPr lang="en-US" dirty="0"/>
              <a:t>(VR: </a:t>
            </a:r>
            <a:r>
              <a:rPr lang="en-US" dirty="0" smtClean="0"/>
              <a:t>CS) </a:t>
            </a:r>
            <a:r>
              <a:rPr lang="el-GR" dirty="0" smtClean="0"/>
              <a:t>με τιμή </a:t>
            </a:r>
            <a:r>
              <a:rPr lang="en-US" dirty="0" smtClean="0"/>
              <a:t>“CT”.</a:t>
            </a:r>
          </a:p>
        </p:txBody>
      </p:sp>
    </p:spTree>
    <p:extLst>
      <p:ext uri="{BB962C8B-B14F-4D97-AF65-F5344CB8AC3E}">
        <p14:creationId xmlns:p14="http://schemas.microsoft.com/office/powerpoint/2010/main" xmlns="" val="4084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Το πρότυπο </a:t>
            </a:r>
            <a:r>
              <a:rPr lang="en-US" dirty="0"/>
              <a:t>DICOM </a:t>
            </a:r>
            <a:r>
              <a:rPr lang="el-GR" dirty="0"/>
              <a:t>επιτρέπει το φώλιασμα (</a:t>
            </a:r>
            <a:r>
              <a:rPr lang="en-US" dirty="0"/>
              <a:t>nesting</a:t>
            </a:r>
            <a:r>
              <a:rPr lang="el-GR" dirty="0"/>
              <a:t>) αντικειμένων, δηλαδή ένα </a:t>
            </a:r>
            <a:r>
              <a:rPr lang="en-US" dirty="0"/>
              <a:t>DICOM </a:t>
            </a:r>
            <a:r>
              <a:rPr lang="el-GR" dirty="0"/>
              <a:t>αντικείμενο μπορεί να περιλαμβάνει άλλα αντικείμενα </a:t>
            </a:r>
            <a:r>
              <a:rPr lang="en-US" dirty="0"/>
              <a:t>DICOM</a:t>
            </a:r>
            <a:r>
              <a:rPr lang="el-GR" dirty="0"/>
              <a:t>, τα οποία με τη σειρά τους να περιλαμβάνουν αντικείμενα </a:t>
            </a:r>
            <a:r>
              <a:rPr lang="en-US" dirty="0" smtClean="0"/>
              <a:t>DICOM.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2DE025-2E77-4885-8E67-5E480DC17D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9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16)</a:t>
            </a:r>
            <a:endParaRPr lang="el-GR" dirty="0"/>
          </a:p>
        </p:txBody>
      </p:sp>
      <p:grpSp>
        <p:nvGrpSpPr>
          <p:cNvPr id="48" name="Ομάδα 47"/>
          <p:cNvGrpSpPr/>
          <p:nvPr/>
        </p:nvGrpSpPr>
        <p:grpSpPr>
          <a:xfrm>
            <a:off x="858170" y="1640831"/>
            <a:ext cx="7331784" cy="4359460"/>
            <a:chOff x="694492" y="1522259"/>
            <a:chExt cx="7331784" cy="4359460"/>
          </a:xfrm>
        </p:grpSpPr>
        <p:sp>
          <p:nvSpPr>
            <p:cNvPr id="19" name="Ορθογώνιο 18"/>
            <p:cNvSpPr/>
            <p:nvPr/>
          </p:nvSpPr>
          <p:spPr>
            <a:xfrm>
              <a:off x="851575" y="5348019"/>
              <a:ext cx="1368152" cy="504056"/>
            </a:xfrm>
            <a:prstGeom prst="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Data element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1" name="Ομάδα 30"/>
            <p:cNvGrpSpPr/>
            <p:nvPr/>
          </p:nvGrpSpPr>
          <p:grpSpPr>
            <a:xfrm>
              <a:off x="694492" y="1522259"/>
              <a:ext cx="7331784" cy="3170545"/>
              <a:chOff x="395535" y="1522259"/>
              <a:chExt cx="8644687" cy="3700787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644102" y="2374032"/>
                <a:ext cx="1368152" cy="504056"/>
              </a:xfrm>
              <a:prstGeom prst="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Στρογγυλεμένο ορθογώνιο 5"/>
              <p:cNvSpPr/>
              <p:nvPr/>
            </p:nvSpPr>
            <p:spPr>
              <a:xfrm>
                <a:off x="3679039" y="1522259"/>
                <a:ext cx="1862846" cy="384951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DICOM object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7316688" y="2395978"/>
                <a:ext cx="1368152" cy="504056"/>
              </a:xfrm>
              <a:prstGeom prst="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5688124" y="2374032"/>
                <a:ext cx="1368152" cy="504056"/>
              </a:xfrm>
              <a:prstGeom prst="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Στρογγυλεμένο ορθογώνιο 8"/>
              <p:cNvSpPr/>
              <p:nvPr/>
            </p:nvSpPr>
            <p:spPr>
              <a:xfrm>
                <a:off x="827584" y="3400914"/>
                <a:ext cx="2160240" cy="460134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DICOM object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Στρογγυλεμένο ορθογώνιο 9"/>
              <p:cNvSpPr/>
              <p:nvPr/>
            </p:nvSpPr>
            <p:spPr>
              <a:xfrm>
                <a:off x="3530342" y="3402938"/>
                <a:ext cx="2160240" cy="458110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DICOM object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Στρογγυλεμένο ορθογώνιο 10"/>
              <p:cNvSpPr/>
              <p:nvPr/>
            </p:nvSpPr>
            <p:spPr>
              <a:xfrm>
                <a:off x="6463513" y="3379789"/>
                <a:ext cx="2160240" cy="481259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DICOM object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Στρογγυλεμένο ορθογώνιο 14"/>
              <p:cNvSpPr/>
              <p:nvPr/>
            </p:nvSpPr>
            <p:spPr>
              <a:xfrm>
                <a:off x="6581087" y="4156019"/>
                <a:ext cx="1188082" cy="684076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SQ Data </a:t>
                </a:r>
                <a:r>
                  <a:rPr lang="en-US" sz="1600" dirty="0">
                    <a:solidFill>
                      <a:prstClr val="black"/>
                    </a:solidFill>
                  </a:rPr>
                  <a:t>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Στρογγυλεμένο ορθογώνιο 15"/>
              <p:cNvSpPr/>
              <p:nvPr/>
            </p:nvSpPr>
            <p:spPr>
              <a:xfrm>
                <a:off x="2365882" y="2284022"/>
                <a:ext cx="2160240" cy="684076"/>
              </a:xfrm>
              <a:prstGeom prst="round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SQ 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Ορθογώνιο 16"/>
              <p:cNvSpPr/>
              <p:nvPr/>
            </p:nvSpPr>
            <p:spPr>
              <a:xfrm>
                <a:off x="671639" y="4188748"/>
                <a:ext cx="1368152" cy="504056"/>
              </a:xfrm>
              <a:prstGeom prst="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3763125" y="4188748"/>
                <a:ext cx="1368152" cy="504056"/>
              </a:xfrm>
              <a:prstGeom prst="rect">
                <a:avLst/>
              </a:prstGeom>
              <a:solidFill>
                <a:srgbClr val="D0DDDE"/>
              </a:solidFill>
              <a:ln w="19050">
                <a:solidFill>
                  <a:srgbClr val="3449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Data element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Αριστερό άγκιστρο 24"/>
              <p:cNvSpPr/>
              <p:nvPr/>
            </p:nvSpPr>
            <p:spPr>
              <a:xfrm rot="5400000">
                <a:off x="4443274" y="-679471"/>
                <a:ext cx="564788" cy="7796170"/>
              </a:xfrm>
              <a:prstGeom prst="leftBrace">
                <a:avLst>
                  <a:gd name="adj1" fmla="val 22353"/>
                  <a:gd name="adj2" fmla="val 65797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Αριστερό άγκιστρο 25"/>
              <p:cNvSpPr/>
              <p:nvPr/>
            </p:nvSpPr>
            <p:spPr>
              <a:xfrm rot="5400000">
                <a:off x="4298734" y="-1851509"/>
                <a:ext cx="648072" cy="8040738"/>
              </a:xfrm>
              <a:prstGeom prst="leftBrace">
                <a:avLst>
                  <a:gd name="adj1" fmla="val 22353"/>
                  <a:gd name="adj2" fmla="val 48842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Αριστερό άγκιστρο 26"/>
              <p:cNvSpPr/>
              <p:nvPr/>
            </p:nvSpPr>
            <p:spPr>
              <a:xfrm rot="5400000">
                <a:off x="4526404" y="709227"/>
                <a:ext cx="382950" cy="8644687"/>
              </a:xfrm>
              <a:prstGeom prst="leftBrace">
                <a:avLst>
                  <a:gd name="adj1" fmla="val 22353"/>
                  <a:gd name="adj2" fmla="val 18649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Αριστερό άγκιστρο 27"/>
              <p:cNvSpPr/>
              <p:nvPr/>
            </p:nvSpPr>
            <p:spPr>
              <a:xfrm rot="5400000">
                <a:off x="1467809" y="2969378"/>
                <a:ext cx="481259" cy="2232248"/>
              </a:xfrm>
              <a:prstGeom prst="leftBrace">
                <a:avLst>
                  <a:gd name="adj1" fmla="val 22353"/>
                  <a:gd name="adj2" fmla="val 50195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Αριστερό άγκιστρο 28"/>
              <p:cNvSpPr/>
              <p:nvPr/>
            </p:nvSpPr>
            <p:spPr>
              <a:xfrm rot="5400000">
                <a:off x="4564153" y="2970345"/>
                <a:ext cx="481259" cy="2232248"/>
              </a:xfrm>
              <a:prstGeom prst="leftBrace">
                <a:avLst>
                  <a:gd name="adj1" fmla="val 22353"/>
                  <a:gd name="adj2" fmla="val 50195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Αριστερό άγκιστρο 29"/>
              <p:cNvSpPr/>
              <p:nvPr/>
            </p:nvSpPr>
            <p:spPr>
              <a:xfrm rot="5400000">
                <a:off x="7420580" y="2975289"/>
                <a:ext cx="481259" cy="2232248"/>
              </a:xfrm>
              <a:prstGeom prst="leftBrace">
                <a:avLst>
                  <a:gd name="adj1" fmla="val 22353"/>
                  <a:gd name="adj2" fmla="val 50195"/>
                </a:avLst>
              </a:prstGeom>
              <a:ln w="19050">
                <a:solidFill>
                  <a:srgbClr val="3449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Στρογγυλεμένο ορθογώνιο 31"/>
            <p:cNvSpPr/>
            <p:nvPr/>
          </p:nvSpPr>
          <p:spPr>
            <a:xfrm>
              <a:off x="882112" y="4562619"/>
              <a:ext cx="1832156" cy="412305"/>
            </a:xfrm>
            <a:prstGeom prst="round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DICOM object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33" name="Στρογγυλεμένο ορθογώνιο 32"/>
            <p:cNvSpPr/>
            <p:nvPr/>
          </p:nvSpPr>
          <p:spPr>
            <a:xfrm>
              <a:off x="3263406" y="4553051"/>
              <a:ext cx="1832156" cy="412305"/>
            </a:xfrm>
            <a:prstGeom prst="round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DICOM object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34" name="Στρογγυλεμένο ορθογώνιο 33"/>
            <p:cNvSpPr/>
            <p:nvPr/>
          </p:nvSpPr>
          <p:spPr>
            <a:xfrm>
              <a:off x="6032185" y="4558562"/>
              <a:ext cx="1832156" cy="412305"/>
            </a:xfrm>
            <a:prstGeom prst="round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DICOM object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35" name="Αριστερό άγκιστρο 34"/>
            <p:cNvSpPr/>
            <p:nvPr/>
          </p:nvSpPr>
          <p:spPr>
            <a:xfrm rot="5400000">
              <a:off x="1592037" y="4224896"/>
              <a:ext cx="412305" cy="1893228"/>
            </a:xfrm>
            <a:prstGeom prst="leftBrace">
              <a:avLst>
                <a:gd name="adj1" fmla="val 22353"/>
                <a:gd name="adj2" fmla="val 50195"/>
              </a:avLst>
            </a:prstGeom>
            <a:ln w="19050">
              <a:solidFill>
                <a:srgbClr val="3449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1600">
                <a:solidFill>
                  <a:prstClr val="black"/>
                </a:solidFill>
              </a:endParaRPr>
            </a:p>
          </p:txBody>
        </p:sp>
        <p:sp>
          <p:nvSpPr>
            <p:cNvPr id="36" name="Αριστερό άγκιστρο 35"/>
            <p:cNvSpPr/>
            <p:nvPr/>
          </p:nvSpPr>
          <p:spPr>
            <a:xfrm rot="5400000">
              <a:off x="3924663" y="4235416"/>
              <a:ext cx="412305" cy="1893228"/>
            </a:xfrm>
            <a:prstGeom prst="leftBrace">
              <a:avLst>
                <a:gd name="adj1" fmla="val 22353"/>
                <a:gd name="adj2" fmla="val 50195"/>
              </a:avLst>
            </a:prstGeom>
            <a:ln w="19050">
              <a:solidFill>
                <a:srgbClr val="3449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1600">
                <a:solidFill>
                  <a:prstClr val="black"/>
                </a:solidFill>
              </a:endParaRPr>
            </a:p>
          </p:txBody>
        </p:sp>
        <p:sp>
          <p:nvSpPr>
            <p:cNvPr id="37" name="Αριστερό άγκιστρο 36"/>
            <p:cNvSpPr/>
            <p:nvPr/>
          </p:nvSpPr>
          <p:spPr>
            <a:xfrm rot="5400000">
              <a:off x="6711575" y="4235415"/>
              <a:ext cx="412305" cy="1893228"/>
            </a:xfrm>
            <a:prstGeom prst="leftBrace">
              <a:avLst>
                <a:gd name="adj1" fmla="val 22353"/>
                <a:gd name="adj2" fmla="val 50195"/>
              </a:avLst>
            </a:prstGeom>
            <a:ln w="19050">
              <a:solidFill>
                <a:srgbClr val="3449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1600">
                <a:solidFill>
                  <a:prstClr val="black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3263406" y="5377663"/>
              <a:ext cx="1368152" cy="504056"/>
            </a:xfrm>
            <a:prstGeom prst="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Data element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5986601" y="5351512"/>
              <a:ext cx="1368152" cy="504056"/>
            </a:xfrm>
            <a:prstGeom prst="rect">
              <a:avLst/>
            </a:prstGeom>
            <a:solidFill>
              <a:srgbClr val="D0DDDE"/>
            </a:solidFill>
            <a:ln w="19050"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Data element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22021" y="546041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92080" y="315957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87580" y="543426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13464" y="543426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59828" y="385333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95509" y="385333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6663" y="385333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16073" y="229863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…</a:t>
              </a:r>
              <a:endParaRPr lang="el-GR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0968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Autofit/>
          </a:bodyPr>
          <a:lstStyle/>
          <a:p>
            <a:r>
              <a:rPr lang="en-US" sz="2200" dirty="0" smtClean="0"/>
              <a:t>To </a:t>
            </a:r>
            <a:r>
              <a:rPr lang="el-GR" sz="2200" dirty="0" smtClean="0"/>
              <a:t>φώλιασμα αντικειμένων γίνεται με χρήση στοιχείου με </a:t>
            </a:r>
            <a:r>
              <a:rPr lang="en-US" sz="2200" dirty="0" smtClean="0"/>
              <a:t>VR </a:t>
            </a:r>
            <a:r>
              <a:rPr lang="en-US" sz="2200" b="1" dirty="0" smtClean="0"/>
              <a:t>SQ</a:t>
            </a:r>
            <a:r>
              <a:rPr lang="el-GR" sz="2200" b="1" dirty="0" smtClean="0"/>
              <a:t>.</a:t>
            </a:r>
            <a:endParaRPr lang="en-US" sz="2200" b="1" dirty="0" smtClean="0"/>
          </a:p>
          <a:p>
            <a:r>
              <a:rPr lang="en-US" sz="2200" dirty="0" smtClean="0"/>
              <a:t>H </a:t>
            </a:r>
            <a:r>
              <a:rPr lang="el-GR" sz="2200" dirty="0" smtClean="0"/>
              <a:t>κωδικοποίηση </a:t>
            </a:r>
            <a:r>
              <a:rPr lang="el-GR" sz="2200" dirty="0"/>
              <a:t>ενός αντικειμένου εντός μίας ακολουθίας </a:t>
            </a:r>
            <a:r>
              <a:rPr lang="en-US" sz="2200" dirty="0"/>
              <a:t>SQ </a:t>
            </a:r>
            <a:r>
              <a:rPr lang="el-GR" sz="2200" dirty="0"/>
              <a:t>γίνεται σύμφωνα με τους ακόλουθους </a:t>
            </a:r>
            <a:r>
              <a:rPr lang="el-GR" sz="2200" dirty="0" smtClean="0"/>
              <a:t>κανόνες :</a:t>
            </a:r>
          </a:p>
          <a:p>
            <a:pPr lvl="1"/>
            <a:r>
              <a:rPr lang="el-GR" sz="2200" dirty="0"/>
              <a:t>Κάθε αντικείμενο της ακολουθίας ξεκινάει με το </a:t>
            </a:r>
            <a:r>
              <a:rPr lang="en-US" sz="2200" dirty="0"/>
              <a:t>tag</a:t>
            </a:r>
            <a:r>
              <a:rPr lang="el-GR" sz="2200" dirty="0"/>
              <a:t> (</a:t>
            </a:r>
            <a:r>
              <a:rPr lang="en-US" sz="2200" dirty="0"/>
              <a:t>FFFE</a:t>
            </a:r>
            <a:r>
              <a:rPr lang="el-GR" sz="2200" dirty="0"/>
              <a:t>,</a:t>
            </a:r>
            <a:r>
              <a:rPr lang="en-US" sz="2200" dirty="0"/>
              <a:t>E</a:t>
            </a:r>
            <a:r>
              <a:rPr lang="el-GR" sz="2200" dirty="0"/>
              <a:t>000) (4 </a:t>
            </a:r>
            <a:r>
              <a:rPr lang="en-US" sz="2200" dirty="0"/>
              <a:t>bytes</a:t>
            </a:r>
            <a:r>
              <a:rPr lang="el-GR" sz="2200" dirty="0" smtClean="0"/>
              <a:t>).</a:t>
            </a:r>
            <a:endParaRPr lang="en-US" sz="2200" dirty="0"/>
          </a:p>
          <a:p>
            <a:pPr lvl="1"/>
            <a:r>
              <a:rPr lang="en-US" sz="2200" dirty="0"/>
              <a:t>T</a:t>
            </a:r>
            <a:r>
              <a:rPr lang="el-GR" sz="2200" dirty="0"/>
              <a:t>ο </a:t>
            </a:r>
            <a:r>
              <a:rPr lang="en-US" sz="2200" dirty="0"/>
              <a:t>tag </a:t>
            </a:r>
            <a:r>
              <a:rPr lang="el-GR" sz="2200" dirty="0"/>
              <a:t>(</a:t>
            </a:r>
            <a:r>
              <a:rPr lang="en-US" sz="2200" dirty="0"/>
              <a:t>FFFE</a:t>
            </a:r>
            <a:r>
              <a:rPr lang="el-GR" sz="2200" dirty="0"/>
              <a:t>,</a:t>
            </a:r>
            <a:r>
              <a:rPr lang="en-US" sz="2200" dirty="0"/>
              <a:t>E</a:t>
            </a:r>
            <a:r>
              <a:rPr lang="el-GR" sz="2200" dirty="0"/>
              <a:t>000) ακολουθείται από ένα πεδίο με 4 </a:t>
            </a:r>
            <a:r>
              <a:rPr lang="en-US" sz="2200" dirty="0"/>
              <a:t>bytes</a:t>
            </a:r>
            <a:r>
              <a:rPr lang="el-GR" sz="2200" dirty="0"/>
              <a:t>. Το πεδίο αυτό μπορεί να περιέχει μία από τις επόμενες </a:t>
            </a:r>
            <a:r>
              <a:rPr lang="el-GR" sz="2200" dirty="0" smtClean="0"/>
              <a:t>τιμές :</a:t>
            </a:r>
            <a:endParaRPr lang="en-US" sz="2200" dirty="0"/>
          </a:p>
          <a:p>
            <a:pPr lvl="2"/>
            <a:r>
              <a:rPr lang="el-GR" sz="2200" dirty="0"/>
              <a:t>Το μέγεθος σε </a:t>
            </a:r>
            <a:r>
              <a:rPr lang="en-US" sz="2200" dirty="0"/>
              <a:t>bytes</a:t>
            </a:r>
            <a:r>
              <a:rPr lang="el-GR" sz="2200" dirty="0"/>
              <a:t> του </a:t>
            </a:r>
            <a:r>
              <a:rPr lang="el-GR" sz="2200" dirty="0" smtClean="0"/>
              <a:t>αντικειμένου.</a:t>
            </a:r>
            <a:endParaRPr lang="en-US" sz="2200" dirty="0"/>
          </a:p>
          <a:p>
            <a:pPr lvl="2"/>
            <a:r>
              <a:rPr lang="el-GR" sz="2200" dirty="0"/>
              <a:t>Την τιμή </a:t>
            </a:r>
            <a:r>
              <a:rPr lang="en-US" sz="2200" dirty="0"/>
              <a:t>FFFFFFFF</a:t>
            </a:r>
            <a:r>
              <a:rPr lang="el-GR" sz="2200" dirty="0"/>
              <a:t>, το οποίο σημαίνει ότι το μέγεθος του αντικειμένου δεν προσδιορίζεται. Στην περίπτωση αυτή, το τέλος του αντικειμένου σηματοδοτείται από την ακολουθία </a:t>
            </a:r>
            <a:r>
              <a:rPr lang="en-US" sz="2200" dirty="0"/>
              <a:t>bytes</a:t>
            </a:r>
            <a:r>
              <a:rPr lang="el-GR" sz="2200" dirty="0"/>
              <a:t> (</a:t>
            </a:r>
            <a:r>
              <a:rPr lang="en-US" sz="2200" dirty="0"/>
              <a:t>FFFE</a:t>
            </a:r>
            <a:r>
              <a:rPr lang="el-GR" sz="2200" dirty="0"/>
              <a:t>, </a:t>
            </a:r>
            <a:r>
              <a:rPr lang="en-US" sz="2200" dirty="0"/>
              <a:t>E</a:t>
            </a:r>
            <a:r>
              <a:rPr lang="el-GR" sz="2200" dirty="0"/>
              <a:t>00</a:t>
            </a:r>
            <a:r>
              <a:rPr lang="en-US" sz="2200" dirty="0"/>
              <a:t>D</a:t>
            </a:r>
            <a:r>
              <a:rPr lang="el-GR" sz="2200" dirty="0"/>
              <a:t>), μετά την οποία ακολουθούν 4 </a:t>
            </a:r>
            <a:r>
              <a:rPr lang="en-US" sz="2200" dirty="0"/>
              <a:t>bytes </a:t>
            </a:r>
            <a:r>
              <a:rPr lang="el-GR" sz="2200" dirty="0"/>
              <a:t>με </a:t>
            </a:r>
            <a:r>
              <a:rPr lang="el-GR" sz="2200" dirty="0" smtClean="0"/>
              <a:t>μηδέν.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0701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Κωδικοποίηση </a:t>
            </a:r>
            <a:r>
              <a:rPr lang="el-GR" dirty="0"/>
              <a:t>ενός αντικειμένου εντός μίας ακολουθίας </a:t>
            </a:r>
            <a:r>
              <a:rPr lang="en-US" dirty="0" smtClean="0"/>
              <a:t>SQ</a:t>
            </a:r>
            <a:r>
              <a:rPr lang="el-GR" dirty="0" smtClean="0"/>
              <a:t>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1981866"/>
              </p:ext>
            </p:extLst>
          </p:nvPr>
        </p:nvGraphicFramePr>
        <p:xfrm>
          <a:off x="301625" y="3501008"/>
          <a:ext cx="8534400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2143"/>
                <a:gridCol w="3507457"/>
                <a:gridCol w="2844800"/>
              </a:tblGrid>
              <a:tr h="337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Tag: (FFFE,E000)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Μήκος δεδομένων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: 0x</a:t>
                      </a: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0000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1234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Τιμή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αντικείμενο 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DICOM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</a:rPr>
                        <a:t>4 bytes</a:t>
                      </a:r>
                      <a:endParaRPr lang="en-US" sz="2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4 bytes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</a:rPr>
                        <a:t>0x</a:t>
                      </a:r>
                      <a:r>
                        <a:rPr lang="el-GR" sz="2400" dirty="0">
                          <a:effectLst/>
                          <a:latin typeface="Calibri" pitchFamily="34" charset="0"/>
                        </a:rPr>
                        <a:t>0000</a:t>
                      </a:r>
                      <a:r>
                        <a:rPr lang="en-US" sz="2400" dirty="0">
                          <a:effectLst/>
                          <a:latin typeface="Calibri" pitchFamily="34" charset="0"/>
                        </a:rPr>
                        <a:t>1234 bytes</a:t>
                      </a:r>
                      <a:endParaRPr lang="en-US" sz="2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2496125"/>
            <a:ext cx="8712968" cy="646331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prstClr val="black"/>
                </a:solidFill>
              </a:rPr>
              <a:t>Παράδειγμα αντικειμένου εντός ακολουθίας </a:t>
            </a:r>
            <a:r>
              <a:rPr lang="en-US" b="1" dirty="0">
                <a:solidFill>
                  <a:prstClr val="black"/>
                </a:solidFill>
              </a:rPr>
              <a:t>SQ </a:t>
            </a:r>
            <a:r>
              <a:rPr lang="el-GR" b="1" dirty="0">
                <a:solidFill>
                  <a:prstClr val="black"/>
                </a:solidFill>
              </a:rPr>
              <a:t>όπου το μέγεθος (σε </a:t>
            </a:r>
            <a:r>
              <a:rPr lang="en-US" b="1" dirty="0">
                <a:solidFill>
                  <a:prstClr val="black"/>
                </a:solidFill>
              </a:rPr>
              <a:t>bytes</a:t>
            </a:r>
            <a:r>
              <a:rPr lang="el-GR" b="1" dirty="0">
                <a:solidFill>
                  <a:prstClr val="black"/>
                </a:solidFill>
              </a:rPr>
              <a:t>) του αντικειμένου ορίζεται σαφώς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Κωδικοποίηση </a:t>
            </a:r>
            <a:r>
              <a:rPr lang="el-GR" dirty="0"/>
              <a:t>ενός αντικειμένου εντός μίας ακολουθίας </a:t>
            </a:r>
            <a:r>
              <a:rPr lang="en-US" dirty="0" smtClean="0"/>
              <a:t>SQ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2348880"/>
            <a:ext cx="8712968" cy="1015663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alibri"/>
              </a:rPr>
              <a:t>Παράδειγμα αντικειμένου εντός ακολουθίας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SQ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όπου το μέγεθος του αντικειμένου είναι απροσδιόριστο. Το τέλος του αντικειμένου σηματοδοτείται με χρήση του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tag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FFFE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00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) ακολουθούμενο από 0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00000000.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6186005"/>
              </p:ext>
            </p:extLst>
          </p:nvPr>
        </p:nvGraphicFramePr>
        <p:xfrm>
          <a:off x="301625" y="3534315"/>
          <a:ext cx="8534400" cy="175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6880"/>
                <a:gridCol w="1706880"/>
                <a:gridCol w="1792719"/>
                <a:gridCol w="1621041"/>
                <a:gridCol w="170688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Tag: (FFFE,E000)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effectLst/>
                        </a:rPr>
                        <a:t>Μήκος δεδομένων</a:t>
                      </a:r>
                      <a:r>
                        <a:rPr lang="en-US" sz="2000" b="1" dirty="0">
                          <a:effectLst/>
                        </a:rPr>
                        <a:t>: 0xFFFFFFFF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effectLst/>
                        </a:rPr>
                        <a:t>Τιμή</a:t>
                      </a:r>
                      <a:r>
                        <a:rPr lang="en-US" sz="2000" b="1" dirty="0">
                          <a:effectLst/>
                        </a:rPr>
                        <a:t>: </a:t>
                      </a:r>
                      <a:r>
                        <a:rPr lang="el-GR" sz="2000" b="1" dirty="0">
                          <a:effectLst/>
                        </a:rPr>
                        <a:t>αντικείμενο </a:t>
                      </a:r>
                      <a:r>
                        <a:rPr lang="en-US" sz="2000" b="1" dirty="0">
                          <a:effectLst/>
                        </a:rPr>
                        <a:t>DICOM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Tag </a:t>
                      </a:r>
                      <a:r>
                        <a:rPr lang="el-GR" sz="2000" b="1" dirty="0">
                          <a:effectLst/>
                        </a:rPr>
                        <a:t>τερματισμού</a:t>
                      </a:r>
                      <a:r>
                        <a:rPr lang="en-US" sz="2000" b="1" dirty="0">
                          <a:effectLst/>
                        </a:rPr>
                        <a:t>: (FFFE,E00D)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0x00000000</a:t>
                      </a:r>
                      <a:endParaRPr lang="en-US" sz="20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4 bytes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απροσδιόριστο μήκος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 bytes</a:t>
                      </a:r>
                      <a:endParaRPr lang="en-US" sz="20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4 bytes</a:t>
                      </a:r>
                      <a:endParaRPr lang="en-US" sz="20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συστήματα</a:t>
            </a:r>
            <a:r>
              <a:rPr lang="en-US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MRI</a:t>
            </a:r>
            <a:endParaRPr lang="el-GR" b="1" dirty="0"/>
          </a:p>
        </p:txBody>
      </p:sp>
      <p:pic>
        <p:nvPicPr>
          <p:cNvPr id="3074" name="Picture 2" descr="File:MRI-Phili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973905"/>
            <a:ext cx="4248472" cy="38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1385005" y="5882769"/>
            <a:ext cx="2269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MRI-Philips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Ainali"/>
              </a:rPr>
              <a:t>Ainali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File:MRI bra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0482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/>
          <p:nvPr/>
        </p:nvSpPr>
        <p:spPr>
          <a:xfrm>
            <a:off x="5628069" y="542110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MRI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brain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9" tooltip="User:Fastfission"/>
              </a:rPr>
              <a:t>Fastfission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Κωδικοποίηση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16)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Κωδικοποίηση ακολουθίας </a:t>
            </a:r>
            <a:r>
              <a:rPr lang="en-US" dirty="0" smtClean="0"/>
              <a:t>SQ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alibri"/>
              </a:rPr>
              <a:t>Παράδειγμα κωδικοποίησης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implicit VR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στοιχείου δεδομένων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SQ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με καθορισμένο μήκος δεδομένων. Το στοιχείο περιλαμβάνει δύο απλά αντικείμενα των οποίων το μήκος τους προσδιορίζεται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σαφώς.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517053"/>
              </p:ext>
            </p:extLst>
          </p:nvPr>
        </p:nvGraphicFramePr>
        <p:xfrm>
          <a:off x="251519" y="2996952"/>
          <a:ext cx="8640961" cy="3364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3361"/>
                <a:gridCol w="1130896"/>
                <a:gridCol w="1002704"/>
                <a:gridCol w="1066800"/>
                <a:gridCol w="1066800"/>
                <a:gridCol w="1066800"/>
                <a:gridCol w="1066800"/>
                <a:gridCol w="1066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Tag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Μήκος δεδομένων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Τιμή </a:t>
                      </a:r>
                      <a:r>
                        <a:rPr lang="en-US" sz="1600" b="1" dirty="0">
                          <a:effectLst/>
                        </a:rPr>
                        <a:t>(</a:t>
                      </a:r>
                      <a:r>
                        <a:rPr lang="el-GR" sz="1600" b="1" dirty="0">
                          <a:effectLst/>
                        </a:rPr>
                        <a:t>ακολουθία αντικειμένων </a:t>
                      </a:r>
                      <a:r>
                        <a:rPr lang="en-US" sz="1600" b="1" dirty="0">
                          <a:effectLst/>
                        </a:rPr>
                        <a:t>DICOM)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(gggg,eeee)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0x00000A00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Αντικείμενο 1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Αντικείμενο 2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Tag: (FFFE,E000)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Μήκος δεδομένων</a:t>
                      </a:r>
                      <a:r>
                        <a:rPr lang="en-US" sz="1600">
                          <a:effectLst/>
                        </a:rPr>
                        <a:t>: 0x</a:t>
                      </a:r>
                      <a:r>
                        <a:rPr lang="el-GR" sz="1600">
                          <a:effectLst/>
                        </a:rPr>
                        <a:t>00000</a:t>
                      </a:r>
                      <a:r>
                        <a:rPr lang="en-US" sz="1600">
                          <a:effectLst/>
                        </a:rPr>
                        <a:t>4F8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Τιμή</a:t>
                      </a:r>
                      <a:r>
                        <a:rPr lang="en-US" sz="1600">
                          <a:effectLst/>
                        </a:rPr>
                        <a:t>: </a:t>
                      </a:r>
                      <a:r>
                        <a:rPr lang="el-GR" sz="1600">
                          <a:effectLst/>
                        </a:rPr>
                        <a:t>αντικείμενο </a:t>
                      </a:r>
                      <a:r>
                        <a:rPr lang="en-US" sz="1600">
                          <a:effectLst/>
                        </a:rPr>
                        <a:t>DICOM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Tag: (FFFE,E000)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Μήκος δεδομένων</a:t>
                      </a:r>
                      <a:r>
                        <a:rPr lang="en-US" sz="1600">
                          <a:effectLst/>
                        </a:rPr>
                        <a:t>: 0x</a:t>
                      </a:r>
                      <a:r>
                        <a:rPr lang="el-GR" sz="1600">
                          <a:effectLst/>
                        </a:rPr>
                        <a:t>00000</a:t>
                      </a:r>
                      <a:r>
                        <a:rPr lang="en-US" sz="1600">
                          <a:effectLst/>
                        </a:rPr>
                        <a:t>4F8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Τιμή</a:t>
                      </a:r>
                      <a:r>
                        <a:rPr lang="en-US" sz="1600">
                          <a:effectLst/>
                        </a:rPr>
                        <a:t>: </a:t>
                      </a:r>
                      <a:r>
                        <a:rPr lang="el-GR" sz="1600">
                          <a:effectLst/>
                        </a:rPr>
                        <a:t>αντικείμενο </a:t>
                      </a:r>
                      <a:r>
                        <a:rPr lang="en-US" sz="1600">
                          <a:effectLst/>
                        </a:rPr>
                        <a:t>DICOM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0x</a:t>
                      </a:r>
                      <a:r>
                        <a:rPr lang="el-GR" sz="1600">
                          <a:effectLst/>
                        </a:rPr>
                        <a:t>00000</a:t>
                      </a:r>
                      <a:r>
                        <a:rPr lang="en-US" sz="1600">
                          <a:effectLst/>
                        </a:rPr>
                        <a:t>4F8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0x</a:t>
                      </a:r>
                      <a:r>
                        <a:rPr lang="el-GR" sz="1600">
                          <a:effectLst/>
                        </a:rPr>
                        <a:t>00000</a:t>
                      </a:r>
                      <a:r>
                        <a:rPr lang="en-US" sz="1600">
                          <a:effectLst/>
                        </a:rPr>
                        <a:t>4F8 bytes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Μήκος</a:t>
                      </a:r>
                      <a:r>
                        <a:rPr lang="en-US" sz="1600" dirty="0">
                          <a:effectLst/>
                        </a:rPr>
                        <a:t>: 0x00000004 + 0x00000004 + 0x000004F8 + 0x00000004 + 0x00000004 + 0x000004F8 = 0x00000A00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5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DICOM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300" b="0" dirty="0" smtClean="0"/>
              <a:t>Τύπος στοιχείων δεδομένων (1 από 5)</a:t>
            </a:r>
            <a:endParaRPr lang="en-US" sz="33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Το πρότυπο </a:t>
            </a:r>
            <a:r>
              <a:rPr lang="en-US" dirty="0"/>
              <a:t>DICOM </a:t>
            </a:r>
            <a:r>
              <a:rPr lang="el-GR" dirty="0"/>
              <a:t>ορίζει πέντε τύπου στοιχείων δεδομένων, ανάλογα με τον εάν είναι υποχρεωτική ή όχι η παρουσία τους: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Τύπος 1: στοιχεία δεδομένων που θα πρέπει υποχρεωτικά να εμφανίζονται σε ένα αντικείμενο. Τα στοιχεία αυτά δεν μπορεί να είναι κενά και θα πρέπει να έχουν μία έγκυρη τιμή ανάλογα με το </a:t>
            </a:r>
            <a:r>
              <a:rPr lang="en-US" dirty="0"/>
              <a:t>VR</a:t>
            </a:r>
            <a:r>
              <a:rPr lang="el-GR" dirty="0"/>
              <a:t>. Απουσία έγκυρης τιμής σημαίνει παραβίαση του προτύπου </a:t>
            </a:r>
            <a:r>
              <a:rPr lang="en-US" dirty="0"/>
              <a:t>DICOM</a:t>
            </a:r>
            <a:r>
              <a:rPr lang="el-GR" dirty="0"/>
              <a:t>. Για παράδειγμα, το στοιχείο δεδομένων (0010,0020) “</a:t>
            </a:r>
            <a:r>
              <a:rPr lang="en-US" dirty="0" err="1"/>
              <a:t>Patiend</a:t>
            </a:r>
            <a:r>
              <a:rPr lang="en-US" dirty="0"/>
              <a:t> Id</a:t>
            </a:r>
            <a:r>
              <a:rPr lang="el-GR" dirty="0"/>
              <a:t>” (κωδικός ασθενή) πρέπει υποχρεωτικά να </a:t>
            </a:r>
            <a:r>
              <a:rPr lang="el-GR" dirty="0" smtClean="0"/>
              <a:t>εμφανίζεται πάντα και να έχει κενή τιμή </a:t>
            </a:r>
            <a:r>
              <a:rPr lang="el-GR" dirty="0"/>
              <a:t>και άρα είναι τύπου 1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5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br>
              <a:rPr lang="el-GR" dirty="0"/>
            </a:br>
            <a:r>
              <a:rPr lang="el-GR" sz="3300" b="0" dirty="0"/>
              <a:t>Τύπος στοιχείων δεδομένων </a:t>
            </a:r>
            <a:r>
              <a:rPr lang="el-GR" sz="3300" b="0" dirty="0" smtClean="0"/>
              <a:t>(2 </a:t>
            </a:r>
            <a:r>
              <a:rPr lang="el-GR" sz="3300" b="0" dirty="0"/>
              <a:t>από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lvl="1" indent="-355600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Τύπος </a:t>
            </a:r>
            <a:r>
              <a:rPr lang="el-GR" dirty="0"/>
              <a:t>1</a:t>
            </a:r>
            <a:r>
              <a:rPr lang="en-US" dirty="0" smtClean="0"/>
              <a:t>C</a:t>
            </a:r>
            <a:r>
              <a:rPr lang="el-GR" dirty="0" smtClean="0"/>
              <a:t> : </a:t>
            </a:r>
            <a:r>
              <a:rPr lang="el-GR" dirty="0"/>
              <a:t>τα στοιχεία δεδομένων της κατηγορίας αυτής θα πρέπει να συμπεριλαμβάνονται σε ένα αντικείμενο υπό ορισμένες συνθήκες. Εάν πρέπει να υπάρχουν θα πρέπει να λαμβάνουν μία έγκυρη τιμή σύμφωνα με το </a:t>
            </a:r>
            <a:r>
              <a:rPr lang="en-US" dirty="0"/>
              <a:t>VR</a:t>
            </a:r>
            <a:r>
              <a:rPr lang="el-GR" dirty="0"/>
              <a:t>. Για παράδειγμα, το στοιχείο δεδομένων (0028,2110) “</a:t>
            </a:r>
            <a:r>
              <a:rPr lang="en-US" dirty="0"/>
              <a:t>Image Lossy Compression</a:t>
            </a:r>
            <a:r>
              <a:rPr lang="el-GR" dirty="0"/>
              <a:t>” (συμπίεση εικόνας με απώλειας) αφορά εικόνες που έχουν υποστεί συμπίεση και επομένως είναι τύπου 1</a:t>
            </a:r>
            <a:r>
              <a:rPr lang="en-US" dirty="0"/>
              <a:t>C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9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300" b="0" dirty="0"/>
              <a:t>Τύπος στοιχείων δεδομένων </a:t>
            </a:r>
            <a:r>
              <a:rPr lang="el-GR" sz="3300" b="0" dirty="0" smtClean="0"/>
              <a:t>(3 </a:t>
            </a:r>
            <a:r>
              <a:rPr lang="el-GR" sz="3300" b="0" dirty="0"/>
              <a:t>από 5)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lvl="1" indent="-355600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Τύπος 2 :  </a:t>
            </a:r>
            <a:r>
              <a:rPr lang="el-GR" dirty="0"/>
              <a:t>αφορά στοιχεία δεδομένων που θα πρέπει να εμφανίζονται σε ένα αντικείμενο, αλλά μπορεί να μην έχουν τιμή. Για παράδειγμα, το στοιχείο δεδομένων (0010,0010) “</a:t>
            </a:r>
            <a:r>
              <a:rPr lang="en-US" dirty="0"/>
              <a:t>Patient Name</a:t>
            </a:r>
            <a:r>
              <a:rPr lang="el-GR" dirty="0"/>
              <a:t>” πρέπει να εμφανίζεται αλλά μπορεί να είναι κενό και άρα είναι τύπου 2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300" b="0" dirty="0"/>
              <a:t>Τύπος στοιχείων δεδομένων </a:t>
            </a:r>
            <a:r>
              <a:rPr lang="el-GR" sz="3300" b="0" dirty="0" smtClean="0"/>
              <a:t>(4 </a:t>
            </a:r>
            <a:r>
              <a:rPr lang="el-GR" sz="3300" b="0" dirty="0"/>
              <a:t>από 5)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lvl="1" indent="-355600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Τύπος 2</a:t>
            </a:r>
            <a:r>
              <a:rPr lang="en-US" dirty="0" smtClean="0"/>
              <a:t>C</a:t>
            </a:r>
            <a:r>
              <a:rPr lang="el-GR" dirty="0" smtClean="0"/>
              <a:t> : τα στοιχεία δεδομένων αυτού του τύπου θα πρέπει να συμπεριλαμβάνονται σε ένα αντικείμενο υπό συνθήκες. Εάν συμπεριλαμβάνονται, μπορεί να είναι κενά. Για παράδειγμα το στοιχείο δεδομένων (0018,0082) “</a:t>
            </a:r>
            <a:r>
              <a:rPr lang="en-US" dirty="0" smtClean="0"/>
              <a:t>Inversion Time</a:t>
            </a:r>
            <a:r>
              <a:rPr lang="el-GR" dirty="0" smtClean="0"/>
              <a:t>” (χρόνος αντιστροφής) απαιτείται μόνο όταν το στοιχείο δεδομένων (0018,0020) “</a:t>
            </a:r>
            <a:r>
              <a:rPr lang="en-US" dirty="0" smtClean="0"/>
              <a:t>Scanning Sequence</a:t>
            </a:r>
            <a:r>
              <a:rPr lang="el-GR" dirty="0" smtClean="0"/>
              <a:t>” (ακολουθία σάρωσης) έχει την τιμή “</a:t>
            </a:r>
            <a:r>
              <a:rPr lang="en-US" dirty="0" smtClean="0"/>
              <a:t>IR</a:t>
            </a:r>
            <a:r>
              <a:rPr lang="el-GR" dirty="0" smtClean="0"/>
              <a:t>”, διαφορετικά δεν απαιτείται η παρουσία του.</a:t>
            </a:r>
            <a:endParaRPr lang="en-US" dirty="0" smtClean="0"/>
          </a:p>
          <a:p>
            <a:pPr marL="444500" lvl="1" indent="-355600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Τύπος 3 : </a:t>
            </a:r>
            <a:r>
              <a:rPr lang="el-GR" dirty="0"/>
              <a:t>αφορά σε προαιρετικά στοιχεία δεδομένων. Δεν είναι υποχρεωτική η παρουσία τους και ακόμα και εάν είναι παρόντα μπορεί να μην έχουν τιμή.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4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DICOM</a:t>
            </a:r>
            <a:r>
              <a:rPr lang="el-GR" dirty="0" smtClean="0"/>
              <a:t>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300" b="0" dirty="0"/>
              <a:t>Τύπος στοιχείων δεδομένων </a:t>
            </a:r>
            <a:r>
              <a:rPr lang="el-GR" sz="3300" b="0" dirty="0" smtClean="0"/>
              <a:t>(5 </a:t>
            </a:r>
            <a:r>
              <a:rPr lang="el-GR" sz="3300" b="0" dirty="0"/>
              <a:t>από 5)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πέντε τύπου συνοψίζονται στον </a:t>
            </a:r>
            <a:r>
              <a:rPr lang="el-GR" dirty="0" smtClean="0"/>
              <a:t>πίνακα.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777006"/>
              </p:ext>
            </p:extLst>
          </p:nvPr>
        </p:nvGraphicFramePr>
        <p:xfrm>
          <a:off x="323528" y="2492896"/>
          <a:ext cx="8534400" cy="2944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4800"/>
                <a:gridCol w="2844800"/>
                <a:gridCol w="2844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Τύπος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Υποχρεωτική Παρουσία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Calibri" pitchFamily="34" charset="0"/>
                        </a:rPr>
                        <a:t>Τιμή Υποχρεωτικά Μη Κενή</a:t>
                      </a:r>
                      <a:endParaRPr lang="en-US" sz="2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NAI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NAI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1C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ΥΠΟ ΣΥΝΘΗΚΕΣ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ΝΑΙ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ΝΑΙ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ΟΧΙ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2C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ΥΠΟ ΣΥΝΘΗΚΕΣ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ΟΧΙ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Calibri" pitchFamily="34" charset="0"/>
                        </a:rPr>
                        <a:t>ΟΧΙ</a:t>
                      </a:r>
                      <a:endParaRPr lang="en-US" sz="2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Calibri" pitchFamily="34" charset="0"/>
                        </a:rPr>
                        <a:t>ΟΧΙ</a:t>
                      </a:r>
                      <a:endParaRPr lang="en-US" sz="2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09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DICOM</a:t>
            </a:r>
            <a:r>
              <a:rPr lang="el-GR" dirty="0"/>
              <a:t> - </a:t>
            </a:r>
            <a:r>
              <a:rPr lang="el-GR" dirty="0" smtClean="0"/>
              <a:t>Μοναδικά Αναγνωριστικά </a:t>
            </a:r>
            <a:r>
              <a:rPr lang="el-GR" sz="3100" b="0" dirty="0" smtClean="0"/>
              <a:t>(1 από 3) </a:t>
            </a:r>
            <a:endParaRPr lang="en-US" sz="31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Πολλές φορές στην κλινική πράξη, μία εικόνα ενός ασθενή παραλλάσσεται δημιουργώντας ένα ή περισσότερα </a:t>
            </a:r>
            <a:r>
              <a:rPr lang="el-GR" dirty="0" smtClean="0"/>
              <a:t>αντίγραφα.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Αντίγραφο </a:t>
            </a:r>
            <a:r>
              <a:rPr lang="el-GR" dirty="0"/>
              <a:t>μίας εικόνας στο οποίο ο ιατρός έχει σημειώσει ένα κλινικό εύρημα. 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Συμπιεσμένη </a:t>
            </a:r>
            <a:r>
              <a:rPr lang="el-GR" dirty="0"/>
              <a:t>έκδοση μίας εικόνας με σκοπό τη μετάδοσής στο πλαίσιο μίας εφαρμογής τηλεϊατρικής. 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Αντίγραφο </a:t>
            </a:r>
            <a:r>
              <a:rPr lang="el-GR" dirty="0"/>
              <a:t>της εικόνας το οποίο να αποθηκευθεί για ασφάλεια σε ένα αποθετήριο εικόνων.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- Μοναδικά Αναγνωριστικά </a:t>
            </a:r>
            <a:r>
              <a:rPr lang="el-GR" sz="3100" b="0" dirty="0" smtClean="0"/>
              <a:t>(2 </a:t>
            </a:r>
            <a:r>
              <a:rPr lang="el-GR" sz="3100" b="0" dirty="0"/>
              <a:t>από 3) </a:t>
            </a:r>
            <a:endParaRPr lang="el-GR" sz="3100" dirty="0"/>
          </a:p>
        </p:txBody>
      </p:sp>
      <p:sp>
        <p:nvSpPr>
          <p:cNvPr id="5" name="Rectangle 4"/>
          <p:cNvSpPr/>
          <p:nvPr/>
        </p:nvSpPr>
        <p:spPr>
          <a:xfrm>
            <a:off x="2908211" y="1520565"/>
            <a:ext cx="3492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Παραλλαγές μίας  εικόνας. Κάθε εικόνα χρειάζεται διαφορετικό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αναγνωριστικό.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371546" y="5710746"/>
            <a:ext cx="2400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Αναδημιουργία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Paget’s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Disease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from 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Rappod</a:t>
            </a:r>
            <a:r>
              <a:rPr lang="el-GR"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</a:t>
            </a:r>
            <a:r>
              <a:rPr lang="en-US"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BY-NC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764113" y="1467055"/>
            <a:ext cx="7566064" cy="4708213"/>
            <a:chOff x="764113" y="1467055"/>
            <a:chExt cx="7566064" cy="4708213"/>
          </a:xfrm>
        </p:grpSpPr>
        <p:pic>
          <p:nvPicPr>
            <p:cNvPr id="1028" name="Picture 4" descr="Pagetâ€™s disease of the sku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987" y="3217689"/>
              <a:ext cx="1971738" cy="1728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Pagetâ€™s disease of the sku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60" y="1467055"/>
              <a:ext cx="1971738" cy="1728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Pagetâ€™s disease of the skull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479" y="1710218"/>
              <a:ext cx="1416875" cy="12418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Pagetâ€™s disease of the sku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16" y="3860532"/>
              <a:ext cx="1971738" cy="1728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agetâ€™s disease of the skull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41438" y="3861048"/>
              <a:ext cx="1508956" cy="15898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4113" y="317984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Manually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dited instance for review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9779" y="4945881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Original image of Joe Smith on main PACS archive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113" y="5590493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Backup instance on another archive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1945" y="3164910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Compressed instance for </a:t>
              </a:r>
              <a:r>
                <a:rPr lang="en-US" sz="1600" dirty="0" err="1" smtClean="0">
                  <a:solidFill>
                    <a:prstClr val="black"/>
                  </a:solidFill>
                  <a:latin typeface="Calibri"/>
                </a:rPr>
                <a:t>teleradiology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1945" y="5576942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Cropped instance for report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1115616" y="2331150"/>
              <a:ext cx="432048" cy="3057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Ελεύθερη σχεδίαση 19"/>
            <p:cNvSpPr/>
            <p:nvPr/>
          </p:nvSpPr>
          <p:spPr>
            <a:xfrm>
              <a:off x="1938537" y="2208077"/>
              <a:ext cx="497604" cy="473400"/>
            </a:xfrm>
            <a:custGeom>
              <a:avLst/>
              <a:gdLst>
                <a:gd name="connsiteX0" fmla="*/ 23428 w 497604"/>
                <a:gd name="connsiteY0" fmla="*/ 180016 h 473400"/>
                <a:gd name="connsiteX1" fmla="*/ 121082 w 497604"/>
                <a:gd name="connsiteY1" fmla="*/ 455224 h 473400"/>
                <a:gd name="connsiteX2" fmla="*/ 280880 w 497604"/>
                <a:gd name="connsiteY2" fmla="*/ 437469 h 473400"/>
                <a:gd name="connsiteX3" fmla="*/ 440679 w 497604"/>
                <a:gd name="connsiteY3" fmla="*/ 357570 h 473400"/>
                <a:gd name="connsiteX4" fmla="*/ 493945 w 497604"/>
                <a:gd name="connsiteY4" fmla="*/ 180016 h 473400"/>
                <a:gd name="connsiteX5" fmla="*/ 351902 w 497604"/>
                <a:gd name="connsiteY5" fmla="*/ 126750 h 473400"/>
                <a:gd name="connsiteX6" fmla="*/ 387413 w 497604"/>
                <a:gd name="connsiteY6" fmla="*/ 2463 h 473400"/>
                <a:gd name="connsiteX7" fmla="*/ 200981 w 497604"/>
                <a:gd name="connsiteY7" fmla="*/ 46851 h 473400"/>
                <a:gd name="connsiteX8" fmla="*/ 112205 w 497604"/>
                <a:gd name="connsiteY8" fmla="*/ 82362 h 473400"/>
                <a:gd name="connsiteX9" fmla="*/ 5673 w 497604"/>
                <a:gd name="connsiteY9" fmla="*/ 100117 h 473400"/>
                <a:gd name="connsiteX10" fmla="*/ 23428 w 497604"/>
                <a:gd name="connsiteY10" fmla="*/ 180016 h 47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604" h="473400">
                  <a:moveTo>
                    <a:pt x="23428" y="180016"/>
                  </a:moveTo>
                  <a:cubicBezTo>
                    <a:pt x="42663" y="239201"/>
                    <a:pt x="78173" y="412315"/>
                    <a:pt x="121082" y="455224"/>
                  </a:cubicBezTo>
                  <a:cubicBezTo>
                    <a:pt x="163991" y="498133"/>
                    <a:pt x="227614" y="453745"/>
                    <a:pt x="280880" y="437469"/>
                  </a:cubicBezTo>
                  <a:cubicBezTo>
                    <a:pt x="334146" y="421193"/>
                    <a:pt x="405168" y="400479"/>
                    <a:pt x="440679" y="357570"/>
                  </a:cubicBezTo>
                  <a:cubicBezTo>
                    <a:pt x="476190" y="314661"/>
                    <a:pt x="508741" y="218486"/>
                    <a:pt x="493945" y="180016"/>
                  </a:cubicBezTo>
                  <a:cubicBezTo>
                    <a:pt x="479149" y="141546"/>
                    <a:pt x="369657" y="156342"/>
                    <a:pt x="351902" y="126750"/>
                  </a:cubicBezTo>
                  <a:cubicBezTo>
                    <a:pt x="334147" y="97158"/>
                    <a:pt x="412566" y="15779"/>
                    <a:pt x="387413" y="2463"/>
                  </a:cubicBezTo>
                  <a:cubicBezTo>
                    <a:pt x="362260" y="-10853"/>
                    <a:pt x="246849" y="33535"/>
                    <a:pt x="200981" y="46851"/>
                  </a:cubicBezTo>
                  <a:cubicBezTo>
                    <a:pt x="155113" y="60167"/>
                    <a:pt x="144756" y="73484"/>
                    <a:pt x="112205" y="82362"/>
                  </a:cubicBezTo>
                  <a:cubicBezTo>
                    <a:pt x="79654" y="91240"/>
                    <a:pt x="18989" y="76443"/>
                    <a:pt x="5673" y="100117"/>
                  </a:cubicBezTo>
                  <a:cubicBezTo>
                    <a:pt x="-7643" y="123791"/>
                    <a:pt x="4193" y="120831"/>
                    <a:pt x="23428" y="180016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3" name="Ευθύγραμμο βέλος σύνδεσης 22"/>
            <p:cNvCxnSpPr/>
            <p:nvPr/>
          </p:nvCxnSpPr>
          <p:spPr>
            <a:xfrm flipH="1" flipV="1">
              <a:off x="2987824" y="2952083"/>
              <a:ext cx="521955" cy="332901"/>
            </a:xfrm>
            <a:prstGeom prst="straightConnector1">
              <a:avLst/>
            </a:prstGeom>
            <a:ln w="317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 flipH="1">
              <a:off x="2908211" y="4797152"/>
              <a:ext cx="601569" cy="288032"/>
            </a:xfrm>
            <a:prstGeom prst="straightConnector1">
              <a:avLst/>
            </a:prstGeom>
            <a:ln w="317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/>
            <p:nvPr/>
          </p:nvCxnSpPr>
          <p:spPr>
            <a:xfrm flipV="1">
              <a:off x="5652120" y="2952084"/>
              <a:ext cx="720080" cy="332900"/>
            </a:xfrm>
            <a:prstGeom prst="straightConnector1">
              <a:avLst/>
            </a:prstGeom>
            <a:ln w="317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5652120" y="4797152"/>
              <a:ext cx="720080" cy="288032"/>
            </a:xfrm>
            <a:prstGeom prst="straightConnector1">
              <a:avLst/>
            </a:prstGeom>
            <a:ln w="317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39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/>
          <a:lstStyle/>
          <a:p>
            <a:r>
              <a:rPr lang="en-GB" sz="3600" dirty="0"/>
              <a:t>DICOM</a:t>
            </a:r>
            <a:r>
              <a:rPr lang="el-GR" sz="3600" dirty="0"/>
              <a:t> - Μοναδικά Αναγνωριστικά </a:t>
            </a:r>
            <a:r>
              <a:rPr lang="el-GR" sz="2800" b="0" dirty="0" smtClean="0"/>
              <a:t>(3 </a:t>
            </a:r>
            <a:r>
              <a:rPr lang="el-GR" sz="2800" b="0" dirty="0"/>
              <a:t>από 3)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</a:t>
            </a:r>
            <a:r>
              <a:rPr lang="el-GR" dirty="0"/>
              <a:t>αρχική εικόνα και κάθε παραλλαγή της πρέπει να λάβουν από ένα </a:t>
            </a:r>
            <a:r>
              <a:rPr lang="el-GR" b="1" dirty="0"/>
              <a:t>μοναδικό αναγνωριστικό (</a:t>
            </a:r>
            <a:r>
              <a:rPr lang="en-US" b="1" dirty="0"/>
              <a:t>Unique Identifier</a:t>
            </a:r>
            <a:r>
              <a:rPr lang="el-GR" b="1" dirty="0"/>
              <a:t> - </a:t>
            </a:r>
            <a:r>
              <a:rPr lang="en-US" b="1" dirty="0"/>
              <a:t>UID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Τα </a:t>
            </a:r>
            <a:r>
              <a:rPr lang="el-GR" dirty="0"/>
              <a:t>μοναδικά χαρακτηριστικά δεν χρησιμοποιούνται μόνο για μεμονωμένες εικόνες αλλά και για σειρές εικόνων, εξετάσεις σε πρωτόκολλα ανταλλαγής δεδομένων κ.α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Κάθε μοναδικό αναγνωριστικό είναι μία συμβολοσειρά που περιλαμβάνει αριθμούς και τελείες και είναι σύμφωνο με </a:t>
            </a:r>
            <a:r>
              <a:rPr lang="en-US" dirty="0"/>
              <a:t>VR UI </a:t>
            </a:r>
            <a:r>
              <a:rPr lang="el-GR" dirty="0" smtClean="0"/>
              <a:t> (π.χ. </a:t>
            </a:r>
            <a:r>
              <a:rPr lang="el-GR" dirty="0"/>
              <a:t>“1.2.840.10008.1.2</a:t>
            </a:r>
            <a:r>
              <a:rPr lang="el-GR" dirty="0" smtClean="0"/>
              <a:t>”)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2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DICOM</a:t>
            </a:r>
            <a:r>
              <a:rPr lang="el-GR" dirty="0"/>
              <a:t> - </a:t>
            </a:r>
            <a:r>
              <a:rPr lang="el-GR" dirty="0" smtClean="0"/>
              <a:t>Ιεράρχηση πληροφοριών </a:t>
            </a:r>
            <a:r>
              <a:rPr lang="el-GR" sz="3100" b="0" dirty="0" smtClean="0"/>
              <a:t>(1 από 3) </a:t>
            </a:r>
            <a:endParaRPr lang="en-US" sz="31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Το πρότυπο </a:t>
            </a:r>
            <a:r>
              <a:rPr lang="en-US" dirty="0"/>
              <a:t>DICOM </a:t>
            </a:r>
            <a:r>
              <a:rPr lang="el-GR" dirty="0"/>
              <a:t>χρησιμοποιεί ένα ιεραρχικό μοντέλο για τη δόμηση των πληροφοριών που αφορούν σε έναν ασθενή και στις εξετάσεις </a:t>
            </a:r>
            <a:r>
              <a:rPr lang="el-GR" dirty="0" smtClean="0"/>
              <a:t>τους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Ένας ασθενής κάνει μία ή περισσότερες </a:t>
            </a:r>
            <a:r>
              <a:rPr lang="el-GR" dirty="0" smtClean="0"/>
              <a:t>εξετάσεις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Κάθε εξέταση περιλαμβάνει μία ή περισσότερες σειρές </a:t>
            </a:r>
            <a:r>
              <a:rPr lang="el-GR" dirty="0" smtClean="0"/>
              <a:t>εικόνων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Κάθε σειρά εικόνων περιλαμβάνει μία ή περισσότερες </a:t>
            </a:r>
            <a:r>
              <a:rPr lang="el-GR" dirty="0" smtClean="0"/>
              <a:t>εικόνες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2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συστήματα</a:t>
            </a:r>
            <a:r>
              <a:rPr lang="en-US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SPECT</a:t>
            </a:r>
            <a:endParaRPr lang="el-GR" b="1" dirty="0"/>
          </a:p>
        </p:txBody>
      </p:sp>
      <p:pic>
        <p:nvPicPr>
          <p:cNvPr id="1026" name="Picture 2" descr="File:SPECT Slice of 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6472" y="1844824"/>
            <a:ext cx="2181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6109680" y="4215447"/>
            <a:ext cx="285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SPECT Slice of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Heart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Dirk Hünniger"/>
              </a:rPr>
              <a:t>Dirk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irk Hünniger"/>
              </a:rPr>
              <a:t>Hünniger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File:SPECT 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765946" cy="43100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5368" y="5693204"/>
            <a:ext cx="229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SPECT </a:t>
            </a:r>
            <a:r>
              <a:rPr lang="en-US" sz="1200" dirty="0" smtClean="0">
                <a:latin typeface="+mn-lt"/>
                <a:hlinkClick r:id="rId7"/>
              </a:rPr>
              <a:t>CT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 </a:t>
            </a:r>
            <a:r>
              <a:rPr lang="en-US" sz="1200" dirty="0" err="1">
                <a:latin typeface="+mn-lt"/>
                <a:hlinkClick r:id="rId8" tooltip="User:Ytrottier (page does not exist)"/>
              </a:rPr>
              <a:t>Ytrottier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- Ιεράρχηση πληροφοριών </a:t>
            </a:r>
            <a:r>
              <a:rPr lang="el-GR" sz="3100" b="0" dirty="0" smtClean="0"/>
              <a:t>(2 </a:t>
            </a:r>
            <a:r>
              <a:rPr lang="el-GR" sz="3100" b="0" dirty="0"/>
              <a:t>από 3) </a:t>
            </a:r>
            <a:endParaRPr lang="en-US" dirty="0"/>
          </a:p>
        </p:txBody>
      </p:sp>
      <p:grpSp>
        <p:nvGrpSpPr>
          <p:cNvPr id="35" name="Ομάδα 34"/>
          <p:cNvGrpSpPr/>
          <p:nvPr/>
        </p:nvGrpSpPr>
        <p:grpSpPr>
          <a:xfrm>
            <a:off x="317803" y="1556792"/>
            <a:ext cx="8466506" cy="4812033"/>
            <a:chOff x="317803" y="1556792"/>
            <a:chExt cx="8466506" cy="4812033"/>
          </a:xfrm>
        </p:grpSpPr>
        <p:sp>
          <p:nvSpPr>
            <p:cNvPr id="5" name="TextBox 4"/>
            <p:cNvSpPr txBox="1"/>
            <p:nvPr/>
          </p:nvSpPr>
          <p:spPr>
            <a:xfrm>
              <a:off x="3275856" y="1556792"/>
              <a:ext cx="2289858" cy="646331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Ασθενής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Patient ID 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(0010,0020)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2780928"/>
              <a:ext cx="3168881" cy="646331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Εξέταση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Study Instance UID (0020,000D)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2780927"/>
              <a:ext cx="3168881" cy="646331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Εξέταση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Study Instance UID (0020,000D)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401" y="3861048"/>
              <a:ext cx="1886478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Σειρά εικόνων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Series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Instane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UID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(0020,000E)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3861048"/>
              <a:ext cx="1886478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Σειρά εικόνων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Series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Instane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UID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(0020,000E)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05289" y="3861048"/>
              <a:ext cx="1886478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Σειρά εικόνων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Series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Instane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UID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(0020,000E)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803" y="5445495"/>
              <a:ext cx="2028825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Εικόνα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Image SOP Instance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UID (0008,0018)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63709" y="5445495"/>
              <a:ext cx="2028825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Εικόνα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Image SOP Instance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UID (0008,0018)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3050" y="5445495"/>
              <a:ext cx="2028825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Εικόνα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Image SOP Instance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UID (0008,0018)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55484" y="5445495"/>
              <a:ext cx="2028825" cy="923330"/>
            </a:xfrm>
            <a:prstGeom prst="rect">
              <a:avLst/>
            </a:prstGeom>
            <a:noFill/>
            <a:ln w="19050">
              <a:solidFill>
                <a:srgbClr val="34494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Εικόνα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Image SOP Instance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UID (0008,0018)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" name="Ευθύγραμμο βέλος σύνδεσης 17"/>
            <p:cNvCxnSpPr>
              <a:stCxn id="5" idx="2"/>
              <a:endCxn id="7" idx="0"/>
            </p:cNvCxnSpPr>
            <p:nvPr/>
          </p:nvCxnSpPr>
          <p:spPr>
            <a:xfrm flipH="1">
              <a:off x="2556041" y="2203123"/>
              <a:ext cx="1864744" cy="577805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>
              <a:stCxn id="5" idx="2"/>
              <a:endCxn id="9" idx="0"/>
            </p:cNvCxnSpPr>
            <p:nvPr/>
          </p:nvCxnSpPr>
          <p:spPr>
            <a:xfrm>
              <a:off x="4420785" y="2203123"/>
              <a:ext cx="2527744" cy="577804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>
              <a:stCxn id="7" idx="2"/>
              <a:endCxn id="10" idx="0"/>
            </p:cNvCxnSpPr>
            <p:nvPr/>
          </p:nvCxnSpPr>
          <p:spPr>
            <a:xfrm flipH="1">
              <a:off x="1331640" y="3427259"/>
              <a:ext cx="1224401" cy="433789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7" idx="2"/>
              <a:endCxn id="11" idx="0"/>
            </p:cNvCxnSpPr>
            <p:nvPr/>
          </p:nvCxnSpPr>
          <p:spPr>
            <a:xfrm>
              <a:off x="2556041" y="3427259"/>
              <a:ext cx="1231006" cy="433789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stCxn id="9" idx="2"/>
              <a:endCxn id="12" idx="0"/>
            </p:cNvCxnSpPr>
            <p:nvPr/>
          </p:nvCxnSpPr>
          <p:spPr>
            <a:xfrm flipH="1">
              <a:off x="6948528" y="3427258"/>
              <a:ext cx="1" cy="433790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>
              <a:stCxn id="10" idx="2"/>
              <a:endCxn id="13" idx="0"/>
            </p:cNvCxnSpPr>
            <p:nvPr/>
          </p:nvCxnSpPr>
          <p:spPr>
            <a:xfrm>
              <a:off x="1331640" y="4784378"/>
              <a:ext cx="576" cy="661117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>
              <a:stCxn id="10" idx="2"/>
              <a:endCxn id="14" idx="0"/>
            </p:cNvCxnSpPr>
            <p:nvPr/>
          </p:nvCxnSpPr>
          <p:spPr>
            <a:xfrm>
              <a:off x="1331640" y="4784378"/>
              <a:ext cx="2146482" cy="661117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>
              <a:stCxn id="11" idx="2"/>
              <a:endCxn id="15" idx="0"/>
            </p:cNvCxnSpPr>
            <p:nvPr/>
          </p:nvCxnSpPr>
          <p:spPr>
            <a:xfrm>
              <a:off x="3787047" y="4784378"/>
              <a:ext cx="1850416" cy="661117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>
              <a:stCxn id="12" idx="2"/>
              <a:endCxn id="16" idx="0"/>
            </p:cNvCxnSpPr>
            <p:nvPr/>
          </p:nvCxnSpPr>
          <p:spPr>
            <a:xfrm>
              <a:off x="6948528" y="4784378"/>
              <a:ext cx="821369" cy="661117"/>
            </a:xfrm>
            <a:prstGeom prst="straightConnector1">
              <a:avLst/>
            </a:prstGeom>
            <a:ln w="19050">
              <a:solidFill>
                <a:srgbClr val="34494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699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DICOM</a:t>
            </a:r>
            <a:r>
              <a:rPr lang="el-GR" dirty="0"/>
              <a:t> - Ιεράρχηση πληροφοριών </a:t>
            </a:r>
            <a:r>
              <a:rPr lang="el-GR" sz="3100" b="0" dirty="0" smtClean="0"/>
              <a:t>(3 </a:t>
            </a:r>
            <a:r>
              <a:rPr lang="el-GR" sz="3100" b="0" dirty="0"/>
              <a:t>από 3)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Σε </a:t>
            </a:r>
            <a:r>
              <a:rPr lang="el-GR" dirty="0"/>
              <a:t>κάθε ένα από τα τέσσερα επίπεδα της ιεραρχίας (ασθενής, εξέταση, σειρά εικόνων, εικόνα) ανατίθεται ένα αναγνωριστικό που προσδιορίζει το επίπεδο με μοναδικό </a:t>
            </a:r>
            <a:r>
              <a:rPr lang="el-GR" dirty="0" smtClean="0"/>
              <a:t>τρόπο :</a:t>
            </a:r>
          </a:p>
          <a:p>
            <a:pPr lvl="1"/>
            <a:r>
              <a:rPr lang="el-GR" dirty="0"/>
              <a:t>Στο επίπεδο του ασθενή, το αναγνωριστικό αυτό είναι ο κωδικός ασθενή </a:t>
            </a:r>
            <a:r>
              <a:rPr lang="en-US" dirty="0" smtClean="0"/>
              <a:t>Patient ID</a:t>
            </a:r>
            <a:r>
              <a:rPr lang="el-GR" dirty="0" smtClean="0"/>
              <a:t> (</a:t>
            </a:r>
            <a:r>
              <a:rPr lang="el-GR" dirty="0"/>
              <a:t>0010,0020</a:t>
            </a:r>
            <a:r>
              <a:rPr lang="el-GR" dirty="0" smtClean="0"/>
              <a:t>).</a:t>
            </a:r>
          </a:p>
          <a:p>
            <a:pPr lvl="1"/>
            <a:r>
              <a:rPr lang="el-GR" dirty="0"/>
              <a:t>Στο επίπεδο της εξέτασης κάθε εξέταση έχει ένα μοναδικό αναγνωριστικό που είναι στο </a:t>
            </a:r>
            <a:r>
              <a:rPr lang="en-US" dirty="0"/>
              <a:t>tag</a:t>
            </a:r>
            <a:r>
              <a:rPr lang="el-GR" dirty="0"/>
              <a:t> (0020,000</a:t>
            </a:r>
            <a:r>
              <a:rPr lang="en-US" dirty="0"/>
              <a:t>D</a:t>
            </a:r>
            <a:r>
              <a:rPr lang="el-GR" dirty="0"/>
              <a:t>) </a:t>
            </a:r>
            <a:r>
              <a:rPr lang="en-US" dirty="0" smtClean="0"/>
              <a:t>Study </a:t>
            </a:r>
            <a:r>
              <a:rPr lang="en-US" dirty="0"/>
              <a:t>Instance </a:t>
            </a:r>
            <a:r>
              <a:rPr lang="en-US" dirty="0" smtClean="0"/>
              <a:t>UID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Κάθε </a:t>
            </a:r>
            <a:r>
              <a:rPr lang="el-GR" dirty="0"/>
              <a:t>σειρά εικόνων έχει το αναγνωριστικό (0020,000Ε) </a:t>
            </a:r>
            <a:r>
              <a:rPr lang="en-US" dirty="0" smtClean="0"/>
              <a:t>Series </a:t>
            </a:r>
            <a:r>
              <a:rPr lang="en-US" dirty="0"/>
              <a:t>Instance </a:t>
            </a:r>
            <a:r>
              <a:rPr lang="en-US" dirty="0" smtClean="0"/>
              <a:t>UID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Κάθε </a:t>
            </a:r>
            <a:r>
              <a:rPr lang="el-GR" dirty="0"/>
              <a:t>εικόνα έχει το αναγνωριστικό (0008,0018) “</a:t>
            </a:r>
            <a:r>
              <a:rPr lang="en-US" dirty="0"/>
              <a:t>Image SOP Instance </a:t>
            </a:r>
            <a:r>
              <a:rPr lang="en-US" dirty="0" smtClean="0"/>
              <a:t>UID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01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/>
              <a:t> </a:t>
            </a:r>
            <a:r>
              <a:rPr lang="el-GR" sz="3200" b="0" smtClean="0"/>
              <a:t>(5 </a:t>
            </a:r>
            <a:r>
              <a:rPr lang="el-GR" sz="3200" b="0"/>
              <a:t>από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Το πρότυπο </a:t>
            </a:r>
            <a:r>
              <a:rPr lang="en-US" dirty="0"/>
              <a:t>DICOM </a:t>
            </a:r>
            <a:r>
              <a:rPr lang="el-GR" dirty="0"/>
              <a:t>στηρίζεται σε </a:t>
            </a:r>
            <a:r>
              <a:rPr lang="el-GR" dirty="0" smtClean="0"/>
              <a:t>μία ιεραρχική οργάνωση των δεδομένων για </a:t>
            </a:r>
            <a:r>
              <a:rPr lang="el-GR" dirty="0"/>
              <a:t>τη δημιουργία ενός </a:t>
            </a:r>
            <a:r>
              <a:rPr lang="el-GR" dirty="0" smtClean="0"/>
              <a:t>αντικειμένου :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Τα </a:t>
            </a:r>
            <a:r>
              <a:rPr lang="el-GR" dirty="0"/>
              <a:t>στοιχεία δεδομένων χρησιμοποιούνται για την κατασκευή </a:t>
            </a:r>
            <a:r>
              <a:rPr lang="el-GR" b="1" dirty="0"/>
              <a:t>δομικών μονάδων πληροφοριών (</a:t>
            </a:r>
            <a:r>
              <a:rPr lang="en-US" b="1" dirty="0"/>
              <a:t>information modules</a:t>
            </a:r>
            <a:r>
              <a:rPr lang="el-GR" b="1" dirty="0" smtClean="0"/>
              <a:t>),</a:t>
            </a:r>
            <a:endParaRPr lang="en-US" b="1" dirty="0" smtClean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Δομικές </a:t>
            </a:r>
            <a:r>
              <a:rPr lang="el-GR" dirty="0"/>
              <a:t>μονάδες πληροφορίας ομαδοποιούνται για να </a:t>
            </a:r>
            <a:r>
              <a:rPr lang="el-GR" b="1" dirty="0"/>
              <a:t>σχηματίσουν οντότητες πληροφοριών (</a:t>
            </a:r>
            <a:r>
              <a:rPr lang="en-US" b="1" dirty="0"/>
              <a:t>Information Entities</a:t>
            </a:r>
            <a:r>
              <a:rPr lang="el-GR" b="1" dirty="0"/>
              <a:t> - </a:t>
            </a:r>
            <a:r>
              <a:rPr lang="en-US" b="1" dirty="0"/>
              <a:t>IEs</a:t>
            </a:r>
            <a:r>
              <a:rPr lang="el-GR" b="1" dirty="0" smtClean="0"/>
              <a:t>),</a:t>
            </a:r>
            <a:endParaRPr lang="en-US" b="1" dirty="0" smtClean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b="1" dirty="0" smtClean="0"/>
              <a:t>Οντότητες </a:t>
            </a:r>
            <a:r>
              <a:rPr lang="el-GR" b="1" dirty="0"/>
              <a:t>πληροφοριών συνενώνονται για να σχηματίσουν ορισμούς αντικειμένων πληροφοριών (</a:t>
            </a:r>
            <a:r>
              <a:rPr lang="en-US" b="1" dirty="0"/>
              <a:t>Information Object Definitions</a:t>
            </a:r>
            <a:r>
              <a:rPr lang="el-GR" b="1" dirty="0"/>
              <a:t> - </a:t>
            </a:r>
            <a:r>
              <a:rPr lang="en-US" b="1" dirty="0"/>
              <a:t>IODs</a:t>
            </a:r>
            <a:r>
              <a:rPr lang="el-GR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311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 - </a:t>
            </a:r>
            <a:r>
              <a:rPr lang="el-GR" dirty="0"/>
              <a:t>Δομικές μονάδες πληροφοριών </a:t>
            </a:r>
            <a:r>
              <a:rPr lang="el-GR" sz="3300" b="0" dirty="0" smtClean="0"/>
              <a:t>(1 </a:t>
            </a:r>
            <a:r>
              <a:rPr lang="el-GR" sz="3300" b="0" dirty="0"/>
              <a:t>από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Οι </a:t>
            </a:r>
            <a:r>
              <a:rPr lang="el-GR" b="1" dirty="0"/>
              <a:t>δομικές μονάδες </a:t>
            </a:r>
            <a:r>
              <a:rPr lang="el-GR" b="1" dirty="0" smtClean="0"/>
              <a:t>πληροφοριών (</a:t>
            </a:r>
            <a:r>
              <a:rPr lang="en-US" b="1" dirty="0" smtClean="0"/>
              <a:t>information modules</a:t>
            </a:r>
            <a:r>
              <a:rPr lang="el-GR" b="1" dirty="0" smtClean="0"/>
              <a:t>)</a:t>
            </a:r>
            <a:r>
              <a:rPr lang="el-GR" dirty="0" smtClean="0"/>
              <a:t> </a:t>
            </a:r>
            <a:r>
              <a:rPr lang="el-GR" dirty="0"/>
              <a:t>παρέχουν το πρώτο και πιο σημαντικό επίπεδο οργάνωσης στοιχείων </a:t>
            </a:r>
            <a:r>
              <a:rPr lang="el-GR" dirty="0" smtClean="0"/>
              <a:t>δεδομένων.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Υπάρχουν </a:t>
            </a:r>
            <a:r>
              <a:rPr lang="el-GR" dirty="0"/>
              <a:t>περίπου 100 δομικές μονάδες, οι οποίες ορίζονται στο τόμο 3 του </a:t>
            </a:r>
            <a:r>
              <a:rPr lang="el-GR" dirty="0" smtClean="0"/>
              <a:t>προτύπου.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Δεν </a:t>
            </a:r>
            <a:r>
              <a:rPr lang="el-GR" dirty="0"/>
              <a:t>απαιτείται οι δομικές μονάδες πληροφοριών να περιέχουν τιμές για κάθε στοιχείο δεδομένων που τις απαρτίζουν. Απλώς, παρέχουν ένα οργανωμένο τρόπο συλλογής σχετικών </a:t>
            </a:r>
            <a:r>
              <a:rPr lang="el-GR" dirty="0" smtClean="0"/>
              <a:t>δεδομένων</a:t>
            </a:r>
            <a:r>
              <a:rPr lang="el-GR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42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 - </a:t>
            </a:r>
            <a:r>
              <a:rPr lang="el-GR" dirty="0"/>
              <a:t>Δομικές μονάδες </a:t>
            </a:r>
            <a:r>
              <a:rPr lang="el-GR" dirty="0" smtClean="0"/>
              <a:t>πληροφοριών </a:t>
            </a:r>
            <a:r>
              <a:rPr lang="el-GR" sz="3300" b="0" dirty="0" smtClean="0"/>
              <a:t>(2 από 2)</a:t>
            </a:r>
            <a:endParaRPr lang="en-US" sz="33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896544"/>
          </a:xfrm>
        </p:spPr>
        <p:txBody>
          <a:bodyPr/>
          <a:lstStyle/>
          <a:p>
            <a:r>
              <a:rPr lang="el-GR" dirty="0" smtClean="0"/>
              <a:t>Παράδειγμα δομικής μονάδας.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7563067"/>
              </p:ext>
            </p:extLst>
          </p:nvPr>
        </p:nvGraphicFramePr>
        <p:xfrm>
          <a:off x="301625" y="2800312"/>
          <a:ext cx="8534400" cy="3364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4151"/>
                <a:gridCol w="1584176"/>
                <a:gridCol w="469607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Στοιχείο δεδομένων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Tag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Περιγραφή</a:t>
                      </a:r>
                      <a:endParaRPr lang="en-US" sz="16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BC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 Name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(0010,0010)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Πλήρες όνομα ασθενή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 Id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(0010,0020)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Πρωτεύον αριθμός ταυτοποίησης ή κωδικός για τον ασθενή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Patient IDs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(0010,1000)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Άλλοι αριθμοί ταυτοποίησης ή κωδικοί που χρησιμοποιούνται για να προσδιοριστεί ο ασθενής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Patient Names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(0010,1001)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Άλλα ονόματα του ασθενή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Patient’s Birth Name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(0010,1005)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Το όνομα γέννησης του ασθενή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Patient’s Mother’s Birth Name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(0010,1060)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Όνομα γέννησης της μητέρας του ασθενή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Medical Record Locator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(0010,1090)</a:t>
                      </a:r>
                      <a:endParaRPr lang="en-US" sz="16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Αναγνωριστικό που χρησιμοποιείται για την εύρεση υπάρχοντος ιατρικού φακέλου του ασθενή</a:t>
                      </a:r>
                      <a:endParaRPr lang="en-US" sz="16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267744"/>
            <a:ext cx="3082895" cy="369332"/>
          </a:xfrm>
          <a:prstGeom prst="rect">
            <a:avLst/>
          </a:prstGeom>
          <a:noFill/>
          <a:ln>
            <a:solidFill>
              <a:srgbClr val="8CADAE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Patient Identification Module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1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</a:t>
            </a:r>
            <a:r>
              <a:rPr lang="el-GR" dirty="0" smtClean="0"/>
              <a:t> - </a:t>
            </a:r>
            <a:r>
              <a:rPr lang="el-GR" dirty="0"/>
              <a:t>Οντότητες πληροφοριών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Οι </a:t>
            </a:r>
            <a:r>
              <a:rPr lang="el-GR" b="1" dirty="0"/>
              <a:t>οντότητες πληροφοριών (</a:t>
            </a:r>
            <a:r>
              <a:rPr lang="en-US" b="1" dirty="0"/>
              <a:t>Information Entities</a:t>
            </a:r>
            <a:r>
              <a:rPr lang="el-GR" b="1" dirty="0"/>
              <a:t> - </a:t>
            </a:r>
            <a:r>
              <a:rPr lang="en-US" b="1" dirty="0"/>
              <a:t>IEs</a:t>
            </a:r>
            <a:r>
              <a:rPr lang="el-GR" b="1" dirty="0"/>
              <a:t>)</a:t>
            </a:r>
            <a:r>
              <a:rPr lang="el-GR" dirty="0"/>
              <a:t> απαρτίζονται από δομικές μονάδες  </a:t>
            </a:r>
            <a:r>
              <a:rPr lang="el-GR" dirty="0" smtClean="0"/>
              <a:t>πληροφοριών.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dirty="0"/>
              <a:t>παράδειγμα, το πρότυπο </a:t>
            </a:r>
            <a:r>
              <a:rPr lang="en-US" dirty="0"/>
              <a:t>DICOM </a:t>
            </a:r>
            <a:r>
              <a:rPr lang="el-GR" dirty="0"/>
              <a:t>ορίζει ότι το </a:t>
            </a:r>
            <a:r>
              <a:rPr lang="en-US" dirty="0"/>
              <a:t>IE Common Patient </a:t>
            </a:r>
            <a:r>
              <a:rPr lang="el-GR" dirty="0"/>
              <a:t>περιλαμβάνει τις δομικές μονάδες </a:t>
            </a:r>
            <a:r>
              <a:rPr lang="en-US" dirty="0"/>
              <a:t>Patient Module</a:t>
            </a:r>
            <a:r>
              <a:rPr lang="el-GR" dirty="0"/>
              <a:t>, </a:t>
            </a:r>
            <a:r>
              <a:rPr lang="en-US" dirty="0"/>
              <a:t>Specimen Identification Module</a:t>
            </a:r>
            <a:r>
              <a:rPr lang="el-GR" dirty="0"/>
              <a:t> και </a:t>
            </a:r>
            <a:r>
              <a:rPr lang="en-US" dirty="0"/>
              <a:t>Clinical Trial Subject </a:t>
            </a:r>
            <a:r>
              <a:rPr lang="en-US" dirty="0" smtClean="0"/>
              <a:t>Module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213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DICOM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smtClean="0"/>
              <a:t>Ορισμοί </a:t>
            </a:r>
            <a:r>
              <a:rPr lang="el-GR" sz="3300" b="0" dirty="0"/>
              <a:t>αντικειμένων </a:t>
            </a:r>
            <a:r>
              <a:rPr lang="el-GR" sz="3300" b="0" dirty="0" smtClean="0"/>
              <a:t>πληροφοριών (1 από 5)</a:t>
            </a:r>
            <a:endParaRPr lang="en-US" sz="33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Οι </a:t>
            </a:r>
            <a:r>
              <a:rPr lang="el-GR" b="1" dirty="0"/>
              <a:t>ορισμοί αντικειμένων πληροφοριών (</a:t>
            </a:r>
            <a:r>
              <a:rPr lang="en-US" b="1" dirty="0"/>
              <a:t>Information Object Definitions</a:t>
            </a:r>
            <a:r>
              <a:rPr lang="el-GR" b="1" dirty="0"/>
              <a:t> - </a:t>
            </a:r>
            <a:r>
              <a:rPr lang="en-US" b="1" dirty="0"/>
              <a:t>IODs</a:t>
            </a:r>
            <a:r>
              <a:rPr lang="el-GR" b="1" dirty="0"/>
              <a:t>)</a:t>
            </a:r>
            <a:r>
              <a:rPr lang="el-GR" dirty="0"/>
              <a:t> αποτελούνται από οντότητες πληροφοριών και είναι στην κορυφή της ιεραρχίας </a:t>
            </a:r>
            <a:r>
              <a:rPr lang="el-GR" dirty="0" smtClean="0"/>
              <a:t>οργάνωσης πληροφοριών.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Στην </a:t>
            </a:r>
            <a:r>
              <a:rPr lang="el-GR" dirty="0"/>
              <a:t>ουσία ορίζουν τα αντικείμενα που χρησιμοποιούνται από το πρότυπο </a:t>
            </a:r>
            <a:r>
              <a:rPr lang="en-US" dirty="0" smtClean="0"/>
              <a:t>DICOM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Τα </a:t>
            </a:r>
            <a:r>
              <a:rPr lang="en-US" dirty="0"/>
              <a:t>IODs </a:t>
            </a:r>
            <a:r>
              <a:rPr lang="el-GR" dirty="0"/>
              <a:t>αναπαριστούν τους πιο συνήθεις τύπους δεδομένων στην ψηφιακή απεικόνιση, όπως για παράδειγμα εικόνες από διάφορες απεικονιστικές </a:t>
            </a:r>
            <a:r>
              <a:rPr lang="el-GR" dirty="0" smtClean="0"/>
              <a:t>τεχνικές.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9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Ορισμοί αντικειμένων πληροφοριών </a:t>
            </a:r>
            <a:r>
              <a:rPr lang="el-GR" sz="3300" b="0" dirty="0" smtClean="0"/>
              <a:t>(2 </a:t>
            </a:r>
            <a:r>
              <a:rPr lang="el-GR" sz="3300" b="0" dirty="0"/>
              <a:t>από 5)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0679837"/>
              </p:ext>
            </p:extLst>
          </p:nvPr>
        </p:nvGraphicFramePr>
        <p:xfrm>
          <a:off x="323528" y="1917883"/>
          <a:ext cx="8424936" cy="4684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2208"/>
                <a:gridCol w="2016224"/>
                <a:gridCol w="4536504"/>
              </a:tblGrid>
              <a:tr h="436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Οντότητα Πληροφοριών (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IE)</a:t>
                      </a:r>
                      <a:endParaRPr lang="en-US" sz="1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Δομική Μονάδα Πληροφοριών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 (Module)</a:t>
                      </a:r>
                      <a:endParaRPr lang="en-US" sz="1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Χρήση (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: υποχρεωτικό, 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: υπό συνθήκη υποχρεωτικό, 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U</a:t>
                      </a:r>
                      <a:r>
                        <a:rPr lang="el-GR" sz="1400" b="1" dirty="0">
                          <a:effectLst/>
                          <a:latin typeface="Calibri" pitchFamily="34" charset="0"/>
                        </a:rPr>
                        <a:t>: προαιρετικό)</a:t>
                      </a:r>
                      <a:endParaRPr lang="en-US" sz="1400" b="1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Patient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Patient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Clinical Trial Subject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Study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General Study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Patient Study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Clinical Trial Study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Series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General Series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Clinical Trial Series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Frame of Reference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Frame of Reference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Equipment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General Equipment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Image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General Image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Image Plane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67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Image Pixel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lang="el-GR" sz="1400" dirty="0">
                          <a:effectLst/>
                          <a:latin typeface="Calibri" pitchFamily="34" charset="0"/>
                        </a:rPr>
                        <a:t> – Απαιτείται εάν έχει χρησιμοποιηθεί μέσο αντίθεσης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Contrast/Bolus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CT Image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Overlay Plane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 pitchFamily="34" charset="0"/>
                        </a:rPr>
                        <a:t>VOI LUT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U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218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SOP Common</a:t>
                      </a:r>
                      <a:endParaRPr lang="en-US" sz="140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M</a:t>
                      </a:r>
                      <a:endParaRPr lang="en-US" sz="1400" dirty="0">
                        <a:effectLst/>
                        <a:latin typeface="Calibri" pitchFamily="34" charset="0"/>
                        <a:ea typeface="PMingLiU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23528" y="1486996"/>
            <a:ext cx="6067430" cy="430887"/>
          </a:xfrm>
          <a:prstGeom prst="rect">
            <a:avLst/>
          </a:prstGeom>
          <a:ln>
            <a:solidFill>
              <a:srgbClr val="8CADAE"/>
            </a:solidFill>
          </a:ln>
        </p:spPr>
        <p:txBody>
          <a:bodyPr wrap="none">
            <a:spAutoFit/>
          </a:bodyPr>
          <a:lstStyle/>
          <a:p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Παράδειγμα - 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IOD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εξέταση αξονικής τομογραφίας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8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Ορισμοί αντικειμένων πληροφοριών </a:t>
            </a:r>
            <a:r>
              <a:rPr lang="el-GR" sz="3300" b="0" dirty="0" smtClean="0"/>
              <a:t>(3 </a:t>
            </a:r>
            <a:r>
              <a:rPr lang="el-GR" sz="3300" b="0" dirty="0"/>
              <a:t>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IOD </a:t>
            </a:r>
            <a:r>
              <a:rPr lang="el-GR" dirty="0" smtClean="0"/>
              <a:t>εικόνας </a:t>
            </a:r>
            <a:r>
              <a:rPr lang="en-US" dirty="0" smtClean="0"/>
              <a:t>MR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5695" y="2228648"/>
            <a:ext cx="2714644" cy="4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40339" y="2228648"/>
            <a:ext cx="162414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8220" y="2204864"/>
            <a:ext cx="26574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454" y="3356992"/>
            <a:ext cx="1852258" cy="1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93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Ορισμοί αντικειμένων πληροφοριών </a:t>
            </a:r>
            <a:r>
              <a:rPr lang="el-GR" sz="3300" b="0" dirty="0" smtClean="0"/>
              <a:t>(4 </a:t>
            </a:r>
            <a:r>
              <a:rPr lang="el-GR" sz="3300" b="0" dirty="0"/>
              <a:t>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IOD </a:t>
            </a:r>
            <a:r>
              <a:rPr lang="el-GR" dirty="0"/>
              <a:t>εικόνας </a:t>
            </a:r>
            <a:r>
              <a:rPr lang="en-US" dirty="0" smtClean="0"/>
              <a:t>MR</a:t>
            </a:r>
            <a:r>
              <a:rPr lang="el-GR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1952196"/>
            <a:ext cx="285752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9320" y="1952196"/>
            <a:ext cx="19288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337230"/>
            <a:ext cx="1852258" cy="1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17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συστήματα</a:t>
            </a:r>
            <a:r>
              <a:rPr lang="en-US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PET</a:t>
            </a:r>
            <a:endParaRPr lang="el-GR" b="1" dirty="0"/>
          </a:p>
        </p:txBody>
      </p:sp>
      <p:pic>
        <p:nvPicPr>
          <p:cNvPr id="4098" name="Picture 2" descr="File:PET-schem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294317"/>
            <a:ext cx="4880752" cy="3575152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PET-MIPS-anim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5900" y="1419455"/>
            <a:ext cx="2952328" cy="44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1431756" y="587020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PET-schema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amato"/>
              </a:rPr>
              <a:t>Damato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5739916" y="594928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PET-MIPS-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anim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amato"/>
              </a:rPr>
              <a:t>Damato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5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DICOM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Ορισμοί αντικειμένων πληροφοριών </a:t>
            </a:r>
            <a:r>
              <a:rPr lang="el-GR" sz="3300" b="0" dirty="0" smtClean="0"/>
              <a:t>(5 </a:t>
            </a:r>
            <a:r>
              <a:rPr lang="el-GR" sz="3300" b="0" dirty="0"/>
              <a:t>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IOD </a:t>
            </a:r>
            <a:r>
              <a:rPr lang="el-GR" dirty="0"/>
              <a:t>εικόνας </a:t>
            </a:r>
            <a:r>
              <a:rPr lang="en-US" dirty="0" smtClean="0"/>
              <a:t>MR</a:t>
            </a:r>
            <a:r>
              <a:rPr lang="el-GR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16430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4914" y="2132856"/>
            <a:ext cx="1857388" cy="4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2270" y="2132856"/>
            <a:ext cx="2000264" cy="10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199645"/>
            <a:ext cx="1852258" cy="1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90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Παντελής </a:t>
            </a:r>
            <a:r>
              <a:rPr lang="el-GR" sz="2000" dirty="0" smtClean="0"/>
              <a:t>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«Ιατρική Πληροφορική - Θ. Ενότητα 9</a:t>
            </a:r>
            <a:r>
              <a:rPr lang="en-US" sz="2000" dirty="0" smtClean="0"/>
              <a:t>: </a:t>
            </a:r>
            <a:r>
              <a:rPr lang="el-GR" sz="2000" dirty="0">
                <a:solidFill>
                  <a:prstClr val="black"/>
                </a:solidFill>
              </a:rPr>
              <a:t>Πρότυπο </a:t>
            </a:r>
            <a:r>
              <a:rPr lang="en-US" sz="2000" dirty="0">
                <a:solidFill>
                  <a:prstClr val="black"/>
                </a:solidFill>
              </a:rPr>
              <a:t>DICOM</a:t>
            </a:r>
            <a:r>
              <a:rPr lang="el-GR" sz="2000" dirty="0">
                <a:solidFill>
                  <a:prstClr val="black"/>
                </a:solidFill>
              </a:rPr>
              <a:t> – </a:t>
            </a:r>
            <a:r>
              <a:rPr lang="en-US" sz="2000" dirty="0">
                <a:solidFill>
                  <a:prstClr val="black"/>
                </a:solidFill>
              </a:rPr>
              <a:t>Data Dictionary, VR, Tags, </a:t>
            </a:r>
            <a:r>
              <a:rPr lang="en-US" sz="2000" dirty="0" err="1">
                <a:solidFill>
                  <a:prstClr val="black"/>
                </a:solidFill>
              </a:rPr>
              <a:t>Imlpicit</a:t>
            </a:r>
            <a:r>
              <a:rPr lang="en-US" sz="2000" dirty="0">
                <a:solidFill>
                  <a:prstClr val="black"/>
                </a:solidFill>
              </a:rPr>
              <a:t> and Explicit VR, Information </a:t>
            </a:r>
            <a:r>
              <a:rPr lang="en-US" sz="2000" dirty="0" err="1">
                <a:solidFill>
                  <a:prstClr val="black"/>
                </a:solidFill>
              </a:rPr>
              <a:t>modyles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Ies</a:t>
            </a:r>
            <a:r>
              <a:rPr lang="en-US" sz="2000" dirty="0">
                <a:solidFill>
                  <a:prstClr val="black"/>
                </a:solidFill>
              </a:rPr>
              <a:t>, IODs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συστήματα</a:t>
            </a:r>
            <a:r>
              <a:rPr lang="en-US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45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/>
              <a:t>ULTRASOUND</a:t>
            </a:r>
            <a:endParaRPr lang="el-GR" b="1" dirty="0"/>
          </a:p>
        </p:txBody>
      </p:sp>
      <p:pic>
        <p:nvPicPr>
          <p:cNvPr id="3074" name="Picture 2" descr="http://farm8.staticflickr.com/7382/11993389303_98c36ab10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458503"/>
            <a:ext cx="4513132" cy="3005747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772499" y="5539251"/>
            <a:ext cx="372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Philips Ultrasound EPIQ - Breast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Philips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Communications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BY-NC-ND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6" name="Picture 4" descr="File:CRL Crown rump lengh 12 weeks ecografia Dr. Wolfgang Morod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7428" y="2458503"/>
            <a:ext cx="3994281" cy="3005747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69233" y="5539250"/>
            <a:ext cx="3870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CRL Crown rump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7"/>
              </a:rPr>
              <a:t>lengh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 12 weeks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7"/>
              </a:rPr>
              <a:t>ecografia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 Dr. Wolfgang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7"/>
              </a:rPr>
              <a:t>Moroder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Moroder"/>
              </a:rPr>
              <a:t>Moroder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2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</a:t>
            </a:r>
            <a:r>
              <a:rPr lang="el-GR" sz="3200" b="0" dirty="0"/>
              <a:t>(1 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Τα απεικονιστικά συστήματα παράγουν εικόνες που είναι συμβατές με το πρότυπο </a:t>
            </a:r>
            <a:r>
              <a:rPr lang="en-US" b="1" dirty="0" smtClean="0">
                <a:hlinkClick r:id="rId3"/>
              </a:rPr>
              <a:t>DICOM</a:t>
            </a:r>
            <a:r>
              <a:rPr lang="en-US" b="1" dirty="0" smtClean="0"/>
              <a:t> (Digital Imaging and C</a:t>
            </a:r>
            <a:r>
              <a:rPr lang="el-GR" b="1" dirty="0" smtClean="0"/>
              <a:t>Ο</a:t>
            </a:r>
            <a:r>
              <a:rPr lang="en-US" b="1" dirty="0" err="1" smtClean="0"/>
              <a:t>mmunications</a:t>
            </a:r>
            <a:r>
              <a:rPr lang="en-US" b="1" dirty="0" smtClean="0"/>
              <a:t> in Medicine)</a:t>
            </a:r>
            <a:r>
              <a:rPr lang="el-GR" b="1" dirty="0" smtClean="0"/>
              <a:t>.</a:t>
            </a:r>
            <a:endParaRPr lang="en-GB" b="1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GB" dirty="0" smtClean="0"/>
              <a:t>DICOM</a:t>
            </a:r>
            <a:r>
              <a:rPr lang="el-GR" dirty="0" smtClean="0"/>
              <a:t> είναι ένα σύνολο κανόνων (πρότυπο) για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Αποθήκευση,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Εκτύπωση και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Μεταφορά ιατρικών εικόνων.</a:t>
            </a:r>
          </a:p>
        </p:txBody>
      </p:sp>
    </p:spTree>
    <p:extLst>
      <p:ext uri="{BB962C8B-B14F-4D97-AF65-F5344CB8AC3E}">
        <p14:creationId xmlns:p14="http://schemas.microsoft.com/office/powerpoint/2010/main" xmlns="" val="55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DICOM</a:t>
            </a:r>
            <a:r>
              <a:rPr lang="el-GR" dirty="0" smtClean="0"/>
              <a:t> </a:t>
            </a:r>
            <a:r>
              <a:rPr lang="el-GR" sz="3200" b="0" dirty="0" smtClean="0"/>
              <a:t>(2 από 5)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Οι κανόνες καθορίζουν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 μορφή του αρχείου </a:t>
            </a:r>
            <a:r>
              <a:rPr lang="en-GB" dirty="0" smtClean="0"/>
              <a:t>(file format) </a:t>
            </a:r>
            <a:r>
              <a:rPr lang="el-GR" dirty="0" smtClean="0"/>
              <a:t>για την αποθήκευση μιας ιατρικής εικόνας,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 πρωτόκολλο επικοινωνίας μεταξύ συστημάτων που είναι συμβατά με το πρότυπο </a:t>
            </a:r>
            <a:r>
              <a:rPr lang="en-GB" dirty="0" smtClean="0"/>
              <a:t>DICOM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συμμόρφωση (</a:t>
            </a:r>
            <a:r>
              <a:rPr lang="en-GB" dirty="0" smtClean="0"/>
              <a:t>compliance</a:t>
            </a:r>
            <a:r>
              <a:rPr lang="el-GR" dirty="0" smtClean="0"/>
              <a:t>) με τους κανόνες αυτούς εξασφαλίζει την επικοινωνία απεικονιστικών συστημάτων από διαφορετικούς κατασκευαστές.</a:t>
            </a:r>
          </a:p>
        </p:txBody>
      </p:sp>
    </p:spTree>
    <p:extLst>
      <p:ext uri="{BB962C8B-B14F-4D97-AF65-F5344CB8AC3E}">
        <p14:creationId xmlns:p14="http://schemas.microsoft.com/office/powerpoint/2010/main" xmlns="" val="29927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OC_template_updated1</Template>
  <TotalTime>17</TotalTime>
  <Words>4634</Words>
  <Application>Microsoft Office PowerPoint</Application>
  <PresentationFormat>Προβολή στην οθόνη (4:3)</PresentationFormat>
  <Paragraphs>773</Paragraphs>
  <Slides>66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66</vt:i4>
      </vt:variant>
    </vt:vector>
  </HeadingPairs>
  <TitlesOfParts>
    <vt:vector size="68" baseType="lpstr">
      <vt:lpstr>OC_template_updated1</vt:lpstr>
      <vt:lpstr>OC_template_updated</vt:lpstr>
      <vt:lpstr>ΙΑΤΡΙΚΗ ΠΛΗΡΟΦΟΡΙΚΗ - Θ</vt:lpstr>
      <vt:lpstr>Απεικονιστικά συστήματα (1 από 6)</vt:lpstr>
      <vt:lpstr>Απεικονιστικά συστήματα (2 από 6)</vt:lpstr>
      <vt:lpstr>Απεικονιστικά συστήματα (3 από 6)</vt:lpstr>
      <vt:lpstr>Απεικονιστικά συστήματα (4 από 6)</vt:lpstr>
      <vt:lpstr>Απεικονιστικά συστήματα (5 από 6)</vt:lpstr>
      <vt:lpstr>Απεικονιστικά συστήματα (6 από 6)</vt:lpstr>
      <vt:lpstr>DICOM (1 από 5)</vt:lpstr>
      <vt:lpstr>DICOM (2 από 5)</vt:lpstr>
      <vt:lpstr>DICOM (3 από 5)</vt:lpstr>
      <vt:lpstr>DICOM (4 από 5)</vt:lpstr>
      <vt:lpstr>DICOM – Λεξικό Δεδομένων (1 από 13)</vt:lpstr>
      <vt:lpstr>DICOM – Λεξικό Δεδομένων (2 από 13)</vt:lpstr>
      <vt:lpstr>DICOM – Λεξικό Δεδομένων (3 από 13)</vt:lpstr>
      <vt:lpstr>DICOM – Λεξικό Δεδομένων (4 από 13)</vt:lpstr>
      <vt:lpstr>DICOM – Λεξικό Δεδομένων (5 από 13)</vt:lpstr>
      <vt:lpstr>DICOM – Λεξικό Δεδομένων (6 από 13)</vt:lpstr>
      <vt:lpstr>DICOM – Λεξικό Δεδομένων (7 από 13)</vt:lpstr>
      <vt:lpstr>DICOM – Λεξικό Δεδομένων (8 από 13)</vt:lpstr>
      <vt:lpstr>DICOM – Λεξικό Δεδομένων (9 από 13)</vt:lpstr>
      <vt:lpstr>DICOM – Λεξικό Δεδομένων (10 από 13)</vt:lpstr>
      <vt:lpstr>DICOM – Λεξικό Δεδομένων (11 από 13)</vt:lpstr>
      <vt:lpstr>DICOM – Λεξικό Δεδομένων (12 από 13)</vt:lpstr>
      <vt:lpstr>DICOM – Λεξικό Δεδομένων (13 από 13)</vt:lpstr>
      <vt:lpstr>DICOM – Κωδικοποίηση (1 από 16)</vt:lpstr>
      <vt:lpstr>DICOM – Κωδικοποίηση (2 από 16)</vt:lpstr>
      <vt:lpstr>DICOM – Κωδικοποίηση (3 από 16)</vt:lpstr>
      <vt:lpstr>DICOM – Κωδικοποίηση (4 από 16)</vt:lpstr>
      <vt:lpstr>DICOM – Κωδικοποίηση (5 από 16)</vt:lpstr>
      <vt:lpstr>DICOM – Κωδικοποίηση (6 από 16)</vt:lpstr>
      <vt:lpstr>DICOM – Κωδικοποίηση (7 από 16)</vt:lpstr>
      <vt:lpstr>DICOM – Κωδικοποίηση (8 από 16)</vt:lpstr>
      <vt:lpstr>DICOM – Κωδικοποίηση (9 από 16)</vt:lpstr>
      <vt:lpstr>DICOM – Κωδικοποίηση (10 από 16)</vt:lpstr>
      <vt:lpstr>DICOM – Κωδικοποίηση (11 από 16)</vt:lpstr>
      <vt:lpstr>DICOM – Κωδικοποίηση (12 από 16)</vt:lpstr>
      <vt:lpstr>DICOM – Κωδικοποίηση (13 από 16)</vt:lpstr>
      <vt:lpstr>DICOM – Κωδικοποίηση (14 από 16)</vt:lpstr>
      <vt:lpstr>DICOM – Κωδικοποίηση (15 από 16)</vt:lpstr>
      <vt:lpstr>DICOM – Κωδικοποίηση (16 από 16)</vt:lpstr>
      <vt:lpstr>DICOM  Τύπος στοιχείων δεδομένων (1 από 5)</vt:lpstr>
      <vt:lpstr>DICOM  Τύπος στοιχείων δεδομένων (2 από 5)</vt:lpstr>
      <vt:lpstr>DICOM  Τύπος στοιχείων δεδομένων (3 από 5)</vt:lpstr>
      <vt:lpstr>DICOM  Τύπος στοιχείων δεδομένων (4 από 5)</vt:lpstr>
      <vt:lpstr>DICOM  Τύπος στοιχείων δεδομένων (5 από 5)</vt:lpstr>
      <vt:lpstr>DICOM - Μοναδικά Αναγνωριστικά (1 από 3) </vt:lpstr>
      <vt:lpstr>DICOM - Μοναδικά Αναγνωριστικά (2 από 3) </vt:lpstr>
      <vt:lpstr>DICOM - Μοναδικά Αναγνωριστικά (3 από 3) </vt:lpstr>
      <vt:lpstr>DICOM - Ιεράρχηση πληροφοριών (1 από 3) </vt:lpstr>
      <vt:lpstr>DICOM - Ιεράρχηση πληροφοριών (2 από 3) </vt:lpstr>
      <vt:lpstr>DICOM - Ιεράρχηση πληροφοριών (3 από 3) </vt:lpstr>
      <vt:lpstr>DICOM (5 από 5)</vt:lpstr>
      <vt:lpstr>DICOM - Δομικές μονάδες πληροφοριών (1 από 2)</vt:lpstr>
      <vt:lpstr>DICOM - Δομικές μονάδες πληροφοριών (2 από 2)</vt:lpstr>
      <vt:lpstr>DICOM - Οντότητες πληροφοριών</vt:lpstr>
      <vt:lpstr>DICOM Ορισμοί αντικειμένων πληροφοριών (1 από 5)</vt:lpstr>
      <vt:lpstr>DICOM Ορισμοί αντικειμένων πληροφοριών (2 από 5)</vt:lpstr>
      <vt:lpstr>DICOM Ορισμοί αντικειμένων πληροφοριών (3 από 5)</vt:lpstr>
      <vt:lpstr>DICOM Ορισμοί αντικειμένων πληροφοριών (4 από 5)</vt:lpstr>
      <vt:lpstr>DICOM Ορισμοί αντικειμένων πληροφοριών (5 από 5)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ΙΑΤΡΙΚΗ ΠΛΗΡΟΦΟΡΙΚΗ - Θ</dc:title>
  <dc:creator>opencourses@teiath.gr</dc:creator>
  <cp:lastModifiedBy>OWNER</cp:lastModifiedBy>
  <cp:revision>6</cp:revision>
  <dcterms:created xsi:type="dcterms:W3CDTF">2014-09-25T09:29:04Z</dcterms:created>
  <dcterms:modified xsi:type="dcterms:W3CDTF">2015-02-01T12:31:59Z</dcterms:modified>
</cp:coreProperties>
</file>