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activeX/activeX1.xml" ContentType="application/vnd.ms-office.activeX+xml"/>
  <Override PartName="/ppt/tags/tag2.xml" ContentType="application/vnd.openxmlformats-officedocument.presentationml.tags+xml"/>
  <Override PartName="/ppt/activeX/activeX2.xml" ContentType="application/vnd.ms-office.activeX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701" r:id="rId2"/>
  </p:sldMasterIdLst>
  <p:notesMasterIdLst>
    <p:notesMasterId r:id="rId39"/>
  </p:notesMasterIdLst>
  <p:handoutMasterIdLst>
    <p:handoutMasterId r:id="rId40"/>
  </p:handoutMasterIdLst>
  <p:sldIdLst>
    <p:sldId id="256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97" r:id="rId16"/>
    <p:sldId id="296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289" r:id="rId26"/>
    <p:sldId id="290" r:id="rId27"/>
    <p:sldId id="291" r:id="rId28"/>
    <p:sldId id="292" r:id="rId29"/>
    <p:sldId id="293" r:id="rId30"/>
    <p:sldId id="295" r:id="rId31"/>
    <p:sldId id="257" r:id="rId32"/>
    <p:sldId id="262" r:id="rId33"/>
    <p:sldId id="264" r:id="rId34"/>
    <p:sldId id="298" r:id="rId35"/>
    <p:sldId id="299" r:id="rId36"/>
    <p:sldId id="266" r:id="rId37"/>
    <p:sldId id="261" r:id="rId38"/>
  </p:sldIdLst>
  <p:sldSz cx="9144000" cy="6858000" type="screen4x3"/>
  <p:notesSz cx="7104063" cy="10234613"/>
  <p:custDataLst>
    <p:tags r:id="rId41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A82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78" d="100"/>
          <a:sy n="78" d="100"/>
        </p:scale>
        <p:origin x="-90" y="-6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0" Type="http://schemas.openxmlformats.org/officeDocument/2006/relationships/slide" Target="slides/slide18.xml"/><Relationship Id="rId41" Type="http://schemas.openxmlformats.org/officeDocument/2006/relationships/tags" Target="tags/tag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17/3/2015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17/3/2015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dirty="0" smtClean="0"/>
          </a:p>
        </p:txBody>
      </p:sp>
      <p:sp>
        <p:nvSpPr>
          <p:cNvPr id="286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8B1101C-E65B-4653-860A-1A55FE0AF41B}" type="slidenum">
              <a:rPr lang="el-GR" smtClean="0"/>
              <a:pPr/>
              <a:t>16</a:t>
            </a:fld>
            <a:endParaRPr lang="el-G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3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dirty="0" smtClean="0"/>
          </a:p>
        </p:txBody>
      </p:sp>
      <p:sp>
        <p:nvSpPr>
          <p:cNvPr id="293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D2AE36F-EE17-4F7D-8ABA-BF85690803A6}" type="slidenum">
              <a:rPr lang="el-GR" smtClean="0"/>
              <a:pPr/>
              <a:t>18</a:t>
            </a:fld>
            <a:endParaRPr lang="el-G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8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l-GR" dirty="0" smtClean="0"/>
              <a:t> </a:t>
            </a:r>
          </a:p>
          <a:p>
            <a:endParaRPr lang="el-GR" dirty="0" smtClean="0"/>
          </a:p>
        </p:txBody>
      </p:sp>
      <p:sp>
        <p:nvSpPr>
          <p:cNvPr id="288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60B33B2-CD82-4935-AD46-BAA15A022E6E}" type="slidenum">
              <a:rPr lang="el-GR" smtClean="0"/>
              <a:pPr/>
              <a:t>19</a:t>
            </a:fld>
            <a:endParaRPr lang="el-G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9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dirty="0" smtClean="0"/>
          </a:p>
        </p:txBody>
      </p:sp>
      <p:sp>
        <p:nvSpPr>
          <p:cNvPr id="289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AADCE9E-9E5F-4EFF-AD61-BFDD47C46C01}" type="slidenum">
              <a:rPr lang="el-GR" smtClean="0"/>
              <a:pPr/>
              <a:t>21</a:t>
            </a:fld>
            <a:endParaRPr lang="el-G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4435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>
              <a:defRPr/>
            </a:pPr>
            <a:endParaRPr lang="el-GR" sz="1100" dirty="0"/>
          </a:p>
        </p:txBody>
      </p:sp>
      <p:sp>
        <p:nvSpPr>
          <p:cNvPr id="290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73F5A79-3747-49D5-A22F-AE51CD778034}" type="slidenum">
              <a:rPr lang="el-GR" smtClean="0"/>
              <a:pPr/>
              <a:t>22</a:t>
            </a:fld>
            <a:endParaRPr lang="el-G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1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smtClean="0"/>
          </a:p>
        </p:txBody>
      </p:sp>
      <p:sp>
        <p:nvSpPr>
          <p:cNvPr id="291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B96935E-7C05-45FE-A921-6ECBCE2D7E47}" type="slidenum">
              <a:rPr lang="el-GR" smtClean="0"/>
              <a:pPr/>
              <a:t>23</a:t>
            </a:fld>
            <a:endParaRPr lang="el-G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2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smtClean="0"/>
          </a:p>
        </p:txBody>
      </p:sp>
      <p:sp>
        <p:nvSpPr>
          <p:cNvPr id="292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5BDA36A-E0AB-492B-B2B3-8BD9CF1DC95A}" type="slidenum">
              <a:rPr lang="el-GR" smtClean="0"/>
              <a:pPr/>
              <a:t>24</a:t>
            </a:fld>
            <a:endParaRPr lang="el-G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endParaRPr lang="el-GR" dirty="0" smtClean="0">
              <a:latin typeface="Corbel" pitchFamily="34" charset="0"/>
            </a:endParaRPr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76524E3-DE2F-440E-B040-79DECDBADC99}" type="slidenum">
              <a:rPr lang="el-GR" smtClean="0"/>
              <a:pPr/>
              <a:t>27</a:t>
            </a:fld>
            <a:endParaRPr lang="el-G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7A500-14B9-49FA-969E-98E0C89AEEDA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638784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8229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114800"/>
            <a:ext cx="8229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959F34-B96E-49DE-B6B9-B0238B8D74F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2172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222833-27D3-4028-AC69-B485BB8A79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5462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D3D7BB-5E08-4B57-A828-2B1B2B87C90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8669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4038600" cy="4114800"/>
          </a:xfrm>
        </p:spPr>
        <p:txBody>
          <a:bodyPr rtlCol="0">
            <a:normAutofit/>
          </a:bodyPr>
          <a:lstStyle/>
          <a:p>
            <a:pPr lvl="0"/>
            <a:endParaRPr lang="el-GR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1AE759-3682-435A-8F71-2BB3B5025D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48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6876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1094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422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422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004A8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968552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sz="2200"/>
            </a:lvl1pPr>
            <a:lvl2pPr marL="742950" indent="-382588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200"/>
            </a:lvl2pPr>
            <a:lvl3pPr marL="914400" indent="0">
              <a:buNone/>
              <a:defRPr sz="2200"/>
            </a:lvl3pPr>
            <a:lvl4pPr marL="1257300" indent="-228600">
              <a:defRPr sz="2200"/>
            </a:lvl4pPr>
            <a:lvl5pPr marL="1168400" indent="-271463">
              <a:lnSpc>
                <a:spcPct val="110000"/>
              </a:lnSpc>
              <a:spcBef>
                <a:spcPts val="1200"/>
              </a:spcBef>
              <a:defRPr sz="22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7158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252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624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7814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9856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664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004A8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sz="2200"/>
            </a:lvl1pPr>
            <a:lvl2pPr marL="742950" indent="-382588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200"/>
            </a:lvl2pPr>
            <a:lvl3pPr>
              <a:defRPr sz="2200"/>
            </a:lvl3pPr>
            <a:lvl4pPr>
              <a:defRPr sz="2200"/>
            </a:lvl4pPr>
            <a:lvl5pPr marL="1168400" indent="-271463">
              <a:lnSpc>
                <a:spcPct val="110000"/>
              </a:lnSpc>
              <a:spcBef>
                <a:spcPts val="1200"/>
              </a:spcBef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sz="2200"/>
            </a:lvl1pPr>
            <a:lvl2pPr marL="742950" indent="-382588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200"/>
            </a:lvl2pPr>
            <a:lvl3pPr>
              <a:defRPr sz="2200"/>
            </a:lvl3pPr>
            <a:lvl4pPr>
              <a:defRPr sz="2200"/>
            </a:lvl4pPr>
            <a:lvl5pPr marL="1168400" indent="-271463">
              <a:lnSpc>
                <a:spcPct val="110000"/>
              </a:lnSpc>
              <a:spcBef>
                <a:spcPts val="1200"/>
              </a:spcBef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412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png"/><Relationship Id="rId5" Type="http://schemas.openxmlformats.org/officeDocument/2006/relationships/hyperlink" Target="https://www.youtube.com/watch?v=zWN75ft5j9s" TargetMode="External"/><Relationship Id="rId4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png"/><Relationship Id="rId5" Type="http://schemas.openxmlformats.org/officeDocument/2006/relationships/hyperlink" Target="https://www.youtube.com/watch?v=LvyvysQSdns" TargetMode="External"/><Relationship Id="rId4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Skull_from_medical_book.jpg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reativecommons.org/licenses/by-sa/3.0/" TargetMode="External"/><Relationship Id="rId4" Type="http://schemas.openxmlformats.org/officeDocument/2006/relationships/hyperlink" Target="http://en.wikipedia.org/wiki/User:Rufus_van_helsing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ommons.wikimedia.org/wiki/User:Werneuchen" TargetMode="External"/><Relationship Id="rId4" Type="http://schemas.openxmlformats.org/officeDocument/2006/relationships/hyperlink" Target="http://commons.wikimedia.org/wiki/File:Artikulator.JPG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ommons.wikimedia.org/w/index.php?title=User:Dpinkdds&amp;action=edit&amp;redlink=1" TargetMode="External"/><Relationship Id="rId4" Type="http://schemas.openxmlformats.org/officeDocument/2006/relationships/hyperlink" Target="http://commons.wikimedia.org/wiki/File:Semi-adjustable_articulator.jpg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Φυσιολογία Στοματογναθικού Συστήματος - Συγκλεισιολογία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3068960"/>
            <a:ext cx="9144000" cy="1988641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l-GR" sz="2600" b="1" dirty="0" smtClean="0"/>
              <a:t>Ενότητα 12</a:t>
            </a:r>
            <a:r>
              <a:rPr lang="el-GR" sz="2600" dirty="0" smtClean="0"/>
              <a:t>:</a:t>
            </a:r>
            <a:r>
              <a:rPr lang="en-US" sz="2600" dirty="0" smtClean="0"/>
              <a:t> </a:t>
            </a:r>
            <a:r>
              <a:rPr lang="el-GR" sz="2600" dirty="0" smtClean="0"/>
              <a:t>Δημιουργία συγκλεισιακών επιφανειών στο εργαστήριο</a:t>
            </a:r>
            <a:endParaRPr lang="en-US" sz="2600" dirty="0" smtClean="0"/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l-GR" sz="2200" dirty="0" smtClean="0"/>
              <a:t>Δρ</a:t>
            </a:r>
            <a:r>
              <a:rPr lang="el-GR" sz="2200" dirty="0"/>
              <a:t>. Παναγιώτα Τσόλκα, </a:t>
            </a:r>
            <a:r>
              <a:rPr lang="el-GR" sz="2200" dirty="0" smtClean="0"/>
              <a:t>Αναπληρώτρια Καθηγήτρια</a:t>
            </a:r>
            <a:endParaRPr lang="en-US" sz="2200" dirty="0"/>
          </a:p>
          <a:p>
            <a:pPr>
              <a:lnSpc>
                <a:spcPct val="110000"/>
              </a:lnSpc>
              <a:spcBef>
                <a:spcPts val="300"/>
              </a:spcBef>
            </a:pPr>
            <a:r>
              <a:rPr lang="el-GR" sz="2200" dirty="0" smtClean="0"/>
              <a:t>Τμήμα </a:t>
            </a:r>
            <a:r>
              <a:rPr lang="el-GR" sz="2200" dirty="0"/>
              <a:t>Οδοντικής Τεχνολογίας</a:t>
            </a:r>
          </a:p>
        </p:txBody>
      </p:sp>
      <p:pic>
        <p:nvPicPr>
          <p:cNvPr id="6" name="Picture 5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l-GR" b="1" dirty="0" smtClean="0">
                <a:effectLst/>
              </a:rPr>
              <a:t>Τεχνική κερώματος συγκλεισιακών επιφανειών </a:t>
            </a:r>
            <a:r>
              <a:rPr lang="el-GR" sz="3000" b="0" dirty="0" smtClean="0">
                <a:effectLst/>
              </a:rPr>
              <a:t>στάδιο 3 και 4</a:t>
            </a:r>
            <a:endParaRPr lang="el-GR" sz="3000" b="0" dirty="0">
              <a:effectLst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411760" y="1484784"/>
            <a:ext cx="4409524" cy="189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Placeholder 3"/>
          <p:cNvSpPr>
            <a:spLocks noGrp="1"/>
          </p:cNvSpPr>
          <p:nvPr>
            <p:ph type="body" sz="half" idx="4294967295"/>
          </p:nvPr>
        </p:nvSpPr>
        <p:spPr>
          <a:xfrm>
            <a:off x="395536" y="3645024"/>
            <a:ext cx="8748464" cy="3140075"/>
          </a:xfrm>
        </p:spPr>
        <p:txBody>
          <a:bodyPr/>
          <a:lstStyle/>
          <a:p>
            <a:r>
              <a:rPr lang="el-GR" sz="2400" dirty="0" smtClean="0"/>
              <a:t>Κερώνονται οι υπερώιες επιφάνειες των υπερώιων φυμάτων της άνω (κόκκινο χρώμα) έτσι ώστε να δημιουργηθούν τα επικλινή επίπεδα των λειτουργικών φυμάτων.</a:t>
            </a:r>
          </a:p>
          <a:p>
            <a:r>
              <a:rPr lang="el-GR" sz="2400" dirty="0" smtClean="0"/>
              <a:t>Δημιουργούνται τα αξονικά τοιχώματα γύρω από τα λειτουργικά φύματα (πράσινο χρώμα).</a:t>
            </a:r>
          </a:p>
          <a:p>
            <a:r>
              <a:rPr lang="el-GR" sz="2400" dirty="0" smtClean="0"/>
              <a:t>Επαναλαμβάνεται η ίδια διαδικασία και για τις παρειακές επιφάνειες των μη λειτουργικών φυμάτων.  </a:t>
            </a:r>
            <a:endParaRPr lang="el-GR" sz="2400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46236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08112"/>
          </a:xfrm>
        </p:spPr>
        <p:txBody>
          <a:bodyPr anchor="ctr">
            <a:noAutofit/>
          </a:bodyPr>
          <a:lstStyle/>
          <a:p>
            <a:pPr algn="ctr"/>
            <a:r>
              <a:rPr lang="el-GR" b="1" dirty="0" smtClean="0">
                <a:effectLst/>
              </a:rPr>
              <a:t>Τεχνική κερώματος συγκλεισιακών επιφανειών </a:t>
            </a:r>
            <a:r>
              <a:rPr lang="el-GR" sz="3000" b="0" dirty="0" smtClean="0">
                <a:effectLst/>
              </a:rPr>
              <a:t>στάδιο 5</a:t>
            </a:r>
            <a:endParaRPr lang="el-GR" sz="3000" b="0" dirty="0">
              <a:effectLst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339752" y="1628800"/>
            <a:ext cx="4409524" cy="2171429"/>
          </a:xfrm>
          <a:prstGeom prst="rect">
            <a:avLst/>
          </a:prstGeom>
          <a:noFill/>
          <a:ln w="9525">
            <a:solidFill>
              <a:schemeClr val="tx2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4" name="Text Placeholder 3"/>
          <p:cNvSpPr>
            <a:spLocks noGrp="1"/>
          </p:cNvSpPr>
          <p:nvPr>
            <p:ph type="body" sz="half" idx="4294967295"/>
          </p:nvPr>
        </p:nvSpPr>
        <p:spPr>
          <a:xfrm>
            <a:off x="323528" y="4005064"/>
            <a:ext cx="8820472" cy="2376264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SzPct val="100000"/>
            </a:pPr>
            <a:r>
              <a:rPr lang="el-GR" sz="2200" dirty="0" smtClean="0"/>
              <a:t>Στη συνέχεια κερώνονται όλες οι τριγωνικές ακρολοφίες σε όλα τα φύματα. Είναι κυρτές επιφάνειες τόσο στην παρειογλωσσική όσο και στην εγγύς άπω διάσταση.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SzPct val="100000"/>
              <a:defRPr/>
            </a:pPr>
            <a:r>
              <a:rPr lang="el-GR" sz="2200" b="1" dirty="0" smtClean="0"/>
              <a:t>Οι βάσεις των τριγωνικών ακρολοφιών συναντώνται στην κεντρική αύλακα.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97497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08112"/>
          </a:xfrm>
        </p:spPr>
        <p:txBody>
          <a:bodyPr>
            <a:noAutofit/>
          </a:bodyPr>
          <a:lstStyle/>
          <a:p>
            <a:pPr algn="ctr"/>
            <a:r>
              <a:rPr lang="el-GR" b="1" dirty="0" smtClean="0">
                <a:effectLst/>
              </a:rPr>
              <a:t>Τεχνική κερώματος συγκλεισιακών επιφανειών </a:t>
            </a:r>
            <a:r>
              <a:rPr lang="el-GR" sz="3000" b="0" dirty="0" smtClean="0">
                <a:effectLst/>
              </a:rPr>
              <a:t>στάδιο 6</a:t>
            </a:r>
            <a:endParaRPr lang="el-GR" sz="3000" b="0" dirty="0">
              <a:effectLst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195736" y="1412776"/>
            <a:ext cx="4704762" cy="2238095"/>
          </a:xfrm>
          <a:prstGeom prst="rect">
            <a:avLst/>
          </a:prstGeom>
          <a:noFill/>
          <a:ln w="9525">
            <a:solidFill>
              <a:schemeClr val="tx2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4" name="Text Placeholder 3"/>
          <p:cNvSpPr>
            <a:spLocks noGrp="1"/>
          </p:cNvSpPr>
          <p:nvPr>
            <p:ph type="body" sz="half" idx="4294967295"/>
          </p:nvPr>
        </p:nvSpPr>
        <p:spPr>
          <a:xfrm>
            <a:off x="720080" y="3861048"/>
            <a:ext cx="8172400" cy="2736304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1200"/>
              </a:spcBef>
              <a:buSzPct val="100000"/>
            </a:pPr>
            <a:r>
              <a:rPr lang="el-GR" sz="2200" dirty="0" smtClean="0"/>
              <a:t>Όλα τα κενά γεμίζονται με κερί και οι ακρολοφίες τονίζονται και μορφοποιούνται. Οι κύριες και δευτερεύουσες αύλακες σχηματοποιούνται καλύτερα και λειαίνονται.</a:t>
            </a:r>
          </a:p>
          <a:p>
            <a:pPr>
              <a:lnSpc>
                <a:spcPct val="120000"/>
              </a:lnSpc>
              <a:spcBef>
                <a:spcPts val="1200"/>
              </a:spcBef>
              <a:buSzPct val="100000"/>
            </a:pPr>
            <a:r>
              <a:rPr lang="el-GR" sz="2200" dirty="0" smtClean="0"/>
              <a:t>Σε όλα τα σταδία του κερώματος πρέπει να ελέγχονται οι συγκλεισιακές επαφές με τον ανταγωνιστή σε θέση μέγιστης συναρμογής αλλά και στις λειτουργικές κινήσεις.</a:t>
            </a:r>
            <a:endParaRPr lang="el-GR" sz="2200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924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08112"/>
          </a:xfrm>
        </p:spPr>
        <p:txBody>
          <a:bodyPr>
            <a:noAutofit/>
          </a:bodyPr>
          <a:lstStyle/>
          <a:p>
            <a:r>
              <a:rPr lang="el-GR" b="1" dirty="0" smtClean="0">
                <a:effectLst/>
              </a:rPr>
              <a:t>Λειτουργικό κέρωμα συγκλεισιακών επιφανειών</a:t>
            </a:r>
            <a:endParaRPr lang="el-GR" b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68552"/>
          </a:xfrm>
        </p:spPr>
        <p:txBody>
          <a:bodyPr/>
          <a:lstStyle/>
          <a:p>
            <a:pPr marL="379476">
              <a:buSzPct val="100000"/>
            </a:pPr>
            <a:r>
              <a:rPr lang="el-GR" sz="2400" dirty="0" smtClean="0"/>
              <a:t>Ιδανικά, στη θέση της μέγιστης συναρμογής, υπάρχει επαφή κορυφής λειτουργικού φύματος με βοθρίο ή όμορη μασητική αγκάλη, ανάλογα με τη σχέση των δοντιών, την έκταση της αποκατάστασης και το συγκλεισιακό σχήμα που επιθυμούμε να δώσουμε.</a:t>
            </a:r>
          </a:p>
          <a:p>
            <a:pPr marL="379476">
              <a:buSzPct val="100000"/>
            </a:pPr>
            <a:r>
              <a:rPr lang="el-GR" sz="2400" dirty="0" smtClean="0">
                <a:cs typeface="Arial" charset="0"/>
              </a:rPr>
              <a:t>Ο έλεγχος των λειτουργικών συγκλεισιακών επαφών γίνεται με τη χρήση ειδικής σκόνη ή με λεπτό χαρτί αρθρώσεως διαφόρων χρωμάτων.</a:t>
            </a:r>
          </a:p>
          <a:p>
            <a:pPr marL="379476">
              <a:buSzPct val="100000"/>
            </a:pPr>
            <a:r>
              <a:rPr lang="el-GR" sz="2400" dirty="0" smtClean="0"/>
              <a:t>Κατά την διάρκεια ενός κερώματος θα πρέπει να γίνεται συνεχής συγκλεισιακός έλεγχος του κέρινου προτύπου στον αρθρωτήρα. </a:t>
            </a:r>
            <a:endParaRPr lang="el-GR" sz="2400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45502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Λειτουργικό κέρωμα πρώτου γομφίου, κυνόδοντα και κεντρικού τομέα άνω γνάθου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2146417" y="5754006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dirty="0">
                <a:latin typeface="+mn-lt"/>
                <a:hlinkClick r:id="rId5"/>
              </a:rPr>
              <a:t>Occlusion Laboratory Video Guides Video 5 Waxing 3,6 and 8</a:t>
            </a:r>
            <a:endParaRPr lang="el-GR" sz="1200" dirty="0">
              <a:latin typeface="+mn-lt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35853" name="ShockwaveFlash1" r:id="rId2" imgW="6857143" imgH="3847619"/>
        </mc:Choice>
        <mc:Fallback>
          <p:control name="ShockwaveFlash1" r:id="rId2" imgW="6857143" imgH="3847619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>
                  <p:custDataLst>
                    <p:tags r:id="rId3"/>
                  </p:custDataLst>
                </p:nvPr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69988" y="1741488"/>
                  <a:ext cx="6858000" cy="38481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Κέρωμα συγκλεισιακών επιφανειών οπισθίων δοντιών κάτω γνάθου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14</a:t>
            </a:fld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3305546" y="5738772"/>
            <a:ext cx="262180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latin typeface="+mn-lt"/>
                <a:hlinkClick r:id="rId5"/>
              </a:rPr>
              <a:t>The mandibular posterior teeth wax up</a:t>
            </a:r>
            <a:endParaRPr lang="el-GR" sz="1200" dirty="0">
              <a:latin typeface="+mn-lt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33807" name="ShockwaveFlash1" r:id="rId2" imgW="6857143" imgH="3847619"/>
        </mc:Choice>
        <mc:Fallback>
          <p:control name="ShockwaveFlash1" r:id="rId2" imgW="6857143" imgH="3847619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>
                  <p:custDataLst>
                    <p:tags r:id="rId3"/>
                  </p:custDataLst>
                </p:nvPr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87450" y="1668463"/>
                  <a:ext cx="6858000" cy="38481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1484784"/>
            <a:ext cx="4467225" cy="302895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Αρθρωτήρες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7" name="Θέση περιεχομένου 6"/>
          <p:cNvSpPr>
            <a:spLocks noGrp="1"/>
          </p:cNvSpPr>
          <p:nvPr>
            <p:ph idx="1"/>
          </p:nvPr>
        </p:nvSpPr>
        <p:spPr>
          <a:xfrm>
            <a:off x="251520" y="1268760"/>
            <a:ext cx="3960440" cy="5040560"/>
          </a:xfrm>
        </p:spPr>
        <p:txBody>
          <a:bodyPr>
            <a:normAutofit/>
          </a:bodyPr>
          <a:lstStyle/>
          <a:p>
            <a:r>
              <a:rPr lang="el-GR" sz="2400" dirty="0"/>
              <a:t>Μηχανικές συσκευές που προσπαθούν να προσομοιάσουν τις κινήσεις της κάτω γνάθου του ανθρώπου και χρησιμοποιούνται για την ανάλυση της σύγκλεισης και για την κατασκευή προσθετικών εργασιών.</a:t>
            </a:r>
          </a:p>
          <a:p>
            <a:endParaRPr lang="el-GR" sz="2400" dirty="0"/>
          </a:p>
        </p:txBody>
      </p:sp>
      <p:sp>
        <p:nvSpPr>
          <p:cNvPr id="8" name="Θέση αριθμού διαφάνειας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15</a:t>
            </a:fld>
            <a:endParaRPr lang="el-GR"/>
          </a:p>
        </p:txBody>
      </p:sp>
      <p:sp>
        <p:nvSpPr>
          <p:cNvPr id="6" name="Rectangle 11"/>
          <p:cNvSpPr/>
          <p:nvPr/>
        </p:nvSpPr>
        <p:spPr>
          <a:xfrm>
            <a:off x="4479354" y="4513734"/>
            <a:ext cx="45085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Αναδημιουργία από: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 smtClean="0">
                <a:latin typeface="+mn-lt"/>
                <a:hlinkClick r:id="rId3"/>
              </a:rPr>
              <a:t>Skull </a:t>
            </a:r>
            <a:r>
              <a:rPr lang="en-US" sz="1200" dirty="0">
                <a:latin typeface="+mn-lt"/>
                <a:hlinkClick r:id="rId3"/>
              </a:rPr>
              <a:t>from medical </a:t>
            </a:r>
            <a:r>
              <a:rPr lang="en-US" sz="1200" dirty="0" smtClean="0">
                <a:latin typeface="+mn-lt"/>
                <a:hlinkClick r:id="rId3"/>
              </a:rPr>
              <a:t>book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”,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 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 </a:t>
            </a:r>
            <a:r>
              <a:rPr lang="en-US" sz="1200" dirty="0">
                <a:latin typeface="+mn-lt"/>
                <a:hlinkClick r:id="rId4" tooltip="User:Rufus van helsing"/>
              </a:rPr>
              <a:t>Rufus van </a:t>
            </a:r>
            <a:r>
              <a:rPr lang="en-US" sz="1200" dirty="0" err="1" smtClean="0">
                <a:latin typeface="+mn-lt"/>
                <a:hlinkClick r:id="rId4" tooltip="User:Rufus van helsing"/>
              </a:rPr>
              <a:t>helsing</a:t>
            </a:r>
            <a:r>
              <a:rPr lang="en-US" sz="1200" dirty="0" smtClean="0">
                <a:latin typeface="+mn-lt"/>
              </a:rPr>
              <a:t> 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με άδεια </a:t>
            </a:r>
            <a:r>
              <a:rPr lang="en-US" sz="1200" dirty="0">
                <a:latin typeface="+mn-lt"/>
                <a:hlinkClick r:id="rId5"/>
              </a:rPr>
              <a:t>CC BY-SA </a:t>
            </a:r>
            <a:r>
              <a:rPr lang="en-US" sz="1200" dirty="0" smtClean="0">
                <a:latin typeface="+mn-lt"/>
                <a:hlinkClick r:id="rId5"/>
              </a:rPr>
              <a:t>3.0</a:t>
            </a:r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5087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Ιδιότητες ιδανικού </a:t>
            </a:r>
            <a:r>
              <a:rPr lang="el-GR" dirty="0" err="1" smtClean="0"/>
              <a:t>αρθρωτήρα</a:t>
            </a:r>
            <a:endParaRPr lang="el-GR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95536" y="1196752"/>
            <a:ext cx="8507288" cy="540060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buSzPct val="100000"/>
            </a:pPr>
            <a:r>
              <a:rPr lang="el-GR" dirty="0" smtClean="0"/>
              <a:t>Αναπαραγωγή του τελικού εγκάρσιου γίγγλυμου άξονα περιστροφής.</a:t>
            </a:r>
          </a:p>
          <a:p>
            <a:pPr>
              <a:lnSpc>
                <a:spcPct val="120000"/>
              </a:lnSpc>
              <a:buSzPct val="100000"/>
            </a:pPr>
            <a:r>
              <a:rPr lang="el-GR" dirty="0" smtClean="0"/>
              <a:t>Αναπαραγωγή των κατακόρυφων αξόνων περιστροφής των κονδύλων.</a:t>
            </a:r>
          </a:p>
          <a:p>
            <a:pPr>
              <a:lnSpc>
                <a:spcPct val="120000"/>
              </a:lnSpc>
              <a:buSzPct val="100000"/>
            </a:pPr>
            <a:r>
              <a:rPr lang="el-GR" dirty="0" smtClean="0"/>
              <a:t>Αναπαραγωγή των οβελιαίων αξόνων περιστροφής των κονδύλων.</a:t>
            </a:r>
          </a:p>
          <a:p>
            <a:pPr>
              <a:lnSpc>
                <a:spcPct val="120000"/>
              </a:lnSpc>
              <a:buSzPct val="100000"/>
            </a:pPr>
            <a:r>
              <a:rPr lang="el-GR" dirty="0" smtClean="0"/>
              <a:t>Να επιτρέπει τις περιστροφές των κονδύλων και την μετατόπιση τους.</a:t>
            </a:r>
          </a:p>
          <a:p>
            <a:pPr>
              <a:lnSpc>
                <a:spcPct val="120000"/>
              </a:lnSpc>
              <a:buSzPct val="100000"/>
            </a:pPr>
            <a:r>
              <a:rPr lang="el-GR" dirty="0" smtClean="0"/>
              <a:t>Να αναπαράγει την παραβολική τροχιά κάθε κονδύλου κατά την </a:t>
            </a:r>
            <a:r>
              <a:rPr lang="el-GR" dirty="0" err="1" smtClean="0"/>
              <a:t>προολίσθηση</a:t>
            </a:r>
            <a:r>
              <a:rPr lang="el-GR" dirty="0" smtClean="0"/>
              <a:t>.</a:t>
            </a:r>
          </a:p>
          <a:p>
            <a:pPr>
              <a:lnSpc>
                <a:spcPct val="120000"/>
              </a:lnSpc>
              <a:buSzPct val="100000"/>
            </a:pPr>
            <a:r>
              <a:rPr lang="el-GR" dirty="0" smtClean="0"/>
              <a:t>Να αναπαράγει τις παραβολικές τροχιές κάθε κονδύλου κατά την διάρκεια των πλάγιων οριακών διαδρομών της κάτω γνάθου.</a:t>
            </a:r>
          </a:p>
          <a:p>
            <a:pPr>
              <a:lnSpc>
                <a:spcPct val="120000"/>
              </a:lnSpc>
              <a:buSzPct val="100000"/>
            </a:pPr>
            <a:r>
              <a:rPr lang="el-GR" dirty="0" smtClean="0"/>
              <a:t>Να αναπαράγει τις ενδιάμεσες τροχιές των κονδύλων μεταξύ αμιγούς </a:t>
            </a:r>
            <a:r>
              <a:rPr lang="el-GR" dirty="0" err="1" smtClean="0"/>
              <a:t>προολίσθησης</a:t>
            </a:r>
            <a:r>
              <a:rPr lang="el-GR" dirty="0" smtClean="0"/>
              <a:t> και αμιγών πλαγιολισθήσεων.</a:t>
            </a:r>
            <a:endParaRPr lang="el-GR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55345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5"/>
          <p:cNvGrpSpPr/>
          <p:nvPr/>
        </p:nvGrpSpPr>
        <p:grpSpPr>
          <a:xfrm>
            <a:off x="423540" y="1298867"/>
            <a:ext cx="7342783" cy="4644000"/>
            <a:chOff x="63500" y="958572"/>
            <a:chExt cx="7342783" cy="4644000"/>
          </a:xfrm>
        </p:grpSpPr>
        <p:pic>
          <p:nvPicPr>
            <p:cNvPr id="92162" name="Picture 2" descr="http://upload.wikimedia.org/wikipedia/commons/a/a1/Artikulator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3500" y="958572"/>
              <a:ext cx="6189366" cy="4644000"/>
            </a:xfrm>
            <a:prstGeom prst="rect">
              <a:avLst/>
            </a:prstGeom>
            <a:noFill/>
          </p:spPr>
        </p:pic>
        <p:sp>
          <p:nvSpPr>
            <p:cNvPr id="6" name="TextBox 5"/>
            <p:cNvSpPr txBox="1"/>
            <p:nvPr/>
          </p:nvSpPr>
          <p:spPr>
            <a:xfrm>
              <a:off x="179512" y="5066020"/>
              <a:ext cx="2254143" cy="52322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l-GR" sz="1400" dirty="0" smtClean="0">
                  <a:solidFill>
                    <a:schemeClr val="tx1"/>
                  </a:solidFill>
                  <a:latin typeface="+mn-lt"/>
                </a:rPr>
                <a:t>Πρόσθια ελεγκτική περιοχή</a:t>
              </a:r>
            </a:p>
            <a:p>
              <a:pPr algn="ctr"/>
              <a:r>
                <a:rPr lang="el-GR" sz="1400" dirty="0" smtClean="0">
                  <a:solidFill>
                    <a:schemeClr val="tx1"/>
                  </a:solidFill>
                  <a:latin typeface="+mn-lt"/>
                </a:rPr>
                <a:t>ή τομική τράπεζα</a:t>
              </a:r>
              <a:endParaRPr lang="el-GR" sz="1400" dirty="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8" name="Straight Arrow Connector 7"/>
            <p:cNvCxnSpPr>
              <a:stCxn id="6" idx="0"/>
            </p:cNvCxnSpPr>
            <p:nvPr/>
          </p:nvCxnSpPr>
          <p:spPr>
            <a:xfrm flipH="1" flipV="1">
              <a:off x="1187624" y="4591582"/>
              <a:ext cx="118960" cy="474438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4607227" y="1124744"/>
              <a:ext cx="1620957" cy="52322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l-GR" sz="1400" dirty="0" smtClean="0">
                  <a:solidFill>
                    <a:schemeClr val="tx1"/>
                  </a:solidFill>
                  <a:latin typeface="+mn-lt"/>
                </a:rPr>
                <a:t>Οπίσθια ελεγκτική </a:t>
              </a:r>
            </a:p>
            <a:p>
              <a:pPr algn="ctr"/>
              <a:r>
                <a:rPr lang="el-GR" sz="1400" dirty="0" smtClean="0">
                  <a:solidFill>
                    <a:schemeClr val="tx1"/>
                  </a:solidFill>
                  <a:latin typeface="+mn-lt"/>
                </a:rPr>
                <a:t>περιοχή</a:t>
              </a:r>
            </a:p>
          </p:txBody>
        </p:sp>
        <p:cxnSp>
          <p:nvCxnSpPr>
            <p:cNvPr id="11" name="Straight Arrow Connector 10"/>
            <p:cNvCxnSpPr>
              <a:stCxn id="9" idx="2"/>
              <a:endCxn id="47" idx="0"/>
            </p:cNvCxnSpPr>
            <p:nvPr/>
          </p:nvCxnSpPr>
          <p:spPr>
            <a:xfrm flipH="1">
              <a:off x="4824028" y="1647964"/>
              <a:ext cx="593678" cy="216605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395536" y="1124744"/>
              <a:ext cx="1013291" cy="27699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l-GR" sz="1200" dirty="0" smtClean="0">
                  <a:latin typeface="+mn-lt"/>
                </a:rPr>
                <a:t>ΑΝΩ ΣΚΕΛΟΣ</a:t>
              </a: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>
              <a:off x="899592" y="1412776"/>
              <a:ext cx="648072" cy="432048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2502444" y="4983559"/>
              <a:ext cx="1061444" cy="27699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l-GR" sz="1200" dirty="0" smtClean="0">
                  <a:solidFill>
                    <a:schemeClr val="tx1"/>
                  </a:solidFill>
                  <a:latin typeface="+mn-lt"/>
                </a:rPr>
                <a:t>ΚΑΤΩ ΣΚΕΛΟΣ</a:t>
              </a:r>
            </a:p>
          </p:txBody>
        </p:sp>
        <p:cxnSp>
          <p:nvCxnSpPr>
            <p:cNvPr id="18" name="Straight Arrow Connector 17"/>
            <p:cNvCxnSpPr>
              <a:stCxn id="17" idx="0"/>
            </p:cNvCxnSpPr>
            <p:nvPr/>
          </p:nvCxnSpPr>
          <p:spPr>
            <a:xfrm flipH="1" flipV="1">
              <a:off x="2267744" y="4509121"/>
              <a:ext cx="765422" cy="474438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3721520" y="4767535"/>
              <a:ext cx="1498552" cy="46166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l-GR" sz="1200" dirty="0" smtClean="0">
                  <a:solidFill>
                    <a:schemeClr val="tx1"/>
                  </a:solidFill>
                  <a:latin typeface="+mn-lt"/>
                </a:rPr>
                <a:t>ΠΕΔΙΛΟ ΑΝΑΡΤΗΣΗΣ</a:t>
              </a:r>
            </a:p>
            <a:p>
              <a:pPr algn="ctr"/>
              <a:r>
                <a:rPr lang="el-GR" sz="1200" dirty="0" smtClean="0">
                  <a:solidFill>
                    <a:schemeClr val="tx1"/>
                  </a:solidFill>
                  <a:latin typeface="+mn-lt"/>
                </a:rPr>
                <a:t>ΚΑΤΩ ΕΚΜΑΓΕΙΟΥ</a:t>
              </a:r>
            </a:p>
          </p:txBody>
        </p:sp>
        <p:cxnSp>
          <p:nvCxnSpPr>
            <p:cNvPr id="22" name="Straight Arrow Connector 21"/>
            <p:cNvCxnSpPr>
              <a:stCxn id="21" idx="0"/>
            </p:cNvCxnSpPr>
            <p:nvPr/>
          </p:nvCxnSpPr>
          <p:spPr>
            <a:xfrm flipH="1" flipV="1">
              <a:off x="3275856" y="4005064"/>
              <a:ext cx="1194940" cy="762471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107504" y="3183359"/>
              <a:ext cx="769891" cy="46166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l-GR" sz="1200" dirty="0" smtClean="0">
                  <a:latin typeface="+mn-lt"/>
                </a:rPr>
                <a:t>ΤΟΜΙΚΗ</a:t>
              </a:r>
            </a:p>
            <a:p>
              <a:pPr algn="ctr"/>
              <a:r>
                <a:rPr lang="el-GR" sz="1200" dirty="0" smtClean="0">
                  <a:latin typeface="+mn-lt"/>
                </a:rPr>
                <a:t> ΒΕΛΌΝΑ</a:t>
              </a:r>
              <a:endParaRPr lang="el-GR" sz="1200" dirty="0">
                <a:latin typeface="+mn-lt"/>
              </a:endParaRPr>
            </a:p>
          </p:txBody>
        </p:sp>
        <p:cxnSp>
          <p:nvCxnSpPr>
            <p:cNvPr id="25" name="Straight Arrow Connector 24"/>
            <p:cNvCxnSpPr>
              <a:stCxn id="24" idx="2"/>
            </p:cNvCxnSpPr>
            <p:nvPr/>
          </p:nvCxnSpPr>
          <p:spPr>
            <a:xfrm>
              <a:off x="492450" y="3645024"/>
              <a:ext cx="623166" cy="186407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9" idx="2"/>
            </p:cNvCxnSpPr>
            <p:nvPr/>
          </p:nvCxnSpPr>
          <p:spPr>
            <a:xfrm flipH="1" flipV="1">
              <a:off x="2773238" y="980729"/>
              <a:ext cx="2644468" cy="667235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6285463" y="4026550"/>
              <a:ext cx="1120820" cy="58477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l-GR" sz="1600" dirty="0" err="1" smtClean="0">
                  <a:latin typeface="+mn-lt"/>
                </a:rPr>
                <a:t>Κονδυλικό</a:t>
              </a:r>
              <a:r>
                <a:rPr lang="el-GR" sz="1600" dirty="0" smtClean="0">
                  <a:latin typeface="+mn-lt"/>
                </a:rPr>
                <a:t> </a:t>
              </a:r>
            </a:p>
            <a:p>
              <a:r>
                <a:rPr lang="el-GR" sz="1600" dirty="0" smtClean="0"/>
                <a:t>σ</a:t>
              </a:r>
              <a:r>
                <a:rPr lang="el-GR" sz="1600" dirty="0" smtClean="0">
                  <a:latin typeface="+mn-lt"/>
                </a:rPr>
                <a:t>τοιχείο</a:t>
              </a:r>
              <a:endParaRPr lang="el-GR" sz="1600" dirty="0">
                <a:latin typeface="+mn-lt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157854" y="3789040"/>
              <a:ext cx="791179" cy="46166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l-GR" sz="1200" dirty="0" smtClean="0">
                  <a:solidFill>
                    <a:schemeClr val="tx1"/>
                  </a:solidFill>
                  <a:latin typeface="+mn-lt"/>
                </a:rPr>
                <a:t>ΚΑΘΕΤΟΣ</a:t>
              </a:r>
            </a:p>
            <a:p>
              <a:pPr algn="ctr"/>
              <a:r>
                <a:rPr lang="el-GR" sz="1200" dirty="0" smtClean="0">
                  <a:solidFill>
                    <a:schemeClr val="tx1"/>
                  </a:solidFill>
                </a:rPr>
                <a:t>ΣΤΕΙΛΕΟΣ</a:t>
              </a:r>
              <a:endParaRPr lang="el-GR" sz="1200" dirty="0" smtClean="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42" name="Straight Arrow Connector 41"/>
            <p:cNvCxnSpPr>
              <a:stCxn id="41" idx="1"/>
            </p:cNvCxnSpPr>
            <p:nvPr/>
          </p:nvCxnSpPr>
          <p:spPr>
            <a:xfrm flipH="1" flipV="1">
              <a:off x="4644008" y="3789040"/>
              <a:ext cx="513846" cy="230833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5" name="Title 44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l-GR" b="1" dirty="0" smtClean="0">
                <a:effectLst/>
              </a:rPr>
              <a:t>Περιγραφή αρθρωτήρα</a:t>
            </a:r>
            <a:endParaRPr lang="el-GR" b="1" dirty="0">
              <a:effectLst/>
            </a:endParaRPr>
          </a:p>
        </p:txBody>
      </p:sp>
      <p:sp>
        <p:nvSpPr>
          <p:cNvPr id="47" name="Oval 46"/>
          <p:cNvSpPr/>
          <p:nvPr/>
        </p:nvSpPr>
        <p:spPr>
          <a:xfrm>
            <a:off x="4499992" y="2204864"/>
            <a:ext cx="1368152" cy="122413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4306"/>
          <a:stretch>
            <a:fillRect/>
          </a:stretch>
        </p:blipFill>
        <p:spPr bwMode="auto">
          <a:xfrm>
            <a:off x="6588224" y="2636912"/>
            <a:ext cx="1600075" cy="169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9" name="Straight Arrow Connector 48"/>
          <p:cNvCxnSpPr/>
          <p:nvPr/>
        </p:nvCxnSpPr>
        <p:spPr>
          <a:xfrm>
            <a:off x="5777746" y="1988259"/>
            <a:ext cx="1098510" cy="115270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V="1">
            <a:off x="7164288" y="3797424"/>
            <a:ext cx="0" cy="56768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17</a:t>
            </a:fld>
            <a:endParaRPr lang="el-GR"/>
          </a:p>
        </p:txBody>
      </p:sp>
      <p:sp>
        <p:nvSpPr>
          <p:cNvPr id="28" name="Rectangle 11"/>
          <p:cNvSpPr/>
          <p:nvPr/>
        </p:nvSpPr>
        <p:spPr>
          <a:xfrm>
            <a:off x="423540" y="6035245"/>
            <a:ext cx="616468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 smtClean="0">
                <a:latin typeface="+mn-lt"/>
                <a:hlinkClick r:id="rId4"/>
              </a:rPr>
              <a:t>Artikulator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”,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 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 </a:t>
            </a:r>
            <a:r>
              <a:rPr lang="en-US" sz="1200" dirty="0" err="1">
                <a:latin typeface="+mn-lt"/>
                <a:hlinkClick r:id="rId5" tooltip="User:Werneuchen"/>
              </a:rPr>
              <a:t>Werneuchen</a:t>
            </a:r>
            <a:r>
              <a:rPr lang="en-US" sz="1200" dirty="0" smtClean="0">
                <a:latin typeface="+mn-lt"/>
              </a:rPr>
              <a:t> 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ως κοινό κτήμα</a:t>
            </a:r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62895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9" name="Rectangle 3" descr="Stationery"/>
          <p:cNvSpPr>
            <a:spLocks noGrp="1" noChangeArrowheads="1"/>
          </p:cNvSpPr>
          <p:nvPr>
            <p:ph type="title"/>
          </p:nvPr>
        </p:nvSpPr>
        <p:spPr/>
        <p:txBody>
          <a:bodyPr anchorCtr="0">
            <a:normAutofit/>
          </a:bodyPr>
          <a:lstStyle/>
          <a:p>
            <a:pPr eaLnBrk="1" hangingPunct="1">
              <a:defRPr/>
            </a:pPr>
            <a:r>
              <a:rPr lang="el-GR" sz="3600" b="1" dirty="0" err="1" smtClean="0">
                <a:effectLst/>
              </a:rPr>
              <a:t>Αρθρωτήρες</a:t>
            </a:r>
            <a:r>
              <a:rPr lang="el-GR" sz="3600" b="1" dirty="0" smtClean="0">
                <a:effectLst/>
              </a:rPr>
              <a:t> – Ταξινόμηση </a:t>
            </a:r>
            <a:r>
              <a:rPr lang="el-GR" sz="3000" b="0" dirty="0" smtClean="0">
                <a:effectLst/>
              </a:rPr>
              <a:t>1/3</a:t>
            </a:r>
            <a:endParaRPr lang="en-US" sz="3000" b="0" dirty="0" smtClean="0">
              <a:effectLst/>
            </a:endParaRPr>
          </a:p>
        </p:txBody>
      </p:sp>
      <p:sp>
        <p:nvSpPr>
          <p:cNvPr id="15362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eaLnBrk="1" hangingPunct="1">
              <a:spcBef>
                <a:spcPts val="600"/>
              </a:spcBef>
              <a:buFont typeface="Wingdings" pitchFamily="2" charset="2"/>
              <a:buNone/>
              <a:defRPr/>
            </a:pPr>
            <a:r>
              <a:rPr lang="el-GR" sz="2400" dirty="0" smtClean="0"/>
              <a:t>Ανάλογα σε ποιο σκέλος φέρουν τα κονδυλικά στοιχεία διακρίνονται σε</a:t>
            </a:r>
            <a:r>
              <a:rPr lang="en-GB" sz="2400" dirty="0" smtClean="0"/>
              <a:t>:</a:t>
            </a:r>
            <a:endParaRPr lang="en-GB" sz="2400" dirty="0" smtClean="0">
              <a:solidFill>
                <a:schemeClr val="tx2"/>
              </a:solidFill>
            </a:endParaRPr>
          </a:p>
          <a:p>
            <a:pPr>
              <a:spcBef>
                <a:spcPts val="600"/>
              </a:spcBef>
              <a:defRPr/>
            </a:pPr>
            <a:r>
              <a:rPr lang="en-GB" sz="2400" b="1" dirty="0" smtClean="0">
                <a:solidFill>
                  <a:srgbClr val="004A82"/>
                </a:solidFill>
              </a:rPr>
              <a:t>Arcon. </a:t>
            </a:r>
            <a:r>
              <a:rPr lang="el-GR" sz="2400" dirty="0" smtClean="0"/>
              <a:t>Τα κονδυλικά στοιχεία βρίσκονται στο κάτω σκέλος. </a:t>
            </a:r>
            <a:endParaRPr lang="en-GB" sz="2400" dirty="0" smtClean="0"/>
          </a:p>
          <a:p>
            <a:pPr marL="355600" indent="0">
              <a:spcBef>
                <a:spcPts val="600"/>
              </a:spcBef>
              <a:buNone/>
              <a:defRPr/>
            </a:pPr>
            <a:r>
              <a:rPr lang="el-GR" sz="2400" dirty="0" smtClean="0"/>
              <a:t>Προτιμώνται  για την κατασκευή ακινήτων προσθετικών αποκαταστάσεων.</a:t>
            </a:r>
            <a:endParaRPr lang="el-GR" sz="2400" dirty="0" smtClean="0">
              <a:solidFill>
                <a:srgbClr val="FFFF00"/>
              </a:solidFill>
            </a:endParaRPr>
          </a:p>
          <a:p>
            <a:pPr>
              <a:spcBef>
                <a:spcPts val="600"/>
              </a:spcBef>
              <a:defRPr/>
            </a:pPr>
            <a:r>
              <a:rPr lang="en-GB" sz="2400" b="1" dirty="0" smtClean="0">
                <a:solidFill>
                  <a:srgbClr val="004A82"/>
                </a:solidFill>
              </a:rPr>
              <a:t>Non – Arcon</a:t>
            </a:r>
            <a:r>
              <a:rPr lang="el-GR" sz="2400" b="1" dirty="0" smtClean="0">
                <a:solidFill>
                  <a:srgbClr val="004A82"/>
                </a:solidFill>
              </a:rPr>
              <a:t>. </a:t>
            </a:r>
            <a:r>
              <a:rPr lang="el-GR" sz="2400" dirty="0" smtClean="0"/>
              <a:t>Τα κονδυλικά στοιχεία βρίσκονται στο άνω σκέλος</a:t>
            </a:r>
            <a:r>
              <a:rPr lang="en-GB" sz="2400" dirty="0" smtClean="0"/>
              <a:t>. </a:t>
            </a:r>
            <a:endParaRPr lang="el-GR" sz="2400" dirty="0" smtClean="0">
              <a:solidFill>
                <a:schemeClr val="folHlink"/>
              </a:solidFill>
            </a:endParaRPr>
          </a:p>
          <a:p>
            <a:pPr marL="355600" indent="0">
              <a:spcBef>
                <a:spcPts val="600"/>
              </a:spcBef>
              <a:buNone/>
              <a:defRPr/>
            </a:pPr>
            <a:r>
              <a:rPr lang="el-GR" sz="2400" dirty="0" smtClean="0"/>
              <a:t>Προτιμώνται για την κατασκευή κινητών προσθέσεων.</a:t>
            </a:r>
            <a:endParaRPr lang="en-US" sz="2400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2468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b="1" dirty="0" smtClean="0">
                <a:effectLst/>
              </a:rPr>
              <a:t>Κέρωμα συγκλεισιακών επ</a:t>
            </a:r>
            <a:r>
              <a:rPr lang="el-GR" dirty="0" smtClean="0"/>
              <a:t>ιφανειών</a:t>
            </a:r>
            <a:endParaRPr lang="el-GR" sz="3600" b="1" dirty="0">
              <a:effectLst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  <a:buSzPct val="100000"/>
            </a:pPr>
            <a:r>
              <a:rPr lang="el-GR" sz="2400" dirty="0" smtClean="0"/>
              <a:t>Η επαναλαμβανόμενη διαδικασία τοποθέτησης κεριού με ενστάλαξη αλλά και η απόξεσή του (σκάλισμά του) με σκοπό την δημιουργία ενός κέρινου προτύπου δοντιού ή δοντιών σε επιθυμητό περίγραμμα και σχήμα ονομάζεται κέρωμα.</a:t>
            </a:r>
          </a:p>
          <a:p>
            <a:pPr>
              <a:spcAft>
                <a:spcPts val="1200"/>
              </a:spcAft>
              <a:buSzPct val="100000"/>
            </a:pPr>
            <a:r>
              <a:rPr lang="el-GR" sz="2400" dirty="0" smtClean="0"/>
              <a:t>Το κέρωμα μπορεί να χωριστεί σε δύο υποκατηγορίες:</a:t>
            </a:r>
          </a:p>
          <a:p>
            <a:pPr lvl="1">
              <a:spcAft>
                <a:spcPts val="1200"/>
              </a:spcAft>
              <a:buSzPct val="100000"/>
            </a:pPr>
            <a:r>
              <a:rPr lang="el-GR" sz="2400" dirty="0" smtClean="0"/>
              <a:t>Το διαγνωστικό κέρωμα και </a:t>
            </a:r>
          </a:p>
          <a:p>
            <a:pPr lvl="1">
              <a:spcAft>
                <a:spcPts val="1200"/>
              </a:spcAft>
              <a:buSzPct val="100000"/>
            </a:pPr>
            <a:r>
              <a:rPr lang="el-GR" sz="2400" dirty="0" smtClean="0"/>
              <a:t>Το κέρωμα εργασίας για την κατασκευή μιας προσθετικής αποκατάστασης.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03906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 descr="Stationery"/>
          <p:cNvSpPr>
            <a:spLocks noGrp="1" noChangeArrowheads="1"/>
          </p:cNvSpPr>
          <p:nvPr>
            <p:ph type="title"/>
          </p:nvPr>
        </p:nvSpPr>
        <p:spPr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anchorCtr="0"/>
          <a:lstStyle/>
          <a:p>
            <a:pPr>
              <a:defRPr/>
            </a:pPr>
            <a:r>
              <a:rPr lang="el-GR" dirty="0" err="1"/>
              <a:t>Αρθρωτήρες</a:t>
            </a:r>
            <a:r>
              <a:rPr lang="el-GR" dirty="0"/>
              <a:t> – Ταξινόμηση </a:t>
            </a:r>
            <a:r>
              <a:rPr lang="el-GR" sz="3000" b="0" dirty="0"/>
              <a:t>2</a:t>
            </a:r>
            <a:r>
              <a:rPr lang="el-GR" sz="3000" b="0" dirty="0" smtClean="0"/>
              <a:t>/3</a:t>
            </a:r>
            <a:endParaRPr lang="en-US" sz="3600" dirty="0" smtClean="0">
              <a:solidFill>
                <a:schemeClr val="accent4">
                  <a:lumMod val="50000"/>
                </a:schemeClr>
              </a:solidFill>
              <a:effectLst/>
            </a:endParaRPr>
          </a:p>
        </p:txBody>
      </p:sp>
      <p:sp>
        <p:nvSpPr>
          <p:cNvPr id="10242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l-GR" sz="2400" dirty="0" smtClean="0"/>
              <a:t>Ανάλογα με τις δυνατότητες ρύθμισης που διαθέτουν ή με πόση ακρίβεια αναπαράγουν τις κινήσεις της κάτω γνάθου διακρίνονται σε</a:t>
            </a:r>
            <a:r>
              <a:rPr lang="en-GB" sz="2400" dirty="0" smtClean="0"/>
              <a:t>:</a:t>
            </a:r>
            <a:endParaRPr lang="el-GR" dirty="0" smtClean="0">
              <a:solidFill>
                <a:schemeClr val="tx2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b="1" dirty="0" smtClean="0">
                <a:solidFill>
                  <a:srgbClr val="004A82"/>
                </a:solidFill>
              </a:rPr>
              <a:t>Μη προσαρμοζόμενους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l-GR" sz="2400" dirty="0" smtClean="0"/>
              <a:t>Απλοί ή γίγγλυμοι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l-GR" sz="2400" dirty="0" smtClean="0"/>
              <a:t>Σταθερών αποκλίσεων ή μέσης τιμής</a:t>
            </a:r>
            <a:endParaRPr lang="el-GR" sz="2400" dirty="0" smtClean="0">
              <a:solidFill>
                <a:schemeClr val="folHlink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b="1" dirty="0" smtClean="0">
                <a:solidFill>
                  <a:srgbClr val="004A82"/>
                </a:solidFill>
              </a:rPr>
              <a:t>Ημιπροσαρμοζόμενους</a:t>
            </a:r>
            <a:r>
              <a:rPr lang="el-GR" dirty="0" smtClean="0">
                <a:solidFill>
                  <a:srgbClr val="004A82"/>
                </a:solidFill>
              </a:rPr>
              <a:t> </a:t>
            </a:r>
            <a:r>
              <a:rPr lang="en-GB" dirty="0" smtClean="0">
                <a:solidFill>
                  <a:srgbClr val="0000FF"/>
                </a:solidFill>
              </a:rPr>
              <a:t> </a:t>
            </a:r>
            <a:r>
              <a:rPr lang="el-GR" dirty="0" smtClean="0"/>
              <a:t>(</a:t>
            </a:r>
            <a:r>
              <a:rPr lang="en-GB" dirty="0" smtClean="0"/>
              <a:t>Arcon &amp; Non-Arcon</a:t>
            </a:r>
            <a:r>
              <a:rPr lang="el-GR" dirty="0" smtClean="0"/>
              <a:t>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b="1" dirty="0" smtClean="0">
                <a:solidFill>
                  <a:srgbClr val="004A82"/>
                </a:solidFill>
              </a:rPr>
              <a:t>Πλήρως προσαρμοζόμενους ή γναθολογικές συσκευές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dirty="0" smtClean="0">
              <a:solidFill>
                <a:schemeClr val="folHlink"/>
              </a:solidFill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17998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 descr="Stationery"/>
          <p:cNvSpPr>
            <a:spLocks noGrp="1" noChangeArrowheads="1"/>
          </p:cNvSpPr>
          <p:nvPr>
            <p:ph type="title"/>
          </p:nvPr>
        </p:nvSpPr>
        <p:spPr/>
        <p:txBody>
          <a:bodyPr anchor="ctr" anchorCtr="0">
            <a:normAutofit/>
          </a:bodyPr>
          <a:lstStyle/>
          <a:p>
            <a:pPr>
              <a:defRPr/>
            </a:pPr>
            <a:r>
              <a:rPr lang="el-GR" dirty="0" err="1"/>
              <a:t>Αρθρωτήρες</a:t>
            </a:r>
            <a:r>
              <a:rPr lang="el-GR" dirty="0"/>
              <a:t> – Ταξινόμηση </a:t>
            </a:r>
            <a:r>
              <a:rPr lang="el-GR" sz="3000" b="0" dirty="0" smtClean="0"/>
              <a:t>3/3</a:t>
            </a:r>
            <a:endParaRPr lang="en-US" sz="3600" dirty="0" smtClean="0">
              <a:solidFill>
                <a:schemeClr val="accent4">
                  <a:lumMod val="50000"/>
                </a:schemeClr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5554960" cy="4968552"/>
          </a:xfrm>
        </p:spPr>
        <p:txBody>
          <a:bodyPr>
            <a:normAutofit/>
          </a:bodyPr>
          <a:lstStyle/>
          <a:p>
            <a:pPr marL="0" indent="-457200" eaLnBrk="1" hangingPunct="1">
              <a:spcBef>
                <a:spcPts val="600"/>
              </a:spcBef>
              <a:buFont typeface="Wingdings" pitchFamily="2" charset="2"/>
              <a:buNone/>
              <a:defRPr/>
            </a:pPr>
            <a:r>
              <a:rPr lang="el-GR" dirty="0" smtClean="0"/>
              <a:t>Ανάλογα σε ποιο σκέλος φέρουν τα κονδυλικά στοιχεία διακρίνονται σε</a:t>
            </a:r>
            <a:r>
              <a:rPr lang="en-GB" dirty="0" smtClean="0"/>
              <a:t>:</a:t>
            </a:r>
            <a:endParaRPr lang="en-GB" dirty="0" smtClean="0">
              <a:solidFill>
                <a:schemeClr val="tx2"/>
              </a:solidFill>
            </a:endParaRPr>
          </a:p>
          <a:p>
            <a:pPr>
              <a:spcBef>
                <a:spcPts val="600"/>
              </a:spcBef>
              <a:defRPr/>
            </a:pPr>
            <a:r>
              <a:rPr lang="en-GB" b="1" dirty="0" smtClean="0">
                <a:solidFill>
                  <a:srgbClr val="004A82"/>
                </a:solidFill>
              </a:rPr>
              <a:t>Arcon. </a:t>
            </a:r>
            <a:r>
              <a:rPr lang="el-GR" dirty="0" smtClean="0"/>
              <a:t>Τα κονδυλικά στοιχεία βρίσκονται στο κάτω σκέλος. Προτιμώνται  για την κατασκευή εκτεταμένων ακινήτων προσθετικών αποκαταστάσεων.</a:t>
            </a:r>
          </a:p>
          <a:p>
            <a:pPr>
              <a:spcBef>
                <a:spcPts val="600"/>
              </a:spcBef>
              <a:defRPr/>
            </a:pPr>
            <a:r>
              <a:rPr lang="en-GB" b="1" dirty="0" smtClean="0">
                <a:solidFill>
                  <a:srgbClr val="004A82"/>
                </a:solidFill>
              </a:rPr>
              <a:t>Non – Arcon</a:t>
            </a:r>
            <a:r>
              <a:rPr lang="el-GR" b="1" dirty="0" smtClean="0">
                <a:solidFill>
                  <a:srgbClr val="004A82"/>
                </a:solidFill>
              </a:rPr>
              <a:t>. </a:t>
            </a:r>
            <a:r>
              <a:rPr lang="el-GR" dirty="0" smtClean="0"/>
              <a:t>Τα κονδυλικά στοιχεία βρίσκονται στο άνω σκέλος</a:t>
            </a:r>
            <a:r>
              <a:rPr lang="en-GB" dirty="0" smtClean="0"/>
              <a:t>. </a:t>
            </a:r>
            <a:r>
              <a:rPr lang="el-GR" dirty="0" smtClean="0"/>
              <a:t>Προτιμώνται για την κατασκευή κινητών προσθέσεων.</a:t>
            </a:r>
            <a:endParaRPr lang="en-US" dirty="0" smtClean="0"/>
          </a:p>
          <a:p>
            <a:pPr marL="0" indent="-457200" eaLnBrk="1" hangingPunct="1">
              <a:spcBef>
                <a:spcPts val="600"/>
              </a:spcBef>
              <a:buFont typeface="Wingdings" pitchFamily="2" charset="2"/>
              <a:buNone/>
              <a:defRPr/>
            </a:pPr>
            <a:endParaRPr lang="el-GR" dirty="0" smtClean="0">
              <a:solidFill>
                <a:srgbClr val="FFFF00"/>
              </a:solidFill>
            </a:endParaRPr>
          </a:p>
        </p:txBody>
      </p:sp>
      <p:pic>
        <p:nvPicPr>
          <p:cNvPr id="7" name="Picture 7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 l="10262" r="7841" b="8750"/>
          <a:stretch>
            <a:fillRect/>
          </a:stretch>
        </p:blipFill>
        <p:spPr>
          <a:xfrm>
            <a:off x="6028630" y="1089298"/>
            <a:ext cx="2863850" cy="2663825"/>
          </a:xfrm>
          <a:ln>
            <a:solidFill>
              <a:schemeClr val="tx1"/>
            </a:solidFill>
          </a:ln>
        </p:spPr>
      </p:pic>
      <p:pic>
        <p:nvPicPr>
          <p:cNvPr id="2050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 l="1384" r="4840"/>
          <a:stretch>
            <a:fillRect/>
          </a:stretch>
        </p:blipFill>
        <p:spPr bwMode="auto">
          <a:xfrm>
            <a:off x="6007993" y="3969023"/>
            <a:ext cx="2884487" cy="27003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9" name="Straight Arrow Connector 8"/>
          <p:cNvCxnSpPr/>
          <p:nvPr/>
        </p:nvCxnSpPr>
        <p:spPr>
          <a:xfrm>
            <a:off x="7956376" y="1340768"/>
            <a:ext cx="288032" cy="504056"/>
          </a:xfrm>
          <a:prstGeom prst="straightConnector1">
            <a:avLst/>
          </a:prstGeom>
          <a:ln w="28575">
            <a:solidFill>
              <a:srgbClr val="01FF7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7499909" y="6165304"/>
            <a:ext cx="7444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800" dirty="0" smtClean="0">
                <a:solidFill>
                  <a:schemeClr val="bg1"/>
                </a:solidFill>
                <a:latin typeface="+mn-lt"/>
              </a:rPr>
              <a:t>Arcon</a:t>
            </a:r>
            <a:endParaRPr lang="el-GR" sz="1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663523" y="1052736"/>
            <a:ext cx="13648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800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Non – Arcon</a:t>
            </a:r>
            <a:endParaRPr lang="el-GR" sz="1800" dirty="0">
              <a:solidFill>
                <a:schemeClr val="bg1">
                  <a:lumMod val="95000"/>
                </a:schemeClr>
              </a:solidFill>
              <a:latin typeface="+mn-lt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7884368" y="4878451"/>
            <a:ext cx="360040" cy="1358861"/>
          </a:xfrm>
          <a:prstGeom prst="straightConnector1">
            <a:avLst/>
          </a:prstGeom>
          <a:ln w="19050"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>
          <a:xfrm>
            <a:off x="7092280" y="6525344"/>
            <a:ext cx="2133600" cy="365125"/>
          </a:xfrm>
        </p:spPr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61888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4" name="Rectangle 4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b="1" dirty="0">
                <a:effectLst/>
              </a:rPr>
              <a:t> Μη </a:t>
            </a:r>
            <a:r>
              <a:rPr lang="el-GR" b="1" dirty="0" smtClean="0">
                <a:effectLst/>
              </a:rPr>
              <a:t>προσαρμοζόμενοι</a:t>
            </a:r>
            <a:br>
              <a:rPr lang="el-GR" b="1" dirty="0" smtClean="0">
                <a:effectLst/>
              </a:rPr>
            </a:br>
            <a:r>
              <a:rPr lang="el-GR" b="1" dirty="0" smtClean="0">
                <a:effectLst/>
              </a:rPr>
              <a:t> </a:t>
            </a:r>
            <a:r>
              <a:rPr lang="el-GR" b="1" dirty="0">
                <a:effectLst/>
              </a:rPr>
              <a:t>Απλοί ή γίγγλυμοι </a:t>
            </a:r>
            <a:endParaRPr lang="en-US" b="1" dirty="0">
              <a:effectLst/>
            </a:endParaRPr>
          </a:p>
        </p:txBody>
      </p:sp>
      <p:pic>
        <p:nvPicPr>
          <p:cNvPr id="104452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148064" y="1772816"/>
            <a:ext cx="3352399" cy="2692764"/>
          </a:xfrm>
          <a:noFill/>
          <a:ln>
            <a:solidFill>
              <a:schemeClr val="tx1"/>
            </a:solidFill>
          </a:ln>
        </p:spPr>
      </p:pic>
      <p:sp>
        <p:nvSpPr>
          <p:cNvPr id="104451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23528" y="1700808"/>
            <a:ext cx="4536504" cy="4545012"/>
          </a:xfrm>
          <a:solidFill>
            <a:schemeClr val="bg1"/>
          </a:solidFill>
        </p:spPr>
        <p:txBody>
          <a:bodyPr>
            <a:normAutofit/>
          </a:bodyPr>
          <a:lstStyle/>
          <a:p>
            <a:pPr eaLnBrk="1" hangingPunct="1">
              <a:lnSpc>
                <a:spcPct val="112000"/>
              </a:lnSpc>
              <a:spcBef>
                <a:spcPts val="1800"/>
              </a:spcBef>
              <a:buClrTx/>
            </a:pPr>
            <a:r>
              <a:rPr lang="el-GR" sz="2400" dirty="0" smtClean="0"/>
              <a:t>Απλές συσκευές, δεν έχουν προσαρμοστικές δυνατότητες</a:t>
            </a:r>
            <a:r>
              <a:rPr lang="en-GB" sz="2400" dirty="0" smtClean="0"/>
              <a:t>.</a:t>
            </a:r>
            <a:endParaRPr lang="el-GR" sz="2400" dirty="0" smtClean="0"/>
          </a:p>
          <a:p>
            <a:pPr eaLnBrk="1" hangingPunct="1">
              <a:lnSpc>
                <a:spcPct val="112000"/>
              </a:lnSpc>
              <a:spcBef>
                <a:spcPts val="1800"/>
              </a:spcBef>
              <a:buClrTx/>
            </a:pPr>
            <a:r>
              <a:rPr lang="el-GR" sz="2400" dirty="0" smtClean="0"/>
              <a:t>Μοναδική κίνηση που εκτελούν άνοιγμα κλείσιμο στόματος</a:t>
            </a:r>
            <a:r>
              <a:rPr lang="en-GB" sz="2400" dirty="0" smtClean="0"/>
              <a:t>.</a:t>
            </a:r>
            <a:endParaRPr lang="el-GR" sz="2400" dirty="0" smtClean="0"/>
          </a:p>
          <a:p>
            <a:pPr eaLnBrk="1" hangingPunct="1">
              <a:lnSpc>
                <a:spcPct val="112000"/>
              </a:lnSpc>
              <a:spcBef>
                <a:spcPts val="1800"/>
              </a:spcBef>
              <a:buClrTx/>
            </a:pPr>
            <a:r>
              <a:rPr lang="el-GR" sz="2400" dirty="0" smtClean="0"/>
              <a:t>Ανάρτηση εκμαγείων χωρίς προσωπικό τόξο</a:t>
            </a:r>
            <a:r>
              <a:rPr lang="en-GB" sz="2400" dirty="0" smtClean="0"/>
              <a:t>.</a:t>
            </a:r>
            <a:endParaRPr lang="en-US" sz="2400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51719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4" name="Rectangle 4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1008112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b="1" dirty="0">
                <a:effectLst/>
              </a:rPr>
              <a:t>Μη </a:t>
            </a:r>
            <a:r>
              <a:rPr lang="el-GR" b="1" dirty="0" smtClean="0">
                <a:effectLst/>
              </a:rPr>
              <a:t>προσαρμοζόμενοι</a:t>
            </a:r>
            <a:r>
              <a:rPr lang="en-GB" b="1" dirty="0" smtClean="0">
                <a:effectLst/>
              </a:rPr>
              <a:t> </a:t>
            </a:r>
            <a:r>
              <a:rPr lang="el-GR" b="1" dirty="0" smtClean="0">
                <a:effectLst/>
              </a:rPr>
              <a:t>Αρθρωτήρες </a:t>
            </a:r>
            <a:r>
              <a:rPr lang="en-GB" b="1" dirty="0" smtClean="0">
                <a:effectLst/>
              </a:rPr>
              <a:t/>
            </a:r>
            <a:br>
              <a:rPr lang="en-GB" b="1" dirty="0" smtClean="0">
                <a:effectLst/>
              </a:rPr>
            </a:br>
            <a:r>
              <a:rPr lang="el-GR" b="1" dirty="0" smtClean="0">
                <a:effectLst/>
              </a:rPr>
              <a:t>Σταθερών </a:t>
            </a:r>
            <a:r>
              <a:rPr lang="el-GR" b="1" dirty="0">
                <a:effectLst/>
              </a:rPr>
              <a:t>αποκλίσεων</a:t>
            </a:r>
            <a:endParaRPr lang="en-US" b="1" dirty="0">
              <a:effectLst/>
            </a:endParaRPr>
          </a:p>
        </p:txBody>
      </p:sp>
      <p:sp>
        <p:nvSpPr>
          <p:cNvPr id="105475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1484784"/>
            <a:ext cx="4618856" cy="4824536"/>
          </a:xfrm>
        </p:spPr>
        <p:txBody>
          <a:bodyPr/>
          <a:lstStyle/>
          <a:p>
            <a:pPr marL="324000" eaLnBrk="1" hangingPunct="1">
              <a:buClrTx/>
            </a:pPr>
            <a:r>
              <a:rPr lang="el-GR" sz="2400" dirty="0" smtClean="0"/>
              <a:t>Σταθερές κατά μέσον όρο αποκλίσεις των οπίσθιων ελεγκτικών περιοχών (κονδυλική τροχιά) και της πρόσθιας ελεγκτικής περιοχής (τομική τροχιά)</a:t>
            </a:r>
          </a:p>
          <a:p>
            <a:pPr marL="324000" eaLnBrk="1" hangingPunct="1">
              <a:buClrTx/>
            </a:pPr>
            <a:r>
              <a:rPr lang="el-GR" sz="2400" dirty="0" smtClean="0"/>
              <a:t>Μιμούνται τις κινήσεις της κάτω γνάθου, προολίσθηση και πλαγιολίσθηση, αλλά με σταθερές τιμές (μέσος όρος ανατομικών μετρήσεων)</a:t>
            </a:r>
            <a:endParaRPr lang="en-US" sz="2400" dirty="0" smtClean="0"/>
          </a:p>
        </p:txBody>
      </p:sp>
      <p:pic>
        <p:nvPicPr>
          <p:cNvPr id="11" name="Picture 6" descr="anar xris wax1.jpg"/>
          <p:cNvPicPr>
            <a:picLocks noGrp="1" noChangeAspect="1"/>
          </p:cNvPicPr>
          <p:nvPr>
            <p:ph type="clipArt" sz="half" idx="4294967295"/>
          </p:nvPr>
        </p:nvPicPr>
        <p:blipFill>
          <a:blip r:embed="rId3" cstate="print"/>
          <a:srcRect l="18634" t="1980" r="12809" b="4940"/>
          <a:stretch>
            <a:fillRect/>
          </a:stretch>
        </p:blipFill>
        <p:spPr bwMode="auto">
          <a:xfrm>
            <a:off x="5148064" y="1614722"/>
            <a:ext cx="3816350" cy="38877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2" name="Oval 11"/>
          <p:cNvSpPr/>
          <p:nvPr/>
        </p:nvSpPr>
        <p:spPr>
          <a:xfrm>
            <a:off x="7956376" y="2060848"/>
            <a:ext cx="1008000" cy="90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9867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84784"/>
            <a:ext cx="8229600" cy="4752528"/>
          </a:xfrm>
        </p:spPr>
        <p:txBody>
          <a:bodyPr/>
          <a:lstStyle/>
          <a:p>
            <a:pPr>
              <a:lnSpc>
                <a:spcPct val="114000"/>
              </a:lnSpc>
            </a:pPr>
            <a:r>
              <a:rPr lang="el-GR" sz="2400" dirty="0" smtClean="0"/>
              <a:t>Λάθη κατά την ανάρτηση των εκμαγείων (όλη η διαδικασία στηρίζεται στην οπτική παρατήρηση).</a:t>
            </a:r>
          </a:p>
          <a:p>
            <a:pPr>
              <a:lnSpc>
                <a:spcPct val="114000"/>
              </a:lnSpc>
            </a:pPr>
            <a:r>
              <a:rPr lang="el-GR" sz="2400" dirty="0" smtClean="0"/>
              <a:t>Λάθη που προκύπτουν από τις διαφορές ανάμεσα στην πραγματική κίνηση της κάτω γνάθου και στην κίνηση που αποδίδεται από τον αρθρωτήρα.</a:t>
            </a:r>
          </a:p>
          <a:p>
            <a:pPr>
              <a:lnSpc>
                <a:spcPct val="114000"/>
              </a:lnSpc>
            </a:pPr>
            <a:r>
              <a:rPr lang="el-GR" sz="2400" dirty="0" smtClean="0"/>
              <a:t>Επιπλέον η σχέση του μασητικού επιπέδου είναι προκαθορισμένη και ίδια για όλους τους ασθενείς (το μασητικό επίπεδο καθορίζεται να είναι παράλληλο με το οριζόντιο επίπεδο).</a:t>
            </a:r>
            <a:endParaRPr lang="en-US" sz="2400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23</a:t>
            </a:fld>
            <a:endParaRPr lang="el-GR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dirty="0"/>
              <a:t>Λάθη από τη χρήση μη προσαρμοζόμενων </a:t>
            </a:r>
            <a:r>
              <a:rPr lang="el-GR" dirty="0" err="1"/>
              <a:t>αρθρωτήρων</a:t>
            </a:r>
            <a:r>
              <a:rPr lang="el-GR" dirty="0"/>
              <a:t> σταθερών αποκλίσεων</a:t>
            </a:r>
          </a:p>
        </p:txBody>
      </p:sp>
    </p:spTree>
    <p:extLst>
      <p:ext uri="{BB962C8B-B14F-4D97-AF65-F5344CB8AC3E}">
        <p14:creationId xmlns:p14="http://schemas.microsoft.com/office/powerpoint/2010/main" val="3635319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3600" b="1" dirty="0" err="1">
                <a:effectLst/>
              </a:rPr>
              <a:t>Ημιπροσαρμοζόμενοι</a:t>
            </a:r>
            <a:r>
              <a:rPr lang="el-GR" sz="3600" b="1" dirty="0">
                <a:effectLst/>
              </a:rPr>
              <a:t> </a:t>
            </a:r>
            <a:r>
              <a:rPr lang="el-GR" sz="3600" b="1" dirty="0" err="1" smtClean="0">
                <a:effectLst/>
              </a:rPr>
              <a:t>αρθρωτήρες</a:t>
            </a:r>
            <a:r>
              <a:rPr lang="el-GR" sz="3600" b="1" dirty="0" smtClean="0">
                <a:effectLst/>
              </a:rPr>
              <a:t> </a:t>
            </a:r>
            <a:r>
              <a:rPr lang="el-GR" sz="3000" b="0" dirty="0" smtClean="0">
                <a:effectLst/>
              </a:rPr>
              <a:t>1/3</a:t>
            </a:r>
            <a:endParaRPr lang="en-US" sz="3000" b="0" dirty="0">
              <a:effectLst/>
            </a:endParaRPr>
          </a:p>
        </p:txBody>
      </p:sp>
      <p:sp>
        <p:nvSpPr>
          <p:cNvPr id="1075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68760"/>
            <a:ext cx="5050904" cy="5328592"/>
          </a:xfrm>
        </p:spPr>
        <p:txBody>
          <a:bodyPr>
            <a:normAutofit/>
          </a:bodyPr>
          <a:lstStyle/>
          <a:p>
            <a:r>
              <a:rPr lang="el-GR" sz="2400" dirty="0" smtClean="0"/>
              <a:t>Έχουν τη δυνατότητα ρυθμίσεων στις ελεγκτικές περιοχές</a:t>
            </a:r>
            <a:r>
              <a:rPr lang="en-GB" sz="2400" dirty="0" smtClean="0"/>
              <a:t>.</a:t>
            </a:r>
            <a:endParaRPr lang="el-GR" sz="2400" dirty="0" smtClean="0"/>
          </a:p>
          <a:p>
            <a:r>
              <a:rPr lang="el-GR" sz="2400" dirty="0" smtClean="0"/>
              <a:t>Είναι απλοί στη χρήση τους και δεν απαιτούν πολύπλοκες καταγραφές</a:t>
            </a:r>
            <a:r>
              <a:rPr lang="en-GB" sz="2400" dirty="0" smtClean="0"/>
              <a:t>.</a:t>
            </a:r>
            <a:endParaRPr lang="el-GR" sz="2400" dirty="0" smtClean="0"/>
          </a:p>
          <a:p>
            <a:r>
              <a:rPr lang="el-GR" sz="2400" dirty="0" smtClean="0"/>
              <a:t>Μπορούν να πλησιάσουν πολύ κοντά στις πραγματικές τιμές του ασθενούς</a:t>
            </a:r>
            <a:r>
              <a:rPr lang="en-GB" sz="2400" dirty="0" smtClean="0"/>
              <a:t>.</a:t>
            </a:r>
            <a:r>
              <a:rPr lang="el-GR" sz="2400" dirty="0" smtClean="0"/>
              <a:t> </a:t>
            </a:r>
          </a:p>
          <a:p>
            <a:r>
              <a:rPr lang="el-GR" sz="2400" dirty="0" smtClean="0"/>
              <a:t>Τα εκμαγεία που εφαρμόζονται πάνω σε αυτούς τους αρθρωτήρες μπορούμε να τα προσανατολίσουμε με τη βοήθεια προσωπικού τόξου</a:t>
            </a:r>
            <a:r>
              <a:rPr lang="en-GB" sz="2400" dirty="0" smtClean="0"/>
              <a:t>.</a:t>
            </a:r>
            <a:endParaRPr lang="en-US" sz="2400" dirty="0" smtClean="0"/>
          </a:p>
        </p:txBody>
      </p:sp>
      <p:pic>
        <p:nvPicPr>
          <p:cNvPr id="5" name="Content Placeholder 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484784"/>
            <a:ext cx="3679825" cy="37449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24</a:t>
            </a:fld>
            <a:endParaRPr lang="el-GR"/>
          </a:p>
        </p:txBody>
      </p:sp>
      <p:sp>
        <p:nvSpPr>
          <p:cNvPr id="6" name="Rectangle 11"/>
          <p:cNvSpPr/>
          <p:nvPr/>
        </p:nvSpPr>
        <p:spPr>
          <a:xfrm>
            <a:off x="5724128" y="5373216"/>
            <a:ext cx="30823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4"/>
              </a:rPr>
              <a:t>Semi-adjustable </a:t>
            </a:r>
            <a:r>
              <a:rPr lang="en-US" sz="1200" dirty="0" smtClean="0">
                <a:latin typeface="+mn-lt"/>
                <a:hlinkClick r:id="rId4"/>
              </a:rPr>
              <a:t>articulator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”,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 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 </a:t>
            </a:r>
            <a:r>
              <a:rPr lang="en-US" sz="1200" dirty="0" err="1">
                <a:latin typeface="+mn-lt"/>
                <a:hlinkClick r:id="rId5" tooltip="User:Dpinkdds (page does not exist)"/>
              </a:rPr>
              <a:t>Dpinkdds</a:t>
            </a:r>
            <a:r>
              <a:rPr lang="en-US" sz="1200" dirty="0" smtClean="0">
                <a:latin typeface="+mn-lt"/>
              </a:rPr>
              <a:t> 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ως κοινό κτήμα</a:t>
            </a:r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3316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 err="1"/>
              <a:t>Ημιπροσαρμοζόμενοι</a:t>
            </a:r>
            <a:r>
              <a:rPr lang="el-GR" dirty="0"/>
              <a:t> </a:t>
            </a:r>
            <a:r>
              <a:rPr lang="el-GR" dirty="0" err="1"/>
              <a:t>αρθρωτήρες</a:t>
            </a:r>
            <a:r>
              <a:rPr lang="el-GR" dirty="0"/>
              <a:t> </a:t>
            </a:r>
            <a:r>
              <a:rPr lang="el-GR" sz="3000" b="0" dirty="0" smtClean="0"/>
              <a:t>2/3</a:t>
            </a:r>
            <a:endParaRPr lang="en-US" sz="3600" b="1" dirty="0">
              <a:effectLst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772139" y="1196752"/>
            <a:ext cx="5599723" cy="2566540"/>
          </a:xfrm>
          <a:prstGeom prst="rect">
            <a:avLst/>
          </a:prstGeom>
          <a:noFill/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4" name="Text Placeholder 3"/>
          <p:cNvSpPr>
            <a:spLocks noGrp="1"/>
          </p:cNvSpPr>
          <p:nvPr>
            <p:ph type="body" sz="half" idx="4294967295"/>
          </p:nvPr>
        </p:nvSpPr>
        <p:spPr>
          <a:xfrm>
            <a:off x="683568" y="4005064"/>
            <a:ext cx="8229600" cy="1981200"/>
          </a:xfrm>
        </p:spPr>
        <p:txBody>
          <a:bodyPr/>
          <a:lstStyle/>
          <a:p>
            <a:pPr>
              <a:lnSpc>
                <a:spcPct val="114000"/>
              </a:lnSpc>
              <a:spcBef>
                <a:spcPts val="0"/>
              </a:spcBef>
              <a:buSzPct val="100000"/>
            </a:pPr>
            <a:r>
              <a:rPr lang="el-GR" sz="2400" dirty="0" smtClean="0"/>
              <a:t>Ο ημιπροσαρμοζόμενος αρθρωτήρας αναπαράγει την αρχή και το τέλος της κίνησης και όχι όλη την παραβολή (καμπύλη) της κίνησης</a:t>
            </a:r>
            <a:r>
              <a:rPr lang="en-GB" sz="2400" dirty="0" smtClean="0"/>
              <a:t> </a:t>
            </a:r>
            <a:r>
              <a:rPr lang="el-GR" sz="2400" dirty="0" smtClean="0"/>
              <a:t> του κονδύλου κατά την προολίσθηση της κάτω γνάθου.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5753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>
              <a:defRPr/>
            </a:pPr>
            <a:r>
              <a:rPr lang="el-GR" dirty="0" err="1"/>
              <a:t>Ημιπροσαρμοζόμενοι</a:t>
            </a:r>
            <a:r>
              <a:rPr lang="el-GR" dirty="0"/>
              <a:t> </a:t>
            </a:r>
            <a:r>
              <a:rPr lang="el-GR" dirty="0" err="1"/>
              <a:t>αρθρωτήρες</a:t>
            </a:r>
            <a:r>
              <a:rPr lang="el-GR" dirty="0"/>
              <a:t> </a:t>
            </a:r>
            <a:r>
              <a:rPr lang="el-GR" sz="3000" b="0" dirty="0" smtClean="0"/>
              <a:t>3/3</a:t>
            </a:r>
            <a:endParaRPr lang="en-US" b="1" dirty="0">
              <a:effectLst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Tx/>
              <a:buSzPct val="100000"/>
              <a:buNone/>
            </a:pPr>
            <a:r>
              <a:rPr lang="el-GR" sz="2400" dirty="0" smtClean="0"/>
              <a:t>Οι περισσότεροι σύγχρονοι </a:t>
            </a:r>
            <a:r>
              <a:rPr lang="el-GR" sz="2400" dirty="0" err="1" smtClean="0"/>
              <a:t>ημιπροσαρμοζόμενοι</a:t>
            </a:r>
            <a:r>
              <a:rPr lang="el-GR" sz="2400" dirty="0" smtClean="0"/>
              <a:t> αρθρωτήρες επιτρέπουν ρυθμίσεις: </a:t>
            </a:r>
          </a:p>
          <a:p>
            <a:pPr marL="457200" indent="-45720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+mj-lt"/>
              <a:buAutoNum type="arabicPeriod"/>
            </a:pPr>
            <a:r>
              <a:rPr lang="el-GR" sz="2400" dirty="0" smtClean="0"/>
              <a:t>Της κλίσης της κονδυλικής τροχιάς.</a:t>
            </a:r>
          </a:p>
          <a:p>
            <a:pPr marL="457200" indent="-45720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+mj-lt"/>
              <a:buAutoNum type="arabicPeriod"/>
            </a:pPr>
            <a:r>
              <a:rPr lang="el-GR" sz="2400" dirty="0" smtClean="0"/>
              <a:t>Της πλάγιας βαθμιαίας ή/και άμεσης πλάγιας μετατόπισης, </a:t>
            </a:r>
            <a:r>
              <a:rPr lang="en-GB" sz="2400" dirty="0" smtClean="0"/>
              <a:t> </a:t>
            </a:r>
            <a:r>
              <a:rPr lang="el-GR" sz="2400" dirty="0" smtClean="0"/>
              <a:t>της γωνίας </a:t>
            </a:r>
            <a:r>
              <a:rPr lang="en-GB" sz="2400" dirty="0" smtClean="0"/>
              <a:t>Bennet</a:t>
            </a:r>
            <a:r>
              <a:rPr lang="el-GR" sz="2400" dirty="0" smtClean="0"/>
              <a:t>.</a:t>
            </a:r>
          </a:p>
          <a:p>
            <a:pPr marL="457200" indent="-45720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+mj-lt"/>
              <a:buAutoNum type="arabicPeriod"/>
            </a:pPr>
            <a:r>
              <a:rPr lang="el-GR" sz="2400" dirty="0" smtClean="0"/>
              <a:t>Της  Διακονδυλικής απόστασης. </a:t>
            </a:r>
          </a:p>
          <a:p>
            <a:pPr marL="0" indent="-45720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Tx/>
              <a:buSzPct val="100000"/>
              <a:buNone/>
            </a:pPr>
            <a:r>
              <a:rPr lang="el-GR" sz="2400" dirty="0" smtClean="0"/>
              <a:t> 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79910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/>
          </a:bodyPr>
          <a:lstStyle/>
          <a:p>
            <a:pPr eaLnBrk="1" hangingPunct="1"/>
            <a:r>
              <a:rPr lang="el-GR" sz="3600" b="1" dirty="0" smtClean="0">
                <a:effectLst/>
              </a:rPr>
              <a:t>Πλήρως προσαρμοζόμενοι </a:t>
            </a:r>
            <a:r>
              <a:rPr lang="el-GR" sz="3600" b="1" dirty="0" err="1" smtClean="0">
                <a:effectLst/>
              </a:rPr>
              <a:t>αρθρωτήρες</a:t>
            </a:r>
            <a:r>
              <a:rPr lang="el-GR" sz="3600" b="1" dirty="0" smtClean="0">
                <a:effectLst/>
              </a:rPr>
              <a:t> </a:t>
            </a:r>
            <a:r>
              <a:rPr lang="el-GR" sz="3000" b="0" dirty="0" smtClean="0">
                <a:effectLst/>
              </a:rPr>
              <a:t>1/2</a:t>
            </a:r>
            <a:endParaRPr lang="en-US" sz="3000" b="0" dirty="0" smtClean="0">
              <a:effectLst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SzPct val="100000"/>
            </a:pPr>
            <a:r>
              <a:rPr lang="el-GR" dirty="0" smtClean="0"/>
              <a:t>Ένας πλήρως προσαρμοζόμενος αρθρωτήρας έχει ένα μεγάλο εύρος κινήσεων και μπορεί να προγραμματιστεί να αναπαράγει με ακρίβεια τις κινήσεις της κάτω γνάθου. </a:t>
            </a:r>
          </a:p>
          <a:p>
            <a:pPr>
              <a:buSzPct val="100000"/>
            </a:pPr>
            <a:r>
              <a:rPr lang="el-GR" dirty="0" smtClean="0"/>
              <a:t>Η ρύθμιση των πλήρως προσαρμοζόμενων αρθρωτήρων γίνεται με τη χρήση εξωστοματικών καταγράφων με ειδικό εξοπλισμό, τον παντογράφο.</a:t>
            </a:r>
          </a:p>
          <a:p>
            <a:pPr>
              <a:buSzPct val="100000"/>
            </a:pPr>
            <a:r>
              <a:rPr lang="el-GR" dirty="0" smtClean="0"/>
              <a:t>Διακρίνονται σε δύο κατηγορίες:</a:t>
            </a:r>
          </a:p>
          <a:p>
            <a:pPr lvl="1">
              <a:buSzPct val="100000"/>
            </a:pPr>
            <a:r>
              <a:rPr lang="el-GR" dirty="0" smtClean="0"/>
              <a:t>Στους </a:t>
            </a:r>
            <a:r>
              <a:rPr lang="el-GR" dirty="0" err="1" smtClean="0"/>
              <a:t>παντογραφικούς</a:t>
            </a:r>
            <a:r>
              <a:rPr lang="el-GR" dirty="0" smtClean="0"/>
              <a:t> με πιο γνωστούς </a:t>
            </a:r>
            <a:r>
              <a:rPr lang="en-GB" dirty="0" smtClean="0"/>
              <a:t>Mc </a:t>
            </a:r>
            <a:r>
              <a:rPr lang="en-GB" dirty="0" err="1" smtClean="0"/>
              <a:t>Collum</a:t>
            </a:r>
            <a:r>
              <a:rPr lang="en-GB" dirty="0" smtClean="0"/>
              <a:t>, </a:t>
            </a:r>
            <a:r>
              <a:rPr lang="en-GB" dirty="0" err="1" smtClean="0"/>
              <a:t>Denar</a:t>
            </a:r>
            <a:r>
              <a:rPr lang="en-GB" dirty="0" smtClean="0"/>
              <a:t> </a:t>
            </a:r>
            <a:r>
              <a:rPr lang="el-GR" dirty="0" smtClean="0"/>
              <a:t> και</a:t>
            </a:r>
            <a:r>
              <a:rPr lang="en-GB" dirty="0" smtClean="0"/>
              <a:t> Stuart</a:t>
            </a:r>
            <a:r>
              <a:rPr lang="el-GR" dirty="0" smtClean="0"/>
              <a:t>.</a:t>
            </a:r>
          </a:p>
          <a:p>
            <a:pPr lvl="1">
              <a:buSzPct val="100000"/>
            </a:pPr>
            <a:r>
              <a:rPr lang="el-GR" dirty="0" smtClean="0"/>
              <a:t>Στους στερεογραφικούς</a:t>
            </a:r>
            <a:r>
              <a:rPr lang="en-GB" dirty="0" smtClean="0"/>
              <a:t> </a:t>
            </a:r>
            <a:r>
              <a:rPr lang="el-GR" dirty="0" smtClean="0"/>
              <a:t>με πιο γνωστούς τους</a:t>
            </a:r>
            <a:r>
              <a:rPr lang="en-GB" dirty="0" smtClean="0"/>
              <a:t> TMJ,</a:t>
            </a:r>
            <a:r>
              <a:rPr lang="el-GR" dirty="0" smtClean="0"/>
              <a:t> τον αρθρωτήρα του</a:t>
            </a:r>
            <a:r>
              <a:rPr lang="en-GB" dirty="0" smtClean="0"/>
              <a:t> Lee </a:t>
            </a:r>
            <a:r>
              <a:rPr lang="el-GR" dirty="0" smtClean="0"/>
              <a:t>και τον αρθρωτήρα του</a:t>
            </a:r>
            <a:r>
              <a:rPr lang="en-GB" dirty="0" smtClean="0"/>
              <a:t> Heiman</a:t>
            </a:r>
            <a:r>
              <a:rPr lang="el-GR" dirty="0" smtClean="0"/>
              <a:t>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158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/>
          </a:bodyPr>
          <a:lstStyle/>
          <a:p>
            <a:r>
              <a:rPr lang="el-GR" dirty="0"/>
              <a:t>Πλήρως προσαρμοζόμενοι </a:t>
            </a:r>
            <a:r>
              <a:rPr lang="el-GR" dirty="0" err="1"/>
              <a:t>αρθρωτήρες</a:t>
            </a:r>
            <a:r>
              <a:rPr lang="el-GR" dirty="0"/>
              <a:t> </a:t>
            </a:r>
            <a:r>
              <a:rPr lang="el-GR" sz="3000" b="0" dirty="0" smtClean="0"/>
              <a:t>2/2</a:t>
            </a:r>
            <a:endParaRPr lang="en-US" sz="3200" b="1" dirty="0" smtClean="0">
              <a:effectLst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268760"/>
            <a:ext cx="3970784" cy="4968552"/>
          </a:xfrm>
          <a:ln>
            <a:solidFill>
              <a:srgbClr val="004A82"/>
            </a:solidFill>
          </a:ln>
        </p:spPr>
        <p:txBody>
          <a:bodyPr/>
          <a:lstStyle/>
          <a:p>
            <a:pPr marL="0" indent="0">
              <a:buSzPct val="100000"/>
              <a:buNone/>
            </a:pPr>
            <a:r>
              <a:rPr lang="el-GR" sz="2400" b="1" dirty="0" smtClean="0">
                <a:solidFill>
                  <a:srgbClr val="004A82"/>
                </a:solidFill>
              </a:rPr>
              <a:t>Πλεονεκτήματα</a:t>
            </a:r>
            <a:endParaRPr lang="el-GR" sz="2400" dirty="0" smtClean="0">
              <a:solidFill>
                <a:srgbClr val="004A82"/>
              </a:solidFill>
            </a:endParaRPr>
          </a:p>
          <a:p>
            <a:pPr>
              <a:buSzPct val="100000"/>
            </a:pPr>
            <a:r>
              <a:rPr lang="el-GR" dirty="0" smtClean="0"/>
              <a:t>Η σωστή χρήση τους συνεπάγεται ακριβείς προσθετικές αποκαταστάσεις προσαρμοσμένες στις συγκλεισιακές απαιτήσεις του κάθε ασθενούς. </a:t>
            </a:r>
          </a:p>
          <a:p>
            <a:pPr>
              <a:buSzPct val="100000"/>
            </a:pPr>
            <a:r>
              <a:rPr lang="el-GR" dirty="0" smtClean="0"/>
              <a:t>Μειωμένος κλινικός χρόνος συγκλεισιακών ρυθμίσεων εκτεταμένων προσθετικών αποκαταστάσεων.</a:t>
            </a:r>
          </a:p>
          <a:p>
            <a:pPr>
              <a:buSzPct val="100000"/>
            </a:pPr>
            <a:endParaRPr lang="el-GR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294967295"/>
          </p:nvPr>
        </p:nvSpPr>
        <p:spPr>
          <a:xfrm>
            <a:off x="4706689" y="1268760"/>
            <a:ext cx="4041775" cy="4968552"/>
          </a:xfrm>
          <a:ln>
            <a:solidFill>
              <a:srgbClr val="004A82"/>
            </a:solidFill>
          </a:ln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1200"/>
              </a:spcBef>
              <a:buSzPct val="100000"/>
              <a:buNone/>
            </a:pPr>
            <a:r>
              <a:rPr lang="el-GR" sz="2400" b="1" dirty="0" smtClean="0">
                <a:solidFill>
                  <a:srgbClr val="004A82"/>
                </a:solidFill>
              </a:rPr>
              <a:t>Μειονεκτήματα</a:t>
            </a:r>
            <a:r>
              <a:rPr lang="el-GR" sz="2400" b="1" dirty="0" smtClean="0">
                <a:solidFill>
                  <a:srgbClr val="FF0000"/>
                </a:solidFill>
              </a:rPr>
              <a:t> </a:t>
            </a:r>
            <a:endParaRPr lang="el-GR" sz="2400" dirty="0" smtClean="0"/>
          </a:p>
          <a:p>
            <a:pPr>
              <a:lnSpc>
                <a:spcPct val="110000"/>
              </a:lnSpc>
              <a:spcBef>
                <a:spcPts val="1200"/>
              </a:spcBef>
              <a:buSzPct val="100000"/>
            </a:pPr>
            <a:r>
              <a:rPr lang="el-GR" sz="2200" dirty="0" smtClean="0"/>
              <a:t>Μεγάλο κόστος.</a:t>
            </a:r>
          </a:p>
          <a:p>
            <a:pPr>
              <a:lnSpc>
                <a:spcPct val="110000"/>
              </a:lnSpc>
              <a:spcBef>
                <a:spcPts val="1200"/>
              </a:spcBef>
              <a:buSzPct val="100000"/>
            </a:pPr>
            <a:r>
              <a:rPr lang="el-GR" sz="2200" dirty="0" smtClean="0"/>
              <a:t>Χρονοβόρες διαδικασίες προγραμματισμού.</a:t>
            </a:r>
          </a:p>
          <a:p>
            <a:pPr>
              <a:lnSpc>
                <a:spcPct val="110000"/>
              </a:lnSpc>
              <a:spcBef>
                <a:spcPts val="1200"/>
              </a:spcBef>
              <a:buSzPct val="100000"/>
            </a:pPr>
            <a:r>
              <a:rPr lang="el-GR" sz="2200" dirty="0" smtClean="0"/>
              <a:t>Πιθανότητα συσσώρευσης λαθών κατά τις καταγραφές, τη μεταφορά και τη ρύθμιση.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61489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b="1" dirty="0">
                <a:effectLst/>
                <a:ea typeface="Batang" pitchFamily="18" charset="-127"/>
              </a:rPr>
              <a:t>Τεχνικές Κερώματος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sz="2400" dirty="0"/>
              <a:t>Οι πιο βασικές και επικρατέστερες τεχνικές είναι </a:t>
            </a:r>
            <a:r>
              <a:rPr lang="el-GR" sz="2400" dirty="0" smtClean="0"/>
              <a:t>του </a:t>
            </a:r>
            <a:r>
              <a:rPr lang="en-US" sz="2400" dirty="0" smtClean="0"/>
              <a:t>Payne</a:t>
            </a:r>
            <a:r>
              <a:rPr lang="el-GR" sz="2400" dirty="0" smtClean="0"/>
              <a:t> και του</a:t>
            </a:r>
            <a:r>
              <a:rPr lang="en-US" sz="2400" dirty="0" smtClean="0"/>
              <a:t> Thomas</a:t>
            </a:r>
            <a:r>
              <a:rPr lang="el-GR" sz="2400" dirty="0" smtClean="0"/>
              <a:t>.</a:t>
            </a:r>
            <a:endParaRPr lang="en-US" sz="24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sz="2400" dirty="0"/>
              <a:t>Αυτές οι τεχνικές διαφέρουν κυρίως στην τελική απόδοση του συγκλεισιακού </a:t>
            </a:r>
            <a:r>
              <a:rPr lang="el-GR" sz="2400" dirty="0" smtClean="0"/>
              <a:t>σχήματος.</a:t>
            </a:r>
            <a:endParaRPr lang="el-GR" sz="24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sz="2400" dirty="0" smtClean="0"/>
              <a:t> Η τεχνική </a:t>
            </a:r>
            <a:r>
              <a:rPr lang="en-US" sz="2400" dirty="0"/>
              <a:t>Payne </a:t>
            </a:r>
            <a:r>
              <a:rPr lang="el-GR" sz="2400" dirty="0"/>
              <a:t>διαμορφώνει το συγκλεισιακό </a:t>
            </a:r>
            <a:r>
              <a:rPr lang="el-GR" sz="2400" dirty="0" smtClean="0"/>
              <a:t>σχήμα </a:t>
            </a:r>
            <a:r>
              <a:rPr lang="el-GR" sz="2400" b="1" dirty="0"/>
              <a:t>φύματος προς βοθρίο-όμορη </a:t>
            </a:r>
            <a:r>
              <a:rPr lang="el-GR" sz="2400" b="1" dirty="0" smtClean="0"/>
              <a:t>ακρολοφία.</a:t>
            </a:r>
            <a:endParaRPr lang="el-GR" sz="2400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sz="2400" dirty="0" smtClean="0"/>
              <a:t>Η τεχνική </a:t>
            </a:r>
            <a:r>
              <a:rPr lang="en-US" sz="2400" dirty="0"/>
              <a:t>Thomas </a:t>
            </a:r>
            <a:r>
              <a:rPr lang="el-GR" sz="2400" dirty="0" smtClean="0"/>
              <a:t>διαμορφώνει το συγκλεισιακό σχήμα </a:t>
            </a:r>
            <a:r>
              <a:rPr lang="el-GR" sz="2400" dirty="0"/>
              <a:t>του </a:t>
            </a:r>
            <a:r>
              <a:rPr lang="el-GR" sz="2400" b="1" dirty="0"/>
              <a:t>φύματος προς βοθρίο.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0044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Σημείωμα </a:t>
            </a:r>
            <a:r>
              <a:rPr lang="el-GR" dirty="0" smtClean="0">
                <a:solidFill>
                  <a:schemeClr val="tx1"/>
                </a:solidFill>
              </a:rPr>
              <a:t>Αναφοράς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Παναγιώτα </a:t>
            </a:r>
            <a:r>
              <a:rPr lang="el-GR" sz="2000" dirty="0" err="1" smtClean="0"/>
              <a:t>Τσόλκα</a:t>
            </a:r>
            <a:r>
              <a:rPr lang="el-GR" sz="2000" dirty="0" smtClean="0"/>
              <a:t> 2014. </a:t>
            </a:r>
            <a:r>
              <a:rPr lang="el-GR" sz="2000" dirty="0"/>
              <a:t>Παναγιώτα </a:t>
            </a:r>
            <a:r>
              <a:rPr lang="el-GR" sz="2000" dirty="0" err="1"/>
              <a:t>Τσόλκα</a:t>
            </a:r>
            <a:r>
              <a:rPr lang="el-GR" sz="2000" dirty="0"/>
              <a:t>. </a:t>
            </a:r>
            <a:r>
              <a:rPr lang="el-GR" sz="2000" dirty="0" smtClean="0"/>
              <a:t>«</a:t>
            </a:r>
            <a:r>
              <a:rPr lang="el-GR" sz="2000" dirty="0"/>
              <a:t>Φυσιολογία Στοματογναθικού Συστήματος </a:t>
            </a:r>
            <a:r>
              <a:rPr lang="en-US" sz="2000" dirty="0"/>
              <a:t>- </a:t>
            </a:r>
            <a:r>
              <a:rPr lang="el-GR" sz="2000" dirty="0" err="1"/>
              <a:t>Συγκλεισιολογία</a:t>
            </a:r>
            <a:r>
              <a:rPr lang="el-GR" sz="2000" dirty="0" smtClean="0"/>
              <a:t>. Ενότητα 12</a:t>
            </a:r>
            <a:r>
              <a:rPr lang="en-US" sz="2000" dirty="0" smtClean="0"/>
              <a:t>:</a:t>
            </a:r>
            <a:r>
              <a:rPr lang="el-GR" sz="2000" dirty="0"/>
              <a:t> Δημιουργία </a:t>
            </a:r>
            <a:r>
              <a:rPr lang="el-GR" sz="2000" dirty="0" err="1"/>
              <a:t>συγκλεισιακών</a:t>
            </a:r>
            <a:r>
              <a:rPr lang="el-GR" sz="2000" dirty="0"/>
              <a:t> επιφανειών στο εργαστήριο». 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59151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33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5063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Διατήρηση </a:t>
            </a:r>
            <a:r>
              <a:rPr lang="el-GR" dirty="0" smtClean="0">
                <a:solidFill>
                  <a:schemeClr val="tx1"/>
                </a:solidFill>
              </a:rPr>
              <a:t>Σημειωμάτων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tx1"/>
                </a:solidFill>
              </a:rPr>
              <a:t>Χρηματοδότηση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Αθηνών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b="1" dirty="0" smtClean="0">
                <a:effectLst/>
                <a:latin typeface="+mn-lt"/>
              </a:rPr>
              <a:t>Τεχνική</a:t>
            </a:r>
            <a:r>
              <a:rPr lang="en-US" sz="3600" b="1" dirty="0" smtClean="0">
                <a:effectLst/>
                <a:latin typeface="+mn-lt"/>
              </a:rPr>
              <a:t> </a:t>
            </a:r>
            <a:r>
              <a:rPr lang="el-GR" sz="3600" b="1" dirty="0" smtClean="0">
                <a:effectLst/>
                <a:latin typeface="+mn-lt"/>
              </a:rPr>
              <a:t>του </a:t>
            </a:r>
            <a:r>
              <a:rPr lang="en-US" sz="3600" b="1" dirty="0" smtClean="0">
                <a:effectLst/>
                <a:latin typeface="+mn-lt"/>
              </a:rPr>
              <a:t>Payne</a:t>
            </a:r>
            <a:endParaRPr lang="el-GR" sz="3600" b="1" dirty="0">
              <a:effectLst/>
              <a:latin typeface="+mn-lt"/>
            </a:endParaRPr>
          </a:p>
        </p:txBody>
      </p:sp>
      <p:sp>
        <p:nvSpPr>
          <p:cNvPr id="66564" name="Rectangle 4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11480">
              <a:spcBef>
                <a:spcPts val="600"/>
              </a:spcBef>
              <a:spcAft>
                <a:spcPts val="600"/>
              </a:spcAft>
              <a:buSzPct val="100000"/>
              <a:defRPr/>
            </a:pPr>
            <a:r>
              <a:rPr lang="el-GR" sz="2400" dirty="0" smtClean="0"/>
              <a:t>Αποδίδεται η συγκλεισιακή σχέση Φύμα προς βοθρίο ή όμορη μασητική αγκάλη.</a:t>
            </a:r>
          </a:p>
          <a:p>
            <a:pPr marL="411480">
              <a:spcBef>
                <a:spcPts val="600"/>
              </a:spcBef>
              <a:spcAft>
                <a:spcPts val="600"/>
              </a:spcAft>
              <a:buSzPct val="100000"/>
              <a:defRPr/>
            </a:pPr>
            <a:r>
              <a:rPr lang="el-GR" sz="2400" dirty="0" smtClean="0"/>
              <a:t>Δημιουργείται  μια σχέση δοντιού με δύο δόντια ανταγωνιστές.</a:t>
            </a:r>
          </a:p>
          <a:p>
            <a:pPr marL="411480">
              <a:spcBef>
                <a:spcPts val="600"/>
              </a:spcBef>
              <a:spcAft>
                <a:spcPts val="600"/>
              </a:spcAft>
              <a:buSzPct val="100000"/>
              <a:defRPr/>
            </a:pPr>
            <a:r>
              <a:rPr lang="el-GR" sz="2400" dirty="0" smtClean="0"/>
              <a:t>Διαμορφώνονται πρώτα τα παρειακά φύματα και μετά τα υπερώια ή γλωσσικά.</a:t>
            </a:r>
          </a:p>
          <a:p>
            <a:pPr marL="411480">
              <a:spcBef>
                <a:spcPts val="600"/>
              </a:spcBef>
              <a:spcAft>
                <a:spcPts val="600"/>
              </a:spcAft>
              <a:buSzPct val="100000"/>
              <a:defRPr/>
            </a:pPr>
            <a:r>
              <a:rPr lang="el-GR" sz="2400" dirty="0" smtClean="0"/>
              <a:t>Χρησιμοποιείται κυρίως σε περιορισμένες προσθετικές αποκαταστάσεις ενός ή μερικών δοντιών.</a:t>
            </a:r>
            <a:endParaRPr lang="en-US" sz="2400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1521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4000" b="1" dirty="0" smtClean="0">
                <a:effectLst/>
              </a:rPr>
              <a:t>Τεχνική του </a:t>
            </a:r>
            <a:r>
              <a:rPr lang="en-GB" sz="4000" b="1" dirty="0" smtClean="0">
                <a:effectLst/>
              </a:rPr>
              <a:t>Thomas</a:t>
            </a:r>
            <a:endParaRPr lang="en-US" sz="4000" b="1" dirty="0" smtClean="0">
              <a:effectLst/>
            </a:endParaRPr>
          </a:p>
        </p:txBody>
      </p:sp>
      <p:sp>
        <p:nvSpPr>
          <p:cNvPr id="67588" name="Rectangle 4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11480">
              <a:spcBef>
                <a:spcPts val="600"/>
              </a:spcBef>
              <a:spcAft>
                <a:spcPts val="600"/>
              </a:spcAft>
              <a:buSzPct val="100000"/>
              <a:defRPr/>
            </a:pPr>
            <a:r>
              <a:rPr lang="el-GR" sz="2400" dirty="0" smtClean="0"/>
              <a:t>Αποδίδεται η συγκλεισιακή σχέση Φύμα προς βοθρίο.</a:t>
            </a:r>
          </a:p>
          <a:p>
            <a:pPr marL="411480">
              <a:spcBef>
                <a:spcPts val="600"/>
              </a:spcBef>
              <a:spcAft>
                <a:spcPts val="600"/>
              </a:spcAft>
              <a:buSzPct val="100000"/>
              <a:defRPr/>
            </a:pPr>
            <a:r>
              <a:rPr lang="el-GR" sz="2400" dirty="0" smtClean="0"/>
              <a:t>Η σχέση των δοντιών, είναι δόντι με δόντι και κορυφή φύματος προς βοθρίο.</a:t>
            </a:r>
          </a:p>
          <a:p>
            <a:pPr marL="411480">
              <a:spcBef>
                <a:spcPts val="600"/>
              </a:spcBef>
              <a:spcAft>
                <a:spcPts val="600"/>
              </a:spcAft>
              <a:buSzPct val="100000"/>
              <a:defRPr/>
            </a:pPr>
            <a:r>
              <a:rPr lang="el-GR" sz="2400" dirty="0" smtClean="0"/>
              <a:t>Χρησιμοποιείται κυρίως σε εκτεταμένες προσθετικές εργασίες.</a:t>
            </a:r>
          </a:p>
          <a:p>
            <a:pPr marL="411480">
              <a:spcBef>
                <a:spcPts val="600"/>
              </a:spcBef>
              <a:spcAft>
                <a:spcPts val="600"/>
              </a:spcAft>
              <a:buSzPct val="100000"/>
              <a:defRPr/>
            </a:pPr>
            <a:r>
              <a:rPr lang="el-GR" sz="2400" dirty="0" smtClean="0"/>
              <a:t>Διαμορφώνονται εξ’αρχής όλα τα φύματα  στη μασητική επιφάνεια του δοντιού, πρώτα τα λειτουργικά με μορφή κώνων και συμπληρώνονται με το κέρωμα των όμορων και τριγωνικών ακρολοφιών.</a:t>
            </a:r>
            <a:endParaRPr lang="en-US" sz="2400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64418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pPr algn="ctr"/>
            <a:r>
              <a:rPr lang="el-GR" b="1" dirty="0" smtClean="0">
                <a:effectLst/>
              </a:rPr>
              <a:t>Στάδια κερώματος συγκλεισιακών επιφανειών</a:t>
            </a:r>
            <a:endParaRPr lang="el-GR" b="1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680520"/>
          </a:xfrm>
        </p:spPr>
        <p:txBody>
          <a:bodyPr>
            <a:normAutofit/>
          </a:bodyPr>
          <a:lstStyle/>
          <a:p>
            <a:pPr marL="0" indent="0">
              <a:buClrTx/>
              <a:buSzPct val="100000"/>
              <a:buNone/>
            </a:pPr>
            <a:r>
              <a:rPr lang="el-GR" sz="2400" dirty="0" smtClean="0"/>
              <a:t>Τα εργαστηριακά μέσα που χρησιμοποιούνται για τις τεχνικές του κερώματος και της διαμόρφωσης των συγκλεισιακών επιφανειών είναι</a:t>
            </a:r>
            <a:r>
              <a:rPr lang="en-US" sz="2400" dirty="0" smtClean="0"/>
              <a:t>:</a:t>
            </a:r>
            <a:endParaRPr lang="el-GR" sz="2400" dirty="0" smtClean="0"/>
          </a:p>
          <a:p>
            <a:pPr>
              <a:buClrTx/>
              <a:buSzPct val="100000"/>
              <a:buFont typeface="Courier New" pitchFamily="49" charset="0"/>
              <a:buChar char="o"/>
            </a:pPr>
            <a:r>
              <a:rPr lang="el-GR" sz="2400" dirty="0" smtClean="0"/>
              <a:t>Μια σειρά εργαλείων κερώματος του </a:t>
            </a:r>
            <a:r>
              <a:rPr lang="en-US" sz="2400" dirty="0" smtClean="0"/>
              <a:t>P.K. Thomas</a:t>
            </a:r>
            <a:r>
              <a:rPr lang="el-GR" sz="2400" dirty="0" smtClean="0"/>
              <a:t>.</a:t>
            </a:r>
            <a:r>
              <a:rPr lang="en-US" sz="2400" dirty="0" smtClean="0"/>
              <a:t> </a:t>
            </a:r>
            <a:endParaRPr lang="el-GR" sz="2400" dirty="0" smtClean="0"/>
          </a:p>
          <a:p>
            <a:pPr>
              <a:buClrTx/>
              <a:buSzPct val="100000"/>
              <a:buFont typeface="Courier New" pitchFamily="49" charset="0"/>
              <a:buChar char="o"/>
            </a:pPr>
            <a:r>
              <a:rPr lang="el-GR" sz="2400" dirty="0" smtClean="0"/>
              <a:t>Κεριά κερώματος με διαφορετικά χρώματα προκειμένου να ξεχωρίζουν τα διαφορετικά ανατομικά στοιχεία του δοντιού. </a:t>
            </a:r>
          </a:p>
          <a:p>
            <a:pPr>
              <a:buClrTx/>
              <a:buSzPct val="100000"/>
              <a:buFont typeface="Courier New" pitchFamily="49" charset="0"/>
              <a:buChar char="o"/>
            </a:pPr>
            <a:r>
              <a:rPr lang="el-GR" sz="2400" dirty="0" smtClean="0"/>
              <a:t>Λυχνία οινοπνεύματος ή προπανίου ή ηλεκτρική συσκευή κερώματος.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24770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Documents and Settings\user\Επιφάνεια εργασίας\siglisi implants\siglisi implants0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669" y="1196752"/>
            <a:ext cx="8856663" cy="412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Left Brace 3"/>
          <p:cNvSpPr/>
          <p:nvPr/>
        </p:nvSpPr>
        <p:spPr>
          <a:xfrm rot="5400000" flipH="1" flipV="1">
            <a:off x="1835696" y="3861046"/>
            <a:ext cx="648073" cy="2520279"/>
          </a:xfrm>
          <a:prstGeom prst="leftBrace">
            <a:avLst>
              <a:gd name="adj1" fmla="val 0"/>
              <a:gd name="adj2" fmla="val 50732"/>
            </a:avLst>
          </a:prstGeom>
          <a:ln w="28575">
            <a:solidFill>
              <a:schemeClr val="accent5">
                <a:lumMod val="50000"/>
              </a:schemeClr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6" name="TextBox 5"/>
          <p:cNvSpPr txBox="1"/>
          <p:nvPr/>
        </p:nvSpPr>
        <p:spPr>
          <a:xfrm>
            <a:off x="1459362" y="5487615"/>
            <a:ext cx="1690336" cy="523220"/>
          </a:xfrm>
          <a:prstGeom prst="rect">
            <a:avLst/>
          </a:prstGeom>
          <a:noFill/>
          <a:ln>
            <a:solidFill>
              <a:srgbClr val="004A82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l-GR" sz="1400" dirty="0" smtClean="0">
                <a:latin typeface="+mn-lt"/>
              </a:rPr>
              <a:t> Πρόσθεση κεριού</a:t>
            </a:r>
          </a:p>
          <a:p>
            <a:pPr algn="ctr"/>
            <a:r>
              <a:rPr lang="el-GR" sz="1400" dirty="0" smtClean="0">
                <a:latin typeface="+mn-lt"/>
              </a:rPr>
              <a:t>σε μικρές ποσότητες</a:t>
            </a:r>
            <a:endParaRPr lang="el-GR" sz="1400" dirty="0">
              <a:latin typeface="+mn-lt"/>
            </a:endParaRPr>
          </a:p>
        </p:txBody>
      </p:sp>
      <p:sp>
        <p:nvSpPr>
          <p:cNvPr id="7" name="Left Brace 6"/>
          <p:cNvSpPr/>
          <p:nvPr/>
        </p:nvSpPr>
        <p:spPr>
          <a:xfrm rot="5400000" flipH="1" flipV="1">
            <a:off x="3995936" y="4509119"/>
            <a:ext cx="648071" cy="1224137"/>
          </a:xfrm>
          <a:prstGeom prst="leftBrace">
            <a:avLst>
              <a:gd name="adj1" fmla="val 0"/>
              <a:gd name="adj2" fmla="val 50732"/>
            </a:avLst>
          </a:prstGeom>
          <a:ln w="28575">
            <a:solidFill>
              <a:schemeClr val="accent5">
                <a:lumMod val="50000"/>
              </a:schemeClr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8" name="Left Brace 7"/>
          <p:cNvSpPr/>
          <p:nvPr/>
        </p:nvSpPr>
        <p:spPr>
          <a:xfrm rot="5400000" flipH="1" flipV="1">
            <a:off x="5652120" y="4509119"/>
            <a:ext cx="648071" cy="1224137"/>
          </a:xfrm>
          <a:prstGeom prst="leftBrace">
            <a:avLst>
              <a:gd name="adj1" fmla="val 0"/>
              <a:gd name="adj2" fmla="val 55191"/>
            </a:avLst>
          </a:prstGeom>
          <a:ln w="28575">
            <a:solidFill>
              <a:schemeClr val="accent5">
                <a:lumMod val="50000"/>
              </a:schemeClr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9" name="Left Brace 8"/>
          <p:cNvSpPr/>
          <p:nvPr/>
        </p:nvSpPr>
        <p:spPr>
          <a:xfrm rot="5400000" flipH="1" flipV="1">
            <a:off x="7236297" y="4581126"/>
            <a:ext cx="792088" cy="1224137"/>
          </a:xfrm>
          <a:prstGeom prst="leftBrace">
            <a:avLst>
              <a:gd name="adj1" fmla="val 0"/>
              <a:gd name="adj2" fmla="val 70800"/>
            </a:avLst>
          </a:prstGeom>
          <a:ln w="28575">
            <a:solidFill>
              <a:schemeClr val="accent5">
                <a:lumMod val="50000"/>
              </a:schemeClr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0" name="TextBox 9"/>
          <p:cNvSpPr txBox="1"/>
          <p:nvPr/>
        </p:nvSpPr>
        <p:spPr>
          <a:xfrm>
            <a:off x="3275856" y="5445224"/>
            <a:ext cx="1851404" cy="523220"/>
          </a:xfrm>
          <a:prstGeom prst="rect">
            <a:avLst/>
          </a:prstGeom>
          <a:noFill/>
          <a:ln>
            <a:solidFill>
              <a:srgbClr val="004A82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l-GR" sz="1400" dirty="0" smtClean="0">
                <a:latin typeface="+mn-lt"/>
              </a:rPr>
              <a:t> Στίλβωση κεριού</a:t>
            </a:r>
          </a:p>
          <a:p>
            <a:pPr algn="ctr"/>
            <a:r>
              <a:rPr lang="el-GR" sz="1400" dirty="0" smtClean="0">
                <a:latin typeface="+mn-lt"/>
              </a:rPr>
              <a:t>διαμόρφωση αυλακών</a:t>
            </a:r>
            <a:endParaRPr lang="el-GR" sz="1400" dirty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92782" y="5457998"/>
            <a:ext cx="1783693" cy="523220"/>
          </a:xfrm>
          <a:prstGeom prst="rect">
            <a:avLst/>
          </a:prstGeom>
          <a:noFill/>
          <a:ln>
            <a:solidFill>
              <a:srgbClr val="004A82"/>
            </a:solidFill>
          </a:ln>
        </p:spPr>
        <p:txBody>
          <a:bodyPr wrap="none" rtlCol="0">
            <a:spAutoFit/>
          </a:bodyPr>
          <a:lstStyle/>
          <a:p>
            <a:r>
              <a:rPr lang="el-GR" sz="1400" dirty="0" smtClean="0">
                <a:latin typeface="+mn-lt"/>
              </a:rPr>
              <a:t> Σμίλευση </a:t>
            </a:r>
          </a:p>
          <a:p>
            <a:r>
              <a:rPr lang="el-GR" sz="1400" dirty="0" smtClean="0">
                <a:latin typeface="+mn-lt"/>
              </a:rPr>
              <a:t>αξονικών τοιχωμάτων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92855" y="5589240"/>
            <a:ext cx="1792735" cy="738664"/>
          </a:xfrm>
          <a:prstGeom prst="rect">
            <a:avLst/>
          </a:prstGeom>
          <a:noFill/>
          <a:ln>
            <a:solidFill>
              <a:srgbClr val="004A82"/>
            </a:solidFill>
          </a:ln>
        </p:spPr>
        <p:txBody>
          <a:bodyPr wrap="none" rtlCol="0">
            <a:spAutoFit/>
          </a:bodyPr>
          <a:lstStyle/>
          <a:p>
            <a:r>
              <a:rPr lang="el-GR" sz="1400" dirty="0" smtClean="0">
                <a:latin typeface="+mn-lt"/>
              </a:rPr>
              <a:t> Διαμόρφωση  </a:t>
            </a:r>
          </a:p>
          <a:p>
            <a:r>
              <a:rPr lang="el-GR" sz="1400" dirty="0" smtClean="0">
                <a:latin typeface="+mn-lt"/>
              </a:rPr>
              <a:t>τριγωνικών &amp; όμορων</a:t>
            </a:r>
          </a:p>
          <a:p>
            <a:r>
              <a:rPr lang="el-GR" sz="1400" dirty="0" smtClean="0">
                <a:latin typeface="+mn-lt"/>
              </a:rPr>
              <a:t>ακρολοφιών</a:t>
            </a: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Σειρά εργαλείων του </a:t>
            </a:r>
            <a:r>
              <a:rPr lang="en-US" dirty="0"/>
              <a:t>Thomas </a:t>
            </a:r>
            <a:endParaRPr lang="el-GR" dirty="0"/>
          </a:p>
        </p:txBody>
      </p:sp>
      <p:sp>
        <p:nvSpPr>
          <p:cNvPr id="12" name="Θέση αριθμού διαφάνειας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00018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08112"/>
          </a:xfrm>
        </p:spPr>
        <p:txBody>
          <a:bodyPr>
            <a:noAutofit/>
          </a:bodyPr>
          <a:lstStyle/>
          <a:p>
            <a:pPr algn="ctr"/>
            <a:r>
              <a:rPr lang="el-GR" b="1" dirty="0" smtClean="0">
                <a:effectLst/>
              </a:rPr>
              <a:t>Τεχνική  κερώματος συγκλεισιακών επιφανειών </a:t>
            </a:r>
            <a:r>
              <a:rPr lang="el-GR" sz="3000" b="0" dirty="0" smtClean="0">
                <a:effectLst/>
              </a:rPr>
              <a:t>στάδιο1</a:t>
            </a:r>
            <a:endParaRPr lang="el-GR" sz="3000" b="0" dirty="0">
              <a:effectLst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28800"/>
            <a:ext cx="4690864" cy="4968552"/>
          </a:xfrm>
        </p:spPr>
        <p:txBody>
          <a:bodyPr>
            <a:normAutofit/>
          </a:bodyPr>
          <a:lstStyle/>
          <a:p>
            <a:pPr>
              <a:buClrTx/>
            </a:pPr>
            <a:r>
              <a:rPr lang="el-GR" dirty="0" smtClean="0"/>
              <a:t>Το κέρωμα ξεκινά με τη δημιουργία κώνων που παριστάνουν τα λειτουργικά φύματα (υπερώια άνω) και συνεχίζεται με τους κώνους των δευτερευόντων φυμάτων.</a:t>
            </a:r>
          </a:p>
          <a:p>
            <a:pPr>
              <a:buClrTx/>
            </a:pPr>
            <a:r>
              <a:rPr lang="el-GR" b="1" dirty="0" smtClean="0"/>
              <a:t>Η θέση των λειτουργικών κώνων πιο κοντά στην κεντρική αύλακα.</a:t>
            </a:r>
          </a:p>
          <a:p>
            <a:pPr>
              <a:buClrTx/>
            </a:pPr>
            <a:r>
              <a:rPr lang="el-GR" dirty="0" smtClean="0"/>
              <a:t>Η θέση των μη λειτουργικών κώνων πιο κοντά στην παρειακή έξω επιφάνεια.</a:t>
            </a:r>
          </a:p>
          <a:p>
            <a:pPr>
              <a:buClrTx/>
            </a:pPr>
            <a:endParaRPr lang="el-G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2813050"/>
            <a:ext cx="4038600" cy="21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868144" y="2348880"/>
            <a:ext cx="264187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200" dirty="0" smtClean="0">
                <a:latin typeface="+mn-lt"/>
              </a:rPr>
              <a:t>Πρώτος άνω γομφίος</a:t>
            </a:r>
            <a:endParaRPr lang="el-GR" sz="2200" dirty="0">
              <a:latin typeface="+mn-lt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6696384" y="3725838"/>
            <a:ext cx="1332000" cy="135209"/>
          </a:xfrm>
          <a:custGeom>
            <a:avLst/>
            <a:gdLst>
              <a:gd name="connsiteX0" fmla="*/ 0 w 1396621"/>
              <a:gd name="connsiteY0" fmla="*/ 0 h 95534"/>
              <a:gd name="connsiteX1" fmla="*/ 272955 w 1396621"/>
              <a:gd name="connsiteY1" fmla="*/ 13648 h 95534"/>
              <a:gd name="connsiteX2" fmla="*/ 559558 w 1396621"/>
              <a:gd name="connsiteY2" fmla="*/ 13648 h 95534"/>
              <a:gd name="connsiteX3" fmla="*/ 887104 w 1396621"/>
              <a:gd name="connsiteY3" fmla="*/ 54591 h 95534"/>
              <a:gd name="connsiteX4" fmla="*/ 1323833 w 1396621"/>
              <a:gd name="connsiteY4" fmla="*/ 68239 h 95534"/>
              <a:gd name="connsiteX5" fmla="*/ 1323833 w 1396621"/>
              <a:gd name="connsiteY5" fmla="*/ 95534 h 95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6621" h="95534">
                <a:moveTo>
                  <a:pt x="0" y="0"/>
                </a:moveTo>
                <a:cubicBezTo>
                  <a:pt x="89847" y="5686"/>
                  <a:pt x="179695" y="11373"/>
                  <a:pt x="272955" y="13648"/>
                </a:cubicBezTo>
                <a:cubicBezTo>
                  <a:pt x="366215" y="15923"/>
                  <a:pt x="457200" y="6824"/>
                  <a:pt x="559558" y="13648"/>
                </a:cubicBezTo>
                <a:cubicBezTo>
                  <a:pt x="661916" y="20472"/>
                  <a:pt x="759725" y="45493"/>
                  <a:pt x="887104" y="54591"/>
                </a:cubicBezTo>
                <a:cubicBezTo>
                  <a:pt x="1014483" y="63689"/>
                  <a:pt x="1251045" y="61415"/>
                  <a:pt x="1323833" y="68239"/>
                </a:cubicBezTo>
                <a:cubicBezTo>
                  <a:pt x="1396621" y="75063"/>
                  <a:pt x="1360227" y="85298"/>
                  <a:pt x="1323833" y="95534"/>
                </a:cubicBezTo>
              </a:path>
            </a:pathLst>
          </a:custGeom>
          <a:ln w="19050">
            <a:solidFill>
              <a:schemeClr val="accent4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1094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l-GR" b="1" dirty="0" smtClean="0">
                <a:effectLst/>
              </a:rPr>
              <a:t>Τεχνική κερώματος συγκλεισιακών επιφανειών </a:t>
            </a:r>
            <a:r>
              <a:rPr lang="el-GR" sz="3000" b="0" dirty="0" smtClean="0">
                <a:effectLst/>
              </a:rPr>
              <a:t>στάδιο 2</a:t>
            </a:r>
            <a:endParaRPr lang="el-GR" sz="3000" b="0" dirty="0">
              <a:effectLst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555776" y="1484784"/>
            <a:ext cx="4266667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ontent Placeholder 3"/>
          <p:cNvSpPr>
            <a:spLocks noGrp="1"/>
          </p:cNvSpPr>
          <p:nvPr>
            <p:ph type="body" sz="half" idx="4294967295"/>
          </p:nvPr>
        </p:nvSpPr>
        <p:spPr>
          <a:xfrm>
            <a:off x="395536" y="3429000"/>
            <a:ext cx="8568952" cy="3312368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sz="2200" dirty="0" smtClean="0"/>
              <a:t>Στη συνέχεια δημιουργούνται οι όμορες ακρολοφίες και οι ακρολοφίες που ενώνουν τα φύματα μεταξύ τους. 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sz="2200" dirty="0" smtClean="0"/>
              <a:t>Το υψηλότερο σημείο είναι οι κορυφές των φυμάτων. Οι κορυφές των φυμάτων και των ακρολοφιών είναι όσο οξύτερες γίνεται.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sz="2200" dirty="0" smtClean="0"/>
              <a:t>Η παρειακή/υπερώια διάσταση της μασητικής τράπεζας που περικλείεται από την ακρολοφία (μπλε χρώμα) πρέπει να είναι το 55% περίπου της παρειακής/υπερώιας διάστασης του δοντιού που κερώνεται.</a:t>
            </a:r>
            <a:endParaRPr lang="el-GR" sz="2200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9196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  <p:tag name="ISPRING_RESOURCE_PATHS_HASH_PRESENTER" val="78052d5df495d5394a7dd62ac99092ca90f29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YT_SHOW_AFTER" val="0"/>
  <p:tag name="ISPRING_YT_WEB_ADDRESS" val="http://www.youtube.com/v/zWN75ft5j9s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YT_SHOW_AFTER" val="0"/>
  <p:tag name="ISPRING_YT_WEB_ADDRESS" val="http://www.youtube.com/v/LvyvysQSdns"/>
</p:tagLst>
</file>

<file path=ppt/theme/theme1.xml><?xml version="1.0" encoding="utf-8"?>
<a:theme xmlns:a="http://schemas.openxmlformats.org/drawingml/2006/main" name="template">
  <a:themeElements>
    <a:clrScheme name="Προσαρμοσμένο 19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152</TotalTime>
  <Words>2041</Words>
  <Application>Microsoft Office PowerPoint</Application>
  <PresentationFormat>On-screen Show (4:3)</PresentationFormat>
  <Paragraphs>253</Paragraphs>
  <Slides>36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38" baseType="lpstr">
      <vt:lpstr>template</vt:lpstr>
      <vt:lpstr>OC_template_updated</vt:lpstr>
      <vt:lpstr>Φυσιολογία Στοματογναθικού Συστήματος - Συγκλεισιολογία</vt:lpstr>
      <vt:lpstr>Κέρωμα συγκλεισιακών επιφανειών</vt:lpstr>
      <vt:lpstr>Τεχνικές Κερώματος</vt:lpstr>
      <vt:lpstr>Τεχνική του Payne</vt:lpstr>
      <vt:lpstr>Τεχνική του Thomas</vt:lpstr>
      <vt:lpstr>Στάδια κερώματος συγκλεισιακών επιφανειών</vt:lpstr>
      <vt:lpstr>Σειρά εργαλείων του Thomas </vt:lpstr>
      <vt:lpstr>Τεχνική  κερώματος συγκλεισιακών επιφανειών στάδιο1</vt:lpstr>
      <vt:lpstr>Τεχνική κερώματος συγκλεισιακών επιφανειών στάδιο 2</vt:lpstr>
      <vt:lpstr>Τεχνική κερώματος συγκλεισιακών επιφανειών στάδιο 3 και 4</vt:lpstr>
      <vt:lpstr>Τεχνική κερώματος συγκλεισιακών επιφανειών στάδιο 5</vt:lpstr>
      <vt:lpstr>Τεχνική κερώματος συγκλεισιακών επιφανειών στάδιο 6</vt:lpstr>
      <vt:lpstr>Λειτουργικό κέρωμα συγκλεισιακών επιφανειών</vt:lpstr>
      <vt:lpstr>Λειτουργικό κέρωμα πρώτου γομφίου, κυνόδοντα και κεντρικού τομέα άνω γνάθου</vt:lpstr>
      <vt:lpstr>Κέρωμα συγκλεισιακών επιφανειών οπισθίων δοντιών κάτω γνάθου</vt:lpstr>
      <vt:lpstr>Αρθρωτήρες </vt:lpstr>
      <vt:lpstr>Ιδιότητες ιδανικού αρθρωτήρα</vt:lpstr>
      <vt:lpstr>Περιγραφή αρθρωτήρα</vt:lpstr>
      <vt:lpstr>Αρθρωτήρες – Ταξινόμηση 1/3</vt:lpstr>
      <vt:lpstr>Αρθρωτήρες – Ταξινόμηση 2/3</vt:lpstr>
      <vt:lpstr>Αρθρωτήρες – Ταξινόμηση 3/3</vt:lpstr>
      <vt:lpstr> Μη προσαρμοζόμενοι  Απλοί ή γίγγλυμοι </vt:lpstr>
      <vt:lpstr>Μη προσαρμοζόμενοι Αρθρωτήρες  Σταθερών αποκλίσεων</vt:lpstr>
      <vt:lpstr>Λάθη από τη χρήση μη προσαρμοζόμενων αρθρωτήρων σταθερών αποκλίσεων</vt:lpstr>
      <vt:lpstr>Ημιπροσαρμοζόμενοι αρθρωτήρες 1/3</vt:lpstr>
      <vt:lpstr>Ημιπροσαρμοζόμενοι αρθρωτήρες 2/3</vt:lpstr>
      <vt:lpstr>Ημιπροσαρμοζόμενοι αρθρωτήρες 3/3</vt:lpstr>
      <vt:lpstr>Πλήρως προσαρμοζόμενοι αρθρωτήρες 1/2</vt:lpstr>
      <vt:lpstr>Πλήρως προσαρμοζόμενοι αρθρωτήρες 2/2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Φυσιολογία Στοματογναθικού Συστήματος - Συγκλεισιολογία</dc:title>
  <dc:creator>fkaram2</dc:creator>
  <cp:lastModifiedBy>alex</cp:lastModifiedBy>
  <cp:revision>28</cp:revision>
  <dcterms:created xsi:type="dcterms:W3CDTF">2015-01-28T08:32:13Z</dcterms:created>
  <dcterms:modified xsi:type="dcterms:W3CDTF">2015-03-17T14:24:27Z</dcterms:modified>
</cp:coreProperties>
</file>