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8" r:id="rId3"/>
  </p:sldMasterIdLst>
  <p:notesMasterIdLst>
    <p:notesMasterId r:id="rId39"/>
  </p:notesMasterIdLst>
  <p:handoutMasterIdLst>
    <p:handoutMasterId r:id="rId40"/>
  </p:handoutMasterIdLst>
  <p:sldIdLst>
    <p:sldId id="256" r:id="rId4"/>
    <p:sldId id="301" r:id="rId5"/>
    <p:sldId id="302" r:id="rId6"/>
    <p:sldId id="305" r:id="rId7"/>
    <p:sldId id="304" r:id="rId8"/>
    <p:sldId id="303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21" r:id="rId25"/>
    <p:sldId id="322" r:id="rId26"/>
    <p:sldId id="323" r:id="rId27"/>
    <p:sldId id="324" r:id="rId28"/>
    <p:sldId id="325" r:id="rId29"/>
    <p:sldId id="326" r:id="rId30"/>
    <p:sldId id="257" r:id="rId31"/>
    <p:sldId id="262" r:id="rId32"/>
    <p:sldId id="264" r:id="rId33"/>
    <p:sldId id="299" r:id="rId34"/>
    <p:sldId id="300" r:id="rId35"/>
    <p:sldId id="266" r:id="rId36"/>
    <p:sldId id="327" r:id="rId37"/>
    <p:sldId id="261" r:id="rId38"/>
  </p:sldIdLst>
  <p:sldSz cx="9144000" cy="6858000" type="screen4x3"/>
  <p:notesSz cx="7104063" cy="10234613"/>
  <p:custDataLst>
    <p:tags r:id="rId41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B69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0" Type="http://schemas.openxmlformats.org/officeDocument/2006/relationships/slide" Target="slides/slide17.xml"/><Relationship Id="rId41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16/11/2015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16/11/2015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65935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752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lex\Desktop\light-lines-colors-powerpoint-backgrounds-light-lines-colors-design.jpg"/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chemeClr val="accent5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2538"/>
            <a:ext cx="9174051" cy="688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2"/>
          <p:cNvSpPr/>
          <p:nvPr userDrawn="1"/>
        </p:nvSpPr>
        <p:spPr>
          <a:xfrm>
            <a:off x="251520" y="-22538"/>
            <a:ext cx="8712968" cy="6880538"/>
          </a:xfrm>
          <a:prstGeom prst="roundRect">
            <a:avLst>
              <a:gd name="adj" fmla="val 242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0" name="Rectangle 3"/>
          <p:cNvSpPr/>
          <p:nvPr userDrawn="1"/>
        </p:nvSpPr>
        <p:spPr>
          <a:xfrm>
            <a:off x="0" y="0"/>
            <a:ext cx="5508104" cy="6880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8" name="Rectangle 3"/>
          <p:cNvSpPr/>
          <p:nvPr userDrawn="1"/>
        </p:nvSpPr>
        <p:spPr>
          <a:xfrm>
            <a:off x="0" y="-22538"/>
            <a:ext cx="5508104" cy="6880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24936" cy="90872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225974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435280" cy="504056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5763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 marL="1143000" indent="-333375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691208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493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192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435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407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937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811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708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917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873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4151D-B011-44DD-8F54-F1E749DA09D6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1081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552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620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963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29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55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642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587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255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620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729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795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670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Neuron_Hand-tuned.sv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Faigl.ladislav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eenasmyo.com/myomassology-massage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Αισθητική Σώματος Ι 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24944"/>
            <a:ext cx="9144000" cy="208823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3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Πιέσεις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l-GR" sz="2200" dirty="0" smtClean="0"/>
              <a:t>Κατερίνα </a:t>
            </a:r>
            <a:r>
              <a:rPr lang="el-GR" sz="2200" dirty="0" err="1" smtClean="0"/>
              <a:t>Δηλαβέρη</a:t>
            </a:r>
            <a:r>
              <a:rPr lang="el-GR" sz="2200" smtClean="0"/>
              <a:t>, </a:t>
            </a:r>
            <a:r>
              <a:rPr lang="el-GR" sz="2200"/>
              <a:t>Ειδικό Τεχνικό Εργαστηριακό Προσωπικό</a:t>
            </a:r>
            <a:endParaRPr lang="el-GR" sz="22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Αισθητικής και Κοσμητολογίας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Θωπείες </a:t>
            </a:r>
            <a:r>
              <a:rPr lang="el-GR" sz="3000" b="0" dirty="0" smtClean="0"/>
              <a:t>1/3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196752"/>
            <a:ext cx="8435280" cy="5544616"/>
          </a:xfrm>
        </p:spPr>
        <p:txBody>
          <a:bodyPr>
            <a:noAutofit/>
          </a:bodyPr>
          <a:lstStyle/>
          <a:p>
            <a:r>
              <a:rPr lang="el-GR" dirty="0"/>
              <a:t>Σε μια </a:t>
            </a:r>
            <a:r>
              <a:rPr lang="el-GR" dirty="0" smtClean="0"/>
              <a:t>ηρεμιστική μάλαξη αρχίζουμε </a:t>
            </a:r>
            <a:r>
              <a:rPr lang="el-GR" dirty="0"/>
              <a:t>και </a:t>
            </a:r>
            <a:r>
              <a:rPr lang="el-GR" dirty="0" smtClean="0"/>
              <a:t>τελειώνουμε </a:t>
            </a:r>
            <a:r>
              <a:rPr lang="el-GR" dirty="0"/>
              <a:t>με </a:t>
            </a:r>
            <a:r>
              <a:rPr lang="el-GR" dirty="0" smtClean="0"/>
              <a:t>θωπεία. Είναι </a:t>
            </a:r>
            <a:r>
              <a:rPr lang="el-GR" dirty="0"/>
              <a:t>μια </a:t>
            </a:r>
            <a:r>
              <a:rPr lang="el-GR" dirty="0" smtClean="0"/>
              <a:t>αργή </a:t>
            </a:r>
            <a:r>
              <a:rPr lang="el-GR" dirty="0"/>
              <a:t>και </a:t>
            </a:r>
            <a:r>
              <a:rPr lang="el-GR" dirty="0" smtClean="0"/>
              <a:t>ρυθμική κίνηση </a:t>
            </a:r>
            <a:r>
              <a:rPr lang="el-GR" dirty="0"/>
              <a:t>στην </a:t>
            </a:r>
            <a:r>
              <a:rPr lang="el-GR" dirty="0" smtClean="0"/>
              <a:t>όποια ολισθαίνουν </a:t>
            </a:r>
            <a:r>
              <a:rPr lang="el-GR" dirty="0"/>
              <a:t>τα </a:t>
            </a:r>
            <a:r>
              <a:rPr lang="el-GR" dirty="0" smtClean="0"/>
              <a:t>χέρια διατηρώντας πλήρη επαφή </a:t>
            </a:r>
            <a:r>
              <a:rPr lang="el-GR" dirty="0"/>
              <a:t>με το </a:t>
            </a:r>
            <a:r>
              <a:rPr lang="el-GR" dirty="0" smtClean="0"/>
              <a:t>δέρμα </a:t>
            </a:r>
            <a:r>
              <a:rPr lang="el-GR" dirty="0"/>
              <a:t>του </a:t>
            </a:r>
            <a:r>
              <a:rPr lang="el-GR" dirty="0" smtClean="0"/>
              <a:t>δέκτη. </a:t>
            </a:r>
          </a:p>
          <a:p>
            <a:r>
              <a:rPr lang="el-GR" dirty="0" smtClean="0"/>
              <a:t>Κατά </a:t>
            </a:r>
            <a:r>
              <a:rPr lang="el-GR" dirty="0"/>
              <a:t>την </a:t>
            </a:r>
            <a:r>
              <a:rPr lang="el-GR" dirty="0" smtClean="0"/>
              <a:t>κίνηση διαγράφουμε </a:t>
            </a:r>
            <a:r>
              <a:rPr lang="el-GR" dirty="0"/>
              <a:t>τον </a:t>
            </a:r>
            <a:r>
              <a:rPr lang="el-GR" dirty="0" smtClean="0"/>
              <a:t>υποκείμενο </a:t>
            </a:r>
            <a:r>
              <a:rPr lang="el-GR" dirty="0"/>
              <a:t>μυ με </a:t>
            </a:r>
            <a:r>
              <a:rPr lang="el-GR" dirty="0" smtClean="0"/>
              <a:t>φορά </a:t>
            </a:r>
            <a:r>
              <a:rPr lang="el-GR" dirty="0"/>
              <a:t>προς την </a:t>
            </a:r>
            <a:r>
              <a:rPr lang="el-GR" dirty="0" smtClean="0"/>
              <a:t>καρδιά. Σε μεγάλες επιφάνειες χρησιμοποιούμε όλη την επιφάνεια της παλάμης προσέχοντας </a:t>
            </a:r>
            <a:r>
              <a:rPr lang="el-GR" dirty="0"/>
              <a:t>να μην </a:t>
            </a:r>
            <a:r>
              <a:rPr lang="el-GR" dirty="0" smtClean="0"/>
              <a:t>αφήνουμε κενά μεταξύ χεριού </a:t>
            </a:r>
            <a:r>
              <a:rPr lang="el-GR" dirty="0"/>
              <a:t>και </a:t>
            </a:r>
            <a:r>
              <a:rPr lang="el-GR" dirty="0" err="1" smtClean="0"/>
              <a:t>μαλασσόμενης</a:t>
            </a:r>
            <a:r>
              <a:rPr lang="el-GR" dirty="0" smtClean="0"/>
              <a:t> επιφάνειας. Ενώ </a:t>
            </a:r>
            <a:r>
              <a:rPr lang="el-GR" dirty="0"/>
              <a:t>σε </a:t>
            </a:r>
            <a:r>
              <a:rPr lang="el-GR" dirty="0" smtClean="0"/>
              <a:t>μικρή επιφάνεια γίνεται </a:t>
            </a:r>
            <a:r>
              <a:rPr lang="el-GR" dirty="0"/>
              <a:t>με </a:t>
            </a:r>
            <a:r>
              <a:rPr lang="el-GR" dirty="0" smtClean="0"/>
              <a:t>τις θηλές </a:t>
            </a:r>
            <a:r>
              <a:rPr lang="el-GR" dirty="0"/>
              <a:t>των </a:t>
            </a:r>
            <a:r>
              <a:rPr lang="el-GR" dirty="0" smtClean="0"/>
              <a:t>δακτύλων. </a:t>
            </a:r>
          </a:p>
          <a:p>
            <a:r>
              <a:rPr lang="el-GR" dirty="0" smtClean="0"/>
              <a:t>Για σωστή εφαρμογή </a:t>
            </a:r>
            <a:r>
              <a:rPr lang="el-GR" dirty="0"/>
              <a:t>τα </a:t>
            </a:r>
            <a:r>
              <a:rPr lang="el-GR" dirty="0" smtClean="0"/>
              <a:t>χέρια του αισθητικού πρέπει </a:t>
            </a:r>
            <a:r>
              <a:rPr lang="el-GR" dirty="0"/>
              <a:t>να </a:t>
            </a:r>
            <a:r>
              <a:rPr lang="el-GR" dirty="0" smtClean="0"/>
              <a:t>έχουν </a:t>
            </a:r>
            <a:r>
              <a:rPr lang="el-GR" dirty="0"/>
              <a:t>τους </a:t>
            </a:r>
            <a:r>
              <a:rPr lang="el-GR" dirty="0" smtClean="0"/>
              <a:t>καρπούς χαλαρούς </a:t>
            </a:r>
            <a:r>
              <a:rPr lang="el-GR" dirty="0"/>
              <a:t>για να </a:t>
            </a:r>
            <a:r>
              <a:rPr lang="el-GR" dirty="0" smtClean="0"/>
              <a:t>προσαρμόζονται </a:t>
            </a:r>
            <a:r>
              <a:rPr lang="el-GR" dirty="0"/>
              <a:t>τα </a:t>
            </a:r>
            <a:r>
              <a:rPr lang="el-GR" dirty="0" smtClean="0"/>
              <a:t>χέρια </a:t>
            </a:r>
            <a:r>
              <a:rPr lang="el-GR" dirty="0"/>
              <a:t>στο </a:t>
            </a:r>
            <a:r>
              <a:rPr lang="el-GR" dirty="0" smtClean="0"/>
              <a:t>σχήμα </a:t>
            </a:r>
            <a:r>
              <a:rPr lang="el-GR" dirty="0"/>
              <a:t>του </a:t>
            </a:r>
            <a:r>
              <a:rPr lang="el-GR" dirty="0" err="1" smtClean="0"/>
              <a:t>μαλασσόμενου</a:t>
            </a:r>
            <a:r>
              <a:rPr lang="el-GR" dirty="0" smtClean="0"/>
              <a:t> σώματος.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5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Θωπείες </a:t>
            </a:r>
            <a:r>
              <a:rPr lang="el-GR" sz="3000" b="0" dirty="0" smtClean="0"/>
              <a:t>2/3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dirty="0"/>
              <a:t>Επειδή </a:t>
            </a:r>
            <a:r>
              <a:rPr lang="el-GR" dirty="0" smtClean="0"/>
              <a:t>πρέπει </a:t>
            </a:r>
            <a:r>
              <a:rPr lang="el-GR" dirty="0"/>
              <a:t>να έχουμε συνεχή </a:t>
            </a:r>
            <a:r>
              <a:rPr lang="el-GR" dirty="0" smtClean="0"/>
              <a:t>επαφή </a:t>
            </a:r>
            <a:r>
              <a:rPr lang="el-GR" dirty="0"/>
              <a:t>με την </a:t>
            </a:r>
            <a:r>
              <a:rPr lang="el-GR" dirty="0" err="1"/>
              <a:t>μαλασσόμενη</a:t>
            </a:r>
            <a:r>
              <a:rPr lang="el-GR" dirty="0"/>
              <a:t> επιφάνεια μετά από κάθε χειρισμό επιστρέφουμε στο σημείο από όπου ξεκινήσαμε με </a:t>
            </a:r>
            <a:r>
              <a:rPr lang="el-GR" dirty="0" smtClean="0"/>
              <a:t>θωπεία </a:t>
            </a:r>
            <a:r>
              <a:rPr lang="el-GR" dirty="0"/>
              <a:t>για να </a:t>
            </a:r>
            <a:r>
              <a:rPr lang="el-GR" dirty="0" smtClean="0"/>
              <a:t>ακολουθήσει ο επόμενος χειρισμός.</a:t>
            </a:r>
          </a:p>
          <a:p>
            <a:r>
              <a:rPr lang="el-GR" dirty="0" smtClean="0"/>
              <a:t>Ο </a:t>
            </a:r>
            <a:r>
              <a:rPr lang="el-GR" dirty="0"/>
              <a:t>βαθμός της πίεσης διαφέρει ανάλογα με το πάχος και την έκταση </a:t>
            </a:r>
            <a:r>
              <a:rPr lang="el-GR" dirty="0" smtClean="0"/>
              <a:t>της </a:t>
            </a:r>
            <a:r>
              <a:rPr lang="el-GR" dirty="0" err="1" smtClean="0"/>
              <a:t>μαλασσόμενης</a:t>
            </a:r>
            <a:r>
              <a:rPr lang="el-GR" dirty="0" smtClean="0"/>
              <a:t> επιφάνειας στην </a:t>
            </a:r>
            <a:r>
              <a:rPr lang="el-GR" dirty="0"/>
              <a:t>οποία εφαρμόζεται η </a:t>
            </a:r>
            <a:r>
              <a:rPr lang="el-GR" dirty="0" smtClean="0"/>
              <a:t>θωπεία. </a:t>
            </a:r>
            <a:r>
              <a:rPr lang="el-GR" dirty="0"/>
              <a:t>Η πίεση πρέπει να είναι διασκορπισμένη ομοιόμορφα. </a:t>
            </a:r>
          </a:p>
          <a:p>
            <a:r>
              <a:rPr lang="el-GR" dirty="0"/>
              <a:t>Οι </a:t>
            </a:r>
            <a:r>
              <a:rPr lang="el-GR" dirty="0" smtClean="0"/>
              <a:t>θωπείες εφαρμόζονται </a:t>
            </a:r>
            <a:r>
              <a:rPr lang="el-GR" dirty="0"/>
              <a:t>σε </a:t>
            </a:r>
            <a:r>
              <a:rPr lang="el-GR" dirty="0" smtClean="0"/>
              <a:t>όλο </a:t>
            </a:r>
            <a:r>
              <a:rPr lang="el-GR" dirty="0"/>
              <a:t>το </a:t>
            </a:r>
            <a:r>
              <a:rPr lang="el-GR" dirty="0" smtClean="0"/>
              <a:t>σώμα </a:t>
            </a:r>
            <a:r>
              <a:rPr lang="el-GR" dirty="0"/>
              <a:t>και στην </a:t>
            </a:r>
            <a:r>
              <a:rPr lang="el-GR" dirty="0" smtClean="0"/>
              <a:t>πρόσθια </a:t>
            </a:r>
            <a:r>
              <a:rPr lang="el-GR" dirty="0"/>
              <a:t>και στην </a:t>
            </a:r>
            <a:r>
              <a:rPr lang="el-GR" dirty="0" smtClean="0"/>
              <a:t>οπίσθια επιφάνεια.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84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Θωπείες </a:t>
            </a:r>
            <a:r>
              <a:rPr lang="el-GR" sz="3000" b="0" dirty="0" smtClean="0"/>
              <a:t>3/3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 smtClean="0"/>
              <a:t>Σκοπός</a:t>
            </a:r>
          </a:p>
          <a:p>
            <a:r>
              <a:rPr lang="el-GR" dirty="0" smtClean="0"/>
              <a:t>Μια </a:t>
            </a:r>
            <a:r>
              <a:rPr lang="el-GR" dirty="0"/>
              <a:t>ενέργεια τριβής η οποία διευκολύνει την  τριχοειδική </a:t>
            </a:r>
            <a:r>
              <a:rPr lang="el-GR" dirty="0" smtClean="0"/>
              <a:t>κυκλοφορία</a:t>
            </a:r>
            <a:r>
              <a:rPr lang="el-GR" dirty="0"/>
              <a:t>.</a:t>
            </a:r>
          </a:p>
          <a:p>
            <a:r>
              <a:rPr lang="el-GR" dirty="0" smtClean="0"/>
              <a:t>Διεγείρει </a:t>
            </a:r>
            <a:r>
              <a:rPr lang="el-GR" dirty="0"/>
              <a:t>την </a:t>
            </a:r>
            <a:r>
              <a:rPr lang="el-GR" dirty="0" smtClean="0"/>
              <a:t>αιματική και αρτηριακή κυκλοφορία. </a:t>
            </a:r>
            <a:endParaRPr lang="el-GR" dirty="0"/>
          </a:p>
          <a:p>
            <a:r>
              <a:rPr lang="el-GR" dirty="0" smtClean="0"/>
              <a:t>Καταπραΰνει </a:t>
            </a:r>
            <a:r>
              <a:rPr lang="el-GR" dirty="0"/>
              <a:t>και χαλαρώνει την ένταση τον μυών.</a:t>
            </a:r>
          </a:p>
          <a:p>
            <a:r>
              <a:rPr lang="el-GR" dirty="0" smtClean="0"/>
              <a:t>Επιδρά </a:t>
            </a:r>
            <a:r>
              <a:rPr lang="el-GR" dirty="0"/>
              <a:t>κατευναστικά στις νευρικές απολήξεις των </a:t>
            </a:r>
            <a:r>
              <a:rPr lang="el-GR" dirty="0" smtClean="0"/>
              <a:t>αισθητικών </a:t>
            </a:r>
            <a:r>
              <a:rPr lang="el-GR" dirty="0"/>
              <a:t>νεύρων (καταπραΰνει τον πόνο).</a:t>
            </a:r>
          </a:p>
          <a:p>
            <a:r>
              <a:rPr lang="el-GR" dirty="0" smtClean="0"/>
              <a:t>Ανανεώνει τα νεκρά κύτταρα της επιδερμίδας.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64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Ανατρίψεις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Εφαρμόζονται όπως οι θωπείες αλλά με μεγαλύτερη πίεση για </a:t>
            </a:r>
            <a:r>
              <a:rPr lang="el-GR" dirty="0"/>
              <a:t>να </a:t>
            </a:r>
            <a:r>
              <a:rPr lang="el-GR" dirty="0" smtClean="0"/>
              <a:t>ενεργήσουν βαθύτερα. Όταν η </a:t>
            </a:r>
            <a:r>
              <a:rPr lang="el-GR" dirty="0" err="1" smtClean="0"/>
              <a:t>ανάτριψη</a:t>
            </a:r>
            <a:r>
              <a:rPr lang="el-GR" dirty="0" smtClean="0"/>
              <a:t> γίνεται γρήγορα θερμαίνει την περιοχή και μπορεί να προκαλέσει ελαφρύ ερεθισμό.</a:t>
            </a:r>
          </a:p>
          <a:p>
            <a:r>
              <a:rPr lang="el-GR" dirty="0" smtClean="0"/>
              <a:t>Με </a:t>
            </a:r>
            <a:r>
              <a:rPr lang="el-GR" dirty="0"/>
              <a:t>την </a:t>
            </a:r>
            <a:r>
              <a:rPr lang="el-GR" dirty="0" err="1"/>
              <a:t>ανάτριψη</a:t>
            </a:r>
            <a:r>
              <a:rPr lang="el-GR" dirty="0"/>
              <a:t> επιταχύνεται η φλεβική και λεμφική κυκλοφορία. Όταν γίνεται αργά έχει </a:t>
            </a:r>
            <a:r>
              <a:rPr lang="el-GR" dirty="0" err="1"/>
              <a:t>αποσυμφορηντικό</a:t>
            </a:r>
            <a:r>
              <a:rPr lang="el-GR" dirty="0"/>
              <a:t>  αποτέλεσμα, ενώ όταν γίνεται γρήγορα ερεθίζει και θερμαίνει.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80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Τοπικές πιέσεις (επιβολές) </a:t>
            </a:r>
            <a:r>
              <a:rPr lang="el-GR" sz="3000" b="0" dirty="0" smtClean="0"/>
              <a:t>1/5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196752"/>
            <a:ext cx="8435280" cy="5661248"/>
          </a:xfrm>
        </p:spPr>
        <p:txBody>
          <a:bodyPr>
            <a:normAutofit/>
          </a:bodyPr>
          <a:lstStyle/>
          <a:p>
            <a:r>
              <a:rPr lang="el-GR" sz="2300" dirty="0" smtClean="0"/>
              <a:t>Γίνονται με τις άκρες των δακτύλων ή τη βάση της παλάμης ή όλο το χέρι εφαρμόζοντας πίεση και </a:t>
            </a:r>
            <a:r>
              <a:rPr lang="el-GR" sz="2300" dirty="0" err="1" smtClean="0"/>
              <a:t>αποπίεση</a:t>
            </a:r>
            <a:r>
              <a:rPr lang="el-GR" sz="2300" dirty="0" smtClean="0"/>
              <a:t>. Στην ένταση και το ρυθμό έχουμε σταδιακή αυξομείωση. Ξεκινάμε με απλή επαφή, φτάνουμε σε ένα μέγιστο σημείο και χαλαρώνουμε έως γίνει ένα ελαφρύ άγγιγμα.</a:t>
            </a:r>
          </a:p>
          <a:p>
            <a:pPr marL="0" indent="0">
              <a:buNone/>
            </a:pPr>
            <a:r>
              <a:rPr lang="el-GR" sz="2300" b="1" dirty="0" smtClean="0"/>
              <a:t>Σκοπός </a:t>
            </a:r>
          </a:p>
          <a:p>
            <a:r>
              <a:rPr lang="el-GR" sz="2300" dirty="0" smtClean="0"/>
              <a:t>Η απομάκρυνση και διάλυση των </a:t>
            </a:r>
            <a:r>
              <a:rPr lang="el-GR" sz="2300" dirty="0" err="1" smtClean="0"/>
              <a:t>κρυσταλλοποιημένων</a:t>
            </a:r>
            <a:r>
              <a:rPr lang="el-GR" sz="2300" dirty="0" smtClean="0"/>
              <a:t> προϊόντων του μεταβολισμού. </a:t>
            </a:r>
          </a:p>
          <a:p>
            <a:r>
              <a:rPr lang="el-GR" sz="2300" dirty="0" smtClean="0"/>
              <a:t>Η ανακούφιση και χαλάρωση από την τοπική συμφόρηση.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2300" dirty="0" smtClean="0"/>
              <a:t>Εφαρμόζονται στην περιοχή των σφυρών (αστραγάλους), του ομφαλού, στην </a:t>
            </a:r>
            <a:r>
              <a:rPr lang="el-GR" sz="2300" dirty="0" err="1" smtClean="0"/>
              <a:t>πηχεοκαρπική</a:t>
            </a:r>
            <a:r>
              <a:rPr lang="el-GR" sz="2300" dirty="0" smtClean="0"/>
              <a:t> άρθρωση, στην αυχενική περιοχή, στο πρόσωπο και το κεφάλι.</a:t>
            </a:r>
          </a:p>
          <a:p>
            <a:endParaRPr lang="el-GR" sz="23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0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Τοπικές πιέσεις (επιβολές) </a:t>
            </a:r>
            <a:r>
              <a:rPr lang="el-GR" sz="3000" b="0" dirty="0" smtClean="0"/>
              <a:t>2/5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 χειρισμός αυτός μπορεί να γίνει με το ένα ή και με τα δύο χέρια, κινούμενα ή παραμένοντας στατικά. Εκτελείται με τις παλάμες ή μόνο με τα δάκτυλα. Είναι </a:t>
            </a:r>
            <a:r>
              <a:rPr lang="el-GR" dirty="0" smtClean="0"/>
              <a:t>πιέσεις </a:t>
            </a:r>
            <a:r>
              <a:rPr lang="el-GR" dirty="0"/>
              <a:t>πάνω στο δέρμα άλλοτε ελαφρές και άλλοτε ισχυρές, ποτέ όμως δεν πρέπει να φθάνουν τα όρια του πόνου. Όταν η πίεση είναι στατική αρχίζουμε πιέζοντας ελαφρά, αυξάνουμε σιγά  - σιγά την πίεση και μετά υποχωρούμε πάλι προοδευτικά.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75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Τοπικές πιέσεις (επιβολές) </a:t>
            </a:r>
            <a:r>
              <a:rPr lang="el-GR" sz="3000" b="0" dirty="0" smtClean="0"/>
              <a:t>3/5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196752"/>
            <a:ext cx="8435280" cy="5544616"/>
          </a:xfrm>
        </p:spPr>
        <p:txBody>
          <a:bodyPr>
            <a:normAutofit/>
          </a:bodyPr>
          <a:lstStyle/>
          <a:p>
            <a:r>
              <a:rPr lang="el-GR" dirty="0"/>
              <a:t>Η κινούμενη πίεση περιλαμβάνει στην πραγματικότητα δύο διαφορετικούς χειρισμούς οι οποίοι </a:t>
            </a:r>
            <a:r>
              <a:rPr lang="el-GR" dirty="0" smtClean="0"/>
              <a:t>διακρίνονται: </a:t>
            </a:r>
            <a:endParaRPr lang="el-GR" dirty="0"/>
          </a:p>
          <a:p>
            <a:pPr marL="355600" indent="-355600">
              <a:buFont typeface="+mj-lt"/>
              <a:buAutoNum type="arabicPeriod"/>
            </a:pPr>
            <a:r>
              <a:rPr lang="el-GR" dirty="0" smtClean="0"/>
              <a:t>Σύμφωνα </a:t>
            </a:r>
            <a:r>
              <a:rPr lang="el-GR" dirty="0"/>
              <a:t>με τη δύναμη που εφαρμόζεται από την ολισθαίνουσα πίεση, η οποία μπορεί να είναι από θωπεία μέχρι δυνατές προσπάθειες, οι οποίες </a:t>
            </a:r>
            <a:r>
              <a:rPr lang="el-GR" dirty="0" smtClean="0"/>
              <a:t>«πιέζουν» </a:t>
            </a:r>
            <a:r>
              <a:rPr lang="el-GR" dirty="0"/>
              <a:t>ολόκληρη την επιφάνεια σε μια βαθιά αυλάκωση.</a:t>
            </a:r>
          </a:p>
          <a:p>
            <a:pPr marL="355600" indent="-355600">
              <a:buFont typeface="+mj-lt"/>
              <a:buAutoNum type="arabicPeriod"/>
            </a:pPr>
            <a:r>
              <a:rPr lang="el-GR" dirty="0" smtClean="0"/>
              <a:t>Σύμφωνα </a:t>
            </a:r>
            <a:r>
              <a:rPr lang="el-GR" dirty="0"/>
              <a:t>με τη διαφορετική μορφή, η οποία δίνεται στα δάχτυλα και τα </a:t>
            </a:r>
            <a:r>
              <a:rPr lang="el-GR" dirty="0" smtClean="0"/>
              <a:t>χέρια, </a:t>
            </a:r>
            <a:r>
              <a:rPr lang="el-GR" dirty="0"/>
              <a:t>καθώς κινούνται </a:t>
            </a:r>
            <a:r>
              <a:rPr lang="el-GR" dirty="0" smtClean="0"/>
              <a:t>στη </a:t>
            </a:r>
            <a:r>
              <a:rPr lang="el-GR" dirty="0" err="1" smtClean="0"/>
              <a:t>μαλασσόμενη</a:t>
            </a:r>
            <a:r>
              <a:rPr lang="el-GR" dirty="0" smtClean="0"/>
              <a:t> περιοχή </a:t>
            </a:r>
            <a:r>
              <a:rPr lang="el-GR" dirty="0"/>
              <a:t>ανάλογα με την επιφάνεια, το σχήμα και τη μεγαλύτερη ή μικρότερη μυϊκή μάζα.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 smtClean="0"/>
              <a:t>Οι </a:t>
            </a:r>
            <a:r>
              <a:rPr lang="el-GR" dirty="0"/>
              <a:t>τελευταίες φάλαγγες των δάχτυλων χρησιμοποιούνται για ήπια και επακριβή μάλαξη.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39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Τοπικές πιέσεις (επιβολές) </a:t>
            </a:r>
            <a:r>
              <a:rPr lang="el-GR" sz="3000" b="0" dirty="0" smtClean="0"/>
              <a:t>4/5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Για πίεση μπορούν να χρησιμοποιηθούν οι εξής διαφορετικοί τρόποι χειρισμών</a:t>
            </a:r>
            <a:r>
              <a:rPr lang="el-GR" dirty="0" smtClean="0"/>
              <a:t>:</a:t>
            </a:r>
            <a:endParaRPr lang="el-GR" dirty="0"/>
          </a:p>
          <a:p>
            <a:pPr marL="355600" indent="-355600">
              <a:buFont typeface="+mj-lt"/>
              <a:buAutoNum type="arabicPeriod"/>
            </a:pPr>
            <a:r>
              <a:rPr lang="el-GR" dirty="0" smtClean="0"/>
              <a:t>Τα </a:t>
            </a:r>
            <a:r>
              <a:rPr lang="el-GR" dirty="0"/>
              <a:t>δάχτυλα και το χέρι απλώνονται σαν κουπιά για να καλύψουν μια μεγάλη περιοχή.</a:t>
            </a:r>
          </a:p>
          <a:p>
            <a:pPr marL="355600" indent="-355600">
              <a:buFont typeface="+mj-lt"/>
              <a:buAutoNum type="arabicPeriod"/>
            </a:pPr>
            <a:r>
              <a:rPr lang="el-GR" dirty="0" smtClean="0"/>
              <a:t>Τα δύο χέρια </a:t>
            </a:r>
            <a:r>
              <a:rPr lang="el-GR" dirty="0"/>
              <a:t>ενωμένα σαν ζευγάρι.</a:t>
            </a:r>
          </a:p>
          <a:p>
            <a:pPr marL="355600" indent="-355600">
              <a:buFont typeface="+mj-lt"/>
              <a:buAutoNum type="arabicPeriod"/>
            </a:pPr>
            <a:r>
              <a:rPr lang="el-GR" dirty="0" smtClean="0"/>
              <a:t>Το </a:t>
            </a:r>
            <a:r>
              <a:rPr lang="el-GR" dirty="0"/>
              <a:t>ένα χέρι ακολουθεί το άλλο σε μια ρυθμική εναλλαγή.</a:t>
            </a:r>
          </a:p>
          <a:p>
            <a:pPr marL="355600" indent="-355600">
              <a:buFont typeface="+mj-lt"/>
              <a:buAutoNum type="arabicPeriod"/>
            </a:pPr>
            <a:r>
              <a:rPr lang="el-GR" dirty="0" smtClean="0"/>
              <a:t>Τα δύο χέρια </a:t>
            </a:r>
            <a:r>
              <a:rPr lang="el-GR" dirty="0"/>
              <a:t>ενωμένα σαν βραχιόλι κλεισμένα από τους αντίχειρες και τα μικρά δάχτυλα.</a:t>
            </a:r>
          </a:p>
          <a:p>
            <a:pPr marL="355600" indent="-355600">
              <a:buFont typeface="+mj-lt"/>
              <a:buAutoNum type="arabicPeriod"/>
            </a:pPr>
            <a:r>
              <a:rPr lang="el-GR" dirty="0" smtClean="0"/>
              <a:t>Το </a:t>
            </a:r>
            <a:r>
              <a:rPr lang="el-GR" dirty="0"/>
              <a:t>χέρι σε σχήμα κυκλικό ή κοίλο για να ακολουθεί το σχήμα ενός άκρου.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70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Τοπικές πιέσεις (επιβολές) </a:t>
            </a:r>
            <a:r>
              <a:rPr lang="el-GR" sz="3000" b="0" dirty="0" smtClean="0"/>
              <a:t>5/5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Όταν τα χέρια χρησιμοποιούνται μεμονωμένα η πίεση εξασκείται από τις τελευταίες φάλαγγες του αντίχειρα και του μικρού δακτύλου και από τις δύο τελευταίες φάλαγγες των άλλων δακτύλων. Είναι σημαντικό στο χειρισμό αυτό, η πίεση να εκτείνεται μέχρι τα απαραίτητα όρια ελαστικότητας.</a:t>
            </a:r>
          </a:p>
          <a:p>
            <a:r>
              <a:rPr lang="el-GR" dirty="0"/>
              <a:t>Η πίεση είναι χειρισμός </a:t>
            </a:r>
            <a:r>
              <a:rPr lang="el-GR" dirty="0" err="1"/>
              <a:t>αποσυμφορυντικός</a:t>
            </a:r>
            <a:r>
              <a:rPr lang="el-GR" dirty="0"/>
              <a:t>, διότι πιέζει και βοηθά την κυκλοφορία του αίματος και της λέμφου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67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Κυκλικές </a:t>
            </a:r>
            <a:r>
              <a:rPr lang="el-GR" dirty="0"/>
              <a:t>τρίψεις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Γίνονται με όλη την παλάμη ή και μόνο με τα άκρα των δακτύλων ή μόνο με την τελευταία φάλαγγα των </a:t>
            </a:r>
            <a:r>
              <a:rPr lang="el-GR" dirty="0" err="1"/>
              <a:t>αντίχειρων</a:t>
            </a:r>
            <a:r>
              <a:rPr lang="el-GR" dirty="0"/>
              <a:t> σε μικρές περιοχές.</a:t>
            </a:r>
          </a:p>
          <a:p>
            <a:r>
              <a:rPr lang="el-GR" dirty="0"/>
              <a:t>Καθώς τα τέσσερα δάχτυλα κάθε χεριού είναι σταθερά πάνω στο δέρμα, οι δύο </a:t>
            </a:r>
            <a:r>
              <a:rPr lang="el-GR" dirty="0" smtClean="0"/>
              <a:t>αντίχειρες </a:t>
            </a:r>
            <a:r>
              <a:rPr lang="el-GR" dirty="0"/>
              <a:t>κινούν το δέρμα πάνω στους υποκείμενους ιστούς σε μικρούς κύκλους ή ελλείψεις σε μια </a:t>
            </a:r>
            <a:r>
              <a:rPr lang="el-GR" dirty="0" smtClean="0"/>
              <a:t>αρκετά </a:t>
            </a:r>
            <a:r>
              <a:rPr lang="el-GR" dirty="0"/>
              <a:t>ενεργητική μορφή.</a:t>
            </a:r>
          </a:p>
          <a:p>
            <a:r>
              <a:rPr lang="el-GR" dirty="0"/>
              <a:t>Οι κυκλικές τρίψεις έχουν σκοπό να μετακινήσουν το δέρμα ως προς τους υποκείμενους ιστούς, </a:t>
            </a:r>
            <a:r>
              <a:rPr lang="el-GR" dirty="0" err="1"/>
              <a:t>διασκορπώντας</a:t>
            </a:r>
            <a:r>
              <a:rPr lang="el-GR" dirty="0"/>
              <a:t> τα παθολογικά αποθέματα (οιδήματα, αιματώματα</a:t>
            </a:r>
            <a:r>
              <a:rPr lang="el-GR" dirty="0" smtClean="0"/>
              <a:t>).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60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24936" cy="1080120"/>
          </a:xfrm>
        </p:spPr>
        <p:txBody>
          <a:bodyPr>
            <a:noAutofit/>
          </a:bodyPr>
          <a:lstStyle/>
          <a:p>
            <a:r>
              <a:rPr lang="el-GR" dirty="0" smtClean="0"/>
              <a:t>Οι χειρισμοί της μάλαξης διακρίνονται </a:t>
            </a:r>
            <a:br>
              <a:rPr lang="el-GR" dirty="0" smtClean="0"/>
            </a:br>
            <a:r>
              <a:rPr lang="el-GR" dirty="0" smtClean="0"/>
              <a:t>σε τρεις κατηγορίες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484784"/>
            <a:ext cx="8435280" cy="5040560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l-GR" sz="2800" dirty="0" smtClean="0"/>
              <a:t>Πιέσεις</a:t>
            </a:r>
          </a:p>
          <a:p>
            <a:pPr>
              <a:spcBef>
                <a:spcPts val="2400"/>
              </a:spcBef>
            </a:pPr>
            <a:r>
              <a:rPr lang="el-GR" sz="2800" dirty="0" smtClean="0"/>
              <a:t>Πλήξεις</a:t>
            </a:r>
          </a:p>
          <a:p>
            <a:pPr>
              <a:spcBef>
                <a:spcPts val="2400"/>
              </a:spcBef>
            </a:pPr>
            <a:r>
              <a:rPr lang="el-GR" sz="2800" dirty="0" smtClean="0"/>
              <a:t>Δονήσεις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08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Ζυμώματα </a:t>
            </a:r>
            <a:r>
              <a:rPr lang="el-GR" sz="3000" b="0" dirty="0" smtClean="0"/>
              <a:t>1/4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dirty="0"/>
              <a:t>Σε αυτή τη δυναμική μέθοδο το χέρι σηκώνει μια μεγάλη μάζα δέρματος και υποκειμένων ιστών (μυών) ανάμεσα στον αντίχειρα και τα άλλα δάχτυλα. </a:t>
            </a:r>
          </a:p>
          <a:p>
            <a:r>
              <a:rPr lang="el-GR" dirty="0"/>
              <a:t>Απαραίτητος όρος στο ζύμωμα είναι </a:t>
            </a:r>
            <a:r>
              <a:rPr lang="el-GR" dirty="0" err="1" smtClean="0"/>
              <a:t>οτι</a:t>
            </a:r>
            <a:r>
              <a:rPr lang="el-GR" dirty="0" smtClean="0"/>
              <a:t> </a:t>
            </a:r>
            <a:r>
              <a:rPr lang="el-GR" dirty="0"/>
              <a:t>οι μυς πρέπει να είναι χαλαροί. Οι ιστοί πλάθονται πάνω στα οστά, πιέζονται και σηκώνονται με κυκλικές κινήσεις, με </a:t>
            </a:r>
            <a:r>
              <a:rPr lang="el-GR" dirty="0" smtClean="0"/>
              <a:t>αλληλοδιαδοχικό </a:t>
            </a:r>
            <a:r>
              <a:rPr lang="el-GR" dirty="0"/>
              <a:t>δυνάμωμα και χαλάρωμα της λαβής. Καθώς η λαβή χαλαρώνει δίνεται η δυνατότητα στους </a:t>
            </a:r>
            <a:r>
              <a:rPr lang="el-GR" dirty="0" smtClean="0"/>
              <a:t>ιστούς </a:t>
            </a:r>
            <a:r>
              <a:rPr lang="el-GR" dirty="0"/>
              <a:t>να πέσουν πίσω στην αρχική τους </a:t>
            </a:r>
            <a:r>
              <a:rPr lang="el-GR" dirty="0" smtClean="0"/>
              <a:t>θέση </a:t>
            </a:r>
            <a:r>
              <a:rPr lang="el-GR" dirty="0"/>
              <a:t>σαν  αποτέλεσμα της ελαστικότητάς τους. </a:t>
            </a:r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9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Ζυμώματα </a:t>
            </a:r>
            <a:r>
              <a:rPr lang="el-GR" sz="3000" b="0" dirty="0" smtClean="0"/>
              <a:t>2/4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Για </a:t>
            </a:r>
            <a:r>
              <a:rPr lang="el-GR" dirty="0"/>
              <a:t>να </a:t>
            </a:r>
            <a:r>
              <a:rPr lang="el-GR" dirty="0" smtClean="0"/>
              <a:t>αποφύγουμε </a:t>
            </a:r>
            <a:r>
              <a:rPr lang="el-GR" dirty="0"/>
              <a:t>τυχόν τσιμπήματα, θα πρέπει </a:t>
            </a:r>
            <a:r>
              <a:rPr lang="el-GR" dirty="0" smtClean="0"/>
              <a:t>να </a:t>
            </a:r>
            <a:r>
              <a:rPr lang="el-GR" dirty="0"/>
              <a:t>χρησιμοποιούνται τα μέρη των δακτύλων και των αντιχείρων που βρίσκονται πιο κοντά στην παλάμη και </a:t>
            </a:r>
            <a:r>
              <a:rPr lang="el-GR" dirty="0" smtClean="0"/>
              <a:t>όχι </a:t>
            </a:r>
            <a:r>
              <a:rPr lang="el-GR" dirty="0"/>
              <a:t>τα άκρα των δακτύλων. Τα δάχτυλα πρέπει να είναι κανονικά ενωμένα μεταξύ τους. Η κίνηση μπορεί να γίνει με το ένα χέρι, αλλά συνήθως το ένα χέρι συγκρατεί τους ιστούς καθώς το άλλο τους πιέζει και τούς ζυμώνει. Η γαστέρα του μυός σηκώνεται αν είναι δυνατόν από την </a:t>
            </a:r>
            <a:r>
              <a:rPr lang="el-GR" dirty="0" err="1"/>
              <a:t>έκφυση</a:t>
            </a:r>
            <a:r>
              <a:rPr lang="el-GR" dirty="0"/>
              <a:t> μέχρι την κατάφυσή του.  Τα χεριά δουλεύουν μαζί αλλάζοντας την </a:t>
            </a:r>
            <a:r>
              <a:rPr lang="el-GR" dirty="0" smtClean="0"/>
              <a:t>κατεύθυνση </a:t>
            </a:r>
            <a:r>
              <a:rPr lang="el-GR" dirty="0"/>
              <a:t>στρέψεως. </a:t>
            </a:r>
            <a:endParaRPr lang="el-GR" dirty="0" smtClean="0"/>
          </a:p>
          <a:p>
            <a:r>
              <a:rPr lang="el-GR" dirty="0" smtClean="0"/>
              <a:t>Η </a:t>
            </a:r>
            <a:r>
              <a:rPr lang="el-GR" dirty="0"/>
              <a:t>πίεση πρέπει να είναι αρκετά μεγάλη ώστε να </a:t>
            </a:r>
            <a:r>
              <a:rPr lang="el-GR" dirty="0" smtClean="0"/>
              <a:t>κάνει </a:t>
            </a:r>
            <a:r>
              <a:rPr lang="el-GR" dirty="0"/>
              <a:t>το δέρμα να κινείται πάνω στους υποκείμενους ιστούς μαζί με τα χέρια του Αισθητικού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95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Ζυμώματα </a:t>
            </a:r>
            <a:r>
              <a:rPr lang="el-GR" sz="3000" b="0" dirty="0" smtClean="0"/>
              <a:t>3/4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Το ζύμωμα θα πρέπει να γίνεται μόνο σε περιοχές που έχουν μυϊκές μάζες, όπως:</a:t>
            </a:r>
          </a:p>
          <a:p>
            <a:pPr lvl="1"/>
            <a:r>
              <a:rPr lang="el-GR" dirty="0" smtClean="0"/>
              <a:t>τα </a:t>
            </a:r>
            <a:r>
              <a:rPr lang="el-GR" dirty="0"/>
              <a:t>χέρια, </a:t>
            </a:r>
          </a:p>
          <a:p>
            <a:pPr lvl="1"/>
            <a:r>
              <a:rPr lang="el-GR" dirty="0" smtClean="0"/>
              <a:t>οι </a:t>
            </a:r>
            <a:r>
              <a:rPr lang="el-GR" dirty="0"/>
              <a:t>κνήμες, </a:t>
            </a:r>
          </a:p>
          <a:p>
            <a:pPr lvl="1"/>
            <a:r>
              <a:rPr lang="el-GR" dirty="0" smtClean="0"/>
              <a:t>τα  </a:t>
            </a:r>
            <a:r>
              <a:rPr lang="el-GR" dirty="0"/>
              <a:t>ισχία, </a:t>
            </a:r>
          </a:p>
          <a:p>
            <a:pPr lvl="1"/>
            <a:r>
              <a:rPr lang="el-GR" dirty="0" smtClean="0"/>
              <a:t>οι </a:t>
            </a:r>
            <a:r>
              <a:rPr lang="el-GR" dirty="0"/>
              <a:t>μηροί και </a:t>
            </a:r>
          </a:p>
          <a:p>
            <a:pPr lvl="1"/>
            <a:r>
              <a:rPr lang="el-GR" dirty="0" smtClean="0"/>
              <a:t>το </a:t>
            </a:r>
            <a:r>
              <a:rPr lang="el-GR" dirty="0"/>
              <a:t>κοιλιακά τοίχωμα.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82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Ζυμώματα </a:t>
            </a:r>
            <a:r>
              <a:rPr lang="el-GR" sz="3000" b="0" dirty="0" smtClean="0"/>
              <a:t>4/4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196752"/>
            <a:ext cx="8435280" cy="5661248"/>
          </a:xfrm>
        </p:spPr>
        <p:txBody>
          <a:bodyPr>
            <a:noAutofit/>
          </a:bodyPr>
          <a:lstStyle/>
          <a:p>
            <a:pPr>
              <a:spcBef>
                <a:spcPts val="900"/>
              </a:spcBef>
            </a:pPr>
            <a:r>
              <a:rPr lang="el-GR" sz="2300" dirty="0"/>
              <a:t>Κεντρομόλες θωπείες και ζυμώσεις των μυών, τους κάνουν να συσπώνται και να χαλαρώνουν ρυθμικά, πιέζοντας έτσι </a:t>
            </a:r>
            <a:r>
              <a:rPr lang="el-GR" sz="2300" dirty="0" smtClean="0"/>
              <a:t>τα αγγεία</a:t>
            </a:r>
            <a:r>
              <a:rPr lang="el-GR" sz="2300" dirty="0"/>
              <a:t>, σπρώχνοντας το φλεβικό αίμα </a:t>
            </a:r>
            <a:r>
              <a:rPr lang="el-GR" sz="2300" dirty="0" smtClean="0"/>
              <a:t>προς </a:t>
            </a:r>
            <a:r>
              <a:rPr lang="el-GR" sz="2300" dirty="0"/>
              <a:t>την καρδιά, ελαττώνοντας </a:t>
            </a:r>
            <a:r>
              <a:rPr lang="el-GR" sz="2300" dirty="0" smtClean="0"/>
              <a:t>την </a:t>
            </a:r>
            <a:r>
              <a:rPr lang="el-GR" sz="2300" dirty="0"/>
              <a:t>πιθανότητα </a:t>
            </a:r>
            <a:r>
              <a:rPr lang="el-GR" sz="2300" dirty="0" smtClean="0"/>
              <a:t>συσσώρευσης άχρηστων ουσιών </a:t>
            </a:r>
            <a:r>
              <a:rPr lang="el-GR" sz="2300" dirty="0"/>
              <a:t>του λιμνάζοντος </a:t>
            </a:r>
            <a:r>
              <a:rPr lang="el-GR" sz="2300" dirty="0" smtClean="0"/>
              <a:t>αίματος.</a:t>
            </a:r>
            <a:endParaRPr lang="el-GR" sz="2300" dirty="0"/>
          </a:p>
          <a:p>
            <a:pPr marL="0" indent="0">
              <a:spcBef>
                <a:spcPts val="900"/>
              </a:spcBef>
              <a:buNone/>
            </a:pPr>
            <a:r>
              <a:rPr lang="el-GR" sz="2300" b="1" dirty="0"/>
              <a:t>Σκοπός: </a:t>
            </a:r>
          </a:p>
          <a:p>
            <a:pPr>
              <a:spcBef>
                <a:spcPts val="900"/>
              </a:spcBef>
            </a:pPr>
            <a:r>
              <a:rPr lang="el-GR" sz="2300" dirty="0" smtClean="0"/>
              <a:t>Επιτυγχάνουμε </a:t>
            </a:r>
            <a:r>
              <a:rPr lang="el-GR" sz="2300" dirty="0"/>
              <a:t>την </a:t>
            </a:r>
            <a:r>
              <a:rPr lang="el-GR" sz="2300" dirty="0" smtClean="0"/>
              <a:t>καλύτερη κυκλοφορία </a:t>
            </a:r>
            <a:r>
              <a:rPr lang="el-GR" sz="2300" dirty="0"/>
              <a:t>των τριχοειδών και των εν τω </a:t>
            </a:r>
            <a:r>
              <a:rPr lang="el-GR" sz="2300" dirty="0" err="1"/>
              <a:t>βάθει</a:t>
            </a:r>
            <a:r>
              <a:rPr lang="el-GR" sz="2300" dirty="0"/>
              <a:t> αγγείων, </a:t>
            </a:r>
          </a:p>
          <a:p>
            <a:pPr>
              <a:spcBef>
                <a:spcPts val="900"/>
              </a:spcBef>
            </a:pPr>
            <a:r>
              <a:rPr lang="el-GR" sz="2300" dirty="0" smtClean="0"/>
              <a:t>Αυξάνουμε </a:t>
            </a:r>
            <a:r>
              <a:rPr lang="el-GR" sz="2300" dirty="0"/>
              <a:t>τη θρέψη και την ευαισθησία των νεύρων και την ελαστικότητα των μυϊκών ινών. </a:t>
            </a:r>
          </a:p>
          <a:p>
            <a:pPr>
              <a:spcBef>
                <a:spcPts val="900"/>
              </a:spcBef>
              <a:buFont typeface="Wingdings" panose="05000000000000000000" pitchFamily="2" charset="2"/>
              <a:buChar char="ü"/>
            </a:pPr>
            <a:r>
              <a:rPr lang="el-GR" sz="2300" dirty="0" smtClean="0"/>
              <a:t>Όταν </a:t>
            </a:r>
            <a:r>
              <a:rPr lang="el-GR" sz="2300" dirty="0"/>
              <a:t>οι χειρισμοί γίνουν σύντομα έχουν τονωτικό χαρακτήρα, ενώ όταν γίνουν αργά ξεκουράζουν το μυ</a:t>
            </a:r>
            <a:r>
              <a:rPr lang="el-GR" sz="2300" dirty="0" smtClean="0"/>
              <a:t>.</a:t>
            </a:r>
            <a:endParaRPr lang="el-GR" sz="23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48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 </a:t>
            </a:r>
            <a:r>
              <a:rPr lang="el-GR" dirty="0"/>
              <a:t>αποτελέσματα της μάλαξης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200" dirty="0"/>
              <a:t>Η μάλαξη παράγει μηχανική διέγερση </a:t>
            </a:r>
            <a:r>
              <a:rPr lang="el-GR" sz="2200" dirty="0" smtClean="0"/>
              <a:t>στους </a:t>
            </a:r>
            <a:r>
              <a:rPr lang="el-GR" sz="2200" dirty="0"/>
              <a:t>ιστούς με πίεση και έλξη (τσίμπημα) που γίνεται ρυθμικά.</a:t>
            </a:r>
          </a:p>
          <a:p>
            <a:r>
              <a:rPr lang="el-GR" sz="2200" dirty="0"/>
              <a:t>Η πίεση συμπιέζει τους μαλακούς ιστούς και </a:t>
            </a:r>
            <a:r>
              <a:rPr lang="el-GR" sz="2200" dirty="0" smtClean="0"/>
              <a:t>διεγείρει τις νευρικές απολήξεις.</a:t>
            </a:r>
            <a:endParaRPr lang="el-GR" sz="2200" dirty="0"/>
          </a:p>
          <a:p>
            <a:r>
              <a:rPr lang="el-GR" sz="2200" dirty="0"/>
              <a:t>Η έλξη (τσίμπημα) δημιουργεί ένταση στους μαλακούς ιστούς και </a:t>
            </a:r>
            <a:r>
              <a:rPr lang="el-GR" sz="2200" dirty="0" smtClean="0"/>
              <a:t>διεγείρει τους </a:t>
            </a:r>
            <a:r>
              <a:rPr lang="el-GR" sz="2200" dirty="0" err="1" smtClean="0"/>
              <a:t>δενδρίτες</a:t>
            </a:r>
            <a:r>
              <a:rPr lang="el-GR" sz="2200" dirty="0" smtClean="0"/>
              <a:t> των νευρικών κυττάρων.</a:t>
            </a:r>
            <a:endParaRPr lang="el-GR" sz="2200" dirty="0"/>
          </a:p>
          <a:p>
            <a:r>
              <a:rPr lang="el-GR" sz="2200" dirty="0"/>
              <a:t>Η χρήση των δύο αυτών δυνάμεων, μπορεί να επιδρά </a:t>
            </a:r>
            <a:r>
              <a:rPr lang="el-GR" sz="2200" dirty="0" smtClean="0"/>
              <a:t>στο αγγειακό σύστημα.</a:t>
            </a: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l-GR" dirty="0">
              <a:solidFill>
                <a:prstClr val="black"/>
              </a:solidFill>
            </a:endParaRPr>
          </a:p>
        </p:txBody>
      </p:sp>
      <p:grpSp>
        <p:nvGrpSpPr>
          <p:cNvPr id="5" name="Ομάδα 4"/>
          <p:cNvGrpSpPr/>
          <p:nvPr/>
        </p:nvGrpSpPr>
        <p:grpSpPr>
          <a:xfrm>
            <a:off x="2987824" y="4221088"/>
            <a:ext cx="5256584" cy="2473303"/>
            <a:chOff x="755576" y="1412776"/>
            <a:chExt cx="7620000" cy="4123040"/>
          </a:xfrm>
        </p:grpSpPr>
        <p:pic>
          <p:nvPicPr>
            <p:cNvPr id="6" name="Picture 2" descr="File:Neuron Hand-tuned.sv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1412776"/>
              <a:ext cx="7620000" cy="409575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2"/>
            <p:cNvSpPr txBox="1"/>
            <p:nvPr/>
          </p:nvSpPr>
          <p:spPr>
            <a:xfrm>
              <a:off x="2008249" y="1412776"/>
              <a:ext cx="10622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l-G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Dendrite 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TextBox 4"/>
            <p:cNvSpPr txBox="1"/>
            <p:nvPr/>
          </p:nvSpPr>
          <p:spPr>
            <a:xfrm>
              <a:off x="1115616" y="5166484"/>
              <a:ext cx="9861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l-G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Nucleus 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TextBox 5"/>
            <p:cNvSpPr txBox="1"/>
            <p:nvPr/>
          </p:nvSpPr>
          <p:spPr>
            <a:xfrm>
              <a:off x="3260923" y="2585413"/>
              <a:ext cx="7601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l-G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Soma 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TextBox 6"/>
            <p:cNvSpPr txBox="1"/>
            <p:nvPr/>
          </p:nvSpPr>
          <p:spPr>
            <a:xfrm>
              <a:off x="4487411" y="3645024"/>
              <a:ext cx="7074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l-G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Axon 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TextBox 7"/>
            <p:cNvSpPr txBox="1"/>
            <p:nvPr/>
          </p:nvSpPr>
          <p:spPr>
            <a:xfrm>
              <a:off x="4358715" y="4869160"/>
              <a:ext cx="15134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l-G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Myelin sheath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TextBox 8"/>
            <p:cNvSpPr txBox="1"/>
            <p:nvPr/>
          </p:nvSpPr>
          <p:spPr>
            <a:xfrm>
              <a:off x="4487411" y="1962169"/>
              <a:ext cx="2281486" cy="12610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l-G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dirty="0" err="1" smtClean="0">
                  <a:solidFill>
                    <a:prstClr val="black"/>
                  </a:solidFill>
                  <a:latin typeface="Calibri"/>
                </a:rPr>
                <a:t>Nobe</a:t>
              </a:r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 of Ranvier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TextBox 9"/>
            <p:cNvSpPr txBox="1"/>
            <p:nvPr/>
          </p:nvSpPr>
          <p:spPr>
            <a:xfrm>
              <a:off x="6705080" y="1586907"/>
              <a:ext cx="15000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l-G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Axon terminal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TextBox 10"/>
            <p:cNvSpPr txBox="1"/>
            <p:nvPr/>
          </p:nvSpPr>
          <p:spPr>
            <a:xfrm>
              <a:off x="6516216" y="4293096"/>
              <a:ext cx="13971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l-G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Schwann cell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5" name="Rectangle 6"/>
          <p:cNvSpPr/>
          <p:nvPr/>
        </p:nvSpPr>
        <p:spPr>
          <a:xfrm>
            <a:off x="1206590" y="6105176"/>
            <a:ext cx="2029604" cy="6001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100" dirty="0">
                <a:solidFill>
                  <a:prstClr val="black"/>
                </a:solidFill>
                <a:latin typeface="Calibri"/>
                <a:hlinkClick r:id="rId3"/>
              </a:rPr>
              <a:t>Neuron </a:t>
            </a:r>
            <a:r>
              <a:rPr lang="en-US" sz="1100" dirty="0" smtClean="0">
                <a:solidFill>
                  <a:prstClr val="black"/>
                </a:solidFill>
                <a:latin typeface="Calibri"/>
                <a:hlinkClick r:id="rId3"/>
              </a:rPr>
              <a:t>Hand-tuned</a:t>
            </a:r>
            <a:r>
              <a:rPr lang="en-US" sz="11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 </a:t>
            </a:r>
            <a:r>
              <a:rPr lang="el-GR" sz="11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από</a:t>
            </a:r>
            <a:r>
              <a:rPr lang="el-GR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100" dirty="0" err="1" smtClean="0">
                <a:solidFill>
                  <a:prstClr val="black"/>
                </a:solidFill>
                <a:latin typeface="Calibri"/>
                <a:hlinkClick r:id="rId4" tooltip="User:Faigl.ladislav"/>
              </a:rPr>
              <a:t>Faigl.ladislav</a:t>
            </a:r>
            <a:r>
              <a:rPr lang="el-GR" sz="11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1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 </a:t>
            </a:r>
            <a:r>
              <a:rPr lang="en-US" sz="1100" dirty="0" smtClean="0">
                <a:solidFill>
                  <a:prstClr val="black"/>
                </a:solidFill>
                <a:latin typeface="Calibri"/>
                <a:hlinkClick r:id="rId5"/>
              </a:rPr>
              <a:t>CC BY-SA 3.0</a:t>
            </a:r>
            <a:endParaRPr lang="en-US" sz="1100" dirty="0" smtClean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292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 </a:t>
            </a:r>
            <a:r>
              <a:rPr lang="el-GR" dirty="0"/>
              <a:t>αποτελέσματα της μάλαξης </a:t>
            </a:r>
            <a:r>
              <a:rPr lang="el-GR" sz="3000" b="0" dirty="0"/>
              <a:t>2</a:t>
            </a:r>
            <a:r>
              <a:rPr lang="el-GR" sz="3000" b="0" dirty="0" smtClean="0"/>
              <a:t>/2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Μπορούμε </a:t>
            </a:r>
            <a:r>
              <a:rPr lang="el-GR" dirty="0"/>
              <a:t>να </a:t>
            </a:r>
            <a:r>
              <a:rPr lang="el-GR" dirty="0" smtClean="0"/>
              <a:t>διεγείρουμε </a:t>
            </a:r>
            <a:r>
              <a:rPr lang="el-GR" dirty="0"/>
              <a:t>τους </a:t>
            </a:r>
            <a:r>
              <a:rPr lang="el-GR" dirty="0" err="1" smtClean="0"/>
              <a:t>νευροϋποδοχείς</a:t>
            </a:r>
            <a:r>
              <a:rPr lang="el-GR" dirty="0" smtClean="0"/>
              <a:t> </a:t>
            </a:r>
            <a:r>
              <a:rPr lang="el-GR" dirty="0"/>
              <a:t>επιφανειακά και </a:t>
            </a:r>
            <a:r>
              <a:rPr lang="el-GR" dirty="0" smtClean="0"/>
              <a:t>βαθειά </a:t>
            </a:r>
            <a:r>
              <a:rPr lang="el-GR" dirty="0"/>
              <a:t>στο </a:t>
            </a:r>
            <a:r>
              <a:rPr lang="el-GR" dirty="0" smtClean="0"/>
              <a:t>δέρμα.</a:t>
            </a:r>
          </a:p>
          <a:p>
            <a:r>
              <a:rPr lang="el-GR" dirty="0" smtClean="0"/>
              <a:t>Το </a:t>
            </a:r>
            <a:r>
              <a:rPr lang="el-GR" dirty="0"/>
              <a:t>πώς </a:t>
            </a:r>
            <a:r>
              <a:rPr lang="el-GR" dirty="0" smtClean="0"/>
              <a:t>χρησιμοποιούνται </a:t>
            </a:r>
            <a:r>
              <a:rPr lang="el-GR" dirty="0"/>
              <a:t>αυτές οι μηχανικές δυνάμεις, </a:t>
            </a:r>
            <a:r>
              <a:rPr lang="el-GR" dirty="0" smtClean="0"/>
              <a:t>καθορίζεται </a:t>
            </a:r>
            <a:r>
              <a:rPr lang="el-GR" dirty="0"/>
              <a:t>από τον αισθητικό με την εκλογή των </a:t>
            </a:r>
            <a:r>
              <a:rPr lang="el-GR" dirty="0" smtClean="0"/>
              <a:t>χειρισμών </a:t>
            </a:r>
            <a:r>
              <a:rPr lang="el-GR" dirty="0"/>
              <a:t>της </a:t>
            </a:r>
            <a:r>
              <a:rPr lang="el-GR" dirty="0" smtClean="0"/>
              <a:t>μάλαξης </a:t>
            </a:r>
            <a:r>
              <a:rPr lang="el-GR" dirty="0"/>
              <a:t>(τριβή, ζύμωμα, έλξη και δόνηση) και με την ικανότητα του να κανονίζει τη διάρκεια, </a:t>
            </a:r>
            <a:r>
              <a:rPr lang="el-GR" dirty="0" smtClean="0"/>
              <a:t>την ποιότητα</a:t>
            </a:r>
            <a:r>
              <a:rPr lang="el-GR" dirty="0"/>
              <a:t>, την ένταση και το ρυθμό της διέγερσης.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62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24936" cy="1080120"/>
          </a:xfrm>
        </p:spPr>
        <p:txBody>
          <a:bodyPr>
            <a:noAutofit/>
          </a:bodyPr>
          <a:lstStyle/>
          <a:p>
            <a:r>
              <a:rPr lang="el-GR" dirty="0"/>
              <a:t>Ευεργετικά αποτελέσματα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ηρεμιστικής </a:t>
            </a:r>
            <a:r>
              <a:rPr lang="el-GR" dirty="0"/>
              <a:t>μάλαξης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412776"/>
            <a:ext cx="8435280" cy="5040560"/>
          </a:xfrm>
        </p:spPr>
        <p:txBody>
          <a:bodyPr/>
          <a:lstStyle/>
          <a:p>
            <a:r>
              <a:rPr lang="el-GR" dirty="0" smtClean="0"/>
              <a:t>Στον πόνο.</a:t>
            </a:r>
            <a:endParaRPr lang="el-GR" dirty="0"/>
          </a:p>
          <a:p>
            <a:r>
              <a:rPr lang="el-GR" dirty="0" smtClean="0"/>
              <a:t>Στην </a:t>
            </a:r>
            <a:r>
              <a:rPr lang="el-GR" dirty="0"/>
              <a:t>κυκλοφορία του </a:t>
            </a:r>
            <a:r>
              <a:rPr lang="el-GR" dirty="0" smtClean="0"/>
              <a:t>αίματος.</a:t>
            </a:r>
            <a:endParaRPr lang="el-GR" dirty="0"/>
          </a:p>
          <a:p>
            <a:r>
              <a:rPr lang="el-GR" dirty="0" smtClean="0"/>
              <a:t>Στην </a:t>
            </a:r>
            <a:r>
              <a:rPr lang="el-GR" dirty="0"/>
              <a:t>κυκλοφορία της </a:t>
            </a:r>
            <a:r>
              <a:rPr lang="el-GR" dirty="0" smtClean="0"/>
              <a:t>λέμφου.</a:t>
            </a:r>
            <a:endParaRPr lang="el-GR" dirty="0"/>
          </a:p>
          <a:p>
            <a:r>
              <a:rPr lang="el-GR" dirty="0" smtClean="0"/>
              <a:t>Στο </a:t>
            </a:r>
            <a:r>
              <a:rPr lang="el-GR" dirty="0"/>
              <a:t>μυϊκό </a:t>
            </a:r>
            <a:r>
              <a:rPr lang="el-GR" dirty="0" smtClean="0"/>
              <a:t>σύστημα.</a:t>
            </a:r>
            <a:endParaRPr lang="el-GR" dirty="0"/>
          </a:p>
          <a:p>
            <a:r>
              <a:rPr lang="el-GR" dirty="0" smtClean="0"/>
              <a:t>Στο δέρμα.</a:t>
            </a:r>
            <a:endParaRPr lang="el-GR" dirty="0"/>
          </a:p>
          <a:p>
            <a:r>
              <a:rPr lang="el-GR" dirty="0" smtClean="0"/>
              <a:t>Στα οστά.</a:t>
            </a:r>
            <a:endParaRPr lang="el-GR" dirty="0"/>
          </a:p>
          <a:p>
            <a:r>
              <a:rPr lang="el-GR" dirty="0" smtClean="0"/>
              <a:t>Στον μεταβολισμό.</a:t>
            </a:r>
            <a:endParaRPr lang="el-GR" dirty="0"/>
          </a:p>
          <a:p>
            <a:r>
              <a:rPr lang="el-GR" dirty="0" smtClean="0"/>
              <a:t>Στην </a:t>
            </a:r>
            <a:r>
              <a:rPr lang="el-GR" dirty="0"/>
              <a:t>ψυχική </a:t>
            </a:r>
            <a:r>
              <a:rPr lang="el-GR" dirty="0" smtClean="0"/>
              <a:t>υγεία.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86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Χειρισμοί μάλαξης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1026" name="Picture 2" descr="http://www.sheenasmyo.com/Massage-Techniqu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70" y="1124744"/>
            <a:ext cx="7448998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 rot="16200000">
            <a:off x="5952892" y="3632285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sheenasmyo.com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8125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Οι πιέσεις διακρίνονται σε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l-GR" dirty="0" smtClean="0"/>
              <a:t>Θωπείες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l-GR" dirty="0" err="1" smtClean="0"/>
              <a:t>Ανατρίψεις</a:t>
            </a:r>
            <a:endParaRPr lang="el-GR" dirty="0" smtClean="0"/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l-GR" dirty="0" smtClean="0"/>
              <a:t>Τοπικές πιέσεις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l-GR" dirty="0" smtClean="0"/>
              <a:t>Κυκλικές τρίψεις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l-GR" dirty="0" smtClean="0"/>
              <a:t>Ζυμώματα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31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Κατερίνα </a:t>
            </a:r>
            <a:r>
              <a:rPr lang="el-GR" sz="2000" dirty="0" err="1" smtClean="0"/>
              <a:t>Δηλαβέρη</a:t>
            </a:r>
            <a:r>
              <a:rPr lang="el-GR" sz="2000" dirty="0" smtClean="0"/>
              <a:t> 2014. </a:t>
            </a:r>
            <a:r>
              <a:rPr lang="el-GR" sz="2000" dirty="0"/>
              <a:t>Κατερίνα </a:t>
            </a:r>
            <a:r>
              <a:rPr lang="el-GR" sz="2000" dirty="0" err="1"/>
              <a:t>Δηλαβέρη</a:t>
            </a:r>
            <a:r>
              <a:rPr lang="el-GR" sz="2000" dirty="0"/>
              <a:t>. «Αισθητική Σώματος Ι (Ε). </a:t>
            </a:r>
            <a:r>
              <a:rPr lang="el-GR" sz="2000" dirty="0" smtClean="0"/>
              <a:t>Ενότητα 3</a:t>
            </a:r>
            <a:r>
              <a:rPr lang="en-US" sz="2000" dirty="0" smtClean="0"/>
              <a:t>:</a:t>
            </a:r>
            <a:r>
              <a:rPr lang="el-GR" sz="2000" dirty="0"/>
              <a:t> Πιέσεις».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73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21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l-GR" sz="2000" dirty="0">
                <a:solidFill>
                  <a:prstClr val="black"/>
                </a:solidFill>
              </a:rPr>
              <a:t>Το Έργο αυτό κάνει χρήση των ακόλουθων έργων:</a:t>
            </a:r>
            <a:endParaRPr lang="en-US" sz="2000" dirty="0">
              <a:solidFill>
                <a:prstClr val="black"/>
              </a:solidFill>
            </a:endParaRPr>
          </a:p>
          <a:p>
            <a:pPr lvl="0"/>
            <a:r>
              <a:rPr lang="el-GR" sz="2000" dirty="0">
                <a:solidFill>
                  <a:prstClr val="black"/>
                </a:solidFill>
              </a:rPr>
              <a:t>Ελένη </a:t>
            </a:r>
            <a:r>
              <a:rPr lang="el-GR" sz="2000" dirty="0" err="1">
                <a:solidFill>
                  <a:prstClr val="black"/>
                </a:solidFill>
              </a:rPr>
              <a:t>Κίντζιου</a:t>
            </a:r>
            <a:r>
              <a:rPr lang="el-GR" sz="2000" dirty="0">
                <a:solidFill>
                  <a:prstClr val="black"/>
                </a:solidFill>
              </a:rPr>
              <a:t>, Μαρία </a:t>
            </a:r>
            <a:r>
              <a:rPr lang="el-GR" sz="2000" dirty="0" err="1">
                <a:solidFill>
                  <a:prstClr val="black"/>
                </a:solidFill>
              </a:rPr>
              <a:t>Διαλυνά</a:t>
            </a:r>
            <a:r>
              <a:rPr lang="el-GR" sz="2000">
                <a:solidFill>
                  <a:prstClr val="black"/>
                </a:solidFill>
              </a:rPr>
              <a:t>, «Σημειώσεις στην Ηρεμιστική Μάλαξη», ΤΕΙ Αθήνας, 2000.</a:t>
            </a:r>
            <a:endParaRPr lang="el-GR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27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Οι πλήξεις διακρίνονται σε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l-GR" dirty="0" smtClean="0"/>
              <a:t>Πελεκισμούς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err="1" smtClean="0"/>
              <a:t>Κονδυλισμούς</a:t>
            </a:r>
            <a:endParaRPr lang="el-GR" dirty="0" smtClean="0"/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Πλαταγίσματα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Πλήγματα με κοίλη παλάμη (βεντούζες)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Λαβές (τσιμπήματα)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Ραπίσματα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Δακτυλικές επικρούσεις</a:t>
            </a:r>
          </a:p>
          <a:p>
            <a:pPr marL="457200" indent="-457200">
              <a:buFont typeface="+mj-lt"/>
              <a:buAutoNum type="arabicPeriod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94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Οι δονήσεις  γίνονται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196752"/>
            <a:ext cx="8435280" cy="1800200"/>
          </a:xfrm>
        </p:spPr>
        <p:txBody>
          <a:bodyPr/>
          <a:lstStyle/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r>
              <a:rPr lang="el-GR" dirty="0" smtClean="0"/>
              <a:t>Με την άκρη των δακτύλων.</a:t>
            </a:r>
          </a:p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r>
              <a:rPr lang="el-GR" dirty="0" smtClean="0"/>
              <a:t>Με ανοικτή και ολόκληρη την παλάμη.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323528" y="3236783"/>
            <a:ext cx="8352928" cy="1392369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l-GR" sz="2400" dirty="0">
                <a:latin typeface="+mn-lt"/>
              </a:rPr>
              <a:t>Κατά τη διάρκεια μιας συνεδρίας πάντα αρχίζουμε και τελειώνουμε με θωπείες ώστε να αυξάνονται οι χειρισμοί προοδευτικά μέχρι τη μεγαλύτερη ενέργεια που προσφέρεται.</a:t>
            </a:r>
          </a:p>
        </p:txBody>
      </p:sp>
    </p:spTree>
    <p:extLst>
      <p:ext uri="{BB962C8B-B14F-4D97-AF65-F5344CB8AC3E}">
        <p14:creationId xmlns:p14="http://schemas.microsoft.com/office/powerpoint/2010/main" val="331466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Πιέσεις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196752"/>
            <a:ext cx="8568952" cy="5544616"/>
          </a:xfrm>
        </p:spPr>
        <p:txBody>
          <a:bodyPr>
            <a:normAutofit/>
          </a:bodyPr>
          <a:lstStyle/>
          <a:p>
            <a:r>
              <a:rPr lang="el-GR" sz="2300" dirty="0"/>
              <a:t>Κάθε μάλαξη θα πρέπει </a:t>
            </a:r>
            <a:r>
              <a:rPr lang="el-GR" sz="2300" dirty="0" smtClean="0"/>
              <a:t>να αρχίζει </a:t>
            </a:r>
            <a:r>
              <a:rPr lang="el-GR" sz="2300" dirty="0"/>
              <a:t>με ελαφρούς χειρισμούς που βαθμιαία θα γίνονται ισχυρότεροι. Η αλλαγή από τους πολύ ελαφρούς χειρισμούς στους βαθύτερους, δεν θα πρέπει να </a:t>
            </a:r>
            <a:r>
              <a:rPr lang="el-GR" sz="2300" dirty="0" smtClean="0"/>
              <a:t>γίνεται αισθητή </a:t>
            </a:r>
            <a:r>
              <a:rPr lang="el-GR" sz="2300" dirty="0"/>
              <a:t>από το δέκτη. Οι μυς του σώματος πρέπει να είναι ζεστοί και χαλαροί.</a:t>
            </a:r>
          </a:p>
          <a:p>
            <a:r>
              <a:rPr lang="el-GR" sz="2300" dirty="0"/>
              <a:t>Η πολύ γρήγορη αλλαγή σε βαθύτερους χειρισμούς είναι αφύσικη και δυσάρεστη. Τότε ο δέκτης </a:t>
            </a:r>
            <a:r>
              <a:rPr lang="el-GR" sz="2300" dirty="0" smtClean="0"/>
              <a:t>θα </a:t>
            </a:r>
            <a:r>
              <a:rPr lang="el-GR" sz="2300" dirty="0"/>
              <a:t>αντιδράσει με ένταση παρά με </a:t>
            </a:r>
            <a:r>
              <a:rPr lang="el-GR" sz="2300" dirty="0" smtClean="0"/>
              <a:t>χαλάρωση</a:t>
            </a:r>
            <a:r>
              <a:rPr lang="el-GR" sz="2300" dirty="0"/>
              <a:t>, αχρηστεύοντας έτσι το σκοπό της μάλαξης. Τα πρώτα </a:t>
            </a:r>
            <a:r>
              <a:rPr lang="el-GR" sz="2300" dirty="0" smtClean="0"/>
              <a:t>2/3 </a:t>
            </a:r>
            <a:r>
              <a:rPr lang="el-GR" sz="2300" dirty="0"/>
              <a:t>της μάλαξης θα πρέπει να γίνονται αυξάνοντας </a:t>
            </a:r>
            <a:r>
              <a:rPr lang="el-GR" sz="2300" dirty="0" smtClean="0"/>
              <a:t>την πίεση </a:t>
            </a:r>
            <a:r>
              <a:rPr lang="el-GR" sz="2300" dirty="0"/>
              <a:t>σε κάθε χειρισμό. Κατά τη διάρκεια του πρώτου μέρους, η </a:t>
            </a:r>
            <a:r>
              <a:rPr lang="el-GR" sz="2300" dirty="0" smtClean="0"/>
              <a:t>πίεση </a:t>
            </a:r>
            <a:r>
              <a:rPr lang="el-GR" sz="2300" dirty="0"/>
              <a:t>θα αυξάνεται </a:t>
            </a:r>
            <a:r>
              <a:rPr lang="el-GR" sz="2300" dirty="0" smtClean="0"/>
              <a:t>προοδευτικά.</a:t>
            </a:r>
          </a:p>
          <a:p>
            <a:r>
              <a:rPr lang="el-GR" sz="2300" dirty="0"/>
              <a:t>Κάθε απότομη αλλαγή στη πίεση θα γίνεται αισθητή από το δέκτη, και το σώμα του θα αντιδρά ανάλογα</a:t>
            </a:r>
            <a:r>
              <a:rPr lang="el-GR" sz="2300" dirty="0" smtClean="0"/>
              <a:t>.</a:t>
            </a:r>
            <a:endParaRPr lang="el-GR" sz="23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54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Πιέσεις </a:t>
            </a:r>
            <a:r>
              <a:rPr lang="el-GR" sz="3000" b="0" dirty="0"/>
              <a:t>2</a:t>
            </a:r>
            <a:r>
              <a:rPr lang="el-GR" sz="3000" b="0" dirty="0" smtClean="0"/>
              <a:t>/2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Το </a:t>
            </a:r>
            <a:r>
              <a:rPr lang="el-GR" dirty="0"/>
              <a:t>αίμα πρέπει να ωθείται προς το κέντρο και ποτέ προς την </a:t>
            </a:r>
            <a:r>
              <a:rPr lang="el-GR" dirty="0" smtClean="0"/>
              <a:t>περιφέρεια </a:t>
            </a:r>
            <a:r>
              <a:rPr lang="el-GR" dirty="0"/>
              <a:t>του σώματος. </a:t>
            </a:r>
            <a:r>
              <a:rPr lang="el-GR" dirty="0" smtClean="0"/>
              <a:t>Για αυτό </a:t>
            </a:r>
            <a:r>
              <a:rPr lang="el-GR" dirty="0"/>
              <a:t>η πίεση πρέπει να </a:t>
            </a:r>
            <a:r>
              <a:rPr lang="el-GR" dirty="0" smtClean="0"/>
              <a:t>χρησιμοποιείται </a:t>
            </a:r>
            <a:r>
              <a:rPr lang="el-GR" dirty="0"/>
              <a:t>στους χειρισμούς που έχουν κατεύθυνση προς τα πάνω, ενώ στους χειρισμούς της επιστροφής θα πρέπει να είναι ελαφρότερη.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69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Ταχύτητα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μάλαξη γίνεται </a:t>
            </a:r>
            <a:r>
              <a:rPr lang="el-GR" dirty="0" smtClean="0"/>
              <a:t>με ένα </a:t>
            </a:r>
            <a:r>
              <a:rPr lang="el-GR" dirty="0"/>
              <a:t>αργό, μελετημένο και χαλαρωμένο τρόπο.</a:t>
            </a:r>
          </a:p>
          <a:p>
            <a:r>
              <a:rPr lang="el-GR" dirty="0"/>
              <a:t>Αν βιαστούμε ο δέκτης θα το νοιώσει αμέσως. Μια γρήγορη μάλαξη τον κάνει να νοιώσει μάλλον ένταση παρά χαλάρωση και έτσι δεν αφήνει να αναπτυχθεί η εσωτερική ροή ενέργειας μεταξύ του δότου και του δέκτη.</a:t>
            </a:r>
          </a:p>
          <a:p>
            <a:r>
              <a:rPr lang="el-GR" dirty="0"/>
              <a:t>Η ταχύτητα της μάλαξης πρέπει να είναι σταθερή </a:t>
            </a:r>
            <a:r>
              <a:rPr lang="el-GR" dirty="0" smtClean="0"/>
              <a:t>σε όλη </a:t>
            </a:r>
            <a:r>
              <a:rPr lang="el-GR" dirty="0"/>
              <a:t>τη διάρκεια. Αν δεν γίνεται με </a:t>
            </a:r>
            <a:r>
              <a:rPr lang="el-GR" dirty="0" smtClean="0"/>
              <a:t>την </a:t>
            </a:r>
            <a:r>
              <a:rPr lang="el-GR" dirty="0"/>
              <a:t>ίδια ταχύτητα </a:t>
            </a:r>
            <a:r>
              <a:rPr lang="el-GR" dirty="0" smtClean="0"/>
              <a:t>σε όλη </a:t>
            </a:r>
            <a:r>
              <a:rPr lang="el-GR" dirty="0"/>
              <a:t>τη διάρκεια τότε διασπάται σε μια σειρά από χωριστές μαλάξεις και παύει να είναι ηρεμιστική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03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Ρυθμός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Προσπαθούμε να ακολουθούμε πάντα ένα ρυθμό, που να </a:t>
            </a:r>
            <a:r>
              <a:rPr lang="el-GR" dirty="0" smtClean="0"/>
              <a:t>συγχρονίζεται </a:t>
            </a:r>
            <a:r>
              <a:rPr lang="el-GR" dirty="0"/>
              <a:t>με το τρόπο που κινούμαστε και αναπνέουμε και που θα πρέπει να μένει σταθερός σ όλη τη διάρκεια της μάλαξης.</a:t>
            </a:r>
          </a:p>
          <a:p>
            <a:r>
              <a:rPr lang="el-GR" dirty="0"/>
              <a:t>Η μάλαξη χρειάζεται ολοκληρωτική συγκέντρωση στην </a:t>
            </a:r>
            <a:r>
              <a:rPr lang="el-GR" dirty="0" smtClean="0"/>
              <a:t>άσκηση </a:t>
            </a:r>
            <a:r>
              <a:rPr lang="el-GR" dirty="0"/>
              <a:t>της, και όχι σε εξωτερικά γεγονότα. Αν οι κινήσεις και η </a:t>
            </a:r>
            <a:r>
              <a:rPr lang="el-GR" dirty="0" smtClean="0"/>
              <a:t>αναπνοή </a:t>
            </a:r>
            <a:r>
              <a:rPr lang="el-GR" dirty="0"/>
              <a:t>είναι ρυθμικές τότε η αναπνοή και το υποσυνείδητο του </a:t>
            </a:r>
            <a:r>
              <a:rPr lang="el-GR" dirty="0" smtClean="0"/>
              <a:t>δέκτη </a:t>
            </a:r>
            <a:r>
              <a:rPr lang="el-GR" dirty="0"/>
              <a:t>θα </a:t>
            </a:r>
            <a:r>
              <a:rPr lang="el-GR" dirty="0" smtClean="0"/>
              <a:t>προσαρμοσθούν </a:t>
            </a:r>
            <a:r>
              <a:rPr lang="el-GR" dirty="0"/>
              <a:t>μέσα </a:t>
            </a:r>
            <a:r>
              <a:rPr lang="el-GR" dirty="0" smtClean="0"/>
              <a:t>σε αυτό </a:t>
            </a:r>
            <a:r>
              <a:rPr lang="el-GR" dirty="0"/>
              <a:t>το ρυθμό.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24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18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10">
  <a:themeElements>
    <a:clrScheme name="Προσαρμοσμένο 17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xo-opistho_simeioma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186</TotalTime>
  <Words>2369</Words>
  <Application>Microsoft Office PowerPoint</Application>
  <PresentationFormat>Προβολή στην οθόνη (4:3)</PresentationFormat>
  <Paragraphs>223</Paragraphs>
  <Slides>35</Slides>
  <Notes>9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35</vt:i4>
      </vt:variant>
    </vt:vector>
  </HeadingPairs>
  <TitlesOfParts>
    <vt:vector size="38" baseType="lpstr">
      <vt:lpstr>TEMPLATE</vt:lpstr>
      <vt:lpstr>OC_template_10</vt:lpstr>
      <vt:lpstr>exo-opistho_simeiomata</vt:lpstr>
      <vt:lpstr>Αισθητική Σώματος Ι (Ε)</vt:lpstr>
      <vt:lpstr>Οι χειρισμοί της μάλαξης διακρίνονται  σε τρεις κατηγορίες</vt:lpstr>
      <vt:lpstr>Οι πιέσεις διακρίνονται σε</vt:lpstr>
      <vt:lpstr>Οι πλήξεις διακρίνονται σε</vt:lpstr>
      <vt:lpstr>Οι δονήσεις  γίνονται </vt:lpstr>
      <vt:lpstr>Πιέσεις 1/2</vt:lpstr>
      <vt:lpstr>Πιέσεις 2/2</vt:lpstr>
      <vt:lpstr>Ταχύτητα </vt:lpstr>
      <vt:lpstr>Ρυθμός</vt:lpstr>
      <vt:lpstr>Θωπείες 1/3</vt:lpstr>
      <vt:lpstr>Θωπείες 2/3</vt:lpstr>
      <vt:lpstr>Θωπείες 3/3</vt:lpstr>
      <vt:lpstr>Ανατρίψεις </vt:lpstr>
      <vt:lpstr>Τοπικές πιέσεις (επιβολές) 1/5</vt:lpstr>
      <vt:lpstr>Τοπικές πιέσεις (επιβολές) 2/5</vt:lpstr>
      <vt:lpstr>Τοπικές πιέσεις (επιβολές) 3/5</vt:lpstr>
      <vt:lpstr>Τοπικές πιέσεις (επιβολές) 4/5</vt:lpstr>
      <vt:lpstr>Τοπικές πιέσεις (επιβολές) 5/5</vt:lpstr>
      <vt:lpstr>Κυκλικές τρίψεις</vt:lpstr>
      <vt:lpstr>Ζυμώματα 1/4</vt:lpstr>
      <vt:lpstr>Ζυμώματα 2/4</vt:lpstr>
      <vt:lpstr>Ζυμώματα 3/4</vt:lpstr>
      <vt:lpstr>Ζυμώματα 4/4</vt:lpstr>
      <vt:lpstr>Τα αποτελέσματα της μάλαξης 1/2</vt:lpstr>
      <vt:lpstr>Τα αποτελέσματα της μάλαξης 2/2</vt:lpstr>
      <vt:lpstr>Ευεργετικά αποτελέσματα  ηρεμιστικής μάλαξης</vt:lpstr>
      <vt:lpstr>Χειρισμοί μάλαξης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Σημείωμα Χρήσης Έργων Τρίτων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Αισθητική Σώματος Ι (Ε)</dc:title>
  <dc:creator>opencourses@teiath.gr</dc:creator>
  <cp:lastModifiedBy>fkaram2</cp:lastModifiedBy>
  <cp:revision>21</cp:revision>
  <dcterms:created xsi:type="dcterms:W3CDTF">2015-09-28T09:59:25Z</dcterms:created>
  <dcterms:modified xsi:type="dcterms:W3CDTF">2015-11-16T12:34:59Z</dcterms:modified>
</cp:coreProperties>
</file>