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75"/>
  </p:notesMasterIdLst>
  <p:handoutMasterIdLst>
    <p:handoutMasterId r:id="rId76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257" r:id="rId68"/>
    <p:sldId id="262" r:id="rId69"/>
    <p:sldId id="264" r:id="rId70"/>
    <p:sldId id="267" r:id="rId71"/>
    <p:sldId id="268" r:id="rId72"/>
    <p:sldId id="266" r:id="rId73"/>
    <p:sldId id="261" r:id="rId74"/>
  </p:sldIdLst>
  <p:sldSz cx="9144000" cy="6858000" type="screen4x3"/>
  <p:notesSz cx="7104063" cy="10234613"/>
  <p:custDataLst>
    <p:tags r:id="rId7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19" d="100"/>
          <a:sy n="119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1172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2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8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6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3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lnSpc>
                <a:spcPct val="112000"/>
              </a:lnSpc>
              <a:spcBef>
                <a:spcPts val="1200"/>
              </a:spcBef>
              <a:defRPr sz="2300"/>
            </a:lvl3pPr>
            <a:lvl4pPr>
              <a:lnSpc>
                <a:spcPct val="112000"/>
              </a:lnSpc>
              <a:spcBef>
                <a:spcPts val="1200"/>
              </a:spcBef>
              <a:defRPr sz="2300"/>
            </a:lvl4pPr>
            <a:lvl5pPr>
              <a:lnSpc>
                <a:spcPct val="112000"/>
              </a:lnSpc>
              <a:spcBef>
                <a:spcPts val="1200"/>
              </a:spcBef>
              <a:defRPr sz="23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6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7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25202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 smtClean="0"/>
              <a:t>11</a:t>
            </a:r>
            <a:r>
              <a:rPr lang="el-GR" sz="2600" dirty="0" smtClean="0"/>
              <a:t>: </a:t>
            </a:r>
            <a:r>
              <a:rPr lang="el-GR" sz="2600" dirty="0"/>
              <a:t>Επίκτητες λειτουργικές διαταραχές των </a:t>
            </a:r>
            <a:r>
              <a:rPr lang="el-GR" sz="2600" dirty="0" smtClean="0"/>
              <a:t>αιμοπεταλίων - </a:t>
            </a:r>
            <a:r>
              <a:rPr lang="el-GR" sz="2600" dirty="0" err="1"/>
              <a:t>Θρομβοπενίες</a:t>
            </a:r>
            <a:r>
              <a:rPr lang="el-GR" sz="2600" dirty="0"/>
              <a:t> - </a:t>
            </a:r>
            <a:r>
              <a:rPr lang="el-GR" sz="2600" dirty="0" smtClean="0"/>
              <a:t>Γενική </a:t>
            </a:r>
            <a:r>
              <a:rPr lang="el-GR" sz="2600" dirty="0"/>
              <a:t>εισαγωγή και διαγνωστική </a:t>
            </a:r>
            <a:r>
              <a:rPr lang="el-GR" sz="2600" dirty="0" smtClean="0"/>
              <a:t>προσέγγιση - </a:t>
            </a:r>
            <a:r>
              <a:rPr lang="el-GR" sz="2600" dirty="0"/>
              <a:t>Κληρονομικές </a:t>
            </a:r>
            <a:r>
              <a:rPr lang="el-GR" sz="2600" dirty="0" err="1" smtClean="0"/>
              <a:t>θρομβοπενίες</a:t>
            </a:r>
            <a:r>
              <a:rPr lang="el-GR" sz="2600" dirty="0"/>
              <a:t> </a:t>
            </a:r>
            <a:r>
              <a:rPr lang="el-GR" sz="2600" dirty="0" smtClean="0"/>
              <a:t>-</a:t>
            </a:r>
            <a:r>
              <a:rPr lang="el-GR" sz="2600" dirty="0" smtClean="0"/>
              <a:t> </a:t>
            </a:r>
            <a:r>
              <a:rPr lang="el-GR" sz="2600" dirty="0"/>
              <a:t>Επίκτητες </a:t>
            </a:r>
            <a:r>
              <a:rPr lang="el-GR" sz="2600" dirty="0" err="1"/>
              <a:t>θρομβοπενίες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Ηπατοπάθειες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Πολύπαραγοντικοί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Ηπατική ανεπάρκεια.</a:t>
            </a:r>
          </a:p>
          <a:p>
            <a:r>
              <a:rPr lang="el-GR" dirty="0" smtClean="0"/>
              <a:t>Αύξηση </a:t>
            </a:r>
            <a:r>
              <a:rPr lang="el-GR" dirty="0" err="1" smtClean="0"/>
              <a:t>ποϊόντων</a:t>
            </a:r>
            <a:r>
              <a:rPr lang="el-GR" dirty="0" smtClean="0"/>
              <a:t> διάσπασης ινώδους.</a:t>
            </a:r>
          </a:p>
          <a:p>
            <a:r>
              <a:rPr lang="el-GR" dirty="0" smtClean="0"/>
              <a:t>Αύξηση επιπέδων πλασμίνης.</a:t>
            </a:r>
          </a:p>
          <a:p>
            <a:r>
              <a:rPr lang="el-GR" dirty="0" smtClean="0"/>
              <a:t>Δυσλειτουργία αιμοπεταλίων.</a:t>
            </a:r>
          </a:p>
          <a:p>
            <a:r>
              <a:rPr lang="el-GR" dirty="0" smtClean="0"/>
              <a:t>Τα προϊόντα </a:t>
            </a:r>
            <a:r>
              <a:rPr lang="el-GR" dirty="0" err="1" smtClean="0"/>
              <a:t>αποδομής</a:t>
            </a:r>
            <a:r>
              <a:rPr lang="el-GR" dirty="0" smtClean="0"/>
              <a:t> ινώδους (</a:t>
            </a:r>
            <a:r>
              <a:rPr lang="en-US" dirty="0" smtClean="0"/>
              <a:t>FDP) </a:t>
            </a:r>
            <a:r>
              <a:rPr lang="el-GR" dirty="0" smtClean="0"/>
              <a:t>δεσμεύουν και εμποδίζουν τη δράση </a:t>
            </a:r>
            <a:r>
              <a:rPr lang="en-US" dirty="0" err="1" smtClean="0"/>
              <a:t>GPIIb</a:t>
            </a:r>
            <a:r>
              <a:rPr lang="en-US" dirty="0" smtClean="0"/>
              <a:t>/III</a:t>
            </a:r>
            <a:r>
              <a:rPr lang="el-GR" dirty="0" smtClean="0"/>
              <a:t>α.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7630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Αυτοάνοσα</a:t>
            </a:r>
            <a:r>
              <a:rPr lang="el-GR" dirty="0" smtClean="0"/>
              <a:t> νοσήματα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Αυτοάνοση</a:t>
            </a:r>
            <a:r>
              <a:rPr lang="el-GR" dirty="0" smtClean="0"/>
              <a:t> </a:t>
            </a:r>
            <a:r>
              <a:rPr lang="el-GR" dirty="0" err="1" smtClean="0"/>
              <a:t>θρομβοπενική</a:t>
            </a:r>
            <a:r>
              <a:rPr lang="el-GR" dirty="0" smtClean="0"/>
              <a:t> πορφύρα (ΑΘΠ).</a:t>
            </a:r>
          </a:p>
          <a:p>
            <a:r>
              <a:rPr lang="el-GR" dirty="0" smtClean="0"/>
              <a:t>ΣΕΛ μη ή/και χωρίς </a:t>
            </a:r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Αντιαιμοπεταλιακά</a:t>
            </a:r>
            <a:r>
              <a:rPr lang="el-GR" dirty="0" smtClean="0"/>
              <a:t> αντισώματα.</a:t>
            </a:r>
          </a:p>
          <a:p>
            <a:r>
              <a:rPr lang="el-GR" dirty="0" smtClean="0"/>
              <a:t>Αναστολή πρωτοπαθούς συσσώρευσης.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22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Νεοπλάσματα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Συμπαγείς όγκους.</a:t>
            </a:r>
          </a:p>
          <a:p>
            <a:r>
              <a:rPr lang="el-GR" dirty="0" smtClean="0"/>
              <a:t>Παρουσία διαλυτών προϊόντων ινώδους (ΔΕΠ ή </a:t>
            </a:r>
            <a:r>
              <a:rPr lang="el-GR" dirty="0" err="1" smtClean="0"/>
              <a:t>ινωδόλυση</a:t>
            </a:r>
            <a:r>
              <a:rPr lang="el-GR" dirty="0" smtClean="0"/>
              <a:t>).</a:t>
            </a:r>
          </a:p>
          <a:p>
            <a:r>
              <a:rPr lang="el-GR" dirty="0" smtClean="0"/>
              <a:t>Ποιοτικές διαταραχές που οφείλονται σε ουραιμία.</a:t>
            </a:r>
          </a:p>
          <a:p>
            <a:r>
              <a:rPr lang="el-GR" dirty="0" smtClean="0"/>
              <a:t>Ελάττωση </a:t>
            </a:r>
            <a:r>
              <a:rPr lang="el-GR" dirty="0" err="1" smtClean="0"/>
              <a:t>αιμοπεταλιακού</a:t>
            </a:r>
            <a:r>
              <a:rPr lang="el-GR" dirty="0" smtClean="0"/>
              <a:t> παράγοντα 3.</a:t>
            </a:r>
          </a:p>
          <a:p>
            <a:r>
              <a:rPr lang="el-GR" dirty="0" smtClean="0"/>
              <a:t>Χρόνος ροής φυσιολογικός.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12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Αιματολογικά νοσήματα </a:t>
            </a:r>
            <a:br>
              <a:rPr lang="el-GR" dirty="0" smtClean="0"/>
            </a:br>
            <a:r>
              <a:rPr lang="el-GR" dirty="0" err="1" smtClean="0"/>
              <a:t>Μυελοϋπερπλαστικά</a:t>
            </a:r>
            <a:r>
              <a:rPr lang="el-GR" dirty="0" smtClean="0"/>
              <a:t> σύνδρομα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Ιδιοπαθής </a:t>
            </a:r>
            <a:r>
              <a:rPr lang="el-GR" dirty="0" err="1" smtClean="0"/>
              <a:t>πολυκυτταραιμία</a:t>
            </a:r>
            <a:r>
              <a:rPr lang="el-GR" dirty="0" smtClean="0"/>
              <a:t> και ιδιοπαθής </a:t>
            </a:r>
            <a:r>
              <a:rPr lang="el-GR" dirty="0" err="1" smtClean="0"/>
              <a:t>θρομβοκυτταραιμία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Θρομβωτικά</a:t>
            </a:r>
            <a:r>
              <a:rPr lang="el-GR" dirty="0" smtClean="0"/>
              <a:t> και αιμορραγικά επεισόδια.</a:t>
            </a:r>
          </a:p>
          <a:p>
            <a:r>
              <a:rPr lang="el-GR" dirty="0" smtClean="0"/>
              <a:t>Διαταραχές λειτουργικότητας </a:t>
            </a:r>
            <a:r>
              <a:rPr lang="en-US" dirty="0" smtClean="0"/>
              <a:t>PLTs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Τα </a:t>
            </a:r>
            <a:r>
              <a:rPr lang="en-US" dirty="0" smtClean="0"/>
              <a:t>PLTs </a:t>
            </a:r>
            <a:r>
              <a:rPr lang="el-GR" dirty="0" smtClean="0"/>
              <a:t>μορφολογικά είναι μεγαλύτερα ή μικρότερα, ανώμαλο σχήμα, μειωμένα κοκκία.</a:t>
            </a:r>
          </a:p>
          <a:p>
            <a:r>
              <a:rPr lang="el-GR" dirty="0" smtClean="0"/>
              <a:t>Διαταραχές της </a:t>
            </a:r>
            <a:r>
              <a:rPr lang="el-GR" dirty="0" err="1" smtClean="0"/>
              <a:t>αιμοπεταλιακής</a:t>
            </a:r>
            <a:r>
              <a:rPr lang="el-GR" dirty="0" smtClean="0"/>
              <a:t> μεμβράνης.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58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Αιματολογικά νοσήματα </a:t>
            </a:r>
            <a:br>
              <a:rPr lang="el-GR" dirty="0" smtClean="0"/>
            </a:br>
            <a:r>
              <a:rPr lang="el-GR" dirty="0" smtClean="0"/>
              <a:t>Λευχαιμίες και </a:t>
            </a:r>
            <a:r>
              <a:rPr lang="el-GR" dirty="0" err="1" smtClean="0"/>
              <a:t>μυελοδυσπλαστικά</a:t>
            </a:r>
            <a:r>
              <a:rPr lang="el-GR" dirty="0" smtClean="0"/>
              <a:t> σύνδρομα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Διαταραχές λειτουργικότητας </a:t>
            </a:r>
            <a:r>
              <a:rPr lang="en-US" dirty="0" smtClean="0"/>
              <a:t>PLTs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Διαταραχές συσσώρευσης.</a:t>
            </a:r>
          </a:p>
          <a:p>
            <a:r>
              <a:rPr lang="el-GR" dirty="0" smtClean="0"/>
              <a:t>Διαταραχές στο σχήμα (μεγάλα </a:t>
            </a:r>
            <a:r>
              <a:rPr lang="en-US" dirty="0" smtClean="0"/>
              <a:t>PLTs)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Αιμορραγικά επεισόδια.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15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Αιματολογικά νοσήματα </a:t>
            </a:r>
            <a:br>
              <a:rPr lang="el-GR" dirty="0" smtClean="0"/>
            </a:br>
            <a:r>
              <a:rPr lang="el-GR" dirty="0" err="1" smtClean="0"/>
              <a:t>Δυσπρωτεϊναιμίες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dirty="0" smtClean="0"/>
              <a:t>Διαταραχές λειτουργικότητας (15-30% των ασθενών).</a:t>
            </a:r>
          </a:p>
          <a:p>
            <a:r>
              <a:rPr lang="el-GR" dirty="0" smtClean="0"/>
              <a:t>Πολλαπλού </a:t>
            </a:r>
            <a:r>
              <a:rPr lang="el-GR" dirty="0" err="1" smtClean="0"/>
              <a:t>μυέλωμα</a:t>
            </a:r>
            <a:r>
              <a:rPr lang="el-GR" dirty="0" smtClean="0"/>
              <a:t> ιδίως από </a:t>
            </a:r>
            <a:r>
              <a:rPr lang="en-US" dirty="0" smtClean="0"/>
              <a:t>IgA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Σύνδρομο </a:t>
            </a:r>
            <a:r>
              <a:rPr lang="el-GR" dirty="0" err="1" smtClean="0"/>
              <a:t>υπεργλοιότητας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Παρουσία ανασταλτή πήξης.</a:t>
            </a:r>
          </a:p>
          <a:p>
            <a:r>
              <a:rPr lang="el-GR" dirty="0" smtClean="0"/>
              <a:t>Η παρουσία </a:t>
            </a:r>
            <a:r>
              <a:rPr lang="el-GR" dirty="0" err="1" smtClean="0"/>
              <a:t>παραπρωτεΐνης</a:t>
            </a:r>
            <a:r>
              <a:rPr lang="el-GR" dirty="0" smtClean="0"/>
              <a:t> σχετίζεται με διαταραχές λειτουργικότητας </a:t>
            </a:r>
            <a:r>
              <a:rPr lang="en-US" dirty="0" smtClean="0"/>
              <a:t>PLTs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Πλασμαφαίρεση</a:t>
            </a:r>
            <a:r>
              <a:rPr lang="el-GR" dirty="0" smtClean="0"/>
              <a:t> ή/και χημειοθεραπεία.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85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Φάρμακα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Ασπιρίνη.</a:t>
            </a:r>
          </a:p>
          <a:p>
            <a:r>
              <a:rPr lang="el-GR" dirty="0" smtClean="0"/>
              <a:t>Μη στεροειδή αντιφλεγμονώδη.</a:t>
            </a:r>
          </a:p>
          <a:p>
            <a:r>
              <a:rPr lang="el-GR" dirty="0" smtClean="0"/>
              <a:t>Ανταγωνιστές υποδοχέων του </a:t>
            </a:r>
            <a:r>
              <a:rPr lang="en-US" dirty="0" smtClean="0"/>
              <a:t>ADP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Ανταγωνιστές των </a:t>
            </a:r>
            <a:r>
              <a:rPr lang="el-GR" dirty="0" err="1" smtClean="0"/>
              <a:t>γλυκοπρωτεϊνών</a:t>
            </a:r>
            <a:r>
              <a:rPr lang="en-US" dirty="0" smtClean="0"/>
              <a:t> </a:t>
            </a:r>
            <a:r>
              <a:rPr lang="en-US" dirty="0" err="1" smtClean="0"/>
              <a:t>Iib</a:t>
            </a:r>
            <a:r>
              <a:rPr lang="en-US" dirty="0" smtClean="0"/>
              <a:t>/III</a:t>
            </a:r>
            <a:r>
              <a:rPr lang="el-GR" dirty="0" smtClean="0"/>
              <a:t>α.</a:t>
            </a:r>
            <a:endParaRPr lang="en-US" dirty="0" smtClean="0"/>
          </a:p>
          <a:p>
            <a:r>
              <a:rPr lang="el-GR" dirty="0" smtClean="0"/>
              <a:t>Αντιβιοτικά (β-</a:t>
            </a:r>
            <a:r>
              <a:rPr lang="el-GR" dirty="0" err="1" smtClean="0"/>
              <a:t>λακτάμε</a:t>
            </a:r>
            <a:r>
              <a:rPr lang="el-GR" dirty="0" smtClean="0"/>
              <a:t>ς).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362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Ασπιρίνη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Μη αντιστρεπτή </a:t>
            </a:r>
            <a:r>
              <a:rPr lang="el-GR" dirty="0" err="1" smtClean="0"/>
              <a:t>ακετυλίωση</a:t>
            </a:r>
            <a:r>
              <a:rPr lang="el-GR" dirty="0" smtClean="0"/>
              <a:t> της κυκλοοξυγενάσης-1.</a:t>
            </a:r>
          </a:p>
          <a:p>
            <a:r>
              <a:rPr lang="el-GR" dirty="0" smtClean="0"/>
              <a:t>Ένζυμο απαραίτητο για τον σχηματισμό της </a:t>
            </a:r>
            <a:r>
              <a:rPr lang="el-GR" dirty="0" err="1" smtClean="0"/>
              <a:t>θρομβοξάνης</a:t>
            </a:r>
            <a:r>
              <a:rPr lang="el-GR" dirty="0" smtClean="0"/>
              <a:t> Α2 (διεγέρτης </a:t>
            </a:r>
            <a:r>
              <a:rPr lang="en-US" dirty="0" smtClean="0"/>
              <a:t>PLTs)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ασπιρίνη επίσης διαταράσσει την αιμόσταση μέσω μείωση παραγωγής θρομβίνης και ινώδους.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907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656184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err="1" smtClean="0"/>
              <a:t>Θρομβοπενίες</a:t>
            </a:r>
            <a:r>
              <a:rPr lang="el-GR" sz="3000" b="0" dirty="0"/>
              <a:t/>
            </a:r>
            <a:br>
              <a:rPr lang="el-GR" sz="3000" b="0" dirty="0"/>
            </a:br>
            <a:r>
              <a:rPr lang="el-GR" sz="3000" b="0" dirty="0"/>
              <a:t> Γενική εισαγωγή και διαγνωστική </a:t>
            </a:r>
            <a:r>
              <a:rPr lang="el-GR" sz="3000" b="0" dirty="0" smtClean="0"/>
              <a:t>προσέγγιση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5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150.000/μ</a:t>
            </a:r>
            <a:r>
              <a:rPr lang="en-US" dirty="0" smtClean="0"/>
              <a:t>l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2.5% </a:t>
            </a:r>
            <a:r>
              <a:rPr lang="el-GR" dirty="0" smtClean="0"/>
              <a:t>του πληθυσμού έχει </a:t>
            </a:r>
            <a:r>
              <a:rPr lang="el-GR" dirty="0" err="1" smtClean="0"/>
              <a:t>θρομβοπενίες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Επείγουσα διερεύνηση.</a:t>
            </a:r>
          </a:p>
          <a:p>
            <a:r>
              <a:rPr lang="el-GR" dirty="0" smtClean="0"/>
              <a:t>Υποκείμενο νόσημα.</a:t>
            </a:r>
          </a:p>
          <a:p>
            <a:r>
              <a:rPr lang="el-GR" dirty="0" err="1" smtClean="0"/>
              <a:t>Θρομβοπενία</a:t>
            </a:r>
            <a:r>
              <a:rPr lang="el-GR" dirty="0" smtClean="0"/>
              <a:t> από ηπαρίνη.</a:t>
            </a:r>
          </a:p>
          <a:p>
            <a:r>
              <a:rPr lang="el-GR" dirty="0" smtClean="0"/>
              <a:t>Γενική αίματος, επίχρισμα, ιστορικό, κλινική κατάσταση.</a:t>
            </a:r>
          </a:p>
          <a:p>
            <a:r>
              <a:rPr lang="el-GR" dirty="0" smtClean="0"/>
              <a:t>Πετέχιες, </a:t>
            </a:r>
            <a:r>
              <a:rPr lang="el-GR" dirty="0"/>
              <a:t>εκχυμώσεις </a:t>
            </a:r>
            <a:r>
              <a:rPr lang="el-GR" dirty="0" smtClean="0"/>
              <a:t>(&lt;30.000/μ</a:t>
            </a:r>
            <a:r>
              <a:rPr lang="en-US" dirty="0" smtClean="0"/>
              <a:t>l</a:t>
            </a:r>
            <a:r>
              <a:rPr lang="el-GR" dirty="0" smtClean="0"/>
              <a:t>).</a:t>
            </a:r>
          </a:p>
          <a:p>
            <a:r>
              <a:rPr lang="el-GR" dirty="0" smtClean="0"/>
              <a:t>&lt;30.000/μ</a:t>
            </a:r>
            <a:r>
              <a:rPr lang="en-US" dirty="0" smtClean="0"/>
              <a:t>l</a:t>
            </a:r>
            <a:r>
              <a:rPr lang="el-GR" dirty="0" smtClean="0"/>
              <a:t>, ουλορραγία, αιματουρία, </a:t>
            </a:r>
            <a:r>
              <a:rPr lang="el-GR" dirty="0" err="1" smtClean="0"/>
              <a:t>ενδοκράνια</a:t>
            </a:r>
            <a:r>
              <a:rPr lang="el-GR" dirty="0" smtClean="0"/>
              <a:t> αιμορραγία.</a:t>
            </a:r>
            <a:endParaRPr lang="en-US" dirty="0"/>
          </a:p>
          <a:p>
            <a:endParaRPr lang="en-US" dirty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64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512168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Επίκτητες λειτουργικές διαταραχές των αιμοπεταλίων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3807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Αιτιολογική ταξινόμηση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Κληρονομικές (</a:t>
            </a:r>
            <a:r>
              <a:rPr lang="el-GR" dirty="0" err="1" smtClean="0"/>
              <a:t>αυτοσωμικές</a:t>
            </a:r>
            <a:r>
              <a:rPr lang="el-GR" dirty="0" smtClean="0"/>
              <a:t> ή </a:t>
            </a:r>
            <a:r>
              <a:rPr lang="el-GR" dirty="0" err="1" smtClean="0"/>
              <a:t>υπολλειπόμενες</a:t>
            </a:r>
            <a:r>
              <a:rPr lang="el-GR" dirty="0" smtClean="0"/>
              <a:t> ή φυλοσύνδετες).</a:t>
            </a:r>
          </a:p>
          <a:p>
            <a:r>
              <a:rPr lang="el-GR" dirty="0" smtClean="0"/>
              <a:t>Επίκτητες (ανεπαρκής </a:t>
            </a:r>
            <a:r>
              <a:rPr lang="el-GR" dirty="0" err="1" smtClean="0"/>
              <a:t>μεγαλοκατυοποίηση</a:t>
            </a:r>
            <a:r>
              <a:rPr lang="el-GR" dirty="0" smtClean="0"/>
              <a:t>, μη αποδοτική </a:t>
            </a:r>
            <a:r>
              <a:rPr lang="el-GR" dirty="0" err="1" smtClean="0"/>
              <a:t>θρομβοποίηση</a:t>
            </a:r>
            <a:r>
              <a:rPr lang="el-GR" dirty="0" smtClean="0"/>
              <a:t>).</a:t>
            </a:r>
          </a:p>
          <a:p>
            <a:r>
              <a:rPr lang="el-GR" dirty="0" smtClean="0"/>
              <a:t>Περιφερικής αρχής (μέσω ανοσολογικού μηχανισμού, μη </a:t>
            </a:r>
            <a:r>
              <a:rPr lang="el-GR" dirty="0" err="1" smtClean="0"/>
              <a:t>ανόση</a:t>
            </a:r>
            <a:r>
              <a:rPr lang="el-GR" dirty="0" smtClean="0"/>
              <a:t> </a:t>
            </a:r>
            <a:r>
              <a:rPr lang="el-GR" dirty="0" err="1" smtClean="0"/>
              <a:t>θρομβοπενία</a:t>
            </a:r>
            <a:r>
              <a:rPr lang="el-GR" dirty="0" smtClean="0"/>
              <a:t>).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655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Διαγνωστική προσέγγιση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Ψευδοθρομβοπενία</a:t>
            </a:r>
            <a:r>
              <a:rPr lang="el-GR" dirty="0" smtClean="0"/>
              <a:t>;</a:t>
            </a:r>
          </a:p>
          <a:p>
            <a:r>
              <a:rPr lang="el-GR" dirty="0" smtClean="0"/>
              <a:t>Διαταραχή ερυθροκυττάρων και λευκών αιμοσφαιρίων;</a:t>
            </a:r>
          </a:p>
          <a:p>
            <a:r>
              <a:rPr lang="el-GR" dirty="0" smtClean="0"/>
              <a:t>Εξήγηση </a:t>
            </a:r>
            <a:r>
              <a:rPr lang="el-GR" dirty="0" err="1" smtClean="0"/>
              <a:t>θρομβοπενίας</a:t>
            </a:r>
            <a:r>
              <a:rPr lang="el-GR" dirty="0" smtClean="0"/>
              <a:t>;</a:t>
            </a:r>
          </a:p>
          <a:p>
            <a:r>
              <a:rPr lang="el-GR" dirty="0" smtClean="0"/>
              <a:t>Κίνδυνος αιμορραγίας;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627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Αποκλεισμός </a:t>
            </a:r>
            <a:r>
              <a:rPr lang="el-GR" dirty="0" err="1" smtClean="0"/>
              <a:t>ψευδοθρομβοπενίας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Επίχρισμα.</a:t>
            </a:r>
          </a:p>
          <a:p>
            <a:r>
              <a:rPr lang="el-GR" dirty="0" smtClean="0"/>
              <a:t>Το </a:t>
            </a:r>
            <a:r>
              <a:rPr lang="en-US" dirty="0" smtClean="0"/>
              <a:t>EDTA </a:t>
            </a:r>
            <a:r>
              <a:rPr lang="el-GR" dirty="0" smtClean="0"/>
              <a:t>ενεργοποιεί </a:t>
            </a:r>
            <a:r>
              <a:rPr lang="el-GR" dirty="0" err="1" smtClean="0"/>
              <a:t>αντιαιμοπεταλιακά</a:t>
            </a:r>
            <a:r>
              <a:rPr lang="el-GR" dirty="0" smtClean="0"/>
              <a:t> αντισώματα.</a:t>
            </a:r>
          </a:p>
          <a:p>
            <a:r>
              <a:rPr lang="el-GR" dirty="0" err="1" smtClean="0"/>
              <a:t>Δορυφορισμός</a:t>
            </a:r>
            <a:r>
              <a:rPr lang="el-GR" dirty="0" smtClean="0"/>
              <a:t> αιμοπεταλίων (</a:t>
            </a:r>
            <a:r>
              <a:rPr lang="en-US" dirty="0" smtClean="0"/>
              <a:t>platelet </a:t>
            </a:r>
            <a:r>
              <a:rPr lang="en-US" dirty="0" err="1" smtClean="0"/>
              <a:t>satellitism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Μεγάλα αιμοπετάλια.</a:t>
            </a:r>
          </a:p>
          <a:p>
            <a:r>
              <a:rPr lang="el-GR" dirty="0" smtClean="0"/>
              <a:t>Προσοχή στην </a:t>
            </a:r>
            <a:r>
              <a:rPr lang="el-GR" dirty="0" err="1" smtClean="0"/>
              <a:t>μικροκυττάρωση</a:t>
            </a:r>
            <a:r>
              <a:rPr lang="el-GR" dirty="0" smtClean="0"/>
              <a:t> όπου θα υπάρχει συγκάλυψη </a:t>
            </a:r>
            <a:r>
              <a:rPr lang="el-GR" dirty="0" err="1" smtClean="0"/>
              <a:t>θρομβοπενίας</a:t>
            </a:r>
            <a:r>
              <a:rPr lang="el-GR" dirty="0" smtClean="0"/>
              <a:t>.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59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Διερεύνηση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Γενική αίματος: </a:t>
            </a:r>
            <a:r>
              <a:rPr lang="el-GR" dirty="0" smtClean="0"/>
              <a:t>μεμονωμένη </a:t>
            </a:r>
            <a:r>
              <a:rPr lang="el-GR" dirty="0" err="1" smtClean="0"/>
              <a:t>θρομβοπενία</a:t>
            </a:r>
            <a:r>
              <a:rPr lang="el-GR" dirty="0" smtClean="0"/>
              <a:t> συνήθως καταστροφή αιμοπεταλίων ή </a:t>
            </a:r>
            <a:r>
              <a:rPr lang="el-GR" dirty="0" err="1" smtClean="0"/>
              <a:t>πανκυτταροπενία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Επίχρισμα αίματος: </a:t>
            </a:r>
            <a:r>
              <a:rPr lang="el-GR" dirty="0" smtClean="0"/>
              <a:t>αποκλεισμός </a:t>
            </a:r>
            <a:r>
              <a:rPr lang="el-GR" dirty="0" err="1" smtClean="0"/>
              <a:t>ψευδοθρονβοπενίας</a:t>
            </a:r>
            <a:r>
              <a:rPr lang="el-GR" dirty="0" smtClean="0"/>
              <a:t>, τοξική κοκκίωση </a:t>
            </a:r>
            <a:r>
              <a:rPr lang="el-GR" dirty="0" err="1" smtClean="0"/>
              <a:t>ουδετεροφίλων</a:t>
            </a:r>
            <a:r>
              <a:rPr lang="el-GR" dirty="0" smtClean="0"/>
              <a:t>, στροφή αριστερά, </a:t>
            </a:r>
            <a:r>
              <a:rPr lang="el-GR" dirty="0" err="1" smtClean="0"/>
              <a:t>βακτηριακή</a:t>
            </a:r>
            <a:r>
              <a:rPr lang="el-GR" dirty="0" smtClean="0"/>
              <a:t> λοίμωξη, σήψη.</a:t>
            </a:r>
          </a:p>
          <a:p>
            <a:r>
              <a:rPr lang="el-GR" b="1" dirty="0" smtClean="0"/>
              <a:t>Αιμορραγικός έλεγχος: </a:t>
            </a:r>
            <a:r>
              <a:rPr lang="el-GR" dirty="0" smtClean="0"/>
              <a:t>αποκλεισμός ΔΕΠ.</a:t>
            </a:r>
          </a:p>
          <a:p>
            <a:r>
              <a:rPr lang="el-GR" b="1" dirty="0" smtClean="0"/>
              <a:t>Καλλιέργεια αίματος, ούρων: </a:t>
            </a:r>
            <a:r>
              <a:rPr lang="el-GR" dirty="0" smtClean="0"/>
              <a:t>λοίμωξη.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4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εξέταση-πληροφορίες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Πετέχιες.</a:t>
            </a:r>
          </a:p>
          <a:p>
            <a:r>
              <a:rPr lang="el-GR" dirty="0" smtClean="0"/>
              <a:t>Πορφύρα.</a:t>
            </a:r>
          </a:p>
          <a:p>
            <a:r>
              <a:rPr lang="el-GR" dirty="0" smtClean="0"/>
              <a:t>Αιμορραγική διάθεση.</a:t>
            </a:r>
          </a:p>
          <a:p>
            <a:r>
              <a:rPr lang="el-GR" dirty="0" smtClean="0"/>
              <a:t>Διόγκωση λεμφαδένων.</a:t>
            </a:r>
          </a:p>
          <a:p>
            <a:r>
              <a:rPr lang="el-GR" dirty="0" smtClean="0"/>
              <a:t>Σπληνομεγαλία.</a:t>
            </a:r>
          </a:p>
          <a:p>
            <a:r>
              <a:rPr lang="el-GR" dirty="0" smtClean="0"/>
              <a:t>Ηπατομεγαλία.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034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Εργαστηριακή διερεύνηση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Μυελόγραμμα</a:t>
            </a:r>
            <a:r>
              <a:rPr lang="el-GR" dirty="0" smtClean="0"/>
              <a:t>;</a:t>
            </a:r>
          </a:p>
          <a:p>
            <a:r>
              <a:rPr lang="el-GR" dirty="0" smtClean="0"/>
              <a:t>Φυσιολογικά </a:t>
            </a:r>
            <a:r>
              <a:rPr lang="el-GR" dirty="0" err="1" smtClean="0"/>
              <a:t>μεγαλοκαρυοκύτταρα</a:t>
            </a:r>
            <a:r>
              <a:rPr lang="el-GR" dirty="0" smtClean="0"/>
              <a:t>;</a:t>
            </a:r>
          </a:p>
          <a:p>
            <a:r>
              <a:rPr lang="el-GR" dirty="0" smtClean="0"/>
              <a:t>Περιφερική καταστροφή αιμοπεταλίων;</a:t>
            </a:r>
          </a:p>
          <a:p>
            <a:r>
              <a:rPr lang="el-GR" dirty="0" smtClean="0"/>
              <a:t>Απλασία;</a:t>
            </a:r>
          </a:p>
          <a:p>
            <a:r>
              <a:rPr lang="el-GR" dirty="0" smtClean="0"/>
              <a:t>Δυσπλασία;</a:t>
            </a:r>
          </a:p>
          <a:p>
            <a:r>
              <a:rPr lang="el-GR" dirty="0" err="1" smtClean="0"/>
              <a:t>Αντιαιμοπεταλικά</a:t>
            </a:r>
            <a:r>
              <a:rPr lang="el-GR" dirty="0" smtClean="0"/>
              <a:t> αντισώματα;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820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Καθορισμός κινδύνου αιμορραγίας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PLTs </a:t>
            </a:r>
            <a:r>
              <a:rPr lang="el-GR" dirty="0" smtClean="0"/>
              <a:t>&lt;10.000/μ</a:t>
            </a:r>
            <a:r>
              <a:rPr lang="en-US" dirty="0" smtClean="0"/>
              <a:t>l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Παράταση χρόνου προθρομβίνης, μερικής </a:t>
            </a:r>
            <a:r>
              <a:rPr lang="el-GR" dirty="0" err="1" smtClean="0"/>
              <a:t>θρομβοπλαστίνης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Ποιοτικές διαταραχές αιμοπεταλίων.</a:t>
            </a:r>
          </a:p>
          <a:p>
            <a:r>
              <a:rPr lang="el-GR" dirty="0" smtClean="0"/>
              <a:t>Λοίμωξη.</a:t>
            </a:r>
          </a:p>
          <a:p>
            <a:r>
              <a:rPr lang="el-GR" dirty="0" err="1" smtClean="0"/>
              <a:t>Θρομβοφιλική</a:t>
            </a:r>
            <a:r>
              <a:rPr lang="el-GR" dirty="0" smtClean="0"/>
              <a:t> διάθεση.</a:t>
            </a:r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03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81"/>
          <a:stretch/>
        </p:blipFill>
        <p:spPr bwMode="auto">
          <a:xfrm>
            <a:off x="251520" y="2060848"/>
            <a:ext cx="4617627" cy="2698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 bwMode="auto">
          <a:xfrm>
            <a:off x="4997148" y="2060848"/>
            <a:ext cx="3917448" cy="2698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Μεγάλα αιμοπετάλια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5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 smtClean="0"/>
              <a:t>Δορυφορισμός</a:t>
            </a:r>
            <a:r>
              <a:rPr lang="el-GR" dirty="0" smtClean="0"/>
              <a:t> αιμοπεταλίων </a:t>
            </a:r>
            <a:br>
              <a:rPr lang="el-GR" dirty="0" smtClean="0"/>
            </a:br>
            <a:r>
              <a:rPr lang="en-US" dirty="0" smtClean="0"/>
              <a:t>platelet </a:t>
            </a:r>
            <a:r>
              <a:rPr lang="en-US" dirty="0" err="1" smtClean="0"/>
              <a:t>satellitism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r="6411" b="23329"/>
          <a:stretch/>
        </p:blipFill>
        <p:spPr bwMode="auto">
          <a:xfrm>
            <a:off x="413400" y="1845760"/>
            <a:ext cx="3888078" cy="3095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2" t="20731" r="13270" b="10192"/>
          <a:stretch/>
        </p:blipFill>
        <p:spPr bwMode="auto">
          <a:xfrm>
            <a:off x="4427984" y="1845760"/>
            <a:ext cx="4320480" cy="3095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25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656184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Κληρονομικές </a:t>
            </a:r>
            <a:r>
              <a:rPr lang="el-GR" dirty="0" err="1" smtClean="0"/>
              <a:t>θρομβοπενίες</a:t>
            </a:r>
            <a:r>
              <a:rPr lang="el-GR" dirty="0"/>
              <a:t/>
            </a:r>
            <a:br>
              <a:rPr lang="el-GR" dirty="0"/>
            </a:br>
            <a:r>
              <a:rPr lang="el-GR" sz="3000" b="0" dirty="0"/>
              <a:t>Εισαγωγή και </a:t>
            </a:r>
            <a:r>
              <a:rPr lang="el-GR" sz="3000" b="0" dirty="0" smtClean="0"/>
              <a:t>κατάταξη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31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- κλειδιά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Συχνές καταστάσεις.</a:t>
            </a:r>
          </a:p>
          <a:p>
            <a:r>
              <a:rPr lang="el-GR" dirty="0" smtClean="0"/>
              <a:t>Δεν προκαλούν μεγάλη αύξηση του κινδύνου αιμορραγίας.</a:t>
            </a:r>
          </a:p>
          <a:p>
            <a:r>
              <a:rPr lang="el-GR" dirty="0" smtClean="0"/>
              <a:t>Εργαστηριακές μόνο εκδηλώσεις.</a:t>
            </a:r>
          </a:p>
          <a:p>
            <a:r>
              <a:rPr lang="el-GR" dirty="0" smtClean="0"/>
              <a:t>Παράταση χρόνου ροής.</a:t>
            </a:r>
          </a:p>
          <a:p>
            <a:r>
              <a:rPr lang="el-GR" dirty="0" smtClean="0"/>
              <a:t>Λήψη φαρμάκων και αιματολογικά νοσήματα.</a:t>
            </a:r>
          </a:p>
          <a:p>
            <a:r>
              <a:rPr lang="el-GR" dirty="0" err="1" smtClean="0"/>
              <a:t>Αντιαιμοπεταλιακά</a:t>
            </a:r>
            <a:r>
              <a:rPr lang="el-GR" dirty="0" smtClean="0"/>
              <a:t> φάρμακα.</a:t>
            </a:r>
          </a:p>
          <a:p>
            <a:r>
              <a:rPr lang="el-GR" dirty="0" smtClean="0"/>
              <a:t>Αντιμετώπιση ανάλογα με υποκείμενο αίτιο.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2338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Εισαγωγή – κατάταξη </a:t>
            </a:r>
            <a:br>
              <a:rPr lang="el-GR" dirty="0" smtClean="0"/>
            </a:br>
            <a:r>
              <a:rPr lang="el-GR" dirty="0" smtClean="0"/>
              <a:t>επίκτητες διαταραχές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Νεογνική </a:t>
            </a:r>
            <a:r>
              <a:rPr lang="el-GR" dirty="0" err="1" smtClean="0"/>
              <a:t>αλλοάνοση</a:t>
            </a:r>
            <a:r>
              <a:rPr lang="el-GR" dirty="0" smtClean="0"/>
              <a:t> </a:t>
            </a:r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Αυτοάνοση</a:t>
            </a:r>
            <a:r>
              <a:rPr lang="el-GR" dirty="0" smtClean="0"/>
              <a:t> </a:t>
            </a:r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Ιδιοπαθής από φάρμακα.</a:t>
            </a:r>
          </a:p>
          <a:p>
            <a:r>
              <a:rPr lang="el-GR" dirty="0" smtClean="0"/>
              <a:t>ΔΕΠ.</a:t>
            </a:r>
          </a:p>
          <a:p>
            <a:r>
              <a:rPr lang="el-GR" dirty="0" smtClean="0"/>
              <a:t>Λοιμώξεις.</a:t>
            </a:r>
          </a:p>
          <a:p>
            <a:r>
              <a:rPr lang="el-GR" dirty="0" smtClean="0"/>
              <a:t>Παθητική μεταφορά </a:t>
            </a:r>
            <a:r>
              <a:rPr lang="el-GR" dirty="0" err="1" smtClean="0"/>
              <a:t>αντιαιμοπεταλικαών</a:t>
            </a:r>
            <a:r>
              <a:rPr lang="el-GR" dirty="0" smtClean="0"/>
              <a:t> από τη μητέρα στο έμβρυο.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0790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Εισαγωγή – κατάταξη </a:t>
            </a:r>
            <a:br>
              <a:rPr lang="el-GR" dirty="0" smtClean="0"/>
            </a:br>
            <a:r>
              <a:rPr lang="el-GR" dirty="0" smtClean="0"/>
              <a:t>κληρονομικές διαταραχές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Μειωμένη παραγωγή αιμοπεταλίων.</a:t>
            </a:r>
          </a:p>
          <a:p>
            <a:r>
              <a:rPr lang="el-GR" dirty="0" smtClean="0"/>
              <a:t>Διαταραχή λειτουργικότητας.</a:t>
            </a:r>
          </a:p>
          <a:p>
            <a:r>
              <a:rPr lang="el-GR" dirty="0" smtClean="0"/>
              <a:t>Ανωμαλίες σκελετού.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5937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Εισαγωγή – κατάταξη </a:t>
            </a:r>
            <a:br>
              <a:rPr lang="el-GR" dirty="0" smtClean="0"/>
            </a:br>
            <a:r>
              <a:rPr lang="el-GR" dirty="0" smtClean="0"/>
              <a:t>κεντρικού τύπου </a:t>
            </a:r>
            <a:r>
              <a:rPr lang="el-GR" dirty="0" err="1" smtClean="0"/>
              <a:t>θρομβοπενία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Φάρμακα.</a:t>
            </a:r>
          </a:p>
          <a:p>
            <a:r>
              <a:rPr lang="el-GR" dirty="0" smtClean="0"/>
              <a:t>Διηθητικά νοσήματα του μυελού.</a:t>
            </a:r>
          </a:p>
          <a:p>
            <a:r>
              <a:rPr lang="el-GR" dirty="0" smtClean="0"/>
              <a:t>Λοιμώξεις.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02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Κύρια ευρήματα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Μικρή ηλικία (περπάτημα παιδιού).</a:t>
            </a:r>
          </a:p>
          <a:p>
            <a:r>
              <a:rPr lang="el-GR" dirty="0" smtClean="0"/>
              <a:t>Αιμορραγική διάθεση.</a:t>
            </a:r>
          </a:p>
          <a:p>
            <a:r>
              <a:rPr lang="el-GR" dirty="0" smtClean="0"/>
              <a:t>Έναρξη έμμηνου ρύσης.</a:t>
            </a:r>
          </a:p>
          <a:p>
            <a:r>
              <a:rPr lang="el-GR" dirty="0" smtClean="0"/>
              <a:t>Τραυματισμός.</a:t>
            </a:r>
          </a:p>
          <a:p>
            <a:r>
              <a:rPr lang="el-GR" dirty="0" smtClean="0"/>
              <a:t>Τυχαίο εργαστηριακό έλεγχο.</a:t>
            </a:r>
          </a:p>
          <a:p>
            <a:r>
              <a:rPr lang="el-GR" dirty="0" smtClean="0"/>
              <a:t>Μορφολογικές διαταραχές στο επίχρισμα.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2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 smtClean="0"/>
              <a:t>Αυτοσωμικές</a:t>
            </a:r>
            <a:r>
              <a:rPr lang="el-GR" dirty="0" smtClean="0"/>
              <a:t> επικρατείς κληρονομικές </a:t>
            </a:r>
            <a:r>
              <a:rPr lang="el-GR" dirty="0" err="1" smtClean="0"/>
              <a:t>θρομβοπενίες</a:t>
            </a:r>
            <a:r>
              <a:rPr lang="el-GR" dirty="0" smtClean="0"/>
              <a:t>: μεταλλαγές </a:t>
            </a:r>
            <a:r>
              <a:rPr lang="en-US" dirty="0" smtClean="0"/>
              <a:t>MYH9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 smtClean="0"/>
              <a:t>22</a:t>
            </a:r>
            <a:r>
              <a:rPr lang="en-US" dirty="0" smtClean="0"/>
              <a:t>q12-13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Κωδικοποιεί την παραγωγή της βαριάς αλυσίδας της μη-μυϊκής </a:t>
            </a:r>
            <a:r>
              <a:rPr lang="el-GR" dirty="0" err="1" smtClean="0"/>
              <a:t>μυοσίνης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Μεγάλα γιγάντια αιμοπετάλια (</a:t>
            </a:r>
            <a:r>
              <a:rPr lang="en-US" dirty="0" smtClean="0"/>
              <a:t>MPV&gt;11fl)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Προσεκτική μελέτη επιχρίσματος.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8512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Μεγάλα αιμοπετάλια 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484783"/>
            <a:ext cx="5184575" cy="4151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2284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err="1" smtClean="0"/>
              <a:t>Αυτοσωμικές</a:t>
            </a:r>
            <a:r>
              <a:rPr lang="el-GR" dirty="0" smtClean="0"/>
              <a:t> επικρατείς κληρονομικές </a:t>
            </a:r>
            <a:r>
              <a:rPr lang="el-GR" dirty="0" err="1" smtClean="0"/>
              <a:t>θρομβοπενίες</a:t>
            </a:r>
            <a:r>
              <a:rPr lang="el-GR" dirty="0" smtClean="0"/>
              <a:t>: </a:t>
            </a:r>
            <a:r>
              <a:rPr lang="el-GR" sz="3000" b="0" dirty="0" smtClean="0"/>
              <a:t>μεσογειακή </a:t>
            </a:r>
            <a:r>
              <a:rPr lang="el-GR" sz="3000" b="0" dirty="0" err="1" smtClean="0"/>
              <a:t>μακροθρομβοπενία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70.000-150.000/μ</a:t>
            </a:r>
            <a:r>
              <a:rPr lang="en-US" dirty="0" smtClean="0"/>
              <a:t>l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Νότια Ευρώπη.</a:t>
            </a:r>
          </a:p>
          <a:p>
            <a:r>
              <a:rPr lang="el-GR" dirty="0" smtClean="0"/>
              <a:t>Τυχαία.</a:t>
            </a:r>
          </a:p>
          <a:p>
            <a:r>
              <a:rPr lang="el-GR" dirty="0" smtClean="0"/>
              <a:t>Γιγάντια αιμοπετάλια.</a:t>
            </a:r>
          </a:p>
          <a:p>
            <a:r>
              <a:rPr lang="el-GR" dirty="0" smtClean="0"/>
              <a:t>Γενετική βλάβη στο χρωμόσωμα 17.</a:t>
            </a:r>
          </a:p>
          <a:p>
            <a:r>
              <a:rPr lang="el-GR" dirty="0" smtClean="0"/>
              <a:t>Έκφραση του συμπλέγματος των </a:t>
            </a:r>
            <a:r>
              <a:rPr lang="el-GR" dirty="0" err="1" smtClean="0"/>
              <a:t>γλυκοπρωτεϊνών</a:t>
            </a:r>
            <a:r>
              <a:rPr lang="el-GR" dirty="0" smtClean="0"/>
              <a:t> </a:t>
            </a:r>
            <a:r>
              <a:rPr lang="en-US" dirty="0" err="1" smtClean="0"/>
              <a:t>GPIb</a:t>
            </a:r>
            <a:r>
              <a:rPr lang="en-US" dirty="0" smtClean="0"/>
              <a:t>/IX/V</a:t>
            </a:r>
            <a:r>
              <a:rPr lang="el-GR" dirty="0" smtClean="0"/>
              <a:t> (υποδοχέας </a:t>
            </a:r>
            <a:r>
              <a:rPr lang="en-US" dirty="0" err="1" smtClean="0"/>
              <a:t>vonW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83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484784"/>
            <a:ext cx="5976664" cy="4482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Μεσογειακή </a:t>
            </a:r>
            <a:r>
              <a:rPr lang="el-GR" dirty="0" err="1" smtClean="0"/>
              <a:t>μακροθρομβοπενία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516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Αυτοσωμικές</a:t>
            </a:r>
            <a:r>
              <a:rPr lang="el-GR" dirty="0" smtClean="0"/>
              <a:t> επικρατείς κληρονομικές </a:t>
            </a:r>
            <a:r>
              <a:rPr lang="el-GR" dirty="0" err="1" smtClean="0"/>
              <a:t>θρομβοπενίες</a:t>
            </a:r>
            <a:r>
              <a:rPr lang="el-GR" dirty="0" smtClean="0"/>
              <a:t>: </a:t>
            </a:r>
            <a:r>
              <a:rPr lang="el-GR" dirty="0" err="1" smtClean="0"/>
              <a:t>καρδιοπροσωπικό</a:t>
            </a:r>
            <a:r>
              <a:rPr lang="el-GR" dirty="0" smtClean="0"/>
              <a:t> σύνδρομο και σύνδρομο </a:t>
            </a:r>
            <a:r>
              <a:rPr lang="en-US" dirty="0" smtClean="0"/>
              <a:t>Di-George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r>
              <a:rPr lang="el-GR" dirty="0" smtClean="0"/>
              <a:t>Καρδιακές ανωμαλίες.</a:t>
            </a:r>
          </a:p>
          <a:p>
            <a:r>
              <a:rPr lang="el-GR" dirty="0" smtClean="0"/>
              <a:t>Ανεπάρκεια παραθυρεοειδών και θύμου.</a:t>
            </a:r>
          </a:p>
          <a:p>
            <a:r>
              <a:rPr lang="el-GR" dirty="0" smtClean="0"/>
              <a:t>Διαταραχές μάθησης.</a:t>
            </a:r>
          </a:p>
          <a:p>
            <a:r>
              <a:rPr lang="el-GR" dirty="0" smtClean="0"/>
              <a:t>Νοητική υστέρηση.</a:t>
            </a:r>
          </a:p>
          <a:p>
            <a:r>
              <a:rPr lang="en-US" dirty="0" smtClean="0"/>
              <a:t>22q11</a:t>
            </a:r>
            <a:r>
              <a:rPr lang="el-GR" dirty="0"/>
              <a:t>.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49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1" y="1737741"/>
            <a:ext cx="4021038" cy="3203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36" y="1737740"/>
            <a:ext cx="4271236" cy="3203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Σύνδρομο </a:t>
            </a:r>
            <a:r>
              <a:rPr lang="en-US" dirty="0" smtClean="0"/>
              <a:t>Di-George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2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Παθολογικές καταστάσεις που συνοδεύονται από επίκτητη διαταραχή ΑΜΠ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36504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b="1" dirty="0" smtClean="0"/>
              <a:t>Με αιματολογικά νοσήματα.</a:t>
            </a:r>
          </a:p>
          <a:p>
            <a:r>
              <a:rPr lang="el-GR" sz="2400" dirty="0" smtClean="0"/>
              <a:t>Ουραιμία.</a:t>
            </a:r>
          </a:p>
          <a:p>
            <a:r>
              <a:rPr lang="el-GR" sz="2400" dirty="0" smtClean="0"/>
              <a:t>Καρδιοπνευμονική παράκαμψη.</a:t>
            </a:r>
          </a:p>
          <a:p>
            <a:r>
              <a:rPr lang="el-GR" sz="2400" dirty="0" err="1" smtClean="0"/>
              <a:t>Προωρότης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Ηπατοπάθειες.</a:t>
            </a:r>
          </a:p>
          <a:p>
            <a:r>
              <a:rPr lang="el-GR" sz="2400" dirty="0" err="1" smtClean="0"/>
              <a:t>Αυτοάνοσα</a:t>
            </a:r>
            <a:r>
              <a:rPr lang="el-GR" sz="2400" dirty="0" smtClean="0"/>
              <a:t> νοσήματα.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l-GR" sz="2400" b="1" dirty="0" smtClean="0"/>
              <a:t>Αιματολογικά νοσήματα. </a:t>
            </a:r>
          </a:p>
          <a:p>
            <a:r>
              <a:rPr lang="el-GR" sz="2400" dirty="0" err="1" smtClean="0"/>
              <a:t>Μυελοϋπερπλαστικά</a:t>
            </a:r>
            <a:r>
              <a:rPr lang="el-GR" sz="2400" dirty="0" smtClean="0"/>
              <a:t>.</a:t>
            </a:r>
          </a:p>
          <a:p>
            <a:r>
              <a:rPr lang="el-GR" sz="2400" dirty="0" err="1" smtClean="0"/>
              <a:t>Μυελοδυσπλαστικά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ΟΛ.</a:t>
            </a:r>
          </a:p>
          <a:p>
            <a:r>
              <a:rPr lang="el-GR" sz="2400" dirty="0" err="1" smtClean="0"/>
              <a:t>Δυσπρωτεϊναιμίες</a:t>
            </a:r>
            <a:r>
              <a:rPr lang="el-GR" sz="2400" dirty="0" smtClean="0"/>
              <a:t>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l-GR" sz="2400" b="1" dirty="0" smtClean="0"/>
              <a:t>Φάρμακα.</a:t>
            </a:r>
            <a:endParaRPr lang="el-GR" sz="2400" b="1" dirty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355976" y="1556792"/>
            <a:ext cx="0" cy="424847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07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 smtClean="0"/>
              <a:t>Αυτοσωμικές</a:t>
            </a:r>
            <a:r>
              <a:rPr lang="el-GR" dirty="0" smtClean="0"/>
              <a:t> επικρατείς κληρονομικές </a:t>
            </a:r>
            <a:r>
              <a:rPr lang="el-GR" dirty="0" err="1" smtClean="0"/>
              <a:t>θρομβοπενίες</a:t>
            </a:r>
            <a:r>
              <a:rPr lang="el-GR" dirty="0" smtClean="0"/>
              <a:t>: </a:t>
            </a:r>
            <a:r>
              <a:rPr lang="el-GR" dirty="0" err="1" smtClean="0"/>
              <a:t>οικογενής</a:t>
            </a:r>
            <a:r>
              <a:rPr lang="el-GR" dirty="0" smtClean="0"/>
              <a:t> διαταραχή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ΑΜ</a:t>
            </a:r>
            <a:r>
              <a:rPr lang="en-US" dirty="0" smtClean="0"/>
              <a:t>L1 </a:t>
            </a:r>
            <a:r>
              <a:rPr lang="el-GR" dirty="0" smtClean="0"/>
              <a:t>στο 21.</a:t>
            </a:r>
          </a:p>
          <a:p>
            <a:r>
              <a:rPr lang="el-GR" dirty="0" smtClean="0"/>
              <a:t>Κίνδυνος ΟΛ.</a:t>
            </a:r>
          </a:p>
          <a:p>
            <a:r>
              <a:rPr lang="el-GR" dirty="0" smtClean="0"/>
              <a:t>Ήπια ή μέτρια </a:t>
            </a:r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Φυσιολογικό εύρος αιμοπεταλίων.</a:t>
            </a:r>
          </a:p>
          <a:p>
            <a:r>
              <a:rPr lang="el-GR" dirty="0" smtClean="0"/>
              <a:t>Διαταραχές συσσώρευσης αιμοπεταλίων.</a:t>
            </a:r>
          </a:p>
          <a:p>
            <a:r>
              <a:rPr lang="en-US" dirty="0" smtClean="0"/>
              <a:t>Aspirin-like-defect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3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Aspirin-like-defect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417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776191" y="4581128"/>
            <a:ext cx="1080120" cy="864096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94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sz="3200" dirty="0" err="1" smtClean="0"/>
              <a:t>Αυτοσωμικές</a:t>
            </a:r>
            <a:r>
              <a:rPr lang="el-GR" sz="3200" dirty="0" smtClean="0"/>
              <a:t> επικρατείς κληρονομικές </a:t>
            </a:r>
            <a:r>
              <a:rPr lang="el-GR" sz="3200" dirty="0" err="1" smtClean="0"/>
              <a:t>θρομβοπενίες</a:t>
            </a:r>
            <a:r>
              <a:rPr lang="el-GR" sz="3200" dirty="0" smtClean="0"/>
              <a:t>: </a:t>
            </a:r>
            <a:r>
              <a:rPr lang="el-GR" sz="2800" b="0" dirty="0" smtClean="0"/>
              <a:t>σύνδρομα </a:t>
            </a:r>
            <a:r>
              <a:rPr lang="en-US" sz="2800" b="0" dirty="0" smtClean="0"/>
              <a:t>Paris-</a:t>
            </a:r>
            <a:r>
              <a:rPr lang="en-US" sz="2800" b="0" dirty="0" err="1" smtClean="0"/>
              <a:t>Trouddeau</a:t>
            </a:r>
            <a:r>
              <a:rPr lang="en-US" sz="2800" b="0" dirty="0" smtClean="0"/>
              <a:t> </a:t>
            </a:r>
            <a:r>
              <a:rPr lang="el-GR" sz="2800" b="0" dirty="0" smtClean="0"/>
              <a:t>και </a:t>
            </a:r>
            <a:r>
              <a:rPr lang="en-US" sz="2800" b="0" dirty="0" err="1" smtClean="0"/>
              <a:t>Jackobsen</a:t>
            </a:r>
            <a:endParaRPr lang="el-GR" sz="28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 smtClean="0"/>
              <a:t>Απώλεια μακρού σκέλους χρωμοσώματος 11 </a:t>
            </a:r>
            <a:r>
              <a:rPr lang="en-US" dirty="0" smtClean="0"/>
              <a:t>11q23-24 gene FLI1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Μεγάλα α-κοκκία.</a:t>
            </a:r>
          </a:p>
          <a:p>
            <a:r>
              <a:rPr lang="el-GR" dirty="0" smtClean="0"/>
              <a:t>Γιγάντια αιμοπετάλια.</a:t>
            </a:r>
          </a:p>
          <a:p>
            <a:r>
              <a:rPr lang="el-GR" dirty="0" smtClean="0"/>
              <a:t>Ήπια </a:t>
            </a:r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01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Paris-</a:t>
            </a:r>
            <a:r>
              <a:rPr lang="en-US" dirty="0" err="1"/>
              <a:t>Trouddeau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 err="1"/>
              <a:t>Jackobsen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62175"/>
            <a:ext cx="6858000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42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el-GR" sz="4000" dirty="0" err="1" smtClean="0"/>
              <a:t>Αυτοσωμικές</a:t>
            </a:r>
            <a:r>
              <a:rPr lang="el-GR" sz="4000" dirty="0" smtClean="0"/>
              <a:t> επικρατείς κληρονομικές </a:t>
            </a:r>
            <a:r>
              <a:rPr lang="el-GR" sz="4000" dirty="0" err="1" smtClean="0"/>
              <a:t>θρομβοπενίες</a:t>
            </a:r>
            <a:r>
              <a:rPr lang="el-GR" sz="4000" dirty="0" smtClean="0"/>
              <a:t>: </a:t>
            </a:r>
            <a:r>
              <a:rPr lang="el-GR" sz="3300" b="0" dirty="0" smtClean="0"/>
              <a:t>σύνδρομο γκρίζων αιμοπεταλίων 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 smtClean="0"/>
              <a:t>Ελάττωση α-κοκκίων.</a:t>
            </a:r>
          </a:p>
          <a:p>
            <a:r>
              <a:rPr lang="el-GR" dirty="0" smtClean="0"/>
              <a:t>Ήπια αιμορραγική διάθεση.</a:t>
            </a:r>
          </a:p>
          <a:p>
            <a:r>
              <a:rPr lang="el-GR" dirty="0" smtClean="0"/>
              <a:t>Μέτρια </a:t>
            </a:r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Μεγάλα αιμοπετάλια.</a:t>
            </a:r>
          </a:p>
          <a:p>
            <a:r>
              <a:rPr lang="el-GR" dirty="0" smtClean="0"/>
              <a:t>Άγνωστο το γονίδιο 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10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7638"/>
            <a:ext cx="5785469" cy="459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Σύνδρομο γκρίζων αιμοπεταλίων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80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Αυτοσωμικές</a:t>
            </a:r>
            <a:r>
              <a:rPr lang="el-GR" dirty="0" smtClean="0"/>
              <a:t> υπολειπόμενες κληρονομικές </a:t>
            </a:r>
            <a:r>
              <a:rPr lang="el-GR" dirty="0" err="1" smtClean="0"/>
              <a:t>θρομβοπενίες</a:t>
            </a:r>
            <a:r>
              <a:rPr lang="el-GR" dirty="0" smtClean="0"/>
              <a:t>: σύνδρομο </a:t>
            </a:r>
            <a:r>
              <a:rPr lang="en-US" dirty="0" smtClean="0"/>
              <a:t>Bernard-</a:t>
            </a:r>
            <a:r>
              <a:rPr lang="en-US" dirty="0" err="1" smtClean="0"/>
              <a:t>Soulier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dirty="0" smtClean="0"/>
              <a:t>Σπάνια κληρονομική πάθηση.</a:t>
            </a:r>
          </a:p>
          <a:p>
            <a:r>
              <a:rPr lang="el-GR" dirty="0" err="1" smtClean="0"/>
              <a:t>Μακροθρομβοπενία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Ποιοτικές διαταραχές.</a:t>
            </a:r>
          </a:p>
          <a:p>
            <a:r>
              <a:rPr lang="el-GR" dirty="0" smtClean="0"/>
              <a:t>Αιμορραγική διάθεση.</a:t>
            </a:r>
          </a:p>
          <a:p>
            <a:r>
              <a:rPr lang="el-GR" dirty="0" smtClean="0"/>
              <a:t>Απουσία υποδοχέα </a:t>
            </a:r>
            <a:r>
              <a:rPr lang="en-US" dirty="0" err="1" smtClean="0"/>
              <a:t>vonW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Αύξηση χρόνου ροής.</a:t>
            </a:r>
          </a:p>
          <a:p>
            <a:r>
              <a:rPr lang="el-GR" dirty="0" smtClean="0"/>
              <a:t>Μέτρια </a:t>
            </a:r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Μεγάλα αιμοπετάλια.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9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32749" r="7599" b="23275"/>
          <a:stretch/>
        </p:blipFill>
        <p:spPr bwMode="auto">
          <a:xfrm>
            <a:off x="647564" y="1417638"/>
            <a:ext cx="7848872" cy="460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Σύνδρομο </a:t>
            </a:r>
            <a:r>
              <a:rPr lang="en-US" dirty="0" smtClean="0"/>
              <a:t>Bernard-</a:t>
            </a:r>
            <a:r>
              <a:rPr lang="en-US" dirty="0" err="1" smtClean="0"/>
              <a:t>Soulier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4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Αυτοσωμικές</a:t>
            </a:r>
            <a:r>
              <a:rPr lang="el-GR" dirty="0" smtClean="0"/>
              <a:t> υπολειπόμενες κληρονομικές </a:t>
            </a:r>
            <a:r>
              <a:rPr lang="el-GR" dirty="0" err="1" smtClean="0"/>
              <a:t>θρομβοπενίες</a:t>
            </a:r>
            <a:r>
              <a:rPr lang="el-GR" sz="3100" b="0" dirty="0" smtClean="0"/>
              <a:t>: συγγενής </a:t>
            </a:r>
            <a:r>
              <a:rPr lang="el-GR" sz="3100" b="0" dirty="0" err="1"/>
              <a:t>α</a:t>
            </a:r>
            <a:r>
              <a:rPr lang="el-GR" sz="3100" b="0" dirty="0" err="1" smtClean="0"/>
              <a:t>μεγακαρυοκυτταρική</a:t>
            </a:r>
            <a:r>
              <a:rPr lang="el-GR" sz="3100" b="0" dirty="0" smtClean="0"/>
              <a:t> </a:t>
            </a:r>
            <a:r>
              <a:rPr lang="el-GR" sz="3100" b="0" dirty="0" err="1" smtClean="0"/>
              <a:t>θρομβοπενία</a:t>
            </a:r>
            <a:endParaRPr lang="el-GR" sz="31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r>
              <a:rPr lang="el-GR" dirty="0" smtClean="0"/>
              <a:t>Σοβαρή </a:t>
            </a:r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Εκδήλωση από νωρίς κατά τη γέννηση του παιδιού.</a:t>
            </a:r>
          </a:p>
          <a:p>
            <a:r>
              <a:rPr lang="el-GR" dirty="0" smtClean="0"/>
              <a:t>Έντονες αιμορραγικές διαθέσεις.</a:t>
            </a:r>
          </a:p>
          <a:p>
            <a:r>
              <a:rPr lang="el-GR" dirty="0" smtClean="0"/>
              <a:t>Πλήρης απουσία της </a:t>
            </a:r>
            <a:r>
              <a:rPr lang="el-GR" dirty="0" err="1" smtClean="0"/>
              <a:t>μεγαλοκαρυοκυτταρικής</a:t>
            </a:r>
            <a:r>
              <a:rPr lang="el-GR" dirty="0" smtClean="0"/>
              <a:t> σειράς.</a:t>
            </a:r>
          </a:p>
          <a:p>
            <a:r>
              <a:rPr lang="el-GR" dirty="0" smtClean="0"/>
              <a:t>Ομόζυγες μεταλλάξεις στο γονίδιο </a:t>
            </a:r>
            <a:r>
              <a:rPr lang="en-US" dirty="0" smtClean="0"/>
              <a:t>MPL </a:t>
            </a:r>
            <a:r>
              <a:rPr lang="el-GR" dirty="0" smtClean="0"/>
              <a:t>κωδικοποιεί την έκφραση του υποδοχέα </a:t>
            </a:r>
            <a:r>
              <a:rPr lang="en-US" dirty="0" smtClean="0"/>
              <a:t>C-</a:t>
            </a:r>
            <a:r>
              <a:rPr lang="en-US" dirty="0" err="1" smtClean="0"/>
              <a:t>Mpl</a:t>
            </a:r>
            <a:r>
              <a:rPr lang="el-GR" dirty="0" smtClean="0"/>
              <a:t> της </a:t>
            </a:r>
            <a:r>
              <a:rPr lang="el-GR" dirty="0" err="1" smtClean="0"/>
              <a:t>θρομβοποιητίνης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78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Αυτοσωμικές</a:t>
            </a:r>
            <a:r>
              <a:rPr lang="el-GR" dirty="0" smtClean="0"/>
              <a:t> υπολειπόμενες κληρονομικές </a:t>
            </a:r>
            <a:r>
              <a:rPr lang="el-GR" dirty="0" err="1" smtClean="0"/>
              <a:t>θρομβοπενίες</a:t>
            </a:r>
            <a:r>
              <a:rPr lang="el-GR" dirty="0" smtClean="0"/>
              <a:t>: </a:t>
            </a:r>
            <a:r>
              <a:rPr lang="el-GR" sz="3100" b="0" dirty="0" err="1" smtClean="0"/>
              <a:t>θρομβοπενία</a:t>
            </a:r>
            <a:r>
              <a:rPr lang="el-GR" sz="3100" b="0" dirty="0" smtClean="0"/>
              <a:t> με απλασία </a:t>
            </a:r>
            <a:r>
              <a:rPr lang="el-GR" sz="3100" b="0" dirty="0" err="1" smtClean="0"/>
              <a:t>κερκίδος</a:t>
            </a:r>
            <a:r>
              <a:rPr lang="el-GR" sz="3100" b="0" dirty="0" smtClean="0"/>
              <a:t> (</a:t>
            </a:r>
            <a:r>
              <a:rPr lang="en-US" sz="3100" b="0" dirty="0" smtClean="0"/>
              <a:t>TAR)</a:t>
            </a:r>
            <a:endParaRPr lang="el-GR" sz="31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4834880" cy="4536504"/>
          </a:xfrm>
        </p:spPr>
        <p:txBody>
          <a:bodyPr/>
          <a:lstStyle/>
          <a:p>
            <a:r>
              <a:rPr lang="el-GR" dirty="0" smtClean="0"/>
              <a:t>Υποπλασία των πήχεων.</a:t>
            </a:r>
          </a:p>
          <a:p>
            <a:r>
              <a:rPr lang="el-GR" dirty="0" smtClean="0"/>
              <a:t>Σοβαρή </a:t>
            </a:r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Άγνωστη η μοριακή βάση.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32" r="29021" b="18115"/>
          <a:stretch/>
        </p:blipFill>
        <p:spPr bwMode="auto">
          <a:xfrm>
            <a:off x="4932040" y="1772816"/>
            <a:ext cx="3487634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2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Ουραιμία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Παράταση χρόνου ροής.</a:t>
            </a:r>
          </a:p>
          <a:p>
            <a:r>
              <a:rPr lang="el-GR" dirty="0" smtClean="0"/>
              <a:t>Παρουσία αναιμίας.</a:t>
            </a:r>
          </a:p>
          <a:p>
            <a:r>
              <a:rPr lang="el-GR" dirty="0" smtClean="0"/>
              <a:t>Παθολογική συσσώρευση αιμοπεταλίων.</a:t>
            </a:r>
          </a:p>
          <a:p>
            <a:r>
              <a:rPr lang="el-GR" dirty="0" smtClean="0"/>
              <a:t>Συχνά κίνδυνος αιμορραγίας.</a:t>
            </a:r>
          </a:p>
          <a:p>
            <a:r>
              <a:rPr lang="el-GR" dirty="0" smtClean="0"/>
              <a:t>Λειτουργικότητα ΑΜΠ και βαθμός ουραιμίας.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65072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 smtClean="0"/>
              <a:t>Φυλοσύνθετες</a:t>
            </a:r>
            <a:r>
              <a:rPr lang="el-GR" dirty="0" smtClean="0"/>
              <a:t> </a:t>
            </a:r>
            <a:r>
              <a:rPr lang="el-GR" dirty="0" err="1" smtClean="0"/>
              <a:t>θρομβοπενίες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σύνδρομο </a:t>
            </a:r>
            <a:r>
              <a:rPr lang="en-US" dirty="0" err="1" smtClean="0"/>
              <a:t>Wiskott</a:t>
            </a:r>
            <a:r>
              <a:rPr lang="en-US" dirty="0" smtClean="0"/>
              <a:t>-Aldrich 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 smtClean="0"/>
              <a:t>Γονίδιο </a:t>
            </a:r>
            <a:r>
              <a:rPr lang="en-US" dirty="0" smtClean="0"/>
              <a:t>WASP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Διαταραχές Τ-λεμφοκυττάρων.</a:t>
            </a:r>
          </a:p>
          <a:p>
            <a:r>
              <a:rPr lang="el-GR" dirty="0" smtClean="0"/>
              <a:t>Αύξηση </a:t>
            </a:r>
            <a:r>
              <a:rPr lang="en-US" dirty="0" smtClean="0"/>
              <a:t>IgA, </a:t>
            </a:r>
            <a:r>
              <a:rPr lang="en-US" dirty="0" err="1" smtClean="0"/>
              <a:t>IgE</a:t>
            </a:r>
            <a:r>
              <a:rPr lang="en-US" dirty="0" smtClean="0"/>
              <a:t>, </a:t>
            </a:r>
            <a:r>
              <a:rPr lang="el-GR" dirty="0" smtClean="0"/>
              <a:t>μείωση </a:t>
            </a:r>
            <a:r>
              <a:rPr lang="en-US" dirty="0" smtClean="0"/>
              <a:t>IgM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Φυλοσύνθετο</a:t>
            </a:r>
            <a:r>
              <a:rPr lang="el-GR" dirty="0" smtClean="0"/>
              <a:t> στο Χ.</a:t>
            </a:r>
          </a:p>
          <a:p>
            <a:r>
              <a:rPr lang="el-GR" dirty="0" err="1" smtClean="0"/>
              <a:t>Ομόζυξη</a:t>
            </a:r>
            <a:r>
              <a:rPr lang="el-GR" dirty="0" smtClean="0"/>
              <a:t> οι άντρες.</a:t>
            </a:r>
          </a:p>
          <a:p>
            <a:r>
              <a:rPr lang="el-GR" dirty="0" smtClean="0"/>
              <a:t>Μικρά αιμοπετάλια.</a:t>
            </a:r>
          </a:p>
          <a:p>
            <a:r>
              <a:rPr lang="el-GR" dirty="0" smtClean="0"/>
              <a:t>Μεταμόσχευση.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5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88" y="1208981"/>
            <a:ext cx="7321624" cy="5028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Σύνδρομο </a:t>
            </a:r>
            <a:r>
              <a:rPr lang="en-US" dirty="0" err="1"/>
              <a:t>Wiskott</a:t>
            </a:r>
            <a:r>
              <a:rPr lang="en-US" dirty="0"/>
              <a:t>-Aldrich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5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440160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Επίκτητες </a:t>
            </a:r>
            <a:r>
              <a:rPr lang="el-GR" dirty="0" err="1" smtClean="0"/>
              <a:t>θρομβοπενίες</a:t>
            </a:r>
            <a:r>
              <a:rPr lang="el-GR" dirty="0"/>
              <a:t/>
            </a:r>
            <a:br>
              <a:rPr lang="el-GR" dirty="0"/>
            </a:br>
            <a:r>
              <a:rPr lang="el-GR" sz="3000" b="0" dirty="0"/>
              <a:t>Κεντρικής αρχής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46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– κατάταξη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Ανεπαρκή </a:t>
            </a:r>
            <a:r>
              <a:rPr lang="el-GR" dirty="0" err="1" smtClean="0"/>
              <a:t>μεγακαρυοποίηση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Μη αποδοτική </a:t>
            </a:r>
            <a:r>
              <a:rPr lang="el-GR" dirty="0" err="1" smtClean="0"/>
              <a:t>θρομβοποίηση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Ανεπάρκεια πολλαπλών σειρών.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2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κλειδιά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Διαταραχές και άλλων αιμοποιητικών σειρών</a:t>
            </a:r>
          </a:p>
          <a:p>
            <a:r>
              <a:rPr lang="el-GR" dirty="0" smtClean="0"/>
              <a:t>Επίχρισμα αίματος καθοριστικό</a:t>
            </a:r>
          </a:p>
          <a:p>
            <a:r>
              <a:rPr lang="el-GR" dirty="0" smtClean="0"/>
              <a:t>Επιβεβαίωση με </a:t>
            </a:r>
            <a:r>
              <a:rPr lang="el-GR" dirty="0" err="1" smtClean="0"/>
              <a:t>μυελόγραμμα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80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296144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Ανεπαρκής </a:t>
            </a:r>
            <a:r>
              <a:rPr lang="el-GR" dirty="0" err="1" smtClean="0"/>
              <a:t>μεγακαρυοποίηση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21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Χημειοθεραπεία και ακτινοβολία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Δοσοεξαρτώμενος</a:t>
            </a:r>
            <a:r>
              <a:rPr lang="el-GR" dirty="0" smtClean="0"/>
              <a:t> τρόπος.</a:t>
            </a:r>
          </a:p>
          <a:p>
            <a:r>
              <a:rPr lang="el-GR" dirty="0" err="1" smtClean="0"/>
              <a:t>Μεγαλοκαρυοκύτταρο</a:t>
            </a:r>
            <a:r>
              <a:rPr lang="el-GR" dirty="0" smtClean="0"/>
              <a:t> ευαίσθητο.</a:t>
            </a:r>
          </a:p>
          <a:p>
            <a:r>
              <a:rPr lang="el-GR" dirty="0" smtClean="0"/>
              <a:t>Αναστρέψιμη </a:t>
            </a:r>
            <a:r>
              <a:rPr lang="el-GR" dirty="0" err="1" smtClean="0"/>
              <a:t>κυτταροτοξικότητα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6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Νοσήματα διηθούντα το μυελό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Νεοπλασματικά</a:t>
            </a:r>
            <a:r>
              <a:rPr lang="el-GR" dirty="0" smtClean="0"/>
              <a:t>.</a:t>
            </a:r>
          </a:p>
          <a:p>
            <a:r>
              <a:rPr lang="el-GR" dirty="0" smtClean="0"/>
              <a:t>Έκπτωση και άλλων σιρών.</a:t>
            </a:r>
          </a:p>
          <a:p>
            <a:r>
              <a:rPr lang="el-GR" dirty="0" smtClean="0"/>
              <a:t>Μορφολογικές διαταραχές του υποκείμενου νοσήματος στο επίχρισμα.</a:t>
            </a:r>
          </a:p>
          <a:p>
            <a:r>
              <a:rPr lang="el-GR" dirty="0" smtClean="0"/>
              <a:t>Βλαστικά κύτταρα σε ΟΛ.</a:t>
            </a:r>
          </a:p>
          <a:p>
            <a:r>
              <a:rPr lang="el-GR" dirty="0" smtClean="0"/>
              <a:t>Στο </a:t>
            </a:r>
            <a:r>
              <a:rPr lang="el-GR" dirty="0" err="1" smtClean="0"/>
              <a:t>πολλαπλούν</a:t>
            </a:r>
            <a:r>
              <a:rPr lang="el-GR" dirty="0" smtClean="0"/>
              <a:t> </a:t>
            </a:r>
            <a:r>
              <a:rPr lang="el-GR" dirty="0" err="1" smtClean="0"/>
              <a:t>μυέλωμα</a:t>
            </a:r>
            <a:r>
              <a:rPr lang="el-GR" dirty="0" smtClean="0"/>
              <a:t> η </a:t>
            </a:r>
            <a:r>
              <a:rPr lang="el-GR" dirty="0" err="1" smtClean="0"/>
              <a:t>θρομβοπενία</a:t>
            </a:r>
            <a:r>
              <a:rPr lang="el-GR" dirty="0" smtClean="0"/>
              <a:t> έχει δυσμενή πρόγνωση.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37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Απλαστική</a:t>
            </a:r>
            <a:r>
              <a:rPr lang="el-GR" dirty="0" smtClean="0"/>
              <a:t> αναιμία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Πανκυτταροπενία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Υποκυτταρικό</a:t>
            </a:r>
            <a:r>
              <a:rPr lang="el-GR" dirty="0" smtClean="0"/>
              <a:t> μυελό.</a:t>
            </a:r>
          </a:p>
          <a:p>
            <a:r>
              <a:rPr lang="el-GR" dirty="0" smtClean="0"/>
              <a:t>Απουσία </a:t>
            </a:r>
            <a:r>
              <a:rPr lang="el-GR" dirty="0" err="1" smtClean="0"/>
              <a:t>δυσπλαστικού</a:t>
            </a:r>
            <a:r>
              <a:rPr lang="el-GR" dirty="0" smtClean="0"/>
              <a:t> τύπου μορφολογικών αλλοιώσεων.</a:t>
            </a:r>
          </a:p>
          <a:p>
            <a:r>
              <a:rPr lang="el-GR" dirty="0" err="1" smtClean="0"/>
              <a:t>Αλλοαντισώματα</a:t>
            </a:r>
            <a:r>
              <a:rPr lang="el-GR" dirty="0" smtClean="0"/>
              <a:t> από μετάγγιση.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26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Νυχτερινή </a:t>
            </a:r>
            <a:r>
              <a:rPr lang="el-GR" dirty="0" err="1" smtClean="0"/>
              <a:t>παροξυσμική</a:t>
            </a:r>
            <a:r>
              <a:rPr lang="el-GR" dirty="0" smtClean="0"/>
              <a:t> </a:t>
            </a:r>
            <a:r>
              <a:rPr lang="el-GR" dirty="0" err="1" smtClean="0"/>
              <a:t>αιμοσφαιρινουρία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 err="1" smtClean="0"/>
              <a:t>Κλωνική</a:t>
            </a:r>
            <a:r>
              <a:rPr lang="el-GR" dirty="0" smtClean="0"/>
              <a:t> διαταραχή.</a:t>
            </a:r>
          </a:p>
          <a:p>
            <a:r>
              <a:rPr lang="el-GR" dirty="0" smtClean="0"/>
              <a:t>25% μυελική απλασία.</a:t>
            </a:r>
          </a:p>
          <a:p>
            <a:r>
              <a:rPr lang="el-GR" dirty="0" err="1" smtClean="0"/>
              <a:t>Θρομβοπενία</a:t>
            </a:r>
            <a:r>
              <a:rPr lang="el-GR" dirty="0" smtClean="0"/>
              <a:t> σχετίζεται με δυσμενή πρόγνωση.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2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b="1" dirty="0" smtClean="0"/>
              <a:t>Ενδογενή </a:t>
            </a:r>
          </a:p>
          <a:p>
            <a:pPr lvl="1"/>
            <a:r>
              <a:rPr lang="el-GR" dirty="0" smtClean="0"/>
              <a:t>Ανεπάρκεια </a:t>
            </a:r>
            <a:r>
              <a:rPr lang="el-GR" dirty="0" err="1" smtClean="0"/>
              <a:t>μεμβρανικών</a:t>
            </a:r>
            <a:r>
              <a:rPr lang="el-GR" dirty="0" smtClean="0"/>
              <a:t> </a:t>
            </a:r>
            <a:r>
              <a:rPr lang="el-GR" dirty="0" err="1" smtClean="0"/>
              <a:t>γλυκοπρωτεϊνών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Μείωση πολυμερών </a:t>
            </a:r>
            <a:r>
              <a:rPr lang="en-US" dirty="0" err="1" smtClean="0"/>
              <a:t>vWF</a:t>
            </a:r>
            <a:r>
              <a:rPr lang="el-GR" dirty="0" smtClean="0"/>
              <a:t>.</a:t>
            </a:r>
            <a:endParaRPr lang="en-US" dirty="0" smtClean="0"/>
          </a:p>
          <a:p>
            <a:pPr lvl="1"/>
            <a:r>
              <a:rPr lang="el-GR" dirty="0" smtClean="0"/>
              <a:t>Ελαττωμένη σύνδεση </a:t>
            </a:r>
            <a:r>
              <a:rPr lang="en-US" dirty="0" smtClean="0"/>
              <a:t>PLTs </a:t>
            </a:r>
            <a:r>
              <a:rPr lang="el-GR" dirty="0" smtClean="0"/>
              <a:t>με ινωδογόνο.</a:t>
            </a:r>
          </a:p>
          <a:p>
            <a:pPr lvl="1"/>
            <a:r>
              <a:rPr lang="el-GR" dirty="0" smtClean="0"/>
              <a:t>Μείωση συσσώρευσης και έκκρισης </a:t>
            </a:r>
            <a:r>
              <a:rPr lang="en-US" dirty="0" smtClean="0"/>
              <a:t>PLTs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Διαταραχές στις βιοχημικές λειτουργίες.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4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Αμιγής απλασία </a:t>
            </a:r>
            <a:r>
              <a:rPr lang="el-GR" dirty="0" err="1" smtClean="0"/>
              <a:t>μεγαλοκαρυοκυτταρικής</a:t>
            </a:r>
            <a:r>
              <a:rPr lang="el-GR" dirty="0" smtClean="0"/>
              <a:t> σειράς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r>
              <a:rPr lang="el-GR" dirty="0" smtClean="0"/>
              <a:t>Σπάνιο νόσημα.</a:t>
            </a:r>
          </a:p>
          <a:p>
            <a:r>
              <a:rPr lang="el-GR" dirty="0" err="1" smtClean="0"/>
              <a:t>Αυτοάνοσο</a:t>
            </a:r>
            <a:r>
              <a:rPr lang="el-GR" dirty="0" smtClean="0"/>
              <a:t> μηχανισμό.</a:t>
            </a:r>
          </a:p>
          <a:p>
            <a:r>
              <a:rPr lang="el-GR" dirty="0" smtClean="0"/>
              <a:t>Παρουσία κατασταλτικών κυττάρων.</a:t>
            </a:r>
          </a:p>
          <a:p>
            <a:r>
              <a:rPr lang="el-GR" dirty="0" smtClean="0"/>
              <a:t>Ηπατίτιδα 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7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224136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Μη αποδοτική </a:t>
            </a:r>
            <a:r>
              <a:rPr lang="el-GR" dirty="0" err="1" smtClean="0"/>
              <a:t>θρομβοποίηση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9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Μυελοδυσπλαστικά</a:t>
            </a:r>
            <a:r>
              <a:rPr lang="el-GR" dirty="0" smtClean="0"/>
              <a:t> σύνδρομα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Αιματολογική εκδήλωση.</a:t>
            </a:r>
          </a:p>
          <a:p>
            <a:r>
              <a:rPr lang="el-GR" dirty="0" smtClean="0"/>
              <a:t>Διαταραχή και άλλων σειρών.</a:t>
            </a:r>
          </a:p>
          <a:p>
            <a:r>
              <a:rPr lang="el-GR" dirty="0" smtClean="0"/>
              <a:t>Ποιοτικές διαταραχές αιμοπεταλίων.</a:t>
            </a:r>
          </a:p>
          <a:p>
            <a:r>
              <a:rPr lang="el-GR" dirty="0" smtClean="0"/>
              <a:t>Παρουσία τυπικών, μικρών </a:t>
            </a:r>
            <a:r>
              <a:rPr lang="el-GR" dirty="0" err="1" smtClean="0"/>
              <a:t>δυσπλαστικών</a:t>
            </a:r>
            <a:r>
              <a:rPr lang="el-GR" dirty="0" smtClean="0"/>
              <a:t> </a:t>
            </a:r>
            <a:r>
              <a:rPr lang="el-GR" dirty="0" err="1" smtClean="0"/>
              <a:t>μεγαλοκαρυοκυττάρων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Πενίες</a:t>
            </a:r>
            <a:r>
              <a:rPr lang="el-GR" dirty="0" smtClean="0"/>
              <a:t> σε ταχύ ρυθμό και σε άλλες σειρές.</a:t>
            </a:r>
          </a:p>
          <a:p>
            <a:r>
              <a:rPr lang="el-GR" dirty="0" smtClean="0"/>
              <a:t>ΟΜΛ.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26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Λοιμώδη αίτια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Ιογενείς λοιμώξεις.</a:t>
            </a:r>
          </a:p>
          <a:p>
            <a:r>
              <a:rPr lang="el-GR" dirty="0" smtClean="0"/>
              <a:t>Παρωτίτιδα.</a:t>
            </a:r>
          </a:p>
          <a:p>
            <a:r>
              <a:rPr lang="el-GR" dirty="0" smtClean="0"/>
              <a:t>Ερυθρά.</a:t>
            </a:r>
          </a:p>
          <a:p>
            <a:r>
              <a:rPr lang="el-GR" dirty="0" smtClean="0"/>
              <a:t>Ιλαρά.</a:t>
            </a:r>
          </a:p>
          <a:p>
            <a:r>
              <a:rPr lang="el-GR" dirty="0" smtClean="0"/>
              <a:t>Ανεμοβλογιά.</a:t>
            </a:r>
          </a:p>
          <a:p>
            <a:r>
              <a:rPr lang="en-US" dirty="0" smtClean="0"/>
              <a:t>EMV, CMV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Μυκοπλάσματα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Ελονοσία.</a:t>
            </a:r>
          </a:p>
        </p:txBody>
      </p:sp>
      <p:sp>
        <p:nvSpPr>
          <p:cNvPr id="4" name="Δεξιό άγκιστρο 3"/>
          <p:cNvSpPr/>
          <p:nvPr/>
        </p:nvSpPr>
        <p:spPr>
          <a:xfrm>
            <a:off x="4067944" y="1340768"/>
            <a:ext cx="504056" cy="424847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716016" y="2942946"/>
            <a:ext cx="3960440" cy="1044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err="1" smtClean="0"/>
              <a:t>Αυτοαντισωμάτων</a:t>
            </a:r>
            <a:r>
              <a:rPr lang="el-GR" sz="2400" dirty="0"/>
              <a:t>.</a:t>
            </a:r>
            <a:endParaRPr lang="el-GR" sz="2400" dirty="0" smtClean="0"/>
          </a:p>
          <a:p>
            <a:r>
              <a:rPr lang="el-GR" sz="2400" dirty="0" smtClean="0"/>
              <a:t>Μειωμένη παραγωγή.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63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Έλλειψη Β12 και </a:t>
            </a:r>
            <a:r>
              <a:rPr lang="el-GR" dirty="0" err="1" smtClean="0"/>
              <a:t>φυλλικού</a:t>
            </a:r>
            <a:r>
              <a:rPr lang="el-GR" dirty="0" smtClean="0"/>
              <a:t> οξέος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Μακροκυττάρωση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Υπερκατάτμηση</a:t>
            </a:r>
            <a:r>
              <a:rPr lang="el-GR" dirty="0" smtClean="0"/>
              <a:t> </a:t>
            </a:r>
            <a:r>
              <a:rPr lang="el-GR" dirty="0" err="1" smtClean="0"/>
              <a:t>ουδετεροφίλων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7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Αλκοόλ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Ανεπάρκεια ήπατος.</a:t>
            </a:r>
          </a:p>
          <a:p>
            <a:r>
              <a:rPr lang="el-GR" dirty="0" smtClean="0"/>
              <a:t>Ανεπάρκεια </a:t>
            </a:r>
            <a:r>
              <a:rPr lang="el-GR" dirty="0" err="1" smtClean="0"/>
              <a:t>φυλλικού</a:t>
            </a:r>
            <a:r>
              <a:rPr lang="el-GR" dirty="0" smtClean="0"/>
              <a:t> οξέος.</a:t>
            </a:r>
          </a:p>
          <a:p>
            <a:r>
              <a:rPr lang="el-GR" dirty="0" smtClean="0"/>
              <a:t>Σπληνομεγαλία (συμφορητική).</a:t>
            </a:r>
          </a:p>
          <a:p>
            <a:r>
              <a:rPr lang="en-US"/>
              <a:t>E</a:t>
            </a:r>
            <a:r>
              <a:rPr lang="el-GR" smtClean="0"/>
              <a:t>πίδραση</a:t>
            </a:r>
            <a:r>
              <a:rPr lang="el-GR" dirty="0" smtClean="0"/>
              <a:t> αλκοόλ.</a:t>
            </a:r>
          </a:p>
          <a:p>
            <a:r>
              <a:rPr lang="el-GR" dirty="0" smtClean="0"/>
              <a:t>Αναστροφή </a:t>
            </a:r>
            <a:r>
              <a:rPr lang="el-GR" dirty="0" err="1" smtClean="0"/>
              <a:t>θρομβοπενίας</a:t>
            </a:r>
            <a:r>
              <a:rPr lang="el-GR" dirty="0" smtClean="0"/>
              <a:t> 5-21 ημέρες μετά την διακοπή αλκοόλ.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70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ΙΙΙ </a:t>
            </a:r>
            <a:r>
              <a:rPr lang="el-GR" sz="2000" dirty="0"/>
              <a:t>(Θ). </a:t>
            </a:r>
            <a:r>
              <a:rPr lang="el-GR" sz="2000" dirty="0" smtClean="0"/>
              <a:t>Ενότητα </a:t>
            </a:r>
            <a:r>
              <a:rPr lang="el-GR" sz="2000" dirty="0" smtClean="0"/>
              <a:t>11</a:t>
            </a:r>
            <a:r>
              <a:rPr lang="en-US" sz="2000" dirty="0" smtClean="0"/>
              <a:t>:</a:t>
            </a:r>
            <a:r>
              <a:rPr lang="el-GR" sz="2000" dirty="0"/>
              <a:t> Επίκτητες λειτουργικές διαταραχές των αιμοπεταλίων - </a:t>
            </a:r>
            <a:r>
              <a:rPr lang="el-GR" sz="2000" dirty="0" err="1"/>
              <a:t>Θρομβοπενίες</a:t>
            </a:r>
            <a:r>
              <a:rPr lang="el-GR" sz="2000" dirty="0"/>
              <a:t> - Γενική εισαγωγή και διαγνωστική προσέγγιση - Κληρονομικές </a:t>
            </a:r>
            <a:r>
              <a:rPr lang="el-GR" sz="2000" dirty="0" err="1"/>
              <a:t>θρομβοπενίες</a:t>
            </a:r>
            <a:r>
              <a:rPr lang="el-GR" sz="2000" dirty="0"/>
              <a:t> - Επίκτητες </a:t>
            </a:r>
            <a:r>
              <a:rPr lang="el-GR" sz="2000" smtClean="0"/>
              <a:t>θρομβοπενίες</a:t>
            </a:r>
            <a:r>
              <a:rPr lang="el-GR" sz="200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Αίτια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l-GR" b="1" dirty="0" smtClean="0"/>
              <a:t>Εξωγενή  </a:t>
            </a:r>
            <a:endParaRPr lang="el-GR" b="1" dirty="0"/>
          </a:p>
          <a:p>
            <a:pPr lvl="1"/>
            <a:r>
              <a:rPr lang="el-GR" dirty="0"/>
              <a:t>Αναστολείς των </a:t>
            </a:r>
            <a:r>
              <a:rPr lang="el-GR" dirty="0" smtClean="0"/>
              <a:t>αιμοπεταλίων.</a:t>
            </a:r>
            <a:endParaRPr lang="el-GR" dirty="0"/>
          </a:p>
          <a:p>
            <a:pPr lvl="1"/>
            <a:r>
              <a:rPr lang="el-GR" dirty="0" err="1"/>
              <a:t>Αιμοδιάλυση</a:t>
            </a:r>
            <a:r>
              <a:rPr lang="el-GR" dirty="0"/>
              <a:t> προκαλεί διαταραχές </a:t>
            </a:r>
            <a:r>
              <a:rPr lang="el-GR" dirty="0" err="1" smtClean="0"/>
              <a:t>PLTs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/>
              <a:t>Ανεπάρκεια </a:t>
            </a:r>
            <a:r>
              <a:rPr lang="el-GR" dirty="0" err="1" smtClean="0"/>
              <a:t>ερυθροποιητίνης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4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Καρδιοπνευμονική παράκαμψη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Διαταραχή λειτουργικότητας </a:t>
            </a:r>
            <a:r>
              <a:rPr lang="en-US" dirty="0" smtClean="0"/>
              <a:t>PLTs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Παρουσία ήπιας </a:t>
            </a:r>
            <a:r>
              <a:rPr lang="el-GR" dirty="0" err="1" smtClean="0"/>
              <a:t>θρομβοπενίας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Παράταση χρόνου ροής.</a:t>
            </a:r>
          </a:p>
          <a:p>
            <a:r>
              <a:rPr lang="el-GR" dirty="0" smtClean="0"/>
              <a:t>Ελαττωμένη συσσώρευση αιμοπεταλίων.</a:t>
            </a:r>
          </a:p>
          <a:p>
            <a:r>
              <a:rPr lang="el-GR" dirty="0" smtClean="0"/>
              <a:t>Ελάττωση των α- και β-κοκκίων.</a:t>
            </a:r>
          </a:p>
          <a:p>
            <a:r>
              <a:rPr lang="el-GR" dirty="0" smtClean="0"/>
              <a:t>Εξωσωματική κυκλοφορία.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Ενεργοποίηση.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Κατακερματισμό </a:t>
            </a:r>
            <a:r>
              <a:rPr lang="en-US" dirty="0" smtClean="0"/>
              <a:t>PLTs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36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Πρόωρα νεογνά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Λειτουργικές διαταραχές</a:t>
            </a:r>
          </a:p>
          <a:p>
            <a:r>
              <a:rPr lang="el-GR" sz="2400" dirty="0" err="1" smtClean="0"/>
              <a:t>Θρομβοπενία</a:t>
            </a:r>
            <a:endParaRPr lang="el-GR" sz="2400" dirty="0" smtClean="0"/>
          </a:p>
          <a:p>
            <a:r>
              <a:rPr lang="el-GR" sz="2400" dirty="0" err="1" smtClean="0"/>
              <a:t>Ενδοκοιλιακή</a:t>
            </a:r>
            <a:r>
              <a:rPr lang="el-GR" sz="2400" dirty="0" smtClean="0"/>
              <a:t> αιμορραγία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Δεξιό άγκιστρο 3"/>
          <p:cNvSpPr/>
          <p:nvPr/>
        </p:nvSpPr>
        <p:spPr>
          <a:xfrm>
            <a:off x="4932040" y="1700808"/>
            <a:ext cx="432048" cy="172819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5508104" y="1916833"/>
            <a:ext cx="324036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Παρεντερική διατροφή</a:t>
            </a:r>
          </a:p>
          <a:p>
            <a:r>
              <a:rPr lang="el-GR" sz="2400" dirty="0" smtClean="0"/>
              <a:t>φωτοθεραπεία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4013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52</TotalTime>
  <Words>1962</Words>
  <Application>Microsoft Office PowerPoint</Application>
  <PresentationFormat>Προβολή στην οθόνη (4:3)</PresentationFormat>
  <Paragraphs>442</Paragraphs>
  <Slides>72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72</vt:i4>
      </vt:variant>
    </vt:vector>
  </HeadingPairs>
  <TitlesOfParts>
    <vt:vector size="74" baseType="lpstr">
      <vt:lpstr>template</vt:lpstr>
      <vt:lpstr>OC_template_updated</vt:lpstr>
      <vt:lpstr>Αιματολογία ΙΙΙ (Θ)</vt:lpstr>
      <vt:lpstr>Επίκτητες λειτουργικές διαταραχές των αιμοπεταλίων</vt:lpstr>
      <vt:lpstr>Στοιχεία - κλειδιά</vt:lpstr>
      <vt:lpstr>Παθολογικές καταστάσεις που συνοδεύονται από επίκτητη διαταραχή ΑΜΠ</vt:lpstr>
      <vt:lpstr>Ουραιμία </vt:lpstr>
      <vt:lpstr>Αίτια 1/2 </vt:lpstr>
      <vt:lpstr>Αίτια 2/2 </vt:lpstr>
      <vt:lpstr>Καρδιοπνευμονική παράκαμψη </vt:lpstr>
      <vt:lpstr>Πρόωρα νεογνά </vt:lpstr>
      <vt:lpstr>Ηπατοπάθειες </vt:lpstr>
      <vt:lpstr>Αυτοάνοσα νοσήματα </vt:lpstr>
      <vt:lpstr>Νεοπλάσματα </vt:lpstr>
      <vt:lpstr>Αιματολογικά νοσήματα  Μυελοϋπερπλαστικά σύνδρομα </vt:lpstr>
      <vt:lpstr>Αιματολογικά νοσήματα  Λευχαιμίες και μυελοδυσπλαστικά σύνδρομα</vt:lpstr>
      <vt:lpstr>Αιματολογικά νοσήματα  Δυσπρωτεϊναιμίες</vt:lpstr>
      <vt:lpstr>Φάρμακα </vt:lpstr>
      <vt:lpstr>Ασπιρίνη</vt:lpstr>
      <vt:lpstr>Θρομβοπενίες  Γενική εισαγωγή και διαγνωστική προσέγγιση</vt:lpstr>
      <vt:lpstr>Εισαγωγή </vt:lpstr>
      <vt:lpstr>Αιτιολογική ταξινόμηση </vt:lpstr>
      <vt:lpstr>Διαγνωστική προσέγγιση </vt:lpstr>
      <vt:lpstr>Αποκλεισμός ψευδοθρομβοπενίας</vt:lpstr>
      <vt:lpstr>Διερεύνηση </vt:lpstr>
      <vt:lpstr>Κλινική εξέταση-πληροφορίες </vt:lpstr>
      <vt:lpstr>Εργαστηριακή διερεύνηση </vt:lpstr>
      <vt:lpstr>Καθορισμός κινδύνου αιμορραγίας </vt:lpstr>
      <vt:lpstr>Μεγάλα αιμοπετάλια </vt:lpstr>
      <vt:lpstr>Δορυφορισμός αιμοπεταλίων  platelet satellitism</vt:lpstr>
      <vt:lpstr>Κληρονομικές θρομβοπενίες Εισαγωγή και κατάταξη </vt:lpstr>
      <vt:lpstr>Εισαγωγή – κατάταξη  επίκτητες διαταραχές </vt:lpstr>
      <vt:lpstr>Εισαγωγή – κατάταξη  κληρονομικές διαταραχές </vt:lpstr>
      <vt:lpstr>Εισαγωγή – κατάταξη  κεντρικού τύπου θρομβοπενία</vt:lpstr>
      <vt:lpstr>Κύρια ευρήματα </vt:lpstr>
      <vt:lpstr>Αυτοσωμικές επικρατείς κληρονομικές θρομβοπενίες: μεταλλαγές MYH9</vt:lpstr>
      <vt:lpstr>Μεγάλα αιμοπετάλια </vt:lpstr>
      <vt:lpstr>Αυτοσωμικές επικρατείς κληρονομικές θρομβοπενίες: μεσογειακή μακροθρομβοπενία</vt:lpstr>
      <vt:lpstr>Μεσογειακή μακροθρομβοπενία</vt:lpstr>
      <vt:lpstr>Αυτοσωμικές επικρατείς κληρονομικές θρομβοπενίες: καρδιοπροσωπικό σύνδρομο και σύνδρομο Di-George</vt:lpstr>
      <vt:lpstr>Σύνδρομο Di-George</vt:lpstr>
      <vt:lpstr>Αυτοσωμικές επικρατείς κληρονομικές θρομβοπενίες: οικογενής διαταραχή</vt:lpstr>
      <vt:lpstr>Aspirin-like-defect</vt:lpstr>
      <vt:lpstr>Αυτοσωμικές επικρατείς κληρονομικές θρομβοπενίες: σύνδρομα Paris-Trouddeau και Jackobsen</vt:lpstr>
      <vt:lpstr>Paris-Trouddeau και Jackobsen</vt:lpstr>
      <vt:lpstr>Αυτοσωμικές επικρατείς κληρονομικές θρομβοπενίες: σύνδρομο γκρίζων αιμοπεταλίων </vt:lpstr>
      <vt:lpstr>Σύνδρομο γκρίζων αιμοπεταλίων </vt:lpstr>
      <vt:lpstr>Αυτοσωμικές υπολειπόμενες κληρονομικές θρομβοπενίες: σύνδρομο Bernard-Soulier</vt:lpstr>
      <vt:lpstr>Σύνδρομο Bernard-Soulier</vt:lpstr>
      <vt:lpstr>Αυτοσωμικές υπολειπόμενες κληρονομικές θρομβοπενίες: συγγενής αμεγακαρυοκυτταρική θρομβοπενία</vt:lpstr>
      <vt:lpstr>Αυτοσωμικές υπολειπόμενες κληρονομικές θρομβοπενίες: θρομβοπενία με απλασία κερκίδος (TAR)</vt:lpstr>
      <vt:lpstr>Φυλοσύνθετες θρομβοπενίες  σύνδρομο Wiskott-Aldrich   </vt:lpstr>
      <vt:lpstr>Σύνδρομο Wiskott-Aldrich </vt:lpstr>
      <vt:lpstr>Επίκτητες θρομβοπενίες Κεντρικής αρχής </vt:lpstr>
      <vt:lpstr>Εισαγωγή – κατάταξη </vt:lpstr>
      <vt:lpstr>Στοιχεία κλειδιά  </vt:lpstr>
      <vt:lpstr>Ανεπαρκής μεγακαρυοποίηση </vt:lpstr>
      <vt:lpstr>Χημειοθεραπεία και ακτινοβολία </vt:lpstr>
      <vt:lpstr>Νοσήματα διηθούντα το μυελό</vt:lpstr>
      <vt:lpstr>Απλαστική αναιμία </vt:lpstr>
      <vt:lpstr>Νυχτερινή παροξυσμική αιμοσφαιρινουρία </vt:lpstr>
      <vt:lpstr>Αμιγής απλασία μεγαλοκαρυοκυτταρικής σειράς </vt:lpstr>
      <vt:lpstr>Μη αποδοτική θρομβοποίηση </vt:lpstr>
      <vt:lpstr>Μυελοδυσπλαστικά σύνδρομα </vt:lpstr>
      <vt:lpstr>Λοιμώδη αίτια </vt:lpstr>
      <vt:lpstr>Έλλειψη Β12 και φυλλικού οξέος</vt:lpstr>
      <vt:lpstr>Αλκοόλ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(Θ)</dc:title>
  <dc:creator>opencourses@teiath.gr</dc:creator>
  <cp:lastModifiedBy>fkaram2</cp:lastModifiedBy>
  <cp:revision>11</cp:revision>
  <dcterms:created xsi:type="dcterms:W3CDTF">2015-05-05T07:17:08Z</dcterms:created>
  <dcterms:modified xsi:type="dcterms:W3CDTF">2015-10-08T12:38:55Z</dcterms:modified>
</cp:coreProperties>
</file>