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0" r:id="rId3"/>
    <p:sldId id="318" r:id="rId4"/>
    <p:sldId id="319" r:id="rId5"/>
    <p:sldId id="320" r:id="rId6"/>
    <p:sldId id="321" r:id="rId7"/>
    <p:sldId id="322" r:id="rId8"/>
    <p:sldId id="323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  <a:srgbClr val="004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47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04240-F8BD-4686-AAE0-3B6850C3785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490D-167A-494A-B15D-DEE31B5DA2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6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2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1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9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77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9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0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4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2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3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5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9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D717-69ED-4786-8EF4-73682D6D67BE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7AD6-77DE-4622-88F7-F68F29BD24A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0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pencourses@teiath.gr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/>
          </a:bodyPr>
          <a:lstStyle/>
          <a:p>
            <a:r>
              <a:rPr lang="el-GR" sz="3600" dirty="0"/>
              <a:t>Καλές πρακτικές για τη βιντεοσκόπηση Ανοικτών Ακαδημαϊκών Μαθημάτων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8911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 2014. Ομάδα ανάπτυξης Ανοιχτών Ακαδημαϊκών Μαθημάτων. «Καλές πρακτικές για τη βιντεοσκόπηση Ανοικτών Ακαδημαϊκών </a:t>
            </a:r>
            <a:r>
              <a:rPr lang="el-GR" sz="2000" dirty="0" smtClean="0"/>
              <a:t>Μαθημάτων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668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837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47" y="54276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0070C0"/>
                </a:solidFill>
              </a:rPr>
              <a:t>πριν τη μέρα της βιντεοσκόπησης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9" y="1118826"/>
            <a:ext cx="8229600" cy="202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900" b="1" dirty="0" smtClean="0"/>
              <a:t>Βεβαιωνόμαστε ότι</a:t>
            </a:r>
          </a:p>
          <a:p>
            <a:r>
              <a:rPr lang="el-GR" sz="1900" dirty="0" smtClean="0"/>
              <a:t>εμφανίζεται σωστά η παρουσίασή μας στον Η/Υ που θα χρησιμοποιήσουμε για την προβολή κατά τη βιντεοσκόπηση</a:t>
            </a:r>
          </a:p>
          <a:p>
            <a:r>
              <a:rPr lang="el-GR" sz="1900" dirty="0" smtClean="0"/>
              <a:t>αν δεν εμφανίζεται σωστά επικοινωνούμε με την Ομάδα Υποστήριξης για να λυθεί το πρόβλημα πριν τη μέρα της βιντεοσκόπησης </a:t>
            </a:r>
          </a:p>
          <a:p>
            <a:pPr marL="0" indent="355600">
              <a:buNone/>
            </a:pPr>
            <a:r>
              <a:rPr lang="en-US" sz="1900" dirty="0" smtClean="0"/>
              <a:t>email:</a:t>
            </a:r>
            <a:r>
              <a:rPr lang="el-GR" sz="1900" dirty="0" smtClean="0"/>
              <a:t> </a:t>
            </a:r>
            <a:r>
              <a:rPr lang="en-US" sz="1900" dirty="0" smtClean="0">
                <a:solidFill>
                  <a:srgbClr val="96004B"/>
                </a:solidFill>
                <a:hlinkClick r:id="rId2"/>
              </a:rPr>
              <a:t>opencourses@teiath.gr</a:t>
            </a:r>
            <a:r>
              <a:rPr lang="en-US" sz="1900" dirty="0" smtClean="0"/>
              <a:t> </a:t>
            </a:r>
            <a:r>
              <a:rPr lang="el-GR" sz="1900" dirty="0" smtClean="0"/>
              <a:t>, </a:t>
            </a:r>
            <a:r>
              <a:rPr lang="el-GR" sz="1900" dirty="0" err="1" smtClean="0"/>
              <a:t>τηλ</a:t>
            </a:r>
            <a:r>
              <a:rPr lang="el-GR" sz="1900" dirty="0" smtClean="0"/>
              <a:t>.</a:t>
            </a:r>
            <a:r>
              <a:rPr lang="en-US" sz="1900" dirty="0" smtClean="0"/>
              <a:t>:</a:t>
            </a:r>
            <a:r>
              <a:rPr lang="el-GR" sz="1900" dirty="0" smtClean="0"/>
              <a:t> </a:t>
            </a:r>
            <a:r>
              <a:rPr lang="en-US" sz="1900" dirty="0" smtClean="0"/>
              <a:t>(</a:t>
            </a:r>
            <a:r>
              <a:rPr lang="el-GR" sz="1900" dirty="0" smtClean="0"/>
              <a:t>210</a:t>
            </a:r>
            <a:r>
              <a:rPr lang="en-US" sz="1900" dirty="0" smtClean="0"/>
              <a:t> </a:t>
            </a:r>
            <a:r>
              <a:rPr lang="el-GR" sz="1900" dirty="0" smtClean="0"/>
              <a:t>538</a:t>
            </a:r>
            <a:r>
              <a:rPr lang="en-US" sz="1900" dirty="0" smtClean="0"/>
              <a:t>)</a:t>
            </a:r>
            <a:r>
              <a:rPr lang="el-GR" sz="1900" dirty="0" smtClean="0"/>
              <a:t> - 5775 - 5784</a:t>
            </a:r>
          </a:p>
          <a:p>
            <a:endParaRPr lang="el-GR" sz="19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1589" y="-5918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>
                <a:solidFill>
                  <a:srgbClr val="0070C0"/>
                </a:solidFill>
              </a:rPr>
              <a:t>Τεχνική Προετοιμασία - </a:t>
            </a:r>
            <a:r>
              <a:rPr lang="en-US" sz="2800" dirty="0" smtClean="0">
                <a:solidFill>
                  <a:srgbClr val="AC0056"/>
                </a:solidFill>
              </a:rPr>
              <a:t>PowerPoint</a:t>
            </a:r>
            <a:endParaRPr lang="el-GR" sz="2800" dirty="0">
              <a:solidFill>
                <a:srgbClr val="AC005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6477" y="69269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74813" y="576064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 smtClean="0">
                <a:solidFill>
                  <a:srgbClr val="0070C0"/>
                </a:solidFill>
              </a:rPr>
              <a:t>πριν τη βιντεοσκόπηση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9871" y="1102067"/>
            <a:ext cx="8229600" cy="241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900" b="1" dirty="0" smtClean="0">
                <a:solidFill>
                  <a:prstClr val="black"/>
                </a:solidFill>
              </a:rPr>
              <a:t>Βεβαιωνόμαστε ότι</a:t>
            </a:r>
          </a:p>
          <a:p>
            <a:r>
              <a:rPr lang="el-GR" sz="1900" dirty="0" smtClean="0">
                <a:solidFill>
                  <a:prstClr val="black"/>
                </a:solidFill>
              </a:rPr>
              <a:t>έχει πραγματοποιηθεί συνεννόηση για τα κλειδιά της αίθουσας</a:t>
            </a:r>
          </a:p>
          <a:p>
            <a:r>
              <a:rPr lang="el-GR" sz="1900" dirty="0" smtClean="0">
                <a:solidFill>
                  <a:prstClr val="black"/>
                </a:solidFill>
              </a:rPr>
              <a:t>έχουμε προμηθευτεί από τη γραμματεία το χειριστήριο του </a:t>
            </a:r>
            <a:r>
              <a:rPr lang="el-GR" sz="1900" dirty="0" err="1" smtClean="0">
                <a:solidFill>
                  <a:prstClr val="black"/>
                </a:solidFill>
              </a:rPr>
              <a:t>προτζέκτορα</a:t>
            </a:r>
            <a:r>
              <a:rPr lang="el-GR" sz="1900" dirty="0" smtClean="0">
                <a:solidFill>
                  <a:prstClr val="black"/>
                </a:solidFill>
              </a:rPr>
              <a:t> ή ότι αυτό βρίσκεται στην αίθουσα</a:t>
            </a:r>
            <a:endParaRPr lang="el-GR" sz="19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4812" y="0"/>
            <a:ext cx="8769187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>
                <a:solidFill>
                  <a:srgbClr val="0070C0"/>
                </a:solidFill>
              </a:rPr>
              <a:t>Τεχνική Προετοιμασία – </a:t>
            </a:r>
            <a:r>
              <a:rPr lang="el-GR" sz="2800" dirty="0" smtClean="0">
                <a:solidFill>
                  <a:srgbClr val="96004B"/>
                </a:solidFill>
              </a:rPr>
              <a:t>κλειδιά αίθουσας + χειριστήριο</a:t>
            </a:r>
            <a:endParaRPr lang="el-GR" sz="2800" dirty="0">
              <a:solidFill>
                <a:srgbClr val="96004B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6477" y="69269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74813" y="576064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 smtClean="0">
                <a:solidFill>
                  <a:srgbClr val="0070C0"/>
                </a:solidFill>
              </a:rPr>
              <a:t>πριν τη βιντεοσκόπηση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9871" y="1102067"/>
            <a:ext cx="8229600" cy="2412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900" b="1" dirty="0" smtClean="0">
                <a:solidFill>
                  <a:prstClr val="black"/>
                </a:solidFill>
              </a:rPr>
              <a:t>Βεβαιωνόμαστε ότι</a:t>
            </a:r>
          </a:p>
          <a:p>
            <a:r>
              <a:rPr lang="el-GR" sz="1900" dirty="0" smtClean="0">
                <a:solidFill>
                  <a:prstClr val="black"/>
                </a:solidFill>
              </a:rPr>
              <a:t>μπορούμε να συνδέσουμε τον Η/Υ που θα χρησιμοποιήσουμε για το μάθημα (προσωπικό ή της αίθουσας) με τον </a:t>
            </a:r>
            <a:r>
              <a:rPr lang="el-GR" sz="1900" dirty="0" err="1" smtClean="0">
                <a:solidFill>
                  <a:prstClr val="black"/>
                </a:solidFill>
              </a:rPr>
              <a:t>προτζέκτορα</a:t>
            </a:r>
            <a:r>
              <a:rPr lang="el-GR" sz="19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l-GR" sz="1900" dirty="0" smtClean="0">
                <a:solidFill>
                  <a:prstClr val="black"/>
                </a:solidFill>
              </a:rPr>
              <a:t>αν δε μπορούμε για κάποιο λόγο να συνδεθούμε τότε καλούμε στα εξής τηλέφωνα για άμεση τεχνική βοήθεια </a:t>
            </a:r>
            <a:r>
              <a:rPr lang="en-US" sz="1900" dirty="0" smtClean="0">
                <a:solidFill>
                  <a:prstClr val="black"/>
                </a:solidFill>
              </a:rPr>
              <a:t>:</a:t>
            </a:r>
            <a:r>
              <a:rPr lang="el-GR" sz="1900" dirty="0" smtClean="0">
                <a:solidFill>
                  <a:prstClr val="black"/>
                </a:solidFill>
              </a:rPr>
              <a:t> </a:t>
            </a:r>
            <a:endParaRPr lang="en-US" sz="1900" dirty="0" smtClean="0">
              <a:solidFill>
                <a:prstClr val="black"/>
              </a:solidFill>
            </a:endParaRPr>
          </a:p>
          <a:p>
            <a:pPr indent="2259013">
              <a:buFont typeface="Arial" panose="020B0604020202020204" pitchFamily="34" charset="0"/>
              <a:buNone/>
              <a:tabLst>
                <a:tab pos="1339850" algn="l"/>
              </a:tabLst>
            </a:pPr>
            <a:r>
              <a:rPr lang="el-GR" sz="1900" dirty="0" smtClean="0">
                <a:solidFill>
                  <a:prstClr val="black"/>
                </a:solidFill>
              </a:rPr>
              <a:t>για το </a:t>
            </a:r>
            <a:r>
              <a:rPr lang="el-GR" sz="1900" dirty="0" err="1" smtClean="0">
                <a:solidFill>
                  <a:prstClr val="black"/>
                </a:solidFill>
              </a:rPr>
              <a:t>προτζέκτορα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l-GR" sz="1900" dirty="0" smtClean="0">
                <a:solidFill>
                  <a:prstClr val="black"/>
                </a:solidFill>
              </a:rPr>
              <a:t>στο 5</a:t>
            </a:r>
            <a:r>
              <a:rPr lang="en-US" sz="1900" dirty="0" smtClean="0">
                <a:solidFill>
                  <a:prstClr val="black"/>
                </a:solidFill>
              </a:rPr>
              <a:t>1</a:t>
            </a:r>
            <a:r>
              <a:rPr lang="el-GR" sz="1900" dirty="0" smtClean="0">
                <a:solidFill>
                  <a:prstClr val="black"/>
                </a:solidFill>
              </a:rPr>
              <a:t>0</a:t>
            </a:r>
            <a:r>
              <a:rPr lang="en-US" sz="1900" dirty="0" smtClean="0">
                <a:solidFill>
                  <a:prstClr val="black"/>
                </a:solidFill>
              </a:rPr>
              <a:t>7</a:t>
            </a:r>
            <a:r>
              <a:rPr lang="el-GR" sz="1900" dirty="0" smtClean="0">
                <a:solidFill>
                  <a:prstClr val="black"/>
                </a:solidFill>
              </a:rPr>
              <a:t> </a:t>
            </a:r>
          </a:p>
          <a:p>
            <a:pPr indent="2259013">
              <a:buFont typeface="Arial" panose="020B0604020202020204" pitchFamily="34" charset="0"/>
              <a:buNone/>
              <a:tabLst>
                <a:tab pos="1339850" algn="l"/>
              </a:tabLst>
            </a:pPr>
            <a:r>
              <a:rPr lang="el-GR" sz="1900" dirty="0" smtClean="0">
                <a:solidFill>
                  <a:prstClr val="black"/>
                </a:solidFill>
              </a:rPr>
              <a:t>για το </a:t>
            </a:r>
            <a:r>
              <a:rPr lang="en-US" sz="1900" dirty="0" smtClean="0">
                <a:solidFill>
                  <a:prstClr val="black"/>
                </a:solidFill>
              </a:rPr>
              <a:t>PC</a:t>
            </a:r>
            <a:r>
              <a:rPr lang="el-GR" sz="1900" dirty="0" smtClean="0">
                <a:solidFill>
                  <a:prstClr val="black"/>
                </a:solidFill>
              </a:rPr>
              <a:t> στο 5189</a:t>
            </a:r>
            <a:endParaRPr lang="en-US" sz="1900" dirty="0">
              <a:solidFill>
                <a:prstClr val="black"/>
              </a:solidFill>
            </a:endParaRPr>
          </a:p>
          <a:p>
            <a:pPr indent="2259013">
              <a:buFont typeface="Arial" panose="020B0604020202020204" pitchFamily="34" charset="0"/>
              <a:buNone/>
              <a:tabLst>
                <a:tab pos="1339850" algn="l"/>
              </a:tabLst>
            </a:pPr>
            <a:r>
              <a:rPr lang="el-GR" sz="1900" dirty="0" smtClean="0">
                <a:solidFill>
                  <a:prstClr val="black"/>
                </a:solidFill>
              </a:rPr>
              <a:t>γενικά στο 210538 - 5791</a:t>
            </a:r>
            <a:endParaRPr lang="el-GR" sz="19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4813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>
                <a:solidFill>
                  <a:srgbClr val="0070C0"/>
                </a:solidFill>
              </a:rPr>
              <a:t>Τεχνική Προετοιμασία – </a:t>
            </a:r>
            <a:r>
              <a:rPr lang="el-GR" sz="2800" dirty="0" smtClean="0">
                <a:solidFill>
                  <a:srgbClr val="96004B"/>
                </a:solidFill>
              </a:rPr>
              <a:t>σύνδεση Η/Υ με </a:t>
            </a:r>
            <a:r>
              <a:rPr lang="el-GR" sz="2800" dirty="0" err="1" smtClean="0">
                <a:solidFill>
                  <a:srgbClr val="96004B"/>
                </a:solidFill>
              </a:rPr>
              <a:t>προτζέκτορα</a:t>
            </a:r>
            <a:endParaRPr lang="el-GR" sz="2800" dirty="0">
              <a:solidFill>
                <a:srgbClr val="96004B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6477" y="69269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94" y="54868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0070C0"/>
                </a:solidFill>
              </a:rPr>
              <a:t>πριν τη βιντεοσκόπηση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599"/>
          </a:xfrm>
        </p:spPr>
        <p:txBody>
          <a:bodyPr>
            <a:normAutofit/>
          </a:bodyPr>
          <a:lstStyle/>
          <a:p>
            <a:pPr lvl="0"/>
            <a:r>
              <a:rPr lang="el-GR" sz="1800" dirty="0" smtClean="0"/>
              <a:t>Φοράμε άνετα ρούχα</a:t>
            </a:r>
            <a:r>
              <a:rPr lang="el-GR" sz="1800" dirty="0"/>
              <a:t>.</a:t>
            </a:r>
          </a:p>
          <a:p>
            <a:pPr lvl="0"/>
            <a:r>
              <a:rPr lang="el-GR" sz="1800" dirty="0" smtClean="0"/>
              <a:t>Προσπαθούμε το ντύσιμό μας και η προσωπική μας περιποίηση να είναι όσο πιο λιτά γίνεται (μονόχρωμα ρούχα, αποφυγή μεγάλων κοσμημάτων και έντονου μακιγιάζ) </a:t>
            </a:r>
          </a:p>
          <a:p>
            <a:pPr lvl="0"/>
            <a:r>
              <a:rPr lang="el-GR" sz="1800" dirty="0" smtClean="0"/>
              <a:t>Αποφεύγουμε </a:t>
            </a:r>
            <a:r>
              <a:rPr lang="el-GR" sz="1800" dirty="0"/>
              <a:t>μπλούζες με έντονα και μεγάλα λογότυπα ή μηνύματα.</a:t>
            </a:r>
          </a:p>
          <a:p>
            <a:pPr lvl="0"/>
            <a:r>
              <a:rPr lang="el-GR" sz="1800" dirty="0" smtClean="0"/>
              <a:t>Προσπαθούμε να αποφεύγουμε φοράμε </a:t>
            </a:r>
            <a:r>
              <a:rPr lang="el-GR" sz="1800" dirty="0"/>
              <a:t>μαύρο, λευκό, </a:t>
            </a:r>
            <a:r>
              <a:rPr lang="el-GR" sz="1800" dirty="0" smtClean="0"/>
              <a:t>ή φωτεινά πορτοκαλί/κόκκινα χρώματα. Μπορεί να αλλοιωθεί το αποτέλεσμα της βιντεοσκόπησης.</a:t>
            </a:r>
            <a:endParaRPr lang="el-GR" sz="1800" dirty="0"/>
          </a:p>
          <a:p>
            <a:pPr lvl="0"/>
            <a:r>
              <a:rPr lang="el-GR" sz="1800" dirty="0" smtClean="0"/>
              <a:t>Μονόχρωμα </a:t>
            </a:r>
            <a:r>
              <a:rPr lang="el-GR" sz="1800" dirty="0"/>
              <a:t>πουκάμισα ή μπλούζες είναι η καλύτερη επιλογή. Ιδανικά χρώματα είναι τα: μπλε, μπεζ, </a:t>
            </a:r>
            <a:r>
              <a:rPr lang="en-US" sz="1800" dirty="0"/>
              <a:t>off</a:t>
            </a:r>
            <a:r>
              <a:rPr lang="el-GR" sz="1800" dirty="0"/>
              <a:t>-</a:t>
            </a:r>
            <a:r>
              <a:rPr lang="en-US" sz="1800" dirty="0"/>
              <a:t>white</a:t>
            </a:r>
            <a:r>
              <a:rPr lang="el-GR" sz="1800" dirty="0"/>
              <a:t>, κλπ. </a:t>
            </a:r>
          </a:p>
          <a:p>
            <a:pPr lvl="0"/>
            <a:r>
              <a:rPr lang="el-GR" sz="1800" dirty="0" smtClean="0"/>
              <a:t>Φροντίζουμε </a:t>
            </a:r>
            <a:r>
              <a:rPr lang="el-GR" sz="1800" dirty="0"/>
              <a:t>τα μαλλιά </a:t>
            </a:r>
            <a:r>
              <a:rPr lang="el-GR" sz="1800" dirty="0" smtClean="0"/>
              <a:t>μας </a:t>
            </a:r>
            <a:r>
              <a:rPr lang="el-GR" sz="1800" dirty="0"/>
              <a:t>να είναι καλοχτενισμένα και να μην πέφτουν στο πρόσωπο </a:t>
            </a:r>
            <a:r>
              <a:rPr lang="el-GR" sz="1800" dirty="0" smtClean="0"/>
              <a:t>μας</a:t>
            </a:r>
            <a:r>
              <a:rPr lang="el-GR" sz="1800" dirty="0"/>
              <a:t>.</a:t>
            </a:r>
          </a:p>
          <a:p>
            <a:pPr marL="0" lvl="0" indent="0">
              <a:buNone/>
            </a:pPr>
            <a:endParaRPr lang="el-GR" sz="1800" dirty="0" smtClean="0"/>
          </a:p>
          <a:p>
            <a:pPr marL="0" lvl="0" indent="0" algn="ctr">
              <a:buNone/>
            </a:pPr>
            <a:r>
              <a:rPr lang="el-GR" sz="1800" dirty="0" smtClean="0">
                <a:solidFill>
                  <a:srgbClr val="96004B"/>
                </a:solidFill>
              </a:rPr>
              <a:t>Σε </a:t>
            </a:r>
            <a:r>
              <a:rPr lang="el-GR" sz="1800" dirty="0">
                <a:solidFill>
                  <a:srgbClr val="96004B"/>
                </a:solidFill>
              </a:rPr>
              <a:t>κάθε περίπτωση </a:t>
            </a:r>
            <a:r>
              <a:rPr lang="el-GR" sz="1800" dirty="0" smtClean="0">
                <a:solidFill>
                  <a:srgbClr val="96004B"/>
                </a:solidFill>
              </a:rPr>
              <a:t>βεβαιωνόμαστε </a:t>
            </a:r>
            <a:r>
              <a:rPr lang="el-GR" sz="1800" dirty="0">
                <a:solidFill>
                  <a:srgbClr val="96004B"/>
                </a:solidFill>
              </a:rPr>
              <a:t>ότι </a:t>
            </a:r>
            <a:r>
              <a:rPr lang="el-GR" sz="1800" dirty="0" smtClean="0">
                <a:solidFill>
                  <a:srgbClr val="96004B"/>
                </a:solidFill>
              </a:rPr>
              <a:t>αισθανόμαστε καλά </a:t>
            </a:r>
            <a:r>
              <a:rPr lang="el-GR" sz="1800" dirty="0">
                <a:solidFill>
                  <a:srgbClr val="96004B"/>
                </a:solidFill>
              </a:rPr>
              <a:t>με την εμφάνιση </a:t>
            </a:r>
            <a:r>
              <a:rPr lang="el-GR" sz="1800" dirty="0" smtClean="0">
                <a:solidFill>
                  <a:srgbClr val="96004B"/>
                </a:solidFill>
              </a:rPr>
              <a:t>μας! </a:t>
            </a:r>
            <a:endParaRPr lang="el-GR" sz="1800" dirty="0">
              <a:solidFill>
                <a:srgbClr val="96004B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>
                <a:solidFill>
                  <a:srgbClr val="0070C0"/>
                </a:solidFill>
              </a:rPr>
              <a:t>Προσωπική Προετοιμασία - </a:t>
            </a:r>
            <a:r>
              <a:rPr lang="el-GR" sz="2800" dirty="0" smtClean="0">
                <a:solidFill>
                  <a:srgbClr val="96004B"/>
                </a:solidFill>
              </a:rPr>
              <a:t>Εμφάνιση</a:t>
            </a:r>
            <a:endParaRPr lang="el-GR" sz="2800" dirty="0">
              <a:solidFill>
                <a:srgbClr val="96004B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9269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6369" y="5019779"/>
            <a:ext cx="7848872" cy="43204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94" y="54868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0070C0"/>
                </a:solidFill>
              </a:rPr>
              <a:t>κατά τη βιντεοσκόπηση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599"/>
          </a:xfrm>
        </p:spPr>
        <p:txBody>
          <a:bodyPr>
            <a:normAutofit/>
          </a:bodyPr>
          <a:lstStyle/>
          <a:p>
            <a:pPr lvl="0"/>
            <a:r>
              <a:rPr lang="el-GR" sz="1800" dirty="0" smtClean="0"/>
              <a:t>Αποφεύγουμε να παίζουμε ασυναίσθητα µε  μολύβια, αντικείμενα, το αφτί µας κλπ</a:t>
            </a:r>
            <a:endParaRPr lang="el-GR" sz="1800" dirty="0"/>
          </a:p>
          <a:p>
            <a:pPr lvl="0"/>
            <a:r>
              <a:rPr lang="el-GR" sz="1800" dirty="0" smtClean="0"/>
              <a:t>Προσπαθούμε να κοιτάμε προς την κάμερα</a:t>
            </a:r>
            <a:endParaRPr lang="el-GR" sz="1800" dirty="0"/>
          </a:p>
          <a:p>
            <a:pPr lvl="0"/>
            <a:r>
              <a:rPr lang="el-GR" sz="1800" dirty="0" smtClean="0"/>
              <a:t>Αποφεύγουμε να κουνάμε συνεχώς </a:t>
            </a:r>
            <a:r>
              <a:rPr lang="el-GR" sz="1800" dirty="0"/>
              <a:t>τα χέρια </a:t>
            </a:r>
            <a:endParaRPr lang="el-GR" sz="1800" dirty="0" smtClean="0"/>
          </a:p>
          <a:p>
            <a:pPr lvl="0"/>
            <a:r>
              <a:rPr lang="el-GR" sz="1800" dirty="0" smtClean="0"/>
              <a:t>Βεβαιωνόμαστε </a:t>
            </a:r>
            <a:r>
              <a:rPr lang="el-GR" sz="1800" dirty="0"/>
              <a:t>ότι </a:t>
            </a:r>
            <a:r>
              <a:rPr lang="el-GR" sz="1800" dirty="0" smtClean="0"/>
              <a:t>φωτιζόμαστε ικανοποιητικά </a:t>
            </a:r>
            <a:r>
              <a:rPr lang="el-GR" sz="1800" dirty="0"/>
              <a:t>τόσο </a:t>
            </a:r>
            <a:r>
              <a:rPr lang="el-GR" sz="1800" dirty="0" smtClean="0"/>
              <a:t>εμείς </a:t>
            </a:r>
            <a:r>
              <a:rPr lang="el-GR" sz="1800" dirty="0"/>
              <a:t>όσο και ο πίνακας όπου προβάλλεται η παρουσίαση </a:t>
            </a:r>
            <a:r>
              <a:rPr lang="el-GR" sz="1800" dirty="0" smtClean="0"/>
              <a:t>μας</a:t>
            </a:r>
            <a:r>
              <a:rPr lang="el-GR" sz="1800" dirty="0"/>
              <a:t>. Εάν ο φυσικός φωτισμός δεν </a:t>
            </a:r>
            <a:r>
              <a:rPr lang="el-GR" sz="1800" dirty="0" smtClean="0"/>
              <a:t>επαρκεί ανάβουμε τα </a:t>
            </a:r>
            <a:r>
              <a:rPr lang="el-GR" sz="1800" dirty="0"/>
              <a:t>φώτα της αίθουσας και </a:t>
            </a:r>
            <a:r>
              <a:rPr lang="el-GR" sz="1800" dirty="0" smtClean="0"/>
              <a:t>βεβαιωνόμαστε ότι δεν </a:t>
            </a:r>
            <a:r>
              <a:rPr lang="el-GR" sz="1800" dirty="0"/>
              <a:t>δημιουργείται «σκιά στο πρόσωπό </a:t>
            </a:r>
            <a:r>
              <a:rPr lang="el-GR" sz="1800" dirty="0" smtClean="0"/>
              <a:t>μας».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>
                <a:solidFill>
                  <a:srgbClr val="0070C0"/>
                </a:solidFill>
              </a:rPr>
              <a:t>Προσωπική Προετοιμασία - </a:t>
            </a:r>
            <a:r>
              <a:rPr lang="el-GR" sz="2800" dirty="0" smtClean="0">
                <a:solidFill>
                  <a:srgbClr val="CC0066"/>
                </a:solidFill>
              </a:rPr>
              <a:t>Γενικά</a:t>
            </a:r>
            <a:endParaRPr lang="el-GR" sz="2800" dirty="0">
              <a:solidFill>
                <a:srgbClr val="CC006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9269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94" y="54868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0070C0"/>
                </a:solidFill>
              </a:rPr>
              <a:t>κατά τη βιντεοσκόπηση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599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Ενημερώνουμε </a:t>
            </a:r>
            <a:r>
              <a:rPr lang="el-GR" sz="2000" dirty="0"/>
              <a:t>τους φοιτητές για τη βιντεοσκόπηση του μαθήματος με την παράκληση να παραμείνουν ήσυχοι τουλάχιστον κατά τη διάρκεια τη διάλεξης</a:t>
            </a:r>
            <a:r>
              <a:rPr lang="el-GR" sz="2000" dirty="0" smtClean="0"/>
              <a:t>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Προτρέπουμε τους φοιτητές να εισέλθουν και να εξέλθουν στην αίθουσα </a:t>
            </a:r>
            <a:r>
              <a:rPr lang="el-GR" sz="2000" smtClean="0"/>
              <a:t>ακολουθώντας ειδική διαδρομή </a:t>
            </a:r>
            <a:r>
              <a:rPr lang="el-GR" sz="2000" dirty="0" smtClean="0"/>
              <a:t>ώστε να αποφεύγονται παρεμβολές στη βιντεοσκόπηση.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Χρησιμοποιούμε τις παύσεις για να δώσουμε έμφαση.</a:t>
            </a:r>
            <a:endParaRPr lang="el-GR" sz="2000" dirty="0"/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Αποφεύγουμε να υψώνουμε τον </a:t>
            </a:r>
            <a:r>
              <a:rPr lang="el-GR" sz="2000" dirty="0"/>
              <a:t>τόνο της φωνής </a:t>
            </a:r>
            <a:r>
              <a:rPr lang="el-GR" sz="2000" dirty="0" smtClean="0"/>
              <a:t>μας</a:t>
            </a:r>
            <a:r>
              <a:rPr lang="el-GR" sz="2000" dirty="0"/>
              <a:t>. Εάν </a:t>
            </a:r>
            <a:r>
              <a:rPr lang="el-GR" sz="2000" dirty="0" smtClean="0"/>
              <a:t>διαπιστώσουμε ότι </a:t>
            </a:r>
            <a:r>
              <a:rPr lang="el-GR" sz="2000" dirty="0"/>
              <a:t>ο περιβάλλον θόρυβος αυξάνει </a:t>
            </a:r>
            <a:r>
              <a:rPr lang="el-GR" sz="2000" dirty="0" smtClean="0"/>
              <a:t>μπορούμε να διακόψουμε την </a:t>
            </a:r>
            <a:r>
              <a:rPr lang="el-GR" sz="2000" dirty="0"/>
              <a:t>παρουσίαση </a:t>
            </a:r>
            <a:r>
              <a:rPr lang="el-GR" sz="2000" dirty="0" smtClean="0"/>
              <a:t>μας </a:t>
            </a:r>
            <a:r>
              <a:rPr lang="el-GR" sz="2000" dirty="0"/>
              <a:t>μέχρι να σταματήσει η πηγή του θορύβου.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Καλό είναι να μιλάμε με </a:t>
            </a:r>
            <a:r>
              <a:rPr lang="el-GR" sz="2000" dirty="0"/>
              <a:t>μικρές και </a:t>
            </a:r>
            <a:r>
              <a:rPr lang="el-GR" sz="2000" dirty="0" smtClean="0"/>
              <a:t>σαφείς </a:t>
            </a:r>
            <a:r>
              <a:rPr lang="el-GR" sz="2000" dirty="0"/>
              <a:t>προτάσεις αποφεύγοντας ακρωνύμια ή κλισέ.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Χρησιμοποιούμε όπου </a:t>
            </a:r>
            <a:r>
              <a:rPr lang="el-GR" sz="2000" dirty="0"/>
              <a:t>είναι </a:t>
            </a:r>
            <a:r>
              <a:rPr lang="el-GR" sz="2000" dirty="0" smtClean="0"/>
              <a:t>δυνατόν </a:t>
            </a:r>
            <a:r>
              <a:rPr lang="el-GR" sz="2000" dirty="0"/>
              <a:t>ελληνική ορολογία, αποφεύγοντας τη συνεχή μετάβαση σε ξενόγλωσσους όρους</a:t>
            </a:r>
            <a:r>
              <a:rPr lang="el-GR" sz="2000" dirty="0" smtClean="0"/>
              <a:t>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Αποφεύγουμε να μιλάμε για άλλη διαφάνεια από αυτή που φαίνεται στην οθόνη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Προσπαθούμε να μην κρύβουμε την οθόνη  µε το σώμα, να μη γυρνάμε την πλάτη στο κοινό, να μη μιλάμε κοιτάζοντας τον προβολέα ή την οθόνη και να μην έχουμε τα χέρια στις τσέπες</a:t>
            </a:r>
            <a:endParaRPr lang="el-GR" sz="2000" dirty="0"/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l-GR" sz="2000" dirty="0" smtClean="0"/>
              <a:t>Αποφεύγουμε να διακόπτουμε την ομιλία μας με επιφωνήματα «</a:t>
            </a:r>
            <a:r>
              <a:rPr lang="el-GR" sz="2000" dirty="0" err="1" smtClean="0"/>
              <a:t>αααμ</a:t>
            </a:r>
            <a:r>
              <a:rPr lang="el-GR" sz="2000" dirty="0" smtClean="0"/>
              <a:t>», «</a:t>
            </a:r>
            <a:r>
              <a:rPr lang="el-GR" sz="2000" dirty="0" err="1" smtClean="0"/>
              <a:t>χμμ</a:t>
            </a:r>
            <a:r>
              <a:rPr lang="el-GR" sz="2000" dirty="0" smtClean="0"/>
              <a:t>» </a:t>
            </a:r>
            <a:r>
              <a:rPr lang="el-GR" sz="2000" dirty="0"/>
              <a:t>και άλλες κοινές παρεμβολές. Ελαφριά επιβράδυνση της ομιλίας </a:t>
            </a:r>
            <a:r>
              <a:rPr lang="el-GR" sz="2000" dirty="0" smtClean="0"/>
              <a:t>θα βοηθήσει σημαντικά.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000" dirty="0" smtClean="0">
                <a:solidFill>
                  <a:srgbClr val="96004B"/>
                </a:solidFill>
              </a:rPr>
              <a:t>Την πρώτη φορά που θα ακούσετε τη φωνή σας μάλλον δεν θα την αναγνωρίσετε και κατά πάσα πιθανότητα δεν θα σας αρέσει. Αλλά αυτό συμβαίνει σε όλους </a:t>
            </a:r>
            <a:r>
              <a:rPr lang="en-US" sz="2000" dirty="0" smtClean="0">
                <a:solidFill>
                  <a:srgbClr val="96004B"/>
                </a:solidFill>
                <a:sym typeface="Wingdings" panose="05000000000000000000" pitchFamily="2" charset="2"/>
              </a:rPr>
              <a:t></a:t>
            </a:r>
            <a:endParaRPr lang="el-GR" sz="2000" dirty="0" smtClean="0">
              <a:solidFill>
                <a:srgbClr val="96004B"/>
              </a:solidFill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</a:pPr>
            <a:endParaRPr lang="el-G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>
                <a:solidFill>
                  <a:srgbClr val="0070C0"/>
                </a:solidFill>
              </a:rPr>
              <a:t>Προσωπική Προετοιμασία – </a:t>
            </a:r>
            <a:r>
              <a:rPr lang="el-GR" sz="2800" dirty="0" smtClean="0">
                <a:solidFill>
                  <a:srgbClr val="96004B"/>
                </a:solidFill>
              </a:rPr>
              <a:t>Ηχητική/Οπτική</a:t>
            </a:r>
            <a:endParaRPr lang="el-GR" sz="2800" dirty="0">
              <a:solidFill>
                <a:srgbClr val="96004B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9269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5536" y="5589240"/>
            <a:ext cx="8229600" cy="64807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92651213681ce2dd88b9dd9589469427684f4"/>
  <p:tag name="ARTICULATE_PROJECT_OPEN" val="0"/>
  <p:tag name="ISPRING_RESOURCE_PATHS_HASH_PRESENTER" val="1d259135a9a72673db9abea2817128a97e486cd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6004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1162</Words>
  <Application>Microsoft Office PowerPoint</Application>
  <PresentationFormat>On-screen Show (4:3)</PresentationFormat>
  <Paragraphs>111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OC_template_updated</vt:lpstr>
      <vt:lpstr>Office Theme</vt:lpstr>
      <vt:lpstr>Καλές πρακτικές για τη βιντεοσκόπηση Ανοικτών Ακαδημαϊκών Μαθημάτων</vt:lpstr>
      <vt:lpstr>πριν τη μέρα της βιντεοσκόπησης</vt:lpstr>
      <vt:lpstr>PowerPoint Presentation</vt:lpstr>
      <vt:lpstr>PowerPoint Presentation</vt:lpstr>
      <vt:lpstr>πριν τη βιντεοσκόπηση</vt:lpstr>
      <vt:lpstr>κατά τη βιντεοσκόπηση</vt:lpstr>
      <vt:lpstr>κατά τη βιντεοσκόπηση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Ανοικτά Ακαδημαϊκά Μαθήματα</dc:title>
  <dc:creator>alex</dc:creator>
  <cp:lastModifiedBy>alex</cp:lastModifiedBy>
  <cp:revision>49</cp:revision>
  <dcterms:created xsi:type="dcterms:W3CDTF">2006-08-16T00:00:00Z</dcterms:created>
  <dcterms:modified xsi:type="dcterms:W3CDTF">2015-12-03T12:43:01Z</dcterms:modified>
</cp:coreProperties>
</file>