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1" r:id="rId3"/>
  </p:sldMasterIdLst>
  <p:notesMasterIdLst>
    <p:notesMasterId r:id="rId22"/>
  </p:notesMasterIdLst>
  <p:handoutMasterIdLst>
    <p:handoutMasterId r:id="rId23"/>
  </p:handoutMasterIdLst>
  <p:sldIdLst>
    <p:sldId id="270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291" r:id="rId14"/>
    <p:sldId id="271" r:id="rId15"/>
    <p:sldId id="272" r:id="rId16"/>
    <p:sldId id="273" r:id="rId17"/>
    <p:sldId id="274" r:id="rId18"/>
    <p:sldId id="275" r:id="rId19"/>
    <p:sldId id="276" r:id="rId20"/>
    <p:sldId id="278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50DB0-E422-4C45-88C4-D7FB6C2BDCEF}" type="datetimeFigureOut">
              <a:rPr lang="el-GR" smtClean="0"/>
              <a:t>20/7/2015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B994E-E3A1-4E14-B947-43778668D4E8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91552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96FCB-A24E-42BD-8573-5BE9B15A6E5E}" type="datetimeFigureOut">
              <a:rPr lang="el-GR" smtClean="0"/>
              <a:t>20/7/2015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C78B4-661C-4EF8-8CDA-1009C8BF2BC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3495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ύλεμα διαγώνιας γωνίας του ορθογωνίου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49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4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26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976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84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91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636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38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extLst/>
          </a:lstStyle>
          <a:p>
            <a:r>
              <a:rPr kumimoji="0" lang="el-GR" dirty="0" err="1" smtClean="0"/>
              <a:t>Kλικ</a:t>
            </a:r>
            <a:r>
              <a:rPr kumimoji="0" lang="el-GR" dirty="0" smtClean="0"/>
              <a:t> για επεξεργασία του τίτλου</a:t>
            </a:r>
            <a:endParaRPr kumimoji="0"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  <a:extLst/>
          </a:lstStyle>
          <a:p>
            <a:pPr lvl="0" eaLnBrk="1" latinLnBrk="0" hangingPunct="1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 eaLnBrk="1" latinLnBrk="0" hangingPunct="1"/>
            <a:r>
              <a:rPr lang="el-GR" dirty="0" smtClean="0"/>
              <a:t>Δεύτερου επιπέδου</a:t>
            </a:r>
          </a:p>
          <a:p>
            <a:pPr lvl="2" eaLnBrk="1" latinLnBrk="0" hangingPunct="1"/>
            <a:r>
              <a:rPr lang="el-GR" dirty="0" smtClean="0"/>
              <a:t>Τρίτου επιπέδου</a:t>
            </a:r>
          </a:p>
          <a:p>
            <a:pPr lvl="3" eaLnBrk="1" latinLnBrk="0" hangingPunct="1"/>
            <a:r>
              <a:rPr lang="el-GR" dirty="0" smtClean="0"/>
              <a:t>Τέταρτου επιπέδου</a:t>
            </a:r>
          </a:p>
          <a:p>
            <a:pPr lvl="4" eaLnBrk="1" latinLnBrk="0" hangingPunct="1"/>
            <a:r>
              <a:rPr lang="el-GR" dirty="0" smtClean="0"/>
              <a:t>Πέμπτου επιπέδου</a:t>
            </a:r>
            <a:endParaRPr kumimoji="0" lang="en-US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0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54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48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5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3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73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010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66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21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07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52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208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10 - Ορθογώνιο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9" name="8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l-GR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ύλεμα διαγώνιας γωνίας του ορθογωνίου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l-GR" dirty="0" err="1" smtClean="0"/>
              <a:t>Kλικ</a:t>
            </a:r>
            <a:r>
              <a:rPr kumimoji="0" lang="el-GR" dirty="0" smtClean="0"/>
              <a:t> για επεξεργασία του τίτλου</a:t>
            </a:r>
            <a:endParaRPr kumimoji="0" lang="en-US" dirty="0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dirty="0" err="1" smtClean="0"/>
              <a:t>Kλικ</a:t>
            </a:r>
            <a:r>
              <a:rPr kumimoji="0" lang="el-GR" dirty="0" smtClean="0"/>
              <a:t> για επεξεργασία των στυλ του υποδείγματος</a:t>
            </a:r>
          </a:p>
          <a:p>
            <a:pPr lvl="1" eaLnBrk="1" latinLnBrk="0" hangingPunct="1"/>
            <a:r>
              <a:rPr kumimoji="0" lang="el-GR" dirty="0" smtClean="0"/>
              <a:t>Δεύτερου επιπέδου</a:t>
            </a:r>
          </a:p>
          <a:p>
            <a:pPr lvl="2" eaLnBrk="1" latinLnBrk="0" hangingPunct="1"/>
            <a:r>
              <a:rPr kumimoji="0" lang="el-GR" dirty="0" smtClean="0"/>
              <a:t>Τρίτου επιπέδου</a:t>
            </a:r>
          </a:p>
          <a:p>
            <a:pPr lvl="3" eaLnBrk="1" latinLnBrk="0" hangingPunct="1"/>
            <a:r>
              <a:rPr kumimoji="0" lang="el-GR" dirty="0" smtClean="0"/>
              <a:t>Τέταρτου επιπέδου</a:t>
            </a:r>
          </a:p>
          <a:p>
            <a:pPr lvl="4" eaLnBrk="1" latinLnBrk="0" hangingPunct="1"/>
            <a:r>
              <a:rPr kumimoji="0" lang="el-GR" dirty="0" smtClean="0"/>
              <a:t>Πέμπτου επιπέδου</a:t>
            </a:r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54864" algn="r" rtl="0" eaLnBrk="1" latinLnBrk="0" hangingPunct="1">
        <a:spcBef>
          <a:spcPct val="0"/>
        </a:spcBef>
        <a:buNone/>
        <a:defRPr kumimoji="0" sz="40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Calibri" panose="020F0502020204030204" pitchFamily="34" charset="0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8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43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Τεχνική Ψιμυθίωσης Θεαμάτων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191663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4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Μακιγιάζ έγχρωμης φωτογραφίας και φιλμ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/>
              <a:t>Μικελάτου Ευθυμία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/>
              <a:t>Αισθητικός Κοσμητολόγος  B.Sc., M.Sc.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Αισθητικής και Κοσμητολογίας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600" dirty="0">
                <a:solidFill>
                  <a:prstClr val="black"/>
                </a:solidFill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64220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01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</a:t>
            </a:r>
            <a:r>
              <a:rPr lang="el-GR" dirty="0" smtClean="0"/>
              <a:t>ωτοσκιάσεις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12" y="1646238"/>
            <a:ext cx="6802175" cy="4525962"/>
          </a:xfr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903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Τσιγώνια Αλεξάνδρα - Μικελάτου Έφη,</a:t>
            </a:r>
          </a:p>
          <a:p>
            <a:pPr>
              <a:buNone/>
            </a:pPr>
            <a:r>
              <a:rPr lang="el-GR" i="1" dirty="0" smtClean="0"/>
              <a:t>	Μακιγιάζ Παραστατικών Τεχνών-Τεχνική Προσθετικών υλικών.</a:t>
            </a:r>
            <a:r>
              <a:rPr lang="el-GR" dirty="0" smtClean="0"/>
              <a:t> (2010). Αθήνα, εκδόσεις Δεσμός</a:t>
            </a:r>
            <a:r>
              <a:rPr lang="en-US" smtClean="0"/>
              <a:t>.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356992"/>
            <a:ext cx="3924940" cy="2620715"/>
          </a:xfrm>
          <a:prstGeom prst="rect">
            <a:avLst/>
          </a:prstGeo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663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01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703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Ευθυμία Μικελάτου 2014</a:t>
            </a:r>
            <a:r>
              <a:rPr lang="el-GR" sz="2000" dirty="0"/>
              <a:t>. </a:t>
            </a:r>
            <a:r>
              <a:rPr lang="el-GR" sz="2000" dirty="0" smtClean="0"/>
              <a:t>Ευθυμία Μικελάτου. «Τεχνική Ψιμυθίωσης Θεαμάτων. </a:t>
            </a:r>
            <a:r>
              <a:rPr lang="el-GR" sz="2000" dirty="0"/>
              <a:t>Ενότητα </a:t>
            </a:r>
            <a:r>
              <a:rPr lang="en-US" sz="2000" dirty="0"/>
              <a:t>4</a:t>
            </a:r>
            <a:r>
              <a:rPr lang="el-GR" sz="2000" dirty="0" smtClean="0"/>
              <a:t>: Μακιγιάζ έγχρωμης φωτογραφίας </a:t>
            </a:r>
            <a:r>
              <a:rPr lang="el-GR" sz="2000" smtClean="0"/>
              <a:t>και φιλμ».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0260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</a:rPr>
              <a:t>τόπο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Ο </a:t>
            </a:r>
            <a:r>
              <a:rPr lang="el-GR" dirty="0">
                <a:solidFill>
                  <a:prstClr val="black"/>
                </a:solidFill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67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δημιουργού.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50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194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1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Μακιγιάζ έγχρωμης φωτογραφίας &amp; φιλμ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Τα έγχρωμα φιλμ κατασκευάζονται για ορισμένη θερμοκρασία χρώματος. Η μονάδα μέτρησης της θερμοκρασίας του χρώματος είναι απαραίτητη για να ελέγχεται απόλυτα η μεταβλητότητα των αποχρώσεων των χρωμάτων.</a:t>
            </a:r>
          </a:p>
          <a:p>
            <a:r>
              <a:rPr lang="el-GR" sz="2800" dirty="0" smtClean="0"/>
              <a:t>Το σύμβολο Κ αποτελεί τη μονάδα μέτρησης της θερμοκρασίας του χρώματος και ονομάζεται βαθμός Κέλβιν</a:t>
            </a:r>
          </a:p>
          <a:p>
            <a:endParaRPr lang="el-GR" sz="2800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1904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Κατηγοριοποίηση έγχρωμων φιλμ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Οι πηγές φωτισμού παρέχουν μια ποικιλία από θερμοκρασίες χρώματος και πρακτικά θα ήταν αδύνατον να κατασκευαστεί για κάθε πηγή και ένα χωριστό φιλμ.</a:t>
            </a:r>
          </a:p>
          <a:p>
            <a:r>
              <a:rPr lang="el-GR" dirty="0" smtClean="0"/>
              <a:t>Κατασκευάζονται φιλμ τριών κατηγοριών, τα οποία ανταποκρίνονται σε τρεις διαφορετικές θερμοκρασίες και είναι τα εξής:</a:t>
            </a:r>
          </a:p>
          <a:p>
            <a:pPr marL="442913"/>
            <a:r>
              <a:rPr lang="el-GR" dirty="0" smtClean="0"/>
              <a:t>Έγχρωμα φιλμ ημέρας 5600Κ(</a:t>
            </a:r>
            <a:r>
              <a:rPr lang="en-US" dirty="0" smtClean="0"/>
              <a:t>daylight type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 smtClean="0"/>
          </a:p>
          <a:p>
            <a:pPr marL="442913"/>
            <a:r>
              <a:rPr lang="el-GR" dirty="0" smtClean="0"/>
              <a:t>Έγχρωμα φιλμ τύπου Α 3400 Κ (</a:t>
            </a:r>
            <a:r>
              <a:rPr lang="en-US" dirty="0" smtClean="0"/>
              <a:t>type A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 smtClean="0"/>
          </a:p>
          <a:p>
            <a:pPr marL="442913"/>
            <a:r>
              <a:rPr lang="el-GR" dirty="0" smtClean="0"/>
              <a:t>Έγχρωμα φιλμ τύπου Β 3200 Κ 9 (</a:t>
            </a:r>
            <a:r>
              <a:rPr lang="en-US" dirty="0" smtClean="0"/>
              <a:t>type B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600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Ψηφιακή φωτογραφία </a:t>
            </a:r>
            <a:r>
              <a:rPr lang="el-GR" sz="3200" dirty="0" smtClean="0"/>
              <a:t>1/2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Η ψηφιακή εκτύπωση έχει σχεδόν εξολοκλήρου αντικαταστήσει την χρήση του παραδοσιακού φιλμ στις φωτογραφικές μηχανές.</a:t>
            </a:r>
          </a:p>
          <a:p>
            <a:r>
              <a:rPr lang="el-GR" dirty="0" smtClean="0"/>
              <a:t>Η εντυπωσιακή διαφορά είναι ότι το σήμα που αποτυπώνει μπορούμε να το επεξεργαστούμε μαθηματικά, με πολλούς τρόπους και οι πληροφορίες που ορίζουν ένα  </a:t>
            </a:r>
            <a:r>
              <a:rPr lang="en-US" dirty="0" smtClean="0"/>
              <a:t>pixel</a:t>
            </a:r>
            <a:r>
              <a:rPr lang="el-GR" dirty="0" smtClean="0"/>
              <a:t> μπορούν να μεταδοθούν, να τροποποιηθούν κλπ.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790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Ψηφιακή φωτογραφία </a:t>
            </a:r>
            <a:r>
              <a:rPr lang="el-GR" sz="3200" dirty="0" smtClean="0"/>
              <a:t>2/2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46237"/>
            <a:ext cx="4762872" cy="4526280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Οι ψηφιακές μηχανές αποτυπώνουν με μεγαλύτερη ευκρίνεια ένα  επαγγελματικό μακιγιάζ</a:t>
            </a:r>
            <a:r>
              <a:rPr lang="en-US" dirty="0" smtClean="0"/>
              <a:t>.</a:t>
            </a:r>
          </a:p>
          <a:p>
            <a:r>
              <a:rPr lang="el-GR" dirty="0" smtClean="0"/>
              <a:t>Παρέχουν όμως το πλεονέκτημα της  επεξεργασίας της εικόνας,  του χρώματος, του φωτισμού και</a:t>
            </a:r>
          </a:p>
          <a:p>
            <a:r>
              <a:rPr lang="el-GR" dirty="0" smtClean="0"/>
              <a:t>Επομένως να διορθώσουν σε κάποιο βαθμό τυχόν ατέλειες. </a:t>
            </a:r>
          </a:p>
          <a:p>
            <a:endParaRPr lang="el-GR" dirty="0"/>
          </a:p>
        </p:txBody>
      </p:sp>
      <p:pic>
        <p:nvPicPr>
          <p:cNvPr id="3074" name="Picture 2" descr="C:\Users\Efi\Desktop\contouring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628800"/>
            <a:ext cx="3876675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9745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Το </a:t>
            </a:r>
            <a:r>
              <a:rPr lang="el-GR" dirty="0" smtClean="0"/>
              <a:t>μακιγιάζ </a:t>
            </a:r>
            <a:r>
              <a:rPr lang="el-GR" sz="3200" dirty="0" smtClean="0"/>
              <a:t>1/4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μακιγιάζ θα πρέπει να προσαρμόζεται  ανάλογα με την ευαισθησία του φιλμ. Μερικά φιλμ τονίζουν ιδιαίτερα ορισμένα χρώματα.</a:t>
            </a:r>
          </a:p>
          <a:p>
            <a:r>
              <a:rPr lang="el-GR" dirty="0" smtClean="0"/>
              <a:t>Στην φωτογραφία απαιτούνται υλικά νέας τεχνολογίας με μικροσκοπικά μόρια, ώστε να μοιάζει η επιδερμίδα λεπτή και φυσική και το μακιγιάζ φυσικό.</a:t>
            </a:r>
          </a:p>
          <a:p>
            <a:pPr lvl="0"/>
            <a:r>
              <a:rPr lang="en-US" dirty="0" smtClean="0"/>
              <a:t>Fond de teint</a:t>
            </a:r>
            <a:r>
              <a:rPr lang="el-GR" dirty="0" smtClean="0"/>
              <a:t>: Χρησιμοποιούμε τέσσερα χρώματα ως βάση στους τόνους του μπεζ. </a:t>
            </a:r>
          </a:p>
          <a:p>
            <a:pPr lvl="0"/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467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μακιγιάζ </a:t>
            </a:r>
            <a:r>
              <a:rPr lang="el-GR" sz="3200" dirty="0" smtClean="0"/>
              <a:t>2/4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sz="2400" dirty="0" smtClean="0"/>
              <a:t>Πρέπει να προσέξουμε τη λάμψη του ντεκόρ για να φτιάξουμε το χρώμα της βάσης του προσώπου, π.χ αν ένα άτομο είναι περιτριγυρισμένο από μπλε, πρέπει να </a:t>
            </a:r>
            <a:r>
              <a:rPr lang="el-GR" sz="2400" dirty="0"/>
              <a:t>δυναμώσουμε το χρωματισμό του προσώπου σε χρυσαφί για να κρατήσει μια καλή όψη.</a:t>
            </a:r>
          </a:p>
          <a:p>
            <a:endParaRPr lang="el-GR" dirty="0"/>
          </a:p>
        </p:txBody>
      </p:sp>
      <p:pic>
        <p:nvPicPr>
          <p:cNvPr id="1026" name="Picture 2" descr="C:\Users\Efi\Desktop\thumbnail.jpg"/>
          <p:cNvPicPr>
            <a:picLocks noChangeAspect="1" noChangeArrowheads="1"/>
          </p:cNvPicPr>
          <p:nvPr/>
        </p:nvPicPr>
        <p:blipFill>
          <a:blip r:embed="rId2" cstate="print"/>
          <a:srcRect l="23622" r="21850"/>
          <a:stretch>
            <a:fillRect/>
          </a:stretch>
        </p:blipFill>
        <p:spPr bwMode="auto">
          <a:xfrm>
            <a:off x="1187624" y="3718068"/>
            <a:ext cx="2333131" cy="28748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1750"/>
        </p:spPr>
      </p:pic>
      <p:pic>
        <p:nvPicPr>
          <p:cNvPr id="1027" name="Picture 3" descr="C:\Users\Efi\Desktop\e3deb40d715983d4b891cddd655690a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29021"/>
            <a:ext cx="2670456" cy="28529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69850" prst="coolSlant"/>
          </a:sp3d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14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μακιγιάζ </a:t>
            </a:r>
            <a:r>
              <a:rPr lang="el-GR" sz="3200" dirty="0" smtClean="0"/>
              <a:t>3/4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Ο έντονος φωτισμός απαιτεί μια πιο σκούρα βάση </a:t>
            </a:r>
            <a:r>
              <a:rPr lang="en-US" dirty="0" smtClean="0"/>
              <a:t>fond de teint.</a:t>
            </a:r>
          </a:p>
          <a:p>
            <a:r>
              <a:rPr lang="en-US" dirty="0" smtClean="0"/>
              <a:t>To style </a:t>
            </a:r>
            <a:r>
              <a:rPr lang="el-GR" dirty="0" smtClean="0"/>
              <a:t>και η ένταση των χρωμάτων εξαρτάται από την σκηνοθεσία ή το </a:t>
            </a:r>
            <a:r>
              <a:rPr lang="en-US" dirty="0" smtClean="0"/>
              <a:t>concept </a:t>
            </a:r>
            <a:r>
              <a:rPr lang="el-GR" dirty="0" smtClean="0"/>
              <a:t>της φωτογράφισης.</a:t>
            </a:r>
          </a:p>
          <a:p>
            <a:r>
              <a:rPr lang="el-GR" dirty="0" smtClean="0"/>
              <a:t>Απαιτούνται φωτοσκιάσεις, ώστε να δείχνει ανάγλυφα η κατατομή των οστών του προσώπου, να προβάλουν τα όμορφα χαρακτηριστικά και να μετριάζονται οι ατέλειες.</a:t>
            </a:r>
          </a:p>
          <a:p>
            <a:r>
              <a:rPr lang="el-GR" dirty="0" smtClean="0"/>
              <a:t>Τονίζουμε έντονα τα μάτια και τα φρύδια στις φυσικές τους γραμμές.</a:t>
            </a:r>
          </a:p>
          <a:p>
            <a:r>
              <a:rPr lang="el-GR" dirty="0" smtClean="0"/>
              <a:t>Σμιλεύονται τα ζυγωματικά με την χρήση δυο διαφορετικών τόνων ρουζ.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854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μακιγιάζ </a:t>
            </a:r>
            <a:r>
              <a:rPr lang="el-GR" sz="3200" dirty="0" smtClean="0"/>
              <a:t>4/4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l-GR" dirty="0" smtClean="0"/>
              <a:t>Ρουζ: απλώνουμε στα μήλα μια σκιά αδύνατη μπεζ-πορτοκαλί, η οποία μπορεί να είναι περλέ.</a:t>
            </a:r>
          </a:p>
          <a:p>
            <a:pPr lvl="0"/>
            <a:r>
              <a:rPr lang="el-GR" dirty="0" smtClean="0"/>
              <a:t>Μάτια: Απλώνουμε στα βλέφαρα μια σκιά την οποία τραβάμε ως τους κροτάφους και σβήνει ομαλά.</a:t>
            </a:r>
          </a:p>
          <a:p>
            <a:pPr lvl="0"/>
            <a:r>
              <a:rPr lang="el-GR" dirty="0" smtClean="0"/>
              <a:t>Χείλια: περιγράφονται με καφέ, απαλό μολύβι, καλά απλωμένο και μετά σκεπάζονται με ένα κόκκινο διαφανές ή απλώς λαμπερό κραγιόν.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887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Τήξη">
  <a:themeElements>
    <a:clrScheme name="Προσαρμοσμένος 2">
      <a:dk1>
        <a:srgbClr val="00B05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Τήξη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184</TotalTime>
  <Words>1075</Words>
  <Application>Microsoft Office PowerPoint</Application>
  <PresentationFormat>Προβολή στην οθόνη (4:3)</PresentationFormat>
  <Paragraphs>112</Paragraphs>
  <Slides>18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18</vt:i4>
      </vt:variant>
    </vt:vector>
  </HeadingPairs>
  <TitlesOfParts>
    <vt:vector size="21" baseType="lpstr">
      <vt:lpstr>Τήξη</vt:lpstr>
      <vt:lpstr>OC_template_updated</vt:lpstr>
      <vt:lpstr>1_OC_template_updated</vt:lpstr>
      <vt:lpstr>Τεχνική Ψιμυθίωσης Θεαμάτων</vt:lpstr>
      <vt:lpstr>Μακιγιάζ έγχρωμης φωτογραφίας &amp; φιλμ</vt:lpstr>
      <vt:lpstr>Κατηγοριοποίηση έγχρωμων φιλμ</vt:lpstr>
      <vt:lpstr>Ψηφιακή φωτογραφία 1/2</vt:lpstr>
      <vt:lpstr>Ψηφιακή φωτογραφία 2/2</vt:lpstr>
      <vt:lpstr>Το μακιγιάζ 1/4</vt:lpstr>
      <vt:lpstr>Το μακιγιάζ 2/4</vt:lpstr>
      <vt:lpstr>Το μακιγιάζ 3/4</vt:lpstr>
      <vt:lpstr>Το μακιγιάζ 4/4</vt:lpstr>
      <vt:lpstr>Φωτοσκιάσεις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Τεχνική Ψιμυθίωση Θεαμάτων</dc:title>
  <dc:creator>opencourses@teiath.gr</dc:creator>
  <cp:lastModifiedBy>fkaram2</cp:lastModifiedBy>
  <cp:revision>31</cp:revision>
  <dcterms:created xsi:type="dcterms:W3CDTF">2015-03-22T18:35:29Z</dcterms:created>
  <dcterms:modified xsi:type="dcterms:W3CDTF">2015-07-20T07:40:18Z</dcterms:modified>
</cp:coreProperties>
</file>