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73"/>
  </p:notesMasterIdLst>
  <p:handoutMasterIdLst>
    <p:handoutMasterId r:id="rId74"/>
  </p:handoutMasterIdLst>
  <p:sldIdLst>
    <p:sldId id="340"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33"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4" r:id="rId66"/>
    <p:sldId id="335" r:id="rId67"/>
    <p:sldId id="336" r:id="rId68"/>
    <p:sldId id="337" r:id="rId69"/>
    <p:sldId id="338" r:id="rId70"/>
    <p:sldId id="341" r:id="rId71"/>
    <p:sldId id="339" r:id="rId72"/>
  </p:sldIdLst>
  <p:sldSz cx="9144000" cy="6858000" type="screen4x3"/>
  <p:notesSz cx="7104063" cy="10234613"/>
  <p:custDataLst>
    <p:tags r:id="rId7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8" d="100"/>
          <a:sy n="118" d="100"/>
        </p:scale>
        <p:origin x="-1608"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549146248707711E-2"/>
          <c:y val="3.4723292394035071E-2"/>
          <c:w val="0.86928937007874063"/>
          <c:h val="0.69111803732866905"/>
        </c:manualLayout>
      </c:layout>
      <c:lineChart>
        <c:grouping val="standard"/>
        <c:varyColors val="0"/>
        <c:ser>
          <c:idx val="0"/>
          <c:order val="0"/>
          <c:marker>
            <c:spPr>
              <a:noFill/>
            </c:spPr>
          </c:marker>
          <c:cat>
            <c:strRef>
              <c:f>Φύλλο1!$G$1:$G$8</c:f>
              <c:strCache>
                <c:ptCount val="8"/>
                <c:pt idx="0">
                  <c:v>25/1/2010</c:v>
                </c:pt>
                <c:pt idx="1">
                  <c:v>24/2/2010</c:v>
                </c:pt>
                <c:pt idx="2">
                  <c:v>12/5/2010</c:v>
                </c:pt>
                <c:pt idx="3">
                  <c:v>25/20/2010</c:v>
                </c:pt>
                <c:pt idx="4">
                  <c:v>30/9/2011</c:v>
                </c:pt>
                <c:pt idx="5">
                  <c:v>27/4/2012</c:v>
                </c:pt>
                <c:pt idx="6">
                  <c:v>24/10/2012</c:v>
                </c:pt>
                <c:pt idx="7">
                  <c:v>29/8/2013</c:v>
                </c:pt>
              </c:strCache>
            </c:strRef>
          </c:cat>
          <c:val>
            <c:numRef>
              <c:f>Φύλλο1!$D$1:$D$8</c:f>
              <c:numCache>
                <c:formatCode>General</c:formatCode>
                <c:ptCount val="8"/>
                <c:pt idx="0">
                  <c:v>18</c:v>
                </c:pt>
                <c:pt idx="1">
                  <c:v>18</c:v>
                </c:pt>
                <c:pt idx="2">
                  <c:v>18</c:v>
                </c:pt>
                <c:pt idx="3">
                  <c:v>18</c:v>
                </c:pt>
                <c:pt idx="4">
                  <c:v>18</c:v>
                </c:pt>
                <c:pt idx="5">
                  <c:v>18</c:v>
                </c:pt>
                <c:pt idx="6">
                  <c:v>18</c:v>
                </c:pt>
                <c:pt idx="7">
                  <c:v>18</c:v>
                </c:pt>
              </c:numCache>
            </c:numRef>
          </c:val>
          <c:smooth val="0"/>
        </c:ser>
        <c:ser>
          <c:idx val="1"/>
          <c:order val="1"/>
          <c:marker>
            <c:symbol val="none"/>
          </c:marker>
          <c:cat>
            <c:strRef>
              <c:f>Φύλλο1!$G$1:$G$8</c:f>
              <c:strCache>
                <c:ptCount val="8"/>
                <c:pt idx="0">
                  <c:v>25/1/2010</c:v>
                </c:pt>
                <c:pt idx="1">
                  <c:v>24/2/2010</c:v>
                </c:pt>
                <c:pt idx="2">
                  <c:v>12/5/2010</c:v>
                </c:pt>
                <c:pt idx="3">
                  <c:v>25/20/2010</c:v>
                </c:pt>
                <c:pt idx="4">
                  <c:v>30/9/2011</c:v>
                </c:pt>
                <c:pt idx="5">
                  <c:v>27/4/2012</c:v>
                </c:pt>
                <c:pt idx="6">
                  <c:v>24/10/2012</c:v>
                </c:pt>
                <c:pt idx="7">
                  <c:v>29/8/2013</c:v>
                </c:pt>
              </c:strCache>
            </c:strRef>
          </c:cat>
          <c:val>
            <c:numRef>
              <c:f>Φύλλο1!$E$1:$E$8</c:f>
              <c:numCache>
                <c:formatCode>General</c:formatCode>
                <c:ptCount val="8"/>
                <c:pt idx="0">
                  <c:v>45</c:v>
                </c:pt>
                <c:pt idx="1">
                  <c:v>45</c:v>
                </c:pt>
                <c:pt idx="2">
                  <c:v>45</c:v>
                </c:pt>
                <c:pt idx="3">
                  <c:v>45</c:v>
                </c:pt>
                <c:pt idx="4">
                  <c:v>45</c:v>
                </c:pt>
                <c:pt idx="5">
                  <c:v>45</c:v>
                </c:pt>
                <c:pt idx="6">
                  <c:v>45</c:v>
                </c:pt>
                <c:pt idx="7">
                  <c:v>45</c:v>
                </c:pt>
              </c:numCache>
            </c:numRef>
          </c:val>
          <c:smooth val="0"/>
        </c:ser>
        <c:ser>
          <c:idx val="2"/>
          <c:order val="2"/>
          <c:cat>
            <c:strRef>
              <c:f>Φύλλο1!$G$1:$G$8</c:f>
              <c:strCache>
                <c:ptCount val="8"/>
                <c:pt idx="0">
                  <c:v>25/1/2010</c:v>
                </c:pt>
                <c:pt idx="1">
                  <c:v>24/2/2010</c:v>
                </c:pt>
                <c:pt idx="2">
                  <c:v>12/5/2010</c:v>
                </c:pt>
                <c:pt idx="3">
                  <c:v>25/20/2010</c:v>
                </c:pt>
                <c:pt idx="4">
                  <c:v>30/9/2011</c:v>
                </c:pt>
                <c:pt idx="5">
                  <c:v>27/4/2012</c:v>
                </c:pt>
                <c:pt idx="6">
                  <c:v>24/10/2012</c:v>
                </c:pt>
                <c:pt idx="7">
                  <c:v>29/8/2013</c:v>
                </c:pt>
              </c:strCache>
            </c:strRef>
          </c:cat>
          <c:val>
            <c:numRef>
              <c:f>Φύλλο1!$F$1:$F$8</c:f>
              <c:numCache>
                <c:formatCode>General</c:formatCode>
                <c:ptCount val="8"/>
                <c:pt idx="0">
                  <c:v>15.8</c:v>
                </c:pt>
                <c:pt idx="1">
                  <c:v>17</c:v>
                </c:pt>
                <c:pt idx="2">
                  <c:v>19</c:v>
                </c:pt>
                <c:pt idx="3">
                  <c:v>17</c:v>
                </c:pt>
                <c:pt idx="4">
                  <c:v>18</c:v>
                </c:pt>
                <c:pt idx="5">
                  <c:v>15</c:v>
                </c:pt>
                <c:pt idx="6">
                  <c:v>15</c:v>
                </c:pt>
                <c:pt idx="7">
                  <c:v>15</c:v>
                </c:pt>
              </c:numCache>
            </c:numRef>
          </c:val>
          <c:smooth val="0"/>
        </c:ser>
        <c:dLbls>
          <c:showLegendKey val="0"/>
          <c:showVal val="0"/>
          <c:showCatName val="0"/>
          <c:showSerName val="0"/>
          <c:showPercent val="0"/>
          <c:showBubbleSize val="0"/>
        </c:dLbls>
        <c:marker val="1"/>
        <c:smooth val="0"/>
        <c:axId val="42440192"/>
        <c:axId val="42338560"/>
      </c:lineChart>
      <c:catAx>
        <c:axId val="42440192"/>
        <c:scaling>
          <c:orientation val="minMax"/>
        </c:scaling>
        <c:delete val="0"/>
        <c:axPos val="b"/>
        <c:majorTickMark val="out"/>
        <c:minorTickMark val="none"/>
        <c:tickLblPos val="nextTo"/>
        <c:crossAx val="42338560"/>
        <c:crosses val="autoZero"/>
        <c:auto val="1"/>
        <c:lblAlgn val="ctr"/>
        <c:lblOffset val="100"/>
        <c:noMultiLvlLbl val="0"/>
      </c:catAx>
      <c:valAx>
        <c:axId val="42338560"/>
        <c:scaling>
          <c:logBase val="10"/>
          <c:orientation val="minMax"/>
        </c:scaling>
        <c:delete val="0"/>
        <c:axPos val="l"/>
        <c:majorGridlines/>
        <c:numFmt formatCode="General" sourceLinked="1"/>
        <c:majorTickMark val="out"/>
        <c:minorTickMark val="none"/>
        <c:tickLblPos val="nextTo"/>
        <c:crossAx val="42440192"/>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pPr>
              <a:noFill/>
            </c:spPr>
          </c:marker>
          <c:cat>
            <c:strRef>
              <c:f>Φύλλο1!$G$1:$G$8</c:f>
              <c:strCache>
                <c:ptCount val="8"/>
                <c:pt idx="0">
                  <c:v>25/1/2010</c:v>
                </c:pt>
                <c:pt idx="1">
                  <c:v>24/2/2010</c:v>
                </c:pt>
                <c:pt idx="2">
                  <c:v>12/5/2010</c:v>
                </c:pt>
                <c:pt idx="3">
                  <c:v>25/20/2010</c:v>
                </c:pt>
                <c:pt idx="4">
                  <c:v>30/9/2011</c:v>
                </c:pt>
                <c:pt idx="5">
                  <c:v>27/4/2012</c:v>
                </c:pt>
                <c:pt idx="6">
                  <c:v>24/10/2012</c:v>
                </c:pt>
                <c:pt idx="7">
                  <c:v>29/8/2013</c:v>
                </c:pt>
              </c:strCache>
            </c:strRef>
          </c:cat>
          <c:val>
            <c:numRef>
              <c:f>Φύλλο1!$D$1:$D$8</c:f>
              <c:numCache>
                <c:formatCode>General</c:formatCode>
                <c:ptCount val="8"/>
                <c:pt idx="0">
                  <c:v>18</c:v>
                </c:pt>
                <c:pt idx="1">
                  <c:v>18</c:v>
                </c:pt>
                <c:pt idx="2">
                  <c:v>18</c:v>
                </c:pt>
                <c:pt idx="3">
                  <c:v>18</c:v>
                </c:pt>
                <c:pt idx="4">
                  <c:v>18</c:v>
                </c:pt>
                <c:pt idx="5">
                  <c:v>18</c:v>
                </c:pt>
                <c:pt idx="6">
                  <c:v>18</c:v>
                </c:pt>
                <c:pt idx="7">
                  <c:v>18</c:v>
                </c:pt>
              </c:numCache>
            </c:numRef>
          </c:val>
          <c:smooth val="0"/>
        </c:ser>
        <c:ser>
          <c:idx val="1"/>
          <c:order val="1"/>
          <c:marker>
            <c:symbol val="none"/>
          </c:marker>
          <c:cat>
            <c:strRef>
              <c:f>Φύλλο1!$G$1:$G$8</c:f>
              <c:strCache>
                <c:ptCount val="8"/>
                <c:pt idx="0">
                  <c:v>25/1/2010</c:v>
                </c:pt>
                <c:pt idx="1">
                  <c:v>24/2/2010</c:v>
                </c:pt>
                <c:pt idx="2">
                  <c:v>12/5/2010</c:v>
                </c:pt>
                <c:pt idx="3">
                  <c:v>25/20/2010</c:v>
                </c:pt>
                <c:pt idx="4">
                  <c:v>30/9/2011</c:v>
                </c:pt>
                <c:pt idx="5">
                  <c:v>27/4/2012</c:v>
                </c:pt>
                <c:pt idx="6">
                  <c:v>24/10/2012</c:v>
                </c:pt>
                <c:pt idx="7">
                  <c:v>29/8/2013</c:v>
                </c:pt>
              </c:strCache>
            </c:strRef>
          </c:cat>
          <c:val>
            <c:numRef>
              <c:f>Φύλλο1!$E$1:$E$8</c:f>
              <c:numCache>
                <c:formatCode>General</c:formatCode>
                <c:ptCount val="8"/>
                <c:pt idx="0">
                  <c:v>45</c:v>
                </c:pt>
                <c:pt idx="1">
                  <c:v>45</c:v>
                </c:pt>
                <c:pt idx="2">
                  <c:v>45</c:v>
                </c:pt>
                <c:pt idx="3">
                  <c:v>45</c:v>
                </c:pt>
                <c:pt idx="4">
                  <c:v>45</c:v>
                </c:pt>
                <c:pt idx="5">
                  <c:v>45</c:v>
                </c:pt>
                <c:pt idx="6">
                  <c:v>45</c:v>
                </c:pt>
                <c:pt idx="7">
                  <c:v>45</c:v>
                </c:pt>
              </c:numCache>
            </c:numRef>
          </c:val>
          <c:smooth val="0"/>
        </c:ser>
        <c:ser>
          <c:idx val="2"/>
          <c:order val="2"/>
          <c:cat>
            <c:strRef>
              <c:f>Φύλλο1!$G$1:$G$8</c:f>
              <c:strCache>
                <c:ptCount val="8"/>
                <c:pt idx="0">
                  <c:v>25/1/2010</c:v>
                </c:pt>
                <c:pt idx="1">
                  <c:v>24/2/2010</c:v>
                </c:pt>
                <c:pt idx="2">
                  <c:v>12/5/2010</c:v>
                </c:pt>
                <c:pt idx="3">
                  <c:v>25/20/2010</c:v>
                </c:pt>
                <c:pt idx="4">
                  <c:v>30/9/2011</c:v>
                </c:pt>
                <c:pt idx="5">
                  <c:v>27/4/2012</c:v>
                </c:pt>
                <c:pt idx="6">
                  <c:v>24/10/2012</c:v>
                </c:pt>
                <c:pt idx="7">
                  <c:v>29/8/2013</c:v>
                </c:pt>
              </c:strCache>
            </c:strRef>
          </c:cat>
          <c:val>
            <c:numRef>
              <c:f>Φύλλο1!$F$1:$F$8</c:f>
              <c:numCache>
                <c:formatCode>General</c:formatCode>
                <c:ptCount val="8"/>
                <c:pt idx="0">
                  <c:v>15.8</c:v>
                </c:pt>
                <c:pt idx="1">
                  <c:v>17</c:v>
                </c:pt>
                <c:pt idx="2">
                  <c:v>19</c:v>
                </c:pt>
                <c:pt idx="3">
                  <c:v>17</c:v>
                </c:pt>
                <c:pt idx="4">
                  <c:v>18</c:v>
                </c:pt>
                <c:pt idx="5">
                  <c:v>15</c:v>
                </c:pt>
                <c:pt idx="6">
                  <c:v>15</c:v>
                </c:pt>
                <c:pt idx="7">
                  <c:v>15</c:v>
                </c:pt>
              </c:numCache>
            </c:numRef>
          </c:val>
          <c:smooth val="0"/>
        </c:ser>
        <c:dLbls>
          <c:showLegendKey val="0"/>
          <c:showVal val="0"/>
          <c:showCatName val="0"/>
          <c:showSerName val="0"/>
          <c:showPercent val="0"/>
          <c:showBubbleSize val="0"/>
        </c:dLbls>
        <c:marker val="1"/>
        <c:smooth val="0"/>
        <c:axId val="42439680"/>
        <c:axId val="42340288"/>
      </c:lineChart>
      <c:catAx>
        <c:axId val="42439680"/>
        <c:scaling>
          <c:orientation val="minMax"/>
        </c:scaling>
        <c:delete val="0"/>
        <c:axPos val="b"/>
        <c:majorTickMark val="out"/>
        <c:minorTickMark val="none"/>
        <c:tickLblPos val="nextTo"/>
        <c:crossAx val="42340288"/>
        <c:crosses val="autoZero"/>
        <c:auto val="1"/>
        <c:lblAlgn val="ctr"/>
        <c:lblOffset val="100"/>
        <c:noMultiLvlLbl val="0"/>
      </c:catAx>
      <c:valAx>
        <c:axId val="42340288"/>
        <c:scaling>
          <c:orientation val="minMax"/>
        </c:scaling>
        <c:delete val="0"/>
        <c:axPos val="l"/>
        <c:majorGridlines/>
        <c:numFmt formatCode="General" sourceLinked="1"/>
        <c:majorTickMark val="out"/>
        <c:minorTickMark val="none"/>
        <c:tickLblPos val="nextTo"/>
        <c:crossAx val="42439680"/>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69</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70</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B275F77-6C44-4C56-AC20-6C380DD05EC8}" type="slidenum">
              <a:rPr lang="el-GR" smtClean="0"/>
              <a:pPr/>
              <a:t>6</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B275F77-6C44-4C56-AC20-6C380DD05EC8}" type="slidenum">
              <a:rPr lang="el-GR" smtClean="0"/>
              <a:pPr/>
              <a:t>7</a:t>
            </a:fld>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B275F77-6C44-4C56-AC20-6C380DD05EC8}" type="slidenum">
              <a:rPr lang="el-GR" smtClean="0"/>
              <a:pPr/>
              <a:t>37</a:t>
            </a:fld>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B275F77-6C44-4C56-AC20-6C380DD05EC8}" type="slidenum">
              <a:rPr lang="el-GR" smtClean="0"/>
              <a:pPr/>
              <a:t>63</a:t>
            </a:fld>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67</a:t>
            </a:fld>
            <a:endParaRPr lang="el-GR" dirty="0"/>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EC7CDE3-7483-4DB5-8228-8D2FCC0CEBFC}" type="datetime1">
              <a:rPr lang="el-GR" smtClean="0"/>
              <a:pPr/>
              <a:t>26/3/2015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230166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820000"/>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8" r:id="rId11"/>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Liver"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ij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torontoliver.ca/providers.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creativecommons.org/licenses/by/3.0" TargetMode="External"/><Relationship Id="rId5" Type="http://schemas.openxmlformats.org/officeDocument/2006/relationships/hyperlink" Target="http://en.wikipedia.org/wiki/User:Emmanuelm" TargetMode="External"/><Relationship Id="rId4" Type="http://schemas.openxmlformats.org/officeDocument/2006/relationships/hyperlink" Target="http://en.wikipedia.org/wiki/Gallston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icompanies.com/graphics/products/br2.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Boumphreyfr" TargetMode="External"/><Relationship Id="rId4" Type="http://schemas.openxmlformats.org/officeDocument/2006/relationships/hyperlink" Target="http://en.wikipedia.org/wiki/Bile"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ommons.wikimedia.org/w/index.php?title=User:Stefcho2&amp;action=edit&amp;redlink=1" TargetMode="External"/><Relationship Id="rId5" Type="http://schemas.openxmlformats.org/officeDocument/2006/relationships/hyperlink" Target="http://commons.wikimedia.org/wiki/File:Bilirubin_ZZ.png"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Κλινική Χημεία Ι</a:t>
            </a:r>
            <a:endParaRPr lang="el-GR" sz="3600" b="1" dirty="0">
              <a:solidFill>
                <a:schemeClr val="tx1"/>
              </a:solidFill>
              <a:latin typeface="+mn-lt"/>
            </a:endParaRPr>
          </a:p>
        </p:txBody>
      </p:sp>
      <p:sp>
        <p:nvSpPr>
          <p:cNvPr id="3" name="Υπότιτλος 2"/>
          <p:cNvSpPr>
            <a:spLocks noGrp="1"/>
          </p:cNvSpPr>
          <p:nvPr>
            <p:ph type="subTitle" idx="1"/>
          </p:nvPr>
        </p:nvSpPr>
        <p:spPr>
          <a:xfrm>
            <a:off x="1161976" y="3096543"/>
            <a:ext cx="6820048" cy="1916634"/>
          </a:xfrm>
        </p:spPr>
        <p:txBody>
          <a:bodyPr>
            <a:normAutofit fontScale="92500" lnSpcReduction="20000"/>
          </a:bodyPr>
          <a:lstStyle/>
          <a:p>
            <a:pPr>
              <a:lnSpc>
                <a:spcPct val="120000"/>
              </a:lnSpc>
              <a:spcBef>
                <a:spcPts val="0"/>
              </a:spcBef>
              <a:spcAft>
                <a:spcPts val="1200"/>
              </a:spcAft>
            </a:pPr>
            <a:r>
              <a:rPr lang="el-GR" sz="2900" b="1" dirty="0" smtClean="0"/>
              <a:t>Ενότητα 11</a:t>
            </a:r>
            <a:r>
              <a:rPr lang="el-GR" sz="2900" dirty="0" smtClean="0"/>
              <a:t>:</a:t>
            </a:r>
            <a:r>
              <a:rPr lang="en-US" sz="2900" dirty="0" smtClean="0"/>
              <a:t> </a:t>
            </a:r>
            <a:r>
              <a:rPr lang="el-GR" sz="2900" dirty="0" smtClean="0"/>
              <a:t>Το ήπαρ – Οι παθολογικές διαταραχές του και η διάγνωσή τους</a:t>
            </a:r>
            <a:endParaRPr lang="en-US" sz="2900" dirty="0" smtClean="0"/>
          </a:p>
          <a:p>
            <a:pPr>
              <a:lnSpc>
                <a:spcPct val="120000"/>
              </a:lnSpc>
              <a:spcBef>
                <a:spcPts val="0"/>
              </a:spcBef>
            </a:pPr>
            <a:r>
              <a:rPr lang="el-GR" sz="2600" dirty="0" smtClean="0"/>
              <a:t>Δρ. Πέτρος Καρκαλούσος</a:t>
            </a:r>
          </a:p>
          <a:p>
            <a:pPr>
              <a:lnSpc>
                <a:spcPct val="120000"/>
              </a:lnSpc>
              <a:spcBef>
                <a:spcPts val="0"/>
              </a:spcBef>
            </a:pPr>
            <a:r>
              <a:rPr lang="el-GR" sz="2600" dirty="0" smtClean="0"/>
              <a:t>Τμήμα </a:t>
            </a:r>
            <a:r>
              <a:rPr lang="el-GR" sz="2600" dirty="0"/>
              <a:t>Ιατρικών Εργαστηρίων</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58431494"/>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071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smtClean="0"/>
              <a:t>Οι </a:t>
            </a:r>
            <a:r>
              <a:rPr lang="el-GR" dirty="0"/>
              <a:t>πιο κοινές ασθένειες του </a:t>
            </a:r>
            <a:r>
              <a:rPr lang="el-GR" dirty="0" smtClean="0"/>
              <a:t>ήπατος</a:t>
            </a:r>
            <a:endParaRPr lang="el-GR" dirty="0"/>
          </a:p>
        </p:txBody>
      </p:sp>
      <p:sp>
        <p:nvSpPr>
          <p:cNvPr id="6" name="Content Placeholder 5"/>
          <p:cNvSpPr>
            <a:spLocks noGrp="1"/>
          </p:cNvSpPr>
          <p:nvPr>
            <p:ph idx="1"/>
          </p:nvPr>
        </p:nvSpPr>
        <p:spPr/>
        <p:txBody>
          <a:bodyPr>
            <a:normAutofit/>
          </a:bodyPr>
          <a:lstStyle/>
          <a:p>
            <a:pPr marL="266700" indent="-266700">
              <a:lnSpc>
                <a:spcPct val="150000"/>
              </a:lnSpc>
            </a:pPr>
            <a:r>
              <a:rPr lang="el-GR" sz="2800" b="1" dirty="0">
                <a:solidFill>
                  <a:srgbClr val="820000"/>
                </a:solidFill>
              </a:rPr>
              <a:t>Ηπατίτιδα</a:t>
            </a:r>
            <a:r>
              <a:rPr lang="el-GR" sz="2800" dirty="0">
                <a:solidFill>
                  <a:srgbClr val="C00000"/>
                </a:solidFill>
              </a:rPr>
              <a:t> </a:t>
            </a:r>
            <a:r>
              <a:rPr lang="el-GR" sz="2800" dirty="0"/>
              <a:t>(</a:t>
            </a:r>
            <a:r>
              <a:rPr lang="en-US" sz="2800" dirty="0"/>
              <a:t>HBV, HCV, HAV)</a:t>
            </a:r>
            <a:r>
              <a:rPr lang="el-GR" sz="2800" dirty="0"/>
              <a:t>.</a:t>
            </a:r>
            <a:endParaRPr lang="en-US" sz="2800" dirty="0"/>
          </a:p>
          <a:p>
            <a:pPr marL="266700" indent="-266700">
              <a:lnSpc>
                <a:spcPct val="150000"/>
              </a:lnSpc>
            </a:pPr>
            <a:r>
              <a:rPr lang="en-US" sz="2800" b="1" dirty="0">
                <a:solidFill>
                  <a:srgbClr val="820000"/>
                </a:solidFill>
              </a:rPr>
              <a:t>K</a:t>
            </a:r>
            <a:r>
              <a:rPr lang="el-GR" sz="2800" b="1" dirty="0">
                <a:solidFill>
                  <a:srgbClr val="820000"/>
                </a:solidFill>
              </a:rPr>
              <a:t>ίρρωση</a:t>
            </a:r>
            <a:r>
              <a:rPr lang="en-US" sz="2800" b="1" dirty="0">
                <a:solidFill>
                  <a:srgbClr val="820000"/>
                </a:solidFill>
              </a:rPr>
              <a:t> </a:t>
            </a:r>
            <a:r>
              <a:rPr lang="en-US" sz="2800" dirty="0"/>
              <a:t>– </a:t>
            </a:r>
            <a:r>
              <a:rPr lang="el-GR" sz="2800" dirty="0"/>
              <a:t>αύξηση του ινώδους ιστού που οδηγεί σε συρρίκνωση του ήπατος, ελάττωση της ηπατοκυτταρικής λειτουργίας και χολόσταση.</a:t>
            </a:r>
          </a:p>
          <a:p>
            <a:pPr marL="266700" indent="-266700">
              <a:lnSpc>
                <a:spcPct val="150000"/>
              </a:lnSpc>
            </a:pPr>
            <a:r>
              <a:rPr lang="el-GR" sz="2800" b="1" dirty="0">
                <a:solidFill>
                  <a:srgbClr val="820000"/>
                </a:solidFill>
              </a:rPr>
              <a:t>Όγκοι</a:t>
            </a:r>
            <a:r>
              <a:rPr lang="el-GR" sz="2800" dirty="0"/>
              <a:t> – συνήθως δευτεροπαθείς από παχύ έντερο, στόμαχο και βρόγχους</a:t>
            </a:r>
            <a:r>
              <a:rPr lang="el-GR" sz="2800" dirty="0" smtClean="0"/>
              <a:t>.</a:t>
            </a:r>
            <a:endParaRPr lang="el-GR" sz="2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dirty="0"/>
          </a:p>
        </p:txBody>
      </p:sp>
    </p:spTree>
    <p:extLst>
      <p:ext uri="{BB962C8B-B14F-4D97-AF65-F5344CB8AC3E}">
        <p14:creationId xmlns:p14="http://schemas.microsoft.com/office/powerpoint/2010/main" val="1537427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dirty="0"/>
              <a:t>Το πιο κοινό σύμπτωμα της ηπατικής </a:t>
            </a:r>
            <a:r>
              <a:rPr lang="el-GR" dirty="0" smtClean="0"/>
              <a:t>βλάβης</a:t>
            </a:r>
            <a:r>
              <a:rPr lang="en-US" dirty="0" smtClean="0"/>
              <a:t>:</a:t>
            </a:r>
            <a:r>
              <a:rPr lang="el-GR" dirty="0" smtClean="0"/>
              <a:t> </a:t>
            </a:r>
            <a:r>
              <a:rPr lang="el-GR" dirty="0"/>
              <a:t>Ο </a:t>
            </a:r>
            <a:r>
              <a:rPr lang="el-GR" dirty="0" smtClean="0"/>
              <a:t>ίκτερος</a:t>
            </a:r>
            <a:endParaRPr lang="el-GR" dirty="0"/>
          </a:p>
        </p:txBody>
      </p:sp>
      <p:sp>
        <p:nvSpPr>
          <p:cNvPr id="6" name="Content Placeholder 5"/>
          <p:cNvSpPr>
            <a:spLocks noGrp="1"/>
          </p:cNvSpPr>
          <p:nvPr>
            <p:ph idx="1"/>
          </p:nvPr>
        </p:nvSpPr>
        <p:spPr/>
        <p:txBody>
          <a:bodyPr>
            <a:noAutofit/>
          </a:bodyPr>
          <a:lstStyle/>
          <a:p>
            <a:pPr>
              <a:lnSpc>
                <a:spcPct val="120000"/>
              </a:lnSpc>
            </a:pPr>
            <a:r>
              <a:rPr lang="el-GR" sz="2400" dirty="0"/>
              <a:t>Ο ίκτερος (</a:t>
            </a:r>
            <a:r>
              <a:rPr lang="el-GR" sz="2400" b="1" dirty="0">
                <a:solidFill>
                  <a:srgbClr val="820000"/>
                </a:solidFill>
              </a:rPr>
              <a:t>χολερυθριναιμία</a:t>
            </a:r>
            <a:r>
              <a:rPr lang="el-GR" sz="2400" dirty="0"/>
              <a:t>) είναι το πιο κοινό σύμπτωμα της ηπατικής βλάβης και αναγνωρίζεται εύκολα από το κίτρινο-πορτοκαλί χρώμα του δέρματος και των βιολογικών υγρών. </a:t>
            </a:r>
            <a:endParaRPr lang="en-US" sz="2400" dirty="0"/>
          </a:p>
          <a:p>
            <a:pPr>
              <a:lnSpc>
                <a:spcPct val="120000"/>
              </a:lnSpc>
            </a:pPr>
            <a:endParaRPr lang="el-GR" sz="2400" dirty="0"/>
          </a:p>
          <a:p>
            <a:pPr>
              <a:lnSpc>
                <a:spcPct val="120000"/>
              </a:lnSpc>
            </a:pPr>
            <a:r>
              <a:rPr lang="el-GR" sz="2400" dirty="0"/>
              <a:t>Αλλά</a:t>
            </a:r>
            <a:r>
              <a:rPr lang="en-US" sz="2400" dirty="0"/>
              <a:t>:</a:t>
            </a:r>
            <a:endParaRPr lang="el-GR" sz="2400" dirty="0"/>
          </a:p>
          <a:p>
            <a:pPr marL="666750" lvl="1" indent="-266700">
              <a:lnSpc>
                <a:spcPct val="120000"/>
              </a:lnSpc>
            </a:pPr>
            <a:r>
              <a:rPr lang="el-GR" sz="2400" dirty="0"/>
              <a:t>Δεν εμφανίζεται πάντα π.χ. στην καλά αντισταθμιζόμενη κίρρωση.</a:t>
            </a:r>
          </a:p>
          <a:p>
            <a:pPr marL="666750" lvl="1" indent="-266700">
              <a:lnSpc>
                <a:spcPct val="120000"/>
              </a:lnSpc>
            </a:pPr>
            <a:r>
              <a:rPr lang="el-GR" sz="2400" dirty="0"/>
              <a:t>Μπορεί να εμφανιστεί </a:t>
            </a:r>
            <a:r>
              <a:rPr lang="el-GR" sz="2400" dirty="0" smtClean="0"/>
              <a:t>και σε </a:t>
            </a:r>
            <a:r>
              <a:rPr lang="el-GR" sz="2400" dirty="0"/>
              <a:t>άλλες νόσους όπως ο καρκίνος του παγκρέατος</a:t>
            </a:r>
            <a:r>
              <a:rPr lang="el-GR" sz="2400" dirty="0" smtClean="0"/>
              <a:t>.</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dirty="0"/>
          </a:p>
        </p:txBody>
      </p:sp>
    </p:spTree>
    <p:extLst>
      <p:ext uri="{BB962C8B-B14F-4D97-AF65-F5344CB8AC3E}">
        <p14:creationId xmlns:p14="http://schemas.microsoft.com/office/powerpoint/2010/main" val="866701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437" name="Group 261"/>
          <p:cNvGraphicFramePr>
            <a:graphicFrameLocks noGrp="1"/>
          </p:cNvGraphicFramePr>
          <p:nvPr>
            <p:extLst>
              <p:ext uri="{D42A27DB-BD31-4B8C-83A1-F6EECF244321}">
                <p14:modId xmlns:p14="http://schemas.microsoft.com/office/powerpoint/2010/main" val="3964381636"/>
              </p:ext>
            </p:extLst>
          </p:nvPr>
        </p:nvGraphicFramePr>
        <p:xfrm>
          <a:off x="1368425" y="1412776"/>
          <a:ext cx="6407150" cy="2103120"/>
        </p:xfrm>
        <a:graphic>
          <a:graphicData uri="http://schemas.openxmlformats.org/drawingml/2006/table">
            <a:tbl>
              <a:tblPr>
                <a:tableStyleId>{5DA37D80-6434-44D0-A028-1B22A696006F}</a:tableStyleId>
              </a:tblPr>
              <a:tblGrid>
                <a:gridCol w="3055937"/>
                <a:gridCol w="1589088"/>
                <a:gridCol w="1762125"/>
              </a:tblGrid>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1" i="0" u="none" strike="noStrike" cap="none" normalizeH="0" baseline="0" dirty="0" smtClean="0">
                        <a:ln>
                          <a:noFill/>
                        </a:ln>
                        <a:solidFill>
                          <a:schemeClr val="tx1"/>
                        </a:solidFill>
                        <a:effectLst/>
                        <a:latin typeface="+mn-lt"/>
                      </a:endParaRPr>
                    </a:p>
                  </a:txBody>
                  <a:tcP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u="none" strike="noStrike" cap="none" normalizeH="0" baseline="0" dirty="0" smtClean="0">
                          <a:ln>
                            <a:noFill/>
                          </a:ln>
                          <a:effectLst/>
                          <a:latin typeface="+mn-lt"/>
                        </a:rPr>
                        <a:t>Χολερυθρίνες ορού</a:t>
                      </a:r>
                      <a:endParaRPr kumimoji="0" lang="el-GR" sz="2400" b="1" i="0" u="none" strike="noStrike" cap="none" normalizeH="0" baseline="0" dirty="0" smtClean="0">
                        <a:ln>
                          <a:noFill/>
                        </a:ln>
                        <a:solidFill>
                          <a:srgbClr val="C00000"/>
                        </a:solidFill>
                        <a:effectLst/>
                        <a:latin typeface="+mn-lt"/>
                        <a:ea typeface="Times New Roman" pitchFamily="18" charset="0"/>
                        <a:cs typeface="Arial" charset="0"/>
                      </a:endParaRPr>
                    </a:p>
                  </a:txBody>
                  <a:tcPr horzOverflow="overflow"/>
                </a:tc>
                <a:tc hMerge="1">
                  <a:txBody>
                    <a:bodyPr/>
                    <a:lstStyle/>
                    <a:p>
                      <a:endParaRPr lang="el-GR"/>
                    </a:p>
                  </a:txBody>
                  <a:tcPr/>
                </a:tc>
              </a:tr>
              <a:tr h="260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smtClean="0">
                          <a:ln>
                            <a:noFill/>
                          </a:ln>
                          <a:effectLst/>
                          <a:latin typeface="+mn-lt"/>
                        </a:rPr>
                        <a:t>Ίκτερος</a:t>
                      </a:r>
                      <a:endParaRPr kumimoji="0" lang="el-GR" sz="2400" b="1" i="0" u="none" strike="noStrike" cap="none" normalizeH="0" baseline="0" dirty="0" smtClean="0">
                        <a:ln>
                          <a:noFill/>
                        </a:ln>
                        <a:solidFill>
                          <a:srgbClr val="C00000"/>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u="none" strike="noStrike" cap="none" normalizeH="0" baseline="0" dirty="0" smtClean="0">
                          <a:ln>
                            <a:noFill/>
                          </a:ln>
                          <a:effectLst/>
                          <a:latin typeface="+mn-lt"/>
                        </a:rPr>
                        <a:t>Άμεση</a:t>
                      </a:r>
                      <a:endParaRPr kumimoji="0" lang="el-GR" sz="2400" b="1" i="0" u="none" strike="noStrike" cap="none" normalizeH="0" baseline="0" dirty="0" smtClean="0">
                        <a:ln>
                          <a:noFill/>
                        </a:ln>
                        <a:solidFill>
                          <a:srgbClr val="C00000"/>
                        </a:solidFill>
                        <a:effectLst/>
                        <a:latin typeface="+mn-lt"/>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u="none" strike="noStrike" cap="none" normalizeH="0" baseline="0" dirty="0" smtClean="0">
                          <a:ln>
                            <a:noFill/>
                          </a:ln>
                          <a:effectLst/>
                          <a:latin typeface="+mn-lt"/>
                        </a:rPr>
                        <a:t>Έμμεση</a:t>
                      </a:r>
                      <a:endParaRPr kumimoji="0" lang="el-GR" sz="2400" b="1" i="0" u="none" strike="noStrike" cap="none" normalizeH="0" baseline="0" dirty="0" smtClean="0">
                        <a:ln>
                          <a:noFill/>
                        </a:ln>
                        <a:solidFill>
                          <a:srgbClr val="C00000"/>
                        </a:solidFill>
                        <a:effectLst/>
                        <a:latin typeface="+mn-lt"/>
                        <a:ea typeface="Times New Roman" pitchFamily="18" charset="0"/>
                        <a:cs typeface="Arial" charset="0"/>
                      </a:endParaRPr>
                    </a:p>
                  </a:txBody>
                  <a:tcPr horzOverflow="overflow"/>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Αιμολυτικός</a:t>
                      </a:r>
                      <a:endParaRPr kumimoji="0" lang="el-GR" sz="2000" b="0" i="0" u="none" strike="noStrike" cap="none" normalizeH="0" baseline="0" dirty="0" smtClean="0">
                        <a:ln>
                          <a:noFill/>
                        </a:ln>
                        <a:solidFill>
                          <a:srgbClr val="C00000"/>
                        </a:solidFill>
                        <a:effectLst/>
                        <a:latin typeface="Arial"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κ.φ.</a:t>
                      </a:r>
                      <a:endPar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a:t>
                      </a:r>
                      <a:endPar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Αποφρακτικός</a:t>
                      </a:r>
                      <a:endParaRPr kumimoji="0" lang="el-GR" sz="2000" b="0" i="0" u="none" strike="noStrike" cap="none" normalizeH="0" baseline="0" dirty="0" smtClean="0">
                        <a:ln>
                          <a:noFill/>
                        </a:ln>
                        <a:solidFill>
                          <a:srgbClr val="C00000"/>
                        </a:solidFill>
                        <a:effectLst/>
                        <a:latin typeface="Arial"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a:t>
                      </a:r>
                      <a:endPar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+/κ.φ</a:t>
                      </a:r>
                      <a:endPar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Ηπατοκυτταρικός</a:t>
                      </a:r>
                      <a:endParaRPr kumimoji="0" lang="el-GR" sz="2000" b="0" i="0" u="none" strike="noStrike" cap="none" normalizeH="0" baseline="0" dirty="0" smtClean="0">
                        <a:ln>
                          <a:noFill/>
                        </a:ln>
                        <a:solidFill>
                          <a:srgbClr val="C00000"/>
                        </a:solidFill>
                        <a:effectLst/>
                        <a:latin typeface="Arial"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a:t>
                      </a:r>
                      <a:endPar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a:t>
                      </a:r>
                      <a:endPar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tc>
              </a:tr>
            </a:tbl>
          </a:graphicData>
        </a:graphic>
      </p:graphicFrame>
      <p:graphicFrame>
        <p:nvGraphicFramePr>
          <p:cNvPr id="50436" name="Group 260"/>
          <p:cNvGraphicFramePr>
            <a:graphicFrameLocks noGrp="1"/>
          </p:cNvGraphicFramePr>
          <p:nvPr>
            <p:extLst>
              <p:ext uri="{D42A27DB-BD31-4B8C-83A1-F6EECF244321}">
                <p14:modId xmlns:p14="http://schemas.microsoft.com/office/powerpoint/2010/main" val="488169177"/>
              </p:ext>
            </p:extLst>
          </p:nvPr>
        </p:nvGraphicFramePr>
        <p:xfrm>
          <a:off x="719931" y="3717032"/>
          <a:ext cx="7704138" cy="2103120"/>
        </p:xfrm>
        <a:graphic>
          <a:graphicData uri="http://schemas.openxmlformats.org/drawingml/2006/table">
            <a:tbl>
              <a:tblPr>
                <a:tableStyleId>{5DA37D80-6434-44D0-A028-1B22A696006F}</a:tableStyleId>
              </a:tblPr>
              <a:tblGrid>
                <a:gridCol w="2827338"/>
                <a:gridCol w="2136775"/>
                <a:gridCol w="2740025"/>
              </a:tblGrid>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1" i="0" u="none" strike="noStrike" cap="none" normalizeH="0" baseline="0" dirty="0" smtClean="0">
                        <a:ln>
                          <a:noFill/>
                        </a:ln>
                        <a:solidFill>
                          <a:schemeClr val="tx1"/>
                        </a:solidFill>
                        <a:effectLst/>
                        <a:latin typeface="+mn-lt"/>
                      </a:endParaRPr>
                    </a:p>
                  </a:txBody>
                  <a:tcP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u="none" strike="noStrike" cap="none" normalizeH="0" baseline="0" dirty="0" smtClean="0">
                          <a:ln>
                            <a:noFill/>
                          </a:ln>
                          <a:effectLst/>
                          <a:latin typeface="+mn-lt"/>
                        </a:rPr>
                        <a:t>Χολοχρωστικές ούρων</a:t>
                      </a:r>
                      <a:endParaRPr kumimoji="0" lang="el-GR" sz="2400" b="1"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tc>
                <a:tc hMerge="1">
                  <a:txBody>
                    <a:bodyPr/>
                    <a:lstStyle/>
                    <a:p>
                      <a:endParaRPr lang="el-GR"/>
                    </a:p>
                  </a:txBody>
                  <a:tcPr/>
                </a:tc>
              </a:tr>
              <a:tr h="260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l-GR" sz="2400" b="1" u="none" strike="noStrike" cap="none" normalizeH="0" baseline="0" dirty="0" smtClean="0">
                          <a:ln>
                            <a:noFill/>
                          </a:ln>
                          <a:effectLst/>
                          <a:latin typeface="+mn-lt"/>
                        </a:rPr>
                        <a:t>Ίκτερος</a:t>
                      </a:r>
                      <a:endParaRPr kumimoji="0" lang="el-GR" sz="2400" b="1"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u="none" strike="noStrike" cap="none" normalizeH="0" baseline="0" dirty="0" smtClean="0">
                          <a:ln>
                            <a:noFill/>
                          </a:ln>
                          <a:effectLst/>
                          <a:latin typeface="+mn-lt"/>
                        </a:rPr>
                        <a:t>Χολερυθρίνη</a:t>
                      </a:r>
                      <a:endParaRPr kumimoji="0" lang="el-GR" sz="2400" b="1"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u="none" strike="noStrike" cap="none" normalizeH="0" baseline="0" dirty="0" smtClean="0">
                          <a:ln>
                            <a:noFill/>
                          </a:ln>
                          <a:effectLst/>
                          <a:latin typeface="+mn-lt"/>
                        </a:rPr>
                        <a:t>Ουροχολινογόνο</a:t>
                      </a:r>
                      <a:endParaRPr kumimoji="0" lang="el-GR" sz="2400" b="1"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Αιμολυτικός</a:t>
                      </a:r>
                      <a:endParaRPr kumimoji="0" lang="el-GR" sz="2000" b="0" i="0" u="none" strike="noStrike" cap="none" normalizeH="0" baseline="0" dirty="0" smtClean="0">
                        <a:ln>
                          <a:noFill/>
                        </a:ln>
                        <a:solidFill>
                          <a:srgbClr val="C00000"/>
                        </a:solidFill>
                        <a:effectLst/>
                        <a:latin typeface="Arial"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a:t>
                      </a:r>
                      <a:endParaRPr kumimoji="0" lang="el-GR"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++/κ.φ.</a:t>
                      </a:r>
                      <a:endParaRPr kumimoji="0" lang="el-GR"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Αποφρακτικός</a:t>
                      </a:r>
                      <a:endParaRPr kumimoji="0" lang="el-GR" sz="2000" b="0" i="0" u="none" strike="noStrike" cap="none" normalizeH="0" baseline="0" dirty="0" smtClean="0">
                        <a:ln>
                          <a:noFill/>
                        </a:ln>
                        <a:solidFill>
                          <a:srgbClr val="C00000"/>
                        </a:solidFill>
                        <a:effectLst/>
                        <a:latin typeface="Arial"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a:t>
                      </a:r>
                      <a:endParaRPr kumimoji="0" lang="el-GR"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κ.φ.</a:t>
                      </a:r>
                      <a:endParaRPr kumimoji="0" lang="el-GR"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Ηπατοκυτταρικός</a:t>
                      </a:r>
                      <a:endParaRPr kumimoji="0" lang="el-GR" sz="2000" b="0" i="0" u="none" strike="noStrike" cap="none" normalizeH="0" baseline="0" dirty="0" smtClean="0">
                        <a:ln>
                          <a:noFill/>
                        </a:ln>
                        <a:solidFill>
                          <a:srgbClr val="C00000"/>
                        </a:solidFill>
                        <a:effectLst/>
                        <a:latin typeface="Arial"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a:t>
                      </a:r>
                      <a:endParaRPr kumimoji="0" lang="el-GR"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κ.φ.</a:t>
                      </a:r>
                      <a:endParaRPr kumimoji="0" lang="el-GR"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tc>
              </a:tr>
            </a:tbl>
          </a:graphicData>
        </a:graphic>
      </p:graphicFrame>
      <p:sp>
        <p:nvSpPr>
          <p:cNvPr id="2" name="Title 1"/>
          <p:cNvSpPr>
            <a:spLocks noGrp="1"/>
          </p:cNvSpPr>
          <p:nvPr>
            <p:ph type="title"/>
          </p:nvPr>
        </p:nvSpPr>
        <p:spPr/>
        <p:txBody>
          <a:bodyPr>
            <a:noAutofit/>
          </a:bodyPr>
          <a:lstStyle/>
          <a:p>
            <a:r>
              <a:rPr lang="el-GR" dirty="0"/>
              <a:t>Οι χολοχρωστικές σε διάφορα είδη ίκτερου</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dirty="0"/>
          </a:p>
        </p:txBody>
      </p:sp>
    </p:spTree>
    <p:extLst>
      <p:ext uri="{BB962C8B-B14F-4D97-AF65-F5344CB8AC3E}">
        <p14:creationId xmlns:p14="http://schemas.microsoft.com/office/powerpoint/2010/main" val="334061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Απεικονιστικές εξετάσεις </a:t>
            </a:r>
            <a:r>
              <a:rPr lang="el-GR" dirty="0" smtClean="0"/>
              <a:t>ήπατος</a:t>
            </a:r>
            <a:endParaRPr lang="el-GR" dirty="0"/>
          </a:p>
        </p:txBody>
      </p:sp>
      <p:sp>
        <p:nvSpPr>
          <p:cNvPr id="6" name="Content Placeholder 5"/>
          <p:cNvSpPr>
            <a:spLocks noGrp="1"/>
          </p:cNvSpPr>
          <p:nvPr>
            <p:ph idx="1"/>
          </p:nvPr>
        </p:nvSpPr>
        <p:spPr/>
        <p:txBody>
          <a:bodyPr>
            <a:noAutofit/>
          </a:bodyPr>
          <a:lstStyle/>
          <a:p>
            <a:pPr>
              <a:lnSpc>
                <a:spcPct val="130000"/>
              </a:lnSpc>
              <a:spcBef>
                <a:spcPts val="600"/>
              </a:spcBef>
            </a:pPr>
            <a:r>
              <a:rPr lang="el-GR" sz="2400" b="1" dirty="0">
                <a:solidFill>
                  <a:srgbClr val="820000"/>
                </a:solidFill>
              </a:rPr>
              <a:t>Υπερηχογράφημα</a:t>
            </a:r>
            <a:r>
              <a:rPr lang="en-US" sz="2400" dirty="0"/>
              <a:t>: </a:t>
            </a:r>
            <a:r>
              <a:rPr lang="el-GR" sz="2400" dirty="0"/>
              <a:t>χολόλιθοι, διάταση χολικού συστήματος</a:t>
            </a:r>
          </a:p>
          <a:p>
            <a:pPr>
              <a:lnSpc>
                <a:spcPct val="130000"/>
              </a:lnSpc>
              <a:spcBef>
                <a:spcPts val="600"/>
              </a:spcBef>
            </a:pPr>
            <a:r>
              <a:rPr lang="el-GR" sz="2400" b="1" dirty="0">
                <a:solidFill>
                  <a:srgbClr val="820000"/>
                </a:solidFill>
              </a:rPr>
              <a:t>Χολοαγγειογραφία</a:t>
            </a:r>
            <a:r>
              <a:rPr lang="en-US" sz="2400" dirty="0"/>
              <a:t>:</a:t>
            </a:r>
          </a:p>
          <a:p>
            <a:pPr indent="266700">
              <a:lnSpc>
                <a:spcPct val="130000"/>
              </a:lnSpc>
              <a:spcBef>
                <a:spcPts val="600"/>
              </a:spcBef>
            </a:pPr>
            <a:r>
              <a:rPr lang="el-GR" sz="2400" dirty="0"/>
              <a:t>Ενδοσκοπική ανάστροφη χολοαγγειοπαγκρεατογραφία (</a:t>
            </a:r>
            <a:r>
              <a:rPr lang="en-US" sz="2400" dirty="0"/>
              <a:t>ERCP)</a:t>
            </a:r>
          </a:p>
          <a:p>
            <a:pPr indent="266700">
              <a:lnSpc>
                <a:spcPct val="130000"/>
              </a:lnSpc>
              <a:spcBef>
                <a:spcPts val="600"/>
              </a:spcBef>
            </a:pPr>
            <a:r>
              <a:rPr lang="en-US" sz="2400" dirty="0"/>
              <a:t>M</a:t>
            </a:r>
            <a:r>
              <a:rPr lang="el-GR" sz="2400" dirty="0"/>
              <a:t>αγνητική χολοαγγειοπαγρεατογραφία (</a:t>
            </a:r>
            <a:r>
              <a:rPr lang="en-US" sz="2400" dirty="0"/>
              <a:t>MRCP)</a:t>
            </a:r>
          </a:p>
          <a:p>
            <a:pPr>
              <a:lnSpc>
                <a:spcPct val="130000"/>
              </a:lnSpc>
              <a:spcBef>
                <a:spcPts val="600"/>
              </a:spcBef>
            </a:pPr>
            <a:r>
              <a:rPr lang="el-GR" sz="2400" b="1" dirty="0">
                <a:solidFill>
                  <a:srgbClr val="820000"/>
                </a:solidFill>
              </a:rPr>
              <a:t>Τομογραφία</a:t>
            </a:r>
            <a:r>
              <a:rPr lang="en-US" sz="2400" dirty="0"/>
              <a:t>:</a:t>
            </a:r>
            <a:endParaRPr lang="el-GR" sz="2400" dirty="0"/>
          </a:p>
          <a:p>
            <a:pPr indent="266700">
              <a:lnSpc>
                <a:spcPct val="130000"/>
              </a:lnSpc>
              <a:spcBef>
                <a:spcPts val="600"/>
              </a:spcBef>
            </a:pPr>
            <a:r>
              <a:rPr lang="el-GR" sz="2400" dirty="0"/>
              <a:t>Μαγνητική τομογραφία</a:t>
            </a:r>
          </a:p>
          <a:p>
            <a:pPr indent="266700">
              <a:lnSpc>
                <a:spcPct val="130000"/>
              </a:lnSpc>
              <a:spcBef>
                <a:spcPts val="600"/>
              </a:spcBef>
            </a:pPr>
            <a:r>
              <a:rPr lang="el-GR" sz="2400" dirty="0"/>
              <a:t>Αξονική τομογραφία</a:t>
            </a:r>
            <a:endParaRPr lang="en-US" sz="2400" dirty="0"/>
          </a:p>
          <a:p>
            <a:pPr>
              <a:lnSpc>
                <a:spcPct val="130000"/>
              </a:lnSpc>
              <a:spcBef>
                <a:spcPts val="600"/>
              </a:spcBef>
            </a:pPr>
            <a:r>
              <a:rPr lang="en-US" sz="2400" b="1" dirty="0">
                <a:solidFill>
                  <a:srgbClr val="820000"/>
                </a:solidFill>
              </a:rPr>
              <a:t>B</a:t>
            </a:r>
            <a:r>
              <a:rPr lang="el-GR" sz="2400" b="1" dirty="0">
                <a:solidFill>
                  <a:srgbClr val="820000"/>
                </a:solidFill>
              </a:rPr>
              <a:t>ιοψία</a:t>
            </a:r>
            <a:r>
              <a:rPr lang="en-US" sz="2400" dirty="0"/>
              <a:t>: </a:t>
            </a:r>
            <a:r>
              <a:rPr lang="el-GR" sz="2400" dirty="0"/>
              <a:t>η καλύτερη μέθοδος </a:t>
            </a:r>
            <a:r>
              <a:rPr lang="en-US" sz="2400" dirty="0"/>
              <a:t>(gold standard</a:t>
            </a:r>
            <a:r>
              <a:rPr lang="en-US" sz="2400" dirty="0" smtClean="0"/>
              <a:t>)</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dirty="0"/>
          </a:p>
        </p:txBody>
      </p:sp>
    </p:spTree>
    <p:extLst>
      <p:ext uri="{BB962C8B-B14F-4D97-AF65-F5344CB8AC3E}">
        <p14:creationId xmlns:p14="http://schemas.microsoft.com/office/powerpoint/2010/main" val="3146984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a:t>Αίτια προηπατικού </a:t>
            </a:r>
            <a:r>
              <a:rPr lang="el-GR" dirty="0" smtClean="0"/>
              <a:t>ίκτερου</a:t>
            </a:r>
            <a:endParaRPr lang="el-GR" dirty="0"/>
          </a:p>
        </p:txBody>
      </p:sp>
      <p:sp>
        <p:nvSpPr>
          <p:cNvPr id="6" name="Content Placeholder 5"/>
          <p:cNvSpPr>
            <a:spLocks noGrp="1"/>
          </p:cNvSpPr>
          <p:nvPr>
            <p:ph idx="1"/>
          </p:nvPr>
        </p:nvSpPr>
        <p:spPr/>
        <p:txBody>
          <a:bodyPr>
            <a:normAutofit/>
          </a:bodyPr>
          <a:lstStyle/>
          <a:p>
            <a:pPr>
              <a:lnSpc>
                <a:spcPct val="150000"/>
              </a:lnSpc>
            </a:pPr>
            <a:r>
              <a:rPr lang="el-GR" sz="2800" dirty="0"/>
              <a:t>Αιμολυτικός ίκτερος (υπερπαραγωγή χολερυθρίνης λόγω αιμόλυσης)</a:t>
            </a:r>
          </a:p>
          <a:p>
            <a:pPr>
              <a:lnSpc>
                <a:spcPct val="150000"/>
              </a:lnSpc>
            </a:pPr>
            <a:r>
              <a:rPr lang="el-GR" sz="2800" dirty="0" smtClean="0"/>
              <a:t>Νεογνικός </a:t>
            </a:r>
            <a:r>
              <a:rPr lang="el-GR" sz="2800" dirty="0"/>
              <a:t>ίκτερος (ασυμβατότητα </a:t>
            </a:r>
            <a:r>
              <a:rPr lang="en-US" sz="2800" dirty="0"/>
              <a:t>Rhesus</a:t>
            </a:r>
            <a:r>
              <a:rPr lang="en-US" sz="2800" dirty="0" smtClean="0"/>
              <a:t>)</a:t>
            </a:r>
            <a:r>
              <a:rPr lang="el-GR" sz="2800" dirty="0" smtClean="0"/>
              <a:t> ή άλλη</a:t>
            </a:r>
            <a:endParaRPr lang="el-GR" sz="2800" dirty="0"/>
          </a:p>
          <a:p>
            <a:pPr>
              <a:lnSpc>
                <a:spcPct val="150000"/>
              </a:lnSpc>
            </a:pPr>
            <a:r>
              <a:rPr lang="el-GR" sz="2800" dirty="0" smtClean="0"/>
              <a:t>Αναποτελεσματική </a:t>
            </a:r>
            <a:r>
              <a:rPr lang="el-GR" sz="2800" dirty="0"/>
              <a:t>ερυθροποίηση (αναιμία)</a:t>
            </a:r>
          </a:p>
          <a:p>
            <a:endParaRPr lang="el-GR" sz="2800"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dirty="0"/>
          </a:p>
        </p:txBody>
      </p:sp>
    </p:spTree>
    <p:extLst>
      <p:ext uri="{BB962C8B-B14F-4D97-AF65-F5344CB8AC3E}">
        <p14:creationId xmlns:p14="http://schemas.microsoft.com/office/powerpoint/2010/main" val="1240204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dirty="0"/>
              <a:t>Εργαστηριακά ευρήματα αιμολυτικού </a:t>
            </a:r>
            <a:r>
              <a:rPr lang="el-GR" dirty="0" smtClean="0"/>
              <a:t>ίκτερου</a:t>
            </a:r>
            <a:endParaRPr lang="el-GR" dirty="0"/>
          </a:p>
        </p:txBody>
      </p:sp>
      <p:sp>
        <p:nvSpPr>
          <p:cNvPr id="6" name="Content Placeholder 5"/>
          <p:cNvSpPr>
            <a:spLocks noGrp="1"/>
          </p:cNvSpPr>
          <p:nvPr>
            <p:ph idx="1"/>
          </p:nvPr>
        </p:nvSpPr>
        <p:spPr/>
        <p:txBody>
          <a:bodyPr>
            <a:normAutofit/>
          </a:bodyPr>
          <a:lstStyle/>
          <a:p>
            <a:pPr>
              <a:lnSpc>
                <a:spcPct val="150000"/>
              </a:lnSpc>
              <a:spcAft>
                <a:spcPts val="600"/>
              </a:spcAft>
            </a:pPr>
            <a:r>
              <a:rPr lang="el-GR" sz="2400" dirty="0"/>
              <a:t>Ι</a:t>
            </a:r>
            <a:r>
              <a:rPr lang="en-US" sz="2400" dirty="0"/>
              <a:t>BILI &gt;</a:t>
            </a:r>
            <a:r>
              <a:rPr lang="el-GR" sz="2400" dirty="0"/>
              <a:t>&gt; 1,0 </a:t>
            </a:r>
            <a:r>
              <a:rPr lang="en-US" sz="2400" dirty="0" smtClean="0"/>
              <a:t>mg/dL </a:t>
            </a:r>
            <a:r>
              <a:rPr lang="en-US" sz="2400" dirty="0"/>
              <a:t>(</a:t>
            </a:r>
            <a:r>
              <a:rPr lang="el-GR" sz="2400" dirty="0"/>
              <a:t>σπάνια πάνω από 5,8 </a:t>
            </a:r>
            <a:r>
              <a:rPr lang="en-US" sz="2400" dirty="0"/>
              <a:t>mg/dL)</a:t>
            </a:r>
          </a:p>
          <a:p>
            <a:pPr>
              <a:lnSpc>
                <a:spcPct val="150000"/>
              </a:lnSpc>
              <a:spcAft>
                <a:spcPts val="600"/>
              </a:spcAft>
            </a:pPr>
            <a:r>
              <a:rPr lang="en-US" sz="2400" dirty="0" smtClean="0"/>
              <a:t>AST/GOT </a:t>
            </a:r>
            <a:r>
              <a:rPr lang="en-US" sz="2400" dirty="0"/>
              <a:t>&gt;  33 </a:t>
            </a:r>
            <a:r>
              <a:rPr lang="en-US" sz="2400" dirty="0" smtClean="0"/>
              <a:t>U/L </a:t>
            </a:r>
            <a:r>
              <a:rPr lang="en-US" sz="2400" dirty="0"/>
              <a:t>(</a:t>
            </a:r>
            <a:r>
              <a:rPr lang="el-GR" sz="2400" dirty="0"/>
              <a:t>ελαφρά αύξηση)</a:t>
            </a:r>
          </a:p>
          <a:p>
            <a:pPr>
              <a:lnSpc>
                <a:spcPct val="150000"/>
              </a:lnSpc>
              <a:spcAft>
                <a:spcPts val="600"/>
              </a:spcAft>
            </a:pPr>
            <a:r>
              <a:rPr lang="el-GR" sz="2400" dirty="0" smtClean="0"/>
              <a:t>Απτοσφαιρίνη </a:t>
            </a:r>
            <a:r>
              <a:rPr lang="el-GR" sz="2400" dirty="0"/>
              <a:t>&lt; 270 </a:t>
            </a:r>
            <a:r>
              <a:rPr lang="en-US" sz="2400" dirty="0"/>
              <a:t>mg/dL (</a:t>
            </a:r>
            <a:r>
              <a:rPr lang="el-GR" sz="2400" dirty="0"/>
              <a:t>ελάττωση)</a:t>
            </a:r>
            <a:endParaRPr lang="en-US" sz="2400" dirty="0"/>
          </a:p>
          <a:p>
            <a:pPr>
              <a:lnSpc>
                <a:spcPct val="150000"/>
              </a:lnSpc>
              <a:spcAft>
                <a:spcPts val="600"/>
              </a:spcAft>
            </a:pPr>
            <a:r>
              <a:rPr lang="el-GR" sz="2400" dirty="0" smtClean="0"/>
              <a:t>Ουροχολινογόνο </a:t>
            </a:r>
            <a:r>
              <a:rPr lang="el-GR" sz="2400" dirty="0"/>
              <a:t>ούρων</a:t>
            </a:r>
            <a:r>
              <a:rPr lang="en-US" sz="2400" dirty="0"/>
              <a:t>: </a:t>
            </a:r>
            <a:r>
              <a:rPr lang="el-GR" sz="2400" dirty="0"/>
              <a:t> Αύξηση</a:t>
            </a:r>
          </a:p>
          <a:p>
            <a:pPr>
              <a:lnSpc>
                <a:spcPct val="150000"/>
              </a:lnSpc>
              <a:spcAft>
                <a:spcPts val="600"/>
              </a:spcAft>
            </a:pPr>
            <a:r>
              <a:rPr lang="el-GR" sz="2400" dirty="0" smtClean="0"/>
              <a:t>Περιφερικό </a:t>
            </a:r>
            <a:r>
              <a:rPr lang="el-GR" sz="2400" dirty="0"/>
              <a:t>αίμα</a:t>
            </a:r>
            <a:r>
              <a:rPr lang="en-US" sz="2400" dirty="0"/>
              <a:t>: </a:t>
            </a:r>
            <a:r>
              <a:rPr lang="el-GR" sz="2400" dirty="0"/>
              <a:t>Ευρήματα αναιμίας (Αύξηση ΔΕΚ, &lt; </a:t>
            </a:r>
            <a:r>
              <a:rPr lang="en-US" sz="2400" dirty="0"/>
              <a:t>Hb, </a:t>
            </a:r>
            <a:r>
              <a:rPr lang="el-GR" sz="2400" dirty="0"/>
              <a:t>ανισοκυττάρωση, μικροκυττάρωση, θετική </a:t>
            </a:r>
            <a:r>
              <a:rPr lang="en-US" sz="2400" dirty="0" smtClean="0"/>
              <a:t>Coombs).</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dirty="0"/>
          </a:p>
        </p:txBody>
      </p:sp>
    </p:spTree>
    <p:extLst>
      <p:ext uri="{BB962C8B-B14F-4D97-AF65-F5344CB8AC3E}">
        <p14:creationId xmlns:p14="http://schemas.microsoft.com/office/powerpoint/2010/main" val="2911089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a:t>Αίτια μεθηπατικού </a:t>
            </a:r>
            <a:r>
              <a:rPr lang="el-GR" dirty="0" smtClean="0"/>
              <a:t>ίκτερου</a:t>
            </a:r>
            <a:endParaRPr lang="el-GR" dirty="0"/>
          </a:p>
        </p:txBody>
      </p:sp>
      <p:sp>
        <p:nvSpPr>
          <p:cNvPr id="6" name="Content Placeholder 5"/>
          <p:cNvSpPr>
            <a:spLocks noGrp="1"/>
          </p:cNvSpPr>
          <p:nvPr>
            <p:ph idx="1"/>
          </p:nvPr>
        </p:nvSpPr>
        <p:spPr/>
        <p:txBody>
          <a:bodyPr>
            <a:normAutofit/>
          </a:bodyPr>
          <a:lstStyle/>
          <a:p>
            <a:pPr indent="266700">
              <a:lnSpc>
                <a:spcPct val="200000"/>
              </a:lnSpc>
            </a:pPr>
            <a:r>
              <a:rPr lang="el-GR" sz="2800" dirty="0"/>
              <a:t>Χολόλιθοι</a:t>
            </a:r>
          </a:p>
          <a:p>
            <a:pPr indent="266700">
              <a:lnSpc>
                <a:spcPct val="200000"/>
              </a:lnSpc>
            </a:pPr>
            <a:r>
              <a:rPr lang="el-GR" sz="2800" dirty="0"/>
              <a:t>Στένωση χοληφόρων οδών</a:t>
            </a:r>
          </a:p>
          <a:p>
            <a:pPr indent="266700">
              <a:lnSpc>
                <a:spcPct val="200000"/>
              </a:lnSpc>
            </a:pPr>
            <a:r>
              <a:rPr lang="el-GR" sz="2800" dirty="0"/>
              <a:t>Χολοαγγειίτιδα</a:t>
            </a:r>
          </a:p>
          <a:p>
            <a:pPr indent="266700">
              <a:lnSpc>
                <a:spcPct val="200000"/>
              </a:lnSpc>
            </a:pPr>
            <a:r>
              <a:rPr lang="el-GR" sz="2800" dirty="0"/>
              <a:t>Καρκίνωμα παγκρέατος ή χοληφόρου </a:t>
            </a:r>
            <a:r>
              <a:rPr lang="el-GR" sz="2800" dirty="0" smtClean="0"/>
              <a:t>δέντρου</a:t>
            </a:r>
            <a:endParaRPr lang="el-GR" sz="2800"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dirty="0"/>
          </a:p>
        </p:txBody>
      </p:sp>
    </p:spTree>
    <p:extLst>
      <p:ext uri="{BB962C8B-B14F-4D97-AF65-F5344CB8AC3E}">
        <p14:creationId xmlns:p14="http://schemas.microsoft.com/office/powerpoint/2010/main" val="3665769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Εργαστηριακά ευρήματα </a:t>
            </a:r>
            <a:r>
              <a:rPr lang="el-GR" dirty="0" smtClean="0"/>
              <a:t>χολόστασης</a:t>
            </a:r>
            <a:endParaRPr lang="el-GR" dirty="0"/>
          </a:p>
        </p:txBody>
      </p:sp>
      <p:sp>
        <p:nvSpPr>
          <p:cNvPr id="6" name="Content Placeholder 5"/>
          <p:cNvSpPr>
            <a:spLocks noGrp="1"/>
          </p:cNvSpPr>
          <p:nvPr>
            <p:ph idx="1"/>
          </p:nvPr>
        </p:nvSpPr>
        <p:spPr/>
        <p:txBody>
          <a:bodyPr/>
          <a:lstStyle/>
          <a:p>
            <a:pPr>
              <a:lnSpc>
                <a:spcPct val="150000"/>
              </a:lnSpc>
            </a:pPr>
            <a:r>
              <a:rPr lang="en-US" dirty="0"/>
              <a:t>DBILI </a:t>
            </a:r>
            <a:r>
              <a:rPr lang="el-GR" dirty="0"/>
              <a:t>πλάσματος </a:t>
            </a:r>
            <a:r>
              <a:rPr lang="en-US" dirty="0"/>
              <a:t>&gt;</a:t>
            </a:r>
            <a:r>
              <a:rPr lang="el-GR" dirty="0"/>
              <a:t>&gt; 0,3 </a:t>
            </a:r>
            <a:r>
              <a:rPr lang="en-US" dirty="0" smtClean="0"/>
              <a:t>mg/dL</a:t>
            </a:r>
            <a:endParaRPr lang="en-US" dirty="0"/>
          </a:p>
          <a:p>
            <a:pPr>
              <a:lnSpc>
                <a:spcPct val="150000"/>
              </a:lnSpc>
            </a:pPr>
            <a:r>
              <a:rPr lang="en-US" dirty="0"/>
              <a:t>ALP &gt;&gt; 130 </a:t>
            </a:r>
            <a:r>
              <a:rPr lang="en-US" dirty="0" smtClean="0"/>
              <a:t>U/L</a:t>
            </a:r>
            <a:endParaRPr lang="el-GR" dirty="0"/>
          </a:p>
          <a:p>
            <a:pPr>
              <a:lnSpc>
                <a:spcPct val="150000"/>
              </a:lnSpc>
            </a:pPr>
            <a:r>
              <a:rPr lang="el-GR" dirty="0"/>
              <a:t>γ</a:t>
            </a:r>
            <a:r>
              <a:rPr lang="en-US" dirty="0"/>
              <a:t>GT &gt;&gt; 40 </a:t>
            </a:r>
            <a:r>
              <a:rPr lang="en-US" dirty="0" smtClean="0"/>
              <a:t>U/L</a:t>
            </a:r>
            <a:endParaRPr lang="el-GR" dirty="0"/>
          </a:p>
          <a:p>
            <a:pPr>
              <a:lnSpc>
                <a:spcPct val="150000"/>
              </a:lnSpc>
            </a:pPr>
            <a:r>
              <a:rPr lang="el-GR" dirty="0"/>
              <a:t>Χολερυθρίνη ούρων</a:t>
            </a:r>
            <a:r>
              <a:rPr lang="en-US" dirty="0"/>
              <a:t>: </a:t>
            </a:r>
            <a:r>
              <a:rPr lang="el-GR" dirty="0"/>
              <a:t> Αύξηση</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dirty="0"/>
          </a:p>
        </p:txBody>
      </p:sp>
    </p:spTree>
    <p:extLst>
      <p:ext uri="{BB962C8B-B14F-4D97-AF65-F5344CB8AC3E}">
        <p14:creationId xmlns:p14="http://schemas.microsoft.com/office/powerpoint/2010/main" val="3683916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a:t>Αίτια ηπατικού </a:t>
            </a:r>
            <a:r>
              <a:rPr lang="el-GR" dirty="0" smtClean="0"/>
              <a:t>ίκτερου</a:t>
            </a:r>
            <a:endParaRPr lang="el-GR" dirty="0"/>
          </a:p>
        </p:txBody>
      </p:sp>
      <p:sp>
        <p:nvSpPr>
          <p:cNvPr id="6" name="Content Placeholder 5"/>
          <p:cNvSpPr>
            <a:spLocks noGrp="1"/>
          </p:cNvSpPr>
          <p:nvPr>
            <p:ph idx="1"/>
          </p:nvPr>
        </p:nvSpPr>
        <p:spPr/>
        <p:txBody>
          <a:bodyPr>
            <a:normAutofit/>
          </a:bodyPr>
          <a:lstStyle/>
          <a:p>
            <a:pPr>
              <a:lnSpc>
                <a:spcPct val="200000"/>
              </a:lnSpc>
            </a:pPr>
            <a:r>
              <a:rPr lang="el-GR" sz="2800" dirty="0"/>
              <a:t>Φάρμακα</a:t>
            </a:r>
          </a:p>
          <a:p>
            <a:pPr>
              <a:lnSpc>
                <a:spcPct val="200000"/>
              </a:lnSpc>
            </a:pPr>
            <a:r>
              <a:rPr lang="el-GR" sz="2800" dirty="0"/>
              <a:t>Ηπατίτιδα</a:t>
            </a:r>
            <a:endParaRPr lang="en-US" sz="2800" dirty="0"/>
          </a:p>
          <a:p>
            <a:pPr>
              <a:lnSpc>
                <a:spcPct val="200000"/>
              </a:lnSpc>
            </a:pPr>
            <a:r>
              <a:rPr lang="el-GR" sz="2800" dirty="0"/>
              <a:t>Όγκος ήπατος</a:t>
            </a:r>
          </a:p>
          <a:p>
            <a:pPr>
              <a:lnSpc>
                <a:spcPct val="200000"/>
              </a:lnSpc>
            </a:pPr>
            <a:r>
              <a:rPr lang="el-GR" sz="2800" dirty="0"/>
              <a:t>Κίρρωση</a:t>
            </a:r>
            <a:endParaRPr lang="en-US" sz="2800" dirty="0"/>
          </a:p>
          <a:p>
            <a:pPr>
              <a:lnSpc>
                <a:spcPct val="200000"/>
              </a:lnSpc>
            </a:pPr>
            <a:r>
              <a:rPr lang="el-GR" sz="2800" dirty="0"/>
              <a:t>Αυτοάνοση νόσος</a:t>
            </a:r>
          </a:p>
          <a:p>
            <a:endParaRPr lang="el-GR" sz="2800"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dirty="0"/>
          </a:p>
        </p:txBody>
      </p:sp>
    </p:spTree>
    <p:extLst>
      <p:ext uri="{BB962C8B-B14F-4D97-AF65-F5344CB8AC3E}">
        <p14:creationId xmlns:p14="http://schemas.microsoft.com/office/powerpoint/2010/main" val="3901875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dirty="0"/>
              <a:t>Εργαστηριακά ευρήματα ηπατικού </a:t>
            </a:r>
            <a:r>
              <a:rPr lang="el-GR" dirty="0" smtClean="0"/>
              <a:t>ίκτερου</a:t>
            </a:r>
            <a:endParaRPr lang="el-GR" dirty="0"/>
          </a:p>
        </p:txBody>
      </p:sp>
      <p:sp>
        <p:nvSpPr>
          <p:cNvPr id="6" name="Content Placeholder 5"/>
          <p:cNvSpPr>
            <a:spLocks noGrp="1"/>
          </p:cNvSpPr>
          <p:nvPr>
            <p:ph idx="1"/>
          </p:nvPr>
        </p:nvSpPr>
        <p:spPr/>
        <p:txBody>
          <a:bodyPr>
            <a:normAutofit/>
          </a:bodyPr>
          <a:lstStyle/>
          <a:p>
            <a:pPr>
              <a:lnSpc>
                <a:spcPct val="150000"/>
              </a:lnSpc>
            </a:pPr>
            <a:r>
              <a:rPr lang="en-US" sz="2800" dirty="0"/>
              <a:t>TBILI &gt; 1,2 mg/dL</a:t>
            </a:r>
          </a:p>
          <a:p>
            <a:pPr>
              <a:lnSpc>
                <a:spcPct val="150000"/>
              </a:lnSpc>
            </a:pPr>
            <a:r>
              <a:rPr lang="en-US" sz="2800" dirty="0"/>
              <a:t>ALT/GPT &gt;</a:t>
            </a:r>
            <a:r>
              <a:rPr lang="el-GR" sz="2800" dirty="0"/>
              <a:t>&gt; </a:t>
            </a:r>
            <a:r>
              <a:rPr lang="en-US" sz="2800" dirty="0"/>
              <a:t>36 </a:t>
            </a:r>
            <a:r>
              <a:rPr lang="en-US" sz="2800" dirty="0" smtClean="0"/>
              <a:t>U/L</a:t>
            </a:r>
            <a:endParaRPr lang="en-US" sz="2800" dirty="0"/>
          </a:p>
          <a:p>
            <a:pPr>
              <a:lnSpc>
                <a:spcPct val="150000"/>
              </a:lnSpc>
            </a:pPr>
            <a:r>
              <a:rPr lang="en-US" sz="2800" dirty="0"/>
              <a:t>AST/GOT &gt;&gt; 33 </a:t>
            </a:r>
            <a:r>
              <a:rPr lang="en-US" sz="2800" dirty="0" smtClean="0"/>
              <a:t>U/L</a:t>
            </a:r>
            <a:endParaRPr lang="el-GR" sz="2800" dirty="0"/>
          </a:p>
          <a:p>
            <a:pPr>
              <a:lnSpc>
                <a:spcPct val="150000"/>
              </a:lnSpc>
            </a:pPr>
            <a:r>
              <a:rPr lang="el-GR" sz="2800" dirty="0"/>
              <a:t>γ</a:t>
            </a:r>
            <a:r>
              <a:rPr lang="en-US" sz="2800" dirty="0"/>
              <a:t>GT &gt;&gt; 40 </a:t>
            </a:r>
            <a:r>
              <a:rPr lang="en-US" sz="2800" dirty="0" smtClean="0"/>
              <a:t>U/L</a:t>
            </a:r>
            <a:endParaRPr lang="en-US" sz="2800" dirty="0"/>
          </a:p>
          <a:p>
            <a:pPr>
              <a:lnSpc>
                <a:spcPct val="150000"/>
              </a:lnSpc>
            </a:pPr>
            <a:r>
              <a:rPr lang="en-US" sz="2800" dirty="0"/>
              <a:t>ALB &lt; 3 mg/dL</a:t>
            </a:r>
          </a:p>
          <a:p>
            <a:pPr>
              <a:lnSpc>
                <a:spcPct val="150000"/>
              </a:lnSpc>
            </a:pPr>
            <a:r>
              <a:rPr lang="en-US" sz="2800" dirty="0"/>
              <a:t>X</a:t>
            </a:r>
            <a:r>
              <a:rPr lang="el-GR" sz="2800" dirty="0"/>
              <a:t>ρόνος</a:t>
            </a:r>
            <a:r>
              <a:rPr lang="el-GR" sz="2800" dirty="0"/>
              <a:t> προθρομβίνης (</a:t>
            </a:r>
            <a:r>
              <a:rPr lang="en-US" sz="2800" dirty="0"/>
              <a:t>PT) &gt; 18 </a:t>
            </a:r>
            <a:r>
              <a:rPr lang="en-US" sz="2800" dirty="0" smtClean="0"/>
              <a:t>sec</a:t>
            </a:r>
            <a:endParaRPr lang="el-GR" sz="2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dirty="0"/>
          </a:p>
        </p:txBody>
      </p:sp>
    </p:spTree>
    <p:extLst>
      <p:ext uri="{BB962C8B-B14F-4D97-AF65-F5344CB8AC3E}">
        <p14:creationId xmlns:p14="http://schemas.microsoft.com/office/powerpoint/2010/main" val="1739367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Ήπαρ</a:t>
            </a:r>
            <a:endParaRPr lang="el-GR"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1</a:t>
            </a:fld>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0133" y="980727"/>
            <a:ext cx="6743734" cy="50578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69822" y="5877272"/>
            <a:ext cx="3204356"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Anatomy of liver and gall </a:t>
            </a:r>
            <a:r>
              <a:rPr lang="en-US" sz="1200" dirty="0" smtClean="0">
                <a:latin typeface="+mn-lt"/>
                <a:hlinkClick r:id="rId3"/>
              </a:rPr>
              <a:t>bladder</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4"/>
              </a:rPr>
              <a:t>Jiju</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solidFill>
                  <a:schemeClr val="tx1">
                    <a:lumMod val="75000"/>
                    <a:lumOff val="25000"/>
                  </a:schemeClr>
                </a:solidFill>
                <a:latin typeface="+mn-lt"/>
                <a:hlinkClick r:id="rId5"/>
              </a:rPr>
              <a:t>CC BY-SA 3.0</a:t>
            </a:r>
            <a:endParaRPr lang="en-US" sz="1200" dirty="0">
              <a:solidFill>
                <a:schemeClr val="tx1">
                  <a:lumMod val="75000"/>
                  <a:lumOff val="25000"/>
                </a:schemeClr>
              </a:solidFill>
              <a:latin typeface="+mn-lt"/>
            </a:endParaRPr>
          </a:p>
          <a:p>
            <a:pPr algn="ct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966572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Αίτια αυτοάνοσης </a:t>
            </a:r>
            <a:r>
              <a:rPr lang="el-GR" dirty="0" smtClean="0"/>
              <a:t>ηπατίτιδας</a:t>
            </a:r>
            <a:endParaRPr lang="el-GR" dirty="0"/>
          </a:p>
        </p:txBody>
      </p:sp>
      <p:sp>
        <p:nvSpPr>
          <p:cNvPr id="6" name="Content Placeholder 5"/>
          <p:cNvSpPr>
            <a:spLocks noGrp="1"/>
          </p:cNvSpPr>
          <p:nvPr>
            <p:ph idx="1"/>
          </p:nvPr>
        </p:nvSpPr>
        <p:spPr/>
        <p:txBody>
          <a:bodyPr>
            <a:normAutofit/>
          </a:bodyPr>
          <a:lstStyle/>
          <a:p>
            <a:pPr marL="0" indent="0">
              <a:lnSpc>
                <a:spcPct val="200000"/>
              </a:lnSpc>
              <a:buNone/>
            </a:pPr>
            <a:r>
              <a:rPr lang="el-GR" sz="2800" dirty="0"/>
              <a:t>Διακρίνονται τρεις τύποι</a:t>
            </a:r>
            <a:r>
              <a:rPr lang="en-US" sz="2800" dirty="0"/>
              <a:t>:</a:t>
            </a:r>
          </a:p>
          <a:p>
            <a:pPr indent="542925">
              <a:lnSpc>
                <a:spcPct val="200000"/>
              </a:lnSpc>
            </a:pPr>
            <a:r>
              <a:rPr lang="el-GR" sz="2800" dirty="0"/>
              <a:t>Αλκοολική ηπατική νόσος (αύξηση </a:t>
            </a:r>
            <a:r>
              <a:rPr lang="en-US" sz="2800" dirty="0"/>
              <a:t>IgA)</a:t>
            </a:r>
            <a:endParaRPr lang="el-GR" sz="2800" dirty="0"/>
          </a:p>
          <a:p>
            <a:pPr indent="542925">
              <a:lnSpc>
                <a:spcPct val="200000"/>
              </a:lnSpc>
            </a:pPr>
            <a:r>
              <a:rPr lang="el-GR" sz="2800" dirty="0"/>
              <a:t>Αυτοάνοση ηπατίτιδα </a:t>
            </a:r>
            <a:r>
              <a:rPr lang="en-US" sz="2800" dirty="0"/>
              <a:t>(</a:t>
            </a:r>
            <a:r>
              <a:rPr lang="el-GR" sz="2800" dirty="0"/>
              <a:t>αύξηση </a:t>
            </a:r>
            <a:r>
              <a:rPr lang="en-US" sz="2800" dirty="0"/>
              <a:t>IgG)</a:t>
            </a:r>
          </a:p>
          <a:p>
            <a:pPr indent="542925">
              <a:lnSpc>
                <a:spcPct val="200000"/>
              </a:lnSpc>
            </a:pPr>
            <a:r>
              <a:rPr lang="el-GR" sz="2800" dirty="0"/>
              <a:t>Πρωτοπαθή χολική κίρρωση (αύξηση </a:t>
            </a:r>
            <a:r>
              <a:rPr lang="en-US" sz="2800" dirty="0"/>
              <a:t>IgM)</a:t>
            </a:r>
          </a:p>
          <a:p>
            <a:endParaRPr lang="el-GR" sz="2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a:t>
            </a:fld>
            <a:endParaRPr lang="el-GR" dirty="0"/>
          </a:p>
        </p:txBody>
      </p:sp>
    </p:spTree>
    <p:extLst>
      <p:ext uri="{BB962C8B-B14F-4D97-AF65-F5344CB8AC3E}">
        <p14:creationId xmlns:p14="http://schemas.microsoft.com/office/powerpoint/2010/main" val="2421395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extLst>
              <p:ext uri="{D42A27DB-BD31-4B8C-83A1-F6EECF244321}">
                <p14:modId xmlns:p14="http://schemas.microsoft.com/office/powerpoint/2010/main" val="1840847051"/>
              </p:ext>
            </p:extLst>
          </p:nvPr>
        </p:nvGraphicFramePr>
        <p:xfrm>
          <a:off x="179512" y="1412776"/>
          <a:ext cx="8856985" cy="3048000"/>
        </p:xfrm>
        <a:graphic>
          <a:graphicData uri="http://schemas.openxmlformats.org/drawingml/2006/table">
            <a:tbl>
              <a:tblPr firstRow="1" bandRow="1">
                <a:tableStyleId>{85BE263C-DBD7-4A20-BB59-AAB30ACAA65A}</a:tableStyleId>
              </a:tblPr>
              <a:tblGrid>
                <a:gridCol w="1512168"/>
                <a:gridCol w="1656184"/>
                <a:gridCol w="1944216"/>
                <a:gridCol w="1835584"/>
                <a:gridCol w="1908833"/>
              </a:tblGrid>
              <a:tr h="370840">
                <a:tc>
                  <a:txBody>
                    <a:bodyPr/>
                    <a:lstStyle/>
                    <a:p>
                      <a:endParaRPr lang="el-GR" sz="1600" dirty="0"/>
                    </a:p>
                  </a:txBody>
                  <a:tcPr>
                    <a:solidFill>
                      <a:srgbClr val="820000"/>
                    </a:solidFill>
                  </a:tcPr>
                </a:tc>
                <a:tc>
                  <a:txBody>
                    <a:bodyPr/>
                    <a:lstStyle/>
                    <a:p>
                      <a:r>
                        <a:rPr lang="el-GR" sz="1600" dirty="0" smtClean="0"/>
                        <a:t>Αντιπυρηνικά </a:t>
                      </a:r>
                      <a:r>
                        <a:rPr lang="en-US" sz="1600" dirty="0" smtClean="0"/>
                        <a:t>(ANA)</a:t>
                      </a:r>
                      <a:r>
                        <a:rPr lang="en-US" sz="1600" baseline="0" dirty="0" smtClean="0"/>
                        <a:t> </a:t>
                      </a:r>
                      <a:r>
                        <a:rPr lang="el-GR" sz="1600" dirty="0" smtClean="0"/>
                        <a:t>ή</a:t>
                      </a:r>
                      <a:r>
                        <a:rPr lang="en-US" sz="1600" baseline="0" dirty="0" smtClean="0"/>
                        <a:t> </a:t>
                      </a:r>
                      <a:r>
                        <a:rPr lang="el-GR" sz="1600" baseline="0" dirty="0" smtClean="0"/>
                        <a:t>αυτοαντισώματα λείων μυϊκών κυττάρων</a:t>
                      </a:r>
                      <a:r>
                        <a:rPr lang="en-US" sz="1600" dirty="0" smtClean="0"/>
                        <a:t> (SMA)</a:t>
                      </a:r>
                      <a:endParaRPr lang="el-GR" sz="1600" dirty="0"/>
                    </a:p>
                  </a:txBody>
                  <a:tcPr>
                    <a:solidFill>
                      <a:srgbClr val="820000"/>
                    </a:solidFill>
                  </a:tcPr>
                </a:tc>
                <a:tc>
                  <a:txBody>
                    <a:bodyPr/>
                    <a:lstStyle/>
                    <a:p>
                      <a:r>
                        <a:rPr lang="el-GR" sz="1600" dirty="0" smtClean="0"/>
                        <a:t>Αντιμιτοχονδριακά</a:t>
                      </a:r>
                      <a:r>
                        <a:rPr lang="el-GR" sz="1600" baseline="0" dirty="0" smtClean="0"/>
                        <a:t> αντισώματα (ΑΜΑ)</a:t>
                      </a:r>
                      <a:endParaRPr lang="el-GR" sz="1600" dirty="0"/>
                    </a:p>
                  </a:txBody>
                  <a:tcPr>
                    <a:solidFill>
                      <a:srgbClr val="820000"/>
                    </a:solidFill>
                  </a:tcPr>
                </a:tc>
                <a:tc>
                  <a:txBody>
                    <a:bodyPr/>
                    <a:lstStyle/>
                    <a:p>
                      <a:r>
                        <a:rPr lang="el-GR" sz="1600" dirty="0" smtClean="0"/>
                        <a:t>Αντιμικροσωμιακά</a:t>
                      </a:r>
                      <a:r>
                        <a:rPr lang="el-GR" sz="1600" baseline="0" dirty="0" smtClean="0"/>
                        <a:t> ήπατος-νεφρού</a:t>
                      </a:r>
                      <a:endParaRPr lang="el-GR" sz="1600" dirty="0"/>
                    </a:p>
                  </a:txBody>
                  <a:tcPr>
                    <a:solidFill>
                      <a:srgbClr val="820000"/>
                    </a:solidFill>
                  </a:tcPr>
                </a:tc>
                <a:tc>
                  <a:txBody>
                    <a:bodyPr/>
                    <a:lstStyle/>
                    <a:p>
                      <a:r>
                        <a:rPr lang="el-GR" sz="1600" dirty="0" smtClean="0"/>
                        <a:t>Κατά των κυτταροπλασματικών</a:t>
                      </a:r>
                      <a:r>
                        <a:rPr lang="el-GR" sz="1600" baseline="0" dirty="0" smtClean="0"/>
                        <a:t> αντιγόνων των ουδ</a:t>
                      </a:r>
                      <a:r>
                        <a:rPr lang="en-US" sz="1600" baseline="0" dirty="0" smtClean="0"/>
                        <a:t>e</a:t>
                      </a:r>
                      <a:r>
                        <a:rPr lang="el-GR" sz="1600" baseline="0" dirty="0" smtClean="0"/>
                        <a:t>τεροφίλων </a:t>
                      </a:r>
                      <a:r>
                        <a:rPr lang="en-US" sz="1600" baseline="0" dirty="0" smtClean="0"/>
                        <a:t>(pANCA)</a:t>
                      </a:r>
                      <a:endParaRPr lang="el-GR" sz="1600" dirty="0"/>
                    </a:p>
                  </a:txBody>
                  <a:tcPr>
                    <a:solidFill>
                      <a:srgbClr val="820000"/>
                    </a:solidFill>
                  </a:tcPr>
                </a:tc>
              </a:tr>
              <a:tr h="370840">
                <a:tc>
                  <a:txBody>
                    <a:bodyPr/>
                    <a:lstStyle/>
                    <a:p>
                      <a:r>
                        <a:rPr lang="el-GR" sz="1600" dirty="0" smtClean="0"/>
                        <a:t>Αυτοάνοση ηπατίτιδα</a:t>
                      </a:r>
                      <a:endParaRPr lang="el-GR" sz="1600" dirty="0"/>
                    </a:p>
                  </a:txBody>
                  <a:tcPr/>
                </a:tc>
                <a:tc>
                  <a:txBody>
                    <a:bodyPr/>
                    <a:lstStyle/>
                    <a:p>
                      <a:r>
                        <a:rPr lang="el-GR" sz="1600" dirty="0" smtClean="0"/>
                        <a:t>80%</a:t>
                      </a:r>
                      <a:endParaRPr lang="el-GR" sz="1600" dirty="0"/>
                    </a:p>
                  </a:txBody>
                  <a:tcPr/>
                </a:tc>
                <a:tc>
                  <a:txBody>
                    <a:bodyPr/>
                    <a:lstStyle/>
                    <a:p>
                      <a:r>
                        <a:rPr lang="el-GR" sz="1600" dirty="0" smtClean="0"/>
                        <a:t>0</a:t>
                      </a:r>
                      <a:endParaRPr lang="el-GR" sz="1600" dirty="0"/>
                    </a:p>
                  </a:txBody>
                  <a:tcPr/>
                </a:tc>
                <a:tc>
                  <a:txBody>
                    <a:bodyPr/>
                    <a:lstStyle/>
                    <a:p>
                      <a:r>
                        <a:rPr lang="el-GR" sz="1600" dirty="0" smtClean="0"/>
                        <a:t>&lt; 5%</a:t>
                      </a:r>
                      <a:endParaRPr lang="el-GR" sz="1600" dirty="0"/>
                    </a:p>
                  </a:txBody>
                  <a:tcPr/>
                </a:tc>
                <a:tc>
                  <a:txBody>
                    <a:bodyPr/>
                    <a:lstStyle/>
                    <a:p>
                      <a:r>
                        <a:rPr lang="el-GR" sz="1600" dirty="0" smtClean="0"/>
                        <a:t>90%</a:t>
                      </a:r>
                      <a:endParaRPr lang="el-GR" sz="1600" dirty="0"/>
                    </a:p>
                  </a:txBody>
                  <a:tcPr/>
                </a:tc>
              </a:tr>
              <a:tr h="370840">
                <a:tc>
                  <a:txBody>
                    <a:bodyPr/>
                    <a:lstStyle/>
                    <a:p>
                      <a:r>
                        <a:rPr lang="el-GR" sz="1600" dirty="0" smtClean="0"/>
                        <a:t>Πρωτοπαθής</a:t>
                      </a:r>
                      <a:r>
                        <a:rPr lang="el-GR" sz="1600" baseline="0" dirty="0" smtClean="0"/>
                        <a:t> χολική κίρρωση</a:t>
                      </a:r>
                      <a:endParaRPr lang="el-GR" sz="1600" dirty="0"/>
                    </a:p>
                  </a:txBody>
                  <a:tcPr/>
                </a:tc>
                <a:tc>
                  <a:txBody>
                    <a:bodyPr/>
                    <a:lstStyle/>
                    <a:p>
                      <a:r>
                        <a:rPr lang="el-GR" sz="1600" dirty="0" smtClean="0"/>
                        <a:t>~ 30%</a:t>
                      </a:r>
                      <a:endParaRPr lang="el-GR" sz="1600" dirty="0"/>
                    </a:p>
                  </a:txBody>
                  <a:tcPr/>
                </a:tc>
                <a:tc>
                  <a:txBody>
                    <a:bodyPr/>
                    <a:lstStyle/>
                    <a:p>
                      <a:r>
                        <a:rPr lang="el-GR" sz="1600" dirty="0" smtClean="0"/>
                        <a:t>&gt; 95%</a:t>
                      </a:r>
                      <a:endParaRPr lang="el-GR" sz="1600" dirty="0"/>
                    </a:p>
                  </a:txBody>
                  <a:tcPr/>
                </a:tc>
                <a:tc>
                  <a:txBody>
                    <a:bodyPr/>
                    <a:lstStyle/>
                    <a:p>
                      <a:r>
                        <a:rPr lang="el-GR" sz="1600" dirty="0" smtClean="0"/>
                        <a:t>0</a:t>
                      </a:r>
                      <a:endParaRPr lang="el-GR" sz="1600" dirty="0"/>
                    </a:p>
                  </a:txBody>
                  <a:tcPr/>
                </a:tc>
                <a:tc>
                  <a:txBody>
                    <a:bodyPr/>
                    <a:lstStyle/>
                    <a:p>
                      <a:r>
                        <a:rPr lang="el-GR" sz="1600" dirty="0" smtClean="0"/>
                        <a:t>Σπάνια</a:t>
                      </a:r>
                      <a:endParaRPr lang="el-GR" sz="1600" dirty="0"/>
                    </a:p>
                  </a:txBody>
                  <a:tcPr/>
                </a:tc>
              </a:tr>
              <a:tr h="370840">
                <a:tc>
                  <a:txBody>
                    <a:bodyPr/>
                    <a:lstStyle/>
                    <a:p>
                      <a:r>
                        <a:rPr lang="el-GR" sz="1600" dirty="0" smtClean="0"/>
                        <a:t>Σκληρυντική</a:t>
                      </a:r>
                      <a:r>
                        <a:rPr lang="el-GR" sz="1600" baseline="0" dirty="0" smtClean="0"/>
                        <a:t> χολοαγγειίτιδα</a:t>
                      </a:r>
                      <a:endParaRPr lang="el-GR" sz="1600" dirty="0"/>
                    </a:p>
                  </a:txBody>
                  <a:tcPr/>
                </a:tc>
                <a:tc>
                  <a:txBody>
                    <a:bodyPr/>
                    <a:lstStyle/>
                    <a:p>
                      <a:r>
                        <a:rPr lang="el-GR" sz="1600" dirty="0" smtClean="0"/>
                        <a:t>~ 20%</a:t>
                      </a:r>
                      <a:endParaRPr lang="el-GR" sz="1600" dirty="0"/>
                    </a:p>
                  </a:txBody>
                  <a:tcPr/>
                </a:tc>
                <a:tc>
                  <a:txBody>
                    <a:bodyPr/>
                    <a:lstStyle/>
                    <a:p>
                      <a:r>
                        <a:rPr lang="el-GR" sz="1600" dirty="0" smtClean="0"/>
                        <a:t>0</a:t>
                      </a:r>
                      <a:endParaRPr lang="el-GR" sz="1600" dirty="0"/>
                    </a:p>
                  </a:txBody>
                  <a:tcPr/>
                </a:tc>
                <a:tc>
                  <a:txBody>
                    <a:bodyPr/>
                    <a:lstStyle/>
                    <a:p>
                      <a:r>
                        <a:rPr lang="el-GR" sz="1600" dirty="0" smtClean="0"/>
                        <a:t>0</a:t>
                      </a:r>
                      <a:endParaRPr lang="el-GR" sz="1600" dirty="0"/>
                    </a:p>
                  </a:txBody>
                  <a:tcPr/>
                </a:tc>
                <a:tc>
                  <a:txBody>
                    <a:bodyPr/>
                    <a:lstStyle/>
                    <a:p>
                      <a:r>
                        <a:rPr lang="el-GR" sz="1600" dirty="0" smtClean="0"/>
                        <a:t>~ 75%</a:t>
                      </a:r>
                      <a:endParaRPr lang="el-GR" sz="1600" dirty="0"/>
                    </a:p>
                  </a:txBody>
                  <a:tcPr/>
                </a:tc>
              </a:tr>
            </a:tbl>
          </a:graphicData>
        </a:graphic>
      </p:graphicFrame>
      <p:sp>
        <p:nvSpPr>
          <p:cNvPr id="4" name="3 - TextBox"/>
          <p:cNvSpPr txBox="1"/>
          <p:nvPr/>
        </p:nvSpPr>
        <p:spPr>
          <a:xfrm>
            <a:off x="107504" y="4437110"/>
            <a:ext cx="8856984" cy="1200329"/>
          </a:xfrm>
          <a:prstGeom prst="rect">
            <a:avLst/>
          </a:prstGeom>
          <a:noFill/>
        </p:spPr>
        <p:txBody>
          <a:bodyPr wrap="square" rtlCol="0">
            <a:spAutoFit/>
          </a:bodyPr>
          <a:lstStyle/>
          <a:p>
            <a:pPr>
              <a:lnSpc>
                <a:spcPct val="150000"/>
              </a:lnSpc>
            </a:pPr>
            <a:r>
              <a:rPr lang="en-US" sz="2400" dirty="0" smtClean="0">
                <a:latin typeface="+mn-lt"/>
              </a:rPr>
              <a:t>A</a:t>
            </a:r>
            <a:r>
              <a:rPr lang="el-GR" sz="2400" dirty="0" smtClean="0">
                <a:latin typeface="+mn-lt"/>
              </a:rPr>
              <a:t>ύξηση</a:t>
            </a:r>
            <a:r>
              <a:rPr lang="el-GR" sz="2400" dirty="0" smtClean="0">
                <a:latin typeface="+mn-lt"/>
              </a:rPr>
              <a:t> ολικού λευκώματος </a:t>
            </a:r>
            <a:r>
              <a:rPr lang="en-US" sz="2400" dirty="0" smtClean="0">
                <a:latin typeface="+mn-lt"/>
              </a:rPr>
              <a:t>(TP)</a:t>
            </a:r>
            <a:r>
              <a:rPr lang="el-GR" sz="2400" dirty="0" smtClean="0">
                <a:latin typeface="+mn-lt"/>
              </a:rPr>
              <a:t> λόγω</a:t>
            </a:r>
            <a:r>
              <a:rPr lang="en-US" sz="2400" dirty="0" smtClean="0">
                <a:latin typeface="+mn-lt"/>
              </a:rPr>
              <a:t>:</a:t>
            </a:r>
          </a:p>
          <a:p>
            <a:pPr>
              <a:lnSpc>
                <a:spcPct val="150000"/>
              </a:lnSpc>
            </a:pPr>
            <a:r>
              <a:rPr lang="el-GR" sz="2400" dirty="0" smtClean="0">
                <a:latin typeface="+mn-lt"/>
              </a:rPr>
              <a:t>αύξησης κλάσματος γ-σφαιρινών στην ηλεκτροφόρηση λευκωμάτων</a:t>
            </a:r>
            <a:endParaRPr lang="el-GR" sz="2400" dirty="0">
              <a:latin typeface="+mn-lt"/>
            </a:endParaRPr>
          </a:p>
        </p:txBody>
      </p:sp>
      <p:sp>
        <p:nvSpPr>
          <p:cNvPr id="6" name="Title 5"/>
          <p:cNvSpPr>
            <a:spLocks noGrp="1"/>
          </p:cNvSpPr>
          <p:nvPr>
            <p:ph type="title"/>
          </p:nvPr>
        </p:nvSpPr>
        <p:spPr/>
        <p:txBody>
          <a:bodyPr>
            <a:noAutofit/>
          </a:bodyPr>
          <a:lstStyle/>
          <a:p>
            <a:r>
              <a:rPr lang="el-GR" dirty="0"/>
              <a:t>Εργαστηριακά ευρήματα αυτοάνοσης </a:t>
            </a:r>
            <a:r>
              <a:rPr lang="el-GR" dirty="0" smtClean="0"/>
              <a:t>ηπατίτιδας</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20</a:t>
            </a:fld>
            <a:endParaRPr lang="el-GR" dirty="0"/>
          </a:p>
        </p:txBody>
      </p:sp>
    </p:spTree>
    <p:extLst>
      <p:ext uri="{BB962C8B-B14F-4D97-AF65-F5344CB8AC3E}">
        <p14:creationId xmlns:p14="http://schemas.microsoft.com/office/powerpoint/2010/main" val="3599064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Αίτια οξείας </a:t>
            </a:r>
            <a:r>
              <a:rPr lang="el-GR" dirty="0" smtClean="0"/>
              <a:t>ηπατίτιδας</a:t>
            </a:r>
            <a:endParaRPr lang="el-GR" dirty="0"/>
          </a:p>
        </p:txBody>
      </p:sp>
      <p:sp>
        <p:nvSpPr>
          <p:cNvPr id="6" name="Content Placeholder 5"/>
          <p:cNvSpPr>
            <a:spLocks noGrp="1"/>
          </p:cNvSpPr>
          <p:nvPr>
            <p:ph idx="1"/>
          </p:nvPr>
        </p:nvSpPr>
        <p:spPr/>
        <p:txBody>
          <a:bodyPr>
            <a:normAutofit fontScale="77500" lnSpcReduction="20000"/>
          </a:bodyPr>
          <a:lstStyle/>
          <a:p>
            <a:pPr>
              <a:lnSpc>
                <a:spcPct val="200000"/>
              </a:lnSpc>
            </a:pPr>
            <a:r>
              <a:rPr lang="el-GR" b="1" dirty="0"/>
              <a:t>Τα αίτια μπορεί να είναι</a:t>
            </a:r>
            <a:r>
              <a:rPr lang="en-US" b="1" dirty="0"/>
              <a:t>:</a:t>
            </a:r>
          </a:p>
          <a:p>
            <a:pPr lvl="1" indent="-385763">
              <a:lnSpc>
                <a:spcPct val="200000"/>
              </a:lnSpc>
            </a:pPr>
            <a:r>
              <a:rPr lang="el-GR" sz="3100" dirty="0"/>
              <a:t>Λοιμώδης ηπατίτιδα (</a:t>
            </a:r>
            <a:r>
              <a:rPr lang="en-US" sz="3100" dirty="0"/>
              <a:t>A, B, C, D </a:t>
            </a:r>
            <a:r>
              <a:rPr lang="el-GR" sz="3100" dirty="0"/>
              <a:t>και Ε, </a:t>
            </a:r>
            <a:r>
              <a:rPr lang="en-US" sz="3100" dirty="0"/>
              <a:t>Epstein-Bar, CMV)</a:t>
            </a:r>
            <a:endParaRPr lang="el-GR" sz="3100" dirty="0"/>
          </a:p>
          <a:p>
            <a:pPr lvl="1" indent="-385763">
              <a:lnSpc>
                <a:spcPct val="200000"/>
              </a:lnSpc>
            </a:pPr>
            <a:r>
              <a:rPr lang="el-GR" sz="3100" dirty="0"/>
              <a:t>Τοξίνες (αλκοόλη, παρακεταμόλη κ.α.)</a:t>
            </a:r>
          </a:p>
          <a:p>
            <a:pPr>
              <a:lnSpc>
                <a:spcPct val="200000"/>
              </a:lnSpc>
            </a:pPr>
            <a:r>
              <a:rPr lang="el-GR" dirty="0"/>
              <a:t>Μπορεί να μετεξελιχθεί σε χρόνια ηπατίτιδα (εκτός της </a:t>
            </a:r>
            <a:r>
              <a:rPr lang="en-US" dirty="0"/>
              <a:t>HAV). T</a:t>
            </a:r>
            <a:r>
              <a:rPr lang="el-GR" dirty="0"/>
              <a:t>α αρχικά συμπτώματα (</a:t>
            </a:r>
            <a:r>
              <a:rPr lang="el-GR" dirty="0" smtClean="0"/>
              <a:t>προϊκτερική </a:t>
            </a:r>
            <a:r>
              <a:rPr lang="el-GR" dirty="0"/>
              <a:t>φάση) είναι ανορεξία, καχεξία και ευρήματα κυρίως στα ούρα</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a:t>
            </a:fld>
            <a:endParaRPr lang="el-GR" dirty="0"/>
          </a:p>
        </p:txBody>
      </p:sp>
    </p:spTree>
    <p:extLst>
      <p:ext uri="{BB962C8B-B14F-4D97-AF65-F5344CB8AC3E}">
        <p14:creationId xmlns:p14="http://schemas.microsoft.com/office/powerpoint/2010/main" val="1828906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extLst>
              <p:ext uri="{D42A27DB-BD31-4B8C-83A1-F6EECF244321}">
                <p14:modId xmlns:p14="http://schemas.microsoft.com/office/powerpoint/2010/main" val="492543083"/>
              </p:ext>
            </p:extLst>
          </p:nvPr>
        </p:nvGraphicFramePr>
        <p:xfrm>
          <a:off x="1007604" y="1772816"/>
          <a:ext cx="7128792" cy="2560706"/>
        </p:xfrm>
        <a:graphic>
          <a:graphicData uri="http://schemas.openxmlformats.org/drawingml/2006/table">
            <a:tbl>
              <a:tblPr firstRow="1" bandRow="1">
                <a:tableStyleId>{85BE263C-DBD7-4A20-BB59-AAB30ACAA65A}</a:tableStyleId>
              </a:tblPr>
              <a:tblGrid>
                <a:gridCol w="2885464"/>
                <a:gridCol w="2461130"/>
                <a:gridCol w="1782198"/>
              </a:tblGrid>
              <a:tr h="341046">
                <a:tc>
                  <a:txBody>
                    <a:bodyPr/>
                    <a:lstStyle/>
                    <a:p>
                      <a:endParaRPr lang="el-GR" sz="2000" dirty="0"/>
                    </a:p>
                  </a:txBody>
                  <a:tcPr>
                    <a:solidFill>
                      <a:srgbClr val="820000"/>
                    </a:solidFill>
                  </a:tcPr>
                </a:tc>
                <a:tc>
                  <a:txBody>
                    <a:bodyPr/>
                    <a:lstStyle/>
                    <a:p>
                      <a:r>
                        <a:rPr lang="el-GR" sz="2000" dirty="0" smtClean="0"/>
                        <a:t>Προϊκτερική φάση</a:t>
                      </a:r>
                      <a:endParaRPr lang="el-GR" sz="2000" dirty="0"/>
                    </a:p>
                  </a:txBody>
                  <a:tcPr>
                    <a:solidFill>
                      <a:srgbClr val="820000"/>
                    </a:solidFill>
                  </a:tcPr>
                </a:tc>
                <a:tc>
                  <a:txBody>
                    <a:bodyPr/>
                    <a:lstStyle/>
                    <a:p>
                      <a:r>
                        <a:rPr lang="el-GR" sz="2000" dirty="0" smtClean="0"/>
                        <a:t>Ικτερική φάση</a:t>
                      </a:r>
                      <a:endParaRPr lang="el-GR" sz="2000" dirty="0"/>
                    </a:p>
                  </a:txBody>
                  <a:tcPr>
                    <a:solidFill>
                      <a:srgbClr val="820000"/>
                    </a:solidFill>
                  </a:tcPr>
                </a:tc>
              </a:tr>
              <a:tr h="435320">
                <a:tc>
                  <a:txBody>
                    <a:bodyPr/>
                    <a:lstStyle/>
                    <a:p>
                      <a:r>
                        <a:rPr lang="en-US" sz="2000" dirty="0" smtClean="0"/>
                        <a:t>TBILI</a:t>
                      </a:r>
                      <a:endParaRPr lang="el-GR" sz="2000" dirty="0">
                        <a:solidFill>
                          <a:schemeClr val="tx1">
                            <a:lumMod val="95000"/>
                            <a:lumOff val="5000"/>
                          </a:schemeClr>
                        </a:solidFill>
                      </a:endParaRPr>
                    </a:p>
                  </a:txBody>
                  <a:tcPr/>
                </a:tc>
                <a:tc>
                  <a:txBody>
                    <a:bodyPr/>
                    <a:lstStyle/>
                    <a:p>
                      <a:r>
                        <a:rPr lang="el-GR" sz="2000" dirty="0" smtClean="0"/>
                        <a:t>ΚΦ/</a:t>
                      </a:r>
                      <a:r>
                        <a:rPr lang="el-GR" sz="2000" kern="1200" dirty="0" smtClean="0"/>
                        <a:t>↑</a:t>
                      </a:r>
                      <a:endParaRPr lang="el-GR" sz="2000" dirty="0"/>
                    </a:p>
                  </a:txBody>
                  <a:tcPr/>
                </a:tc>
                <a:tc>
                  <a:txBody>
                    <a:bodyPr/>
                    <a:lstStyle/>
                    <a:p>
                      <a:r>
                        <a:rPr lang="el-GR" sz="2000" kern="1200" dirty="0" smtClean="0"/>
                        <a:t>↑↑</a:t>
                      </a:r>
                      <a:endParaRPr lang="el-GR" sz="2000" dirty="0"/>
                    </a:p>
                  </a:txBody>
                  <a:tcPr/>
                </a:tc>
              </a:tr>
              <a:tr h="305152">
                <a:tc>
                  <a:txBody>
                    <a:bodyPr/>
                    <a:lstStyle/>
                    <a:p>
                      <a:r>
                        <a:rPr lang="en-US" sz="2000" dirty="0" smtClean="0"/>
                        <a:t>GOT</a:t>
                      </a:r>
                      <a:r>
                        <a:rPr lang="el-GR" sz="2000" dirty="0" smtClean="0"/>
                        <a:t> και </a:t>
                      </a:r>
                      <a:r>
                        <a:rPr lang="en-US" sz="2000" dirty="0" smtClean="0"/>
                        <a:t>GPT</a:t>
                      </a:r>
                      <a:endParaRPr lang="el-GR" sz="2000" dirty="0">
                        <a:solidFill>
                          <a:schemeClr val="tx1">
                            <a:lumMod val="95000"/>
                            <a:lumOff val="5000"/>
                          </a:schemeClr>
                        </a:solidFill>
                      </a:endParaRPr>
                    </a:p>
                  </a:txBody>
                  <a:tcPr/>
                </a:tc>
                <a:tc>
                  <a:txBody>
                    <a:bodyPr/>
                    <a:lstStyle/>
                    <a:p>
                      <a:r>
                        <a:rPr lang="el-GR" sz="2000" kern="1200" dirty="0" smtClean="0"/>
                        <a:t>↑↑↑</a:t>
                      </a:r>
                      <a:endParaRPr lang="el-GR" sz="2000" dirty="0"/>
                    </a:p>
                  </a:txBody>
                  <a:tcPr/>
                </a:tc>
                <a:tc>
                  <a:txBody>
                    <a:bodyPr/>
                    <a:lstStyle/>
                    <a:p>
                      <a:r>
                        <a:rPr lang="el-GR" sz="2000" kern="1200" dirty="0" smtClean="0"/>
                        <a:t>↑</a:t>
                      </a:r>
                      <a:endParaRPr lang="el-GR" sz="2000" dirty="0"/>
                    </a:p>
                  </a:txBody>
                  <a:tcPr/>
                </a:tc>
              </a:tr>
              <a:tr h="305152">
                <a:tc>
                  <a:txBody>
                    <a:bodyPr/>
                    <a:lstStyle/>
                    <a:p>
                      <a:r>
                        <a:rPr lang="en-US" sz="2000" dirty="0" smtClean="0"/>
                        <a:t>ALP</a:t>
                      </a:r>
                      <a:endParaRPr lang="el-GR" sz="2000" dirty="0">
                        <a:solidFill>
                          <a:schemeClr val="tx1">
                            <a:lumMod val="95000"/>
                            <a:lumOff val="5000"/>
                          </a:schemeClr>
                        </a:solidFill>
                      </a:endParaRPr>
                    </a:p>
                  </a:txBody>
                  <a:tcPr/>
                </a:tc>
                <a:tc>
                  <a:txBody>
                    <a:bodyPr/>
                    <a:lstStyle/>
                    <a:p>
                      <a:r>
                        <a:rPr lang="el-GR" sz="2000" dirty="0" smtClean="0"/>
                        <a:t>ΚΦ</a:t>
                      </a:r>
                      <a:endParaRPr lang="el-G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ΚΦ έως </a:t>
                      </a:r>
                      <a:r>
                        <a:rPr lang="el-GR" sz="2000" kern="1200" dirty="0" smtClean="0"/>
                        <a:t>↑</a:t>
                      </a:r>
                      <a:endParaRPr lang="el-GR" sz="2000" dirty="0"/>
                    </a:p>
                  </a:txBody>
                  <a:tcPr/>
                </a:tc>
              </a:tr>
              <a:tr h="305152">
                <a:tc>
                  <a:txBody>
                    <a:bodyPr/>
                    <a:lstStyle/>
                    <a:p>
                      <a:r>
                        <a:rPr lang="en-US" sz="2000" dirty="0" smtClean="0"/>
                        <a:t>TBILI</a:t>
                      </a:r>
                      <a:r>
                        <a:rPr lang="en-US" sz="2000" baseline="0" dirty="0" smtClean="0"/>
                        <a:t> </a:t>
                      </a:r>
                      <a:r>
                        <a:rPr lang="el-GR" sz="2000" baseline="0" dirty="0" smtClean="0"/>
                        <a:t>ούρων</a:t>
                      </a:r>
                      <a:endParaRPr lang="el-GR" sz="2000" dirty="0">
                        <a:solidFill>
                          <a:schemeClr val="tx1">
                            <a:lumMod val="95000"/>
                            <a:lumOff val="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kern="1200" dirty="0" smtClean="0"/>
                        <a:t>↑</a:t>
                      </a:r>
                      <a:r>
                        <a:rPr lang="el-GR" sz="2000" dirty="0" smtClean="0"/>
                        <a:t> </a:t>
                      </a:r>
                      <a:endParaRPr lang="el-GR" sz="2000" dirty="0"/>
                    </a:p>
                  </a:txBody>
                  <a:tcPr/>
                </a:tc>
                <a:tc>
                  <a:txBody>
                    <a:bodyPr/>
                    <a:lstStyle/>
                    <a:p>
                      <a:r>
                        <a:rPr lang="el-GR" sz="2000" kern="1200" dirty="0" smtClean="0"/>
                        <a:t>↑</a:t>
                      </a:r>
                      <a:endParaRPr lang="el-GR" sz="2000" dirty="0"/>
                    </a:p>
                  </a:txBody>
                  <a:tcPr/>
                </a:tc>
              </a:tr>
              <a:tr h="540426">
                <a:tc>
                  <a:txBody>
                    <a:bodyPr/>
                    <a:lstStyle/>
                    <a:p>
                      <a:r>
                        <a:rPr lang="el-GR" sz="2000" dirty="0" smtClean="0"/>
                        <a:t>Ουροχολινογόνο ούρων</a:t>
                      </a:r>
                      <a:endParaRPr lang="el-GR" sz="2000" dirty="0">
                        <a:solidFill>
                          <a:schemeClr val="tx1">
                            <a:lumMod val="95000"/>
                            <a:lumOff val="5000"/>
                          </a:schemeClr>
                        </a:solidFill>
                      </a:endParaRPr>
                    </a:p>
                  </a:txBody>
                  <a:tcPr/>
                </a:tc>
                <a:tc>
                  <a:txBody>
                    <a:bodyPr/>
                    <a:lstStyle/>
                    <a:p>
                      <a:r>
                        <a:rPr lang="el-GR" sz="2000" kern="1200" dirty="0" smtClean="0"/>
                        <a:t>↑</a:t>
                      </a:r>
                      <a:endParaRPr lang="el-GR" sz="2000" dirty="0"/>
                    </a:p>
                  </a:txBody>
                  <a:tcPr/>
                </a:tc>
                <a:tc>
                  <a:txBody>
                    <a:bodyPr/>
                    <a:lstStyle/>
                    <a:p>
                      <a:r>
                        <a:rPr lang="el-GR" sz="2000" kern="1200" dirty="0" smtClean="0"/>
                        <a:t>-</a:t>
                      </a:r>
                      <a:endParaRPr lang="el-GR" sz="2000" dirty="0"/>
                    </a:p>
                  </a:txBody>
                  <a:tcPr/>
                </a:tc>
              </a:tr>
            </a:tbl>
          </a:graphicData>
        </a:graphic>
      </p:graphicFrame>
      <p:sp>
        <p:nvSpPr>
          <p:cNvPr id="4" name="3 - TextBox"/>
          <p:cNvSpPr txBox="1"/>
          <p:nvPr/>
        </p:nvSpPr>
        <p:spPr>
          <a:xfrm>
            <a:off x="899592" y="4509120"/>
            <a:ext cx="7704856" cy="707886"/>
          </a:xfrm>
          <a:prstGeom prst="rect">
            <a:avLst/>
          </a:prstGeom>
          <a:noFill/>
        </p:spPr>
        <p:txBody>
          <a:bodyPr wrap="square" rtlCol="0">
            <a:spAutoFit/>
          </a:bodyPr>
          <a:lstStyle/>
          <a:p>
            <a:r>
              <a:rPr lang="el-GR" sz="2000" dirty="0" smtClean="0">
                <a:latin typeface="+mn-lt"/>
              </a:rPr>
              <a:t>Η αρχική διάγνωση γίνεται από τα ούρα όπως και η παρακολούθηση της νόσου</a:t>
            </a:r>
            <a:r>
              <a:rPr lang="en-US" sz="2000" dirty="0" smtClean="0">
                <a:latin typeface="+mn-lt"/>
              </a:rPr>
              <a:t>.</a:t>
            </a:r>
            <a:endParaRPr lang="el-GR" sz="2000" dirty="0">
              <a:latin typeface="+mn-lt"/>
            </a:endParaRPr>
          </a:p>
        </p:txBody>
      </p:sp>
      <p:sp>
        <p:nvSpPr>
          <p:cNvPr id="6" name="Title 5"/>
          <p:cNvSpPr>
            <a:spLocks noGrp="1"/>
          </p:cNvSpPr>
          <p:nvPr>
            <p:ph type="title"/>
          </p:nvPr>
        </p:nvSpPr>
        <p:spPr/>
        <p:txBody>
          <a:bodyPr>
            <a:noAutofit/>
          </a:bodyPr>
          <a:lstStyle/>
          <a:p>
            <a:r>
              <a:rPr lang="el-GR" dirty="0"/>
              <a:t>Σύνοψη εργαστηριακών ευρημάτων </a:t>
            </a:r>
            <a:br>
              <a:rPr lang="el-GR" dirty="0"/>
            </a:br>
            <a:r>
              <a:rPr lang="el-GR" dirty="0"/>
              <a:t>στην οξεία </a:t>
            </a:r>
            <a:r>
              <a:rPr lang="el-GR" dirty="0" smtClean="0"/>
              <a:t>ηπατίτιδα</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22</a:t>
            </a:fld>
            <a:endParaRPr lang="el-GR" dirty="0"/>
          </a:p>
        </p:txBody>
      </p:sp>
    </p:spTree>
    <p:extLst>
      <p:ext uri="{BB962C8B-B14F-4D97-AF65-F5344CB8AC3E}">
        <p14:creationId xmlns:p14="http://schemas.microsoft.com/office/powerpoint/2010/main" val="3069150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extLst>
              <p:ext uri="{D42A27DB-BD31-4B8C-83A1-F6EECF244321}">
                <p14:modId xmlns:p14="http://schemas.microsoft.com/office/powerpoint/2010/main" val="2499956318"/>
              </p:ext>
            </p:extLst>
          </p:nvPr>
        </p:nvGraphicFramePr>
        <p:xfrm>
          <a:off x="251520" y="1556792"/>
          <a:ext cx="8640960" cy="3774440"/>
        </p:xfrm>
        <a:graphic>
          <a:graphicData uri="http://schemas.openxmlformats.org/drawingml/2006/table">
            <a:tbl>
              <a:tblPr firstRow="1" bandRow="1">
                <a:tableStyleId>{85BE263C-DBD7-4A20-BB59-AAB30ACAA65A}</a:tableStyleId>
              </a:tblPr>
              <a:tblGrid>
                <a:gridCol w="2294061"/>
                <a:gridCol w="3441090"/>
                <a:gridCol w="2905809"/>
              </a:tblGrid>
              <a:tr h="370840">
                <a:tc>
                  <a:txBody>
                    <a:bodyPr/>
                    <a:lstStyle/>
                    <a:p>
                      <a:endParaRPr lang="el-GR" sz="1800" dirty="0"/>
                    </a:p>
                  </a:txBody>
                  <a:tcPr>
                    <a:solidFill>
                      <a:srgbClr val="820000"/>
                    </a:solidFill>
                  </a:tcPr>
                </a:tc>
                <a:tc>
                  <a:txBody>
                    <a:bodyPr/>
                    <a:lstStyle/>
                    <a:p>
                      <a:r>
                        <a:rPr lang="el-GR" sz="1800" dirty="0" smtClean="0"/>
                        <a:t>Κατάσταση</a:t>
                      </a:r>
                      <a:endParaRPr lang="el-GR" sz="1800" dirty="0"/>
                    </a:p>
                  </a:txBody>
                  <a:tcPr>
                    <a:solidFill>
                      <a:srgbClr val="820000"/>
                    </a:solidFill>
                  </a:tcPr>
                </a:tc>
                <a:tc>
                  <a:txBody>
                    <a:bodyPr/>
                    <a:lstStyle/>
                    <a:p>
                      <a:r>
                        <a:rPr lang="el-GR" sz="1800" dirty="0" smtClean="0"/>
                        <a:t>Μεταβολή</a:t>
                      </a:r>
                      <a:endParaRPr lang="el-GR" sz="1800" dirty="0"/>
                    </a:p>
                  </a:txBody>
                  <a:tcPr>
                    <a:solidFill>
                      <a:srgbClr val="820000"/>
                    </a:solidFill>
                  </a:tcPr>
                </a:tc>
              </a:tr>
              <a:tr h="370840">
                <a:tc>
                  <a:txBody>
                    <a:bodyPr/>
                    <a:lstStyle/>
                    <a:p>
                      <a:r>
                        <a:rPr lang="el-GR" sz="1800" dirty="0" smtClean="0"/>
                        <a:t>Λευκωματίνη</a:t>
                      </a:r>
                      <a:endParaRPr lang="el-GR" sz="1800" dirty="0"/>
                    </a:p>
                  </a:txBody>
                  <a:tcPr/>
                </a:tc>
                <a:tc>
                  <a:txBody>
                    <a:bodyPr/>
                    <a:lstStyle/>
                    <a:p>
                      <a:r>
                        <a:rPr lang="el-GR" sz="1800" dirty="0" smtClean="0"/>
                        <a:t>Χρόνια</a:t>
                      </a:r>
                      <a:r>
                        <a:rPr lang="el-GR" sz="1800" baseline="0" dirty="0" smtClean="0"/>
                        <a:t> ηπατική νόσος</a:t>
                      </a:r>
                      <a:endParaRPr lang="el-GR" sz="1800" dirty="0"/>
                    </a:p>
                  </a:txBody>
                  <a:tcPr/>
                </a:tc>
                <a:tc>
                  <a:txBody>
                    <a:bodyPr/>
                    <a:lstStyle/>
                    <a:p>
                      <a:r>
                        <a:rPr lang="el-GR" sz="1800" kern="1200" dirty="0" smtClean="0"/>
                        <a:t>↓</a:t>
                      </a:r>
                      <a:endParaRPr lang="el-GR" sz="1800" dirty="0"/>
                    </a:p>
                  </a:txBody>
                  <a:tcPr/>
                </a:tc>
              </a:tr>
              <a:tr h="370840">
                <a:tc>
                  <a:txBody>
                    <a:bodyPr/>
                    <a:lstStyle/>
                    <a:p>
                      <a:r>
                        <a:rPr lang="el-GR" sz="1800" dirty="0" smtClean="0"/>
                        <a:t>γ-σφαιρίνες</a:t>
                      </a:r>
                      <a:endParaRPr lang="el-GR" sz="1800" dirty="0"/>
                    </a:p>
                  </a:txBody>
                  <a:tcPr/>
                </a:tc>
                <a:tc>
                  <a:txBody>
                    <a:bodyPr/>
                    <a:lstStyle/>
                    <a:p>
                      <a:r>
                        <a:rPr lang="el-GR" sz="1800" dirty="0" smtClean="0"/>
                        <a:t>Αυτοάνοση</a:t>
                      </a:r>
                      <a:r>
                        <a:rPr lang="el-GR" sz="1800" baseline="0" dirty="0" smtClean="0"/>
                        <a:t> ηπατίτιδα</a:t>
                      </a:r>
                      <a:endParaRPr lang="el-GR" sz="1800" dirty="0"/>
                    </a:p>
                  </a:txBody>
                  <a:tcPr/>
                </a:tc>
                <a:tc>
                  <a:txBody>
                    <a:bodyPr/>
                    <a:lstStyle/>
                    <a:p>
                      <a:r>
                        <a:rPr lang="el-GR" sz="1800" kern="1200" dirty="0" smtClean="0"/>
                        <a:t>↑</a:t>
                      </a:r>
                      <a:endParaRPr lang="el-GR" sz="1800" dirty="0"/>
                    </a:p>
                  </a:txBody>
                  <a:tcPr/>
                </a:tc>
              </a:tr>
              <a:tr h="370840">
                <a:tc>
                  <a:txBody>
                    <a:bodyPr/>
                    <a:lstStyle/>
                    <a:p>
                      <a:r>
                        <a:rPr lang="el-GR" sz="1800" dirty="0" smtClean="0"/>
                        <a:t>α1-αντιθρυψίνη</a:t>
                      </a:r>
                      <a:endParaRPr lang="el-GR" sz="1800" dirty="0"/>
                    </a:p>
                  </a:txBody>
                  <a:tcPr/>
                </a:tc>
                <a:tc>
                  <a:txBody>
                    <a:bodyPr/>
                    <a:lstStyle/>
                    <a:p>
                      <a:r>
                        <a:rPr lang="el-GR" sz="1800" dirty="0" smtClean="0"/>
                        <a:t>Κίρρωση λόγω ανεπάρκειας</a:t>
                      </a:r>
                      <a:r>
                        <a:rPr lang="el-GR" sz="1800" baseline="0" dirty="0" smtClean="0"/>
                        <a:t> αντιθρυψίνης</a:t>
                      </a:r>
                      <a:endParaRPr lang="el-GR" sz="1800" dirty="0"/>
                    </a:p>
                  </a:txBody>
                  <a:tcPr/>
                </a:tc>
                <a:tc>
                  <a:txBody>
                    <a:bodyPr/>
                    <a:lstStyle/>
                    <a:p>
                      <a:r>
                        <a:rPr lang="el-GR" sz="1800" kern="1200" dirty="0" smtClean="0"/>
                        <a:t>↓</a:t>
                      </a:r>
                      <a:endParaRPr lang="el-GR" sz="1800" dirty="0"/>
                    </a:p>
                  </a:txBody>
                  <a:tcPr/>
                </a:tc>
              </a:tr>
              <a:tr h="370840">
                <a:tc>
                  <a:txBody>
                    <a:bodyPr/>
                    <a:lstStyle/>
                    <a:p>
                      <a:r>
                        <a:rPr lang="el-GR" sz="1800" dirty="0" smtClean="0"/>
                        <a:t>Σερουλοπλασμίνη</a:t>
                      </a:r>
                      <a:endParaRPr lang="el-GR" sz="1800" dirty="0"/>
                    </a:p>
                  </a:txBody>
                  <a:tcPr/>
                </a:tc>
                <a:tc>
                  <a:txBody>
                    <a:bodyPr/>
                    <a:lstStyle/>
                    <a:p>
                      <a:r>
                        <a:rPr lang="el-GR" sz="1800" dirty="0" smtClean="0"/>
                        <a:t>Νόσος </a:t>
                      </a:r>
                      <a:r>
                        <a:rPr lang="en-US" sz="1800" dirty="0" smtClean="0"/>
                        <a:t>Wilson</a:t>
                      </a:r>
                      <a:endParaRPr lang="el-GR" sz="1800" dirty="0"/>
                    </a:p>
                  </a:txBody>
                  <a:tcPr/>
                </a:tc>
                <a:tc>
                  <a:txBody>
                    <a:bodyPr/>
                    <a:lstStyle/>
                    <a:p>
                      <a:r>
                        <a:rPr lang="el-GR" sz="1800" kern="1200" dirty="0" smtClean="0"/>
                        <a:t>↓</a:t>
                      </a:r>
                      <a:endParaRPr lang="el-GR" sz="1800" dirty="0"/>
                    </a:p>
                  </a:txBody>
                  <a:tcPr/>
                </a:tc>
              </a:tr>
              <a:tr h="370840">
                <a:tc>
                  <a:txBody>
                    <a:bodyPr/>
                    <a:lstStyle/>
                    <a:p>
                      <a:r>
                        <a:rPr lang="el-GR" sz="1800" dirty="0" smtClean="0"/>
                        <a:t>α-</a:t>
                      </a:r>
                      <a:r>
                        <a:rPr lang="en-US" sz="1800" dirty="0" smtClean="0"/>
                        <a:t>FP</a:t>
                      </a:r>
                      <a:endParaRPr lang="el-GR" sz="1800" dirty="0"/>
                    </a:p>
                  </a:txBody>
                  <a:tcPr/>
                </a:tc>
                <a:tc>
                  <a:txBody>
                    <a:bodyPr/>
                    <a:lstStyle/>
                    <a:p>
                      <a:r>
                        <a:rPr lang="el-GR" sz="1800" dirty="0" smtClean="0"/>
                        <a:t>Πρωτοπαθές</a:t>
                      </a:r>
                      <a:r>
                        <a:rPr lang="el-GR" sz="1800" baseline="0" dirty="0" smtClean="0"/>
                        <a:t> ηπατοκυτταρικό καρκίνωμα</a:t>
                      </a:r>
                      <a:endParaRPr lang="el-G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Πολύ</a:t>
                      </a:r>
                      <a:r>
                        <a:rPr lang="el-GR" sz="1800" baseline="0" dirty="0" smtClean="0"/>
                        <a:t> </a:t>
                      </a:r>
                      <a:r>
                        <a:rPr lang="el-GR" sz="1800" kern="1200" dirty="0" smtClean="0"/>
                        <a:t>↑</a:t>
                      </a:r>
                      <a:endParaRPr lang="el-GR" sz="1800" dirty="0" smtClean="0"/>
                    </a:p>
                    <a:p>
                      <a:endParaRPr lang="el-GR" sz="1800" dirty="0"/>
                    </a:p>
                  </a:txBody>
                  <a:tcPr/>
                </a:tc>
              </a:tr>
              <a:tr h="370840">
                <a:tc>
                  <a:txBody>
                    <a:bodyPr/>
                    <a:lstStyle/>
                    <a:p>
                      <a:r>
                        <a:rPr lang="el-GR" sz="1800" dirty="0" smtClean="0"/>
                        <a:t>Τρανσφερρίνη</a:t>
                      </a:r>
                      <a:endParaRPr lang="el-GR" sz="1800" dirty="0"/>
                    </a:p>
                  </a:txBody>
                  <a:tcPr/>
                </a:tc>
                <a:tc>
                  <a:txBody>
                    <a:bodyPr/>
                    <a:lstStyle/>
                    <a:p>
                      <a:r>
                        <a:rPr lang="el-GR" sz="1800" dirty="0" smtClean="0"/>
                        <a:t>Αιμοχρωμάτωση</a:t>
                      </a:r>
                      <a:endParaRPr lang="el-GR" sz="1800" dirty="0"/>
                    </a:p>
                  </a:txBody>
                  <a:tcPr/>
                </a:tc>
                <a:tc>
                  <a:txBody>
                    <a:bodyPr/>
                    <a:lstStyle/>
                    <a:p>
                      <a:r>
                        <a:rPr lang="el-GR" sz="1800" dirty="0" smtClean="0"/>
                        <a:t>Φυσιολογική</a:t>
                      </a:r>
                      <a:r>
                        <a:rPr lang="el-GR" sz="1800" baseline="0" dirty="0" smtClean="0"/>
                        <a:t> κορεσμένη 100% </a:t>
                      </a:r>
                      <a:r>
                        <a:rPr lang="en-US" sz="1800" baseline="0" dirty="0" smtClean="0"/>
                        <a:t>Fe</a:t>
                      </a:r>
                      <a:endParaRPr lang="el-GR" sz="1800" dirty="0"/>
                    </a:p>
                  </a:txBody>
                  <a:tcPr/>
                </a:tc>
              </a:tr>
              <a:tr h="370840">
                <a:tc>
                  <a:txBody>
                    <a:bodyPr/>
                    <a:lstStyle/>
                    <a:p>
                      <a:r>
                        <a:rPr lang="el-GR" sz="1800" dirty="0" smtClean="0"/>
                        <a:t>Φερριτίνη</a:t>
                      </a:r>
                      <a:endParaRPr lang="el-GR" sz="1800" dirty="0"/>
                    </a:p>
                  </a:txBody>
                  <a:tcPr/>
                </a:tc>
                <a:tc>
                  <a:txBody>
                    <a:bodyPr/>
                    <a:lstStyle/>
                    <a:p>
                      <a:r>
                        <a:rPr lang="el-GR" sz="1800" dirty="0" smtClean="0"/>
                        <a:t>Αιμοχρωμάτωση</a:t>
                      </a:r>
                      <a:endParaRPr lang="el-GR" sz="1800" dirty="0"/>
                    </a:p>
                  </a:txBody>
                  <a:tcPr/>
                </a:tc>
                <a:tc>
                  <a:txBody>
                    <a:bodyPr/>
                    <a:lstStyle/>
                    <a:p>
                      <a:r>
                        <a:rPr lang="el-GR" sz="1800" dirty="0" smtClean="0"/>
                        <a:t>Πολύ </a:t>
                      </a:r>
                      <a:r>
                        <a:rPr lang="el-GR" sz="1800" kern="1200" dirty="0" smtClean="0"/>
                        <a:t>↑</a:t>
                      </a:r>
                      <a:endParaRPr lang="el-GR" sz="1800" dirty="0"/>
                    </a:p>
                  </a:txBody>
                  <a:tcPr/>
                </a:tc>
              </a:tr>
            </a:tbl>
          </a:graphicData>
        </a:graphic>
      </p:graphicFrame>
      <p:sp>
        <p:nvSpPr>
          <p:cNvPr id="5" name="Title 4"/>
          <p:cNvSpPr>
            <a:spLocks noGrp="1"/>
          </p:cNvSpPr>
          <p:nvPr>
            <p:ph type="title"/>
          </p:nvPr>
        </p:nvSpPr>
        <p:spPr/>
        <p:txBody>
          <a:bodyPr>
            <a:noAutofit/>
          </a:bodyPr>
          <a:lstStyle/>
          <a:p>
            <a:r>
              <a:rPr lang="el-GR" dirty="0"/>
              <a:t>Πρωτεΐνες πλάσματος με διαγνωστική αξία στις ηπατικές </a:t>
            </a:r>
            <a:r>
              <a:rPr lang="el-GR" dirty="0" smtClean="0"/>
              <a:t>νόσους</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23</a:t>
            </a:fld>
            <a:endParaRPr lang="el-GR" dirty="0"/>
          </a:p>
        </p:txBody>
      </p:sp>
    </p:spTree>
    <p:extLst>
      <p:ext uri="{BB962C8B-B14F-4D97-AF65-F5344CB8AC3E}">
        <p14:creationId xmlns:p14="http://schemas.microsoft.com/office/powerpoint/2010/main" val="159105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extLst>
              <p:ext uri="{D42A27DB-BD31-4B8C-83A1-F6EECF244321}">
                <p14:modId xmlns:p14="http://schemas.microsoft.com/office/powerpoint/2010/main" val="1169507241"/>
              </p:ext>
            </p:extLst>
          </p:nvPr>
        </p:nvGraphicFramePr>
        <p:xfrm>
          <a:off x="575556" y="1340768"/>
          <a:ext cx="7992888" cy="4816544"/>
        </p:xfrm>
        <a:graphic>
          <a:graphicData uri="http://schemas.openxmlformats.org/drawingml/2006/table">
            <a:tbl>
              <a:tblPr firstRow="1" bandRow="1">
                <a:tableStyleId>{85BE263C-DBD7-4A20-BB59-AAB30ACAA65A}</a:tableStyleId>
              </a:tblPr>
              <a:tblGrid>
                <a:gridCol w="1332147"/>
                <a:gridCol w="1303805"/>
                <a:gridCol w="1244090"/>
                <a:gridCol w="1164013"/>
                <a:gridCol w="1396816"/>
                <a:gridCol w="1552017"/>
              </a:tblGrid>
              <a:tr h="370840">
                <a:tc>
                  <a:txBody>
                    <a:bodyPr/>
                    <a:lstStyle/>
                    <a:p>
                      <a:endParaRPr lang="el-GR" dirty="0"/>
                    </a:p>
                  </a:txBody>
                  <a:tcPr>
                    <a:solidFill>
                      <a:srgbClr val="820000"/>
                    </a:solidFill>
                  </a:tcPr>
                </a:tc>
                <a:tc>
                  <a:txBody>
                    <a:bodyPr/>
                    <a:lstStyle/>
                    <a:p>
                      <a:r>
                        <a:rPr lang="el-GR" dirty="0" smtClean="0"/>
                        <a:t>Οξεία ηπατίτιδα</a:t>
                      </a:r>
                      <a:endParaRPr lang="el-GR" dirty="0"/>
                    </a:p>
                  </a:txBody>
                  <a:tcPr>
                    <a:solidFill>
                      <a:srgbClr val="820000"/>
                    </a:solidFill>
                  </a:tcPr>
                </a:tc>
                <a:tc>
                  <a:txBody>
                    <a:bodyPr/>
                    <a:lstStyle/>
                    <a:p>
                      <a:r>
                        <a:rPr lang="el-GR" dirty="0" smtClean="0"/>
                        <a:t>Χρόνια ηπατίτιδα</a:t>
                      </a:r>
                      <a:endParaRPr lang="el-GR" dirty="0"/>
                    </a:p>
                  </a:txBody>
                  <a:tcPr>
                    <a:solidFill>
                      <a:srgbClr val="820000"/>
                    </a:solidFill>
                  </a:tcPr>
                </a:tc>
                <a:tc>
                  <a:txBody>
                    <a:bodyPr/>
                    <a:lstStyle/>
                    <a:p>
                      <a:r>
                        <a:rPr lang="el-GR" dirty="0" smtClean="0"/>
                        <a:t>Κίρρωση</a:t>
                      </a:r>
                      <a:endParaRPr lang="el-GR" dirty="0"/>
                    </a:p>
                  </a:txBody>
                  <a:tcPr>
                    <a:solidFill>
                      <a:srgbClr val="820000"/>
                    </a:solidFill>
                  </a:tcPr>
                </a:tc>
                <a:tc>
                  <a:txBody>
                    <a:bodyPr/>
                    <a:lstStyle/>
                    <a:p>
                      <a:r>
                        <a:rPr lang="el-GR" dirty="0" smtClean="0"/>
                        <a:t>Χολόσταση</a:t>
                      </a:r>
                      <a:endParaRPr lang="el-GR" dirty="0"/>
                    </a:p>
                  </a:txBody>
                  <a:tcPr>
                    <a:solidFill>
                      <a:srgbClr val="820000"/>
                    </a:solidFill>
                  </a:tcPr>
                </a:tc>
                <a:tc>
                  <a:txBody>
                    <a:bodyPr/>
                    <a:lstStyle/>
                    <a:p>
                      <a:r>
                        <a:rPr lang="el-GR" dirty="0" smtClean="0"/>
                        <a:t>Κακοήθεια και διηθήσεις</a:t>
                      </a:r>
                      <a:endParaRPr lang="el-GR" dirty="0"/>
                    </a:p>
                  </a:txBody>
                  <a:tcPr>
                    <a:solidFill>
                      <a:srgbClr val="820000"/>
                    </a:solidFill>
                  </a:tcPr>
                </a:tc>
              </a:tr>
              <a:tr h="370840">
                <a:tc>
                  <a:txBody>
                    <a:bodyPr/>
                    <a:lstStyle/>
                    <a:p>
                      <a:r>
                        <a:rPr lang="en-US" dirty="0" smtClean="0"/>
                        <a:t>TBILI</a:t>
                      </a:r>
                      <a:endParaRPr lang="el-GR" dirty="0">
                        <a:solidFill>
                          <a:schemeClr val="tx1">
                            <a:lumMod val="95000"/>
                            <a:lumOff val="5000"/>
                          </a:schemeClr>
                        </a:solidFill>
                      </a:endParaRPr>
                    </a:p>
                  </a:txBody>
                  <a:tcPr/>
                </a:tc>
                <a:tc>
                  <a:txBody>
                    <a:bodyPr/>
                    <a:lstStyle/>
                    <a:p>
                      <a:r>
                        <a:rPr lang="el-GR" dirty="0" smtClean="0"/>
                        <a:t>ΚΦ έως </a:t>
                      </a:r>
                      <a:r>
                        <a:rPr lang="el-GR" sz="1800" kern="1200" dirty="0" smtClean="0"/>
                        <a:t>↑↑</a:t>
                      </a:r>
                      <a:endParaRPr lang="el-GR" dirty="0"/>
                    </a:p>
                  </a:txBody>
                  <a:tcPr/>
                </a:tc>
                <a:tc>
                  <a:txBody>
                    <a:bodyPr/>
                    <a:lstStyle/>
                    <a:p>
                      <a:r>
                        <a:rPr lang="el-GR" dirty="0" smtClean="0"/>
                        <a:t>ΚΦ έως </a:t>
                      </a:r>
                      <a:r>
                        <a:rPr lang="el-GR" sz="1800" kern="1200" dirty="0" smtClean="0"/>
                        <a:t>↑</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ΚΦ έως</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 </a:t>
                      </a:r>
                      <a:r>
                        <a:rPr lang="el-GR" sz="1800" kern="1200" dirty="0" smtClean="0"/>
                        <a:t>↑</a:t>
                      </a:r>
                      <a:r>
                        <a:rPr lang="el-GR" dirty="0" smtClean="0"/>
                        <a:t> έως </a:t>
                      </a:r>
                      <a:r>
                        <a:rPr lang="el-GR" sz="1800" kern="1200" dirty="0" smtClean="0"/>
                        <a:t>↑↑↑</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ΚΦ</a:t>
                      </a:r>
                    </a:p>
                    <a:p>
                      <a:endParaRPr lang="el-GR" dirty="0"/>
                    </a:p>
                  </a:txBody>
                  <a:tcPr/>
                </a:tc>
              </a:tr>
              <a:tr h="370840">
                <a:tc>
                  <a:txBody>
                    <a:bodyPr/>
                    <a:lstStyle/>
                    <a:p>
                      <a:r>
                        <a:rPr lang="en-US" dirty="0" smtClean="0"/>
                        <a:t>GOT/GPT</a:t>
                      </a:r>
                      <a:endParaRPr lang="el-GR" dirty="0">
                        <a:solidFill>
                          <a:schemeClr val="tx1">
                            <a:lumMod val="95000"/>
                            <a:lumOff val="5000"/>
                          </a:schemeClr>
                        </a:solidFill>
                      </a:endParaRPr>
                    </a:p>
                  </a:txBody>
                  <a:tcPr/>
                </a:tc>
                <a:tc>
                  <a:txBody>
                    <a:bodyPr/>
                    <a:lstStyle/>
                    <a:p>
                      <a:endParaRPr lang="el-GR" dirty="0"/>
                    </a:p>
                  </a:txBody>
                  <a:tcPr/>
                </a:tc>
                <a:tc>
                  <a:txBody>
                    <a:bodyPr/>
                    <a:lstStyle/>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ΚΦ έως </a:t>
                      </a:r>
                      <a:r>
                        <a:rPr lang="el-GR" sz="1800" kern="1200" dirty="0" smtClean="0"/>
                        <a:t>↑</a:t>
                      </a:r>
                      <a:endParaRPr lang="el-GR" dirty="0" smtClean="0"/>
                    </a:p>
                    <a:p>
                      <a:endParaRPr lang="el-GR" dirty="0"/>
                    </a:p>
                  </a:txBody>
                  <a:tcPr/>
                </a:tc>
                <a:tc>
                  <a:txBody>
                    <a:bodyPr/>
                    <a:lstStyle/>
                    <a:p>
                      <a:r>
                        <a:rPr lang="el-GR" dirty="0" smtClean="0"/>
                        <a:t>ΚΦ έως </a:t>
                      </a:r>
                      <a:r>
                        <a:rPr lang="el-GR" sz="1800" kern="1200" dirty="0" smtClean="0"/>
                        <a:t>↑</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ΚΦ έως </a:t>
                      </a:r>
                      <a:r>
                        <a:rPr lang="el-GR" sz="1800" kern="1200" dirty="0" smtClean="0"/>
                        <a:t>↑</a:t>
                      </a:r>
                      <a:endParaRPr lang="el-GR" dirty="0" smtClean="0"/>
                    </a:p>
                    <a:p>
                      <a:endParaRPr lang="el-GR" dirty="0"/>
                    </a:p>
                  </a:txBody>
                  <a:tcPr/>
                </a:tc>
              </a:tr>
              <a:tr h="370840">
                <a:tc>
                  <a:txBody>
                    <a:bodyPr/>
                    <a:lstStyle/>
                    <a:p>
                      <a:r>
                        <a:rPr lang="en-US" dirty="0" smtClean="0"/>
                        <a:t>ALP</a:t>
                      </a:r>
                      <a:endParaRPr lang="el-GR" dirty="0">
                        <a:solidFill>
                          <a:schemeClr val="tx1">
                            <a:lumMod val="95000"/>
                            <a:lumOff val="5000"/>
                          </a:schemeClr>
                        </a:solidFill>
                      </a:endParaRPr>
                    </a:p>
                  </a:txBody>
                  <a:tcPr/>
                </a:tc>
                <a:tc>
                  <a:txBody>
                    <a:bodyPr/>
                    <a:lstStyle/>
                    <a:p>
                      <a:r>
                        <a:rPr lang="el-GR" dirty="0" smtClean="0"/>
                        <a:t>ΚΦ έως</a:t>
                      </a:r>
                      <a:r>
                        <a:rPr lang="el-GR" baseline="0" dirty="0" smtClean="0"/>
                        <a:t> </a:t>
                      </a:r>
                      <a:r>
                        <a:rPr lang="el-GR" sz="1800" kern="1200" dirty="0" smtClean="0"/>
                        <a:t>↑</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ΚΦ</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ΚΦ έως </a:t>
                      </a:r>
                      <a:r>
                        <a:rPr lang="el-GR" sz="1800" kern="1200" dirty="0" smtClean="0"/>
                        <a:t>↑↑↑</a:t>
                      </a:r>
                      <a:endParaRPr lang="el-GR" dirty="0" smtClean="0"/>
                    </a:p>
                    <a:p>
                      <a:endParaRPr lang="el-GR" dirty="0"/>
                    </a:p>
                  </a:txBody>
                  <a:tcPr/>
                </a:tc>
                <a:tc>
                  <a:txBody>
                    <a:bodyPr/>
                    <a:lstStyle/>
                    <a:p>
                      <a:r>
                        <a:rPr lang="el-GR" sz="1800" kern="1200" dirty="0" smtClean="0"/>
                        <a:t>↑↑↑</a:t>
                      </a:r>
                      <a:endParaRPr lang="el-GR" dirty="0"/>
                    </a:p>
                  </a:txBody>
                  <a:tcPr/>
                </a:tc>
                <a:tc>
                  <a:txBody>
                    <a:bodyPr/>
                    <a:lstStyle/>
                    <a:p>
                      <a:r>
                        <a:rPr lang="el-GR" sz="1800" kern="1200" dirty="0" smtClean="0"/>
                        <a:t>↑↑</a:t>
                      </a:r>
                      <a:endParaRPr lang="el-GR" dirty="0"/>
                    </a:p>
                  </a:txBody>
                  <a:tcPr/>
                </a:tc>
              </a:tr>
              <a:tr h="370840">
                <a:tc>
                  <a:txBody>
                    <a:bodyPr/>
                    <a:lstStyle/>
                    <a:p>
                      <a:r>
                        <a:rPr lang="el-GR" dirty="0" smtClean="0"/>
                        <a:t>ΑΛΒ</a:t>
                      </a:r>
                      <a:endParaRPr lang="el-GR" dirty="0">
                        <a:solidFill>
                          <a:schemeClr val="tx1">
                            <a:lumMod val="95000"/>
                            <a:lumOff val="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ΚΦ </a:t>
                      </a:r>
                    </a:p>
                    <a:p>
                      <a:endParaRPr lang="el-GR" dirty="0"/>
                    </a:p>
                  </a:txBody>
                  <a:tcPr/>
                </a:tc>
                <a:tc>
                  <a:txBody>
                    <a:bodyPr/>
                    <a:lstStyle/>
                    <a:p>
                      <a:r>
                        <a:rPr lang="el-GR" dirty="0" smtClean="0"/>
                        <a:t>ΚΦ έως </a:t>
                      </a:r>
                      <a:r>
                        <a:rPr lang="el-GR" sz="1800" kern="1200" dirty="0" smtClean="0"/>
                        <a:t>↓</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ΚΦ έως </a:t>
                      </a:r>
                      <a:r>
                        <a:rPr lang="el-GR" sz="1800" kern="1200" dirty="0" smtClean="0"/>
                        <a:t>↓</a:t>
                      </a:r>
                      <a:endParaRPr lang="el-GR"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ΚΦ</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ΚΦ έως </a:t>
                      </a:r>
                      <a:r>
                        <a:rPr lang="el-GR" sz="1800" kern="1200" dirty="0" smtClean="0"/>
                        <a:t>↓</a:t>
                      </a:r>
                      <a:endParaRPr lang="el-GR" dirty="0" smtClean="0"/>
                    </a:p>
                    <a:p>
                      <a:endParaRPr lang="el-GR" dirty="0"/>
                    </a:p>
                  </a:txBody>
                  <a:tcPr/>
                </a:tc>
              </a:tr>
              <a:tr h="701744">
                <a:tc>
                  <a:txBody>
                    <a:bodyPr/>
                    <a:lstStyle/>
                    <a:p>
                      <a:r>
                        <a:rPr lang="el-GR" dirty="0" smtClean="0"/>
                        <a:t>γ-σφαιρίνες</a:t>
                      </a:r>
                      <a:endParaRPr lang="el-GR" dirty="0">
                        <a:solidFill>
                          <a:schemeClr val="tx1">
                            <a:lumMod val="95000"/>
                            <a:lumOff val="5000"/>
                          </a:schemeClr>
                        </a:solidFill>
                      </a:endParaRPr>
                    </a:p>
                  </a:txBody>
                  <a:tcPr/>
                </a:tc>
                <a:tc>
                  <a:txBody>
                    <a:bodyPr/>
                    <a:lstStyle/>
                    <a:p>
                      <a:r>
                        <a:rPr lang="el-GR" dirty="0" smtClean="0"/>
                        <a:t>ΚΦ</a:t>
                      </a:r>
                    </a:p>
                    <a:p>
                      <a:endParaRPr lang="el-GR" dirty="0"/>
                    </a:p>
                  </a:txBody>
                  <a:tcPr/>
                </a:tc>
                <a:tc>
                  <a:txBody>
                    <a:bodyPr/>
                    <a:lstStyle/>
                    <a:p>
                      <a:r>
                        <a:rPr lang="el-GR" sz="1800" kern="1200" dirty="0" smtClean="0"/>
                        <a:t>↑</a:t>
                      </a:r>
                      <a:endParaRPr lang="el-GR" dirty="0"/>
                    </a:p>
                  </a:txBody>
                  <a:tcPr/>
                </a:tc>
                <a:tc>
                  <a:txBody>
                    <a:bodyPr/>
                    <a:lstStyle/>
                    <a:p>
                      <a:r>
                        <a:rPr lang="el-GR" sz="1800" kern="1200" dirty="0" smtClean="0"/>
                        <a:t>↑</a:t>
                      </a:r>
                      <a:endParaRPr lang="el-GR" dirty="0"/>
                    </a:p>
                  </a:txBody>
                  <a:tcPr/>
                </a:tc>
                <a:tc>
                  <a:txBody>
                    <a:bodyPr/>
                    <a:lstStyle/>
                    <a:p>
                      <a:r>
                        <a:rPr lang="el-GR" dirty="0" smtClean="0"/>
                        <a:t>ΚΦ</a:t>
                      </a:r>
                      <a:endParaRPr lang="el-GR" dirty="0"/>
                    </a:p>
                  </a:txBody>
                  <a:tcPr/>
                </a:tc>
                <a:tc>
                  <a:txBody>
                    <a:bodyPr/>
                    <a:lstStyle/>
                    <a:p>
                      <a:r>
                        <a:rPr lang="el-GR" dirty="0" smtClean="0"/>
                        <a:t>ΚΦ </a:t>
                      </a:r>
                      <a:endParaRPr lang="el-GR" dirty="0"/>
                    </a:p>
                  </a:txBody>
                  <a:tcPr/>
                </a:tc>
              </a:tr>
              <a:tr h="370840">
                <a:tc>
                  <a:txBody>
                    <a:bodyPr/>
                    <a:lstStyle/>
                    <a:p>
                      <a:r>
                        <a:rPr lang="en-US" dirty="0" smtClean="0"/>
                        <a:t>PT</a:t>
                      </a:r>
                      <a:endParaRPr lang="el-GR" dirty="0">
                        <a:solidFill>
                          <a:schemeClr val="tx1">
                            <a:lumMod val="95000"/>
                            <a:lumOff val="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ΚΦ έως </a:t>
                      </a:r>
                      <a:r>
                        <a:rPr lang="el-GR" sz="1800" kern="1200" dirty="0" smtClean="0"/>
                        <a:t>↑</a:t>
                      </a:r>
                      <a:endParaRPr lang="el-GR" dirty="0" smtClean="0"/>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ΚΦ έως </a:t>
                      </a:r>
                      <a:r>
                        <a:rPr lang="el-GR" sz="1800" kern="1200" dirty="0" smtClean="0"/>
                        <a:t>↑</a:t>
                      </a:r>
                      <a:endParaRPr lang="el-GR" dirty="0" smtClean="0"/>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ΚΦ έως </a:t>
                      </a:r>
                      <a:r>
                        <a:rPr lang="el-GR" sz="1800" kern="1200" dirty="0" smtClean="0"/>
                        <a:t>↑</a:t>
                      </a:r>
                      <a:endParaRPr lang="el-GR" dirty="0" smtClean="0"/>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ΚΦ έως </a:t>
                      </a:r>
                      <a:r>
                        <a:rPr lang="el-GR" sz="1800" kern="1200" dirty="0" smtClean="0"/>
                        <a:t>↑</a:t>
                      </a:r>
                      <a:endParaRPr lang="el-GR" dirty="0" smtClean="0"/>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ΚΦ</a:t>
                      </a:r>
                    </a:p>
                    <a:p>
                      <a:endParaRPr lang="el-GR" dirty="0"/>
                    </a:p>
                  </a:txBody>
                  <a:tcPr/>
                </a:tc>
              </a:tr>
            </a:tbl>
          </a:graphicData>
        </a:graphic>
      </p:graphicFrame>
      <p:sp>
        <p:nvSpPr>
          <p:cNvPr id="5" name="Title 4"/>
          <p:cNvSpPr>
            <a:spLocks noGrp="1"/>
          </p:cNvSpPr>
          <p:nvPr>
            <p:ph type="title"/>
          </p:nvPr>
        </p:nvSpPr>
        <p:spPr/>
        <p:txBody>
          <a:bodyPr>
            <a:noAutofit/>
          </a:bodyPr>
          <a:lstStyle/>
          <a:p>
            <a:r>
              <a:rPr lang="el-GR" dirty="0"/>
              <a:t>Σύνοψη εργαστηριακών ευρημάτων σε διάφορες ηπατικές </a:t>
            </a:r>
            <a:r>
              <a:rPr lang="el-GR" dirty="0" smtClean="0"/>
              <a:t>νόσους</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a:t>
            </a:fld>
            <a:endParaRPr lang="el-GR" dirty="0"/>
          </a:p>
        </p:txBody>
      </p:sp>
    </p:spTree>
    <p:extLst>
      <p:ext uri="{BB962C8B-B14F-4D97-AF65-F5344CB8AC3E}">
        <p14:creationId xmlns:p14="http://schemas.microsoft.com/office/powerpoint/2010/main" val="1463152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a:t>Χρόνια </a:t>
            </a:r>
            <a:r>
              <a:rPr lang="el-GR" dirty="0" smtClean="0"/>
              <a:t>ηπατίτιδα</a:t>
            </a:r>
            <a:endParaRPr lang="el-GR" dirty="0"/>
          </a:p>
        </p:txBody>
      </p:sp>
      <p:sp>
        <p:nvSpPr>
          <p:cNvPr id="7" name="Content Placeholder 6"/>
          <p:cNvSpPr>
            <a:spLocks noGrp="1"/>
          </p:cNvSpPr>
          <p:nvPr>
            <p:ph idx="1"/>
          </p:nvPr>
        </p:nvSpPr>
        <p:spPr/>
        <p:txBody>
          <a:bodyPr>
            <a:normAutofit/>
          </a:bodyPr>
          <a:lstStyle/>
          <a:p>
            <a:pPr>
              <a:lnSpc>
                <a:spcPct val="150000"/>
              </a:lnSpc>
            </a:pPr>
            <a:r>
              <a:rPr lang="el-GR" sz="2400" dirty="0"/>
              <a:t>Ως χρόνια ηπατίτιδα εννοείται κάθε ηπατίτιδα που διαρκεί πάνω από έξι μήνες.</a:t>
            </a:r>
          </a:p>
          <a:p>
            <a:endParaRPr lang="el-GR" sz="2400" dirty="0"/>
          </a:p>
          <a:p>
            <a:r>
              <a:rPr lang="el-GR" sz="2400" dirty="0"/>
              <a:t>Τα αίτια μπορεί να είναι</a:t>
            </a:r>
            <a:r>
              <a:rPr lang="en-US" sz="2400" dirty="0" smtClean="0"/>
              <a:t>:</a:t>
            </a:r>
            <a:endParaRPr lang="el-GR" sz="2400" dirty="0" smtClean="0"/>
          </a:p>
          <a:p>
            <a:pPr marL="4029075" lvl="1" indent="-355600"/>
            <a:r>
              <a:rPr lang="en-US" sz="2400" dirty="0"/>
              <a:t>H </a:t>
            </a:r>
            <a:r>
              <a:rPr lang="el-GR" sz="2400" dirty="0"/>
              <a:t>λοιμώδης ηπατίτιδα</a:t>
            </a:r>
          </a:p>
          <a:p>
            <a:pPr marL="4029075" lvl="1" indent="-355600"/>
            <a:endParaRPr lang="el-GR" sz="2400" dirty="0"/>
          </a:p>
          <a:p>
            <a:pPr marL="4029075" lvl="1" indent="-355600"/>
            <a:r>
              <a:rPr lang="el-GR" sz="2400" dirty="0"/>
              <a:t>Η ηπατίτιδα από αλκοόλ</a:t>
            </a:r>
          </a:p>
          <a:p>
            <a:pPr marL="4029075" lvl="1" indent="-355600"/>
            <a:endParaRPr lang="el-GR" sz="2400" dirty="0"/>
          </a:p>
          <a:p>
            <a:pPr marL="4029075" lvl="1" indent="-355600"/>
            <a:r>
              <a:rPr lang="el-GR" sz="2400" dirty="0"/>
              <a:t>Η αυτοάνοση ηπατίτιδα</a:t>
            </a:r>
          </a:p>
          <a:p>
            <a:endParaRPr lang="el-GR" sz="2400" dirty="0"/>
          </a:p>
          <a:p>
            <a:endParaRPr lang="el-GR" sz="2400"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25</a:t>
            </a:fld>
            <a:endParaRPr lang="el-GR" dirty="0"/>
          </a:p>
        </p:txBody>
      </p:sp>
    </p:spTree>
    <p:extLst>
      <p:ext uri="{BB962C8B-B14F-4D97-AF65-F5344CB8AC3E}">
        <p14:creationId xmlns:p14="http://schemas.microsoft.com/office/powerpoint/2010/main" val="4163252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a:t>Οξεία ηπατική </a:t>
            </a:r>
            <a:r>
              <a:rPr lang="el-GR" dirty="0" smtClean="0"/>
              <a:t>ανεπάρκεια</a:t>
            </a:r>
            <a:endParaRPr lang="el-GR" dirty="0"/>
          </a:p>
        </p:txBody>
      </p:sp>
      <p:sp>
        <p:nvSpPr>
          <p:cNvPr id="7" name="Content Placeholder 6"/>
          <p:cNvSpPr>
            <a:spLocks noGrp="1"/>
          </p:cNvSpPr>
          <p:nvPr>
            <p:ph idx="1"/>
          </p:nvPr>
        </p:nvSpPr>
        <p:spPr>
          <a:xfrm>
            <a:off x="457200" y="1196752"/>
            <a:ext cx="8229600" cy="5256584"/>
          </a:xfrm>
        </p:spPr>
        <p:txBody>
          <a:bodyPr>
            <a:normAutofit/>
          </a:bodyPr>
          <a:lstStyle/>
          <a:p>
            <a:pPr>
              <a:lnSpc>
                <a:spcPct val="150000"/>
              </a:lnSpc>
            </a:pPr>
            <a:r>
              <a:rPr lang="el-GR" sz="2400" dirty="0"/>
              <a:t>Σπάνια νόσος που προκαλείται τοξίνες και παρόλο που δεν καταστρέφει ανατομικά το ήπαρ αλλοιώνει τη λειτουργία του</a:t>
            </a:r>
            <a:r>
              <a:rPr lang="en-US" sz="2400" dirty="0"/>
              <a:t>:</a:t>
            </a:r>
            <a:endParaRPr lang="el-GR" sz="2400" dirty="0"/>
          </a:p>
          <a:p>
            <a:pPr>
              <a:lnSpc>
                <a:spcPct val="150000"/>
              </a:lnSpc>
            </a:pPr>
            <a:r>
              <a:rPr lang="el-GR" sz="2400" dirty="0"/>
              <a:t>Συγκεκριμένα προκαλείται</a:t>
            </a:r>
            <a:r>
              <a:rPr lang="en-US" sz="2400" dirty="0" smtClean="0"/>
              <a:t>:</a:t>
            </a:r>
            <a:endParaRPr lang="el-GR" sz="2400" dirty="0" smtClean="0"/>
          </a:p>
          <a:p>
            <a:pPr marL="4122738" lvl="1" indent="-357188"/>
            <a:r>
              <a:rPr lang="en-US" sz="2400" dirty="0"/>
              <a:t>Y</a:t>
            </a:r>
            <a:r>
              <a:rPr lang="el-GR" sz="2400" dirty="0"/>
              <a:t>πονατριαιμία</a:t>
            </a:r>
            <a:endParaRPr lang="el-GR" sz="2400" dirty="0"/>
          </a:p>
          <a:p>
            <a:pPr marL="4122738" lvl="1" indent="-357188"/>
            <a:r>
              <a:rPr lang="el-GR" sz="2400" dirty="0" smtClean="0"/>
              <a:t>Υποασβεστιαιμία</a:t>
            </a:r>
            <a:endParaRPr lang="el-GR" sz="2400" dirty="0"/>
          </a:p>
          <a:p>
            <a:pPr marL="4122738" lvl="1" indent="-357188"/>
            <a:r>
              <a:rPr lang="el-GR" sz="2400" dirty="0" smtClean="0"/>
              <a:t>Υπογλυκαιμία</a:t>
            </a:r>
            <a:endParaRPr lang="el-GR" sz="2400" dirty="0"/>
          </a:p>
          <a:p>
            <a:pPr marL="4122738" lvl="1" indent="-357188"/>
            <a:r>
              <a:rPr lang="el-GR" sz="2400" dirty="0" smtClean="0"/>
              <a:t>Αύξηση </a:t>
            </a:r>
            <a:r>
              <a:rPr lang="el-GR" sz="2400" dirty="0"/>
              <a:t>του χρόνου προθρομβίνης</a:t>
            </a:r>
          </a:p>
          <a:p>
            <a:pPr marL="4122738" lvl="1" indent="-357188"/>
            <a:r>
              <a:rPr lang="el-GR" sz="2400" dirty="0" smtClean="0"/>
              <a:t>Νεφρική </a:t>
            </a:r>
            <a:r>
              <a:rPr lang="el-GR" sz="2400" dirty="0"/>
              <a:t>ανεπάρκεια</a:t>
            </a:r>
          </a:p>
          <a:p>
            <a:pPr>
              <a:lnSpc>
                <a:spcPct val="150000"/>
              </a:lnSpc>
            </a:pPr>
            <a:endParaRPr lang="en-US" sz="2400" dirty="0"/>
          </a:p>
          <a:p>
            <a:pPr>
              <a:lnSpc>
                <a:spcPct val="150000"/>
              </a:lnSpc>
            </a:pPr>
            <a:endParaRPr lang="en-US" sz="2400" dirty="0"/>
          </a:p>
          <a:p>
            <a:pPr>
              <a:lnSpc>
                <a:spcPct val="150000"/>
              </a:lnSpc>
            </a:pPr>
            <a:endParaRPr lang="el-GR" sz="2400" dirty="0"/>
          </a:p>
          <a:p>
            <a:endParaRPr lang="el-GR" sz="2400"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26</a:t>
            </a:fld>
            <a:endParaRPr lang="el-GR" dirty="0"/>
          </a:p>
        </p:txBody>
      </p:sp>
    </p:spTree>
    <p:extLst>
      <p:ext uri="{BB962C8B-B14F-4D97-AF65-F5344CB8AC3E}">
        <p14:creationId xmlns:p14="http://schemas.microsoft.com/office/powerpoint/2010/main" val="4134785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smtClean="0"/>
              <a:t>Κίρρωση</a:t>
            </a:r>
            <a:endParaRPr lang="el-GR" dirty="0"/>
          </a:p>
        </p:txBody>
      </p:sp>
      <p:sp>
        <p:nvSpPr>
          <p:cNvPr id="7" name="Content Placeholder 6"/>
          <p:cNvSpPr>
            <a:spLocks noGrp="1"/>
          </p:cNvSpPr>
          <p:nvPr>
            <p:ph idx="1"/>
          </p:nvPr>
        </p:nvSpPr>
        <p:spPr>
          <a:xfrm>
            <a:off x="457200" y="1196752"/>
            <a:ext cx="8435280" cy="5328592"/>
          </a:xfrm>
        </p:spPr>
        <p:txBody>
          <a:bodyPr>
            <a:normAutofit lnSpcReduction="10000"/>
          </a:bodyPr>
          <a:lstStyle/>
          <a:p>
            <a:pPr>
              <a:lnSpc>
                <a:spcPct val="150000"/>
              </a:lnSpc>
            </a:pPr>
            <a:r>
              <a:rPr lang="el-GR" sz="2400" dirty="0"/>
              <a:t>Νόσος που προκαλείται από τη καταστροφή των ηπατοκυττάρων και οδηγεί σε ίνωση, ουλή και καταστροφή της φυσιολογικής </a:t>
            </a:r>
            <a:r>
              <a:rPr lang="el-GR" sz="2400" dirty="0" smtClean="0"/>
              <a:t>αρχιτεκτονικής του ήπατος.</a:t>
            </a:r>
            <a:endParaRPr lang="el-GR" sz="2400" dirty="0"/>
          </a:p>
          <a:p>
            <a:pPr>
              <a:lnSpc>
                <a:spcPct val="150000"/>
              </a:lnSpc>
            </a:pPr>
            <a:r>
              <a:rPr lang="el-GR" sz="2400" dirty="0"/>
              <a:t>Συγκεκριμένα προκαλείται από</a:t>
            </a:r>
            <a:r>
              <a:rPr lang="en-US" sz="2400" dirty="0" smtClean="0"/>
              <a:t>:</a:t>
            </a:r>
            <a:endParaRPr lang="el-GR" sz="2400" dirty="0" smtClean="0"/>
          </a:p>
          <a:p>
            <a:pPr marL="4572000" lvl="1" indent="-263525">
              <a:lnSpc>
                <a:spcPct val="120000"/>
              </a:lnSpc>
            </a:pPr>
            <a:r>
              <a:rPr lang="el-GR" sz="2200" dirty="0"/>
              <a:t>Αλκοόλ</a:t>
            </a:r>
          </a:p>
          <a:p>
            <a:pPr marL="4572000" lvl="1" indent="-263525">
              <a:lnSpc>
                <a:spcPct val="120000"/>
              </a:lnSpc>
            </a:pPr>
            <a:r>
              <a:rPr lang="el-GR" sz="2200" dirty="0"/>
              <a:t>Αυτοάνοση ηπατίτιδα</a:t>
            </a:r>
          </a:p>
          <a:p>
            <a:pPr marL="4572000" lvl="1" indent="-263525">
              <a:lnSpc>
                <a:spcPct val="120000"/>
              </a:lnSpc>
            </a:pPr>
            <a:r>
              <a:rPr lang="el-GR" sz="2200" dirty="0"/>
              <a:t>Πρωτοπαθή χολική κίρρωση</a:t>
            </a:r>
          </a:p>
          <a:p>
            <a:pPr marL="4572000" lvl="1" indent="-263525">
              <a:lnSpc>
                <a:spcPct val="120000"/>
              </a:lnSpc>
            </a:pPr>
            <a:r>
              <a:rPr lang="el-GR" sz="2200" dirty="0"/>
              <a:t>Λοιμώδη ηπατίτιδα</a:t>
            </a:r>
          </a:p>
          <a:p>
            <a:pPr marL="4572000" lvl="1" indent="-263525">
              <a:lnSpc>
                <a:spcPct val="120000"/>
              </a:lnSpc>
            </a:pPr>
            <a:r>
              <a:rPr lang="el-GR" sz="2200" dirty="0"/>
              <a:t>Νόσος </a:t>
            </a:r>
            <a:r>
              <a:rPr lang="en-US" sz="2200" dirty="0"/>
              <a:t>Wilson, </a:t>
            </a:r>
            <a:r>
              <a:rPr lang="el-GR" sz="2200" dirty="0"/>
              <a:t>αιμοχρωμάτωση, έλλειψη </a:t>
            </a:r>
            <a:r>
              <a:rPr lang="el-GR" sz="2200" dirty="0" smtClean="0"/>
              <a:t>α1-αντιθρυψίνης</a:t>
            </a:r>
            <a:endParaRPr lang="en-US" sz="2400" dirty="0"/>
          </a:p>
          <a:p>
            <a:pPr>
              <a:lnSpc>
                <a:spcPct val="150000"/>
              </a:lnSpc>
            </a:pPr>
            <a:endParaRPr lang="en-US" sz="2400" dirty="0"/>
          </a:p>
          <a:p>
            <a:pPr>
              <a:lnSpc>
                <a:spcPct val="150000"/>
              </a:lnSpc>
            </a:pPr>
            <a:endParaRPr lang="el-GR" sz="2400" dirty="0"/>
          </a:p>
          <a:p>
            <a:endParaRPr lang="el-GR" sz="2400"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27</a:t>
            </a:fld>
            <a:endParaRPr lang="el-GR" dirty="0"/>
          </a:p>
        </p:txBody>
      </p:sp>
    </p:spTree>
    <p:extLst>
      <p:ext uri="{BB962C8B-B14F-4D97-AF65-F5344CB8AC3E}">
        <p14:creationId xmlns:p14="http://schemas.microsoft.com/office/powerpoint/2010/main" val="1691630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Εργαστηριακή διερεύνηση της </a:t>
            </a:r>
            <a:r>
              <a:rPr lang="el-GR" dirty="0" smtClean="0"/>
              <a:t>κίρρωσης</a:t>
            </a:r>
            <a:endParaRPr lang="el-GR" dirty="0"/>
          </a:p>
        </p:txBody>
      </p:sp>
      <p:sp>
        <p:nvSpPr>
          <p:cNvPr id="7" name="Content Placeholder 6"/>
          <p:cNvSpPr>
            <a:spLocks noGrp="1"/>
          </p:cNvSpPr>
          <p:nvPr>
            <p:ph idx="1"/>
          </p:nvPr>
        </p:nvSpPr>
        <p:spPr/>
        <p:txBody>
          <a:bodyPr>
            <a:normAutofit/>
          </a:bodyPr>
          <a:lstStyle/>
          <a:p>
            <a:pPr>
              <a:spcAft>
                <a:spcPts val="1200"/>
              </a:spcAft>
            </a:pPr>
            <a:r>
              <a:rPr lang="en-US" sz="2800" dirty="0"/>
              <a:t>AST/ALT  </a:t>
            </a:r>
            <a:r>
              <a:rPr lang="el-GR" sz="2800" dirty="0"/>
              <a:t>ή </a:t>
            </a:r>
            <a:r>
              <a:rPr lang="en-US" sz="2800" dirty="0"/>
              <a:t>GOT/GPT &gt; 1</a:t>
            </a:r>
          </a:p>
          <a:p>
            <a:pPr>
              <a:spcAft>
                <a:spcPts val="1200"/>
              </a:spcAft>
            </a:pPr>
            <a:r>
              <a:rPr lang="en-US" sz="2800" dirty="0" smtClean="0"/>
              <a:t>APRI </a:t>
            </a:r>
            <a:r>
              <a:rPr lang="en-US" sz="2800" dirty="0"/>
              <a:t>= (AST x 100/ULN)/(PLT </a:t>
            </a:r>
            <a:r>
              <a:rPr lang="el-GR" sz="2800" dirty="0"/>
              <a:t>σε 10</a:t>
            </a:r>
            <a:r>
              <a:rPr lang="el-GR" sz="2800" baseline="30000" dirty="0"/>
              <a:t>9</a:t>
            </a:r>
            <a:r>
              <a:rPr lang="el-GR" sz="2800" dirty="0"/>
              <a:t>/</a:t>
            </a:r>
            <a:r>
              <a:rPr lang="en-US" sz="2800" dirty="0"/>
              <a:t>L) &lt; </a:t>
            </a:r>
            <a:r>
              <a:rPr lang="en-US" sz="2800" dirty="0" smtClean="0"/>
              <a:t>1</a:t>
            </a:r>
            <a:endParaRPr lang="el-GR" sz="2800" dirty="0" smtClean="0"/>
          </a:p>
          <a:p>
            <a:pPr>
              <a:spcAft>
                <a:spcPts val="1200"/>
              </a:spcAft>
            </a:pPr>
            <a:r>
              <a:rPr lang="en-US" sz="2800" dirty="0">
                <a:hlinkClick r:id="rId2"/>
              </a:rPr>
              <a:t>FibroIndex</a:t>
            </a:r>
            <a:r>
              <a:rPr lang="en-US" sz="2800" dirty="0"/>
              <a:t> = 1,738 - 0,064 (PLT [ x 10</a:t>
            </a:r>
            <a:r>
              <a:rPr lang="en-US" sz="2800" baseline="30000" dirty="0"/>
              <a:t>4</a:t>
            </a:r>
            <a:r>
              <a:rPr lang="en-US" sz="2800" dirty="0"/>
              <a:t>/mm</a:t>
            </a:r>
            <a:r>
              <a:rPr lang="en-US" sz="2800" baseline="30000" dirty="0"/>
              <a:t>3</a:t>
            </a:r>
            <a:r>
              <a:rPr lang="en-US" sz="2800" dirty="0"/>
              <a:t>]) + </a:t>
            </a:r>
            <a:r>
              <a:rPr lang="en-US" sz="2800" dirty="0" smtClean="0"/>
              <a:t>0,005 (</a:t>
            </a:r>
            <a:r>
              <a:rPr lang="en-US" sz="2800" dirty="0"/>
              <a:t>AST [IU/L]) + 0,463 (</a:t>
            </a:r>
            <a:r>
              <a:rPr lang="el-GR" sz="2800" dirty="0"/>
              <a:t>γ</a:t>
            </a:r>
            <a:r>
              <a:rPr lang="en-US" sz="2800" dirty="0"/>
              <a:t>GT [g/dl]) </a:t>
            </a:r>
          </a:p>
          <a:p>
            <a:pPr>
              <a:spcAft>
                <a:spcPts val="1200"/>
              </a:spcAft>
            </a:pPr>
            <a:r>
              <a:rPr lang="el-GR" sz="2800" dirty="0" smtClean="0"/>
              <a:t>Πεπτίδιο </a:t>
            </a:r>
            <a:r>
              <a:rPr lang="el-GR" sz="2800" dirty="0"/>
              <a:t>τύπου ΙΙΙ του </a:t>
            </a:r>
            <a:r>
              <a:rPr lang="el-GR" sz="2800" dirty="0"/>
              <a:t>προκολλαγόνου</a:t>
            </a:r>
            <a:r>
              <a:rPr lang="el-GR" sz="2800" dirty="0"/>
              <a:t> (</a:t>
            </a:r>
            <a:r>
              <a:rPr lang="en-US" sz="2800" dirty="0"/>
              <a:t>PIINP) </a:t>
            </a:r>
            <a:r>
              <a:rPr lang="el-GR" sz="2800" dirty="0"/>
              <a:t>κ.α.</a:t>
            </a:r>
          </a:p>
          <a:p>
            <a:pPr>
              <a:spcAft>
                <a:spcPts val="1200"/>
              </a:spcAft>
            </a:pPr>
            <a:endParaRPr lang="el-GR" sz="2800" dirty="0"/>
          </a:p>
          <a:p>
            <a:pPr>
              <a:spcAft>
                <a:spcPts val="1200"/>
              </a:spcAft>
            </a:pPr>
            <a:endParaRPr lang="el-GR" sz="28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28</a:t>
            </a:fld>
            <a:endParaRPr lang="el-GR" dirty="0"/>
          </a:p>
        </p:txBody>
      </p:sp>
    </p:spTree>
    <p:extLst>
      <p:ext uri="{BB962C8B-B14F-4D97-AF65-F5344CB8AC3E}">
        <p14:creationId xmlns:p14="http://schemas.microsoft.com/office/powerpoint/2010/main" val="2102698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Η λειτουργία του </a:t>
            </a:r>
            <a:r>
              <a:rPr lang="el-GR" dirty="0" smtClean="0"/>
              <a:t>ήπατος</a:t>
            </a:r>
            <a:endParaRPr lang="el-GR" dirty="0"/>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4232739477"/>
              </p:ext>
            </p:extLst>
          </p:nvPr>
        </p:nvGraphicFramePr>
        <p:xfrm>
          <a:off x="457200" y="1196975"/>
          <a:ext cx="8229600" cy="4988560"/>
        </p:xfrm>
        <a:graphic>
          <a:graphicData uri="http://schemas.openxmlformats.org/drawingml/2006/table">
            <a:tbl>
              <a:tblPr firstRow="1" bandRow="1">
                <a:tableStyleId>{5DA37D80-6434-44D0-A028-1B22A696006F}</a:tableStyleId>
              </a:tblPr>
              <a:tblGrid>
                <a:gridCol w="2818656"/>
                <a:gridCol w="277688"/>
                <a:gridCol w="5133256"/>
              </a:tblGrid>
              <a:tr h="370840">
                <a:tc>
                  <a:txBody>
                    <a:bodyPr/>
                    <a:lstStyle/>
                    <a:p>
                      <a:r>
                        <a:rPr lang="el-GR" b="1" dirty="0" smtClean="0"/>
                        <a:t>Μεταβολισμός</a:t>
                      </a:r>
                      <a:r>
                        <a:rPr lang="el-GR" b="1" baseline="0" dirty="0" smtClean="0"/>
                        <a:t> υδατανθράκων</a:t>
                      </a:r>
                      <a:endParaRPr lang="el-GR" b="1" dirty="0">
                        <a:solidFill>
                          <a:srgbClr val="C00000"/>
                        </a:solidFill>
                      </a:endParaRPr>
                    </a:p>
                  </a:txBody>
                  <a:tcPr/>
                </a:tc>
                <a:tc gridSpan="2">
                  <a:txBody>
                    <a:bodyPr/>
                    <a:lstStyle/>
                    <a:p>
                      <a:r>
                        <a:rPr lang="el-GR" b="0" dirty="0" smtClean="0"/>
                        <a:t>Σύνθεση</a:t>
                      </a:r>
                      <a:r>
                        <a:rPr lang="el-GR" b="0" baseline="0" dirty="0" smtClean="0"/>
                        <a:t> και μεταβολισμός γλυκογόνου</a:t>
                      </a:r>
                      <a:endParaRPr lang="el-GR" b="0" dirty="0"/>
                    </a:p>
                  </a:txBody>
                  <a:tcPr/>
                </a:tc>
                <a:tc hMerge="1">
                  <a:txBody>
                    <a:bodyPr/>
                    <a:lstStyle/>
                    <a:p>
                      <a:endParaRPr lang="el-GR" b="0" dirty="0"/>
                    </a:p>
                  </a:txBody>
                  <a:tcPr/>
                </a:tc>
              </a:tr>
              <a:tr h="370840">
                <a:tc rowSpan="6">
                  <a:txBody>
                    <a:bodyPr/>
                    <a:lstStyle/>
                    <a:p>
                      <a:endParaRPr lang="en-US" b="1" dirty="0" smtClean="0"/>
                    </a:p>
                    <a:p>
                      <a:endParaRPr lang="en-US" b="1" dirty="0" smtClean="0"/>
                    </a:p>
                    <a:p>
                      <a:endParaRPr lang="en-US" b="1" dirty="0" smtClean="0"/>
                    </a:p>
                    <a:p>
                      <a:endParaRPr lang="en-US" b="1" dirty="0" smtClean="0"/>
                    </a:p>
                    <a:p>
                      <a:r>
                        <a:rPr lang="el-GR" b="1" dirty="0" smtClean="0"/>
                        <a:t>Μεταβολισμός</a:t>
                      </a:r>
                      <a:r>
                        <a:rPr lang="el-GR" b="1" baseline="0" dirty="0" smtClean="0"/>
                        <a:t> λιπών</a:t>
                      </a:r>
                      <a:endParaRPr lang="el-GR" b="1" dirty="0">
                        <a:solidFill>
                          <a:srgbClr val="C00000"/>
                        </a:solidFill>
                      </a:endParaRPr>
                    </a:p>
                  </a:txBody>
                  <a:tcPr/>
                </a:tc>
                <a:tc gridSpan="2">
                  <a:txBody>
                    <a:bodyPr/>
                    <a:lstStyle/>
                    <a:p>
                      <a:r>
                        <a:rPr lang="el-GR" dirty="0" smtClean="0"/>
                        <a:t>Σύνθεση</a:t>
                      </a:r>
                      <a:r>
                        <a:rPr lang="el-GR" baseline="0" dirty="0" smtClean="0"/>
                        <a:t> λιπαρών οξέων</a:t>
                      </a:r>
                      <a:endParaRPr lang="el-GR" dirty="0"/>
                    </a:p>
                  </a:txBody>
                  <a:tcPr/>
                </a:tc>
                <a:tc hMerge="1">
                  <a:txBody>
                    <a:bodyPr/>
                    <a:lstStyle/>
                    <a:p>
                      <a:endParaRPr lang="el-GR" dirty="0"/>
                    </a:p>
                  </a:txBody>
                  <a:tcPr/>
                </a:tc>
              </a:tr>
              <a:tr h="370840">
                <a:tc vMerge="1">
                  <a:txBody>
                    <a:bodyPr/>
                    <a:lstStyle/>
                    <a:p>
                      <a:endParaRPr lang="el-GR" dirty="0"/>
                    </a:p>
                  </a:txBody>
                  <a:tcPr/>
                </a:tc>
                <a:tc gridSpan="2">
                  <a:txBody>
                    <a:bodyPr/>
                    <a:lstStyle/>
                    <a:p>
                      <a:r>
                        <a:rPr lang="el-GR" dirty="0" smtClean="0"/>
                        <a:t>Σύνθεση και απέκκριση</a:t>
                      </a:r>
                      <a:r>
                        <a:rPr lang="el-GR" baseline="0" dirty="0" smtClean="0"/>
                        <a:t> χοληστερόλης</a:t>
                      </a:r>
                      <a:endParaRPr lang="el-GR" dirty="0"/>
                    </a:p>
                  </a:txBody>
                  <a:tcPr/>
                </a:tc>
                <a:tc hMerge="1">
                  <a:txBody>
                    <a:bodyPr/>
                    <a:lstStyle/>
                    <a:p>
                      <a:endParaRPr lang="el-GR" dirty="0"/>
                    </a:p>
                  </a:txBody>
                  <a:tcPr/>
                </a:tc>
              </a:tr>
              <a:tr h="370840">
                <a:tc vMerge="1">
                  <a:txBody>
                    <a:bodyPr/>
                    <a:lstStyle/>
                    <a:p>
                      <a:endParaRPr lang="el-GR" dirty="0"/>
                    </a:p>
                  </a:txBody>
                  <a:tcPr/>
                </a:tc>
                <a:tc gridSpan="2">
                  <a:txBody>
                    <a:bodyPr/>
                    <a:lstStyle/>
                    <a:p>
                      <a:r>
                        <a:rPr lang="el-GR" dirty="0" smtClean="0"/>
                        <a:t>Σύνθεση</a:t>
                      </a:r>
                      <a:r>
                        <a:rPr lang="el-GR" baseline="0" dirty="0" smtClean="0"/>
                        <a:t> λιποπρωτεϊνών</a:t>
                      </a:r>
                      <a:endParaRPr lang="el-GR" dirty="0"/>
                    </a:p>
                  </a:txBody>
                  <a:tcPr/>
                </a:tc>
                <a:tc hMerge="1">
                  <a:txBody>
                    <a:bodyPr/>
                    <a:lstStyle/>
                    <a:p>
                      <a:endParaRPr lang="el-GR" dirty="0"/>
                    </a:p>
                  </a:txBody>
                  <a:tcPr/>
                </a:tc>
              </a:tr>
              <a:tr h="370840">
                <a:tc vMerge="1">
                  <a:txBody>
                    <a:bodyPr/>
                    <a:lstStyle/>
                    <a:p>
                      <a:endParaRPr lang="el-GR" dirty="0"/>
                    </a:p>
                  </a:txBody>
                  <a:tcPr/>
                </a:tc>
                <a:tc gridSpan="2">
                  <a:txBody>
                    <a:bodyPr/>
                    <a:lstStyle/>
                    <a:p>
                      <a:r>
                        <a:rPr lang="el-GR" dirty="0" smtClean="0"/>
                        <a:t>Κετογένεση</a:t>
                      </a:r>
                      <a:endParaRPr lang="el-GR" dirty="0"/>
                    </a:p>
                  </a:txBody>
                  <a:tcPr/>
                </a:tc>
                <a:tc hMerge="1">
                  <a:txBody>
                    <a:bodyPr/>
                    <a:lstStyle/>
                    <a:p>
                      <a:endParaRPr lang="el-GR" dirty="0"/>
                    </a:p>
                  </a:txBody>
                  <a:tcPr/>
                </a:tc>
              </a:tr>
              <a:tr h="370840">
                <a:tc vMerge="1">
                  <a:txBody>
                    <a:bodyPr/>
                    <a:lstStyle/>
                    <a:p>
                      <a:endParaRPr lang="el-GR" dirty="0"/>
                    </a:p>
                  </a:txBody>
                  <a:tcPr/>
                </a:tc>
                <a:tc gridSpan="2">
                  <a:txBody>
                    <a:bodyPr/>
                    <a:lstStyle/>
                    <a:p>
                      <a:r>
                        <a:rPr lang="el-GR" dirty="0" smtClean="0"/>
                        <a:t>Σύνθεση χολικών οξέων</a:t>
                      </a:r>
                      <a:endParaRPr lang="el-GR" dirty="0"/>
                    </a:p>
                  </a:txBody>
                  <a:tcPr/>
                </a:tc>
                <a:tc hMerge="1">
                  <a:txBody>
                    <a:bodyPr/>
                    <a:lstStyle/>
                    <a:p>
                      <a:endParaRPr lang="el-GR" dirty="0"/>
                    </a:p>
                  </a:txBody>
                  <a:tcPr/>
                </a:tc>
              </a:tr>
              <a:tr h="370840">
                <a:tc vMerge="1">
                  <a:txBody>
                    <a:bodyPr/>
                    <a:lstStyle/>
                    <a:p>
                      <a:endParaRPr lang="el-GR" dirty="0"/>
                    </a:p>
                  </a:txBody>
                  <a:tcPr/>
                </a:tc>
                <a:tc gridSpan="2">
                  <a:txBody>
                    <a:bodyPr/>
                    <a:lstStyle/>
                    <a:p>
                      <a:r>
                        <a:rPr lang="el-GR" dirty="0" smtClean="0"/>
                        <a:t>25-υδροξυλίωση</a:t>
                      </a:r>
                      <a:r>
                        <a:rPr lang="el-GR" baseline="0" dirty="0" smtClean="0"/>
                        <a:t> της βιταμίνης </a:t>
                      </a:r>
                      <a:r>
                        <a:rPr lang="en-US" baseline="0" dirty="0" smtClean="0"/>
                        <a:t>D</a:t>
                      </a:r>
                      <a:endParaRPr lang="el-GR" dirty="0"/>
                    </a:p>
                  </a:txBody>
                  <a:tcPr/>
                </a:tc>
                <a:tc hMerge="1">
                  <a:txBody>
                    <a:bodyPr/>
                    <a:lstStyle/>
                    <a:p>
                      <a:endParaRPr lang="el-GR" dirty="0"/>
                    </a:p>
                  </a:txBody>
                  <a:tcPr/>
                </a:tc>
              </a:tr>
              <a:tr h="370840">
                <a:tc rowSpan="2">
                  <a:txBody>
                    <a:bodyPr/>
                    <a:lstStyle/>
                    <a:p>
                      <a:endParaRPr lang="el-GR" b="1" dirty="0" smtClean="0"/>
                    </a:p>
                    <a:p>
                      <a:r>
                        <a:rPr lang="el-GR" b="1" dirty="0" smtClean="0"/>
                        <a:t>Μεταβολισμός</a:t>
                      </a:r>
                      <a:r>
                        <a:rPr lang="el-GR" b="1" baseline="0" dirty="0" smtClean="0"/>
                        <a:t> πρωτεϊνών</a:t>
                      </a:r>
                      <a:endParaRPr lang="el-GR" b="1" dirty="0">
                        <a:solidFill>
                          <a:srgbClr val="C00000"/>
                        </a:solidFill>
                      </a:endParaRPr>
                    </a:p>
                  </a:txBody>
                  <a:tcPr/>
                </a:tc>
                <a:tc gridSpan="2">
                  <a:txBody>
                    <a:bodyPr/>
                    <a:lstStyle/>
                    <a:p>
                      <a:r>
                        <a:rPr lang="el-GR" dirty="0" smtClean="0"/>
                        <a:t>Σύνθεση ουρίας από αμμωνία</a:t>
                      </a:r>
                      <a:endParaRPr lang="el-GR" dirty="0"/>
                    </a:p>
                  </a:txBody>
                  <a:tcPr/>
                </a:tc>
                <a:tc hMerge="1">
                  <a:txBody>
                    <a:bodyPr/>
                    <a:lstStyle/>
                    <a:p>
                      <a:endParaRPr lang="el-GR" dirty="0"/>
                    </a:p>
                  </a:txBody>
                  <a:tcPr/>
                </a:tc>
              </a:tr>
              <a:tr h="370840">
                <a:tc vMerge="1">
                  <a:txBody>
                    <a:bodyPr/>
                    <a:lstStyle/>
                    <a:p>
                      <a:endParaRPr lang="el-GR" dirty="0"/>
                    </a:p>
                  </a:txBody>
                  <a:tcPr/>
                </a:tc>
                <a:tc gridSpan="2">
                  <a:txBody>
                    <a:bodyPr/>
                    <a:lstStyle/>
                    <a:p>
                      <a:r>
                        <a:rPr lang="el-GR" dirty="0" smtClean="0"/>
                        <a:t>Σύνθεση πρωτεϊνών πλάσματος</a:t>
                      </a:r>
                      <a:r>
                        <a:rPr lang="el-GR" baseline="0" dirty="0" smtClean="0"/>
                        <a:t> (π.χ. παραγόντων πήξεως)</a:t>
                      </a:r>
                      <a:endParaRPr lang="el-GR" dirty="0"/>
                    </a:p>
                  </a:txBody>
                  <a:tcPr/>
                </a:tc>
                <a:tc hMerge="1">
                  <a:txBody>
                    <a:bodyPr/>
                    <a:lstStyle/>
                    <a:p>
                      <a:endParaRPr lang="el-GR" dirty="0"/>
                    </a:p>
                  </a:txBody>
                  <a:tcPr/>
                </a:tc>
              </a:tr>
              <a:tr h="370840">
                <a:tc gridSpan="3">
                  <a:txBody>
                    <a:bodyPr/>
                    <a:lstStyle/>
                    <a:p>
                      <a:pPr algn="ctr"/>
                      <a:r>
                        <a:rPr lang="el-GR" b="1" dirty="0" smtClean="0"/>
                        <a:t>Μεταβολισμός</a:t>
                      </a:r>
                      <a:r>
                        <a:rPr lang="el-GR" b="1" baseline="0" dirty="0" smtClean="0"/>
                        <a:t> και απέκκριση φαρμάκων</a:t>
                      </a:r>
                      <a:endParaRPr lang="el-GR" b="1" dirty="0">
                        <a:solidFill>
                          <a:srgbClr val="C00000"/>
                        </a:solidFill>
                      </a:endParaRPr>
                    </a:p>
                  </a:txBody>
                  <a:tcPr/>
                </a:tc>
                <a:tc hMerge="1">
                  <a:txBody>
                    <a:bodyPr/>
                    <a:lstStyle/>
                    <a:p>
                      <a:endParaRPr lang="el-GR"/>
                    </a:p>
                  </a:txBody>
                  <a:tcPr/>
                </a:tc>
                <a:tc hMerge="1">
                  <a:txBody>
                    <a:bodyPr/>
                    <a:lstStyle/>
                    <a:p>
                      <a:endParaRPr lang="el-GR" dirty="0"/>
                    </a:p>
                  </a:txBody>
                  <a:tcPr/>
                </a:tc>
              </a:tr>
              <a:tr h="370840">
                <a:tc gridSpan="3">
                  <a:txBody>
                    <a:bodyPr/>
                    <a:lstStyle/>
                    <a:p>
                      <a:pPr algn="ctr"/>
                      <a:r>
                        <a:rPr lang="el-GR" b="1" dirty="0" smtClean="0"/>
                        <a:t>Μεταβολισμός και απέκκριση χολερυθρίνης</a:t>
                      </a:r>
                      <a:endParaRPr lang="el-GR" b="1" dirty="0">
                        <a:solidFill>
                          <a:srgbClr val="C00000"/>
                        </a:solidFill>
                      </a:endParaRPr>
                    </a:p>
                  </a:txBody>
                  <a:tcPr/>
                </a:tc>
                <a:tc hMerge="1">
                  <a:txBody>
                    <a:bodyPr/>
                    <a:lstStyle/>
                    <a:p>
                      <a:endParaRPr lang="el-GR"/>
                    </a:p>
                  </a:txBody>
                  <a:tcPr/>
                </a:tc>
                <a:tc hMerge="1">
                  <a:txBody>
                    <a:bodyPr/>
                    <a:lstStyle/>
                    <a:p>
                      <a:endParaRPr lang="el-GR" dirty="0"/>
                    </a:p>
                  </a:txBody>
                  <a:tcPr/>
                </a:tc>
              </a:tr>
              <a:tr h="370840">
                <a:tc gridSpan="2">
                  <a:txBody>
                    <a:bodyPr/>
                    <a:lstStyle/>
                    <a:p>
                      <a:r>
                        <a:rPr lang="el-GR" b="1" dirty="0" smtClean="0"/>
                        <a:t>Αποθήκευση ουσιών</a:t>
                      </a:r>
                      <a:endParaRPr lang="el-GR" b="1" dirty="0">
                        <a:solidFill>
                          <a:srgbClr val="C00000"/>
                        </a:solidFill>
                      </a:endParaRPr>
                    </a:p>
                  </a:txBody>
                  <a:tcPr/>
                </a:tc>
                <a:tc hMerge="1">
                  <a:txBody>
                    <a:bodyPr/>
                    <a:lstStyle/>
                    <a:p>
                      <a:endParaRPr lang="el-GR"/>
                    </a:p>
                  </a:txBody>
                  <a:tcPr/>
                </a:tc>
                <a:tc>
                  <a:txBody>
                    <a:bodyPr/>
                    <a:lstStyle/>
                    <a:p>
                      <a:r>
                        <a:rPr lang="el-GR" dirty="0" smtClean="0"/>
                        <a:t>Γλυκογόνου,</a:t>
                      </a:r>
                      <a:r>
                        <a:rPr lang="el-GR" baseline="0" dirty="0" smtClean="0"/>
                        <a:t> βιταμίνης Α, βιταμίνης Β12, σιδήρου</a:t>
                      </a:r>
                      <a:endParaRPr lang="el-GR" dirty="0"/>
                    </a:p>
                  </a:txBody>
                  <a:tcPr/>
                </a:tc>
              </a:tr>
            </a:tbl>
          </a:graphicData>
        </a:graphic>
      </p:graphicFrame>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dirty="0"/>
          </a:p>
        </p:txBody>
      </p:sp>
    </p:spTree>
    <p:extLst>
      <p:ext uri="{BB962C8B-B14F-4D97-AF65-F5344CB8AC3E}">
        <p14:creationId xmlns:p14="http://schemas.microsoft.com/office/powerpoint/2010/main" val="1201175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Επιπλοκές της </a:t>
            </a:r>
            <a:r>
              <a:rPr lang="el-GR" dirty="0" smtClean="0"/>
              <a:t>κίρρωσης</a:t>
            </a:r>
            <a:endParaRPr lang="el-GR" dirty="0"/>
          </a:p>
        </p:txBody>
      </p:sp>
      <p:sp>
        <p:nvSpPr>
          <p:cNvPr id="6" name="Content Placeholder 5"/>
          <p:cNvSpPr>
            <a:spLocks noGrp="1"/>
          </p:cNvSpPr>
          <p:nvPr>
            <p:ph idx="1"/>
          </p:nvPr>
        </p:nvSpPr>
        <p:spPr/>
        <p:txBody>
          <a:bodyPr>
            <a:noAutofit/>
          </a:bodyPr>
          <a:lstStyle/>
          <a:p>
            <a:pPr>
              <a:spcBef>
                <a:spcPts val="1200"/>
              </a:spcBef>
              <a:spcAft>
                <a:spcPts val="600"/>
              </a:spcAft>
              <a:tabLst>
                <a:tab pos="180975" algn="l"/>
              </a:tabLst>
            </a:pPr>
            <a:r>
              <a:rPr lang="el-GR" sz="2400" dirty="0"/>
              <a:t>Εγκεφαλοπάθεια από την επίδραση της αμμωνίας του εντέρου στον εγκέφαλο.</a:t>
            </a:r>
          </a:p>
          <a:p>
            <a:pPr>
              <a:spcBef>
                <a:spcPts val="1200"/>
              </a:spcBef>
              <a:spcAft>
                <a:spcPts val="600"/>
              </a:spcAft>
              <a:tabLst>
                <a:tab pos="180975" algn="l"/>
              </a:tabLst>
            </a:pPr>
            <a:r>
              <a:rPr lang="el-GR" sz="2400" dirty="0" smtClean="0"/>
              <a:t>Αιμορραγία </a:t>
            </a:r>
            <a:r>
              <a:rPr lang="el-GR" sz="2400" dirty="0"/>
              <a:t>από κιρσούς του εγκεφάλου</a:t>
            </a:r>
          </a:p>
          <a:p>
            <a:pPr>
              <a:spcBef>
                <a:spcPts val="1200"/>
              </a:spcBef>
              <a:spcAft>
                <a:spcPts val="600"/>
              </a:spcAft>
              <a:tabLst>
                <a:tab pos="180975" algn="l"/>
              </a:tabLst>
            </a:pPr>
            <a:r>
              <a:rPr lang="el-GR" sz="2400" dirty="0" smtClean="0"/>
              <a:t>Ασκίτης </a:t>
            </a:r>
            <a:r>
              <a:rPr lang="el-GR" sz="2400" dirty="0"/>
              <a:t>(συσσώρευση υγρού στην περιτοναϊκή κοιλότητα) </a:t>
            </a:r>
          </a:p>
          <a:p>
            <a:pPr>
              <a:spcBef>
                <a:spcPts val="1200"/>
              </a:spcBef>
              <a:spcAft>
                <a:spcPts val="600"/>
              </a:spcAft>
              <a:tabLst>
                <a:tab pos="180975" algn="l"/>
              </a:tabLst>
            </a:pPr>
            <a:r>
              <a:rPr lang="el-GR" sz="2400" dirty="0" smtClean="0"/>
              <a:t>Νεφρική </a:t>
            </a:r>
            <a:r>
              <a:rPr lang="el-GR" sz="2400" dirty="0"/>
              <a:t>ανεπάρκεια </a:t>
            </a:r>
          </a:p>
          <a:p>
            <a:pPr>
              <a:spcBef>
                <a:spcPts val="1200"/>
              </a:spcBef>
              <a:spcAft>
                <a:spcPts val="600"/>
              </a:spcAft>
              <a:tabLst>
                <a:tab pos="180975" algn="l"/>
              </a:tabLst>
            </a:pPr>
            <a:r>
              <a:rPr lang="el-GR" sz="2400" dirty="0" smtClean="0"/>
              <a:t>Διαταραχές </a:t>
            </a:r>
            <a:r>
              <a:rPr lang="el-GR" sz="2400" dirty="0"/>
              <a:t>της ενδοκρινούς λειτουργίας</a:t>
            </a:r>
          </a:p>
          <a:p>
            <a:pPr>
              <a:spcBef>
                <a:spcPts val="1200"/>
              </a:spcBef>
              <a:spcAft>
                <a:spcPts val="600"/>
              </a:spcAft>
            </a:pPr>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29</a:t>
            </a:fld>
            <a:endParaRPr lang="el-GR" dirty="0"/>
          </a:p>
        </p:txBody>
      </p:sp>
    </p:spTree>
    <p:extLst>
      <p:ext uri="{BB962C8B-B14F-4D97-AF65-F5344CB8AC3E}">
        <p14:creationId xmlns:p14="http://schemas.microsoft.com/office/powerpoint/2010/main" val="1422239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Αλκοόλ και ήπαρ </a:t>
            </a:r>
          </a:p>
        </p:txBody>
      </p:sp>
      <p:sp>
        <p:nvSpPr>
          <p:cNvPr id="6" name="Content Placeholder 5"/>
          <p:cNvSpPr>
            <a:spLocks noGrp="1"/>
          </p:cNvSpPr>
          <p:nvPr>
            <p:ph idx="1"/>
          </p:nvPr>
        </p:nvSpPr>
        <p:spPr/>
        <p:txBody>
          <a:bodyPr>
            <a:normAutofit/>
          </a:bodyPr>
          <a:lstStyle/>
          <a:p>
            <a:pPr marL="0" indent="0">
              <a:spcBef>
                <a:spcPts val="1200"/>
              </a:spcBef>
              <a:spcAft>
                <a:spcPts val="600"/>
              </a:spcAft>
              <a:buNone/>
            </a:pPr>
            <a:r>
              <a:rPr lang="en-US" sz="2800" dirty="0"/>
              <a:t>To </a:t>
            </a:r>
            <a:r>
              <a:rPr lang="el-GR" sz="2800" dirty="0"/>
              <a:t>αλκοόλ μπορεί να προκαλέσει</a:t>
            </a:r>
            <a:r>
              <a:rPr lang="en-US" sz="2800" dirty="0" smtClean="0"/>
              <a:t>:</a:t>
            </a:r>
            <a:endParaRPr lang="el-GR" sz="2800" dirty="0" smtClean="0"/>
          </a:p>
          <a:p>
            <a:pPr>
              <a:spcBef>
                <a:spcPts val="1200"/>
              </a:spcBef>
              <a:spcAft>
                <a:spcPts val="600"/>
              </a:spcAft>
              <a:tabLst>
                <a:tab pos="180975" algn="l"/>
              </a:tabLst>
            </a:pPr>
            <a:r>
              <a:rPr lang="el-GR" sz="2800" dirty="0"/>
              <a:t>Συσσώρευση λίπους στο ήπαρ (ηπατική στεάτωση)</a:t>
            </a:r>
          </a:p>
          <a:p>
            <a:pPr>
              <a:spcBef>
                <a:spcPts val="1200"/>
              </a:spcBef>
              <a:spcAft>
                <a:spcPts val="600"/>
              </a:spcAft>
              <a:tabLst>
                <a:tab pos="180975" algn="l"/>
              </a:tabLst>
            </a:pPr>
            <a:r>
              <a:rPr lang="el-GR" sz="2800" dirty="0" smtClean="0"/>
              <a:t>Κίρρωση</a:t>
            </a:r>
            <a:endParaRPr lang="el-GR" sz="2800" dirty="0"/>
          </a:p>
          <a:p>
            <a:pPr>
              <a:spcBef>
                <a:spcPts val="1200"/>
              </a:spcBef>
              <a:spcAft>
                <a:spcPts val="600"/>
              </a:spcAft>
              <a:tabLst>
                <a:tab pos="180975" algn="l"/>
              </a:tabLst>
            </a:pPr>
            <a:r>
              <a:rPr lang="el-GR" sz="2800" dirty="0" smtClean="0"/>
              <a:t>Ηπατίτιδα </a:t>
            </a:r>
            <a:r>
              <a:rPr lang="el-GR" sz="2800" dirty="0"/>
              <a:t>λόγω </a:t>
            </a:r>
            <a:r>
              <a:rPr lang="el-GR" sz="2800" dirty="0" smtClean="0"/>
              <a:t>οινοπνεύματος</a:t>
            </a:r>
            <a:endParaRPr lang="el-GR" sz="28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30</a:t>
            </a:fld>
            <a:endParaRPr lang="el-GR" dirty="0"/>
          </a:p>
        </p:txBody>
      </p:sp>
    </p:spTree>
    <p:extLst>
      <p:ext uri="{BB962C8B-B14F-4D97-AF65-F5344CB8AC3E}">
        <p14:creationId xmlns:p14="http://schemas.microsoft.com/office/powerpoint/2010/main" val="847678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dirty="0"/>
              <a:t>Βιοχημικές εξετάσεις για τον εντοπισμό της επίδρασης του αλκοόλ στο </a:t>
            </a:r>
            <a:r>
              <a:rPr lang="el-GR" dirty="0" smtClean="0"/>
              <a:t>ήπαρ</a:t>
            </a:r>
            <a:endParaRPr lang="el-GR" dirty="0"/>
          </a:p>
        </p:txBody>
      </p:sp>
      <p:sp>
        <p:nvSpPr>
          <p:cNvPr id="6" name="Content Placeholder 5"/>
          <p:cNvSpPr>
            <a:spLocks noGrp="1"/>
          </p:cNvSpPr>
          <p:nvPr>
            <p:ph idx="1"/>
          </p:nvPr>
        </p:nvSpPr>
        <p:spPr/>
        <p:txBody>
          <a:bodyPr>
            <a:normAutofit/>
          </a:bodyPr>
          <a:lstStyle/>
          <a:p>
            <a:pPr marL="180975" indent="-180975">
              <a:tabLst>
                <a:tab pos="180975" algn="l"/>
              </a:tabLst>
            </a:pPr>
            <a:r>
              <a:rPr lang="el-GR" sz="2400" dirty="0"/>
              <a:t>γ</a:t>
            </a:r>
            <a:r>
              <a:rPr lang="en-US" sz="2400" dirty="0"/>
              <a:t>GT</a:t>
            </a:r>
            <a:r>
              <a:rPr lang="el-GR" sz="2400" dirty="0"/>
              <a:t> </a:t>
            </a:r>
            <a:r>
              <a:rPr lang="el-GR" sz="2400" dirty="0">
                <a:solidFill>
                  <a:schemeClr val="dk1"/>
                </a:solidFill>
              </a:rPr>
              <a:t>↑ </a:t>
            </a:r>
            <a:r>
              <a:rPr lang="el-GR" sz="2400" dirty="0">
                <a:solidFill>
                  <a:schemeClr val="dk1"/>
                </a:solidFill>
              </a:rPr>
              <a:t>↑</a:t>
            </a:r>
            <a:r>
              <a:rPr lang="el-GR" sz="2400" dirty="0">
                <a:solidFill>
                  <a:schemeClr val="dk1"/>
                </a:solidFill>
              </a:rPr>
              <a:t> </a:t>
            </a:r>
            <a:r>
              <a:rPr lang="el-GR" sz="2400" dirty="0">
                <a:solidFill>
                  <a:schemeClr val="dk1"/>
                </a:solidFill>
              </a:rPr>
              <a:t>↑</a:t>
            </a:r>
            <a:endParaRPr lang="el-GR" sz="2400" dirty="0"/>
          </a:p>
          <a:p>
            <a:pPr marL="180975" indent="-180975">
              <a:tabLst>
                <a:tab pos="180975" algn="l"/>
              </a:tabLst>
            </a:pPr>
            <a:endParaRPr lang="en-US" sz="2400" dirty="0"/>
          </a:p>
          <a:p>
            <a:pPr marL="180975" indent="-180975">
              <a:tabLst>
                <a:tab pos="180975" algn="l"/>
              </a:tabLst>
            </a:pPr>
            <a:r>
              <a:rPr lang="en-US" sz="2400" dirty="0"/>
              <a:t>AST/ALT &gt; 2</a:t>
            </a:r>
          </a:p>
          <a:p>
            <a:pPr marL="180975" indent="-180975">
              <a:tabLst>
                <a:tab pos="180975" algn="l"/>
              </a:tabLst>
            </a:pPr>
            <a:endParaRPr lang="en-US" sz="2400" dirty="0"/>
          </a:p>
          <a:p>
            <a:pPr marL="180975" indent="-180975">
              <a:tabLst>
                <a:tab pos="180975" algn="l"/>
              </a:tabLst>
            </a:pPr>
            <a:r>
              <a:rPr lang="en-US" sz="2400" dirty="0"/>
              <a:t>IgA </a:t>
            </a:r>
            <a:r>
              <a:rPr lang="el-GR" sz="2400" dirty="0">
                <a:solidFill>
                  <a:schemeClr val="dk1"/>
                </a:solidFill>
              </a:rPr>
              <a:t>↑</a:t>
            </a:r>
            <a:endParaRPr lang="el-GR" sz="2400" dirty="0"/>
          </a:p>
          <a:p>
            <a:pPr marL="180975" indent="-180975">
              <a:tabLst>
                <a:tab pos="180975" algn="l"/>
              </a:tabLst>
            </a:pPr>
            <a:endParaRPr lang="en-US" sz="2400" dirty="0"/>
          </a:p>
          <a:p>
            <a:pPr marL="180975" indent="-180975">
              <a:tabLst>
                <a:tab pos="180975" algn="l"/>
              </a:tabLst>
            </a:pPr>
            <a:r>
              <a:rPr lang="en-US" sz="2400" dirty="0"/>
              <a:t>Trig </a:t>
            </a:r>
            <a:r>
              <a:rPr lang="el-GR" sz="2400" dirty="0">
                <a:solidFill>
                  <a:schemeClr val="dk1"/>
                </a:solidFill>
              </a:rPr>
              <a:t>↑</a:t>
            </a:r>
          </a:p>
          <a:p>
            <a:pPr marL="180975" indent="-180975">
              <a:tabLst>
                <a:tab pos="180975" algn="l"/>
              </a:tabLst>
            </a:pPr>
            <a:endParaRPr lang="el-GR" sz="2400" dirty="0">
              <a:solidFill>
                <a:schemeClr val="dk1"/>
              </a:solidFill>
            </a:endParaRPr>
          </a:p>
          <a:p>
            <a:pPr marL="180975" indent="-180975">
              <a:tabLst>
                <a:tab pos="180975" algn="l"/>
              </a:tabLst>
            </a:pPr>
            <a:r>
              <a:rPr lang="el-GR" sz="2400" dirty="0">
                <a:solidFill>
                  <a:schemeClr val="dk1"/>
                </a:solidFill>
              </a:rPr>
              <a:t>Τ</a:t>
            </a:r>
            <a:r>
              <a:rPr lang="en-US" sz="2400" dirty="0">
                <a:solidFill>
                  <a:schemeClr val="dk1"/>
                </a:solidFill>
              </a:rPr>
              <a:t>BILI  </a:t>
            </a:r>
            <a:r>
              <a:rPr lang="el-GR" sz="2400" dirty="0">
                <a:solidFill>
                  <a:schemeClr val="dk1"/>
                </a:solidFill>
              </a:rPr>
              <a:t>Κ.Φ</a:t>
            </a:r>
            <a:r>
              <a:rPr lang="el-GR" sz="2400" dirty="0" smtClean="0">
                <a:solidFill>
                  <a:schemeClr val="dk1"/>
                </a:solidFill>
              </a:rPr>
              <a:t>.</a:t>
            </a:r>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31</a:t>
            </a:fld>
            <a:endParaRPr lang="el-GR" dirty="0"/>
          </a:p>
        </p:txBody>
      </p:sp>
    </p:spTree>
    <p:extLst>
      <p:ext uri="{BB962C8B-B14F-4D97-AF65-F5344CB8AC3E}">
        <p14:creationId xmlns:p14="http://schemas.microsoft.com/office/powerpoint/2010/main" val="503674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dirty="0"/>
              <a:t>Όγκοι και βιοχημικές εξετάσεις για τον εντοπισμό τους στο </a:t>
            </a:r>
            <a:r>
              <a:rPr lang="el-GR" dirty="0" smtClean="0"/>
              <a:t>ήπαρ</a:t>
            </a:r>
            <a:endParaRPr lang="el-GR" dirty="0"/>
          </a:p>
        </p:txBody>
      </p:sp>
      <p:sp>
        <p:nvSpPr>
          <p:cNvPr id="7" name="Content Placeholder 6"/>
          <p:cNvSpPr>
            <a:spLocks noGrp="1"/>
          </p:cNvSpPr>
          <p:nvPr>
            <p:ph idx="1"/>
          </p:nvPr>
        </p:nvSpPr>
        <p:spPr/>
        <p:txBody>
          <a:bodyPr>
            <a:normAutofit fontScale="92500" lnSpcReduction="10000"/>
          </a:bodyPr>
          <a:lstStyle/>
          <a:p>
            <a:r>
              <a:rPr lang="el-GR" sz="2400" dirty="0"/>
              <a:t>Οι πρωτοπαθείς όγκοι οφείλονται κυρίως στη λοιμώδη ηπατίτιδα.</a:t>
            </a:r>
          </a:p>
          <a:p>
            <a:endParaRPr lang="el-GR" sz="2400" dirty="0"/>
          </a:p>
          <a:p>
            <a:r>
              <a:rPr lang="el-GR" sz="2400" dirty="0"/>
              <a:t>Συχνότεροι είναι οι δευτεροπαθείς</a:t>
            </a:r>
            <a:r>
              <a:rPr lang="el-GR" sz="2400" dirty="0" smtClean="0"/>
              <a:t>.</a:t>
            </a:r>
          </a:p>
          <a:p>
            <a:endParaRPr lang="el-GR" sz="2400" dirty="0"/>
          </a:p>
          <a:p>
            <a:pPr>
              <a:tabLst>
                <a:tab pos="180975" algn="l"/>
              </a:tabLst>
            </a:pPr>
            <a:r>
              <a:rPr lang="el-GR" sz="2400" dirty="0"/>
              <a:t>Δείκτες όγκου ήπατος</a:t>
            </a:r>
          </a:p>
          <a:p>
            <a:pPr marL="180975" indent="-180975">
              <a:tabLst>
                <a:tab pos="180975" algn="l"/>
              </a:tabLst>
            </a:pPr>
            <a:endParaRPr lang="en-US" sz="2400" dirty="0"/>
          </a:p>
          <a:p>
            <a:pPr lvl="1">
              <a:tabLst>
                <a:tab pos="180975" algn="l"/>
              </a:tabLst>
            </a:pPr>
            <a:r>
              <a:rPr lang="en-US" sz="2400" dirty="0"/>
              <a:t>ALP </a:t>
            </a:r>
            <a:r>
              <a:rPr lang="el-GR" sz="2400" dirty="0">
                <a:solidFill>
                  <a:schemeClr val="dk1"/>
                </a:solidFill>
              </a:rPr>
              <a:t>↑ </a:t>
            </a:r>
          </a:p>
          <a:p>
            <a:pPr lvl="1">
              <a:tabLst>
                <a:tab pos="180975" algn="l"/>
              </a:tabLst>
            </a:pPr>
            <a:endParaRPr lang="en-US" sz="2400" dirty="0"/>
          </a:p>
          <a:p>
            <a:pPr lvl="1">
              <a:tabLst>
                <a:tab pos="180975" algn="l"/>
              </a:tabLst>
            </a:pPr>
            <a:r>
              <a:rPr lang="en-US" sz="2400" dirty="0"/>
              <a:t>aFP </a:t>
            </a:r>
            <a:r>
              <a:rPr lang="el-GR" sz="2400" dirty="0">
                <a:solidFill>
                  <a:schemeClr val="dk1"/>
                </a:solidFill>
              </a:rPr>
              <a:t>↑ </a:t>
            </a:r>
            <a:r>
              <a:rPr lang="el-GR" sz="2400" dirty="0">
                <a:solidFill>
                  <a:schemeClr val="dk1"/>
                </a:solidFill>
              </a:rPr>
              <a:t>↑</a:t>
            </a:r>
            <a:endParaRPr lang="el-GR" sz="2400" dirty="0"/>
          </a:p>
          <a:p>
            <a:pPr lvl="1">
              <a:tabLst>
                <a:tab pos="180975" algn="l"/>
              </a:tabLst>
            </a:pPr>
            <a:endParaRPr lang="el-GR" sz="2400" dirty="0" smtClean="0"/>
          </a:p>
          <a:p>
            <a:pPr lvl="1">
              <a:tabLst>
                <a:tab pos="180975" algn="l"/>
              </a:tabLst>
            </a:pPr>
            <a:r>
              <a:rPr lang="en-US" sz="2400" dirty="0" smtClean="0"/>
              <a:t>Ca 19-9 </a:t>
            </a:r>
            <a:r>
              <a:rPr lang="el-GR" sz="2400" dirty="0" smtClean="0">
                <a:solidFill>
                  <a:schemeClr val="dk1"/>
                </a:solidFill>
              </a:rPr>
              <a:t>↑</a:t>
            </a:r>
            <a:endParaRPr lang="el-GR" sz="2400" dirty="0" smtClean="0"/>
          </a:p>
          <a:p>
            <a:pPr lvl="1">
              <a:tabLst>
                <a:tab pos="180975" algn="l"/>
              </a:tabLst>
            </a:pPr>
            <a:endParaRPr lang="en-US" sz="2400" dirty="0"/>
          </a:p>
          <a:p>
            <a:pPr lvl="1">
              <a:tabLst>
                <a:tab pos="180975" algn="l"/>
              </a:tabLst>
            </a:pPr>
            <a:r>
              <a:rPr lang="el-GR" sz="2400" dirty="0">
                <a:solidFill>
                  <a:schemeClr val="dk1"/>
                </a:solidFill>
              </a:rPr>
              <a:t>Τ</a:t>
            </a:r>
            <a:r>
              <a:rPr lang="en-US" sz="2400" dirty="0">
                <a:solidFill>
                  <a:schemeClr val="dk1"/>
                </a:solidFill>
              </a:rPr>
              <a:t>BILI  </a:t>
            </a:r>
            <a:r>
              <a:rPr lang="el-GR" sz="2400" dirty="0">
                <a:solidFill>
                  <a:schemeClr val="dk1"/>
                </a:solidFill>
              </a:rPr>
              <a:t>Κ.Φ.</a:t>
            </a:r>
            <a:r>
              <a:rPr lang="en-US" sz="2400" dirty="0">
                <a:solidFill>
                  <a:schemeClr val="dk1"/>
                </a:solidFill>
              </a:rPr>
              <a:t> </a:t>
            </a:r>
            <a:r>
              <a:rPr lang="el-GR" sz="2400" dirty="0">
                <a:solidFill>
                  <a:schemeClr val="dk1"/>
                </a:solidFill>
              </a:rPr>
              <a:t>έως </a:t>
            </a:r>
            <a:r>
              <a:rPr lang="el-GR" sz="2400" dirty="0" smtClean="0">
                <a:solidFill>
                  <a:schemeClr val="dk1"/>
                </a:solidFill>
              </a:rPr>
              <a:t>↑</a:t>
            </a:r>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32</a:t>
            </a:fld>
            <a:endParaRPr lang="el-GR" dirty="0"/>
          </a:p>
        </p:txBody>
      </p:sp>
    </p:spTree>
    <p:extLst>
      <p:ext uri="{BB962C8B-B14F-4D97-AF65-F5344CB8AC3E}">
        <p14:creationId xmlns:p14="http://schemas.microsoft.com/office/powerpoint/2010/main" val="1833442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dirty="0"/>
              <a:t>Κληρονομικές νόσοι του μεταβολισμού της χολερυθρίνης </a:t>
            </a:r>
            <a:r>
              <a:rPr lang="el-GR" sz="2800" b="0" dirty="0"/>
              <a:t>(1 από </a:t>
            </a:r>
            <a:r>
              <a:rPr lang="el-GR" sz="2800" b="0" dirty="0" smtClean="0"/>
              <a:t>4)</a:t>
            </a:r>
            <a:endParaRPr lang="el-GR" sz="2800" b="0" dirty="0"/>
          </a:p>
        </p:txBody>
      </p:sp>
      <p:sp>
        <p:nvSpPr>
          <p:cNvPr id="7" name="Content Placeholder 6"/>
          <p:cNvSpPr>
            <a:spLocks noGrp="1"/>
          </p:cNvSpPr>
          <p:nvPr>
            <p:ph idx="1"/>
          </p:nvPr>
        </p:nvSpPr>
        <p:spPr/>
        <p:txBody>
          <a:bodyPr>
            <a:noAutofit/>
          </a:bodyPr>
          <a:lstStyle/>
          <a:p>
            <a:pPr marL="0" indent="0">
              <a:buNone/>
            </a:pPr>
            <a:r>
              <a:rPr lang="el-GR" sz="2400" b="1" dirty="0">
                <a:solidFill>
                  <a:srgbClr val="820000"/>
                </a:solidFill>
              </a:rPr>
              <a:t>Η νόσος </a:t>
            </a:r>
            <a:r>
              <a:rPr lang="en-US" sz="2400" b="1" dirty="0" smtClean="0">
                <a:solidFill>
                  <a:srgbClr val="820000"/>
                </a:solidFill>
              </a:rPr>
              <a:t>Wilson</a:t>
            </a:r>
            <a:endParaRPr lang="el-GR" sz="2400" b="1" dirty="0" smtClean="0">
              <a:solidFill>
                <a:srgbClr val="820000"/>
              </a:solidFill>
            </a:endParaRPr>
          </a:p>
          <a:p>
            <a:pPr>
              <a:lnSpc>
                <a:spcPct val="150000"/>
              </a:lnSpc>
            </a:pPr>
            <a:r>
              <a:rPr lang="el-GR" sz="2400" dirty="0"/>
              <a:t>Αυτοσωματική υπολειπόμενη κληρονομική διαταραχή του μεταβολισμού του χαλκού.</a:t>
            </a:r>
          </a:p>
          <a:p>
            <a:pPr>
              <a:lnSpc>
                <a:spcPct val="150000"/>
              </a:lnSpc>
            </a:pPr>
            <a:r>
              <a:rPr lang="el-GR" sz="2400" dirty="0"/>
              <a:t>Προκαλείται μειωμένη απέκκριση του χαλκού στη χολή και μειωμένη ενσωμάτωσή του στην πρωτεΐνη </a:t>
            </a:r>
            <a:r>
              <a:rPr lang="el-GR" sz="2400" b="1" dirty="0">
                <a:solidFill>
                  <a:srgbClr val="820000"/>
                </a:solidFill>
              </a:rPr>
              <a:t>σερουλοπλασμίνη</a:t>
            </a:r>
            <a:r>
              <a:rPr lang="el-GR" sz="2400" dirty="0"/>
              <a:t>.</a:t>
            </a:r>
          </a:p>
          <a:p>
            <a:pPr>
              <a:lnSpc>
                <a:spcPct val="150000"/>
              </a:lnSpc>
            </a:pPr>
            <a:r>
              <a:rPr lang="el-GR" sz="2400" dirty="0"/>
              <a:t>Ο χαλκός εναποτίθεται στον εγκέφαλο, στα μάτια και στο ήπαρ όπου η αυξημένη συγκέντρωση του προκαλεί λόγω τοξικότητας αιμόλυση και σωληναριακή βλάβη.</a:t>
            </a:r>
          </a:p>
          <a:p>
            <a:endParaRPr lang="el-GR" sz="2400" u="sng" dirty="0">
              <a:solidFill>
                <a:srgbClr val="C00000"/>
              </a:solidFill>
            </a:endParaRPr>
          </a:p>
          <a:p>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33</a:t>
            </a:fld>
            <a:endParaRPr lang="el-GR" dirty="0"/>
          </a:p>
        </p:txBody>
      </p:sp>
    </p:spTree>
    <p:extLst>
      <p:ext uri="{BB962C8B-B14F-4D97-AF65-F5344CB8AC3E}">
        <p14:creationId xmlns:p14="http://schemas.microsoft.com/office/powerpoint/2010/main" val="704325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dirty="0"/>
              <a:t>Κληρονομικές νόσοι του μεταβολισμού της χολερυθρίνης </a:t>
            </a:r>
            <a:r>
              <a:rPr lang="el-GR" sz="2800" b="0" dirty="0" smtClean="0"/>
              <a:t>(2 </a:t>
            </a:r>
            <a:r>
              <a:rPr lang="el-GR" sz="2800" b="0" dirty="0"/>
              <a:t>από </a:t>
            </a:r>
            <a:r>
              <a:rPr lang="el-GR" sz="2800" b="0" dirty="0" smtClean="0"/>
              <a:t>4)</a:t>
            </a:r>
            <a:endParaRPr lang="el-GR"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34</a:t>
            </a:fld>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4499992" y="1556792"/>
            <a:ext cx="3582938" cy="2155710"/>
          </a:xfrm>
          <a:prstGeom prst="rect">
            <a:avLst/>
          </a:prstGeom>
          <a:noFill/>
          <a:ln w="9525">
            <a:noFill/>
            <a:miter lim="800000"/>
            <a:headEnd/>
            <a:tailEnd/>
          </a:ln>
        </p:spPr>
      </p:pic>
      <p:graphicFrame>
        <p:nvGraphicFramePr>
          <p:cNvPr id="7" name="2 - Γράφημα"/>
          <p:cNvGraphicFramePr/>
          <p:nvPr/>
        </p:nvGraphicFramePr>
        <p:xfrm>
          <a:off x="683568" y="1556792"/>
          <a:ext cx="3744416" cy="2232248"/>
        </p:xfrm>
        <a:graphic>
          <a:graphicData uri="http://schemas.openxmlformats.org/drawingml/2006/chart">
            <c:chart xmlns:c="http://schemas.openxmlformats.org/drawingml/2006/chart" xmlns:r="http://schemas.openxmlformats.org/officeDocument/2006/relationships" r:id="rId3"/>
          </a:graphicData>
        </a:graphic>
      </p:graphicFrame>
      <p:sp>
        <p:nvSpPr>
          <p:cNvPr id="8" name="7 - TextBox"/>
          <p:cNvSpPr txBox="1"/>
          <p:nvPr/>
        </p:nvSpPr>
        <p:spPr>
          <a:xfrm>
            <a:off x="931482" y="3712502"/>
            <a:ext cx="7128792" cy="369332"/>
          </a:xfrm>
          <a:prstGeom prst="rect">
            <a:avLst/>
          </a:prstGeom>
          <a:noFill/>
        </p:spPr>
        <p:txBody>
          <a:bodyPr wrap="square" rtlCol="0">
            <a:spAutoFit/>
          </a:bodyPr>
          <a:lstStyle/>
          <a:p>
            <a:r>
              <a:rPr lang="el-GR" dirty="0" smtClean="0">
                <a:latin typeface="+mn-lt"/>
              </a:rPr>
              <a:t>                   Χαλκός ούρων                                               Χαλκός ορού</a:t>
            </a:r>
            <a:endParaRPr lang="el-GR" dirty="0">
              <a:latin typeface="+mn-lt"/>
            </a:endParaRPr>
          </a:p>
        </p:txBody>
      </p:sp>
      <p:graphicFrame>
        <p:nvGraphicFramePr>
          <p:cNvPr id="9" name="2 - Γράφημα"/>
          <p:cNvGraphicFramePr/>
          <p:nvPr/>
        </p:nvGraphicFramePr>
        <p:xfrm>
          <a:off x="4499992" y="4149080"/>
          <a:ext cx="3672408" cy="2232248"/>
        </p:xfrm>
        <a:graphic>
          <a:graphicData uri="http://schemas.openxmlformats.org/drawingml/2006/chart">
            <c:chart xmlns:c="http://schemas.openxmlformats.org/drawingml/2006/chart" xmlns:r="http://schemas.openxmlformats.org/officeDocument/2006/relationships" r:id="rId4"/>
          </a:graphicData>
        </a:graphic>
      </p:graphicFrame>
      <p:sp>
        <p:nvSpPr>
          <p:cNvPr id="10" name="9 - TextBox"/>
          <p:cNvSpPr txBox="1"/>
          <p:nvPr/>
        </p:nvSpPr>
        <p:spPr>
          <a:xfrm>
            <a:off x="4743289" y="6318612"/>
            <a:ext cx="3096344" cy="369332"/>
          </a:xfrm>
          <a:prstGeom prst="rect">
            <a:avLst/>
          </a:prstGeom>
          <a:noFill/>
        </p:spPr>
        <p:txBody>
          <a:bodyPr wrap="square" rtlCol="0">
            <a:spAutoFit/>
          </a:bodyPr>
          <a:lstStyle/>
          <a:p>
            <a:pPr algn="ctr"/>
            <a:r>
              <a:rPr lang="el-GR" dirty="0" smtClean="0">
                <a:latin typeface="+mn-lt"/>
              </a:rPr>
              <a:t>Σερουλοπλασμίνη ορού</a:t>
            </a:r>
            <a:endParaRPr lang="el-GR" dirty="0">
              <a:latin typeface="+mn-lt"/>
            </a:endParaRPr>
          </a:p>
        </p:txBody>
      </p:sp>
      <p:sp>
        <p:nvSpPr>
          <p:cNvPr id="12" name="11 - TextBox"/>
          <p:cNvSpPr txBox="1"/>
          <p:nvPr/>
        </p:nvSpPr>
        <p:spPr>
          <a:xfrm>
            <a:off x="444813" y="4961007"/>
            <a:ext cx="4032448" cy="523220"/>
          </a:xfrm>
          <a:prstGeom prst="rect">
            <a:avLst/>
          </a:prstGeom>
          <a:noFill/>
        </p:spPr>
        <p:txBody>
          <a:bodyPr wrap="square" rtlCol="0">
            <a:spAutoFit/>
          </a:bodyPr>
          <a:lstStyle/>
          <a:p>
            <a:pPr algn="ctr"/>
            <a:r>
              <a:rPr lang="el-GR" sz="2800" b="1" dirty="0" smtClean="0">
                <a:solidFill>
                  <a:srgbClr val="820000"/>
                </a:solidFill>
                <a:latin typeface="+mn-lt"/>
              </a:rPr>
              <a:t>Η νόσος </a:t>
            </a:r>
            <a:r>
              <a:rPr lang="en-US" sz="2800" b="1" dirty="0" smtClean="0">
                <a:solidFill>
                  <a:srgbClr val="820000"/>
                </a:solidFill>
                <a:latin typeface="+mn-lt"/>
              </a:rPr>
              <a:t>Wilson</a:t>
            </a:r>
            <a:endParaRPr lang="el-GR" sz="2800" b="1" dirty="0">
              <a:solidFill>
                <a:srgbClr val="820000"/>
              </a:solidFill>
              <a:latin typeface="+mn-lt"/>
            </a:endParaRPr>
          </a:p>
        </p:txBody>
      </p:sp>
    </p:spTree>
    <p:extLst>
      <p:ext uri="{BB962C8B-B14F-4D97-AF65-F5344CB8AC3E}">
        <p14:creationId xmlns:p14="http://schemas.microsoft.com/office/powerpoint/2010/main" val="544754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dirty="0"/>
              <a:t>Κληρονομικές νόσοι του μεταβολισμού της χολερυθρίνης </a:t>
            </a:r>
            <a:r>
              <a:rPr lang="el-GR" sz="2800" b="0" dirty="0" smtClean="0"/>
              <a:t>(3 </a:t>
            </a:r>
            <a:r>
              <a:rPr lang="el-GR" sz="2800" b="0" dirty="0"/>
              <a:t>από </a:t>
            </a:r>
            <a:r>
              <a:rPr lang="el-GR" sz="2800" b="0" dirty="0" smtClean="0"/>
              <a:t>4)</a:t>
            </a:r>
            <a:endParaRPr lang="el-GR"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35</a:t>
            </a:fld>
            <a:endParaRPr lang="el-GR" dirty="0"/>
          </a:p>
        </p:txBody>
      </p:sp>
      <p:graphicFrame>
        <p:nvGraphicFramePr>
          <p:cNvPr id="4" name="3 - Πίνακας"/>
          <p:cNvGraphicFramePr>
            <a:graphicFrameLocks noGrp="1"/>
          </p:cNvGraphicFramePr>
          <p:nvPr>
            <p:extLst>
              <p:ext uri="{D42A27DB-BD31-4B8C-83A1-F6EECF244321}">
                <p14:modId xmlns:p14="http://schemas.microsoft.com/office/powerpoint/2010/main" val="421931092"/>
              </p:ext>
            </p:extLst>
          </p:nvPr>
        </p:nvGraphicFramePr>
        <p:xfrm>
          <a:off x="503549" y="1412776"/>
          <a:ext cx="8136903" cy="4846320"/>
        </p:xfrm>
        <a:graphic>
          <a:graphicData uri="http://schemas.openxmlformats.org/drawingml/2006/table">
            <a:tbl>
              <a:tblPr firstRow="1" bandRow="1">
                <a:tableStyleId>{85BE263C-DBD7-4A20-BB59-AAB30ACAA65A}</a:tableStyleId>
              </a:tblPr>
              <a:tblGrid>
                <a:gridCol w="1728192"/>
                <a:gridCol w="3384376"/>
                <a:gridCol w="3024335"/>
              </a:tblGrid>
              <a:tr h="298832">
                <a:tc>
                  <a:txBody>
                    <a:bodyPr/>
                    <a:lstStyle/>
                    <a:p>
                      <a:r>
                        <a:rPr lang="el-GR" dirty="0" smtClean="0"/>
                        <a:t>Εξέταση</a:t>
                      </a:r>
                      <a:endParaRPr lang="el-GR" dirty="0"/>
                    </a:p>
                  </a:txBody>
                  <a:tcPr>
                    <a:solidFill>
                      <a:srgbClr val="820000"/>
                    </a:solidFill>
                  </a:tcPr>
                </a:tc>
                <a:tc>
                  <a:txBody>
                    <a:bodyPr/>
                    <a:lstStyle/>
                    <a:p>
                      <a:r>
                        <a:rPr lang="el-GR" dirty="0" smtClean="0"/>
                        <a:t>Κληρονομικότητα</a:t>
                      </a:r>
                      <a:endParaRPr lang="el-GR" dirty="0"/>
                    </a:p>
                  </a:txBody>
                  <a:tcPr>
                    <a:solidFill>
                      <a:srgbClr val="820000"/>
                    </a:solidFill>
                  </a:tcPr>
                </a:tc>
                <a:tc>
                  <a:txBody>
                    <a:bodyPr/>
                    <a:lstStyle/>
                    <a:p>
                      <a:r>
                        <a:rPr lang="el-GR" dirty="0" smtClean="0"/>
                        <a:t>Συμπτώματα</a:t>
                      </a:r>
                      <a:endParaRPr lang="el-GR" dirty="0"/>
                    </a:p>
                  </a:txBody>
                  <a:tcPr>
                    <a:solidFill>
                      <a:srgbClr val="820000"/>
                    </a:solidFill>
                  </a:tcPr>
                </a:tc>
              </a:tr>
              <a:tr h="370840">
                <a:tc>
                  <a:txBody>
                    <a:bodyPr/>
                    <a:lstStyle/>
                    <a:p>
                      <a:r>
                        <a:rPr lang="en-US" dirty="0" smtClean="0"/>
                        <a:t>Gilbert</a:t>
                      </a:r>
                      <a:endParaRPr lang="el-GR" dirty="0"/>
                    </a:p>
                  </a:txBody>
                  <a:tcPr/>
                </a:tc>
                <a:tc>
                  <a:txBody>
                    <a:bodyPr/>
                    <a:lstStyle/>
                    <a:p>
                      <a:r>
                        <a:rPr lang="el-GR" dirty="0" smtClean="0"/>
                        <a:t>Ελάττωση σύζευξης της χολερυθρίνης</a:t>
                      </a:r>
                      <a:endParaRPr lang="el-GR" dirty="0"/>
                    </a:p>
                  </a:txBody>
                  <a:tcPr/>
                </a:tc>
                <a:tc>
                  <a:txBody>
                    <a:bodyPr/>
                    <a:lstStyle/>
                    <a:p>
                      <a:r>
                        <a:rPr lang="el-GR" dirty="0" smtClean="0"/>
                        <a:t>Φυσιολογικό προσδόκιμο</a:t>
                      </a:r>
                      <a:r>
                        <a:rPr lang="el-GR" baseline="0" dirty="0" smtClean="0"/>
                        <a:t> ζωής. Φυσιολογική βιοψία. Ήπια μη συζευγμένη υπερχολερυθριναιμία.</a:t>
                      </a:r>
                      <a:endParaRPr lang="el-GR" dirty="0"/>
                    </a:p>
                  </a:txBody>
                  <a:tcPr/>
                </a:tc>
              </a:tr>
              <a:tr h="370840">
                <a:tc>
                  <a:txBody>
                    <a:bodyPr/>
                    <a:lstStyle/>
                    <a:p>
                      <a:r>
                        <a:rPr lang="en-US" dirty="0" smtClean="0"/>
                        <a:t>Crigler-Najjar</a:t>
                      </a:r>
                      <a:endParaRPr lang="el-GR" dirty="0"/>
                    </a:p>
                  </a:txBody>
                  <a:tcPr/>
                </a:tc>
                <a:tc>
                  <a:txBody>
                    <a:bodyPr/>
                    <a:lstStyle/>
                    <a:p>
                      <a:r>
                        <a:rPr lang="en-US" dirty="0" smtClean="0"/>
                        <a:t>T</a:t>
                      </a:r>
                      <a:r>
                        <a:rPr lang="el-GR" dirty="0" smtClean="0"/>
                        <a:t>ύπος</a:t>
                      </a:r>
                      <a:r>
                        <a:rPr lang="el-GR" baseline="0" dirty="0" smtClean="0"/>
                        <a:t> Ι. Αυτοσωματική υπολειπόμενη.</a:t>
                      </a:r>
                    </a:p>
                    <a:p>
                      <a:r>
                        <a:rPr lang="el-GR" baseline="0" dirty="0" smtClean="0"/>
                        <a:t>Τύπος ΙΙ. Αυτοσωματική επικρατής. Μερική βλάβη του ενζύμου σύζευξης</a:t>
                      </a:r>
                      <a:endParaRPr lang="el-GR" dirty="0"/>
                    </a:p>
                  </a:txBody>
                  <a:tcPr/>
                </a:tc>
                <a:tc>
                  <a:txBody>
                    <a:bodyPr/>
                    <a:lstStyle/>
                    <a:p>
                      <a:r>
                        <a:rPr lang="el-GR" dirty="0" smtClean="0"/>
                        <a:t>Βαριά μη συζευγμένη</a:t>
                      </a:r>
                      <a:r>
                        <a:rPr lang="el-GR" baseline="0" dirty="0" smtClean="0"/>
                        <a:t> υπερχολερυθριναιμία με μερική (Ι) ή καλή ανταπόκριση στη θεραπεία (ΙΙ).</a:t>
                      </a:r>
                      <a:endParaRPr lang="el-GR" dirty="0"/>
                    </a:p>
                  </a:txBody>
                  <a:tcPr/>
                </a:tc>
              </a:tr>
              <a:tr h="370840">
                <a:tc>
                  <a:txBody>
                    <a:bodyPr/>
                    <a:lstStyle/>
                    <a:p>
                      <a:r>
                        <a:rPr lang="en-US" dirty="0" smtClean="0"/>
                        <a:t>Dubin</a:t>
                      </a:r>
                      <a:r>
                        <a:rPr lang="en-US" baseline="0" dirty="0" smtClean="0"/>
                        <a:t> –Jonson</a:t>
                      </a:r>
                      <a:endParaRPr lang="el-GR" dirty="0"/>
                    </a:p>
                  </a:txBody>
                  <a:tcPr/>
                </a:tc>
                <a:tc>
                  <a:txBody>
                    <a:bodyPr/>
                    <a:lstStyle/>
                    <a:p>
                      <a:r>
                        <a:rPr lang="en-US" dirty="0" smtClean="0"/>
                        <a:t>M</a:t>
                      </a:r>
                      <a:r>
                        <a:rPr lang="el-GR" dirty="0" smtClean="0"/>
                        <a:t>ειωμένη</a:t>
                      </a:r>
                      <a:r>
                        <a:rPr lang="el-GR" baseline="0" dirty="0" smtClean="0"/>
                        <a:t> ηπατική έκκριση χολερυθρίνης</a:t>
                      </a:r>
                      <a:endParaRPr lang="el-GR" dirty="0"/>
                    </a:p>
                  </a:txBody>
                  <a:tcPr/>
                </a:tc>
                <a:tc>
                  <a:txBody>
                    <a:bodyPr/>
                    <a:lstStyle/>
                    <a:p>
                      <a:r>
                        <a:rPr lang="el-GR" dirty="0" smtClean="0"/>
                        <a:t>Ήπια,</a:t>
                      </a:r>
                      <a:r>
                        <a:rPr lang="el-GR" baseline="0" dirty="0" smtClean="0"/>
                        <a:t> κυμαινόμενη συζευγμένη υπερχολερυθριναιμία</a:t>
                      </a:r>
                      <a:endParaRPr lang="el-GR" dirty="0"/>
                    </a:p>
                  </a:txBody>
                  <a:tcPr/>
                </a:tc>
              </a:tr>
              <a:tr h="370840">
                <a:tc>
                  <a:txBody>
                    <a:bodyPr/>
                    <a:lstStyle/>
                    <a:p>
                      <a:r>
                        <a:rPr lang="en-US" dirty="0" smtClean="0"/>
                        <a:t>Rotor</a:t>
                      </a:r>
                      <a:endParaRPr lang="el-GR" dirty="0"/>
                    </a:p>
                  </a:txBody>
                  <a:tcPr/>
                </a:tc>
                <a:tc>
                  <a:txBody>
                    <a:bodyPr/>
                    <a:lstStyle/>
                    <a:p>
                      <a:r>
                        <a:rPr lang="el-GR" dirty="0" smtClean="0"/>
                        <a:t>Αυτοσωματική</a:t>
                      </a:r>
                      <a:r>
                        <a:rPr lang="el-GR" baseline="0" dirty="0" smtClean="0"/>
                        <a:t> υπολειπόμενη</a:t>
                      </a:r>
                      <a:endParaRPr lang="el-GR" dirty="0"/>
                    </a:p>
                  </a:txBody>
                  <a:tcPr/>
                </a:tc>
                <a:tc>
                  <a:txBody>
                    <a:bodyPr/>
                    <a:lstStyle/>
                    <a:p>
                      <a:r>
                        <a:rPr lang="el-GR" dirty="0" smtClean="0"/>
                        <a:t>Παρόμοια με </a:t>
                      </a:r>
                      <a:r>
                        <a:rPr lang="en-US" dirty="0" smtClean="0"/>
                        <a:t>Dubin-Jonson </a:t>
                      </a:r>
                      <a:r>
                        <a:rPr lang="el-GR" dirty="0" smtClean="0"/>
                        <a:t>αλλά χωρίς ηπατική</a:t>
                      </a:r>
                      <a:r>
                        <a:rPr lang="el-GR" baseline="0" dirty="0" smtClean="0"/>
                        <a:t> επανόθεση μελανίνης</a:t>
                      </a:r>
                      <a:endParaRPr lang="el-GR" dirty="0"/>
                    </a:p>
                  </a:txBody>
                  <a:tcPr/>
                </a:tc>
              </a:tr>
            </a:tbl>
          </a:graphicData>
        </a:graphic>
      </p:graphicFrame>
    </p:spTree>
    <p:extLst>
      <p:ext uri="{BB962C8B-B14F-4D97-AF65-F5344CB8AC3E}">
        <p14:creationId xmlns:p14="http://schemas.microsoft.com/office/powerpoint/2010/main" val="2814169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dirty="0"/>
              <a:t>Κληρονομικές νόσοι του μεταβολισμού της χολερυθρίνης </a:t>
            </a:r>
            <a:r>
              <a:rPr lang="el-GR" sz="2800" b="0" dirty="0" smtClean="0"/>
              <a:t>(4 </a:t>
            </a:r>
            <a:r>
              <a:rPr lang="el-GR" sz="2800" b="0" dirty="0"/>
              <a:t>από </a:t>
            </a:r>
            <a:r>
              <a:rPr lang="el-GR" sz="2800" b="0" dirty="0" smtClean="0"/>
              <a:t>4)</a:t>
            </a:r>
            <a:endParaRPr lang="el-GR"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36</a:t>
            </a:fld>
            <a:endParaRPr lang="el-GR" dirty="0"/>
          </a:p>
        </p:txBody>
      </p:sp>
      <p:graphicFrame>
        <p:nvGraphicFramePr>
          <p:cNvPr id="4" name="3 - Πίνακας"/>
          <p:cNvGraphicFramePr>
            <a:graphicFrameLocks noGrp="1"/>
          </p:cNvGraphicFramePr>
          <p:nvPr>
            <p:extLst>
              <p:ext uri="{D42A27DB-BD31-4B8C-83A1-F6EECF244321}">
                <p14:modId xmlns:p14="http://schemas.microsoft.com/office/powerpoint/2010/main" val="2302707356"/>
              </p:ext>
            </p:extLst>
          </p:nvPr>
        </p:nvGraphicFramePr>
        <p:xfrm>
          <a:off x="503549" y="1628800"/>
          <a:ext cx="8136903" cy="3022600"/>
        </p:xfrm>
        <a:graphic>
          <a:graphicData uri="http://schemas.openxmlformats.org/drawingml/2006/table">
            <a:tbl>
              <a:tblPr firstRow="1" bandRow="1">
                <a:tableStyleId>{85BE263C-DBD7-4A20-BB59-AAB30ACAA65A}</a:tableStyleId>
              </a:tblPr>
              <a:tblGrid>
                <a:gridCol w="1872208"/>
                <a:gridCol w="3240360"/>
                <a:gridCol w="3024335"/>
              </a:tblGrid>
              <a:tr h="370840">
                <a:tc>
                  <a:txBody>
                    <a:bodyPr/>
                    <a:lstStyle/>
                    <a:p>
                      <a:r>
                        <a:rPr lang="el-GR" dirty="0" smtClean="0"/>
                        <a:t>Εξέταση</a:t>
                      </a:r>
                      <a:endParaRPr lang="el-GR" dirty="0"/>
                    </a:p>
                  </a:txBody>
                  <a:tcPr>
                    <a:solidFill>
                      <a:srgbClr val="820000"/>
                    </a:solidFill>
                  </a:tcPr>
                </a:tc>
                <a:tc>
                  <a:txBody>
                    <a:bodyPr/>
                    <a:lstStyle/>
                    <a:p>
                      <a:r>
                        <a:rPr lang="el-GR" dirty="0" smtClean="0"/>
                        <a:t>Τιμή εξέτασης</a:t>
                      </a:r>
                      <a:endParaRPr lang="el-GR" dirty="0"/>
                    </a:p>
                  </a:txBody>
                  <a:tcPr>
                    <a:solidFill>
                      <a:srgbClr val="820000"/>
                    </a:solidFill>
                  </a:tcPr>
                </a:tc>
                <a:tc>
                  <a:txBody>
                    <a:bodyPr/>
                    <a:lstStyle/>
                    <a:p>
                      <a:r>
                        <a:rPr lang="el-GR" dirty="0" smtClean="0"/>
                        <a:t>Τιμές αναφοράς</a:t>
                      </a:r>
                      <a:endParaRPr lang="el-GR" dirty="0"/>
                    </a:p>
                  </a:txBody>
                  <a:tcPr>
                    <a:solidFill>
                      <a:srgbClr val="820000"/>
                    </a:solidFill>
                  </a:tcPr>
                </a:tc>
              </a:tr>
              <a:tr h="370840">
                <a:tc>
                  <a:txBody>
                    <a:bodyPr/>
                    <a:lstStyle/>
                    <a:p>
                      <a:r>
                        <a:rPr lang="el-GR" dirty="0" smtClean="0"/>
                        <a:t>Αιμοχρωμάτωση</a:t>
                      </a:r>
                      <a:endParaRPr lang="el-GR" dirty="0"/>
                    </a:p>
                  </a:txBody>
                  <a:tcPr/>
                </a:tc>
                <a:tc>
                  <a:txBody>
                    <a:bodyPr/>
                    <a:lstStyle/>
                    <a:p>
                      <a:r>
                        <a:rPr lang="el-GR" dirty="0" smtClean="0"/>
                        <a:t>Υπολειπόμενος</a:t>
                      </a:r>
                      <a:r>
                        <a:rPr lang="el-GR" baseline="0" dirty="0" smtClean="0"/>
                        <a:t> αυτοσωματικός χαρακτήρας</a:t>
                      </a:r>
                      <a:endParaRPr lang="el-GR" dirty="0"/>
                    </a:p>
                  </a:txBody>
                  <a:tcPr/>
                </a:tc>
                <a:tc>
                  <a:txBody>
                    <a:bodyPr/>
                    <a:lstStyle/>
                    <a:p>
                      <a:r>
                        <a:rPr lang="el-GR" dirty="0" smtClean="0"/>
                        <a:t>Υπερβολική</a:t>
                      </a:r>
                      <a:r>
                        <a:rPr lang="el-GR" baseline="0" dirty="0" smtClean="0"/>
                        <a:t> πρόσληψη σιδήρου από το έντερο και αποθήκευσή του σε πολλά όργανα συμπεριλαμβανομένου στο ήπαρ.</a:t>
                      </a:r>
                      <a:endParaRPr lang="el-GR" dirty="0"/>
                    </a:p>
                  </a:txBody>
                  <a:tcPr/>
                </a:tc>
              </a:tr>
              <a:tr h="370840">
                <a:tc>
                  <a:txBody>
                    <a:bodyPr/>
                    <a:lstStyle/>
                    <a:p>
                      <a:r>
                        <a:rPr lang="el-GR" dirty="0" smtClean="0"/>
                        <a:t>Ανεπάρκεια α1-αντιθρυψίνης</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Υπολειπόμενος</a:t>
                      </a:r>
                      <a:r>
                        <a:rPr lang="el-GR" baseline="0" dirty="0" smtClean="0"/>
                        <a:t> αυτοσωματικός χαρακτήρας</a:t>
                      </a:r>
                      <a:endParaRPr lang="el-GR" dirty="0" smtClean="0"/>
                    </a:p>
                    <a:p>
                      <a:endParaRPr lang="el-GR" dirty="0"/>
                    </a:p>
                  </a:txBody>
                  <a:tcPr/>
                </a:tc>
                <a:tc>
                  <a:txBody>
                    <a:bodyPr/>
                    <a:lstStyle/>
                    <a:p>
                      <a:r>
                        <a:rPr lang="el-GR" dirty="0" smtClean="0"/>
                        <a:t>Απουσία α1-αντιθρυψίνης</a:t>
                      </a:r>
                      <a:r>
                        <a:rPr lang="el-GR" baseline="0" dirty="0" smtClean="0"/>
                        <a:t> στο αίμα ή παρουσία ελαττωματικής μορφής της.</a:t>
                      </a:r>
                      <a:endParaRPr lang="el-GR" dirty="0"/>
                    </a:p>
                  </a:txBody>
                  <a:tcPr/>
                </a:tc>
              </a:tr>
            </a:tbl>
          </a:graphicData>
        </a:graphic>
      </p:graphicFrame>
    </p:spTree>
    <p:extLst>
      <p:ext uri="{BB962C8B-B14F-4D97-AF65-F5344CB8AC3E}">
        <p14:creationId xmlns:p14="http://schemas.microsoft.com/office/powerpoint/2010/main" val="1276828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Χολόλιθοι και νόσος </a:t>
            </a:r>
            <a:r>
              <a:rPr lang="el-GR" dirty="0" smtClean="0"/>
              <a:t>χοληφόρων</a:t>
            </a:r>
            <a:endParaRPr lang="el-GR" dirty="0"/>
          </a:p>
        </p:txBody>
      </p:sp>
      <p:sp>
        <p:nvSpPr>
          <p:cNvPr id="6" name="Content Placeholder 5"/>
          <p:cNvSpPr>
            <a:spLocks noGrp="1"/>
          </p:cNvSpPr>
          <p:nvPr>
            <p:ph idx="1"/>
          </p:nvPr>
        </p:nvSpPr>
        <p:spPr>
          <a:xfrm>
            <a:off x="457200" y="1196752"/>
            <a:ext cx="4762872" cy="5040560"/>
          </a:xfrm>
        </p:spPr>
        <p:txBody>
          <a:bodyPr>
            <a:normAutofit fontScale="92500" lnSpcReduction="10000"/>
          </a:bodyPr>
          <a:lstStyle/>
          <a:p>
            <a:pPr>
              <a:lnSpc>
                <a:spcPct val="150000"/>
              </a:lnSpc>
            </a:pPr>
            <a:r>
              <a:rPr lang="el-GR" sz="2400" dirty="0"/>
              <a:t>Οι χολόλιθοι αποτελούνται κυρίως από χοληστερόλη με ποικίλες ποσότητες χολερυθρίνης και αλάτων ασβεστίου.</a:t>
            </a:r>
          </a:p>
          <a:p>
            <a:pPr>
              <a:lnSpc>
                <a:spcPct val="150000"/>
              </a:lnSpc>
            </a:pPr>
            <a:r>
              <a:rPr lang="el-GR" sz="2400" dirty="0"/>
              <a:t>Οι χολόλιθοι δεν εμφανίζουν συμπτώματα σε πολλές περιπτώσεις αλλά μπορούν να προκαλέσουν κολικό, απόφραξη, χολοκυστίτιδα, χολαγγειίτιδα (πρωτοπαθής σκληρυντική χολαγγειίτιδα) </a:t>
            </a:r>
          </a:p>
          <a:p>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37</a:t>
            </a:fld>
            <a:endParaRPr lang="el-GR"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681" y="1397892"/>
            <a:ext cx="3590174" cy="21900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93590" y="3587899"/>
            <a:ext cx="3204356" cy="646331"/>
          </a:xfrm>
          <a:prstGeom prst="rect">
            <a:avLst/>
          </a:prstGeom>
        </p:spPr>
        <p:txBody>
          <a:bodyPr wrap="square">
            <a:spAutoFit/>
          </a:bodyPr>
          <a:lstStyle/>
          <a:p>
            <a:pPr algn="ctr"/>
            <a:r>
              <a:rPr lang="en-US" sz="1200" dirty="0" smtClean="0">
                <a:solidFill>
                  <a:schemeClr val="tx1">
                    <a:lumMod val="75000"/>
                    <a:lumOff val="25000"/>
                  </a:schemeClr>
                </a:solidFill>
                <a:latin typeface="+mn-lt"/>
                <a:hlinkClick r:id="rId4"/>
              </a:rPr>
              <a:t>“</a:t>
            </a:r>
            <a:r>
              <a:rPr lang="en-US" sz="1200" dirty="0">
                <a:latin typeface="+mn-lt"/>
                <a:hlinkClick r:id="rId4"/>
              </a:rPr>
              <a:t>Gallstones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5" tooltip="en:User:Emmanuelm"/>
              </a:rPr>
              <a:t>Emmanuelm</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6"/>
              </a:rPr>
              <a:t>CC BY 3.0</a:t>
            </a:r>
            <a:endParaRPr lang="en-US" sz="1200" dirty="0">
              <a:solidFill>
                <a:schemeClr val="tx1">
                  <a:lumMod val="75000"/>
                  <a:lumOff val="25000"/>
                </a:schemeClr>
              </a:solidFill>
              <a:latin typeface="+mn-lt"/>
            </a:endParaRPr>
          </a:p>
          <a:p>
            <a:pPr algn="ct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022972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Νεογνικός </a:t>
            </a:r>
            <a:r>
              <a:rPr lang="el-GR" dirty="0" smtClean="0"/>
              <a:t>ίκτερος</a:t>
            </a:r>
            <a:endParaRPr lang="el-GR" sz="2800" b="0" dirty="0"/>
          </a:p>
        </p:txBody>
      </p:sp>
      <p:sp>
        <p:nvSpPr>
          <p:cNvPr id="6" name="Content Placeholder 5"/>
          <p:cNvSpPr>
            <a:spLocks noGrp="1"/>
          </p:cNvSpPr>
          <p:nvPr>
            <p:ph idx="1"/>
          </p:nvPr>
        </p:nvSpPr>
        <p:spPr/>
        <p:txBody>
          <a:bodyPr>
            <a:normAutofit/>
          </a:bodyPr>
          <a:lstStyle/>
          <a:p>
            <a:pPr>
              <a:lnSpc>
                <a:spcPct val="150000"/>
              </a:lnSpc>
            </a:pPr>
            <a:r>
              <a:rPr lang="el-GR" sz="2400" dirty="0"/>
              <a:t>Είναι φυσιολογικός στα νεογνά και επιμένει μέχρι 2 εβδομάδες μετά τον τοκετό.</a:t>
            </a:r>
          </a:p>
          <a:p>
            <a:pPr>
              <a:lnSpc>
                <a:spcPct val="150000"/>
              </a:lnSpc>
            </a:pPr>
            <a:r>
              <a:rPr lang="el-GR" sz="2400" dirty="0"/>
              <a:t>Οφείλεται σε μη συζευγμένη χολερυθρίνη εάν όμως το 25% είναι συζευγμένη μπορεί να υπάρχει ηπατοχολική νόσος.</a:t>
            </a:r>
          </a:p>
          <a:p>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38</a:t>
            </a:fld>
            <a:endParaRPr lang="el-GR" dirty="0"/>
          </a:p>
        </p:txBody>
      </p:sp>
      <p:pic>
        <p:nvPicPr>
          <p:cNvPr id="21506" name="Picture 2"/>
          <p:cNvPicPr>
            <a:picLocks noChangeAspect="1" noChangeArrowheads="1"/>
          </p:cNvPicPr>
          <p:nvPr/>
        </p:nvPicPr>
        <p:blipFill>
          <a:blip r:embed="rId2" cstate="print"/>
          <a:srcRect/>
          <a:stretch>
            <a:fillRect/>
          </a:stretch>
        </p:blipFill>
        <p:spPr bwMode="auto">
          <a:xfrm>
            <a:off x="3131840" y="3861048"/>
            <a:ext cx="2944552" cy="2265040"/>
          </a:xfrm>
          <a:prstGeom prst="rect">
            <a:avLst/>
          </a:prstGeom>
          <a:noFill/>
        </p:spPr>
      </p:pic>
      <p:sp>
        <p:nvSpPr>
          <p:cNvPr id="7" name="Rectangle 6"/>
          <p:cNvSpPr/>
          <p:nvPr/>
        </p:nvSpPr>
        <p:spPr>
          <a:xfrm>
            <a:off x="3560000" y="6136136"/>
            <a:ext cx="2088232" cy="276999"/>
          </a:xfrm>
          <a:prstGeom prst="rect">
            <a:avLst/>
          </a:prstGeom>
        </p:spPr>
        <p:txBody>
          <a:bodyPr wrap="square">
            <a:spAutoFit/>
          </a:bodyPr>
          <a:lstStyle/>
          <a:p>
            <a:pPr algn="ctr"/>
            <a:r>
              <a:rPr lang="en-US" sz="1200" dirty="0" smtClean="0">
                <a:latin typeface="+mn-lt"/>
                <a:hlinkClick r:id="rId3"/>
              </a:rPr>
              <a:t>aicompanies.com</a:t>
            </a:r>
            <a:endParaRPr lang="el-GR" sz="1200" dirty="0">
              <a:latin typeface="+mn-lt"/>
            </a:endParaRPr>
          </a:p>
        </p:txBody>
      </p:sp>
    </p:spTree>
    <p:extLst>
      <p:ext uri="{BB962C8B-B14F-4D97-AF65-F5344CB8AC3E}">
        <p14:creationId xmlns:p14="http://schemas.microsoft.com/office/powerpoint/2010/main" val="190156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5"/>
          <p:cNvSpPr txBox="1">
            <a:spLocks noChangeArrowheads="1"/>
          </p:cNvSpPr>
          <p:nvPr/>
        </p:nvSpPr>
        <p:spPr bwMode="auto">
          <a:xfrm>
            <a:off x="539750" y="2420938"/>
            <a:ext cx="3671888" cy="854075"/>
          </a:xfrm>
          <a:prstGeom prst="rect">
            <a:avLst/>
          </a:prstGeom>
          <a:noFill/>
          <a:ln w="9525">
            <a:noFill/>
            <a:miter lim="800000"/>
            <a:headEnd/>
            <a:tailEnd/>
          </a:ln>
        </p:spPr>
        <p:txBody>
          <a:bodyPr>
            <a:spAutoFit/>
          </a:bodyPr>
          <a:lstStyle/>
          <a:p>
            <a:pPr>
              <a:spcBef>
                <a:spcPct val="50000"/>
              </a:spcBef>
            </a:pPr>
            <a:r>
              <a:rPr lang="el-GR" sz="2000" b="1" dirty="0">
                <a:latin typeface="+mn-lt"/>
              </a:rPr>
              <a:t>Δικτυοενδοθηλιακό σύστημα</a:t>
            </a:r>
          </a:p>
          <a:p>
            <a:pPr>
              <a:spcBef>
                <a:spcPct val="50000"/>
              </a:spcBef>
            </a:pPr>
            <a:r>
              <a:rPr lang="el-GR" sz="2000" b="1" dirty="0">
                <a:latin typeface="+mn-lt"/>
              </a:rPr>
              <a:t>(ΔΕΣ)</a:t>
            </a:r>
          </a:p>
        </p:txBody>
      </p:sp>
      <p:sp>
        <p:nvSpPr>
          <p:cNvPr id="19460" name="Text Box 7"/>
          <p:cNvSpPr txBox="1">
            <a:spLocks noChangeArrowheads="1"/>
          </p:cNvSpPr>
          <p:nvPr/>
        </p:nvSpPr>
        <p:spPr bwMode="auto">
          <a:xfrm>
            <a:off x="4427538" y="1268413"/>
            <a:ext cx="4321175" cy="3943350"/>
          </a:xfrm>
          <a:prstGeom prst="rect">
            <a:avLst/>
          </a:prstGeom>
          <a:noFill/>
          <a:ln w="9525">
            <a:noFill/>
            <a:miter lim="800000"/>
            <a:headEnd/>
            <a:tailEnd/>
          </a:ln>
        </p:spPr>
        <p:txBody>
          <a:bodyPr>
            <a:spAutoFit/>
          </a:bodyPr>
          <a:lstStyle/>
          <a:p>
            <a:pPr>
              <a:spcBef>
                <a:spcPct val="50000"/>
              </a:spcBef>
            </a:pPr>
            <a:r>
              <a:rPr lang="el-GR" dirty="0">
                <a:latin typeface="+mn-lt"/>
              </a:rPr>
              <a:t>Καταστροφή ερυθρών στο ΔΕΣ και στο μυελό των ιστών. </a:t>
            </a:r>
          </a:p>
          <a:p>
            <a:pPr>
              <a:spcBef>
                <a:spcPct val="50000"/>
              </a:spcBef>
            </a:pPr>
            <a:r>
              <a:rPr lang="el-GR" dirty="0">
                <a:latin typeface="+mn-lt"/>
              </a:rPr>
              <a:t>Η αιμοσφαιρίνη μετατρέπεται διαδοχικά.</a:t>
            </a:r>
          </a:p>
          <a:p>
            <a:pPr>
              <a:spcBef>
                <a:spcPct val="50000"/>
              </a:spcBef>
            </a:pPr>
            <a:r>
              <a:rPr lang="el-GR" b="1" dirty="0">
                <a:solidFill>
                  <a:srgbClr val="820000"/>
                </a:solidFill>
                <a:latin typeface="+mn-lt"/>
              </a:rPr>
              <a:t>Αιμοσφαιρίνη</a:t>
            </a:r>
          </a:p>
          <a:p>
            <a:pPr>
              <a:spcBef>
                <a:spcPct val="50000"/>
              </a:spcBef>
            </a:pPr>
            <a:r>
              <a:rPr lang="el-GR" dirty="0">
                <a:latin typeface="+mn-lt"/>
              </a:rPr>
              <a:t>         μετατροπή</a:t>
            </a:r>
          </a:p>
          <a:p>
            <a:pPr>
              <a:spcBef>
                <a:spcPct val="50000"/>
              </a:spcBef>
            </a:pPr>
            <a:r>
              <a:rPr lang="el-GR" b="1" dirty="0">
                <a:solidFill>
                  <a:srgbClr val="820000"/>
                </a:solidFill>
                <a:latin typeface="+mn-lt"/>
              </a:rPr>
              <a:t>Χολοπρασίνη</a:t>
            </a:r>
          </a:p>
          <a:p>
            <a:pPr>
              <a:spcBef>
                <a:spcPct val="50000"/>
              </a:spcBef>
            </a:pPr>
            <a:r>
              <a:rPr lang="el-GR" dirty="0">
                <a:latin typeface="+mn-lt"/>
              </a:rPr>
              <a:t>         διάσπαση</a:t>
            </a:r>
          </a:p>
          <a:p>
            <a:pPr>
              <a:spcBef>
                <a:spcPct val="50000"/>
              </a:spcBef>
            </a:pPr>
            <a:r>
              <a:rPr lang="el-GR" b="1" dirty="0">
                <a:solidFill>
                  <a:srgbClr val="820000"/>
                </a:solidFill>
                <a:latin typeface="+mn-lt"/>
              </a:rPr>
              <a:t>Χολερυθρίνη</a:t>
            </a:r>
            <a:r>
              <a:rPr lang="el-GR" dirty="0">
                <a:latin typeface="+mn-lt"/>
              </a:rPr>
              <a:t>, </a:t>
            </a:r>
            <a:r>
              <a:rPr lang="el-GR" dirty="0" smtClean="0"/>
              <a:t>και </a:t>
            </a:r>
            <a:r>
              <a:rPr lang="el-GR" dirty="0" smtClean="0">
                <a:latin typeface="+mn-lt"/>
              </a:rPr>
              <a:t>σίδηρος</a:t>
            </a:r>
            <a:endParaRPr lang="el-GR" dirty="0">
              <a:latin typeface="+mn-lt"/>
            </a:endParaRPr>
          </a:p>
          <a:p>
            <a:pPr>
              <a:spcBef>
                <a:spcPct val="50000"/>
              </a:spcBef>
            </a:pPr>
            <a:endParaRPr lang="el-GR" dirty="0">
              <a:latin typeface="+mn-lt"/>
            </a:endParaRPr>
          </a:p>
          <a:p>
            <a:pPr>
              <a:spcBef>
                <a:spcPct val="50000"/>
              </a:spcBef>
            </a:pPr>
            <a:endParaRPr lang="el-GR" dirty="0">
              <a:latin typeface="+mn-lt"/>
            </a:endParaRPr>
          </a:p>
        </p:txBody>
      </p:sp>
      <p:sp>
        <p:nvSpPr>
          <p:cNvPr id="19461" name="Line 8"/>
          <p:cNvSpPr>
            <a:spLocks noChangeShapeType="1"/>
          </p:cNvSpPr>
          <p:nvPr/>
        </p:nvSpPr>
        <p:spPr bwMode="auto">
          <a:xfrm>
            <a:off x="4859338" y="2852738"/>
            <a:ext cx="0" cy="431800"/>
          </a:xfrm>
          <a:prstGeom prst="line">
            <a:avLst/>
          </a:prstGeom>
          <a:noFill/>
          <a:ln w="9525">
            <a:solidFill>
              <a:schemeClr val="tx1"/>
            </a:solidFill>
            <a:round/>
            <a:headEnd/>
            <a:tailEnd type="triangle" w="med" len="med"/>
          </a:ln>
        </p:spPr>
        <p:txBody>
          <a:bodyPr/>
          <a:lstStyle/>
          <a:p>
            <a:endParaRPr lang="el-GR" dirty="0"/>
          </a:p>
        </p:txBody>
      </p:sp>
      <p:sp>
        <p:nvSpPr>
          <p:cNvPr id="19462" name="Line 9"/>
          <p:cNvSpPr>
            <a:spLocks noChangeShapeType="1"/>
          </p:cNvSpPr>
          <p:nvPr/>
        </p:nvSpPr>
        <p:spPr bwMode="auto">
          <a:xfrm>
            <a:off x="4866133" y="3645024"/>
            <a:ext cx="0" cy="433387"/>
          </a:xfrm>
          <a:prstGeom prst="line">
            <a:avLst/>
          </a:prstGeom>
          <a:noFill/>
          <a:ln w="9525">
            <a:solidFill>
              <a:schemeClr val="tx1"/>
            </a:solidFill>
            <a:round/>
            <a:headEnd/>
            <a:tailEnd type="triangle" w="med" len="med"/>
          </a:ln>
        </p:spPr>
        <p:txBody>
          <a:bodyPr/>
          <a:lstStyle/>
          <a:p>
            <a:endParaRPr lang="el-GR" dirty="0"/>
          </a:p>
        </p:txBody>
      </p:sp>
      <p:sp>
        <p:nvSpPr>
          <p:cNvPr id="19463" name="Text Box 11"/>
          <p:cNvSpPr txBox="1">
            <a:spLocks noChangeArrowheads="1"/>
          </p:cNvSpPr>
          <p:nvPr/>
        </p:nvSpPr>
        <p:spPr bwMode="auto">
          <a:xfrm>
            <a:off x="684213" y="4868863"/>
            <a:ext cx="3671887" cy="396875"/>
          </a:xfrm>
          <a:prstGeom prst="rect">
            <a:avLst/>
          </a:prstGeom>
          <a:noFill/>
          <a:ln w="9525">
            <a:noFill/>
            <a:miter lim="800000"/>
            <a:headEnd/>
            <a:tailEnd/>
          </a:ln>
        </p:spPr>
        <p:txBody>
          <a:bodyPr>
            <a:spAutoFit/>
          </a:bodyPr>
          <a:lstStyle/>
          <a:p>
            <a:pPr>
              <a:spcBef>
                <a:spcPct val="50000"/>
              </a:spcBef>
            </a:pPr>
            <a:r>
              <a:rPr lang="el-GR" sz="2000" b="1" dirty="0">
                <a:latin typeface="+mn-lt"/>
              </a:rPr>
              <a:t>Αίμα</a:t>
            </a:r>
          </a:p>
        </p:txBody>
      </p:sp>
      <p:sp>
        <p:nvSpPr>
          <p:cNvPr id="19464" name="Text Box 13"/>
          <p:cNvSpPr txBox="1">
            <a:spLocks noChangeArrowheads="1"/>
          </p:cNvSpPr>
          <p:nvPr/>
        </p:nvSpPr>
        <p:spPr bwMode="auto">
          <a:xfrm>
            <a:off x="4427538" y="4868863"/>
            <a:ext cx="4176712" cy="641350"/>
          </a:xfrm>
          <a:prstGeom prst="rect">
            <a:avLst/>
          </a:prstGeom>
          <a:noFill/>
          <a:ln w="9525">
            <a:noFill/>
            <a:miter lim="800000"/>
            <a:headEnd/>
            <a:tailEnd/>
          </a:ln>
        </p:spPr>
        <p:txBody>
          <a:bodyPr>
            <a:spAutoFit/>
          </a:bodyPr>
          <a:lstStyle/>
          <a:p>
            <a:pPr>
              <a:spcBef>
                <a:spcPct val="50000"/>
              </a:spcBef>
            </a:pPr>
            <a:r>
              <a:rPr lang="el-GR" dirty="0">
                <a:latin typeface="+mn-lt"/>
              </a:rPr>
              <a:t>Η χολερυθρίνη ενώνεται με την αλβουμίνη.</a:t>
            </a:r>
          </a:p>
        </p:txBody>
      </p:sp>
      <p:sp>
        <p:nvSpPr>
          <p:cNvPr id="19465" name="Line 14"/>
          <p:cNvSpPr>
            <a:spLocks noChangeShapeType="1"/>
          </p:cNvSpPr>
          <p:nvPr/>
        </p:nvSpPr>
        <p:spPr bwMode="auto">
          <a:xfrm>
            <a:off x="5795963" y="5300663"/>
            <a:ext cx="0" cy="649287"/>
          </a:xfrm>
          <a:prstGeom prst="line">
            <a:avLst/>
          </a:prstGeom>
          <a:noFill/>
          <a:ln w="9525">
            <a:solidFill>
              <a:schemeClr val="tx1"/>
            </a:solidFill>
            <a:round/>
            <a:headEnd/>
            <a:tailEnd type="triangle" w="med" len="med"/>
          </a:ln>
        </p:spPr>
        <p:txBody>
          <a:bodyPr/>
          <a:lstStyle/>
          <a:p>
            <a:endParaRPr lang="el-GR" dirty="0"/>
          </a:p>
        </p:txBody>
      </p:sp>
      <p:sp>
        <p:nvSpPr>
          <p:cNvPr id="19466" name="Text Box 15"/>
          <p:cNvSpPr txBox="1">
            <a:spLocks noChangeArrowheads="1"/>
          </p:cNvSpPr>
          <p:nvPr/>
        </p:nvSpPr>
        <p:spPr bwMode="auto">
          <a:xfrm>
            <a:off x="4427538" y="5949950"/>
            <a:ext cx="4248150" cy="366713"/>
          </a:xfrm>
          <a:prstGeom prst="rect">
            <a:avLst/>
          </a:prstGeom>
          <a:noFill/>
          <a:ln w="9525">
            <a:noFill/>
            <a:miter lim="800000"/>
            <a:headEnd/>
            <a:tailEnd/>
          </a:ln>
        </p:spPr>
        <p:txBody>
          <a:bodyPr>
            <a:spAutoFit/>
          </a:bodyPr>
          <a:lstStyle/>
          <a:p>
            <a:pPr>
              <a:spcBef>
                <a:spcPct val="50000"/>
              </a:spcBef>
            </a:pPr>
            <a:r>
              <a:rPr lang="el-GR" b="1" dirty="0">
                <a:solidFill>
                  <a:srgbClr val="820000"/>
                </a:solidFill>
                <a:latin typeface="+mn-lt"/>
              </a:rPr>
              <a:t>Έμμεση χολερυθρίνη</a:t>
            </a:r>
          </a:p>
        </p:txBody>
      </p:sp>
      <p:sp>
        <p:nvSpPr>
          <p:cNvPr id="19467" name="Line 16"/>
          <p:cNvSpPr>
            <a:spLocks noChangeShapeType="1"/>
          </p:cNvSpPr>
          <p:nvPr/>
        </p:nvSpPr>
        <p:spPr bwMode="auto">
          <a:xfrm>
            <a:off x="684213" y="4581525"/>
            <a:ext cx="7848600" cy="0"/>
          </a:xfrm>
          <a:prstGeom prst="line">
            <a:avLst/>
          </a:prstGeom>
          <a:noFill/>
          <a:ln w="9525">
            <a:solidFill>
              <a:schemeClr val="tx1"/>
            </a:solidFill>
            <a:round/>
            <a:headEnd/>
            <a:tailEnd/>
          </a:ln>
        </p:spPr>
        <p:txBody>
          <a:bodyPr/>
          <a:lstStyle/>
          <a:p>
            <a:endParaRPr lang="el-GR" dirty="0"/>
          </a:p>
        </p:txBody>
      </p:sp>
      <p:sp>
        <p:nvSpPr>
          <p:cNvPr id="2" name="Title 1"/>
          <p:cNvSpPr>
            <a:spLocks noGrp="1"/>
          </p:cNvSpPr>
          <p:nvPr>
            <p:ph type="title"/>
          </p:nvPr>
        </p:nvSpPr>
        <p:spPr/>
        <p:txBody>
          <a:bodyPr>
            <a:normAutofit fontScale="90000"/>
          </a:bodyPr>
          <a:lstStyle/>
          <a:p>
            <a:r>
              <a:rPr lang="el-GR" sz="4000" dirty="0"/>
              <a:t>Η μεταβολική πορεία των χολοχρωστικών </a:t>
            </a:r>
            <a:r>
              <a:rPr lang="el-GR" sz="4000" dirty="0" smtClean="0"/>
              <a:t/>
            </a:r>
            <a:br>
              <a:rPr lang="el-GR" sz="4000" dirty="0" smtClean="0"/>
            </a:br>
            <a:r>
              <a:rPr lang="el-GR" sz="3100" b="0" dirty="0" smtClean="0"/>
              <a:t>(</a:t>
            </a:r>
            <a:r>
              <a:rPr lang="el-GR" sz="3100" b="0" dirty="0"/>
              <a:t>1 από 4</a:t>
            </a:r>
            <a:r>
              <a:rPr lang="el-GR" sz="3100" b="0" dirty="0" smtClean="0"/>
              <a:t>)</a:t>
            </a:r>
            <a:endParaRPr lang="el-GR" sz="3100" b="0" dirty="0"/>
          </a:p>
        </p:txBody>
      </p:sp>
      <p:sp>
        <p:nvSpPr>
          <p:cNvPr id="12" name="11 - Θέση αριθμού διαφάνειας"/>
          <p:cNvSpPr>
            <a:spLocks noGrp="1"/>
          </p:cNvSpPr>
          <p:nvPr>
            <p:ph type="sldNum" sz="quarter" idx="12"/>
          </p:nvPr>
        </p:nvSpPr>
        <p:spPr/>
        <p:txBody>
          <a:bodyPr/>
          <a:lstStyle/>
          <a:p>
            <a:fld id="{D3F1D1C4-C2D9-4231-9FB2-B2D9D97AA41D}" type="slidenum">
              <a:rPr lang="el-GR" smtClean="0"/>
              <a:pPr/>
              <a:t>3</a:t>
            </a:fld>
            <a:endParaRPr lang="el-GR" dirty="0"/>
          </a:p>
        </p:txBody>
      </p:sp>
    </p:spTree>
    <p:extLst>
      <p:ext uri="{BB962C8B-B14F-4D97-AF65-F5344CB8AC3E}">
        <p14:creationId xmlns:p14="http://schemas.microsoft.com/office/powerpoint/2010/main" val="4062527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Ηπατική νόσος στην </a:t>
            </a:r>
            <a:r>
              <a:rPr lang="el-GR" dirty="0" smtClean="0"/>
              <a:t>εγκυμοσύνη</a:t>
            </a:r>
            <a:endParaRPr lang="el-GR" dirty="0"/>
          </a:p>
        </p:txBody>
      </p:sp>
      <p:sp>
        <p:nvSpPr>
          <p:cNvPr id="6" name="Content Placeholder 5"/>
          <p:cNvSpPr>
            <a:spLocks noGrp="1"/>
          </p:cNvSpPr>
          <p:nvPr>
            <p:ph idx="1"/>
          </p:nvPr>
        </p:nvSpPr>
        <p:spPr/>
        <p:txBody>
          <a:bodyPr>
            <a:normAutofit/>
          </a:bodyPr>
          <a:lstStyle/>
          <a:p>
            <a:pPr marL="266700" indent="-266700">
              <a:lnSpc>
                <a:spcPct val="150000"/>
              </a:lnSpc>
              <a:tabLst>
                <a:tab pos="266700" algn="l"/>
              </a:tabLst>
            </a:pPr>
            <a:r>
              <a:rPr lang="el-GR" sz="2600" dirty="0"/>
              <a:t>Υπερέμεση κύησης – έντονοι έμετοι που προκαλούν αφυδάτωση και υποσιτισμό.</a:t>
            </a:r>
          </a:p>
          <a:p>
            <a:pPr marL="266700" indent="-266700">
              <a:lnSpc>
                <a:spcPct val="150000"/>
              </a:lnSpc>
              <a:tabLst>
                <a:tab pos="266700" algn="l"/>
              </a:tabLst>
            </a:pPr>
            <a:r>
              <a:rPr lang="el-GR" sz="2600" dirty="0"/>
              <a:t>Ενδοηπατική χολόσταση – κνησμός (</a:t>
            </a:r>
            <a:r>
              <a:rPr lang="en-US" sz="2600" dirty="0"/>
              <a:t>ALP &gt; 10 UNL)</a:t>
            </a:r>
          </a:p>
          <a:p>
            <a:pPr marL="266700" indent="-266700">
              <a:lnSpc>
                <a:spcPct val="150000"/>
              </a:lnSpc>
              <a:tabLst>
                <a:tab pos="266700" algn="l"/>
              </a:tabLst>
            </a:pPr>
            <a:r>
              <a:rPr lang="en-US" sz="2600" dirty="0"/>
              <a:t>O</a:t>
            </a:r>
            <a:r>
              <a:rPr lang="el-GR" sz="2600" dirty="0"/>
              <a:t>ξύ</a:t>
            </a:r>
            <a:r>
              <a:rPr lang="el-GR" sz="2600" dirty="0"/>
              <a:t> λιπώδες ήπαρ της κύησης – αδιαθεσία, </a:t>
            </a:r>
            <a:r>
              <a:rPr lang="el-GR" sz="2600" dirty="0" smtClean="0"/>
              <a:t>έμετοι, </a:t>
            </a:r>
            <a:r>
              <a:rPr lang="el-GR" sz="2600" dirty="0"/>
              <a:t>κοιλιακοί πόνοι, ίκτερος, οξεία ηπατική ανεπάρκεια</a:t>
            </a:r>
            <a:r>
              <a:rPr lang="en-US" sz="2600" dirty="0"/>
              <a:t>.</a:t>
            </a:r>
            <a:endParaRPr lang="el-GR" sz="2600" dirty="0"/>
          </a:p>
          <a:p>
            <a:pPr marL="266700" indent="-266700">
              <a:lnSpc>
                <a:spcPct val="150000"/>
              </a:lnSpc>
              <a:tabLst>
                <a:tab pos="266700" algn="l"/>
              </a:tabLst>
            </a:pPr>
            <a:r>
              <a:rPr lang="el-GR" sz="2600" dirty="0"/>
              <a:t>Σύνδρομο </a:t>
            </a:r>
            <a:r>
              <a:rPr lang="en-US" sz="2600" dirty="0" smtClean="0"/>
              <a:t>HELP: (</a:t>
            </a:r>
            <a:r>
              <a:rPr lang="el-GR" sz="2600" dirty="0" smtClean="0"/>
              <a:t>αιμόλυση</a:t>
            </a:r>
            <a:r>
              <a:rPr lang="en-US" sz="2600" dirty="0" smtClean="0"/>
              <a:t>, GOT </a:t>
            </a:r>
            <a:r>
              <a:rPr lang="el-GR" sz="2600" dirty="0"/>
              <a:t>κ </a:t>
            </a:r>
            <a:r>
              <a:rPr lang="en-US" sz="2600" dirty="0"/>
              <a:t>GPT &gt; 10 </a:t>
            </a:r>
            <a:r>
              <a:rPr lang="en-US" sz="2600" dirty="0" smtClean="0"/>
              <a:t>UNL, PLT &lt;&lt;).</a:t>
            </a:r>
            <a:endParaRPr lang="el-GR" sz="2600" dirty="0"/>
          </a:p>
          <a:p>
            <a:endParaRPr lang="el-GR" sz="26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39</a:t>
            </a:fld>
            <a:endParaRPr lang="el-GR" dirty="0"/>
          </a:p>
        </p:txBody>
      </p:sp>
    </p:spTree>
    <p:extLst>
      <p:ext uri="{BB962C8B-B14F-4D97-AF65-F5344CB8AC3E}">
        <p14:creationId xmlns:p14="http://schemas.microsoft.com/office/powerpoint/2010/main" val="3141257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Φάρμακα και </a:t>
            </a:r>
            <a:r>
              <a:rPr lang="el-GR" dirty="0" smtClean="0"/>
              <a:t>ήπαρ</a:t>
            </a:r>
            <a:endParaRPr lang="el-GR" dirty="0"/>
          </a:p>
        </p:txBody>
      </p:sp>
      <p:sp>
        <p:nvSpPr>
          <p:cNvPr id="6" name="Content Placeholder 5"/>
          <p:cNvSpPr>
            <a:spLocks noGrp="1"/>
          </p:cNvSpPr>
          <p:nvPr>
            <p:ph idx="1"/>
          </p:nvPr>
        </p:nvSpPr>
        <p:spPr/>
        <p:txBody>
          <a:bodyPr>
            <a:normAutofit fontScale="70000" lnSpcReduction="20000"/>
          </a:bodyPr>
          <a:lstStyle/>
          <a:p>
            <a:pPr>
              <a:lnSpc>
                <a:spcPct val="150000"/>
              </a:lnSpc>
            </a:pPr>
            <a:r>
              <a:rPr lang="el-GR" dirty="0"/>
              <a:t>Το ήπαρ μετατρέπει τα φάρμακα σε πολικούς υδατοδιαλυτούς </a:t>
            </a:r>
            <a:endParaRPr lang="en-US" dirty="0"/>
          </a:p>
          <a:p>
            <a:pPr marL="0" indent="0">
              <a:lnSpc>
                <a:spcPct val="150000"/>
              </a:lnSpc>
              <a:buNone/>
            </a:pPr>
            <a:r>
              <a:rPr lang="el-GR" dirty="0"/>
              <a:t>μεταβολίτες που εκκρίνονται στη χολή και τα ούρα με δύο στάδια</a:t>
            </a:r>
            <a:r>
              <a:rPr lang="en-US" dirty="0"/>
              <a:t>:</a:t>
            </a:r>
          </a:p>
          <a:p>
            <a:pPr marL="898525" indent="-541338">
              <a:lnSpc>
                <a:spcPct val="150000"/>
              </a:lnSpc>
              <a:buAutoNum type="arabicPeriod"/>
            </a:pPr>
            <a:r>
              <a:rPr lang="el-GR" dirty="0" smtClean="0"/>
              <a:t>Οξείδωση </a:t>
            </a:r>
            <a:r>
              <a:rPr lang="el-GR" dirty="0"/>
              <a:t>ή απομεθυλίωση με ένζυμα συνδεμένα με το κυτόχρωμα </a:t>
            </a:r>
            <a:r>
              <a:rPr lang="en-US" dirty="0"/>
              <a:t>P450</a:t>
            </a:r>
            <a:r>
              <a:rPr lang="el-GR" dirty="0"/>
              <a:t>.</a:t>
            </a:r>
          </a:p>
          <a:p>
            <a:pPr marL="898525" indent="-541338">
              <a:lnSpc>
                <a:spcPct val="150000"/>
              </a:lnSpc>
              <a:buAutoNum type="arabicPeriod"/>
            </a:pPr>
            <a:r>
              <a:rPr lang="el-GR" dirty="0"/>
              <a:t>Σύζευξη με πολικά μόρια π.χ. γλυκουρονικό οξύ και γλουταθειόνη.</a:t>
            </a:r>
          </a:p>
          <a:p>
            <a:pPr>
              <a:lnSpc>
                <a:spcPct val="150000"/>
              </a:lnSpc>
            </a:pPr>
            <a:r>
              <a:rPr lang="el-GR" dirty="0" smtClean="0"/>
              <a:t>Η </a:t>
            </a:r>
            <a:r>
              <a:rPr lang="el-GR" dirty="0"/>
              <a:t>ηπατική ανεπάρκεια από φάρμακα είναι αντιστρεπτή, μπορεί να προβλεφθεί και μπορεί να προκαλέσει κίρρωση, ηπατική ίνωση ή ακόμα και όγκο</a:t>
            </a:r>
            <a:r>
              <a:rPr lang="el-GR" dirty="0" smtClean="0"/>
              <a:t>.</a:t>
            </a:r>
            <a:endParaRPr lang="el-GR"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40</a:t>
            </a:fld>
            <a:endParaRPr lang="el-GR" dirty="0"/>
          </a:p>
        </p:txBody>
      </p:sp>
    </p:spTree>
    <p:extLst>
      <p:ext uri="{BB962C8B-B14F-4D97-AF65-F5344CB8AC3E}">
        <p14:creationId xmlns:p14="http://schemas.microsoft.com/office/powerpoint/2010/main" val="151218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l-GR" sz="4000" dirty="0" smtClean="0">
                <a:solidFill>
                  <a:srgbClr val="820000"/>
                </a:solidFill>
              </a:rPr>
              <a:t>Μελέτες Περιπτώσεων</a:t>
            </a:r>
            <a:endParaRPr lang="el-GR" sz="4000" dirty="0">
              <a:solidFill>
                <a:srgbClr val="820000"/>
              </a:solidFill>
            </a:endParaRPr>
          </a:p>
        </p:txBody>
      </p:sp>
      <p:sp>
        <p:nvSpPr>
          <p:cNvPr id="7" name="Subtitle 6"/>
          <p:cNvSpPr>
            <a:spLocks noGrp="1"/>
          </p:cNvSpPr>
          <p:nvPr>
            <p:ph type="subTitle" idx="1"/>
          </p:nvPr>
        </p:nvSpPr>
        <p:spPr/>
        <p:txBody>
          <a:bodyPr/>
          <a:lstStyle/>
          <a:p>
            <a:r>
              <a:rPr lang="en-US" dirty="0"/>
              <a:t>Case studies</a:t>
            </a:r>
            <a:endParaRPr lang="el-GR"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41</a:t>
            </a:fld>
            <a:endParaRPr lang="el-GR" dirty="0"/>
          </a:p>
        </p:txBody>
      </p:sp>
    </p:spTree>
    <p:extLst>
      <p:ext uri="{BB962C8B-B14F-4D97-AF65-F5344CB8AC3E}">
        <p14:creationId xmlns:p14="http://schemas.microsoft.com/office/powerpoint/2010/main" val="2109918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dirty="0"/>
              <a:t>Φυσιολογικές τιμές βιοχημικών εξετάσεων ηπατικής </a:t>
            </a:r>
            <a:r>
              <a:rPr lang="el-GR" dirty="0" smtClean="0"/>
              <a:t>βλάβης</a:t>
            </a:r>
            <a:r>
              <a:rPr lang="en-US" dirty="0" smtClean="0"/>
              <a:t> </a:t>
            </a:r>
            <a:r>
              <a:rPr lang="en-US" sz="2800" b="0" dirty="0" smtClean="0"/>
              <a:t>(</a:t>
            </a:r>
            <a:r>
              <a:rPr lang="el-GR" sz="2800" b="0" dirty="0" smtClean="0"/>
              <a:t>1 από 2)</a:t>
            </a:r>
            <a:endParaRPr lang="el-GR" sz="2800" b="0" dirty="0"/>
          </a:p>
        </p:txBody>
      </p:sp>
      <p:sp>
        <p:nvSpPr>
          <p:cNvPr id="6" name="Content Placeholder 5"/>
          <p:cNvSpPr>
            <a:spLocks noGrp="1"/>
          </p:cNvSpPr>
          <p:nvPr>
            <p:ph idx="1"/>
          </p:nvPr>
        </p:nvSpPr>
        <p:spPr>
          <a:xfrm>
            <a:off x="457200" y="1196752"/>
            <a:ext cx="8686800" cy="5040560"/>
          </a:xfrm>
        </p:spPr>
        <p:txBody>
          <a:bodyPr>
            <a:noAutofit/>
          </a:bodyPr>
          <a:lstStyle/>
          <a:p>
            <a:pPr>
              <a:lnSpc>
                <a:spcPct val="150000"/>
              </a:lnSpc>
            </a:pPr>
            <a:r>
              <a:rPr lang="el-GR" sz="2400" b="1" dirty="0">
                <a:solidFill>
                  <a:srgbClr val="820000"/>
                </a:solidFill>
              </a:rPr>
              <a:t>Χολερυθρίνη</a:t>
            </a:r>
            <a:r>
              <a:rPr lang="en-US" sz="2400" b="1" dirty="0">
                <a:solidFill>
                  <a:srgbClr val="820000"/>
                </a:solidFill>
              </a:rPr>
              <a:t>  (S.I. Conversion 17,1)</a:t>
            </a:r>
            <a:endParaRPr lang="el-GR" sz="2400" b="1" dirty="0">
              <a:solidFill>
                <a:srgbClr val="820000"/>
              </a:solidFill>
            </a:endParaRPr>
          </a:p>
          <a:p>
            <a:pPr marL="620713" indent="-263525">
              <a:lnSpc>
                <a:spcPct val="150000"/>
              </a:lnSpc>
            </a:pPr>
            <a:r>
              <a:rPr lang="el-GR" sz="2200" dirty="0"/>
              <a:t>Ολική (</a:t>
            </a:r>
            <a:r>
              <a:rPr lang="en-US" sz="2200" dirty="0"/>
              <a:t>TBILI):  </a:t>
            </a:r>
            <a:r>
              <a:rPr lang="en-US" sz="2200" dirty="0" smtClean="0"/>
              <a:t>0,1 </a:t>
            </a:r>
            <a:r>
              <a:rPr lang="en-US" sz="2200" dirty="0"/>
              <a:t>– 1,2 mg/dL </a:t>
            </a:r>
            <a:r>
              <a:rPr lang="el-GR" sz="2200" dirty="0" smtClean="0"/>
              <a:t> </a:t>
            </a:r>
            <a:r>
              <a:rPr lang="el-GR" sz="2200" dirty="0"/>
              <a:t>ή </a:t>
            </a:r>
            <a:r>
              <a:rPr lang="en-US" sz="2200" dirty="0"/>
              <a:t> </a:t>
            </a:r>
            <a:r>
              <a:rPr lang="el-GR" sz="2200" dirty="0" smtClean="0"/>
              <a:t>2 </a:t>
            </a:r>
            <a:r>
              <a:rPr lang="el-GR" sz="2200" dirty="0"/>
              <a:t>– 21 μ</a:t>
            </a:r>
            <a:r>
              <a:rPr lang="en-US" sz="2200" dirty="0"/>
              <a:t>mol/L</a:t>
            </a:r>
            <a:r>
              <a:rPr lang="el-GR" sz="2200" dirty="0"/>
              <a:t> (παιδιά, ενήλικες)</a:t>
            </a:r>
          </a:p>
          <a:p>
            <a:pPr marL="357188" indent="2060575">
              <a:lnSpc>
                <a:spcPct val="150000"/>
              </a:lnSpc>
              <a:buNone/>
            </a:pPr>
            <a:r>
              <a:rPr lang="el-GR" sz="2200" dirty="0" smtClean="0"/>
              <a:t>1,0 </a:t>
            </a:r>
            <a:r>
              <a:rPr lang="el-GR" sz="2200" dirty="0"/>
              <a:t>– 12,0 </a:t>
            </a:r>
            <a:r>
              <a:rPr lang="en-US" sz="2200" dirty="0"/>
              <a:t>mg/dL   </a:t>
            </a:r>
            <a:r>
              <a:rPr lang="el-GR" sz="2200" dirty="0"/>
              <a:t>ή </a:t>
            </a:r>
            <a:r>
              <a:rPr lang="en-US" sz="2200" dirty="0"/>
              <a:t>  1</a:t>
            </a:r>
            <a:r>
              <a:rPr lang="el-GR" sz="2200" dirty="0"/>
              <a:t>7 – 205 μ</a:t>
            </a:r>
            <a:r>
              <a:rPr lang="en-US" sz="2200" dirty="0"/>
              <a:t>mol/L</a:t>
            </a:r>
            <a:r>
              <a:rPr lang="el-GR" sz="2200" dirty="0"/>
              <a:t> (νεογέννητα)</a:t>
            </a:r>
          </a:p>
          <a:p>
            <a:pPr marL="620713" indent="-263525">
              <a:lnSpc>
                <a:spcPct val="150000"/>
              </a:lnSpc>
            </a:pPr>
            <a:r>
              <a:rPr lang="el-GR" sz="2200" dirty="0"/>
              <a:t>Άμεσος </a:t>
            </a:r>
            <a:r>
              <a:rPr lang="en-US" sz="2200" dirty="0"/>
              <a:t>(DBILI): 0 – 0,3 mg/dL  </a:t>
            </a:r>
            <a:r>
              <a:rPr lang="el-GR" sz="2200" dirty="0"/>
              <a:t> </a:t>
            </a:r>
            <a:r>
              <a:rPr lang="en-US" sz="2200" dirty="0"/>
              <a:t>  </a:t>
            </a:r>
            <a:r>
              <a:rPr lang="el-GR" sz="2200" dirty="0" smtClean="0"/>
              <a:t>  </a:t>
            </a:r>
            <a:r>
              <a:rPr lang="el-GR" sz="2200" dirty="0"/>
              <a:t>ή </a:t>
            </a:r>
            <a:r>
              <a:rPr lang="en-US" sz="2200" dirty="0"/>
              <a:t>   0</a:t>
            </a:r>
            <a:r>
              <a:rPr lang="el-GR" sz="2200" dirty="0"/>
              <a:t> – </a:t>
            </a:r>
            <a:r>
              <a:rPr lang="en-US" sz="2200" dirty="0"/>
              <a:t>5</a:t>
            </a:r>
            <a:r>
              <a:rPr lang="el-GR" sz="2200" dirty="0"/>
              <a:t> μ</a:t>
            </a:r>
            <a:r>
              <a:rPr lang="en-US" sz="2200" dirty="0"/>
              <a:t>mol/L</a:t>
            </a:r>
          </a:p>
          <a:p>
            <a:pPr marL="620713" indent="-263525">
              <a:lnSpc>
                <a:spcPct val="150000"/>
              </a:lnSpc>
            </a:pPr>
            <a:r>
              <a:rPr lang="el-GR" sz="2200" dirty="0"/>
              <a:t>Έμμεσος (</a:t>
            </a:r>
            <a:r>
              <a:rPr lang="en-US" sz="2200" dirty="0"/>
              <a:t>IBILI): 0,1 – 1,0 mg/dL    </a:t>
            </a:r>
            <a:r>
              <a:rPr lang="el-GR" sz="2200" dirty="0"/>
              <a:t>ή </a:t>
            </a:r>
            <a:r>
              <a:rPr lang="en-US" sz="2200" dirty="0"/>
              <a:t>   2</a:t>
            </a:r>
            <a:r>
              <a:rPr lang="el-GR" sz="2200" dirty="0"/>
              <a:t> – </a:t>
            </a:r>
            <a:r>
              <a:rPr lang="en-US" sz="2200" dirty="0"/>
              <a:t>17</a:t>
            </a:r>
            <a:r>
              <a:rPr lang="el-GR" sz="2200" dirty="0"/>
              <a:t> μ</a:t>
            </a:r>
            <a:r>
              <a:rPr lang="en-US" sz="2200" dirty="0"/>
              <a:t>mol/L</a:t>
            </a:r>
          </a:p>
          <a:p>
            <a:pPr>
              <a:lnSpc>
                <a:spcPct val="150000"/>
              </a:lnSpc>
            </a:pPr>
            <a:r>
              <a:rPr lang="en-US" sz="2400" b="1" dirty="0">
                <a:solidFill>
                  <a:srgbClr val="820000"/>
                </a:solidFill>
              </a:rPr>
              <a:t>A</a:t>
            </a:r>
            <a:r>
              <a:rPr lang="el-GR" sz="2400" b="1" dirty="0">
                <a:solidFill>
                  <a:srgbClr val="820000"/>
                </a:solidFill>
              </a:rPr>
              <a:t>λβουμίνη</a:t>
            </a:r>
            <a:r>
              <a:rPr lang="el-GR" sz="2400" b="1" dirty="0">
                <a:solidFill>
                  <a:srgbClr val="820000"/>
                </a:solidFill>
              </a:rPr>
              <a:t> (</a:t>
            </a:r>
            <a:r>
              <a:rPr lang="en-US" sz="2400" b="1" dirty="0">
                <a:solidFill>
                  <a:srgbClr val="820000"/>
                </a:solidFill>
              </a:rPr>
              <a:t>S.I. Conversion 1)</a:t>
            </a:r>
            <a:endParaRPr lang="el-GR" sz="2400" b="1" dirty="0">
              <a:solidFill>
                <a:srgbClr val="820000"/>
              </a:solidFill>
            </a:endParaRPr>
          </a:p>
          <a:p>
            <a:pPr marL="806450" indent="-449263">
              <a:lnSpc>
                <a:spcPct val="150000"/>
              </a:lnSpc>
            </a:pPr>
            <a:r>
              <a:rPr lang="en-US" sz="2200" dirty="0"/>
              <a:t>ALB: 3,0 – 5,0 </a:t>
            </a:r>
            <a:r>
              <a:rPr lang="en-US" sz="2200" dirty="0" smtClean="0"/>
              <a:t>g/dL</a:t>
            </a:r>
            <a:endParaRPr lang="en-US" sz="22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42</a:t>
            </a:fld>
            <a:endParaRPr lang="el-GR" dirty="0"/>
          </a:p>
        </p:txBody>
      </p:sp>
    </p:spTree>
    <p:extLst>
      <p:ext uri="{BB962C8B-B14F-4D97-AF65-F5344CB8AC3E}">
        <p14:creationId xmlns:p14="http://schemas.microsoft.com/office/powerpoint/2010/main" val="7274004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dirty="0"/>
              <a:t>Φυσιολογικές τιμές βιοχημικών εξετάσεων ηπατικής </a:t>
            </a:r>
            <a:r>
              <a:rPr lang="el-GR" dirty="0" smtClean="0"/>
              <a:t>βλάβης </a:t>
            </a:r>
            <a:r>
              <a:rPr lang="en-US" sz="2800" b="0" dirty="0" smtClean="0"/>
              <a:t>(</a:t>
            </a:r>
            <a:r>
              <a:rPr lang="el-GR" sz="2800" b="0" dirty="0" smtClean="0"/>
              <a:t>2 </a:t>
            </a:r>
            <a:r>
              <a:rPr lang="el-GR" sz="2800" b="0" dirty="0"/>
              <a:t>από 2)</a:t>
            </a:r>
            <a:endParaRPr lang="el-GR" dirty="0"/>
          </a:p>
        </p:txBody>
      </p:sp>
      <p:sp>
        <p:nvSpPr>
          <p:cNvPr id="6" name="Content Placeholder 5"/>
          <p:cNvSpPr>
            <a:spLocks noGrp="1"/>
          </p:cNvSpPr>
          <p:nvPr>
            <p:ph idx="1"/>
          </p:nvPr>
        </p:nvSpPr>
        <p:spPr/>
        <p:txBody>
          <a:bodyPr>
            <a:normAutofit/>
          </a:bodyPr>
          <a:lstStyle/>
          <a:p>
            <a:pPr>
              <a:lnSpc>
                <a:spcPct val="150000"/>
              </a:lnSpc>
            </a:pPr>
            <a:r>
              <a:rPr lang="en-US" sz="2400" b="1" dirty="0" smtClean="0">
                <a:solidFill>
                  <a:srgbClr val="820000"/>
                </a:solidFill>
              </a:rPr>
              <a:t>O</a:t>
            </a:r>
            <a:r>
              <a:rPr lang="el-GR" sz="2400" b="1" dirty="0">
                <a:solidFill>
                  <a:srgbClr val="820000"/>
                </a:solidFill>
              </a:rPr>
              <a:t>λική</a:t>
            </a:r>
            <a:r>
              <a:rPr lang="el-GR" sz="2400" b="1" dirty="0">
                <a:solidFill>
                  <a:srgbClr val="820000"/>
                </a:solidFill>
              </a:rPr>
              <a:t> </a:t>
            </a:r>
            <a:r>
              <a:rPr lang="el-GR" sz="2400" b="1" dirty="0" smtClean="0">
                <a:solidFill>
                  <a:srgbClr val="820000"/>
                </a:solidFill>
              </a:rPr>
              <a:t>πρωτεΐνη</a:t>
            </a:r>
            <a:r>
              <a:rPr lang="en-US" sz="2400" b="1" dirty="0" smtClean="0">
                <a:solidFill>
                  <a:srgbClr val="820000"/>
                </a:solidFill>
              </a:rPr>
              <a:t>: </a:t>
            </a:r>
            <a:r>
              <a:rPr lang="en-US" sz="2400" dirty="0" smtClean="0"/>
              <a:t>6,2 </a:t>
            </a:r>
            <a:r>
              <a:rPr lang="el-GR" sz="2400" b="1" dirty="0" smtClean="0"/>
              <a:t>-</a:t>
            </a:r>
            <a:r>
              <a:rPr lang="en-US" sz="2400" dirty="0" smtClean="0"/>
              <a:t> </a:t>
            </a:r>
            <a:r>
              <a:rPr lang="en-US" sz="2400" dirty="0"/>
              <a:t>8,5 g/dL</a:t>
            </a:r>
            <a:endParaRPr lang="el-GR" sz="2400" dirty="0"/>
          </a:p>
          <a:p>
            <a:pPr>
              <a:lnSpc>
                <a:spcPct val="150000"/>
              </a:lnSpc>
            </a:pPr>
            <a:r>
              <a:rPr lang="el-GR" sz="2400" b="1" dirty="0">
                <a:solidFill>
                  <a:srgbClr val="820000"/>
                </a:solidFill>
              </a:rPr>
              <a:t>Ασπαρτική </a:t>
            </a:r>
            <a:r>
              <a:rPr lang="el-GR" sz="2400" b="1" dirty="0" smtClean="0">
                <a:solidFill>
                  <a:srgbClr val="820000"/>
                </a:solidFill>
              </a:rPr>
              <a:t>τρανσαμινάση</a:t>
            </a:r>
            <a:r>
              <a:rPr lang="en-US" sz="2400" b="1" dirty="0" smtClean="0">
                <a:solidFill>
                  <a:srgbClr val="820000"/>
                </a:solidFill>
              </a:rPr>
              <a:t>:</a:t>
            </a:r>
            <a:r>
              <a:rPr lang="el-GR" sz="2400" b="1" dirty="0" smtClean="0"/>
              <a:t> </a:t>
            </a:r>
            <a:r>
              <a:rPr lang="en-US" sz="2400" dirty="0"/>
              <a:t>AST/GOT: 8 – 33 U/L</a:t>
            </a:r>
          </a:p>
          <a:p>
            <a:pPr>
              <a:lnSpc>
                <a:spcPct val="150000"/>
              </a:lnSpc>
            </a:pPr>
            <a:r>
              <a:rPr lang="en-US" sz="2400" b="1" dirty="0">
                <a:solidFill>
                  <a:srgbClr val="820000"/>
                </a:solidFill>
              </a:rPr>
              <a:t>T</a:t>
            </a:r>
            <a:r>
              <a:rPr lang="el-GR" sz="2400" b="1" dirty="0">
                <a:solidFill>
                  <a:srgbClr val="820000"/>
                </a:solidFill>
              </a:rPr>
              <a:t>ρανσαμινάση</a:t>
            </a:r>
            <a:r>
              <a:rPr lang="el-GR" sz="2400" b="1" dirty="0">
                <a:solidFill>
                  <a:srgbClr val="820000"/>
                </a:solidFill>
              </a:rPr>
              <a:t> της </a:t>
            </a:r>
            <a:r>
              <a:rPr lang="el-GR" sz="2400" b="1" dirty="0" smtClean="0">
                <a:solidFill>
                  <a:srgbClr val="820000"/>
                </a:solidFill>
              </a:rPr>
              <a:t>αλανίνης</a:t>
            </a:r>
            <a:r>
              <a:rPr lang="en-US" sz="2400" b="1" dirty="0" smtClean="0">
                <a:solidFill>
                  <a:srgbClr val="820000"/>
                </a:solidFill>
              </a:rPr>
              <a:t>:</a:t>
            </a:r>
            <a:r>
              <a:rPr lang="el-GR" sz="2400" b="1" dirty="0" smtClean="0"/>
              <a:t> </a:t>
            </a:r>
            <a:r>
              <a:rPr lang="en-US" sz="2400" dirty="0"/>
              <a:t>ALT/GPT: 4 – 36 U/L</a:t>
            </a:r>
          </a:p>
          <a:p>
            <a:pPr>
              <a:lnSpc>
                <a:spcPct val="150000"/>
              </a:lnSpc>
            </a:pPr>
            <a:r>
              <a:rPr lang="en-US" sz="2400" b="1" dirty="0">
                <a:solidFill>
                  <a:srgbClr val="820000"/>
                </a:solidFill>
              </a:rPr>
              <a:t>A</a:t>
            </a:r>
            <a:r>
              <a:rPr lang="el-GR" sz="2400" b="1" dirty="0">
                <a:solidFill>
                  <a:srgbClr val="820000"/>
                </a:solidFill>
              </a:rPr>
              <a:t>λκαλική</a:t>
            </a:r>
            <a:r>
              <a:rPr lang="el-GR" sz="2400" b="1" dirty="0">
                <a:solidFill>
                  <a:srgbClr val="820000"/>
                </a:solidFill>
              </a:rPr>
              <a:t> </a:t>
            </a:r>
            <a:r>
              <a:rPr lang="el-GR" sz="2400" b="1" dirty="0" smtClean="0">
                <a:solidFill>
                  <a:srgbClr val="820000"/>
                </a:solidFill>
              </a:rPr>
              <a:t>φωσφατάση</a:t>
            </a:r>
            <a:r>
              <a:rPr lang="en-US" sz="2400" b="1" dirty="0" smtClean="0">
                <a:solidFill>
                  <a:srgbClr val="820000"/>
                </a:solidFill>
              </a:rPr>
              <a:t>:</a:t>
            </a:r>
            <a:r>
              <a:rPr lang="el-GR" sz="2400" b="1" dirty="0" smtClean="0"/>
              <a:t> </a:t>
            </a:r>
            <a:r>
              <a:rPr lang="en-US" sz="2400" dirty="0"/>
              <a:t>ALP: </a:t>
            </a:r>
            <a:r>
              <a:rPr lang="el-GR" sz="2400" dirty="0"/>
              <a:t>20 – 130 </a:t>
            </a:r>
            <a:r>
              <a:rPr lang="en-US" sz="2400" dirty="0"/>
              <a:t>U/L</a:t>
            </a:r>
          </a:p>
          <a:p>
            <a:pPr>
              <a:lnSpc>
                <a:spcPct val="150000"/>
              </a:lnSpc>
            </a:pPr>
            <a:r>
              <a:rPr lang="el-GR" sz="2400" b="1" dirty="0" smtClean="0">
                <a:solidFill>
                  <a:srgbClr val="820000"/>
                </a:solidFill>
              </a:rPr>
              <a:t>γ-γλουταμυλοτρανσφεράση</a:t>
            </a:r>
            <a:r>
              <a:rPr lang="en-US" sz="2400" b="1" dirty="0" smtClean="0">
                <a:solidFill>
                  <a:srgbClr val="820000"/>
                </a:solidFill>
              </a:rPr>
              <a:t>: </a:t>
            </a:r>
            <a:r>
              <a:rPr lang="el-GR" sz="2400" dirty="0" smtClean="0"/>
              <a:t> </a:t>
            </a:r>
            <a:r>
              <a:rPr lang="el-GR" sz="2400" dirty="0"/>
              <a:t>γ</a:t>
            </a:r>
            <a:r>
              <a:rPr lang="en-US" sz="2400" dirty="0"/>
              <a:t>GT: 5 – 40 </a:t>
            </a:r>
            <a:r>
              <a:rPr lang="en-US" sz="2400" dirty="0" smtClean="0"/>
              <a:t>U/L</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a:t>
            </a:fld>
            <a:endParaRPr lang="el-GR" dirty="0"/>
          </a:p>
        </p:txBody>
      </p:sp>
    </p:spTree>
    <p:extLst>
      <p:ext uri="{BB962C8B-B14F-4D97-AF65-F5344CB8AC3E}">
        <p14:creationId xmlns:p14="http://schemas.microsoft.com/office/powerpoint/2010/main" val="323832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681201218"/>
              </p:ext>
            </p:extLst>
          </p:nvPr>
        </p:nvGraphicFramePr>
        <p:xfrm>
          <a:off x="1165901" y="1484784"/>
          <a:ext cx="6812199" cy="2743200"/>
        </p:xfrm>
        <a:graphic>
          <a:graphicData uri="http://schemas.openxmlformats.org/drawingml/2006/table">
            <a:tbl>
              <a:tblPr firstRow="1" bandRow="1">
                <a:tableStyleId>{85BE263C-DBD7-4A20-BB59-AAB30ACAA65A}</a:tableStyleId>
              </a:tblPr>
              <a:tblGrid>
                <a:gridCol w="2270733"/>
                <a:gridCol w="2270733"/>
                <a:gridCol w="2270733"/>
              </a:tblGrid>
              <a:tr h="370840">
                <a:tc>
                  <a:txBody>
                    <a:bodyPr/>
                    <a:lstStyle/>
                    <a:p>
                      <a:r>
                        <a:rPr lang="el-GR" sz="2400" dirty="0" smtClean="0"/>
                        <a:t>Εξέταση</a:t>
                      </a:r>
                      <a:endParaRPr lang="el-GR" sz="2400" dirty="0"/>
                    </a:p>
                  </a:txBody>
                  <a:tcPr>
                    <a:solidFill>
                      <a:srgbClr val="820000"/>
                    </a:solidFill>
                  </a:tcPr>
                </a:tc>
                <a:tc>
                  <a:txBody>
                    <a:bodyPr/>
                    <a:lstStyle/>
                    <a:p>
                      <a:r>
                        <a:rPr lang="el-GR" sz="2400" dirty="0" smtClean="0"/>
                        <a:t>Τιμή εξέτασης</a:t>
                      </a:r>
                      <a:endParaRPr lang="el-GR" sz="2400" dirty="0"/>
                    </a:p>
                  </a:txBody>
                  <a:tcPr>
                    <a:solidFill>
                      <a:srgbClr val="820000"/>
                    </a:solidFill>
                  </a:tcPr>
                </a:tc>
                <a:tc>
                  <a:txBody>
                    <a:bodyPr/>
                    <a:lstStyle/>
                    <a:p>
                      <a:r>
                        <a:rPr lang="el-GR" sz="2400" dirty="0" smtClean="0"/>
                        <a:t>Τιμές αναφοράς</a:t>
                      </a:r>
                      <a:endParaRPr lang="el-GR" sz="2400" dirty="0"/>
                    </a:p>
                  </a:txBody>
                  <a:tcPr>
                    <a:solidFill>
                      <a:srgbClr val="820000"/>
                    </a:solidFill>
                  </a:tcPr>
                </a:tc>
              </a:tr>
              <a:tr h="370840">
                <a:tc>
                  <a:txBody>
                    <a:bodyPr/>
                    <a:lstStyle/>
                    <a:p>
                      <a:r>
                        <a:rPr lang="en-US" sz="2400" dirty="0" smtClean="0"/>
                        <a:t>GOT/AST</a:t>
                      </a:r>
                      <a:endParaRPr lang="el-GR" sz="2400" dirty="0"/>
                    </a:p>
                  </a:txBody>
                  <a:tcPr/>
                </a:tc>
                <a:tc>
                  <a:txBody>
                    <a:bodyPr/>
                    <a:lstStyle/>
                    <a:p>
                      <a:r>
                        <a:rPr lang="en-US" sz="2400" dirty="0" smtClean="0"/>
                        <a:t>181 U/L</a:t>
                      </a:r>
                      <a:endParaRPr lang="el-GR" sz="2400" dirty="0"/>
                    </a:p>
                  </a:txBody>
                  <a:tcPr/>
                </a:tc>
                <a:tc>
                  <a:txBody>
                    <a:bodyPr/>
                    <a:lstStyle/>
                    <a:p>
                      <a:r>
                        <a:rPr lang="en-US" sz="2400" dirty="0" smtClean="0"/>
                        <a:t>15 – 37 U/L</a:t>
                      </a:r>
                      <a:endParaRPr lang="el-GR" sz="2400" dirty="0"/>
                    </a:p>
                  </a:txBody>
                  <a:tcPr/>
                </a:tc>
              </a:tr>
              <a:tr h="370840">
                <a:tc>
                  <a:txBody>
                    <a:bodyPr/>
                    <a:lstStyle/>
                    <a:p>
                      <a:r>
                        <a:rPr lang="en-US" sz="2400" dirty="0" smtClean="0"/>
                        <a:t>GPT/ALT</a:t>
                      </a:r>
                      <a:endParaRPr lang="el-GR" sz="2400" dirty="0"/>
                    </a:p>
                  </a:txBody>
                  <a:tcPr/>
                </a:tc>
                <a:tc>
                  <a:txBody>
                    <a:bodyPr/>
                    <a:lstStyle/>
                    <a:p>
                      <a:r>
                        <a:rPr lang="en-US" sz="2400" dirty="0" smtClean="0"/>
                        <a:t>419 U/L</a:t>
                      </a:r>
                      <a:endParaRPr lang="el-GR" sz="2400" dirty="0"/>
                    </a:p>
                  </a:txBody>
                  <a:tcPr/>
                </a:tc>
                <a:tc>
                  <a:txBody>
                    <a:bodyPr/>
                    <a:lstStyle/>
                    <a:p>
                      <a:r>
                        <a:rPr lang="en-US" sz="2400" dirty="0" smtClean="0"/>
                        <a:t>12 – 78 U/L</a:t>
                      </a:r>
                      <a:endParaRPr lang="el-GR" sz="2400" dirty="0"/>
                    </a:p>
                  </a:txBody>
                  <a:tcPr/>
                </a:tc>
              </a:tr>
              <a:tr h="370840">
                <a:tc>
                  <a:txBody>
                    <a:bodyPr/>
                    <a:lstStyle/>
                    <a:p>
                      <a:r>
                        <a:rPr lang="el-GR" sz="2400" dirty="0" smtClean="0"/>
                        <a:t>γ</a:t>
                      </a:r>
                      <a:r>
                        <a:rPr lang="en-US" sz="2400" dirty="0" smtClean="0"/>
                        <a:t>GT</a:t>
                      </a:r>
                      <a:endParaRPr lang="el-GR" sz="2400" dirty="0"/>
                    </a:p>
                  </a:txBody>
                  <a:tcPr/>
                </a:tc>
                <a:tc>
                  <a:txBody>
                    <a:bodyPr/>
                    <a:lstStyle/>
                    <a:p>
                      <a:r>
                        <a:rPr lang="el-GR" sz="2400" dirty="0" smtClean="0"/>
                        <a:t>110 </a:t>
                      </a:r>
                      <a:r>
                        <a:rPr lang="en-US" sz="2400" dirty="0" smtClean="0"/>
                        <a:t>U/L</a:t>
                      </a:r>
                      <a:endParaRPr lang="el-GR" sz="2400" dirty="0"/>
                    </a:p>
                  </a:txBody>
                  <a:tcPr/>
                </a:tc>
                <a:tc>
                  <a:txBody>
                    <a:bodyPr/>
                    <a:lstStyle/>
                    <a:p>
                      <a:r>
                        <a:rPr lang="en-US" sz="2400" dirty="0" smtClean="0"/>
                        <a:t>15 – 85 U/L</a:t>
                      </a:r>
                      <a:endParaRPr lang="el-GR" sz="2400" dirty="0"/>
                    </a:p>
                  </a:txBody>
                  <a:tcPr/>
                </a:tc>
              </a:tr>
              <a:tr h="370840">
                <a:tc>
                  <a:txBody>
                    <a:bodyPr/>
                    <a:lstStyle/>
                    <a:p>
                      <a:r>
                        <a:rPr lang="en-US" sz="2400" dirty="0" smtClean="0"/>
                        <a:t>HbsAg</a:t>
                      </a:r>
                      <a:endParaRPr lang="el-GR" sz="2400" dirty="0"/>
                    </a:p>
                  </a:txBody>
                  <a:tcPr/>
                </a:tc>
                <a:tc>
                  <a:txBody>
                    <a:bodyPr/>
                    <a:lstStyle/>
                    <a:p>
                      <a:r>
                        <a:rPr lang="en-US" sz="2400" dirty="0" smtClean="0"/>
                        <a:t>4312 U</a:t>
                      </a:r>
                      <a:endParaRPr lang="el-GR" sz="2400" dirty="0"/>
                    </a:p>
                  </a:txBody>
                  <a:tcPr/>
                </a:tc>
                <a:tc>
                  <a:txBody>
                    <a:bodyPr/>
                    <a:lstStyle/>
                    <a:p>
                      <a:r>
                        <a:rPr lang="en-US" sz="2400" dirty="0" smtClean="0"/>
                        <a:t>&lt; 1 U</a:t>
                      </a:r>
                      <a:endParaRPr lang="el-GR" sz="2400" dirty="0"/>
                    </a:p>
                  </a:txBody>
                  <a:tcPr/>
                </a:tc>
              </a:tr>
              <a:tr h="370840">
                <a:tc>
                  <a:txBody>
                    <a:bodyPr/>
                    <a:lstStyle/>
                    <a:p>
                      <a:r>
                        <a:rPr lang="en-US" sz="2400" dirty="0" smtClean="0"/>
                        <a:t>aFP</a:t>
                      </a:r>
                      <a:endParaRPr lang="el-GR" sz="2400" dirty="0"/>
                    </a:p>
                  </a:txBody>
                  <a:tcPr/>
                </a:tc>
                <a:tc>
                  <a:txBody>
                    <a:bodyPr/>
                    <a:lstStyle/>
                    <a:p>
                      <a:r>
                        <a:rPr lang="en-US" sz="2400" dirty="0" smtClean="0"/>
                        <a:t>16,1 U/mL</a:t>
                      </a:r>
                      <a:endParaRPr lang="el-GR" sz="2400" dirty="0"/>
                    </a:p>
                  </a:txBody>
                  <a:tcPr/>
                </a:tc>
                <a:tc>
                  <a:txBody>
                    <a:bodyPr/>
                    <a:lstStyle/>
                    <a:p>
                      <a:r>
                        <a:rPr lang="en-US" sz="2400" dirty="0" smtClean="0"/>
                        <a:t>&lt; 5,8 U/mL</a:t>
                      </a:r>
                      <a:endParaRPr lang="el-GR" sz="2400" dirty="0"/>
                    </a:p>
                  </a:txBody>
                  <a:tcPr/>
                </a:tc>
              </a:tr>
            </a:tbl>
          </a:graphicData>
        </a:graphic>
      </p:graphicFrame>
      <p:sp>
        <p:nvSpPr>
          <p:cNvPr id="4" name="3 - TextBox"/>
          <p:cNvSpPr txBox="1"/>
          <p:nvPr/>
        </p:nvSpPr>
        <p:spPr>
          <a:xfrm>
            <a:off x="910559" y="4268305"/>
            <a:ext cx="7272808" cy="461665"/>
          </a:xfrm>
          <a:prstGeom prst="rect">
            <a:avLst/>
          </a:prstGeom>
          <a:noFill/>
        </p:spPr>
        <p:txBody>
          <a:bodyPr wrap="square" rtlCol="0">
            <a:spAutoFit/>
          </a:bodyPr>
          <a:lstStyle/>
          <a:p>
            <a:pPr algn="ctr"/>
            <a:r>
              <a:rPr lang="el-GR" sz="2400" dirty="0" smtClean="0">
                <a:latin typeface="+mn-lt"/>
              </a:rPr>
              <a:t>Ηπατίτιδα Β</a:t>
            </a:r>
            <a:r>
              <a:rPr lang="en-US" sz="2400" dirty="0" smtClean="0">
                <a:latin typeface="+mn-lt"/>
              </a:rPr>
              <a:t> </a:t>
            </a:r>
            <a:r>
              <a:rPr lang="el-GR" sz="2400" dirty="0" smtClean="0">
                <a:latin typeface="+mn-lt"/>
              </a:rPr>
              <a:t>και ηπατοκυτταρικός καρκίνος</a:t>
            </a:r>
            <a:endParaRPr lang="el-GR" sz="2400" dirty="0">
              <a:latin typeface="+mn-lt"/>
            </a:endParaRPr>
          </a:p>
        </p:txBody>
      </p:sp>
      <p:sp>
        <p:nvSpPr>
          <p:cNvPr id="6" name="Title 5"/>
          <p:cNvSpPr>
            <a:spLocks noGrp="1"/>
          </p:cNvSpPr>
          <p:nvPr>
            <p:ph type="title"/>
          </p:nvPr>
        </p:nvSpPr>
        <p:spPr/>
        <p:txBody>
          <a:bodyPr/>
          <a:lstStyle/>
          <a:p>
            <a:r>
              <a:rPr lang="el-GR" dirty="0" smtClean="0"/>
              <a:t>Μελέτη Περίπτωσης 1</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44</a:t>
            </a:fld>
            <a:endParaRPr lang="el-GR" dirty="0"/>
          </a:p>
        </p:txBody>
      </p:sp>
    </p:spTree>
    <p:extLst>
      <p:ext uri="{BB962C8B-B14F-4D97-AF65-F5344CB8AC3E}">
        <p14:creationId xmlns:p14="http://schemas.microsoft.com/office/powerpoint/2010/main" val="82892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4122462838"/>
              </p:ext>
            </p:extLst>
          </p:nvPr>
        </p:nvGraphicFramePr>
        <p:xfrm>
          <a:off x="323528" y="1124744"/>
          <a:ext cx="8568952" cy="4389120"/>
        </p:xfrm>
        <a:graphic>
          <a:graphicData uri="http://schemas.openxmlformats.org/drawingml/2006/table">
            <a:tbl>
              <a:tblPr firstRow="1" bandRow="1">
                <a:tableStyleId>{85BE263C-DBD7-4A20-BB59-AAB30ACAA65A}</a:tableStyleId>
              </a:tblPr>
              <a:tblGrid>
                <a:gridCol w="2418653"/>
                <a:gridCol w="2060333"/>
                <a:gridCol w="1947728"/>
                <a:gridCol w="2142238"/>
              </a:tblGrid>
              <a:tr h="370840">
                <a:tc>
                  <a:txBody>
                    <a:bodyPr/>
                    <a:lstStyle/>
                    <a:p>
                      <a:r>
                        <a:rPr lang="el-GR" sz="2400" dirty="0" smtClean="0"/>
                        <a:t>Εξέταση</a:t>
                      </a:r>
                      <a:endParaRPr lang="el-GR" sz="2400" dirty="0"/>
                    </a:p>
                  </a:txBody>
                  <a:tcPr>
                    <a:solidFill>
                      <a:srgbClr val="820000"/>
                    </a:solidFill>
                  </a:tcPr>
                </a:tc>
                <a:tc>
                  <a:txBody>
                    <a:bodyPr/>
                    <a:lstStyle/>
                    <a:p>
                      <a:r>
                        <a:rPr lang="el-GR" sz="2400" dirty="0" smtClean="0"/>
                        <a:t>Πρώτη</a:t>
                      </a:r>
                      <a:r>
                        <a:rPr lang="el-GR" sz="2400" baseline="0" dirty="0" smtClean="0"/>
                        <a:t> εβδομάδα</a:t>
                      </a:r>
                      <a:endParaRPr lang="el-GR" sz="2400" dirty="0"/>
                    </a:p>
                  </a:txBody>
                  <a:tcPr>
                    <a:solidFill>
                      <a:srgbClr val="820000"/>
                    </a:solidFill>
                  </a:tcPr>
                </a:tc>
                <a:tc>
                  <a:txBody>
                    <a:bodyPr/>
                    <a:lstStyle/>
                    <a:p>
                      <a:r>
                        <a:rPr lang="el-GR" sz="2400" dirty="0" smtClean="0"/>
                        <a:t>Δεύτερη εβδομάδα</a:t>
                      </a:r>
                      <a:endParaRPr lang="el-GR" sz="2400" dirty="0"/>
                    </a:p>
                  </a:txBody>
                  <a:tcPr>
                    <a:solidFill>
                      <a:srgbClr val="820000"/>
                    </a:solidFill>
                  </a:tcPr>
                </a:tc>
                <a:tc>
                  <a:txBody>
                    <a:bodyPr/>
                    <a:lstStyle/>
                    <a:p>
                      <a:r>
                        <a:rPr lang="el-GR" sz="2400" dirty="0" smtClean="0"/>
                        <a:t>Τιμές</a:t>
                      </a:r>
                      <a:r>
                        <a:rPr lang="el-GR" sz="2400" baseline="0" dirty="0" smtClean="0"/>
                        <a:t> αναφοράς</a:t>
                      </a:r>
                      <a:endParaRPr lang="el-GR" sz="2400" dirty="0"/>
                    </a:p>
                  </a:txBody>
                  <a:tcPr>
                    <a:solidFill>
                      <a:srgbClr val="820000"/>
                    </a:solidFill>
                  </a:tcPr>
                </a:tc>
              </a:tr>
              <a:tr h="370840">
                <a:tc>
                  <a:txBody>
                    <a:bodyPr/>
                    <a:lstStyle/>
                    <a:p>
                      <a:r>
                        <a:rPr lang="en-US" sz="2400" dirty="0" smtClean="0"/>
                        <a:t>GOT/AST</a:t>
                      </a:r>
                      <a:endParaRPr lang="el-GR" sz="2400" dirty="0"/>
                    </a:p>
                  </a:txBody>
                  <a:tcPr/>
                </a:tc>
                <a:tc>
                  <a:txBody>
                    <a:bodyPr/>
                    <a:lstStyle/>
                    <a:p>
                      <a:r>
                        <a:rPr lang="en-US" sz="2400" dirty="0" smtClean="0"/>
                        <a:t>450 U/L</a:t>
                      </a:r>
                      <a:endParaRPr lang="el-GR" sz="2400" dirty="0"/>
                    </a:p>
                  </a:txBody>
                  <a:tcPr/>
                </a:tc>
                <a:tc>
                  <a:txBody>
                    <a:bodyPr/>
                    <a:lstStyle/>
                    <a:p>
                      <a:r>
                        <a:rPr lang="en-US" sz="2400" dirty="0" smtClean="0"/>
                        <a:t>365 U/L</a:t>
                      </a:r>
                      <a:endParaRPr lang="el-GR" sz="2400" dirty="0"/>
                    </a:p>
                  </a:txBody>
                  <a:tcPr/>
                </a:tc>
                <a:tc>
                  <a:txBody>
                    <a:bodyPr/>
                    <a:lstStyle/>
                    <a:p>
                      <a:r>
                        <a:rPr lang="el-GR" sz="2400" dirty="0" smtClean="0"/>
                        <a:t>&lt; 3</a:t>
                      </a:r>
                      <a:r>
                        <a:rPr lang="en-US" sz="2400" dirty="0" smtClean="0"/>
                        <a:t>6</a:t>
                      </a:r>
                      <a:r>
                        <a:rPr lang="el-GR" sz="2400" dirty="0" smtClean="0"/>
                        <a:t> </a:t>
                      </a:r>
                      <a:r>
                        <a:rPr lang="en-US" sz="2400" dirty="0" smtClean="0"/>
                        <a:t>U/L</a:t>
                      </a:r>
                      <a:endParaRPr lang="el-GR" sz="2400" dirty="0"/>
                    </a:p>
                  </a:txBody>
                  <a:tcPr/>
                </a:tc>
              </a:tr>
              <a:tr h="370840">
                <a:tc>
                  <a:txBody>
                    <a:bodyPr/>
                    <a:lstStyle/>
                    <a:p>
                      <a:r>
                        <a:rPr lang="en-US" sz="2400" dirty="0" smtClean="0"/>
                        <a:t>ALP</a:t>
                      </a:r>
                      <a:endParaRPr lang="el-GR" sz="2400" dirty="0"/>
                    </a:p>
                  </a:txBody>
                  <a:tcPr/>
                </a:tc>
                <a:tc>
                  <a:txBody>
                    <a:bodyPr/>
                    <a:lstStyle/>
                    <a:p>
                      <a:r>
                        <a:rPr lang="en-US" sz="2400" dirty="0" smtClean="0"/>
                        <a:t>70</a:t>
                      </a:r>
                      <a:r>
                        <a:rPr lang="en-US" sz="2400" baseline="0" dirty="0" smtClean="0"/>
                        <a:t> U/L</a:t>
                      </a:r>
                      <a:endParaRPr lang="el-GR" sz="2400" dirty="0"/>
                    </a:p>
                  </a:txBody>
                  <a:tcPr/>
                </a:tc>
                <a:tc>
                  <a:txBody>
                    <a:bodyPr/>
                    <a:lstStyle/>
                    <a:p>
                      <a:r>
                        <a:rPr lang="en-US" sz="2400" dirty="0" smtClean="0"/>
                        <a:t>150 U/L</a:t>
                      </a:r>
                      <a:endParaRPr lang="el-GR" sz="2400" dirty="0"/>
                    </a:p>
                  </a:txBody>
                  <a:tcPr/>
                </a:tc>
                <a:tc>
                  <a:txBody>
                    <a:bodyPr/>
                    <a:lstStyle/>
                    <a:p>
                      <a:r>
                        <a:rPr lang="en-US" sz="2400" dirty="0" smtClean="0"/>
                        <a:t>&lt; 130 U/L</a:t>
                      </a:r>
                      <a:endParaRPr lang="el-GR" sz="2400" dirty="0"/>
                    </a:p>
                  </a:txBody>
                  <a:tcPr/>
                </a:tc>
              </a:tr>
              <a:tr h="370840">
                <a:tc>
                  <a:txBody>
                    <a:bodyPr/>
                    <a:lstStyle/>
                    <a:p>
                      <a:r>
                        <a:rPr lang="el-GR" sz="2400" dirty="0" smtClean="0"/>
                        <a:t>γ</a:t>
                      </a:r>
                      <a:r>
                        <a:rPr lang="en-US" sz="2400" dirty="0" smtClean="0"/>
                        <a:t>GT</a:t>
                      </a:r>
                      <a:endParaRPr lang="el-GR" sz="2400" dirty="0"/>
                    </a:p>
                  </a:txBody>
                  <a:tcPr/>
                </a:tc>
                <a:tc>
                  <a:txBody>
                    <a:bodyPr/>
                    <a:lstStyle/>
                    <a:p>
                      <a:r>
                        <a:rPr lang="en-US" sz="2400" dirty="0" smtClean="0"/>
                        <a:t>60 U/L</a:t>
                      </a:r>
                      <a:endParaRPr lang="el-GR" sz="2400" dirty="0"/>
                    </a:p>
                  </a:txBody>
                  <a:tcPr/>
                </a:tc>
                <a:tc>
                  <a:txBody>
                    <a:bodyPr/>
                    <a:lstStyle/>
                    <a:p>
                      <a:r>
                        <a:rPr lang="en-US" sz="2400" dirty="0" smtClean="0"/>
                        <a:t>135 U/L</a:t>
                      </a:r>
                      <a:endParaRPr lang="el-GR" sz="2400" dirty="0"/>
                    </a:p>
                  </a:txBody>
                  <a:tcPr/>
                </a:tc>
                <a:tc>
                  <a:txBody>
                    <a:bodyPr/>
                    <a:lstStyle/>
                    <a:p>
                      <a:r>
                        <a:rPr lang="en-US" sz="2400" dirty="0" smtClean="0"/>
                        <a:t>&lt; 40 U/L</a:t>
                      </a:r>
                      <a:endParaRPr lang="el-GR" sz="2400" dirty="0"/>
                    </a:p>
                  </a:txBody>
                  <a:tcPr/>
                </a:tc>
              </a:tr>
              <a:tr h="370840">
                <a:tc>
                  <a:txBody>
                    <a:bodyPr/>
                    <a:lstStyle/>
                    <a:p>
                      <a:r>
                        <a:rPr lang="en-US" sz="2400" dirty="0" smtClean="0"/>
                        <a:t>TBILI</a:t>
                      </a:r>
                      <a:endParaRPr lang="el-GR" sz="2400" dirty="0"/>
                    </a:p>
                  </a:txBody>
                  <a:tcPr/>
                </a:tc>
                <a:tc>
                  <a:txBody>
                    <a:bodyPr/>
                    <a:lstStyle/>
                    <a:p>
                      <a:r>
                        <a:rPr lang="el-GR" sz="2400" dirty="0" smtClean="0"/>
                        <a:t>0,2</a:t>
                      </a:r>
                      <a:r>
                        <a:rPr lang="en-US" sz="2400" dirty="0" smtClean="0"/>
                        <a:t> mg/dL</a:t>
                      </a:r>
                      <a:endParaRPr lang="el-GR" sz="2400" dirty="0"/>
                    </a:p>
                  </a:txBody>
                  <a:tcPr/>
                </a:tc>
                <a:tc>
                  <a:txBody>
                    <a:bodyPr/>
                    <a:lstStyle/>
                    <a:p>
                      <a:r>
                        <a:rPr lang="en-US" sz="2400" dirty="0" smtClean="0"/>
                        <a:t>1</a:t>
                      </a:r>
                      <a:r>
                        <a:rPr lang="el-GR" sz="2400" dirty="0" smtClean="0"/>
                        <a:t>,4</a:t>
                      </a:r>
                      <a:r>
                        <a:rPr lang="en-US" sz="2400" dirty="0" smtClean="0"/>
                        <a:t> mg/dL</a:t>
                      </a:r>
                      <a:endParaRPr lang="el-GR" sz="2400" dirty="0"/>
                    </a:p>
                  </a:txBody>
                  <a:tcPr/>
                </a:tc>
                <a:tc>
                  <a:txBody>
                    <a:bodyPr/>
                    <a:lstStyle/>
                    <a:p>
                      <a:r>
                        <a:rPr lang="en-US" sz="2400" dirty="0" smtClean="0"/>
                        <a:t>&lt; 1,2 mg/dL</a:t>
                      </a:r>
                      <a:endParaRPr lang="el-GR" sz="2400" dirty="0"/>
                    </a:p>
                  </a:txBody>
                  <a:tcPr/>
                </a:tc>
              </a:tr>
              <a:tr h="370840">
                <a:tc>
                  <a:txBody>
                    <a:bodyPr/>
                    <a:lstStyle/>
                    <a:p>
                      <a:r>
                        <a:rPr lang="en-US" sz="2400" dirty="0" smtClean="0"/>
                        <a:t>ALB</a:t>
                      </a:r>
                      <a:endParaRPr lang="el-GR" sz="2400" dirty="0"/>
                    </a:p>
                  </a:txBody>
                  <a:tcPr/>
                </a:tc>
                <a:tc>
                  <a:txBody>
                    <a:bodyPr/>
                    <a:lstStyle/>
                    <a:p>
                      <a:r>
                        <a:rPr lang="el-GR" sz="2400" dirty="0" smtClean="0"/>
                        <a:t>4 </a:t>
                      </a:r>
                      <a:r>
                        <a:rPr lang="en-US" sz="2400" dirty="0" smtClean="0"/>
                        <a:t>g/dL</a:t>
                      </a:r>
                      <a:endParaRPr lang="el-GR" sz="2400" dirty="0"/>
                    </a:p>
                  </a:txBody>
                  <a:tcPr/>
                </a:tc>
                <a:tc>
                  <a:txBody>
                    <a:bodyPr/>
                    <a:lstStyle/>
                    <a:p>
                      <a:r>
                        <a:rPr lang="en-US" sz="2400" dirty="0" smtClean="0"/>
                        <a:t>3,8 g/dL</a:t>
                      </a:r>
                      <a:endParaRPr lang="el-GR" sz="2400" dirty="0"/>
                    </a:p>
                  </a:txBody>
                  <a:tcPr/>
                </a:tc>
                <a:tc>
                  <a:txBody>
                    <a:bodyPr/>
                    <a:lstStyle/>
                    <a:p>
                      <a:r>
                        <a:rPr lang="el-GR" sz="2400" dirty="0" smtClean="0"/>
                        <a:t>2,</a:t>
                      </a:r>
                      <a:r>
                        <a:rPr lang="el-GR" sz="2400" baseline="0" dirty="0" smtClean="0"/>
                        <a:t>0 – 5,0 </a:t>
                      </a:r>
                      <a:r>
                        <a:rPr lang="en-US" sz="2400" baseline="0" dirty="0" smtClean="0"/>
                        <a:t>g/dL</a:t>
                      </a:r>
                      <a:endParaRPr lang="el-GR" sz="2400" dirty="0"/>
                    </a:p>
                  </a:txBody>
                  <a:tcPr/>
                </a:tc>
              </a:tr>
              <a:tr h="370840">
                <a:tc>
                  <a:txBody>
                    <a:bodyPr/>
                    <a:lstStyle/>
                    <a:p>
                      <a:r>
                        <a:rPr lang="en-US" sz="2400" dirty="0" smtClean="0"/>
                        <a:t>DBILI </a:t>
                      </a:r>
                      <a:r>
                        <a:rPr lang="el-GR" sz="2400" dirty="0" smtClean="0"/>
                        <a:t>ούρων</a:t>
                      </a:r>
                      <a:endParaRPr lang="el-GR" sz="2400" dirty="0"/>
                    </a:p>
                  </a:txBody>
                  <a:tcPr/>
                </a:tc>
                <a:tc>
                  <a:txBody>
                    <a:bodyPr/>
                    <a:lstStyle/>
                    <a:p>
                      <a:r>
                        <a:rPr lang="el-GR" sz="2400" dirty="0" smtClean="0"/>
                        <a:t>Θετικό</a:t>
                      </a:r>
                      <a:endParaRPr lang="el-GR" sz="2400" dirty="0"/>
                    </a:p>
                  </a:txBody>
                  <a:tcPr/>
                </a:tc>
                <a:tc>
                  <a:txBody>
                    <a:bodyPr/>
                    <a:lstStyle/>
                    <a:p>
                      <a:r>
                        <a:rPr lang="el-GR" sz="2400" dirty="0" smtClean="0"/>
                        <a:t>Θετικό</a:t>
                      </a:r>
                      <a:endParaRPr lang="el-GR" sz="2400" dirty="0"/>
                    </a:p>
                  </a:txBody>
                  <a:tcPr/>
                </a:tc>
                <a:tc>
                  <a:txBody>
                    <a:bodyPr/>
                    <a:lstStyle/>
                    <a:p>
                      <a:r>
                        <a:rPr lang="en-US" sz="2400" dirty="0" smtClean="0"/>
                        <a:t>A</a:t>
                      </a:r>
                      <a:r>
                        <a:rPr lang="el-GR" sz="2400" dirty="0" smtClean="0"/>
                        <a:t>ρνητικό</a:t>
                      </a:r>
                      <a:endParaRPr lang="el-GR" sz="2400" dirty="0"/>
                    </a:p>
                  </a:txBody>
                  <a:tcPr/>
                </a:tc>
              </a:tr>
              <a:tr h="370840">
                <a:tc>
                  <a:txBody>
                    <a:bodyPr/>
                    <a:lstStyle/>
                    <a:p>
                      <a:r>
                        <a:rPr lang="el-GR" sz="2400" dirty="0" smtClean="0"/>
                        <a:t>Ουροχολινογόνο ούρων</a:t>
                      </a:r>
                      <a:endParaRPr lang="el-GR" sz="2400" dirty="0"/>
                    </a:p>
                  </a:txBody>
                  <a:tcPr/>
                </a:tc>
                <a:tc>
                  <a:txBody>
                    <a:bodyPr/>
                    <a:lstStyle/>
                    <a:p>
                      <a:r>
                        <a:rPr lang="el-GR" sz="2400" dirty="0" smtClean="0"/>
                        <a:t>Θετικό</a:t>
                      </a:r>
                      <a:endParaRPr lang="el-GR" sz="2400" dirty="0"/>
                    </a:p>
                  </a:txBody>
                  <a:tcPr/>
                </a:tc>
                <a:tc>
                  <a:txBody>
                    <a:bodyPr/>
                    <a:lstStyle/>
                    <a:p>
                      <a:r>
                        <a:rPr lang="el-GR" sz="2400" dirty="0" smtClean="0"/>
                        <a:t>Αρνητικό</a:t>
                      </a:r>
                      <a:endParaRPr lang="el-GR" sz="2400" dirty="0"/>
                    </a:p>
                  </a:txBody>
                  <a:tcPr/>
                </a:tc>
                <a:tc>
                  <a:txBody>
                    <a:bodyPr/>
                    <a:lstStyle/>
                    <a:p>
                      <a:r>
                        <a:rPr lang="el-GR" sz="2400" dirty="0" smtClean="0"/>
                        <a:t>Αρνητικό</a:t>
                      </a:r>
                      <a:endParaRPr lang="el-GR" sz="2400" dirty="0"/>
                    </a:p>
                  </a:txBody>
                  <a:tcPr/>
                </a:tc>
              </a:tr>
            </a:tbl>
          </a:graphicData>
        </a:graphic>
      </p:graphicFrame>
      <p:sp>
        <p:nvSpPr>
          <p:cNvPr id="4" name="3 - TextBox"/>
          <p:cNvSpPr txBox="1"/>
          <p:nvPr/>
        </p:nvSpPr>
        <p:spPr>
          <a:xfrm>
            <a:off x="253884" y="5528553"/>
            <a:ext cx="8208912" cy="1200329"/>
          </a:xfrm>
          <a:prstGeom prst="rect">
            <a:avLst/>
          </a:prstGeom>
          <a:noFill/>
        </p:spPr>
        <p:txBody>
          <a:bodyPr wrap="square" rtlCol="0">
            <a:spAutoFit/>
          </a:bodyPr>
          <a:lstStyle/>
          <a:p>
            <a:r>
              <a:rPr lang="el-GR" sz="2400" dirty="0" smtClean="0">
                <a:latin typeface="+mn-lt"/>
              </a:rPr>
              <a:t>Πρώτη εβδομάδα</a:t>
            </a:r>
            <a:r>
              <a:rPr lang="en-US" sz="2400" dirty="0" smtClean="0">
                <a:latin typeface="+mn-lt"/>
              </a:rPr>
              <a:t>:</a:t>
            </a:r>
            <a:r>
              <a:rPr lang="el-GR" sz="2400" dirty="0" smtClean="0">
                <a:latin typeface="+mn-lt"/>
              </a:rPr>
              <a:t> αρχόμενη ηπατική βλάβη – οι τρανσαμινάσες προηγούνται της αύξησης </a:t>
            </a:r>
            <a:r>
              <a:rPr lang="en-US" sz="2400" dirty="0" smtClean="0">
                <a:latin typeface="+mn-lt"/>
              </a:rPr>
              <a:t>BILI</a:t>
            </a:r>
          </a:p>
          <a:p>
            <a:r>
              <a:rPr lang="el-GR" sz="2400" dirty="0" smtClean="0">
                <a:latin typeface="+mn-lt"/>
              </a:rPr>
              <a:t>Δεύτερη εβδομάδα</a:t>
            </a:r>
            <a:r>
              <a:rPr lang="en-US" sz="2400" dirty="0" smtClean="0">
                <a:latin typeface="+mn-lt"/>
              </a:rPr>
              <a:t>:  </a:t>
            </a:r>
            <a:r>
              <a:rPr lang="el-GR" sz="2400" dirty="0" smtClean="0">
                <a:latin typeface="+mn-lt"/>
              </a:rPr>
              <a:t>Σοβαρός (αιμολυτικός) ίκτερος</a:t>
            </a:r>
            <a:endParaRPr lang="el-GR" sz="2400" dirty="0">
              <a:latin typeface="+mn-lt"/>
            </a:endParaRPr>
          </a:p>
        </p:txBody>
      </p:sp>
      <p:sp>
        <p:nvSpPr>
          <p:cNvPr id="6" name="Title 5"/>
          <p:cNvSpPr>
            <a:spLocks noGrp="1"/>
          </p:cNvSpPr>
          <p:nvPr>
            <p:ph type="title"/>
          </p:nvPr>
        </p:nvSpPr>
        <p:spPr/>
        <p:txBody>
          <a:bodyPr/>
          <a:lstStyle/>
          <a:p>
            <a:r>
              <a:rPr lang="el-GR" dirty="0"/>
              <a:t>Μελέτη Περίπτωσης </a:t>
            </a:r>
            <a:r>
              <a:rPr lang="el-GR" dirty="0" smtClean="0"/>
              <a:t>2</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45</a:t>
            </a:fld>
            <a:endParaRPr lang="el-GR" dirty="0"/>
          </a:p>
        </p:txBody>
      </p:sp>
    </p:spTree>
    <p:extLst>
      <p:ext uri="{BB962C8B-B14F-4D97-AF65-F5344CB8AC3E}">
        <p14:creationId xmlns:p14="http://schemas.microsoft.com/office/powerpoint/2010/main" val="390016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1941893484"/>
              </p:ext>
            </p:extLst>
          </p:nvPr>
        </p:nvGraphicFramePr>
        <p:xfrm>
          <a:off x="179512" y="1412776"/>
          <a:ext cx="8712968" cy="3688080"/>
        </p:xfrm>
        <a:graphic>
          <a:graphicData uri="http://schemas.openxmlformats.org/drawingml/2006/table">
            <a:tbl>
              <a:tblPr firstRow="1" bandRow="1">
                <a:tableStyleId>{85BE263C-DBD7-4A20-BB59-AAB30ACAA65A}</a:tableStyleId>
              </a:tblPr>
              <a:tblGrid>
                <a:gridCol w="1656184"/>
                <a:gridCol w="2898080"/>
                <a:gridCol w="1980462"/>
                <a:gridCol w="2178242"/>
              </a:tblGrid>
              <a:tr h="370840">
                <a:tc>
                  <a:txBody>
                    <a:bodyPr/>
                    <a:lstStyle/>
                    <a:p>
                      <a:r>
                        <a:rPr lang="el-GR" sz="2000" dirty="0" smtClean="0"/>
                        <a:t>Εξέταση</a:t>
                      </a:r>
                      <a:endParaRPr lang="el-GR" sz="2000" dirty="0"/>
                    </a:p>
                  </a:txBody>
                  <a:tcPr>
                    <a:solidFill>
                      <a:srgbClr val="820000"/>
                    </a:solidFill>
                  </a:tcPr>
                </a:tc>
                <a:tc>
                  <a:txBody>
                    <a:bodyPr/>
                    <a:lstStyle/>
                    <a:p>
                      <a:r>
                        <a:rPr lang="el-GR" sz="2000" dirty="0" smtClean="0"/>
                        <a:t>Πρώτος</a:t>
                      </a:r>
                      <a:r>
                        <a:rPr lang="el-GR" sz="2000" baseline="0" dirty="0" smtClean="0"/>
                        <a:t> μήνας</a:t>
                      </a:r>
                      <a:r>
                        <a:rPr lang="en-US" sz="2000" baseline="0" dirty="0" smtClean="0"/>
                        <a:t>:</a:t>
                      </a:r>
                      <a:r>
                        <a:rPr lang="el-GR" sz="2000" baseline="0" dirty="0" smtClean="0"/>
                        <a:t> ο ασθενής προσκομίστηκε μετά από υπερβολική κατανάλωση αλκοόλ</a:t>
                      </a:r>
                      <a:endParaRPr lang="el-GR" sz="2000" dirty="0"/>
                    </a:p>
                  </a:txBody>
                  <a:tcPr>
                    <a:solidFill>
                      <a:srgbClr val="820000"/>
                    </a:solidFill>
                  </a:tcPr>
                </a:tc>
                <a:tc>
                  <a:txBody>
                    <a:bodyPr/>
                    <a:lstStyle/>
                    <a:p>
                      <a:r>
                        <a:rPr lang="el-GR" sz="2000" dirty="0" smtClean="0"/>
                        <a:t>Τέταρτος μήνας</a:t>
                      </a:r>
                      <a:r>
                        <a:rPr lang="en-US" sz="2000" dirty="0" smtClean="0"/>
                        <a:t>: </a:t>
                      </a:r>
                      <a:r>
                        <a:rPr lang="el-GR" sz="2000" dirty="0" smtClean="0"/>
                        <a:t>ο ασθενής</a:t>
                      </a:r>
                      <a:r>
                        <a:rPr lang="el-GR" sz="2000" baseline="0" dirty="0" smtClean="0"/>
                        <a:t> δεν έκοψε το αλκοόλ</a:t>
                      </a:r>
                      <a:endParaRPr lang="el-GR" sz="2000" dirty="0"/>
                    </a:p>
                  </a:txBody>
                  <a:tcPr>
                    <a:solidFill>
                      <a:srgbClr val="820000"/>
                    </a:solidFill>
                  </a:tcPr>
                </a:tc>
                <a:tc>
                  <a:txBody>
                    <a:bodyPr/>
                    <a:lstStyle/>
                    <a:p>
                      <a:r>
                        <a:rPr lang="el-GR" sz="2000" dirty="0" smtClean="0"/>
                        <a:t>Τιμές</a:t>
                      </a:r>
                      <a:r>
                        <a:rPr lang="el-GR" sz="2000" baseline="0" dirty="0" smtClean="0"/>
                        <a:t> αναφοράς</a:t>
                      </a:r>
                      <a:endParaRPr lang="el-GR" sz="2000" dirty="0"/>
                    </a:p>
                  </a:txBody>
                  <a:tcPr>
                    <a:solidFill>
                      <a:srgbClr val="820000"/>
                    </a:solidFill>
                  </a:tcPr>
                </a:tc>
              </a:tr>
              <a:tr h="370840">
                <a:tc>
                  <a:txBody>
                    <a:bodyPr/>
                    <a:lstStyle/>
                    <a:p>
                      <a:r>
                        <a:rPr lang="en-US" sz="2000" dirty="0" smtClean="0"/>
                        <a:t>GOT/AST</a:t>
                      </a:r>
                      <a:endParaRPr lang="el-GR" sz="2000" dirty="0"/>
                    </a:p>
                  </a:txBody>
                  <a:tcPr/>
                </a:tc>
                <a:tc>
                  <a:txBody>
                    <a:bodyPr/>
                    <a:lstStyle/>
                    <a:p>
                      <a:r>
                        <a:rPr lang="el-GR" sz="2000" dirty="0" smtClean="0"/>
                        <a:t>25</a:t>
                      </a:r>
                      <a:r>
                        <a:rPr lang="en-US" sz="2000" dirty="0" smtClean="0"/>
                        <a:t> U/L</a:t>
                      </a:r>
                      <a:endParaRPr lang="el-GR" sz="2000" dirty="0"/>
                    </a:p>
                  </a:txBody>
                  <a:tcPr/>
                </a:tc>
                <a:tc>
                  <a:txBody>
                    <a:bodyPr/>
                    <a:lstStyle/>
                    <a:p>
                      <a:r>
                        <a:rPr lang="el-GR" sz="2000" dirty="0" smtClean="0"/>
                        <a:t>134</a:t>
                      </a:r>
                      <a:r>
                        <a:rPr lang="en-US" sz="2000" dirty="0" smtClean="0"/>
                        <a:t> U/L</a:t>
                      </a:r>
                      <a:endParaRPr lang="el-GR" sz="2000" dirty="0"/>
                    </a:p>
                  </a:txBody>
                  <a:tcPr/>
                </a:tc>
                <a:tc>
                  <a:txBody>
                    <a:bodyPr/>
                    <a:lstStyle/>
                    <a:p>
                      <a:r>
                        <a:rPr lang="el-GR" sz="2000" dirty="0" smtClean="0"/>
                        <a:t>&lt; 3</a:t>
                      </a:r>
                      <a:r>
                        <a:rPr lang="en-US" sz="2000" dirty="0" smtClean="0"/>
                        <a:t>6</a:t>
                      </a:r>
                      <a:r>
                        <a:rPr lang="el-GR" sz="2000" dirty="0" smtClean="0"/>
                        <a:t> </a:t>
                      </a:r>
                      <a:r>
                        <a:rPr lang="en-US" sz="2000" dirty="0" smtClean="0"/>
                        <a:t>U/L</a:t>
                      </a:r>
                      <a:endParaRPr lang="el-GR" sz="2000" dirty="0"/>
                    </a:p>
                  </a:txBody>
                  <a:tcPr/>
                </a:tc>
              </a:tr>
              <a:tr h="370840">
                <a:tc>
                  <a:txBody>
                    <a:bodyPr/>
                    <a:lstStyle/>
                    <a:p>
                      <a:r>
                        <a:rPr lang="en-US" sz="2000" dirty="0" smtClean="0"/>
                        <a:t>ALP</a:t>
                      </a:r>
                      <a:endParaRPr lang="el-GR" sz="2000" dirty="0"/>
                    </a:p>
                  </a:txBody>
                  <a:tcPr/>
                </a:tc>
                <a:tc>
                  <a:txBody>
                    <a:bodyPr/>
                    <a:lstStyle/>
                    <a:p>
                      <a:r>
                        <a:rPr lang="en-US" sz="2000" dirty="0" smtClean="0"/>
                        <a:t>7</a:t>
                      </a:r>
                      <a:r>
                        <a:rPr lang="el-GR" sz="2000" dirty="0" smtClean="0"/>
                        <a:t>2</a:t>
                      </a:r>
                      <a:r>
                        <a:rPr lang="en-US" sz="2000" baseline="0" dirty="0" smtClean="0"/>
                        <a:t> U/L</a:t>
                      </a:r>
                      <a:endParaRPr lang="el-GR" sz="2000" dirty="0"/>
                    </a:p>
                  </a:txBody>
                  <a:tcPr/>
                </a:tc>
                <a:tc>
                  <a:txBody>
                    <a:bodyPr/>
                    <a:lstStyle/>
                    <a:p>
                      <a:r>
                        <a:rPr lang="el-GR" sz="2000" dirty="0" smtClean="0"/>
                        <a:t>315</a:t>
                      </a:r>
                      <a:r>
                        <a:rPr lang="en-US" sz="2000" dirty="0" smtClean="0"/>
                        <a:t> U/L</a:t>
                      </a:r>
                      <a:endParaRPr lang="el-GR" sz="2000" dirty="0"/>
                    </a:p>
                  </a:txBody>
                  <a:tcPr/>
                </a:tc>
                <a:tc>
                  <a:txBody>
                    <a:bodyPr/>
                    <a:lstStyle/>
                    <a:p>
                      <a:r>
                        <a:rPr lang="en-US" sz="2000" dirty="0" smtClean="0"/>
                        <a:t>&lt; 130 U/L</a:t>
                      </a:r>
                      <a:endParaRPr lang="el-GR" sz="2000" dirty="0"/>
                    </a:p>
                  </a:txBody>
                  <a:tcPr/>
                </a:tc>
              </a:tr>
              <a:tr h="370840">
                <a:tc>
                  <a:txBody>
                    <a:bodyPr/>
                    <a:lstStyle/>
                    <a:p>
                      <a:r>
                        <a:rPr lang="el-GR" sz="2000" dirty="0" smtClean="0"/>
                        <a:t>γ</a:t>
                      </a:r>
                      <a:r>
                        <a:rPr lang="en-US" sz="2000" dirty="0" smtClean="0"/>
                        <a:t>GT</a:t>
                      </a:r>
                      <a:endParaRPr lang="el-GR" sz="2000" dirty="0"/>
                    </a:p>
                  </a:txBody>
                  <a:tcPr/>
                </a:tc>
                <a:tc>
                  <a:txBody>
                    <a:bodyPr/>
                    <a:lstStyle/>
                    <a:p>
                      <a:r>
                        <a:rPr lang="el-GR" sz="2000" dirty="0" smtClean="0"/>
                        <a:t>245</a:t>
                      </a:r>
                      <a:r>
                        <a:rPr lang="en-US" sz="2000" dirty="0" smtClean="0"/>
                        <a:t> U/L</a:t>
                      </a:r>
                      <a:endParaRPr lang="el-GR" sz="2000" dirty="0"/>
                    </a:p>
                  </a:txBody>
                  <a:tcPr/>
                </a:tc>
                <a:tc>
                  <a:txBody>
                    <a:bodyPr/>
                    <a:lstStyle/>
                    <a:p>
                      <a:r>
                        <a:rPr lang="el-GR" sz="2000" dirty="0" smtClean="0"/>
                        <a:t>360</a:t>
                      </a:r>
                      <a:r>
                        <a:rPr lang="en-US" sz="2000" dirty="0" smtClean="0"/>
                        <a:t> U/L</a:t>
                      </a:r>
                      <a:endParaRPr lang="el-GR" sz="2000" dirty="0"/>
                    </a:p>
                  </a:txBody>
                  <a:tcPr/>
                </a:tc>
                <a:tc>
                  <a:txBody>
                    <a:bodyPr/>
                    <a:lstStyle/>
                    <a:p>
                      <a:r>
                        <a:rPr lang="en-US" sz="2000" dirty="0" smtClean="0"/>
                        <a:t>&lt; 40 U/L</a:t>
                      </a:r>
                      <a:endParaRPr lang="el-GR" sz="2000" dirty="0"/>
                    </a:p>
                  </a:txBody>
                  <a:tcPr/>
                </a:tc>
              </a:tr>
              <a:tr h="370840">
                <a:tc>
                  <a:txBody>
                    <a:bodyPr/>
                    <a:lstStyle/>
                    <a:p>
                      <a:r>
                        <a:rPr lang="en-US" sz="2000" dirty="0" smtClean="0"/>
                        <a:t>TBILI</a:t>
                      </a:r>
                      <a:endParaRPr lang="el-GR" sz="2000" dirty="0"/>
                    </a:p>
                  </a:txBody>
                  <a:tcPr/>
                </a:tc>
                <a:tc>
                  <a:txBody>
                    <a:bodyPr/>
                    <a:lstStyle/>
                    <a:p>
                      <a:r>
                        <a:rPr lang="el-GR" sz="2000" dirty="0" smtClean="0"/>
                        <a:t>0,2</a:t>
                      </a:r>
                      <a:r>
                        <a:rPr lang="en-US" sz="2000" dirty="0" smtClean="0"/>
                        <a:t> mg/dL</a:t>
                      </a:r>
                      <a:endParaRPr lang="el-GR" sz="2000" dirty="0"/>
                    </a:p>
                  </a:txBody>
                  <a:tcPr/>
                </a:tc>
                <a:tc>
                  <a:txBody>
                    <a:bodyPr/>
                    <a:lstStyle/>
                    <a:p>
                      <a:r>
                        <a:rPr lang="el-GR" sz="2000" dirty="0" smtClean="0"/>
                        <a:t>15,2 </a:t>
                      </a:r>
                      <a:r>
                        <a:rPr lang="en-US" sz="2000" dirty="0" smtClean="0"/>
                        <a:t>mg/dL</a:t>
                      </a:r>
                      <a:endParaRPr lang="el-GR" sz="2000" dirty="0"/>
                    </a:p>
                  </a:txBody>
                  <a:tcPr/>
                </a:tc>
                <a:tc>
                  <a:txBody>
                    <a:bodyPr/>
                    <a:lstStyle/>
                    <a:p>
                      <a:r>
                        <a:rPr lang="en-US" sz="2000" dirty="0" smtClean="0"/>
                        <a:t>&lt; 1,2 mg/dL</a:t>
                      </a:r>
                      <a:endParaRPr lang="el-GR" sz="2000" dirty="0"/>
                    </a:p>
                  </a:txBody>
                  <a:tcPr/>
                </a:tc>
              </a:tr>
              <a:tr h="370840">
                <a:tc>
                  <a:txBody>
                    <a:bodyPr/>
                    <a:lstStyle/>
                    <a:p>
                      <a:r>
                        <a:rPr lang="en-US" sz="2000" dirty="0" smtClean="0"/>
                        <a:t>ALB</a:t>
                      </a:r>
                      <a:endParaRPr lang="el-GR" sz="2000" dirty="0"/>
                    </a:p>
                  </a:txBody>
                  <a:tcPr/>
                </a:tc>
                <a:tc>
                  <a:txBody>
                    <a:bodyPr/>
                    <a:lstStyle/>
                    <a:p>
                      <a:r>
                        <a:rPr lang="en-US" sz="2000" dirty="0" smtClean="0"/>
                        <a:t>3,1 g/dL</a:t>
                      </a:r>
                      <a:endParaRPr lang="el-GR" sz="2000" dirty="0"/>
                    </a:p>
                  </a:txBody>
                  <a:tcPr/>
                </a:tc>
                <a:tc>
                  <a:txBody>
                    <a:bodyPr/>
                    <a:lstStyle/>
                    <a:p>
                      <a:r>
                        <a:rPr lang="en-US" sz="2000" dirty="0" smtClean="0"/>
                        <a:t>2</a:t>
                      </a:r>
                      <a:r>
                        <a:rPr lang="el-GR" sz="2000" dirty="0" smtClean="0"/>
                        <a:t>,</a:t>
                      </a:r>
                      <a:r>
                        <a:rPr lang="en-US" sz="2000" dirty="0" smtClean="0"/>
                        <a:t>5 g/dL</a:t>
                      </a:r>
                      <a:endParaRPr lang="el-GR" sz="2000" dirty="0"/>
                    </a:p>
                  </a:txBody>
                  <a:tcPr/>
                </a:tc>
                <a:tc>
                  <a:txBody>
                    <a:bodyPr/>
                    <a:lstStyle/>
                    <a:p>
                      <a:r>
                        <a:rPr lang="el-GR" sz="2000" dirty="0" smtClean="0"/>
                        <a:t>2,</a:t>
                      </a:r>
                      <a:r>
                        <a:rPr lang="el-GR" sz="2000" baseline="0" dirty="0" smtClean="0"/>
                        <a:t>0 – 5,0 </a:t>
                      </a:r>
                      <a:r>
                        <a:rPr lang="en-US" sz="2000" baseline="0" dirty="0" smtClean="0"/>
                        <a:t>g/dL</a:t>
                      </a:r>
                      <a:endParaRPr lang="el-GR" sz="2000" dirty="0"/>
                    </a:p>
                  </a:txBody>
                  <a:tcPr/>
                </a:tc>
              </a:tr>
              <a:tr h="370840">
                <a:tc>
                  <a:txBody>
                    <a:bodyPr/>
                    <a:lstStyle/>
                    <a:p>
                      <a:r>
                        <a:rPr lang="en-US" sz="2000" dirty="0" smtClean="0"/>
                        <a:t>PT</a:t>
                      </a:r>
                      <a:endParaRPr lang="el-GR" sz="2000" dirty="0"/>
                    </a:p>
                  </a:txBody>
                  <a:tcPr/>
                </a:tc>
                <a:tc>
                  <a:txBody>
                    <a:bodyPr/>
                    <a:lstStyle/>
                    <a:p>
                      <a:r>
                        <a:rPr lang="en-US" sz="2000" dirty="0" smtClean="0"/>
                        <a:t>13 sec</a:t>
                      </a:r>
                      <a:endParaRPr lang="el-GR" sz="2000" dirty="0"/>
                    </a:p>
                  </a:txBody>
                  <a:tcPr/>
                </a:tc>
                <a:tc>
                  <a:txBody>
                    <a:bodyPr/>
                    <a:lstStyle/>
                    <a:p>
                      <a:r>
                        <a:rPr lang="en-US" sz="2000" dirty="0" smtClean="0"/>
                        <a:t>25 sec</a:t>
                      </a:r>
                      <a:endParaRPr lang="el-GR" sz="2000" dirty="0"/>
                    </a:p>
                  </a:txBody>
                  <a:tcPr/>
                </a:tc>
                <a:tc>
                  <a:txBody>
                    <a:bodyPr/>
                    <a:lstStyle/>
                    <a:p>
                      <a:r>
                        <a:rPr lang="en-US" sz="2000" dirty="0" smtClean="0"/>
                        <a:t>&lt; 15 sec</a:t>
                      </a:r>
                      <a:endParaRPr lang="el-GR" sz="2000" dirty="0"/>
                    </a:p>
                  </a:txBody>
                  <a:tcPr/>
                </a:tc>
              </a:tr>
            </a:tbl>
          </a:graphicData>
        </a:graphic>
      </p:graphicFrame>
      <p:sp>
        <p:nvSpPr>
          <p:cNvPr id="4" name="3 - TextBox"/>
          <p:cNvSpPr txBox="1"/>
          <p:nvPr/>
        </p:nvSpPr>
        <p:spPr>
          <a:xfrm>
            <a:off x="102680" y="5143248"/>
            <a:ext cx="8789800" cy="1200329"/>
          </a:xfrm>
          <a:prstGeom prst="rect">
            <a:avLst/>
          </a:prstGeom>
          <a:noFill/>
        </p:spPr>
        <p:txBody>
          <a:bodyPr wrap="square" rtlCol="0">
            <a:spAutoFit/>
          </a:bodyPr>
          <a:lstStyle/>
          <a:p>
            <a:r>
              <a:rPr lang="el-GR" sz="2400" dirty="0" smtClean="0">
                <a:latin typeface="+mn-lt"/>
              </a:rPr>
              <a:t>Στην αρχή η αυξημένη γ</a:t>
            </a:r>
            <a:r>
              <a:rPr lang="en-US" sz="2400" dirty="0" smtClean="0">
                <a:latin typeface="+mn-lt"/>
              </a:rPr>
              <a:t>GT </a:t>
            </a:r>
            <a:r>
              <a:rPr lang="el-GR" sz="2400" dirty="0" smtClean="0">
                <a:latin typeface="+mn-lt"/>
              </a:rPr>
              <a:t>είναι ενδεικτική της κατανάλωσης αλκοόλ. Δεν έκοψε το αλκοόλ όπως έπρεπε και προκλήθηκε ηπατοκυτταρική βλάβη.</a:t>
            </a:r>
            <a:endParaRPr lang="el-GR" sz="2400" dirty="0">
              <a:latin typeface="+mn-lt"/>
            </a:endParaRPr>
          </a:p>
        </p:txBody>
      </p:sp>
      <p:sp>
        <p:nvSpPr>
          <p:cNvPr id="6" name="Title 5"/>
          <p:cNvSpPr>
            <a:spLocks noGrp="1"/>
          </p:cNvSpPr>
          <p:nvPr>
            <p:ph type="title"/>
          </p:nvPr>
        </p:nvSpPr>
        <p:spPr/>
        <p:txBody>
          <a:bodyPr/>
          <a:lstStyle/>
          <a:p>
            <a:r>
              <a:rPr lang="el-GR" dirty="0"/>
              <a:t>Μελέτη Περίπτωσης </a:t>
            </a:r>
            <a:r>
              <a:rPr lang="el-GR" dirty="0" smtClean="0"/>
              <a:t>3</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46</a:t>
            </a:fld>
            <a:endParaRPr lang="el-GR" dirty="0"/>
          </a:p>
        </p:txBody>
      </p:sp>
    </p:spTree>
    <p:extLst>
      <p:ext uri="{BB962C8B-B14F-4D97-AF65-F5344CB8AC3E}">
        <p14:creationId xmlns:p14="http://schemas.microsoft.com/office/powerpoint/2010/main" val="42564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3063935257"/>
              </p:ext>
            </p:extLst>
          </p:nvPr>
        </p:nvGraphicFramePr>
        <p:xfrm>
          <a:off x="683568" y="1146868"/>
          <a:ext cx="7776864" cy="3710176"/>
        </p:xfrm>
        <a:graphic>
          <a:graphicData uri="http://schemas.openxmlformats.org/drawingml/2006/table">
            <a:tbl>
              <a:tblPr firstRow="1" bandRow="1">
                <a:tableStyleId>{85BE263C-DBD7-4A20-BB59-AAB30ACAA65A}</a:tableStyleId>
              </a:tblPr>
              <a:tblGrid>
                <a:gridCol w="1683433"/>
                <a:gridCol w="4052003"/>
                <a:gridCol w="2041428"/>
              </a:tblGrid>
              <a:tr h="966976">
                <a:tc>
                  <a:txBody>
                    <a:bodyPr/>
                    <a:lstStyle/>
                    <a:p>
                      <a:r>
                        <a:rPr lang="el-GR" sz="2400" dirty="0" smtClean="0"/>
                        <a:t>Εξέταση</a:t>
                      </a:r>
                      <a:endParaRPr lang="el-GR" sz="2400" dirty="0"/>
                    </a:p>
                  </a:txBody>
                  <a:tcPr>
                    <a:solidFill>
                      <a:srgbClr val="820000"/>
                    </a:solidFill>
                  </a:tcPr>
                </a:tc>
                <a:tc>
                  <a:txBody>
                    <a:bodyPr/>
                    <a:lstStyle/>
                    <a:p>
                      <a:r>
                        <a:rPr lang="en-US" sz="2400" dirty="0" smtClean="0"/>
                        <a:t>H </a:t>
                      </a:r>
                      <a:r>
                        <a:rPr lang="el-GR" sz="2400" baseline="0" dirty="0" smtClean="0"/>
                        <a:t>ασθενής προσκομίστηκε με</a:t>
                      </a:r>
                      <a:r>
                        <a:rPr lang="en-US" sz="2400" baseline="0" dirty="0" smtClean="0"/>
                        <a:t> </a:t>
                      </a:r>
                      <a:r>
                        <a:rPr lang="el-GR" sz="2400" baseline="0" dirty="0" smtClean="0"/>
                        <a:t>κνησμό και ίκτερο</a:t>
                      </a:r>
                      <a:endParaRPr lang="el-GR" sz="2400" dirty="0"/>
                    </a:p>
                  </a:txBody>
                  <a:tcPr>
                    <a:solidFill>
                      <a:srgbClr val="820000"/>
                    </a:solidFill>
                  </a:tcPr>
                </a:tc>
                <a:tc>
                  <a:txBody>
                    <a:bodyPr/>
                    <a:lstStyle/>
                    <a:p>
                      <a:r>
                        <a:rPr lang="el-GR" sz="2400" dirty="0" smtClean="0"/>
                        <a:t>Τιμές</a:t>
                      </a:r>
                      <a:r>
                        <a:rPr lang="el-GR" sz="2400" baseline="0" dirty="0" smtClean="0"/>
                        <a:t> αναφοράς</a:t>
                      </a:r>
                      <a:endParaRPr lang="el-GR" sz="2400" dirty="0"/>
                    </a:p>
                  </a:txBody>
                  <a:tcPr>
                    <a:solidFill>
                      <a:srgbClr val="820000"/>
                    </a:solidFill>
                  </a:tcPr>
                </a:tc>
              </a:tr>
              <a:tr h="370840">
                <a:tc>
                  <a:txBody>
                    <a:bodyPr/>
                    <a:lstStyle/>
                    <a:p>
                      <a:r>
                        <a:rPr lang="en-US" sz="2400" dirty="0" smtClean="0"/>
                        <a:t>GOT/AST</a:t>
                      </a:r>
                      <a:endParaRPr lang="el-GR" sz="2400" dirty="0"/>
                    </a:p>
                  </a:txBody>
                  <a:tcPr/>
                </a:tc>
                <a:tc>
                  <a:txBody>
                    <a:bodyPr/>
                    <a:lstStyle/>
                    <a:p>
                      <a:r>
                        <a:rPr lang="el-GR" sz="2400" dirty="0" smtClean="0"/>
                        <a:t>98</a:t>
                      </a:r>
                      <a:r>
                        <a:rPr lang="en-US" sz="2400" dirty="0" smtClean="0"/>
                        <a:t> U/L</a:t>
                      </a:r>
                      <a:endParaRPr lang="el-GR" sz="2400" dirty="0"/>
                    </a:p>
                  </a:txBody>
                  <a:tcPr/>
                </a:tc>
                <a:tc>
                  <a:txBody>
                    <a:bodyPr/>
                    <a:lstStyle/>
                    <a:p>
                      <a:r>
                        <a:rPr lang="el-GR" sz="2400" dirty="0" smtClean="0"/>
                        <a:t>&lt; 3</a:t>
                      </a:r>
                      <a:r>
                        <a:rPr lang="en-US" sz="2400" dirty="0" smtClean="0"/>
                        <a:t>6</a:t>
                      </a:r>
                      <a:r>
                        <a:rPr lang="el-GR" sz="2400" dirty="0" smtClean="0"/>
                        <a:t> </a:t>
                      </a:r>
                      <a:r>
                        <a:rPr lang="en-US" sz="2400" dirty="0" smtClean="0"/>
                        <a:t>U/L</a:t>
                      </a:r>
                      <a:endParaRPr lang="el-GR" sz="2400" dirty="0"/>
                    </a:p>
                  </a:txBody>
                  <a:tcPr/>
                </a:tc>
              </a:tr>
              <a:tr h="370840">
                <a:tc>
                  <a:txBody>
                    <a:bodyPr/>
                    <a:lstStyle/>
                    <a:p>
                      <a:r>
                        <a:rPr lang="en-US" sz="2400" dirty="0" smtClean="0"/>
                        <a:t>ALP</a:t>
                      </a:r>
                      <a:endParaRPr lang="el-GR" sz="2400" dirty="0"/>
                    </a:p>
                  </a:txBody>
                  <a:tcPr/>
                </a:tc>
                <a:tc>
                  <a:txBody>
                    <a:bodyPr/>
                    <a:lstStyle/>
                    <a:p>
                      <a:r>
                        <a:rPr lang="en-US" sz="2400" dirty="0" smtClean="0"/>
                        <a:t>522 </a:t>
                      </a:r>
                      <a:r>
                        <a:rPr lang="en-US" sz="2400" baseline="0" dirty="0" smtClean="0"/>
                        <a:t>U/L</a:t>
                      </a:r>
                      <a:endParaRPr lang="el-GR" sz="2400" dirty="0"/>
                    </a:p>
                  </a:txBody>
                  <a:tcPr/>
                </a:tc>
                <a:tc>
                  <a:txBody>
                    <a:bodyPr/>
                    <a:lstStyle/>
                    <a:p>
                      <a:r>
                        <a:rPr lang="en-US" sz="2400" dirty="0" smtClean="0"/>
                        <a:t>&lt; 130 U/L</a:t>
                      </a:r>
                      <a:endParaRPr lang="el-GR" sz="2400" dirty="0"/>
                    </a:p>
                  </a:txBody>
                  <a:tcPr/>
                </a:tc>
              </a:tr>
              <a:tr h="370840">
                <a:tc>
                  <a:txBody>
                    <a:bodyPr/>
                    <a:lstStyle/>
                    <a:p>
                      <a:r>
                        <a:rPr lang="el-GR" sz="2400" dirty="0" smtClean="0"/>
                        <a:t>γ</a:t>
                      </a:r>
                      <a:r>
                        <a:rPr lang="en-US" sz="2400" dirty="0" smtClean="0"/>
                        <a:t>GT</a:t>
                      </a:r>
                      <a:endParaRPr lang="el-GR" sz="2400" dirty="0"/>
                    </a:p>
                  </a:txBody>
                  <a:tcPr/>
                </a:tc>
                <a:tc>
                  <a:txBody>
                    <a:bodyPr/>
                    <a:lstStyle/>
                    <a:p>
                      <a:r>
                        <a:rPr lang="el-GR" sz="2400" dirty="0" smtClean="0"/>
                        <a:t>24</a:t>
                      </a:r>
                      <a:r>
                        <a:rPr lang="en-US" sz="2400" dirty="0" smtClean="0"/>
                        <a:t>2 U/L</a:t>
                      </a:r>
                      <a:endParaRPr lang="el-GR" sz="2400" dirty="0"/>
                    </a:p>
                  </a:txBody>
                  <a:tcPr/>
                </a:tc>
                <a:tc>
                  <a:txBody>
                    <a:bodyPr/>
                    <a:lstStyle/>
                    <a:p>
                      <a:r>
                        <a:rPr lang="en-US" sz="2400" dirty="0" smtClean="0"/>
                        <a:t>&lt; 40 U/L</a:t>
                      </a:r>
                      <a:endParaRPr lang="el-GR" sz="2400" dirty="0"/>
                    </a:p>
                  </a:txBody>
                  <a:tcPr/>
                </a:tc>
              </a:tr>
              <a:tr h="370840">
                <a:tc>
                  <a:txBody>
                    <a:bodyPr/>
                    <a:lstStyle/>
                    <a:p>
                      <a:r>
                        <a:rPr lang="en-US" sz="2400" dirty="0" smtClean="0"/>
                        <a:t>TBILI</a:t>
                      </a:r>
                      <a:endParaRPr lang="el-GR" sz="2400" dirty="0"/>
                    </a:p>
                  </a:txBody>
                  <a:tcPr/>
                </a:tc>
                <a:tc>
                  <a:txBody>
                    <a:bodyPr/>
                    <a:lstStyle/>
                    <a:p>
                      <a:r>
                        <a:rPr lang="el-GR" sz="2400" dirty="0" smtClean="0"/>
                        <a:t>19,1</a:t>
                      </a:r>
                      <a:r>
                        <a:rPr lang="en-US" sz="2400" dirty="0" smtClean="0"/>
                        <a:t> mg/dL</a:t>
                      </a:r>
                      <a:endParaRPr lang="el-GR" sz="2400" dirty="0"/>
                    </a:p>
                  </a:txBody>
                  <a:tcPr/>
                </a:tc>
                <a:tc>
                  <a:txBody>
                    <a:bodyPr/>
                    <a:lstStyle/>
                    <a:p>
                      <a:r>
                        <a:rPr lang="en-US" sz="2400" dirty="0" smtClean="0"/>
                        <a:t>&lt; 1,2 mg/dL</a:t>
                      </a:r>
                      <a:endParaRPr lang="el-GR" sz="2400" dirty="0"/>
                    </a:p>
                  </a:txBody>
                  <a:tcPr/>
                </a:tc>
              </a:tr>
              <a:tr h="370840">
                <a:tc>
                  <a:txBody>
                    <a:bodyPr/>
                    <a:lstStyle/>
                    <a:p>
                      <a:r>
                        <a:rPr lang="en-US" sz="2400" dirty="0" smtClean="0"/>
                        <a:t>ALB</a:t>
                      </a:r>
                      <a:endParaRPr lang="el-GR" sz="2400" dirty="0"/>
                    </a:p>
                  </a:txBody>
                  <a:tcPr/>
                </a:tc>
                <a:tc>
                  <a:txBody>
                    <a:bodyPr/>
                    <a:lstStyle/>
                    <a:p>
                      <a:r>
                        <a:rPr lang="el-GR" sz="2400" dirty="0" smtClean="0"/>
                        <a:t>1</a:t>
                      </a:r>
                      <a:r>
                        <a:rPr lang="en-US" sz="2400" dirty="0" smtClean="0"/>
                        <a:t>,</a:t>
                      </a:r>
                      <a:r>
                        <a:rPr lang="el-GR" sz="2400" dirty="0" smtClean="0"/>
                        <a:t>8</a:t>
                      </a:r>
                      <a:r>
                        <a:rPr lang="en-US" sz="2400" dirty="0" smtClean="0"/>
                        <a:t> g/dL</a:t>
                      </a:r>
                      <a:endParaRPr lang="el-GR" sz="2400" dirty="0"/>
                    </a:p>
                  </a:txBody>
                  <a:tcPr/>
                </a:tc>
                <a:tc>
                  <a:txBody>
                    <a:bodyPr/>
                    <a:lstStyle/>
                    <a:p>
                      <a:r>
                        <a:rPr lang="el-GR" sz="2400" dirty="0" smtClean="0"/>
                        <a:t>2,</a:t>
                      </a:r>
                      <a:r>
                        <a:rPr lang="el-GR" sz="2400" baseline="0" dirty="0" smtClean="0"/>
                        <a:t>0 – 5,0 </a:t>
                      </a:r>
                      <a:r>
                        <a:rPr lang="en-US" sz="2400" baseline="0" dirty="0" smtClean="0"/>
                        <a:t>g/dL</a:t>
                      </a:r>
                      <a:endParaRPr lang="el-GR" sz="2400" dirty="0"/>
                    </a:p>
                  </a:txBody>
                  <a:tcPr/>
                </a:tc>
              </a:tr>
              <a:tr h="370840">
                <a:tc>
                  <a:txBody>
                    <a:bodyPr/>
                    <a:lstStyle/>
                    <a:p>
                      <a:r>
                        <a:rPr lang="en-US" sz="2400" dirty="0" smtClean="0"/>
                        <a:t>TP</a:t>
                      </a:r>
                      <a:endParaRPr lang="el-GR" sz="2400" dirty="0"/>
                    </a:p>
                  </a:txBody>
                  <a:tcPr/>
                </a:tc>
                <a:tc>
                  <a:txBody>
                    <a:bodyPr/>
                    <a:lstStyle/>
                    <a:p>
                      <a:r>
                        <a:rPr lang="en-US" sz="2400" dirty="0" smtClean="0"/>
                        <a:t>8,5 g/L</a:t>
                      </a:r>
                      <a:endParaRPr lang="el-GR" sz="2400" dirty="0"/>
                    </a:p>
                  </a:txBody>
                  <a:tcPr/>
                </a:tc>
                <a:tc>
                  <a:txBody>
                    <a:bodyPr/>
                    <a:lstStyle/>
                    <a:p>
                      <a:r>
                        <a:rPr lang="en-US" sz="2400" dirty="0" smtClean="0"/>
                        <a:t>6,2 – 8,5 g/dL</a:t>
                      </a:r>
                      <a:endParaRPr lang="el-GR" sz="2400" dirty="0"/>
                    </a:p>
                  </a:txBody>
                  <a:tcPr/>
                </a:tc>
              </a:tr>
            </a:tbl>
          </a:graphicData>
        </a:graphic>
      </p:graphicFrame>
      <p:sp>
        <p:nvSpPr>
          <p:cNvPr id="4" name="3 - TextBox"/>
          <p:cNvSpPr txBox="1"/>
          <p:nvPr/>
        </p:nvSpPr>
        <p:spPr>
          <a:xfrm>
            <a:off x="575080" y="4946652"/>
            <a:ext cx="7848872" cy="1569660"/>
          </a:xfrm>
          <a:prstGeom prst="rect">
            <a:avLst/>
          </a:prstGeom>
          <a:noFill/>
        </p:spPr>
        <p:txBody>
          <a:bodyPr wrap="square" rtlCol="0">
            <a:spAutoFit/>
          </a:bodyPr>
          <a:lstStyle/>
          <a:p>
            <a:r>
              <a:rPr lang="el-GR" sz="2400" dirty="0" smtClean="0">
                <a:latin typeface="+mn-lt"/>
              </a:rPr>
              <a:t>Η αυξημένη </a:t>
            </a:r>
            <a:r>
              <a:rPr lang="en-US" sz="2400" dirty="0" smtClean="0">
                <a:latin typeface="+mn-lt"/>
              </a:rPr>
              <a:t>ALP </a:t>
            </a:r>
            <a:r>
              <a:rPr lang="el-GR" sz="2400" dirty="0" smtClean="0">
                <a:latin typeface="+mn-lt"/>
              </a:rPr>
              <a:t>είναι ενδεικτική χολόστασης. Η χαμηλή </a:t>
            </a:r>
            <a:r>
              <a:rPr lang="en-US" sz="2400" dirty="0" smtClean="0">
                <a:latin typeface="+mn-lt"/>
              </a:rPr>
              <a:t>ALB </a:t>
            </a:r>
            <a:r>
              <a:rPr lang="el-GR" sz="2400" dirty="0" smtClean="0">
                <a:latin typeface="+mn-lt"/>
              </a:rPr>
              <a:t>χρόνιας ηπατικής πάθησης. Η αυξημένη </a:t>
            </a:r>
            <a:r>
              <a:rPr lang="en-US" sz="2400" dirty="0" smtClean="0">
                <a:latin typeface="+mn-lt"/>
              </a:rPr>
              <a:t>TP </a:t>
            </a:r>
            <a:r>
              <a:rPr lang="el-GR" sz="2400" dirty="0" smtClean="0">
                <a:latin typeface="+mn-lt"/>
              </a:rPr>
              <a:t>δείχνει αυτοάνοση ηπατίτιδα προφανώς πρωτοπαθή χολική κίρρωση γεγονός που επιβεβαιώνεται από τον κνησμό.</a:t>
            </a:r>
            <a:endParaRPr lang="el-GR" sz="2400" dirty="0">
              <a:latin typeface="+mn-lt"/>
            </a:endParaRPr>
          </a:p>
        </p:txBody>
      </p:sp>
      <p:sp>
        <p:nvSpPr>
          <p:cNvPr id="6" name="Title 5"/>
          <p:cNvSpPr>
            <a:spLocks noGrp="1"/>
          </p:cNvSpPr>
          <p:nvPr>
            <p:ph type="title"/>
          </p:nvPr>
        </p:nvSpPr>
        <p:spPr/>
        <p:txBody>
          <a:bodyPr/>
          <a:lstStyle/>
          <a:p>
            <a:r>
              <a:rPr lang="el-GR" dirty="0"/>
              <a:t>Μελέτη Περίπτωσης </a:t>
            </a:r>
            <a:r>
              <a:rPr lang="el-GR" dirty="0" smtClean="0"/>
              <a:t>4</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47</a:t>
            </a:fld>
            <a:endParaRPr lang="el-GR" dirty="0"/>
          </a:p>
        </p:txBody>
      </p:sp>
    </p:spTree>
    <p:extLst>
      <p:ext uri="{BB962C8B-B14F-4D97-AF65-F5344CB8AC3E}">
        <p14:creationId xmlns:p14="http://schemas.microsoft.com/office/powerpoint/2010/main" val="139064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2802084650"/>
              </p:ext>
            </p:extLst>
          </p:nvPr>
        </p:nvGraphicFramePr>
        <p:xfrm>
          <a:off x="348696" y="1124744"/>
          <a:ext cx="8446609" cy="3078480"/>
        </p:xfrm>
        <a:graphic>
          <a:graphicData uri="http://schemas.openxmlformats.org/drawingml/2006/table">
            <a:tbl>
              <a:tblPr firstRow="1" bandRow="1">
                <a:tableStyleId>{85BE263C-DBD7-4A20-BB59-AAB30ACAA65A}</a:tableStyleId>
              </a:tblPr>
              <a:tblGrid>
                <a:gridCol w="2270593"/>
                <a:gridCol w="3958780"/>
                <a:gridCol w="2217236"/>
              </a:tblGrid>
              <a:tr h="370840">
                <a:tc>
                  <a:txBody>
                    <a:bodyPr/>
                    <a:lstStyle/>
                    <a:p>
                      <a:r>
                        <a:rPr lang="el-GR" sz="2000" dirty="0" smtClean="0"/>
                        <a:t>Εξέταση</a:t>
                      </a:r>
                      <a:endParaRPr lang="el-GR" sz="2000" dirty="0"/>
                    </a:p>
                  </a:txBody>
                  <a:tcPr>
                    <a:solidFill>
                      <a:srgbClr val="820000"/>
                    </a:solidFill>
                  </a:tcPr>
                </a:tc>
                <a:tc>
                  <a:txBody>
                    <a:bodyPr/>
                    <a:lstStyle/>
                    <a:p>
                      <a:r>
                        <a:rPr lang="en-US" sz="2000" dirty="0" smtClean="0"/>
                        <a:t>H </a:t>
                      </a:r>
                      <a:r>
                        <a:rPr lang="el-GR" sz="2000" baseline="0" dirty="0" smtClean="0"/>
                        <a:t>ασθενής προσκομίστηκε με</a:t>
                      </a:r>
                      <a:r>
                        <a:rPr lang="en-US" sz="2000" baseline="0" dirty="0" smtClean="0"/>
                        <a:t> </a:t>
                      </a:r>
                      <a:r>
                        <a:rPr lang="el-GR" sz="2000" baseline="0" dirty="0" smtClean="0"/>
                        <a:t>ανεξήγητο ίκτερο</a:t>
                      </a:r>
                      <a:endParaRPr lang="el-GR" sz="2000" dirty="0"/>
                    </a:p>
                  </a:txBody>
                  <a:tcPr>
                    <a:solidFill>
                      <a:srgbClr val="820000"/>
                    </a:solidFill>
                  </a:tcPr>
                </a:tc>
                <a:tc>
                  <a:txBody>
                    <a:bodyPr/>
                    <a:lstStyle/>
                    <a:p>
                      <a:r>
                        <a:rPr lang="el-GR" sz="2000" dirty="0" smtClean="0"/>
                        <a:t>Τιμές</a:t>
                      </a:r>
                      <a:r>
                        <a:rPr lang="el-GR" sz="2000" baseline="0" dirty="0" smtClean="0"/>
                        <a:t> αναφοράς</a:t>
                      </a:r>
                      <a:endParaRPr lang="el-GR" sz="2000" dirty="0"/>
                    </a:p>
                  </a:txBody>
                  <a:tcPr>
                    <a:solidFill>
                      <a:srgbClr val="820000"/>
                    </a:solidFill>
                  </a:tcPr>
                </a:tc>
              </a:tr>
              <a:tr h="370840">
                <a:tc>
                  <a:txBody>
                    <a:bodyPr/>
                    <a:lstStyle/>
                    <a:p>
                      <a:r>
                        <a:rPr lang="en-US" sz="2000" dirty="0" smtClean="0"/>
                        <a:t>GOT/AST</a:t>
                      </a:r>
                      <a:endParaRPr lang="el-GR" sz="2000" dirty="0"/>
                    </a:p>
                  </a:txBody>
                  <a:tcPr/>
                </a:tc>
                <a:tc>
                  <a:txBody>
                    <a:bodyPr/>
                    <a:lstStyle/>
                    <a:p>
                      <a:r>
                        <a:rPr lang="el-GR" sz="2000" dirty="0" smtClean="0"/>
                        <a:t>35</a:t>
                      </a:r>
                      <a:r>
                        <a:rPr lang="en-US" sz="2000" dirty="0" smtClean="0"/>
                        <a:t> U/L</a:t>
                      </a:r>
                      <a:endParaRPr lang="el-GR" sz="2000" dirty="0"/>
                    </a:p>
                  </a:txBody>
                  <a:tcPr/>
                </a:tc>
                <a:tc>
                  <a:txBody>
                    <a:bodyPr/>
                    <a:lstStyle/>
                    <a:p>
                      <a:r>
                        <a:rPr lang="el-GR" sz="2000" dirty="0" smtClean="0"/>
                        <a:t>&lt; 3</a:t>
                      </a:r>
                      <a:r>
                        <a:rPr lang="en-US" sz="2000" dirty="0" smtClean="0"/>
                        <a:t>6</a:t>
                      </a:r>
                      <a:r>
                        <a:rPr lang="el-GR" sz="2000" dirty="0" smtClean="0"/>
                        <a:t> </a:t>
                      </a:r>
                      <a:r>
                        <a:rPr lang="en-US" sz="2000" dirty="0" smtClean="0"/>
                        <a:t>U/L</a:t>
                      </a:r>
                      <a:endParaRPr lang="el-GR" sz="2000" dirty="0"/>
                    </a:p>
                  </a:txBody>
                  <a:tcPr/>
                </a:tc>
              </a:tr>
              <a:tr h="370840">
                <a:tc>
                  <a:txBody>
                    <a:bodyPr/>
                    <a:lstStyle/>
                    <a:p>
                      <a:r>
                        <a:rPr lang="en-US" sz="2000" dirty="0" smtClean="0"/>
                        <a:t>ALP</a:t>
                      </a:r>
                      <a:endParaRPr lang="el-GR" sz="2000" dirty="0"/>
                    </a:p>
                  </a:txBody>
                  <a:tcPr/>
                </a:tc>
                <a:tc>
                  <a:txBody>
                    <a:bodyPr/>
                    <a:lstStyle/>
                    <a:p>
                      <a:r>
                        <a:rPr lang="el-GR" sz="2000" dirty="0" smtClean="0"/>
                        <a:t>74</a:t>
                      </a:r>
                      <a:r>
                        <a:rPr lang="en-US" sz="2000" dirty="0" smtClean="0"/>
                        <a:t> </a:t>
                      </a:r>
                      <a:r>
                        <a:rPr lang="en-US" sz="2000" baseline="0" dirty="0" smtClean="0"/>
                        <a:t>U/L</a:t>
                      </a:r>
                      <a:endParaRPr lang="el-GR" sz="2000" dirty="0"/>
                    </a:p>
                  </a:txBody>
                  <a:tcPr/>
                </a:tc>
                <a:tc>
                  <a:txBody>
                    <a:bodyPr/>
                    <a:lstStyle/>
                    <a:p>
                      <a:r>
                        <a:rPr lang="en-US" sz="2000" dirty="0" smtClean="0"/>
                        <a:t>&lt; 130 U/L</a:t>
                      </a:r>
                      <a:endParaRPr lang="el-GR" sz="2000" dirty="0"/>
                    </a:p>
                  </a:txBody>
                  <a:tcPr/>
                </a:tc>
              </a:tr>
              <a:tr h="370840">
                <a:tc>
                  <a:txBody>
                    <a:bodyPr/>
                    <a:lstStyle/>
                    <a:p>
                      <a:r>
                        <a:rPr lang="en-US" sz="2000" dirty="0" smtClean="0"/>
                        <a:t>TBILI</a:t>
                      </a:r>
                      <a:endParaRPr lang="el-GR" sz="2000" dirty="0"/>
                    </a:p>
                  </a:txBody>
                  <a:tcPr/>
                </a:tc>
                <a:tc>
                  <a:txBody>
                    <a:bodyPr/>
                    <a:lstStyle/>
                    <a:p>
                      <a:r>
                        <a:rPr lang="el-GR" sz="2000" dirty="0" smtClean="0"/>
                        <a:t>3,5</a:t>
                      </a:r>
                      <a:r>
                        <a:rPr lang="en-US" sz="2000" dirty="0" smtClean="0"/>
                        <a:t> mg/dL</a:t>
                      </a:r>
                      <a:endParaRPr lang="el-GR" sz="2000" dirty="0"/>
                    </a:p>
                  </a:txBody>
                  <a:tcPr/>
                </a:tc>
                <a:tc>
                  <a:txBody>
                    <a:bodyPr/>
                    <a:lstStyle/>
                    <a:p>
                      <a:r>
                        <a:rPr lang="en-US" sz="2000" dirty="0" smtClean="0"/>
                        <a:t>&lt; 1,2 mg/dL</a:t>
                      </a:r>
                      <a:endParaRPr lang="el-GR" sz="2000" dirty="0"/>
                    </a:p>
                  </a:txBody>
                  <a:tcPr/>
                </a:tc>
              </a:tr>
              <a:tr h="370840">
                <a:tc>
                  <a:txBody>
                    <a:bodyPr/>
                    <a:lstStyle/>
                    <a:p>
                      <a:r>
                        <a:rPr lang="el-GR" sz="2000" dirty="0" smtClean="0"/>
                        <a:t>Αιμοσφαιρίνη</a:t>
                      </a:r>
                      <a:endParaRPr lang="el-GR" sz="2000" dirty="0"/>
                    </a:p>
                  </a:txBody>
                  <a:tcPr/>
                </a:tc>
                <a:tc>
                  <a:txBody>
                    <a:bodyPr/>
                    <a:lstStyle/>
                    <a:p>
                      <a:r>
                        <a:rPr lang="el-GR" sz="2000" dirty="0" smtClean="0"/>
                        <a:t>16 </a:t>
                      </a:r>
                      <a:r>
                        <a:rPr lang="en-US" sz="2000" dirty="0" smtClean="0"/>
                        <a:t>g/L</a:t>
                      </a:r>
                      <a:endParaRPr lang="el-GR" sz="2000" dirty="0"/>
                    </a:p>
                  </a:txBody>
                  <a:tcPr/>
                </a:tc>
                <a:tc>
                  <a:txBody>
                    <a:bodyPr/>
                    <a:lstStyle/>
                    <a:p>
                      <a:r>
                        <a:rPr lang="en-US" sz="2000" dirty="0" smtClean="0"/>
                        <a:t>14 – 18 g/L</a:t>
                      </a:r>
                      <a:endParaRPr lang="el-GR" sz="2000" dirty="0"/>
                    </a:p>
                  </a:txBody>
                  <a:tcPr/>
                </a:tc>
              </a:tr>
              <a:tr h="370840">
                <a:tc>
                  <a:txBody>
                    <a:bodyPr/>
                    <a:lstStyle/>
                    <a:p>
                      <a:r>
                        <a:rPr lang="el-GR" sz="2000" dirty="0" smtClean="0"/>
                        <a:t>Δικτυοκύτταρα</a:t>
                      </a:r>
                      <a:endParaRPr lang="el-GR" sz="2000" dirty="0"/>
                    </a:p>
                  </a:txBody>
                  <a:tcPr/>
                </a:tc>
                <a:tc>
                  <a:txBody>
                    <a:bodyPr/>
                    <a:lstStyle/>
                    <a:p>
                      <a:r>
                        <a:rPr lang="el-GR" sz="2000" dirty="0" smtClean="0"/>
                        <a:t>1%</a:t>
                      </a:r>
                      <a:endParaRPr lang="el-GR" sz="2000" dirty="0"/>
                    </a:p>
                  </a:txBody>
                  <a:tcPr/>
                </a:tc>
                <a:tc>
                  <a:txBody>
                    <a:bodyPr/>
                    <a:lstStyle/>
                    <a:p>
                      <a:r>
                        <a:rPr lang="el-GR" sz="2000" dirty="0" smtClean="0"/>
                        <a:t>&lt; 2,5%</a:t>
                      </a:r>
                      <a:endParaRPr lang="el-GR" sz="2000" dirty="0"/>
                    </a:p>
                  </a:txBody>
                  <a:tcPr/>
                </a:tc>
              </a:tr>
              <a:tr h="370840">
                <a:tc>
                  <a:txBody>
                    <a:bodyPr/>
                    <a:lstStyle/>
                    <a:p>
                      <a:r>
                        <a:rPr lang="en-US" sz="2000" dirty="0" smtClean="0"/>
                        <a:t>DBILI</a:t>
                      </a:r>
                      <a:r>
                        <a:rPr lang="en-US" sz="2000" baseline="0" dirty="0" smtClean="0"/>
                        <a:t> </a:t>
                      </a:r>
                      <a:r>
                        <a:rPr lang="el-GR" sz="2000" baseline="0" dirty="0" smtClean="0"/>
                        <a:t>ούρων</a:t>
                      </a:r>
                      <a:endParaRPr lang="el-GR" sz="2000" dirty="0"/>
                    </a:p>
                  </a:txBody>
                  <a:tcPr/>
                </a:tc>
                <a:tc>
                  <a:txBody>
                    <a:bodyPr/>
                    <a:lstStyle/>
                    <a:p>
                      <a:r>
                        <a:rPr lang="el-GR" sz="2000" dirty="0" smtClean="0"/>
                        <a:t>Αρνητική</a:t>
                      </a:r>
                      <a:endParaRPr lang="el-GR" sz="2000" dirty="0"/>
                    </a:p>
                  </a:txBody>
                  <a:tcPr/>
                </a:tc>
                <a:tc>
                  <a:txBody>
                    <a:bodyPr/>
                    <a:lstStyle/>
                    <a:p>
                      <a:r>
                        <a:rPr lang="el-GR" sz="2000" dirty="0" smtClean="0"/>
                        <a:t>Αρνητική</a:t>
                      </a:r>
                      <a:endParaRPr lang="el-GR" sz="2000" dirty="0"/>
                    </a:p>
                  </a:txBody>
                  <a:tcPr/>
                </a:tc>
              </a:tr>
            </a:tbl>
          </a:graphicData>
        </a:graphic>
      </p:graphicFrame>
      <p:sp>
        <p:nvSpPr>
          <p:cNvPr id="4" name="3 - TextBox"/>
          <p:cNvSpPr txBox="1"/>
          <p:nvPr/>
        </p:nvSpPr>
        <p:spPr>
          <a:xfrm>
            <a:off x="227880" y="4293096"/>
            <a:ext cx="7848872" cy="2308324"/>
          </a:xfrm>
          <a:prstGeom prst="rect">
            <a:avLst/>
          </a:prstGeom>
          <a:noFill/>
        </p:spPr>
        <p:txBody>
          <a:bodyPr wrap="square" rtlCol="0">
            <a:spAutoFit/>
          </a:bodyPr>
          <a:lstStyle/>
          <a:p>
            <a:pPr>
              <a:lnSpc>
                <a:spcPct val="120000"/>
              </a:lnSpc>
            </a:pPr>
            <a:r>
              <a:rPr lang="el-GR" sz="2000" dirty="0" smtClean="0">
                <a:latin typeface="+mn-lt"/>
              </a:rPr>
              <a:t>Η φυσιολογική </a:t>
            </a:r>
            <a:r>
              <a:rPr lang="en-US" sz="2000" dirty="0" smtClean="0">
                <a:latin typeface="+mn-lt"/>
              </a:rPr>
              <a:t>ALP </a:t>
            </a:r>
            <a:r>
              <a:rPr lang="el-GR" sz="2000" dirty="0" smtClean="0">
                <a:latin typeface="+mn-lt"/>
              </a:rPr>
              <a:t>δείχνει ότι δεν υπάρχει χολόσταση. Η χαμηλή </a:t>
            </a:r>
            <a:r>
              <a:rPr lang="en-US" sz="2000" dirty="0" smtClean="0">
                <a:latin typeface="+mn-lt"/>
              </a:rPr>
              <a:t>GOT </a:t>
            </a:r>
            <a:r>
              <a:rPr lang="el-GR" sz="2000" dirty="0" smtClean="0">
                <a:latin typeface="+mn-lt"/>
              </a:rPr>
              <a:t>δείχνει ότι υπάρχει ηπατοκυτταρική νόσος. Θεωρητικά υπάρχει αιμολυτικός ίκτερος αφού δεν υπάρχει άλλη εξήγηση της αυξημένης </a:t>
            </a:r>
            <a:r>
              <a:rPr lang="en-US" sz="2000" dirty="0" smtClean="0">
                <a:latin typeface="+mn-lt"/>
              </a:rPr>
              <a:t>TBILI. A</a:t>
            </a:r>
            <a:r>
              <a:rPr lang="el-GR" sz="2000" dirty="0" smtClean="0">
                <a:latin typeface="+mn-lt"/>
              </a:rPr>
              <a:t>φού</a:t>
            </a:r>
            <a:r>
              <a:rPr lang="el-GR" sz="2000" dirty="0" smtClean="0">
                <a:latin typeface="+mn-lt"/>
              </a:rPr>
              <a:t> η χολερυθρίνη ούρων είναι αρνητική τότε δεν υπάρχει μη συζευγμένη χολερυθριναιμία. Η αυξημένη χολερυθρίνη θα πρέπει να αποδοθεί σε κληρονομική νόσο πιθανότατα </a:t>
            </a:r>
            <a:r>
              <a:rPr lang="en-US" sz="2000" dirty="0" smtClean="0">
                <a:latin typeface="+mn-lt"/>
              </a:rPr>
              <a:t>Gilbert.</a:t>
            </a:r>
            <a:endParaRPr lang="el-GR" sz="2000" dirty="0">
              <a:latin typeface="+mn-lt"/>
            </a:endParaRPr>
          </a:p>
        </p:txBody>
      </p:sp>
      <p:sp>
        <p:nvSpPr>
          <p:cNvPr id="6" name="Title 5"/>
          <p:cNvSpPr>
            <a:spLocks noGrp="1"/>
          </p:cNvSpPr>
          <p:nvPr>
            <p:ph type="title"/>
          </p:nvPr>
        </p:nvSpPr>
        <p:spPr/>
        <p:txBody>
          <a:bodyPr/>
          <a:lstStyle/>
          <a:p>
            <a:r>
              <a:rPr lang="el-GR" dirty="0"/>
              <a:t>Μελέτη Περίπτωσης </a:t>
            </a:r>
            <a:r>
              <a:rPr lang="el-GR" dirty="0" smtClean="0"/>
              <a:t>5</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48</a:t>
            </a:fld>
            <a:endParaRPr lang="el-GR" dirty="0"/>
          </a:p>
        </p:txBody>
      </p:sp>
    </p:spTree>
    <p:extLst>
      <p:ext uri="{BB962C8B-B14F-4D97-AF65-F5344CB8AC3E}">
        <p14:creationId xmlns:p14="http://schemas.microsoft.com/office/powerpoint/2010/main" val="220236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684213" y="1412875"/>
            <a:ext cx="3671887" cy="400110"/>
          </a:xfrm>
          <a:prstGeom prst="rect">
            <a:avLst/>
          </a:prstGeom>
          <a:noFill/>
          <a:ln w="9525">
            <a:noFill/>
            <a:miter lim="800000"/>
            <a:headEnd/>
            <a:tailEnd/>
          </a:ln>
        </p:spPr>
        <p:txBody>
          <a:bodyPr>
            <a:spAutoFit/>
          </a:bodyPr>
          <a:lstStyle/>
          <a:p>
            <a:pPr>
              <a:spcBef>
                <a:spcPct val="50000"/>
              </a:spcBef>
            </a:pPr>
            <a:r>
              <a:rPr lang="el-GR" sz="2000" b="1" dirty="0">
                <a:latin typeface="+mn-lt"/>
              </a:rPr>
              <a:t>Ήπαρ - χολή</a:t>
            </a:r>
          </a:p>
        </p:txBody>
      </p:sp>
      <p:sp>
        <p:nvSpPr>
          <p:cNvPr id="20484" name="Text Box 4"/>
          <p:cNvSpPr txBox="1">
            <a:spLocks noChangeArrowheads="1"/>
          </p:cNvSpPr>
          <p:nvPr/>
        </p:nvSpPr>
        <p:spPr bwMode="auto">
          <a:xfrm>
            <a:off x="3851275" y="1268413"/>
            <a:ext cx="5292725" cy="1192212"/>
          </a:xfrm>
          <a:prstGeom prst="rect">
            <a:avLst/>
          </a:prstGeom>
          <a:noFill/>
          <a:ln w="9525">
            <a:noFill/>
            <a:miter lim="800000"/>
            <a:headEnd/>
            <a:tailEnd/>
          </a:ln>
        </p:spPr>
        <p:txBody>
          <a:bodyPr>
            <a:spAutoFit/>
          </a:bodyPr>
          <a:lstStyle/>
          <a:p>
            <a:pPr>
              <a:spcBef>
                <a:spcPct val="50000"/>
              </a:spcBef>
            </a:pPr>
            <a:r>
              <a:rPr lang="el-GR" dirty="0">
                <a:latin typeface="+mn-lt"/>
              </a:rPr>
              <a:t>Χολερυθρίνη</a:t>
            </a:r>
          </a:p>
          <a:p>
            <a:pPr>
              <a:spcBef>
                <a:spcPct val="50000"/>
              </a:spcBef>
            </a:pPr>
            <a:r>
              <a:rPr lang="el-GR" dirty="0">
                <a:latin typeface="+mn-lt"/>
              </a:rPr>
              <a:t>              +   γλυκουρονικό οξύ</a:t>
            </a:r>
          </a:p>
          <a:p>
            <a:pPr>
              <a:spcBef>
                <a:spcPct val="50000"/>
              </a:spcBef>
            </a:pPr>
            <a:r>
              <a:rPr lang="el-GR" b="1" dirty="0">
                <a:solidFill>
                  <a:srgbClr val="820000"/>
                </a:solidFill>
                <a:latin typeface="+mn-lt"/>
              </a:rPr>
              <a:t>Άμεση χολερυθρίνη </a:t>
            </a:r>
            <a:r>
              <a:rPr lang="el-GR" dirty="0">
                <a:latin typeface="+mn-lt"/>
              </a:rPr>
              <a:t>ή γλυκουρονική χολευθρίνη</a:t>
            </a:r>
          </a:p>
        </p:txBody>
      </p:sp>
      <p:sp>
        <p:nvSpPr>
          <p:cNvPr id="20485" name="Text Box 7"/>
          <p:cNvSpPr txBox="1">
            <a:spLocks noChangeArrowheads="1"/>
          </p:cNvSpPr>
          <p:nvPr/>
        </p:nvSpPr>
        <p:spPr bwMode="auto">
          <a:xfrm>
            <a:off x="755650" y="4941888"/>
            <a:ext cx="2736850" cy="400110"/>
          </a:xfrm>
          <a:prstGeom prst="rect">
            <a:avLst/>
          </a:prstGeom>
          <a:noFill/>
          <a:ln w="9525">
            <a:noFill/>
            <a:miter lim="800000"/>
            <a:headEnd/>
            <a:tailEnd/>
          </a:ln>
        </p:spPr>
        <p:txBody>
          <a:bodyPr>
            <a:spAutoFit/>
          </a:bodyPr>
          <a:lstStyle/>
          <a:p>
            <a:pPr>
              <a:spcBef>
                <a:spcPct val="50000"/>
              </a:spcBef>
            </a:pPr>
            <a:r>
              <a:rPr lang="el-GR" sz="2000" b="1" dirty="0">
                <a:latin typeface="+mn-lt"/>
              </a:rPr>
              <a:t>Νεφρό</a:t>
            </a:r>
          </a:p>
        </p:txBody>
      </p:sp>
      <p:sp>
        <p:nvSpPr>
          <p:cNvPr id="20486" name="Line 11"/>
          <p:cNvSpPr>
            <a:spLocks noChangeShapeType="1"/>
          </p:cNvSpPr>
          <p:nvPr/>
        </p:nvSpPr>
        <p:spPr bwMode="auto">
          <a:xfrm>
            <a:off x="611188" y="2708275"/>
            <a:ext cx="7848600" cy="0"/>
          </a:xfrm>
          <a:prstGeom prst="line">
            <a:avLst/>
          </a:prstGeom>
          <a:noFill/>
          <a:ln w="9525">
            <a:solidFill>
              <a:schemeClr val="tx1"/>
            </a:solidFill>
            <a:round/>
            <a:headEnd/>
            <a:tailEnd/>
          </a:ln>
        </p:spPr>
        <p:txBody>
          <a:bodyPr/>
          <a:lstStyle/>
          <a:p>
            <a:endParaRPr lang="el-GR" dirty="0">
              <a:latin typeface="+mn-lt"/>
            </a:endParaRPr>
          </a:p>
        </p:txBody>
      </p:sp>
      <p:sp>
        <p:nvSpPr>
          <p:cNvPr id="20487" name="Line 12"/>
          <p:cNvSpPr>
            <a:spLocks noChangeShapeType="1"/>
          </p:cNvSpPr>
          <p:nvPr/>
        </p:nvSpPr>
        <p:spPr bwMode="auto">
          <a:xfrm>
            <a:off x="4860032" y="1700212"/>
            <a:ext cx="0" cy="433387"/>
          </a:xfrm>
          <a:prstGeom prst="line">
            <a:avLst/>
          </a:prstGeom>
          <a:noFill/>
          <a:ln w="9525">
            <a:solidFill>
              <a:schemeClr val="tx1"/>
            </a:solidFill>
            <a:round/>
            <a:headEnd/>
            <a:tailEnd type="triangle" w="med" len="med"/>
          </a:ln>
        </p:spPr>
        <p:txBody>
          <a:bodyPr/>
          <a:lstStyle/>
          <a:p>
            <a:endParaRPr lang="el-GR" dirty="0">
              <a:latin typeface="+mn-lt"/>
            </a:endParaRPr>
          </a:p>
        </p:txBody>
      </p:sp>
      <p:sp>
        <p:nvSpPr>
          <p:cNvPr id="20488" name="Text Box 13"/>
          <p:cNvSpPr txBox="1">
            <a:spLocks noChangeArrowheads="1"/>
          </p:cNvSpPr>
          <p:nvPr/>
        </p:nvSpPr>
        <p:spPr bwMode="auto">
          <a:xfrm>
            <a:off x="684213" y="3068638"/>
            <a:ext cx="3671887" cy="400110"/>
          </a:xfrm>
          <a:prstGeom prst="rect">
            <a:avLst/>
          </a:prstGeom>
          <a:noFill/>
          <a:ln w="9525">
            <a:noFill/>
            <a:miter lim="800000"/>
            <a:headEnd/>
            <a:tailEnd/>
          </a:ln>
        </p:spPr>
        <p:txBody>
          <a:bodyPr>
            <a:spAutoFit/>
          </a:bodyPr>
          <a:lstStyle/>
          <a:p>
            <a:pPr>
              <a:spcBef>
                <a:spcPct val="50000"/>
              </a:spcBef>
            </a:pPr>
            <a:r>
              <a:rPr lang="el-GR" sz="2000" b="1" dirty="0">
                <a:latin typeface="+mn-lt"/>
              </a:rPr>
              <a:t>Αίμα</a:t>
            </a:r>
          </a:p>
        </p:txBody>
      </p:sp>
      <p:sp>
        <p:nvSpPr>
          <p:cNvPr id="20489" name="Rectangle 14"/>
          <p:cNvSpPr>
            <a:spLocks noChangeArrowheads="1"/>
          </p:cNvSpPr>
          <p:nvPr/>
        </p:nvSpPr>
        <p:spPr bwMode="auto">
          <a:xfrm>
            <a:off x="3851275" y="5013325"/>
            <a:ext cx="4824413" cy="867930"/>
          </a:xfrm>
          <a:prstGeom prst="rect">
            <a:avLst/>
          </a:prstGeom>
          <a:noFill/>
          <a:ln w="9525">
            <a:noFill/>
            <a:miter lim="800000"/>
            <a:headEnd/>
            <a:tailEnd/>
          </a:ln>
        </p:spPr>
        <p:txBody>
          <a:bodyPr>
            <a:spAutoFit/>
          </a:bodyPr>
          <a:lstStyle/>
          <a:p>
            <a:pPr>
              <a:lnSpc>
                <a:spcPct val="140000"/>
              </a:lnSpc>
            </a:pPr>
            <a:r>
              <a:rPr lang="el-GR" dirty="0">
                <a:latin typeface="+mn-lt"/>
              </a:rPr>
              <a:t>Μόνο η </a:t>
            </a:r>
            <a:r>
              <a:rPr lang="el-GR" b="1" dirty="0">
                <a:solidFill>
                  <a:srgbClr val="820000"/>
                </a:solidFill>
                <a:latin typeface="+mn-lt"/>
              </a:rPr>
              <a:t>άμεση χολερυθρίνη</a:t>
            </a:r>
            <a:r>
              <a:rPr lang="el-GR" dirty="0">
                <a:latin typeface="+mn-lt"/>
              </a:rPr>
              <a:t>, επειδή είναι ευδιάλυτη αποβάλλεται με τα ούρα</a:t>
            </a:r>
          </a:p>
        </p:txBody>
      </p:sp>
      <p:sp>
        <p:nvSpPr>
          <p:cNvPr id="20490" name="Text Box 15"/>
          <p:cNvSpPr txBox="1">
            <a:spLocks noChangeArrowheads="1"/>
          </p:cNvSpPr>
          <p:nvPr/>
        </p:nvSpPr>
        <p:spPr bwMode="auto">
          <a:xfrm>
            <a:off x="3779838" y="2852738"/>
            <a:ext cx="5040312" cy="366712"/>
          </a:xfrm>
          <a:prstGeom prst="rect">
            <a:avLst/>
          </a:prstGeom>
          <a:noFill/>
          <a:ln w="9525">
            <a:noFill/>
            <a:miter lim="800000"/>
            <a:headEnd/>
            <a:tailEnd/>
          </a:ln>
        </p:spPr>
        <p:txBody>
          <a:bodyPr>
            <a:spAutoFit/>
          </a:bodyPr>
          <a:lstStyle/>
          <a:p>
            <a:pPr>
              <a:spcBef>
                <a:spcPct val="50000"/>
              </a:spcBef>
            </a:pPr>
            <a:r>
              <a:rPr lang="el-GR" dirty="0">
                <a:latin typeface="+mn-lt"/>
              </a:rPr>
              <a:t>Εισέρχεται η άμεση χολερυθρίνη από την χολή</a:t>
            </a:r>
          </a:p>
        </p:txBody>
      </p:sp>
      <p:sp>
        <p:nvSpPr>
          <p:cNvPr id="20491" name="Line 16"/>
          <p:cNvSpPr>
            <a:spLocks noChangeShapeType="1"/>
          </p:cNvSpPr>
          <p:nvPr/>
        </p:nvSpPr>
        <p:spPr bwMode="auto">
          <a:xfrm>
            <a:off x="755650" y="4797425"/>
            <a:ext cx="7991475" cy="0"/>
          </a:xfrm>
          <a:prstGeom prst="line">
            <a:avLst/>
          </a:prstGeom>
          <a:noFill/>
          <a:ln w="9525">
            <a:solidFill>
              <a:schemeClr val="tx1"/>
            </a:solidFill>
            <a:round/>
            <a:headEnd/>
            <a:tailEnd/>
          </a:ln>
        </p:spPr>
        <p:txBody>
          <a:bodyPr/>
          <a:lstStyle/>
          <a:p>
            <a:endParaRPr lang="el-GR" dirty="0">
              <a:latin typeface="+mn-lt"/>
            </a:endParaRPr>
          </a:p>
        </p:txBody>
      </p:sp>
      <p:sp>
        <p:nvSpPr>
          <p:cNvPr id="20492" name="Text Box 17"/>
          <p:cNvSpPr txBox="1">
            <a:spLocks noChangeArrowheads="1"/>
          </p:cNvSpPr>
          <p:nvPr/>
        </p:nvSpPr>
        <p:spPr bwMode="auto">
          <a:xfrm>
            <a:off x="3779838" y="3357563"/>
            <a:ext cx="3673475" cy="1192212"/>
          </a:xfrm>
          <a:prstGeom prst="rect">
            <a:avLst/>
          </a:prstGeom>
          <a:noFill/>
          <a:ln w="9525">
            <a:noFill/>
            <a:miter lim="800000"/>
            <a:headEnd/>
            <a:tailEnd/>
          </a:ln>
        </p:spPr>
        <p:txBody>
          <a:bodyPr>
            <a:spAutoFit/>
          </a:bodyPr>
          <a:lstStyle/>
          <a:p>
            <a:pPr>
              <a:spcBef>
                <a:spcPct val="50000"/>
              </a:spcBef>
            </a:pPr>
            <a:r>
              <a:rPr lang="el-GR" dirty="0">
                <a:latin typeface="+mn-lt"/>
              </a:rPr>
              <a:t>Κυκλοφορεί πλέον εξίσου </a:t>
            </a:r>
          </a:p>
          <a:p>
            <a:pPr>
              <a:spcBef>
                <a:spcPct val="50000"/>
              </a:spcBef>
            </a:pPr>
            <a:r>
              <a:rPr lang="el-GR" b="1" dirty="0">
                <a:solidFill>
                  <a:srgbClr val="820000"/>
                </a:solidFill>
                <a:latin typeface="+mn-lt"/>
              </a:rPr>
              <a:t>Άμεση</a:t>
            </a:r>
          </a:p>
          <a:p>
            <a:pPr>
              <a:spcBef>
                <a:spcPct val="50000"/>
              </a:spcBef>
            </a:pPr>
            <a:r>
              <a:rPr lang="el-GR" dirty="0">
                <a:latin typeface="+mn-lt"/>
              </a:rPr>
              <a:t>+ </a:t>
            </a:r>
            <a:r>
              <a:rPr lang="el-GR" b="1" dirty="0">
                <a:solidFill>
                  <a:srgbClr val="820000"/>
                </a:solidFill>
                <a:latin typeface="+mn-lt"/>
              </a:rPr>
              <a:t>έμμεση χολερυθρίνη</a:t>
            </a:r>
          </a:p>
        </p:txBody>
      </p:sp>
      <p:sp>
        <p:nvSpPr>
          <p:cNvPr id="2" name="Title 1"/>
          <p:cNvSpPr>
            <a:spLocks noGrp="1"/>
          </p:cNvSpPr>
          <p:nvPr>
            <p:ph type="title"/>
          </p:nvPr>
        </p:nvSpPr>
        <p:spPr/>
        <p:txBody>
          <a:bodyPr>
            <a:noAutofit/>
          </a:bodyPr>
          <a:lstStyle/>
          <a:p>
            <a:r>
              <a:rPr lang="el-GR" dirty="0"/>
              <a:t>Η μεταβολική πορεία των χολοχρωστικών </a:t>
            </a:r>
            <a:br>
              <a:rPr lang="el-GR" dirty="0"/>
            </a:br>
            <a:r>
              <a:rPr lang="el-GR" sz="2800" b="0" dirty="0" smtClean="0"/>
              <a:t>(2 </a:t>
            </a:r>
            <a:r>
              <a:rPr lang="el-GR" sz="2800" b="0" dirty="0"/>
              <a:t>από 4)</a:t>
            </a:r>
            <a:endParaRPr lang="el-GR" dirty="0"/>
          </a:p>
        </p:txBody>
      </p:sp>
      <p:sp>
        <p:nvSpPr>
          <p:cNvPr id="14" name="13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dirty="0"/>
          </a:p>
        </p:txBody>
      </p:sp>
    </p:spTree>
    <p:extLst>
      <p:ext uri="{BB962C8B-B14F-4D97-AF65-F5344CB8AC3E}">
        <p14:creationId xmlns:p14="http://schemas.microsoft.com/office/powerpoint/2010/main" val="3244794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310255871"/>
              </p:ext>
            </p:extLst>
          </p:nvPr>
        </p:nvGraphicFramePr>
        <p:xfrm>
          <a:off x="539553" y="1124744"/>
          <a:ext cx="8064895" cy="3383280"/>
        </p:xfrm>
        <a:graphic>
          <a:graphicData uri="http://schemas.openxmlformats.org/drawingml/2006/table">
            <a:tbl>
              <a:tblPr firstRow="1" bandRow="1">
                <a:tableStyleId>{85BE263C-DBD7-4A20-BB59-AAB30ACAA65A}</a:tableStyleId>
              </a:tblPr>
              <a:tblGrid>
                <a:gridCol w="2861737"/>
                <a:gridCol w="3382052"/>
                <a:gridCol w="1821106"/>
              </a:tblGrid>
              <a:tr h="370840">
                <a:tc>
                  <a:txBody>
                    <a:bodyPr/>
                    <a:lstStyle/>
                    <a:p>
                      <a:r>
                        <a:rPr lang="el-GR" sz="2000" dirty="0" smtClean="0"/>
                        <a:t>Εξέταση</a:t>
                      </a:r>
                      <a:endParaRPr lang="el-GR" sz="2000" dirty="0"/>
                    </a:p>
                  </a:txBody>
                  <a:tcPr>
                    <a:solidFill>
                      <a:srgbClr val="820000"/>
                    </a:solidFill>
                  </a:tcPr>
                </a:tc>
                <a:tc>
                  <a:txBody>
                    <a:bodyPr/>
                    <a:lstStyle/>
                    <a:p>
                      <a:r>
                        <a:rPr lang="en-US" sz="2000" dirty="0" smtClean="0"/>
                        <a:t>H </a:t>
                      </a:r>
                      <a:r>
                        <a:rPr lang="el-GR" sz="2000" baseline="0" dirty="0" smtClean="0"/>
                        <a:t>ασθενής προσκομίστηκε με</a:t>
                      </a:r>
                      <a:r>
                        <a:rPr lang="en-US" sz="2000" baseline="0" dirty="0" smtClean="0"/>
                        <a:t> </a:t>
                      </a:r>
                      <a:r>
                        <a:rPr lang="el-GR" sz="2000" baseline="0" dirty="0" smtClean="0"/>
                        <a:t>αναιμία, απώλεια βάρους, διόγκωση ήπατος</a:t>
                      </a:r>
                      <a:endParaRPr lang="el-GR" sz="2000" dirty="0"/>
                    </a:p>
                  </a:txBody>
                  <a:tcPr>
                    <a:solidFill>
                      <a:srgbClr val="820000"/>
                    </a:solidFill>
                  </a:tcPr>
                </a:tc>
                <a:tc>
                  <a:txBody>
                    <a:bodyPr/>
                    <a:lstStyle/>
                    <a:p>
                      <a:r>
                        <a:rPr lang="el-GR" sz="2000" dirty="0" smtClean="0"/>
                        <a:t>Τιμές</a:t>
                      </a:r>
                      <a:r>
                        <a:rPr lang="el-GR" sz="2000" baseline="0" dirty="0" smtClean="0"/>
                        <a:t> αναφοράς</a:t>
                      </a:r>
                      <a:endParaRPr lang="el-GR" sz="2000" dirty="0"/>
                    </a:p>
                  </a:txBody>
                  <a:tcPr>
                    <a:solidFill>
                      <a:srgbClr val="820000"/>
                    </a:solidFill>
                  </a:tcPr>
                </a:tc>
              </a:tr>
              <a:tr h="370840">
                <a:tc>
                  <a:txBody>
                    <a:bodyPr/>
                    <a:lstStyle/>
                    <a:p>
                      <a:r>
                        <a:rPr lang="el-GR" sz="2000" dirty="0" smtClean="0"/>
                        <a:t>Α</a:t>
                      </a:r>
                      <a:r>
                        <a:rPr lang="en-US" sz="2000" dirty="0" smtClean="0"/>
                        <a:t>LB</a:t>
                      </a:r>
                      <a:endParaRPr lang="el-GR" sz="2000" dirty="0"/>
                    </a:p>
                  </a:txBody>
                  <a:tcPr/>
                </a:tc>
                <a:tc>
                  <a:txBody>
                    <a:bodyPr/>
                    <a:lstStyle/>
                    <a:p>
                      <a:r>
                        <a:rPr lang="el-GR" sz="2000" dirty="0" smtClean="0"/>
                        <a:t>1</a:t>
                      </a:r>
                      <a:r>
                        <a:rPr lang="en-US" sz="2000" dirty="0" smtClean="0"/>
                        <a:t>,</a:t>
                      </a:r>
                      <a:r>
                        <a:rPr lang="el-GR" sz="2000" dirty="0" smtClean="0"/>
                        <a:t>2</a:t>
                      </a:r>
                      <a:r>
                        <a:rPr lang="en-US" sz="2000" baseline="0" dirty="0" smtClean="0"/>
                        <a:t> g/dL</a:t>
                      </a:r>
                      <a:endParaRPr lang="el-GR" sz="2000" dirty="0"/>
                    </a:p>
                  </a:txBody>
                  <a:tcPr/>
                </a:tc>
                <a:tc>
                  <a:txBody>
                    <a:bodyPr/>
                    <a:lstStyle/>
                    <a:p>
                      <a:r>
                        <a:rPr lang="el-GR" sz="2000" dirty="0" smtClean="0"/>
                        <a:t>2,</a:t>
                      </a:r>
                      <a:r>
                        <a:rPr lang="el-GR" sz="2000" baseline="0" dirty="0" smtClean="0"/>
                        <a:t>0 – 5,0 </a:t>
                      </a:r>
                      <a:r>
                        <a:rPr lang="en-US" sz="2000" baseline="0" dirty="0" smtClean="0"/>
                        <a:t>g/dL</a:t>
                      </a:r>
                      <a:endParaRPr lang="el-GR" sz="2000" dirty="0"/>
                    </a:p>
                  </a:txBody>
                  <a:tcPr/>
                </a:tc>
              </a:tr>
              <a:tr h="370840">
                <a:tc>
                  <a:txBody>
                    <a:bodyPr/>
                    <a:lstStyle/>
                    <a:p>
                      <a:r>
                        <a:rPr lang="en-US" sz="2000" dirty="0" smtClean="0"/>
                        <a:t>ALP</a:t>
                      </a:r>
                      <a:endParaRPr lang="el-GR" sz="2000" dirty="0"/>
                    </a:p>
                  </a:txBody>
                  <a:tcPr/>
                </a:tc>
                <a:tc>
                  <a:txBody>
                    <a:bodyPr/>
                    <a:lstStyle/>
                    <a:p>
                      <a:r>
                        <a:rPr lang="en-US" sz="2000" dirty="0" smtClean="0"/>
                        <a:t>314 </a:t>
                      </a:r>
                      <a:r>
                        <a:rPr lang="en-US" sz="2000" baseline="0" dirty="0" smtClean="0"/>
                        <a:t>U/L</a:t>
                      </a:r>
                      <a:endParaRPr lang="el-GR" sz="2000" dirty="0"/>
                    </a:p>
                  </a:txBody>
                  <a:tcPr/>
                </a:tc>
                <a:tc>
                  <a:txBody>
                    <a:bodyPr/>
                    <a:lstStyle/>
                    <a:p>
                      <a:r>
                        <a:rPr lang="en-US" sz="2000" dirty="0" smtClean="0"/>
                        <a:t>&lt; 130 U/L</a:t>
                      </a:r>
                      <a:endParaRPr lang="el-GR" sz="2000" dirty="0"/>
                    </a:p>
                  </a:txBody>
                  <a:tcPr/>
                </a:tc>
              </a:tr>
              <a:tr h="370840">
                <a:tc>
                  <a:txBody>
                    <a:bodyPr/>
                    <a:lstStyle/>
                    <a:p>
                      <a:r>
                        <a:rPr lang="en-US" sz="2000" dirty="0" smtClean="0"/>
                        <a:t>TBILI</a:t>
                      </a:r>
                      <a:endParaRPr lang="el-GR" sz="2000" dirty="0"/>
                    </a:p>
                  </a:txBody>
                  <a:tcPr/>
                </a:tc>
                <a:tc>
                  <a:txBody>
                    <a:bodyPr/>
                    <a:lstStyle/>
                    <a:p>
                      <a:r>
                        <a:rPr lang="en-US" sz="2000" dirty="0" smtClean="0"/>
                        <a:t>0,8 mg/dL</a:t>
                      </a:r>
                      <a:endParaRPr lang="el-GR" sz="2000" dirty="0"/>
                    </a:p>
                  </a:txBody>
                  <a:tcPr/>
                </a:tc>
                <a:tc>
                  <a:txBody>
                    <a:bodyPr/>
                    <a:lstStyle/>
                    <a:p>
                      <a:r>
                        <a:rPr lang="en-US" sz="2000" dirty="0" smtClean="0"/>
                        <a:t>&lt; 1,2 mg/dL</a:t>
                      </a:r>
                      <a:endParaRPr lang="el-GR" sz="2000" dirty="0"/>
                    </a:p>
                  </a:txBody>
                  <a:tcPr/>
                </a:tc>
              </a:tr>
              <a:tr h="370840">
                <a:tc>
                  <a:txBody>
                    <a:bodyPr/>
                    <a:lstStyle/>
                    <a:p>
                      <a:r>
                        <a:rPr lang="en-US" sz="2000" dirty="0" smtClean="0"/>
                        <a:t>AST/GOT</a:t>
                      </a:r>
                      <a:endParaRPr lang="el-GR" sz="2000" dirty="0"/>
                    </a:p>
                  </a:txBody>
                  <a:tcPr/>
                </a:tc>
                <a:tc>
                  <a:txBody>
                    <a:bodyPr/>
                    <a:lstStyle/>
                    <a:p>
                      <a:r>
                        <a:rPr lang="en-US" sz="2000" dirty="0" smtClean="0"/>
                        <a:t>28 U/L</a:t>
                      </a:r>
                      <a:endParaRPr lang="el-GR" sz="2000" dirty="0"/>
                    </a:p>
                  </a:txBody>
                  <a:tcPr/>
                </a:tc>
                <a:tc>
                  <a:txBody>
                    <a:bodyPr/>
                    <a:lstStyle/>
                    <a:p>
                      <a:r>
                        <a:rPr lang="el-GR" sz="2000" dirty="0" smtClean="0"/>
                        <a:t>&lt; </a:t>
                      </a:r>
                      <a:r>
                        <a:rPr lang="en-US" sz="2000" dirty="0" smtClean="0"/>
                        <a:t>36 U/L</a:t>
                      </a:r>
                      <a:endParaRPr lang="el-GR" sz="2000" dirty="0"/>
                    </a:p>
                  </a:txBody>
                  <a:tcPr/>
                </a:tc>
              </a:tr>
              <a:tr h="370840">
                <a:tc>
                  <a:txBody>
                    <a:bodyPr/>
                    <a:lstStyle/>
                    <a:p>
                      <a:r>
                        <a:rPr lang="el-GR" sz="2000" dirty="0" smtClean="0"/>
                        <a:t>γ</a:t>
                      </a:r>
                      <a:r>
                        <a:rPr lang="en-US" sz="2000" dirty="0" smtClean="0"/>
                        <a:t>GT</a:t>
                      </a:r>
                      <a:endParaRPr lang="el-GR" sz="2000" dirty="0"/>
                    </a:p>
                  </a:txBody>
                  <a:tcPr/>
                </a:tc>
                <a:tc>
                  <a:txBody>
                    <a:bodyPr/>
                    <a:lstStyle/>
                    <a:p>
                      <a:r>
                        <a:rPr lang="el-GR" sz="2000" dirty="0" smtClean="0"/>
                        <a:t>25 </a:t>
                      </a:r>
                      <a:r>
                        <a:rPr lang="en-US" sz="2000" dirty="0" smtClean="0"/>
                        <a:t>U/L</a:t>
                      </a:r>
                      <a:endParaRPr lang="el-GR" sz="2000" dirty="0"/>
                    </a:p>
                  </a:txBody>
                  <a:tcPr/>
                </a:tc>
                <a:tc>
                  <a:txBody>
                    <a:bodyPr/>
                    <a:lstStyle/>
                    <a:p>
                      <a:r>
                        <a:rPr lang="el-GR" sz="2000" dirty="0" smtClean="0"/>
                        <a:t>&lt; </a:t>
                      </a:r>
                      <a:r>
                        <a:rPr lang="en-US" sz="2000" dirty="0" smtClean="0"/>
                        <a:t>40 U/L</a:t>
                      </a:r>
                      <a:endParaRPr lang="el-GR" sz="2000" dirty="0"/>
                    </a:p>
                  </a:txBody>
                  <a:tcPr/>
                </a:tc>
              </a:tr>
              <a:tr h="370840">
                <a:tc>
                  <a:txBody>
                    <a:bodyPr/>
                    <a:lstStyle/>
                    <a:p>
                      <a:r>
                        <a:rPr lang="en-US" sz="2000" dirty="0" smtClean="0"/>
                        <a:t>FOB </a:t>
                      </a:r>
                      <a:r>
                        <a:rPr lang="el-GR" sz="2000" dirty="0" smtClean="0"/>
                        <a:t>(αίμα κοπράνων)</a:t>
                      </a:r>
                      <a:endParaRPr lang="el-GR" sz="2000" dirty="0"/>
                    </a:p>
                  </a:txBody>
                  <a:tcPr/>
                </a:tc>
                <a:tc>
                  <a:txBody>
                    <a:bodyPr/>
                    <a:lstStyle/>
                    <a:p>
                      <a:r>
                        <a:rPr lang="el-GR" sz="2000" dirty="0" smtClean="0"/>
                        <a:t>Αρνητική</a:t>
                      </a:r>
                      <a:endParaRPr lang="el-GR" sz="2000" dirty="0"/>
                    </a:p>
                  </a:txBody>
                  <a:tcPr/>
                </a:tc>
                <a:tc>
                  <a:txBody>
                    <a:bodyPr/>
                    <a:lstStyle/>
                    <a:p>
                      <a:r>
                        <a:rPr lang="el-GR" sz="2000" dirty="0" smtClean="0"/>
                        <a:t>Αρνητική</a:t>
                      </a:r>
                      <a:endParaRPr lang="el-GR" sz="2000" dirty="0"/>
                    </a:p>
                  </a:txBody>
                  <a:tcPr/>
                </a:tc>
              </a:tr>
            </a:tbl>
          </a:graphicData>
        </a:graphic>
      </p:graphicFrame>
      <p:sp>
        <p:nvSpPr>
          <p:cNvPr id="4" name="3 - TextBox"/>
          <p:cNvSpPr txBox="1"/>
          <p:nvPr/>
        </p:nvSpPr>
        <p:spPr>
          <a:xfrm>
            <a:off x="467544" y="4581128"/>
            <a:ext cx="7848872" cy="1260345"/>
          </a:xfrm>
          <a:prstGeom prst="rect">
            <a:avLst/>
          </a:prstGeom>
          <a:noFill/>
        </p:spPr>
        <p:txBody>
          <a:bodyPr wrap="square" rtlCol="0">
            <a:spAutoFit/>
          </a:bodyPr>
          <a:lstStyle/>
          <a:p>
            <a:pPr>
              <a:lnSpc>
                <a:spcPct val="130000"/>
              </a:lnSpc>
            </a:pPr>
            <a:r>
              <a:rPr lang="el-GR" sz="2000" dirty="0" smtClean="0">
                <a:latin typeface="+mn-lt"/>
              </a:rPr>
              <a:t>Η αυξημένη </a:t>
            </a:r>
            <a:r>
              <a:rPr lang="en-US" sz="2000" dirty="0" smtClean="0">
                <a:latin typeface="+mn-lt"/>
              </a:rPr>
              <a:t>ALP </a:t>
            </a:r>
            <a:r>
              <a:rPr lang="el-GR" sz="2000" dirty="0" smtClean="0">
                <a:latin typeface="+mn-lt"/>
              </a:rPr>
              <a:t>με τις υπόλοιπες εξετάσεις φυσιολογικές οδηγεί σε καρκίνο που έχει μετάσταση στο ήπαρ ή στα οστά. Η υπολευκωματουρία είναι συχνή σε κακοήθεις παθήσεις.</a:t>
            </a:r>
            <a:endParaRPr lang="el-GR" sz="2000" dirty="0">
              <a:latin typeface="+mn-lt"/>
            </a:endParaRPr>
          </a:p>
        </p:txBody>
      </p:sp>
      <p:sp>
        <p:nvSpPr>
          <p:cNvPr id="6" name="Title 5"/>
          <p:cNvSpPr>
            <a:spLocks noGrp="1"/>
          </p:cNvSpPr>
          <p:nvPr>
            <p:ph type="title"/>
          </p:nvPr>
        </p:nvSpPr>
        <p:spPr/>
        <p:txBody>
          <a:bodyPr/>
          <a:lstStyle/>
          <a:p>
            <a:r>
              <a:rPr lang="el-GR" dirty="0"/>
              <a:t>Μελέτη Περίπτωσης </a:t>
            </a:r>
            <a:r>
              <a:rPr lang="el-GR" dirty="0" smtClean="0"/>
              <a:t>6</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49</a:t>
            </a:fld>
            <a:endParaRPr lang="el-GR" dirty="0"/>
          </a:p>
        </p:txBody>
      </p:sp>
    </p:spTree>
    <p:extLst>
      <p:ext uri="{BB962C8B-B14F-4D97-AF65-F5344CB8AC3E}">
        <p14:creationId xmlns:p14="http://schemas.microsoft.com/office/powerpoint/2010/main" val="335960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3455733983"/>
              </p:ext>
            </p:extLst>
          </p:nvPr>
        </p:nvGraphicFramePr>
        <p:xfrm>
          <a:off x="863588" y="1196752"/>
          <a:ext cx="7416824" cy="3870960"/>
        </p:xfrm>
        <a:graphic>
          <a:graphicData uri="http://schemas.openxmlformats.org/drawingml/2006/table">
            <a:tbl>
              <a:tblPr firstRow="1" bandRow="1">
                <a:tableStyleId>{85BE263C-DBD7-4A20-BB59-AAB30ACAA65A}</a:tableStyleId>
              </a:tblPr>
              <a:tblGrid>
                <a:gridCol w="1605704"/>
                <a:gridCol w="3211408"/>
                <a:gridCol w="2599712"/>
              </a:tblGrid>
              <a:tr h="370840">
                <a:tc>
                  <a:txBody>
                    <a:bodyPr/>
                    <a:lstStyle/>
                    <a:p>
                      <a:r>
                        <a:rPr lang="el-GR" sz="2000" dirty="0" smtClean="0"/>
                        <a:t>Εξέταση</a:t>
                      </a:r>
                      <a:endParaRPr lang="el-GR" sz="2000" dirty="0"/>
                    </a:p>
                  </a:txBody>
                  <a:tcPr>
                    <a:solidFill>
                      <a:srgbClr val="820000"/>
                    </a:solidFill>
                  </a:tcPr>
                </a:tc>
                <a:tc>
                  <a:txBody>
                    <a:bodyPr/>
                    <a:lstStyle/>
                    <a:p>
                      <a:r>
                        <a:rPr lang="el-GR" sz="2000" dirty="0" smtClean="0"/>
                        <a:t>Διαβητολογική</a:t>
                      </a:r>
                      <a:r>
                        <a:rPr lang="el-GR" sz="2000" baseline="0" dirty="0" smtClean="0"/>
                        <a:t> γυναίκα προσκομίστηκε με ΒΜΙ = 36</a:t>
                      </a:r>
                      <a:endParaRPr lang="el-GR" sz="2000" dirty="0"/>
                    </a:p>
                  </a:txBody>
                  <a:tcPr>
                    <a:solidFill>
                      <a:srgbClr val="820000"/>
                    </a:solidFill>
                  </a:tcPr>
                </a:tc>
                <a:tc>
                  <a:txBody>
                    <a:bodyPr/>
                    <a:lstStyle/>
                    <a:p>
                      <a:r>
                        <a:rPr lang="el-GR" sz="2000" dirty="0" smtClean="0"/>
                        <a:t>Τιμές</a:t>
                      </a:r>
                      <a:r>
                        <a:rPr lang="el-GR" sz="2000" baseline="0" dirty="0" smtClean="0"/>
                        <a:t> αναφοράς</a:t>
                      </a:r>
                      <a:endParaRPr lang="el-GR" sz="2000" dirty="0"/>
                    </a:p>
                  </a:txBody>
                  <a:tcPr>
                    <a:solidFill>
                      <a:srgbClr val="820000"/>
                    </a:solidFill>
                  </a:tcPr>
                </a:tc>
              </a:tr>
              <a:tr h="370840">
                <a:tc>
                  <a:txBody>
                    <a:bodyPr/>
                    <a:lstStyle/>
                    <a:p>
                      <a:r>
                        <a:rPr lang="el-GR" sz="2000" dirty="0" smtClean="0"/>
                        <a:t>Α</a:t>
                      </a:r>
                      <a:r>
                        <a:rPr lang="en-US" sz="2000" dirty="0" smtClean="0"/>
                        <a:t>LB</a:t>
                      </a:r>
                      <a:endParaRPr lang="el-GR" sz="2000" dirty="0"/>
                    </a:p>
                  </a:txBody>
                  <a:tcPr/>
                </a:tc>
                <a:tc>
                  <a:txBody>
                    <a:bodyPr/>
                    <a:lstStyle/>
                    <a:p>
                      <a:r>
                        <a:rPr lang="en-US" sz="2000" dirty="0" smtClean="0"/>
                        <a:t>4,3</a:t>
                      </a:r>
                      <a:r>
                        <a:rPr lang="en-US" sz="2000" baseline="0" dirty="0" smtClean="0"/>
                        <a:t> g/dL</a:t>
                      </a:r>
                      <a:endParaRPr lang="el-GR" sz="2000" dirty="0"/>
                    </a:p>
                  </a:txBody>
                  <a:tcPr/>
                </a:tc>
                <a:tc>
                  <a:txBody>
                    <a:bodyPr/>
                    <a:lstStyle/>
                    <a:p>
                      <a:r>
                        <a:rPr lang="el-GR" sz="2000" dirty="0" smtClean="0"/>
                        <a:t>2,</a:t>
                      </a:r>
                      <a:r>
                        <a:rPr lang="el-GR" sz="2000" baseline="0" dirty="0" smtClean="0"/>
                        <a:t>0 – 5,0 </a:t>
                      </a:r>
                      <a:r>
                        <a:rPr lang="en-US" sz="2000" baseline="0" dirty="0" smtClean="0"/>
                        <a:t>g/dL</a:t>
                      </a:r>
                      <a:endParaRPr lang="el-GR" sz="2000" dirty="0"/>
                    </a:p>
                  </a:txBody>
                  <a:tcPr/>
                </a:tc>
              </a:tr>
              <a:tr h="370840">
                <a:tc>
                  <a:txBody>
                    <a:bodyPr/>
                    <a:lstStyle/>
                    <a:p>
                      <a:r>
                        <a:rPr lang="en-US" sz="2000" dirty="0" smtClean="0"/>
                        <a:t>ALP</a:t>
                      </a:r>
                      <a:endParaRPr lang="el-GR" sz="2000" dirty="0"/>
                    </a:p>
                  </a:txBody>
                  <a:tcPr/>
                </a:tc>
                <a:tc>
                  <a:txBody>
                    <a:bodyPr/>
                    <a:lstStyle/>
                    <a:p>
                      <a:r>
                        <a:rPr lang="en-US" sz="2000" dirty="0" smtClean="0"/>
                        <a:t>142 </a:t>
                      </a:r>
                      <a:r>
                        <a:rPr lang="en-US" sz="2000" baseline="0" dirty="0" smtClean="0"/>
                        <a:t>U/L</a:t>
                      </a:r>
                      <a:endParaRPr lang="el-GR" sz="2000" dirty="0"/>
                    </a:p>
                  </a:txBody>
                  <a:tcPr/>
                </a:tc>
                <a:tc>
                  <a:txBody>
                    <a:bodyPr/>
                    <a:lstStyle/>
                    <a:p>
                      <a:r>
                        <a:rPr lang="en-US" sz="2000" dirty="0" smtClean="0"/>
                        <a:t>&lt; 130 U/L</a:t>
                      </a:r>
                      <a:endParaRPr lang="el-GR" sz="2000" dirty="0"/>
                    </a:p>
                  </a:txBody>
                  <a:tcPr/>
                </a:tc>
              </a:tr>
              <a:tr h="370840">
                <a:tc>
                  <a:txBody>
                    <a:bodyPr/>
                    <a:lstStyle/>
                    <a:p>
                      <a:r>
                        <a:rPr lang="en-US" sz="2000" dirty="0" smtClean="0"/>
                        <a:t>TBILI</a:t>
                      </a:r>
                      <a:endParaRPr lang="el-GR" sz="2000" dirty="0"/>
                    </a:p>
                  </a:txBody>
                  <a:tcPr/>
                </a:tc>
                <a:tc>
                  <a:txBody>
                    <a:bodyPr/>
                    <a:lstStyle/>
                    <a:p>
                      <a:r>
                        <a:rPr lang="en-US" sz="2000" dirty="0" smtClean="0"/>
                        <a:t>0,9 mg/dL</a:t>
                      </a:r>
                      <a:endParaRPr lang="el-GR" sz="2000" dirty="0"/>
                    </a:p>
                  </a:txBody>
                  <a:tcPr/>
                </a:tc>
                <a:tc>
                  <a:txBody>
                    <a:bodyPr/>
                    <a:lstStyle/>
                    <a:p>
                      <a:r>
                        <a:rPr lang="en-US" sz="2000" dirty="0" smtClean="0"/>
                        <a:t>&lt; 1,2 mg/dL</a:t>
                      </a:r>
                      <a:endParaRPr lang="el-GR" sz="2000" dirty="0"/>
                    </a:p>
                  </a:txBody>
                  <a:tcPr/>
                </a:tc>
              </a:tr>
              <a:tr h="370840">
                <a:tc>
                  <a:txBody>
                    <a:bodyPr/>
                    <a:lstStyle/>
                    <a:p>
                      <a:r>
                        <a:rPr lang="en-US" sz="2000" dirty="0" smtClean="0"/>
                        <a:t>AST/GOT</a:t>
                      </a:r>
                      <a:endParaRPr lang="el-GR" sz="2000" dirty="0"/>
                    </a:p>
                  </a:txBody>
                  <a:tcPr/>
                </a:tc>
                <a:tc>
                  <a:txBody>
                    <a:bodyPr/>
                    <a:lstStyle/>
                    <a:p>
                      <a:r>
                        <a:rPr lang="en-US" sz="2000" dirty="0" smtClean="0"/>
                        <a:t>72 U/L</a:t>
                      </a:r>
                      <a:endParaRPr lang="el-GR" sz="2000" dirty="0"/>
                    </a:p>
                  </a:txBody>
                  <a:tcPr/>
                </a:tc>
                <a:tc>
                  <a:txBody>
                    <a:bodyPr/>
                    <a:lstStyle/>
                    <a:p>
                      <a:r>
                        <a:rPr lang="el-GR" sz="2000" dirty="0" smtClean="0"/>
                        <a:t>&lt; </a:t>
                      </a:r>
                      <a:r>
                        <a:rPr lang="en-US" sz="2000" dirty="0" smtClean="0"/>
                        <a:t>36 U/L</a:t>
                      </a:r>
                      <a:endParaRPr lang="el-GR" sz="2000" dirty="0"/>
                    </a:p>
                  </a:txBody>
                  <a:tcPr/>
                </a:tc>
              </a:tr>
              <a:tr h="370840">
                <a:tc>
                  <a:txBody>
                    <a:bodyPr/>
                    <a:lstStyle/>
                    <a:p>
                      <a:r>
                        <a:rPr lang="el-GR" sz="2000" dirty="0" smtClean="0"/>
                        <a:t>γ</a:t>
                      </a:r>
                      <a:r>
                        <a:rPr lang="en-US" sz="2000" dirty="0" smtClean="0"/>
                        <a:t>GT</a:t>
                      </a:r>
                      <a:endParaRPr lang="el-GR" sz="2000" dirty="0"/>
                    </a:p>
                  </a:txBody>
                  <a:tcPr/>
                </a:tc>
                <a:tc>
                  <a:txBody>
                    <a:bodyPr/>
                    <a:lstStyle/>
                    <a:p>
                      <a:r>
                        <a:rPr lang="el-GR" sz="2000" dirty="0" smtClean="0"/>
                        <a:t>98</a:t>
                      </a:r>
                      <a:r>
                        <a:rPr lang="el-GR" sz="2000" baseline="0" dirty="0" smtClean="0"/>
                        <a:t> </a:t>
                      </a:r>
                      <a:r>
                        <a:rPr lang="en-US" sz="2000" baseline="0" dirty="0" smtClean="0"/>
                        <a:t>U/L</a:t>
                      </a:r>
                      <a:endParaRPr lang="el-GR" sz="2000" dirty="0"/>
                    </a:p>
                  </a:txBody>
                  <a:tcPr/>
                </a:tc>
                <a:tc>
                  <a:txBody>
                    <a:bodyPr/>
                    <a:lstStyle/>
                    <a:p>
                      <a:r>
                        <a:rPr lang="en-US" sz="2000" dirty="0" smtClean="0"/>
                        <a:t>&lt; 40 U/L</a:t>
                      </a:r>
                      <a:endParaRPr lang="el-GR" sz="2000" dirty="0"/>
                    </a:p>
                  </a:txBody>
                  <a:tcPr/>
                </a:tc>
              </a:tr>
              <a:tr h="370840">
                <a:tc>
                  <a:txBody>
                    <a:bodyPr/>
                    <a:lstStyle/>
                    <a:p>
                      <a:r>
                        <a:rPr lang="en-US" sz="2000" dirty="0" smtClean="0"/>
                        <a:t>Chol</a:t>
                      </a:r>
                      <a:endParaRPr lang="el-GR" sz="2000" dirty="0"/>
                    </a:p>
                  </a:txBody>
                  <a:tcPr/>
                </a:tc>
                <a:tc>
                  <a:txBody>
                    <a:bodyPr/>
                    <a:lstStyle/>
                    <a:p>
                      <a:r>
                        <a:rPr lang="el-GR" sz="2000" dirty="0" smtClean="0"/>
                        <a:t>200 </a:t>
                      </a:r>
                      <a:r>
                        <a:rPr lang="en-US" sz="2000" dirty="0" smtClean="0"/>
                        <a:t>mg/dL</a:t>
                      </a:r>
                      <a:endParaRPr lang="el-GR" sz="2000" dirty="0"/>
                    </a:p>
                  </a:txBody>
                  <a:tcPr/>
                </a:tc>
                <a:tc>
                  <a:txBody>
                    <a:bodyPr/>
                    <a:lstStyle/>
                    <a:p>
                      <a:r>
                        <a:rPr lang="en-US" sz="2000" dirty="0" smtClean="0"/>
                        <a:t>&lt; 220 mg/dL</a:t>
                      </a:r>
                      <a:endParaRPr lang="el-GR" sz="2000" dirty="0"/>
                    </a:p>
                  </a:txBody>
                  <a:tcPr/>
                </a:tc>
              </a:tr>
              <a:tr h="370840">
                <a:tc>
                  <a:txBody>
                    <a:bodyPr/>
                    <a:lstStyle/>
                    <a:p>
                      <a:r>
                        <a:rPr lang="en-US" sz="2000" dirty="0" smtClean="0"/>
                        <a:t>Trig</a:t>
                      </a:r>
                      <a:endParaRPr lang="el-GR" sz="2000" dirty="0"/>
                    </a:p>
                  </a:txBody>
                  <a:tcPr/>
                </a:tc>
                <a:tc>
                  <a:txBody>
                    <a:bodyPr/>
                    <a:lstStyle/>
                    <a:p>
                      <a:r>
                        <a:rPr lang="en-US" sz="2000" dirty="0" smtClean="0"/>
                        <a:t>653 mg/dL</a:t>
                      </a:r>
                      <a:endParaRPr lang="el-GR" sz="2000" dirty="0"/>
                    </a:p>
                  </a:txBody>
                  <a:tcPr/>
                </a:tc>
                <a:tc>
                  <a:txBody>
                    <a:bodyPr/>
                    <a:lstStyle/>
                    <a:p>
                      <a:r>
                        <a:rPr lang="en-US" sz="2000" dirty="0" smtClean="0"/>
                        <a:t>&lt; 150 mg/dL</a:t>
                      </a:r>
                      <a:endParaRPr lang="el-GR" sz="2000" dirty="0"/>
                    </a:p>
                  </a:txBody>
                  <a:tcPr/>
                </a:tc>
              </a:tr>
              <a:tr h="370840">
                <a:tc>
                  <a:txBody>
                    <a:bodyPr/>
                    <a:lstStyle/>
                    <a:p>
                      <a:r>
                        <a:rPr lang="en-US" sz="2000" dirty="0" smtClean="0"/>
                        <a:t>HbA1c </a:t>
                      </a:r>
                      <a:r>
                        <a:rPr lang="el-GR" sz="2000" dirty="0" smtClean="0"/>
                        <a:t>(αίμα)</a:t>
                      </a:r>
                      <a:endParaRPr lang="el-GR" sz="2000" dirty="0"/>
                    </a:p>
                  </a:txBody>
                  <a:tcPr/>
                </a:tc>
                <a:tc>
                  <a:txBody>
                    <a:bodyPr/>
                    <a:lstStyle/>
                    <a:p>
                      <a:r>
                        <a:rPr lang="el-GR" sz="2000" dirty="0" smtClean="0"/>
                        <a:t>9,2%</a:t>
                      </a:r>
                      <a:endParaRPr lang="el-GR" sz="2000" dirty="0"/>
                    </a:p>
                  </a:txBody>
                  <a:tcPr/>
                </a:tc>
                <a:tc>
                  <a:txBody>
                    <a:bodyPr/>
                    <a:lstStyle/>
                    <a:p>
                      <a:r>
                        <a:rPr lang="el-GR" sz="2000" dirty="0" smtClean="0"/>
                        <a:t>4,5</a:t>
                      </a:r>
                      <a:r>
                        <a:rPr lang="el-GR" sz="2000" baseline="0" dirty="0" smtClean="0"/>
                        <a:t> – 6,5%</a:t>
                      </a:r>
                      <a:endParaRPr lang="el-GR" sz="2000" dirty="0"/>
                    </a:p>
                  </a:txBody>
                  <a:tcPr/>
                </a:tc>
              </a:tr>
            </a:tbl>
          </a:graphicData>
        </a:graphic>
      </p:graphicFrame>
      <p:sp>
        <p:nvSpPr>
          <p:cNvPr id="4" name="3 - TextBox"/>
          <p:cNvSpPr txBox="1"/>
          <p:nvPr/>
        </p:nvSpPr>
        <p:spPr>
          <a:xfrm>
            <a:off x="755576" y="5157192"/>
            <a:ext cx="7848872" cy="1175706"/>
          </a:xfrm>
          <a:prstGeom prst="rect">
            <a:avLst/>
          </a:prstGeom>
          <a:noFill/>
        </p:spPr>
        <p:txBody>
          <a:bodyPr wrap="square" rtlCol="0">
            <a:spAutoFit/>
          </a:bodyPr>
          <a:lstStyle/>
          <a:p>
            <a:pPr>
              <a:lnSpc>
                <a:spcPct val="120000"/>
              </a:lnSpc>
            </a:pPr>
            <a:r>
              <a:rPr lang="el-GR" sz="2000" dirty="0" smtClean="0">
                <a:latin typeface="+mn-lt"/>
              </a:rPr>
              <a:t>Οι ιολογικές εξετάσεις έδειξαν ότι η γυναίκα δεν είχε λοιμώδη ηπατίτιδα. Της δόθηκαν διαιτολογικές συμβουλές και γρήγορα όλα βελτιώθηκαν και το Η</a:t>
            </a:r>
            <a:r>
              <a:rPr lang="en-US" sz="2000" dirty="0" smtClean="0">
                <a:latin typeface="+mn-lt"/>
              </a:rPr>
              <a:t>bA1c </a:t>
            </a:r>
            <a:r>
              <a:rPr lang="el-GR" sz="2000" dirty="0" smtClean="0">
                <a:latin typeface="+mn-lt"/>
              </a:rPr>
              <a:t>κατέβηκε στο 7% και το </a:t>
            </a:r>
            <a:r>
              <a:rPr lang="en-US" sz="2000" dirty="0" smtClean="0">
                <a:latin typeface="+mn-lt"/>
              </a:rPr>
              <a:t>BMI </a:t>
            </a:r>
            <a:r>
              <a:rPr lang="el-GR" sz="2000" dirty="0" smtClean="0">
                <a:latin typeface="+mn-lt"/>
              </a:rPr>
              <a:t>στο 31.</a:t>
            </a:r>
            <a:endParaRPr lang="el-GR" sz="2000" dirty="0">
              <a:latin typeface="+mn-lt"/>
            </a:endParaRPr>
          </a:p>
        </p:txBody>
      </p:sp>
      <p:sp>
        <p:nvSpPr>
          <p:cNvPr id="6" name="Title 5"/>
          <p:cNvSpPr>
            <a:spLocks noGrp="1"/>
          </p:cNvSpPr>
          <p:nvPr>
            <p:ph type="title"/>
          </p:nvPr>
        </p:nvSpPr>
        <p:spPr/>
        <p:txBody>
          <a:bodyPr/>
          <a:lstStyle/>
          <a:p>
            <a:r>
              <a:rPr lang="el-GR" dirty="0"/>
              <a:t>Μελέτη Περίπτωσης </a:t>
            </a:r>
            <a:r>
              <a:rPr lang="el-GR" dirty="0" smtClean="0"/>
              <a:t>7</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50</a:t>
            </a:fld>
            <a:endParaRPr lang="el-GR" dirty="0"/>
          </a:p>
        </p:txBody>
      </p:sp>
    </p:spTree>
    <p:extLst>
      <p:ext uri="{BB962C8B-B14F-4D97-AF65-F5344CB8AC3E}">
        <p14:creationId xmlns:p14="http://schemas.microsoft.com/office/powerpoint/2010/main" val="185801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4038890397"/>
              </p:ext>
            </p:extLst>
          </p:nvPr>
        </p:nvGraphicFramePr>
        <p:xfrm>
          <a:off x="863588" y="1196752"/>
          <a:ext cx="7416824" cy="3078480"/>
        </p:xfrm>
        <a:graphic>
          <a:graphicData uri="http://schemas.openxmlformats.org/drawingml/2006/table">
            <a:tbl>
              <a:tblPr firstRow="1" bandRow="1">
                <a:tableStyleId>{85BE263C-DBD7-4A20-BB59-AAB30ACAA65A}</a:tableStyleId>
              </a:tblPr>
              <a:tblGrid>
                <a:gridCol w="1605704"/>
                <a:gridCol w="3300395"/>
                <a:gridCol w="2510725"/>
              </a:tblGrid>
              <a:tr h="370840">
                <a:tc>
                  <a:txBody>
                    <a:bodyPr/>
                    <a:lstStyle/>
                    <a:p>
                      <a:r>
                        <a:rPr lang="el-GR" sz="2000" dirty="0" smtClean="0"/>
                        <a:t>Εξέταση</a:t>
                      </a:r>
                      <a:endParaRPr lang="el-GR" sz="2000" dirty="0"/>
                    </a:p>
                  </a:txBody>
                  <a:tcPr>
                    <a:solidFill>
                      <a:srgbClr val="820000"/>
                    </a:solidFill>
                  </a:tcPr>
                </a:tc>
                <a:tc>
                  <a:txBody>
                    <a:bodyPr/>
                    <a:lstStyle/>
                    <a:p>
                      <a:r>
                        <a:rPr lang="en-US" sz="2000" dirty="0" smtClean="0"/>
                        <a:t>H</a:t>
                      </a:r>
                      <a:r>
                        <a:rPr lang="el-GR" sz="2000" dirty="0" smtClean="0"/>
                        <a:t>λικιωμένος</a:t>
                      </a:r>
                      <a:r>
                        <a:rPr lang="el-GR" sz="2000" baseline="0" dirty="0" smtClean="0"/>
                        <a:t> με οξύ κοιλιακό πόνο και απώλεια βάρους</a:t>
                      </a:r>
                      <a:endParaRPr lang="el-GR" sz="2000" dirty="0"/>
                    </a:p>
                  </a:txBody>
                  <a:tcPr>
                    <a:solidFill>
                      <a:srgbClr val="820000"/>
                    </a:solidFill>
                  </a:tcPr>
                </a:tc>
                <a:tc>
                  <a:txBody>
                    <a:bodyPr/>
                    <a:lstStyle/>
                    <a:p>
                      <a:r>
                        <a:rPr lang="el-GR" sz="2000" dirty="0" smtClean="0"/>
                        <a:t>Τιμές</a:t>
                      </a:r>
                      <a:r>
                        <a:rPr lang="el-GR" sz="2000" baseline="0" dirty="0" smtClean="0"/>
                        <a:t> αναφοράς</a:t>
                      </a:r>
                      <a:endParaRPr lang="el-GR" sz="2000" dirty="0"/>
                    </a:p>
                  </a:txBody>
                  <a:tcPr>
                    <a:solidFill>
                      <a:srgbClr val="820000"/>
                    </a:solidFill>
                  </a:tcPr>
                </a:tc>
              </a:tr>
              <a:tr h="370840">
                <a:tc>
                  <a:txBody>
                    <a:bodyPr/>
                    <a:lstStyle/>
                    <a:p>
                      <a:r>
                        <a:rPr lang="el-GR" sz="2000" dirty="0" smtClean="0"/>
                        <a:t>Α</a:t>
                      </a:r>
                      <a:r>
                        <a:rPr lang="en-US" sz="2000" dirty="0" smtClean="0"/>
                        <a:t>LB</a:t>
                      </a:r>
                      <a:endParaRPr lang="el-GR" sz="2000" dirty="0"/>
                    </a:p>
                  </a:txBody>
                  <a:tcPr/>
                </a:tc>
                <a:tc>
                  <a:txBody>
                    <a:bodyPr/>
                    <a:lstStyle/>
                    <a:p>
                      <a:r>
                        <a:rPr lang="en-US" sz="2000" dirty="0" smtClean="0"/>
                        <a:t>4,</a:t>
                      </a:r>
                      <a:r>
                        <a:rPr lang="el-GR" sz="2000" dirty="0" smtClean="0"/>
                        <a:t>0</a:t>
                      </a:r>
                      <a:r>
                        <a:rPr lang="en-US" sz="2000" baseline="0" dirty="0" smtClean="0"/>
                        <a:t> g/dL</a:t>
                      </a:r>
                      <a:endParaRPr lang="el-GR" sz="2000" dirty="0"/>
                    </a:p>
                  </a:txBody>
                  <a:tcPr/>
                </a:tc>
                <a:tc>
                  <a:txBody>
                    <a:bodyPr/>
                    <a:lstStyle/>
                    <a:p>
                      <a:r>
                        <a:rPr lang="el-GR" sz="2000" dirty="0" smtClean="0"/>
                        <a:t>2,</a:t>
                      </a:r>
                      <a:r>
                        <a:rPr lang="el-GR" sz="2000" baseline="0" dirty="0" smtClean="0"/>
                        <a:t>0 – 5,0 </a:t>
                      </a:r>
                      <a:r>
                        <a:rPr lang="en-US" sz="2000" baseline="0" dirty="0" smtClean="0"/>
                        <a:t>g/dL</a:t>
                      </a:r>
                      <a:endParaRPr lang="el-GR" sz="2000" dirty="0"/>
                    </a:p>
                  </a:txBody>
                  <a:tcPr/>
                </a:tc>
              </a:tr>
              <a:tr h="370840">
                <a:tc>
                  <a:txBody>
                    <a:bodyPr/>
                    <a:lstStyle/>
                    <a:p>
                      <a:r>
                        <a:rPr lang="en-US" sz="2000" dirty="0" smtClean="0"/>
                        <a:t>ALP</a:t>
                      </a:r>
                      <a:endParaRPr lang="el-GR" sz="2000" dirty="0"/>
                    </a:p>
                  </a:txBody>
                  <a:tcPr/>
                </a:tc>
                <a:tc>
                  <a:txBody>
                    <a:bodyPr/>
                    <a:lstStyle/>
                    <a:p>
                      <a:r>
                        <a:rPr lang="el-GR" sz="2000" dirty="0" smtClean="0"/>
                        <a:t>510</a:t>
                      </a:r>
                      <a:r>
                        <a:rPr lang="en-US" sz="2000" dirty="0" smtClean="0"/>
                        <a:t> </a:t>
                      </a:r>
                      <a:r>
                        <a:rPr lang="en-US" sz="2000" baseline="0" dirty="0" smtClean="0"/>
                        <a:t>U/L</a:t>
                      </a:r>
                      <a:endParaRPr lang="el-GR" sz="2000" dirty="0"/>
                    </a:p>
                  </a:txBody>
                  <a:tcPr/>
                </a:tc>
                <a:tc>
                  <a:txBody>
                    <a:bodyPr/>
                    <a:lstStyle/>
                    <a:p>
                      <a:r>
                        <a:rPr lang="en-US" sz="2000" dirty="0" smtClean="0"/>
                        <a:t>&lt; 130 U/L</a:t>
                      </a:r>
                      <a:endParaRPr lang="el-GR" sz="2000" dirty="0"/>
                    </a:p>
                  </a:txBody>
                  <a:tcPr/>
                </a:tc>
              </a:tr>
              <a:tr h="370840">
                <a:tc>
                  <a:txBody>
                    <a:bodyPr/>
                    <a:lstStyle/>
                    <a:p>
                      <a:r>
                        <a:rPr lang="en-US" sz="2000" dirty="0" smtClean="0"/>
                        <a:t>TBILI</a:t>
                      </a:r>
                      <a:endParaRPr lang="el-GR" sz="2000" dirty="0"/>
                    </a:p>
                  </a:txBody>
                  <a:tcPr/>
                </a:tc>
                <a:tc>
                  <a:txBody>
                    <a:bodyPr/>
                    <a:lstStyle/>
                    <a:p>
                      <a:r>
                        <a:rPr lang="en-US" sz="2000" dirty="0" smtClean="0"/>
                        <a:t>0,9 mg/dL</a:t>
                      </a:r>
                      <a:endParaRPr lang="el-GR" sz="2000" dirty="0"/>
                    </a:p>
                  </a:txBody>
                  <a:tcPr/>
                </a:tc>
                <a:tc>
                  <a:txBody>
                    <a:bodyPr/>
                    <a:lstStyle/>
                    <a:p>
                      <a:r>
                        <a:rPr lang="en-US" sz="2000" dirty="0" smtClean="0"/>
                        <a:t>&lt; 1,2 mg/dL</a:t>
                      </a:r>
                      <a:endParaRPr lang="el-GR" sz="2000" dirty="0"/>
                    </a:p>
                  </a:txBody>
                  <a:tcPr/>
                </a:tc>
              </a:tr>
              <a:tr h="370840">
                <a:tc>
                  <a:txBody>
                    <a:bodyPr/>
                    <a:lstStyle/>
                    <a:p>
                      <a:r>
                        <a:rPr lang="en-US" sz="2000" dirty="0" smtClean="0"/>
                        <a:t>AST/GOT</a:t>
                      </a:r>
                      <a:endParaRPr lang="el-GR" sz="2000" dirty="0"/>
                    </a:p>
                  </a:txBody>
                  <a:tcPr/>
                </a:tc>
                <a:tc>
                  <a:txBody>
                    <a:bodyPr/>
                    <a:lstStyle/>
                    <a:p>
                      <a:r>
                        <a:rPr lang="en-US" sz="2000" dirty="0" smtClean="0"/>
                        <a:t>72 U/L</a:t>
                      </a:r>
                      <a:endParaRPr lang="el-GR" sz="2000" dirty="0"/>
                    </a:p>
                  </a:txBody>
                  <a:tcPr/>
                </a:tc>
                <a:tc>
                  <a:txBody>
                    <a:bodyPr/>
                    <a:lstStyle/>
                    <a:p>
                      <a:r>
                        <a:rPr lang="el-GR" sz="2000" dirty="0" smtClean="0"/>
                        <a:t>&lt; </a:t>
                      </a:r>
                      <a:r>
                        <a:rPr lang="en-US" sz="2000" dirty="0" smtClean="0"/>
                        <a:t>36 U/L</a:t>
                      </a:r>
                      <a:endParaRPr lang="el-GR" sz="2000" dirty="0"/>
                    </a:p>
                  </a:txBody>
                  <a:tcPr/>
                </a:tc>
              </a:tr>
              <a:tr h="370840">
                <a:tc>
                  <a:txBody>
                    <a:bodyPr/>
                    <a:lstStyle/>
                    <a:p>
                      <a:r>
                        <a:rPr lang="el-GR" sz="2000" dirty="0" smtClean="0"/>
                        <a:t>γ</a:t>
                      </a:r>
                      <a:r>
                        <a:rPr lang="en-US" sz="2000" dirty="0" smtClean="0"/>
                        <a:t>GT</a:t>
                      </a:r>
                      <a:endParaRPr lang="el-GR" sz="2000" dirty="0"/>
                    </a:p>
                  </a:txBody>
                  <a:tcPr/>
                </a:tc>
                <a:tc>
                  <a:txBody>
                    <a:bodyPr/>
                    <a:lstStyle/>
                    <a:p>
                      <a:r>
                        <a:rPr lang="en-US" sz="2000" dirty="0" smtClean="0"/>
                        <a:t>115</a:t>
                      </a:r>
                      <a:r>
                        <a:rPr lang="el-GR" sz="2000" baseline="0" dirty="0" smtClean="0"/>
                        <a:t> </a:t>
                      </a:r>
                      <a:r>
                        <a:rPr lang="en-US" sz="2000" baseline="0" dirty="0" smtClean="0"/>
                        <a:t>U/L</a:t>
                      </a:r>
                      <a:endParaRPr lang="el-GR" sz="2000" dirty="0"/>
                    </a:p>
                  </a:txBody>
                  <a:tcPr/>
                </a:tc>
                <a:tc>
                  <a:txBody>
                    <a:bodyPr/>
                    <a:lstStyle/>
                    <a:p>
                      <a:r>
                        <a:rPr lang="en-US" sz="2000" dirty="0" smtClean="0"/>
                        <a:t>&lt; 40 U/L</a:t>
                      </a:r>
                      <a:endParaRPr lang="el-GR" sz="2000" dirty="0"/>
                    </a:p>
                  </a:txBody>
                  <a:tcPr/>
                </a:tc>
              </a:tr>
              <a:tr h="370840">
                <a:tc>
                  <a:txBody>
                    <a:bodyPr/>
                    <a:lstStyle/>
                    <a:p>
                      <a:r>
                        <a:rPr lang="en-US" sz="2000" dirty="0" smtClean="0"/>
                        <a:t>TP</a:t>
                      </a:r>
                      <a:endParaRPr lang="el-GR" sz="2000" dirty="0"/>
                    </a:p>
                  </a:txBody>
                  <a:tcPr/>
                </a:tc>
                <a:tc>
                  <a:txBody>
                    <a:bodyPr/>
                    <a:lstStyle/>
                    <a:p>
                      <a:r>
                        <a:rPr lang="en-US" sz="2000" dirty="0" smtClean="0"/>
                        <a:t>7,2</a:t>
                      </a:r>
                      <a:r>
                        <a:rPr lang="el-GR" sz="2000" dirty="0" smtClean="0"/>
                        <a:t> </a:t>
                      </a:r>
                      <a:r>
                        <a:rPr lang="en-US" sz="2000" dirty="0" smtClean="0"/>
                        <a:t>g/dL</a:t>
                      </a:r>
                      <a:endParaRPr lang="el-GR" sz="2000" dirty="0"/>
                    </a:p>
                  </a:txBody>
                  <a:tcPr/>
                </a:tc>
                <a:tc>
                  <a:txBody>
                    <a:bodyPr/>
                    <a:lstStyle/>
                    <a:p>
                      <a:r>
                        <a:rPr lang="en-US" sz="2000" dirty="0" smtClean="0"/>
                        <a:t>6,2 – 8,5</a:t>
                      </a:r>
                      <a:r>
                        <a:rPr lang="en-US" sz="2000" baseline="0" dirty="0" smtClean="0"/>
                        <a:t> </a:t>
                      </a:r>
                      <a:r>
                        <a:rPr lang="en-US" sz="2000" dirty="0" smtClean="0"/>
                        <a:t>g/L</a:t>
                      </a:r>
                      <a:endParaRPr lang="el-GR" sz="2000" dirty="0"/>
                    </a:p>
                  </a:txBody>
                  <a:tcPr/>
                </a:tc>
              </a:tr>
            </a:tbl>
          </a:graphicData>
        </a:graphic>
      </p:graphicFrame>
      <p:sp>
        <p:nvSpPr>
          <p:cNvPr id="4" name="3 - TextBox"/>
          <p:cNvSpPr txBox="1"/>
          <p:nvPr/>
        </p:nvSpPr>
        <p:spPr>
          <a:xfrm>
            <a:off x="787723" y="4278914"/>
            <a:ext cx="7848872" cy="1569660"/>
          </a:xfrm>
          <a:prstGeom prst="rect">
            <a:avLst/>
          </a:prstGeom>
          <a:noFill/>
        </p:spPr>
        <p:txBody>
          <a:bodyPr wrap="square" rtlCol="0">
            <a:spAutoFit/>
          </a:bodyPr>
          <a:lstStyle/>
          <a:p>
            <a:pPr>
              <a:lnSpc>
                <a:spcPct val="120000"/>
              </a:lnSpc>
            </a:pPr>
            <a:r>
              <a:rPr lang="el-GR" sz="2000" dirty="0" smtClean="0">
                <a:latin typeface="+mn-lt"/>
              </a:rPr>
              <a:t>Οι εξετάσεις δείχνουν χολόσταση λόγω αυξημένης </a:t>
            </a:r>
            <a:r>
              <a:rPr lang="en-US" sz="2000" dirty="0" smtClean="0">
                <a:latin typeface="+mn-lt"/>
              </a:rPr>
              <a:t>ALP. </a:t>
            </a:r>
            <a:r>
              <a:rPr lang="el-GR" sz="2000" dirty="0" smtClean="0">
                <a:latin typeface="+mn-lt"/>
              </a:rPr>
              <a:t>Στον απεικονιστικό έλεγχο για τον έλεγχο της χολόστασης βρέθηκε η αιτία</a:t>
            </a:r>
            <a:r>
              <a:rPr lang="en-US" sz="2000" dirty="0" smtClean="0">
                <a:latin typeface="+mn-lt"/>
              </a:rPr>
              <a:t>: </a:t>
            </a:r>
            <a:r>
              <a:rPr lang="el-GR" sz="2000" dirty="0" smtClean="0">
                <a:latin typeface="+mn-lt"/>
              </a:rPr>
              <a:t>καρκίνος στη κεφαλή του παγκρέατος που έφρασε τη χοληδόχο κύστη. Ο δείκτης </a:t>
            </a:r>
            <a:r>
              <a:rPr lang="en-US" sz="2000" dirty="0" smtClean="0">
                <a:latin typeface="+mn-lt"/>
              </a:rPr>
              <a:t>Ca 19-9 </a:t>
            </a:r>
            <a:r>
              <a:rPr lang="el-GR" sz="2000" dirty="0" smtClean="0">
                <a:latin typeface="+mn-lt"/>
              </a:rPr>
              <a:t>μετά από λίγο αυξήθηκε.</a:t>
            </a:r>
            <a:endParaRPr lang="el-GR" sz="2000" dirty="0">
              <a:latin typeface="+mn-lt"/>
            </a:endParaRPr>
          </a:p>
        </p:txBody>
      </p:sp>
      <p:sp>
        <p:nvSpPr>
          <p:cNvPr id="6" name="Title 5"/>
          <p:cNvSpPr>
            <a:spLocks noGrp="1"/>
          </p:cNvSpPr>
          <p:nvPr>
            <p:ph type="title"/>
          </p:nvPr>
        </p:nvSpPr>
        <p:spPr/>
        <p:txBody>
          <a:bodyPr/>
          <a:lstStyle/>
          <a:p>
            <a:r>
              <a:rPr lang="el-GR" dirty="0"/>
              <a:t>Μελέτη Περίπτωσης </a:t>
            </a:r>
            <a:r>
              <a:rPr lang="el-GR" dirty="0" smtClean="0"/>
              <a:t>8</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51</a:t>
            </a:fld>
            <a:endParaRPr lang="el-GR" dirty="0"/>
          </a:p>
        </p:txBody>
      </p:sp>
    </p:spTree>
    <p:extLst>
      <p:ext uri="{BB962C8B-B14F-4D97-AF65-F5344CB8AC3E}">
        <p14:creationId xmlns:p14="http://schemas.microsoft.com/office/powerpoint/2010/main" val="302342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l-GR" sz="4000" dirty="0">
                <a:solidFill>
                  <a:srgbClr val="820000"/>
                </a:solidFill>
              </a:rPr>
              <a:t>Βασικοί χημικοί προσδιορισμοί</a:t>
            </a:r>
            <a:br>
              <a:rPr lang="el-GR" sz="4000" dirty="0">
                <a:solidFill>
                  <a:srgbClr val="820000"/>
                </a:solidFill>
              </a:rPr>
            </a:br>
            <a:r>
              <a:rPr lang="el-GR" sz="4000" dirty="0">
                <a:solidFill>
                  <a:srgbClr val="820000"/>
                </a:solidFill>
              </a:rPr>
              <a:t>για τη διάγνωση ηπατικών </a:t>
            </a:r>
            <a:r>
              <a:rPr lang="el-GR" sz="4000" dirty="0" smtClean="0">
                <a:solidFill>
                  <a:srgbClr val="820000"/>
                </a:solidFill>
              </a:rPr>
              <a:t>νόσων</a:t>
            </a:r>
            <a:endParaRPr lang="el-GR" sz="4000" dirty="0">
              <a:solidFill>
                <a:srgbClr val="820000"/>
              </a:solidFill>
            </a:endParaRPr>
          </a:p>
        </p:txBody>
      </p:sp>
      <p:sp>
        <p:nvSpPr>
          <p:cNvPr id="7" name="Subtitle 6"/>
          <p:cNvSpPr>
            <a:spLocks noGrp="1"/>
          </p:cNvSpPr>
          <p:nvPr>
            <p:ph type="subTitle" idx="1"/>
          </p:nvPr>
        </p:nvSpPr>
        <p:spPr/>
        <p:txBody>
          <a:bodyPr/>
          <a:lstStyle/>
          <a:p>
            <a:endParaRPr lang="el-GR"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52</a:t>
            </a:fld>
            <a:endParaRPr lang="el-GR" dirty="0"/>
          </a:p>
        </p:txBody>
      </p:sp>
    </p:spTree>
    <p:extLst>
      <p:ext uri="{BB962C8B-B14F-4D97-AF65-F5344CB8AC3E}">
        <p14:creationId xmlns:p14="http://schemas.microsoft.com/office/powerpoint/2010/main" val="3169580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230265"/>
          </a:xfrm>
        </p:spPr>
        <p:txBody>
          <a:bodyPr>
            <a:normAutofit/>
          </a:bodyPr>
          <a:lstStyle/>
          <a:p>
            <a:pPr>
              <a:spcBef>
                <a:spcPct val="85000"/>
              </a:spcBef>
              <a:buFontTx/>
              <a:buAutoNum type="arabicPeriod"/>
            </a:pPr>
            <a:r>
              <a:rPr lang="el-GR" sz="2400" b="1" dirty="0">
                <a:solidFill>
                  <a:srgbClr val="820000"/>
                </a:solidFill>
              </a:rPr>
              <a:t>Μακροσκοπικά</a:t>
            </a:r>
            <a:r>
              <a:rPr lang="en-US" sz="2400" dirty="0"/>
              <a:t>: </a:t>
            </a:r>
            <a:r>
              <a:rPr lang="el-GR" sz="2400" dirty="0"/>
              <a:t>Λαμπερό κίτρινο χρώμα και κίτρινος αφρός</a:t>
            </a:r>
            <a:r>
              <a:rPr lang="en-US" sz="2400" dirty="0"/>
              <a:t>.</a:t>
            </a:r>
            <a:endParaRPr lang="el-GR" sz="2400" dirty="0"/>
          </a:p>
          <a:p>
            <a:pPr>
              <a:spcBef>
                <a:spcPct val="85000"/>
              </a:spcBef>
              <a:buFontTx/>
              <a:buAutoNum type="arabicPeriod"/>
            </a:pPr>
            <a:r>
              <a:rPr lang="el-GR" sz="2400" b="1" dirty="0">
                <a:solidFill>
                  <a:srgbClr val="820000"/>
                </a:solidFill>
              </a:rPr>
              <a:t>Μικροσκοπικά</a:t>
            </a:r>
            <a:r>
              <a:rPr lang="en-US" sz="2400" dirty="0"/>
              <a:t>: </a:t>
            </a:r>
            <a:r>
              <a:rPr lang="el-GR" sz="2400" dirty="0"/>
              <a:t>Κρύσταλλοι χολερυθρίνης.</a:t>
            </a:r>
            <a:endParaRPr lang="en-US" sz="2400" dirty="0"/>
          </a:p>
          <a:p>
            <a:pPr>
              <a:spcBef>
                <a:spcPct val="85000"/>
              </a:spcBef>
              <a:buFontTx/>
              <a:buAutoNum type="arabicPeriod"/>
            </a:pPr>
            <a:r>
              <a:rPr lang="el-GR" sz="2400" b="1" dirty="0">
                <a:solidFill>
                  <a:srgbClr val="820000"/>
                </a:solidFill>
              </a:rPr>
              <a:t>Ξηρά χημεία</a:t>
            </a:r>
            <a:r>
              <a:rPr lang="en-US" sz="2400" dirty="0"/>
              <a:t>: </a:t>
            </a:r>
            <a:r>
              <a:rPr lang="el-GR" sz="2400" dirty="0"/>
              <a:t>Ταινία ούρων  (μέθοδος Διαζώτωσης</a:t>
            </a:r>
            <a:r>
              <a:rPr lang="en-US" sz="2400" dirty="0"/>
              <a:t>).</a:t>
            </a:r>
          </a:p>
          <a:p>
            <a:pPr>
              <a:spcBef>
                <a:spcPct val="85000"/>
              </a:spcBef>
              <a:buFontTx/>
              <a:buAutoNum type="arabicPeriod"/>
            </a:pPr>
            <a:r>
              <a:rPr lang="el-GR" sz="2400" b="1" dirty="0">
                <a:solidFill>
                  <a:srgbClr val="820000"/>
                </a:solidFill>
              </a:rPr>
              <a:t>Χημικές μέθοδοι</a:t>
            </a:r>
            <a:r>
              <a:rPr lang="en-US" sz="2400" dirty="0"/>
              <a:t>:</a:t>
            </a:r>
          </a:p>
          <a:p>
            <a:pPr marL="800100" lvl="1" indent="-342900">
              <a:spcBef>
                <a:spcPct val="50000"/>
              </a:spcBef>
              <a:buFontTx/>
              <a:buAutoNum type="arabicPeriod"/>
            </a:pPr>
            <a:r>
              <a:rPr lang="el-GR" sz="2400" dirty="0"/>
              <a:t>Μέθοδος χλωριούχου σιδήρου.</a:t>
            </a:r>
          </a:p>
          <a:p>
            <a:pPr marL="800100" lvl="1" indent="-342900">
              <a:spcBef>
                <a:spcPct val="50000"/>
              </a:spcBef>
              <a:buFontTx/>
              <a:buAutoNum type="arabicPeriod"/>
            </a:pPr>
            <a:r>
              <a:rPr lang="el-GR" sz="2400" dirty="0"/>
              <a:t> Μέθοδος νιτρικού οξέος.</a:t>
            </a:r>
          </a:p>
          <a:p>
            <a:pPr marL="800100" lvl="1" indent="-342900">
              <a:spcBef>
                <a:spcPct val="50000"/>
              </a:spcBef>
              <a:buFontTx/>
              <a:buAutoNum type="arabicPeriod"/>
            </a:pPr>
            <a:r>
              <a:rPr lang="el-GR" sz="2400" dirty="0"/>
              <a:t> Μέθοδος ιωδίου.</a:t>
            </a:r>
          </a:p>
          <a:p>
            <a:endParaRPr lang="el-GR" sz="2400" dirty="0"/>
          </a:p>
        </p:txBody>
      </p:sp>
      <p:pic>
        <p:nvPicPr>
          <p:cNvPr id="25604" name="Picture 3"/>
          <p:cNvPicPr>
            <a:picLocks noChangeAspect="1" noChangeArrowheads="1"/>
          </p:cNvPicPr>
          <p:nvPr/>
        </p:nvPicPr>
        <p:blipFill>
          <a:blip r:embed="rId2" cstate="print"/>
          <a:srcRect/>
          <a:stretch>
            <a:fillRect/>
          </a:stretch>
        </p:blipFill>
        <p:spPr bwMode="auto">
          <a:xfrm>
            <a:off x="4932040" y="4211861"/>
            <a:ext cx="3817937" cy="1277937"/>
          </a:xfrm>
          <a:prstGeom prst="rect">
            <a:avLst/>
          </a:prstGeom>
          <a:noFill/>
          <a:ln w="9525">
            <a:noFill/>
            <a:miter lim="800000"/>
            <a:headEnd/>
            <a:tailEnd/>
          </a:ln>
        </p:spPr>
      </p:pic>
      <p:sp>
        <p:nvSpPr>
          <p:cNvPr id="2" name="Title 1"/>
          <p:cNvSpPr>
            <a:spLocks noGrp="1"/>
          </p:cNvSpPr>
          <p:nvPr>
            <p:ph type="title"/>
          </p:nvPr>
        </p:nvSpPr>
        <p:spPr/>
        <p:txBody>
          <a:bodyPr>
            <a:noAutofit/>
          </a:bodyPr>
          <a:lstStyle/>
          <a:p>
            <a:pPr>
              <a:spcBef>
                <a:spcPct val="50000"/>
              </a:spcBef>
            </a:pPr>
            <a:r>
              <a:rPr lang="el-GR" dirty="0"/>
              <a:t>Προσδιορισμός χολερυθρίνης στα ούρα</a:t>
            </a:r>
            <a:br>
              <a:rPr lang="el-GR" dirty="0"/>
            </a:br>
            <a:r>
              <a:rPr lang="el-GR" sz="3200" dirty="0"/>
              <a:t>Πρώτα πρωινά </a:t>
            </a:r>
            <a:r>
              <a:rPr lang="el-GR" sz="3200" dirty="0" smtClean="0"/>
              <a:t>ούρα</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53</a:t>
            </a:fld>
            <a:endParaRPr lang="el-GR" dirty="0"/>
          </a:p>
        </p:txBody>
      </p:sp>
    </p:spTree>
    <p:extLst>
      <p:ext uri="{BB962C8B-B14F-4D97-AF65-F5344CB8AC3E}">
        <p14:creationId xmlns:p14="http://schemas.microsoft.com/office/powerpoint/2010/main" val="26962937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3"/>
          <p:cNvPicPr>
            <a:picLocks noChangeAspect="1" noChangeArrowheads="1"/>
          </p:cNvPicPr>
          <p:nvPr/>
        </p:nvPicPr>
        <p:blipFill>
          <a:blip r:embed="rId2" cstate="print"/>
          <a:srcRect/>
          <a:stretch>
            <a:fillRect/>
          </a:stretch>
        </p:blipFill>
        <p:spPr bwMode="auto">
          <a:xfrm>
            <a:off x="2339975" y="4293096"/>
            <a:ext cx="4464050" cy="1382713"/>
          </a:xfrm>
          <a:prstGeom prst="rect">
            <a:avLst/>
          </a:prstGeom>
          <a:noFill/>
          <a:ln w="9525">
            <a:noFill/>
            <a:miter lim="800000"/>
            <a:headEnd/>
            <a:tailEnd/>
          </a:ln>
        </p:spPr>
      </p:pic>
      <p:sp>
        <p:nvSpPr>
          <p:cNvPr id="2" name="Title 1"/>
          <p:cNvSpPr>
            <a:spLocks noGrp="1"/>
          </p:cNvSpPr>
          <p:nvPr>
            <p:ph type="title"/>
          </p:nvPr>
        </p:nvSpPr>
        <p:spPr>
          <a:xfrm>
            <a:off x="251520" y="116632"/>
            <a:ext cx="8640960" cy="908720"/>
          </a:xfrm>
        </p:spPr>
        <p:txBody>
          <a:bodyPr>
            <a:noAutofit/>
          </a:bodyPr>
          <a:lstStyle/>
          <a:p>
            <a:pPr>
              <a:spcBef>
                <a:spcPct val="50000"/>
              </a:spcBef>
            </a:pPr>
            <a:r>
              <a:rPr lang="el-GR" dirty="0"/>
              <a:t>Προσδιορισμός ουροχολινογόνου στα ούρα</a:t>
            </a:r>
            <a:br>
              <a:rPr lang="el-GR" dirty="0"/>
            </a:br>
            <a:r>
              <a:rPr lang="el-GR" sz="3200" dirty="0"/>
              <a:t>Πρώτα πρωινά </a:t>
            </a:r>
            <a:r>
              <a:rPr lang="el-GR" sz="3200" dirty="0" smtClean="0"/>
              <a:t>ούρα</a:t>
            </a:r>
            <a:endParaRPr lang="el-GR" dirty="0"/>
          </a:p>
        </p:txBody>
      </p:sp>
      <p:sp>
        <p:nvSpPr>
          <p:cNvPr id="3" name="Content Placeholder 2"/>
          <p:cNvSpPr>
            <a:spLocks noGrp="1"/>
          </p:cNvSpPr>
          <p:nvPr>
            <p:ph idx="1"/>
          </p:nvPr>
        </p:nvSpPr>
        <p:spPr/>
        <p:txBody>
          <a:bodyPr>
            <a:normAutofit/>
          </a:bodyPr>
          <a:lstStyle/>
          <a:p>
            <a:pPr>
              <a:spcBef>
                <a:spcPct val="85000"/>
              </a:spcBef>
              <a:buFontTx/>
              <a:buAutoNum type="arabicPeriod"/>
            </a:pPr>
            <a:r>
              <a:rPr lang="el-GR" sz="2400" b="1" dirty="0">
                <a:solidFill>
                  <a:srgbClr val="820000"/>
                </a:solidFill>
              </a:rPr>
              <a:t>Ξηρά χημεία</a:t>
            </a:r>
            <a:r>
              <a:rPr lang="en-US" sz="2400" dirty="0">
                <a:solidFill>
                  <a:srgbClr val="C00000"/>
                </a:solidFill>
              </a:rPr>
              <a:t>: </a:t>
            </a:r>
            <a:r>
              <a:rPr lang="el-GR" sz="2400" dirty="0"/>
              <a:t>Ταινία ούρων (μέθοδος Διαζώτωσης</a:t>
            </a:r>
            <a:r>
              <a:rPr lang="en-US" sz="2400" dirty="0"/>
              <a:t>, </a:t>
            </a:r>
            <a:r>
              <a:rPr lang="el-GR" sz="2400" dirty="0"/>
              <a:t>Ε</a:t>
            </a:r>
            <a:r>
              <a:rPr lang="en-US" sz="2400" dirty="0"/>
              <a:t>hrlich).</a:t>
            </a:r>
            <a:endParaRPr lang="el-GR" sz="2400" dirty="0"/>
          </a:p>
          <a:p>
            <a:pPr>
              <a:spcBef>
                <a:spcPct val="85000"/>
              </a:spcBef>
              <a:buFontTx/>
              <a:buAutoNum type="arabicPeriod"/>
            </a:pPr>
            <a:r>
              <a:rPr lang="el-GR" sz="2400" b="1" dirty="0">
                <a:solidFill>
                  <a:srgbClr val="820000"/>
                </a:solidFill>
              </a:rPr>
              <a:t>Χημικές μέθοδοι</a:t>
            </a:r>
            <a:r>
              <a:rPr lang="en-US" sz="2400" dirty="0"/>
              <a:t>:</a:t>
            </a:r>
          </a:p>
          <a:p>
            <a:pPr marL="800100" lvl="1" indent="-342900">
              <a:spcBef>
                <a:spcPct val="50000"/>
              </a:spcBef>
              <a:buFontTx/>
              <a:buAutoNum type="arabicPeriod"/>
            </a:pPr>
            <a:r>
              <a:rPr lang="el-GR" sz="2400" dirty="0"/>
              <a:t>Μέθοδος </a:t>
            </a:r>
            <a:r>
              <a:rPr lang="en-US" sz="2400" dirty="0"/>
              <a:t>Ehrlich</a:t>
            </a:r>
            <a:r>
              <a:rPr lang="el-GR" sz="2400" dirty="0"/>
              <a:t> (απλή).</a:t>
            </a:r>
          </a:p>
          <a:p>
            <a:pPr marL="800100" lvl="1" indent="-342900">
              <a:lnSpc>
                <a:spcPct val="150000"/>
              </a:lnSpc>
              <a:spcBef>
                <a:spcPct val="50000"/>
              </a:spcBef>
              <a:buFontTx/>
              <a:buAutoNum type="arabicPeriod"/>
            </a:pPr>
            <a:r>
              <a:rPr lang="el-GR" sz="2400" dirty="0"/>
              <a:t> Μέθοδος </a:t>
            </a:r>
            <a:r>
              <a:rPr lang="en-US" sz="2400" dirty="0"/>
              <a:t>Ehrlich</a:t>
            </a:r>
            <a:r>
              <a:rPr lang="el-GR" sz="2400" dirty="0"/>
              <a:t> (με διάκριση ουροχολινογόνου – πορφοχολινογόνου</a:t>
            </a:r>
            <a:r>
              <a:rPr lang="el-GR" sz="2400" dirty="0" smtClean="0"/>
              <a:t>).</a:t>
            </a:r>
            <a:endParaRPr lang="el-GR" sz="240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54</a:t>
            </a:fld>
            <a:endParaRPr lang="el-GR" dirty="0"/>
          </a:p>
        </p:txBody>
      </p:sp>
    </p:spTree>
    <p:extLst>
      <p:ext uri="{BB962C8B-B14F-4D97-AF65-F5344CB8AC3E}">
        <p14:creationId xmlns:p14="http://schemas.microsoft.com/office/powerpoint/2010/main" val="7710719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395536" y="3901698"/>
            <a:ext cx="727280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mn-lt"/>
                <a:ea typeface="Times New Roman" pitchFamily="18" charset="0"/>
                <a:cs typeface="Arial" pitchFamily="34" charset="0"/>
              </a:rPr>
              <a:t>ολική χολερυθρίνη + </a:t>
            </a:r>
            <a:r>
              <a:rPr kumimoji="0" lang="en-US" sz="2400" b="0" i="0" u="none" strike="noStrike" cap="none" normalizeH="0" baseline="0" dirty="0" smtClean="0">
                <a:ln>
                  <a:noFill/>
                </a:ln>
                <a:solidFill>
                  <a:schemeClr val="tx1"/>
                </a:solidFill>
                <a:effectLst/>
                <a:latin typeface="+mn-lt"/>
                <a:ea typeface="Times New Roman" pitchFamily="18" charset="0"/>
                <a:cs typeface="Arial" pitchFamily="34" charset="0"/>
              </a:rPr>
              <a:t>DPD</a:t>
            </a:r>
            <a:r>
              <a:rPr kumimoji="0" lang="el-GR" sz="24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l-GR" sz="2400" b="1" i="0" u="none" strike="noStrike" cap="none" normalizeH="0" baseline="0" dirty="0" smtClean="0">
                <a:ln>
                  <a:noFill/>
                </a:ln>
                <a:solidFill>
                  <a:srgbClr val="820000"/>
                </a:solidFill>
                <a:effectLst/>
                <a:latin typeface="+mn-lt"/>
                <a:ea typeface="Times New Roman" pitchFamily="18" charset="0"/>
                <a:cs typeface="Arial" pitchFamily="34" charset="0"/>
              </a:rPr>
              <a:t>αζωχολερυθρίνη</a:t>
            </a:r>
          </a:p>
          <a:p>
            <a:pPr marL="0" marR="0" lvl="0" indent="0" algn="just" defTabSz="914400" rtl="0" eaLnBrk="1" fontAlgn="base" latinLnBrk="0" hangingPunct="1">
              <a:lnSpc>
                <a:spcPct val="100000"/>
              </a:lnSpc>
              <a:spcBef>
                <a:spcPct val="0"/>
              </a:spcBef>
              <a:spcAft>
                <a:spcPct val="0"/>
              </a:spcAft>
              <a:buClrTx/>
              <a:buSzTx/>
              <a:buFontTx/>
              <a:buNone/>
              <a:tabLst/>
            </a:pPr>
            <a:endParaRPr lang="el-GR" sz="2400" dirty="0" smtClean="0">
              <a:latin typeface="+mn-l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mn-lt"/>
                <a:ea typeface="Times New Roman" pitchFamily="18" charset="0"/>
                <a:cs typeface="Arial" pitchFamily="34" charset="0"/>
              </a:rPr>
              <a:t>             </a:t>
            </a:r>
            <a:endParaRPr kumimoji="0" lang="el-GR"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ea typeface="Times New Roman" pitchFamily="18" charset="0"/>
                <a:cs typeface="Arial" pitchFamily="34" charset="0"/>
              </a:rPr>
              <a:t>T</a:t>
            </a:r>
            <a:r>
              <a:rPr kumimoji="0" lang="el-GR" sz="2400" b="0" i="0" u="none" strike="noStrike" cap="none" normalizeH="0" baseline="0" dirty="0" smtClean="0">
                <a:ln>
                  <a:noFill/>
                </a:ln>
                <a:solidFill>
                  <a:srgbClr val="000000"/>
                </a:solidFill>
                <a:effectLst/>
                <a:latin typeface="+mn-lt"/>
                <a:ea typeface="Times New Roman" pitchFamily="18" charset="0"/>
                <a:cs typeface="Arial" pitchFamily="34" charset="0"/>
              </a:rPr>
              <a:t>ελικού σημείου. λ = 540 </a:t>
            </a:r>
            <a:r>
              <a:rPr kumimoji="0" lang="en-US" sz="2400" b="0" i="0" u="none" strike="noStrike" cap="none" normalizeH="0" baseline="0" dirty="0" smtClean="0">
                <a:ln>
                  <a:noFill/>
                </a:ln>
                <a:solidFill>
                  <a:srgbClr val="000000"/>
                </a:solidFill>
                <a:effectLst/>
                <a:latin typeface="+mn-lt"/>
                <a:ea typeface="Times New Roman" pitchFamily="18" charset="0"/>
                <a:cs typeface="Arial" pitchFamily="34" charset="0"/>
              </a:rPr>
              <a:t>nm</a:t>
            </a:r>
            <a:endParaRPr kumimoji="0" lang="en-US" sz="2400" b="0" i="0" u="none" strike="noStrike" cap="none" normalizeH="0" baseline="0" dirty="0" smtClean="0">
              <a:ln>
                <a:noFill/>
              </a:ln>
              <a:solidFill>
                <a:schemeClr val="tx1"/>
              </a:solidFill>
              <a:effectLst/>
              <a:latin typeface="+mn-lt"/>
              <a:cs typeface="Arial" pitchFamily="34" charset="0"/>
            </a:endParaRPr>
          </a:p>
        </p:txBody>
      </p:sp>
      <p:sp>
        <p:nvSpPr>
          <p:cNvPr id="3" name="Content Placeholder 2"/>
          <p:cNvSpPr>
            <a:spLocks noGrp="1"/>
          </p:cNvSpPr>
          <p:nvPr>
            <p:ph idx="1"/>
          </p:nvPr>
        </p:nvSpPr>
        <p:spPr>
          <a:xfrm>
            <a:off x="457200" y="1196752"/>
            <a:ext cx="8229600" cy="2448272"/>
          </a:xfrm>
        </p:spPr>
        <p:txBody>
          <a:bodyPr>
            <a:normAutofit/>
          </a:bodyPr>
          <a:lstStyle/>
          <a:p>
            <a:pPr marL="0" lvl="0" indent="0" fontAlgn="base">
              <a:lnSpc>
                <a:spcPct val="150000"/>
              </a:lnSpc>
              <a:spcBef>
                <a:spcPct val="0"/>
              </a:spcBef>
              <a:spcAft>
                <a:spcPct val="0"/>
              </a:spcAft>
              <a:buNone/>
            </a:pPr>
            <a:r>
              <a:rPr lang="el-GR" sz="2400" dirty="0">
                <a:solidFill>
                  <a:srgbClr val="000000"/>
                </a:solidFill>
                <a:ea typeface="Times New Roman" pitchFamily="18" charset="0"/>
                <a:cs typeface="Arial" pitchFamily="34" charset="0"/>
              </a:rPr>
              <a:t>Η αλβουμίνη δεσμεύει την έμμεση χολερυθρίνη. Το σύμπλοκο αυτό μαζί με την διαλυτή άμεση χολερυθρίνη σχηματίζει ένα σύμπλοκο μπλε χρώματος με το 3,5 διχλωροφαινολ-διαζωτωμένο-τετραφθοροβοραικό οξύ (</a:t>
            </a:r>
            <a:r>
              <a:rPr lang="en-US" sz="2400" dirty="0">
                <a:solidFill>
                  <a:srgbClr val="000000"/>
                </a:solidFill>
                <a:ea typeface="Times New Roman" pitchFamily="18" charset="0"/>
                <a:cs typeface="Arial" pitchFamily="34" charset="0"/>
              </a:rPr>
              <a:t>DPD</a:t>
            </a:r>
            <a:r>
              <a:rPr lang="el-GR" sz="2400" dirty="0">
                <a:solidFill>
                  <a:srgbClr val="000000"/>
                </a:solidFill>
                <a:ea typeface="Times New Roman" pitchFamily="18" charset="0"/>
                <a:cs typeface="Arial" pitchFamily="34" charset="0"/>
              </a:rPr>
              <a:t>)</a:t>
            </a:r>
            <a:r>
              <a:rPr lang="el-GR" sz="2400" dirty="0">
                <a:ea typeface="Times New Roman" pitchFamily="18" charset="0"/>
                <a:cs typeface="Arial" pitchFamily="34" charset="0"/>
              </a:rPr>
              <a:t>. </a:t>
            </a:r>
            <a:endParaRPr lang="el-GR" sz="2400" dirty="0">
              <a:cs typeface="Arial" pitchFamily="34" charset="0"/>
            </a:endParaRPr>
          </a:p>
        </p:txBody>
      </p:sp>
      <p:sp>
        <p:nvSpPr>
          <p:cNvPr id="43009" name="Line 1"/>
          <p:cNvSpPr>
            <a:spLocks noChangeShapeType="1"/>
          </p:cNvSpPr>
          <p:nvPr/>
        </p:nvSpPr>
        <p:spPr bwMode="auto">
          <a:xfrm>
            <a:off x="3923928" y="4149080"/>
            <a:ext cx="884238" cy="0"/>
          </a:xfrm>
          <a:prstGeom prst="line">
            <a:avLst/>
          </a:prstGeom>
          <a:noFill/>
          <a:ln w="6350">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dirty="0"/>
          </a:p>
        </p:txBody>
      </p:sp>
      <p:sp>
        <p:nvSpPr>
          <p:cNvPr id="2" name="Title 1"/>
          <p:cNvSpPr>
            <a:spLocks noGrp="1"/>
          </p:cNvSpPr>
          <p:nvPr>
            <p:ph type="title"/>
          </p:nvPr>
        </p:nvSpPr>
        <p:spPr/>
        <p:txBody>
          <a:bodyPr>
            <a:noAutofit/>
          </a:bodyPr>
          <a:lstStyle/>
          <a:p>
            <a:r>
              <a:rPr lang="el-GR" dirty="0"/>
              <a:t>Προσδιορισμός ολικής χολερυθρίνης </a:t>
            </a:r>
            <a:r>
              <a:rPr lang="el-GR" dirty="0" smtClean="0"/>
              <a:t/>
            </a:r>
            <a:br>
              <a:rPr lang="el-GR" dirty="0" smtClean="0"/>
            </a:br>
            <a:r>
              <a:rPr lang="el-GR" dirty="0" smtClean="0"/>
              <a:t>στον ορό</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55</a:t>
            </a:fld>
            <a:endParaRPr lang="el-GR" dirty="0"/>
          </a:p>
        </p:txBody>
      </p:sp>
    </p:spTree>
    <p:extLst>
      <p:ext uri="{BB962C8B-B14F-4D97-AF65-F5344CB8AC3E}">
        <p14:creationId xmlns:p14="http://schemas.microsoft.com/office/powerpoint/2010/main" val="31114290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2304256"/>
          </a:xfrm>
        </p:spPr>
        <p:txBody>
          <a:bodyPr>
            <a:normAutofit/>
          </a:bodyPr>
          <a:lstStyle/>
          <a:p>
            <a:pPr marL="0" lvl="0" indent="0" fontAlgn="base">
              <a:lnSpc>
                <a:spcPct val="150000"/>
              </a:lnSpc>
              <a:spcBef>
                <a:spcPct val="0"/>
              </a:spcBef>
              <a:spcAft>
                <a:spcPct val="0"/>
              </a:spcAft>
              <a:buNone/>
            </a:pPr>
            <a:r>
              <a:rPr lang="el-GR" sz="2400" dirty="0">
                <a:solidFill>
                  <a:srgbClr val="000000"/>
                </a:solidFill>
                <a:ea typeface="Times New Roman" pitchFamily="18" charset="0"/>
                <a:cs typeface="Arial" pitchFamily="34" charset="0"/>
              </a:rPr>
              <a:t>Η αλβουμίνη δεσμεύει την έμμεση χολερυθρίνη. Το σύμπλοκο αυτό μαζί με την διαλυτή άμεση χολερυθρίνη σχηματίζει ένα σύμπλοκο μπλε χρώματος με το 3,5 διχλωροφαινολ-διαζωτωμένο-τετραφθοροβοραικό οξύ (</a:t>
            </a:r>
            <a:r>
              <a:rPr lang="en-US" sz="2400" dirty="0" smtClean="0">
                <a:solidFill>
                  <a:srgbClr val="000000"/>
                </a:solidFill>
                <a:ea typeface="Times New Roman" pitchFamily="18" charset="0"/>
                <a:cs typeface="Arial" pitchFamily="34" charset="0"/>
              </a:rPr>
              <a:t>DPD</a:t>
            </a:r>
            <a:r>
              <a:rPr lang="el-GR" sz="2400" dirty="0" smtClean="0">
                <a:solidFill>
                  <a:srgbClr val="000000"/>
                </a:solidFill>
                <a:ea typeface="Times New Roman" pitchFamily="18" charset="0"/>
                <a:cs typeface="Arial" pitchFamily="34" charset="0"/>
              </a:rPr>
              <a:t>)</a:t>
            </a:r>
            <a:r>
              <a:rPr lang="el-GR" sz="2400" dirty="0" smtClean="0">
                <a:ea typeface="Times New Roman" pitchFamily="18" charset="0"/>
                <a:cs typeface="Arial" pitchFamily="34" charset="0"/>
              </a:rPr>
              <a:t>.       </a:t>
            </a:r>
          </a:p>
        </p:txBody>
      </p:sp>
      <p:sp>
        <p:nvSpPr>
          <p:cNvPr id="43009" name="Line 1"/>
          <p:cNvSpPr>
            <a:spLocks noChangeShapeType="1"/>
          </p:cNvSpPr>
          <p:nvPr/>
        </p:nvSpPr>
        <p:spPr bwMode="auto">
          <a:xfrm>
            <a:off x="5133821" y="4314678"/>
            <a:ext cx="884238" cy="0"/>
          </a:xfrm>
          <a:prstGeom prst="line">
            <a:avLst/>
          </a:prstGeom>
          <a:noFill/>
          <a:ln w="6350">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dirty="0"/>
          </a:p>
        </p:txBody>
      </p:sp>
      <p:sp>
        <p:nvSpPr>
          <p:cNvPr id="43011" name="Rectangle 3"/>
          <p:cNvSpPr>
            <a:spLocks noChangeArrowheads="1"/>
          </p:cNvSpPr>
          <p:nvPr/>
        </p:nvSpPr>
        <p:spPr bwMode="auto">
          <a:xfrm>
            <a:off x="518570" y="3714514"/>
            <a:ext cx="455748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l-GR" sz="2400" dirty="0" smtClean="0">
                <a:latin typeface="+mn-lt"/>
                <a:ea typeface="Times New Roman" pitchFamily="18" charset="0"/>
                <a:cs typeface="Arial" pitchFamily="34" charset="0"/>
              </a:rPr>
              <a:t>Άμεση</a:t>
            </a:r>
            <a:r>
              <a:rPr kumimoji="0" lang="el-GR" sz="24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l-GR" sz="2400" b="0" i="0" u="none" strike="noStrike" cap="none" normalizeH="0" baseline="0" dirty="0" smtClean="0">
                <a:ln>
                  <a:noFill/>
                </a:ln>
                <a:solidFill>
                  <a:schemeClr val="tx1"/>
                </a:solidFill>
                <a:effectLst/>
                <a:latin typeface="+mn-lt"/>
                <a:ea typeface="Times New Roman" pitchFamily="18" charset="0"/>
                <a:cs typeface="Arial" pitchFamily="34" charset="0"/>
              </a:rPr>
              <a:t>χολερυθρίνη </a:t>
            </a:r>
          </a:p>
          <a:p>
            <a:pPr marL="0" lvl="1" algn="ctr"/>
            <a:r>
              <a:rPr kumimoji="0" lang="en-US" sz="2400" b="0" i="0" u="none" strike="noStrike" cap="none" normalizeH="0" baseline="0" dirty="0" smtClean="0">
                <a:ln>
                  <a:noFill/>
                </a:ln>
                <a:solidFill>
                  <a:schemeClr val="tx1"/>
                </a:solidFill>
                <a:effectLst/>
                <a:latin typeface="+mn-lt"/>
                <a:ea typeface="Times New Roman" pitchFamily="18" charset="0"/>
                <a:cs typeface="Arial" pitchFamily="34" charset="0"/>
              </a:rPr>
              <a:t>+ </a:t>
            </a:r>
            <a:endParaRPr lang="el-GR" sz="2400" dirty="0">
              <a:latin typeface="+mn-lt"/>
              <a:ea typeface="Times New Roman" pitchFamily="18" charset="0"/>
              <a:cs typeface="Arial" pitchFamily="34" charset="0"/>
            </a:endParaRPr>
          </a:p>
          <a:p>
            <a:pPr fontAlgn="base">
              <a:spcBef>
                <a:spcPct val="0"/>
              </a:spcBef>
              <a:spcAft>
                <a:spcPct val="0"/>
              </a:spcAft>
            </a:pPr>
            <a:r>
              <a:rPr lang="el-GR" sz="2400" dirty="0" smtClean="0">
                <a:latin typeface="+mn-lt"/>
              </a:rPr>
              <a:t>διαζωτωμένο σουλφανιλικό οξύ</a:t>
            </a:r>
            <a:r>
              <a:rPr kumimoji="0" lang="el-GR" sz="2400" b="0" i="0" u="none" strike="noStrike" cap="none" normalizeH="0" baseline="0" dirty="0" smtClean="0">
                <a:ln>
                  <a:noFill/>
                </a:ln>
                <a:solidFill>
                  <a:schemeClr val="tx1"/>
                </a:solidFill>
                <a:effectLst/>
                <a:latin typeface="+mn-lt"/>
                <a:ea typeface="Times New Roman" pitchFamily="18" charset="0"/>
                <a:cs typeface="Arial" pitchFamily="34" charset="0"/>
              </a:rPr>
              <a:t>     </a:t>
            </a:r>
            <a:endParaRPr kumimoji="0" lang="el-GR" sz="2400" b="0" i="0" u="none" strike="noStrike" cap="none" normalizeH="0" baseline="0" dirty="0" smtClean="0">
              <a:ln>
                <a:noFill/>
              </a:ln>
              <a:solidFill>
                <a:schemeClr val="tx1"/>
              </a:solidFill>
              <a:effectLst/>
              <a:latin typeface="+mn-lt"/>
              <a:cs typeface="Arial" pitchFamily="34" charset="0"/>
            </a:endParaRPr>
          </a:p>
        </p:txBody>
      </p:sp>
      <p:sp>
        <p:nvSpPr>
          <p:cNvPr id="6" name="5 - TextBox"/>
          <p:cNvSpPr txBox="1"/>
          <p:nvPr/>
        </p:nvSpPr>
        <p:spPr>
          <a:xfrm>
            <a:off x="518570" y="5358407"/>
            <a:ext cx="8208912" cy="461665"/>
          </a:xfrm>
          <a:prstGeom prst="rect">
            <a:avLst/>
          </a:prstGeom>
          <a:noFill/>
        </p:spPr>
        <p:txBody>
          <a:bodyPr wrap="square" rtlCol="0">
            <a:spAutoFit/>
          </a:bodyPr>
          <a:lstStyle/>
          <a:p>
            <a:r>
              <a:rPr lang="el-GR" sz="2400" dirty="0" smtClean="0">
                <a:latin typeface="+mn-lt"/>
              </a:rPr>
              <a:t>Έμμεση χολερυθρίνη = Ολική χολερυθρίνη – άμεση χολερυθρίνη</a:t>
            </a:r>
            <a:endParaRPr lang="el-GR" sz="2400" dirty="0">
              <a:latin typeface="+mn-lt"/>
            </a:endParaRPr>
          </a:p>
        </p:txBody>
      </p:sp>
      <p:sp>
        <p:nvSpPr>
          <p:cNvPr id="2" name="Title 1"/>
          <p:cNvSpPr>
            <a:spLocks noGrp="1"/>
          </p:cNvSpPr>
          <p:nvPr>
            <p:ph type="title"/>
          </p:nvPr>
        </p:nvSpPr>
        <p:spPr/>
        <p:txBody>
          <a:bodyPr>
            <a:noAutofit/>
          </a:bodyPr>
          <a:lstStyle/>
          <a:p>
            <a:r>
              <a:rPr lang="el-GR" dirty="0"/>
              <a:t>Προσδιορισμός άμεσης χολερυθρίνης στον </a:t>
            </a:r>
            <a:r>
              <a:rPr lang="el-GR" dirty="0" smtClean="0"/>
              <a:t>ορό</a:t>
            </a:r>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56</a:t>
            </a:fld>
            <a:endParaRPr lang="el-GR" dirty="0"/>
          </a:p>
        </p:txBody>
      </p:sp>
      <p:sp>
        <p:nvSpPr>
          <p:cNvPr id="4" name="Rectangle 3"/>
          <p:cNvSpPr/>
          <p:nvPr/>
        </p:nvSpPr>
        <p:spPr>
          <a:xfrm>
            <a:off x="6228184" y="4083845"/>
            <a:ext cx="2336345" cy="461665"/>
          </a:xfrm>
          <a:prstGeom prst="rect">
            <a:avLst/>
          </a:prstGeom>
        </p:spPr>
        <p:txBody>
          <a:bodyPr wrap="none">
            <a:spAutoFit/>
          </a:bodyPr>
          <a:lstStyle/>
          <a:p>
            <a:r>
              <a:rPr lang="el-GR" sz="2400" b="1" dirty="0">
                <a:solidFill>
                  <a:srgbClr val="820000"/>
                </a:solidFill>
                <a:latin typeface="+mn-lt"/>
              </a:rPr>
              <a:t>αζωχολερυθρίνη</a:t>
            </a:r>
          </a:p>
        </p:txBody>
      </p:sp>
    </p:spTree>
    <p:extLst>
      <p:ext uri="{BB962C8B-B14F-4D97-AF65-F5344CB8AC3E}">
        <p14:creationId xmlns:p14="http://schemas.microsoft.com/office/powerpoint/2010/main" val="40984304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rot="10800000" flipV="1">
            <a:off x="395536" y="1950949"/>
            <a:ext cx="8496944"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mn-lt"/>
                <a:ea typeface="Times New Roman" pitchFamily="18" charset="0"/>
                <a:cs typeface="Arial" pitchFamily="34" charset="0"/>
              </a:rPr>
              <a:t>Πολυπεπτίδιο (πρωτεΐνη) + θειικός χαλκός              μωβ σύμπλοκο</a:t>
            </a:r>
          </a:p>
          <a:p>
            <a:pPr marL="0" marR="0" lvl="0" indent="0" algn="just" defTabSz="914400" rtl="0" eaLnBrk="1" fontAlgn="base" latinLnBrk="0" hangingPunct="1">
              <a:lnSpc>
                <a:spcPct val="100000"/>
              </a:lnSpc>
              <a:spcBef>
                <a:spcPct val="0"/>
              </a:spcBef>
              <a:spcAft>
                <a:spcPct val="0"/>
              </a:spcAft>
              <a:buClrTx/>
              <a:buSzTx/>
              <a:buFontTx/>
              <a:buNone/>
              <a:tabLst/>
            </a:pPr>
            <a:endParaRPr lang="el-GR" sz="2200" dirty="0" smtClean="0">
              <a:solidFill>
                <a:srgbClr val="000000"/>
              </a:solidFill>
              <a:latin typeface="+mn-l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rgbClr val="000000"/>
              </a:solidFill>
              <a:effectLst/>
              <a:latin typeface="+mn-l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mn-lt"/>
                <a:ea typeface="Times New Roman" pitchFamily="18" charset="0"/>
                <a:cs typeface="Arial" pitchFamily="34" charset="0"/>
              </a:rPr>
              <a:t>T</a:t>
            </a:r>
            <a:r>
              <a:rPr kumimoji="0" lang="el-GR" sz="2200" b="0" i="0" u="none" strike="noStrike" cap="none" normalizeH="0" baseline="0" dirty="0" smtClean="0">
                <a:ln>
                  <a:noFill/>
                </a:ln>
                <a:solidFill>
                  <a:srgbClr val="000000"/>
                </a:solidFill>
                <a:effectLst/>
                <a:latin typeface="+mn-lt"/>
                <a:ea typeface="Times New Roman" pitchFamily="18" charset="0"/>
                <a:cs typeface="Arial" pitchFamily="34" charset="0"/>
              </a:rPr>
              <a:t>ελικού σημείου. λ = </a:t>
            </a:r>
            <a:r>
              <a:rPr kumimoji="0" lang="en-US" sz="2200" b="0" i="0" u="none" strike="noStrike" cap="none" normalizeH="0" baseline="0" dirty="0" smtClean="0">
                <a:ln>
                  <a:noFill/>
                </a:ln>
                <a:solidFill>
                  <a:srgbClr val="000000"/>
                </a:solidFill>
                <a:effectLst/>
                <a:latin typeface="+mn-lt"/>
                <a:ea typeface="Times New Roman" pitchFamily="18" charset="0"/>
                <a:cs typeface="Arial" pitchFamily="34" charset="0"/>
              </a:rPr>
              <a:t>546 nm</a:t>
            </a:r>
            <a:endParaRPr kumimoji="0" lang="en-US" sz="2200" b="0" i="0" u="none" strike="noStrike" cap="none" normalizeH="0" baseline="0" dirty="0" smtClean="0">
              <a:ln>
                <a:noFill/>
              </a:ln>
              <a:solidFill>
                <a:schemeClr val="tx1"/>
              </a:solidFill>
              <a:effectLst/>
              <a:latin typeface="+mn-lt"/>
              <a:cs typeface="Arial" pitchFamily="34" charset="0"/>
            </a:endParaRPr>
          </a:p>
        </p:txBody>
      </p:sp>
      <p:sp>
        <p:nvSpPr>
          <p:cNvPr id="51202" name="Rectangle 2"/>
          <p:cNvSpPr>
            <a:spLocks noChangeArrowheads="1"/>
          </p:cNvSpPr>
          <p:nvPr/>
        </p:nvSpPr>
        <p:spPr bwMode="auto">
          <a:xfrm>
            <a:off x="5494262" y="1566227"/>
            <a:ext cx="930047"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mn-lt"/>
                <a:ea typeface="Times New Roman" pitchFamily="18" charset="0"/>
                <a:cs typeface="Arial" pitchFamily="34" charset="0"/>
              </a:rPr>
              <a:t>                                                                        ΟΗ</a:t>
            </a:r>
            <a:endParaRPr kumimoji="0" lang="el-GR" sz="2200" b="0" i="0" u="none" strike="noStrike" cap="none" normalizeH="0" baseline="0" dirty="0" smtClean="0">
              <a:ln>
                <a:noFill/>
              </a:ln>
              <a:solidFill>
                <a:schemeClr val="tx1"/>
              </a:solidFill>
              <a:effectLst/>
              <a:latin typeface="+mn-lt"/>
              <a:cs typeface="Arial" pitchFamily="34" charset="0"/>
            </a:endParaRPr>
          </a:p>
        </p:txBody>
      </p:sp>
      <p:sp>
        <p:nvSpPr>
          <p:cNvPr id="51201" name="Line 1"/>
          <p:cNvSpPr>
            <a:spLocks noChangeShapeType="1"/>
          </p:cNvSpPr>
          <p:nvPr/>
        </p:nvSpPr>
        <p:spPr bwMode="auto">
          <a:xfrm>
            <a:off x="5388805" y="2335669"/>
            <a:ext cx="685074" cy="0"/>
          </a:xfrm>
          <a:prstGeom prst="line">
            <a:avLst/>
          </a:prstGeom>
          <a:noFill/>
          <a:ln w="6350">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2200" dirty="0">
              <a:latin typeface="+mn-lt"/>
            </a:endParaRPr>
          </a:p>
        </p:txBody>
      </p:sp>
      <p:sp>
        <p:nvSpPr>
          <p:cNvPr id="6" name="5 - TextBox"/>
          <p:cNvSpPr txBox="1"/>
          <p:nvPr/>
        </p:nvSpPr>
        <p:spPr>
          <a:xfrm>
            <a:off x="395536" y="4293096"/>
            <a:ext cx="7525865" cy="430887"/>
          </a:xfrm>
          <a:prstGeom prst="rect">
            <a:avLst/>
          </a:prstGeom>
          <a:noFill/>
        </p:spPr>
        <p:txBody>
          <a:bodyPr wrap="square" rtlCol="0">
            <a:spAutoFit/>
          </a:bodyPr>
          <a:lstStyle/>
          <a:p>
            <a:r>
              <a:rPr lang="el-GR" sz="2200" dirty="0" smtClean="0">
                <a:latin typeface="+mn-lt"/>
              </a:rPr>
              <a:t>Σφαιρίνες = Ολικό λεύκωμα - αλβουμίνη</a:t>
            </a:r>
            <a:endParaRPr lang="el-GR" sz="2200" dirty="0">
              <a:latin typeface="+mn-lt"/>
            </a:endParaRPr>
          </a:p>
        </p:txBody>
      </p:sp>
      <p:sp>
        <p:nvSpPr>
          <p:cNvPr id="3" name="Title 2"/>
          <p:cNvSpPr>
            <a:spLocks noGrp="1"/>
          </p:cNvSpPr>
          <p:nvPr>
            <p:ph type="title"/>
          </p:nvPr>
        </p:nvSpPr>
        <p:spPr/>
        <p:txBody>
          <a:bodyPr>
            <a:noAutofit/>
          </a:bodyPr>
          <a:lstStyle/>
          <a:p>
            <a:r>
              <a:rPr lang="el-GR" dirty="0"/>
              <a:t>Προσδιορισμός ολικού λευκώματος στον </a:t>
            </a:r>
            <a:r>
              <a:rPr lang="el-GR" dirty="0" smtClean="0"/>
              <a:t>ορό</a:t>
            </a:r>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57</a:t>
            </a:fld>
            <a:endParaRPr lang="el-GR" dirty="0"/>
          </a:p>
        </p:txBody>
      </p:sp>
    </p:spTree>
    <p:extLst>
      <p:ext uri="{BB962C8B-B14F-4D97-AF65-F5344CB8AC3E}">
        <p14:creationId xmlns:p14="http://schemas.microsoft.com/office/powerpoint/2010/main" val="30688463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467544" y="1716196"/>
            <a:ext cx="763284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mn-lt"/>
                <a:ea typeface="Times New Roman" pitchFamily="18" charset="0"/>
                <a:cs typeface="Arial" pitchFamily="34" charset="0"/>
              </a:rPr>
              <a:t>αλβουμίνη + πράσινο της βρωμοκρεζόλης</a:t>
            </a:r>
            <a:r>
              <a:rPr kumimoji="0" lang="en-US" sz="2200" b="0" i="0" u="none" strike="noStrike" cap="none" normalizeH="0" baseline="0" dirty="0" smtClean="0">
                <a:ln>
                  <a:noFill/>
                </a:ln>
                <a:solidFill>
                  <a:srgbClr val="000000"/>
                </a:solidFill>
                <a:effectLst/>
                <a:latin typeface="+mn-lt"/>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200" dirty="0" smtClean="0">
              <a:solidFill>
                <a:srgbClr val="000000"/>
              </a:solidFill>
              <a:latin typeface="+mn-l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mn-lt"/>
                <a:ea typeface="Times New Roman" pitchFamily="18" charset="0"/>
                <a:cs typeface="Arial" pitchFamily="34" charset="0"/>
              </a:rPr>
              <a:t>σύμπλοκο αλβουμίνης – πράσινο</a:t>
            </a:r>
            <a:r>
              <a:rPr kumimoji="0" lang="en-US" sz="2200" b="0" i="0" u="none" strike="noStrike" cap="none" normalizeH="0" baseline="0" dirty="0" smtClean="0">
                <a:ln>
                  <a:noFill/>
                </a:ln>
                <a:solidFill>
                  <a:srgbClr val="000000"/>
                </a:solidFill>
                <a:effectLst/>
                <a:latin typeface="+mn-lt"/>
                <a:ea typeface="Times New Roman" pitchFamily="18" charset="0"/>
                <a:cs typeface="Arial" pitchFamily="34" charset="0"/>
              </a:rPr>
              <a:t> </a:t>
            </a:r>
            <a:r>
              <a:rPr kumimoji="0" lang="el-GR" sz="2200" b="0" i="0" u="none" strike="noStrike" cap="none" normalizeH="0" baseline="0" dirty="0" smtClean="0">
                <a:ln>
                  <a:noFill/>
                </a:ln>
                <a:solidFill>
                  <a:srgbClr val="000000"/>
                </a:solidFill>
                <a:effectLst/>
                <a:latin typeface="+mn-lt"/>
                <a:ea typeface="Times New Roman" pitchFamily="18" charset="0"/>
                <a:cs typeface="Arial" pitchFamily="34" charset="0"/>
              </a:rPr>
              <a:t>Βρωμοκρεζόλης</a:t>
            </a:r>
            <a:endParaRPr kumimoji="0" lang="el-GR" sz="22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0000"/>
              </a:solidFill>
              <a:effectLst/>
              <a:latin typeface="+mn-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rgbClr val="000000"/>
              </a:solidFill>
              <a:effectLst/>
              <a:latin typeface="+mn-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mn-lt"/>
                <a:ea typeface="Times New Roman" pitchFamily="18" charset="0"/>
                <a:cs typeface="Arial" pitchFamily="34" charset="0"/>
              </a:rPr>
              <a:t>Τελικού σημείου. λ = 600 </a:t>
            </a:r>
            <a:r>
              <a:rPr kumimoji="0" lang="en-US" sz="2200" b="0" i="0" u="none" strike="noStrike" cap="none" normalizeH="0" baseline="0" dirty="0" smtClean="0">
                <a:ln>
                  <a:noFill/>
                </a:ln>
                <a:solidFill>
                  <a:srgbClr val="000000"/>
                </a:solidFill>
                <a:effectLst/>
                <a:latin typeface="+mn-lt"/>
                <a:ea typeface="Times New Roman" pitchFamily="18" charset="0"/>
                <a:cs typeface="Arial" pitchFamily="34" charset="0"/>
              </a:rPr>
              <a:t>nm</a:t>
            </a:r>
            <a:endParaRPr kumimoji="0" lang="el-GR" sz="2200" b="0" i="0" u="none" strike="noStrike" cap="none" normalizeH="0" baseline="0" dirty="0" smtClean="0">
              <a:ln>
                <a:noFill/>
              </a:ln>
              <a:solidFill>
                <a:srgbClr val="000000"/>
              </a:solidFill>
              <a:effectLst/>
              <a:latin typeface="+mn-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l-GR" sz="2200" dirty="0" smtClean="0">
              <a:solidFill>
                <a:srgbClr val="000000"/>
              </a:solidFill>
              <a:latin typeface="+mn-l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mn-lt"/>
                <a:cs typeface="Arial" pitchFamily="34" charset="0"/>
              </a:rPr>
              <a:t>Ο δείκτης </a:t>
            </a:r>
            <a:r>
              <a:rPr lang="en-US" sz="2200" dirty="0" smtClean="0">
                <a:solidFill>
                  <a:srgbClr val="000000"/>
                </a:solidFill>
                <a:latin typeface="+mn-lt"/>
                <a:cs typeface="Arial" pitchFamily="34" charset="0"/>
              </a:rPr>
              <a:t>pH </a:t>
            </a:r>
            <a:r>
              <a:rPr lang="el-GR" sz="2200" dirty="0" smtClean="0">
                <a:solidFill>
                  <a:srgbClr val="000000"/>
                </a:solidFill>
                <a:latin typeface="+mn-lt"/>
                <a:cs typeface="Arial" pitchFamily="34" charset="0"/>
              </a:rPr>
              <a:t>πράσινο της βρωμοκρεζόλης (</a:t>
            </a:r>
            <a:r>
              <a:rPr lang="en-US" sz="2200" dirty="0" smtClean="0">
                <a:solidFill>
                  <a:srgbClr val="000000"/>
                </a:solidFill>
                <a:latin typeface="+mn-lt"/>
                <a:cs typeface="Arial" pitchFamily="34" charset="0"/>
              </a:rPr>
              <a:t>BCG) </a:t>
            </a:r>
            <a:r>
              <a:rPr lang="el-GR" sz="2200" dirty="0" smtClean="0">
                <a:solidFill>
                  <a:srgbClr val="000000"/>
                </a:solidFill>
                <a:latin typeface="+mn-lt"/>
                <a:cs typeface="Arial" pitchFamily="34" charset="0"/>
              </a:rPr>
              <a:t>αλλάζει χρώμα από πράσινο σε κιτρινοπράσινο.</a:t>
            </a:r>
            <a:endParaRPr kumimoji="0" lang="el-GR" sz="2200" b="0" i="0" u="none" strike="noStrike" cap="none" normalizeH="0" baseline="0" dirty="0" smtClean="0">
              <a:ln>
                <a:noFill/>
              </a:ln>
              <a:solidFill>
                <a:srgbClr val="000000"/>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l-GR" sz="2200" dirty="0" smtClean="0">
              <a:solidFill>
                <a:srgbClr val="000000"/>
              </a:solidFill>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mn-lt"/>
              <a:cs typeface="Arial" pitchFamily="34" charset="0"/>
            </a:endParaRPr>
          </a:p>
        </p:txBody>
      </p:sp>
      <p:sp>
        <p:nvSpPr>
          <p:cNvPr id="48129" name="Line 1"/>
          <p:cNvSpPr>
            <a:spLocks noChangeShapeType="1"/>
          </p:cNvSpPr>
          <p:nvPr/>
        </p:nvSpPr>
        <p:spPr bwMode="auto">
          <a:xfrm>
            <a:off x="5477773" y="1988840"/>
            <a:ext cx="1318301" cy="0"/>
          </a:xfrm>
          <a:prstGeom prst="line">
            <a:avLst/>
          </a:prstGeom>
          <a:noFill/>
          <a:ln w="6350">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2200" dirty="0">
              <a:latin typeface="+mn-lt"/>
            </a:endParaRPr>
          </a:p>
        </p:txBody>
      </p:sp>
      <p:sp>
        <p:nvSpPr>
          <p:cNvPr id="2" name="Title 1"/>
          <p:cNvSpPr>
            <a:spLocks noGrp="1"/>
          </p:cNvSpPr>
          <p:nvPr>
            <p:ph type="title"/>
          </p:nvPr>
        </p:nvSpPr>
        <p:spPr/>
        <p:txBody>
          <a:bodyPr>
            <a:normAutofit/>
          </a:bodyPr>
          <a:lstStyle/>
          <a:p>
            <a:r>
              <a:rPr lang="el-GR" dirty="0"/>
              <a:t>Προσδιορισμός αλβουμίνης στον </a:t>
            </a:r>
            <a:r>
              <a:rPr lang="el-GR" dirty="0" smtClean="0"/>
              <a:t>ορό</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58</a:t>
            </a:fld>
            <a:endParaRPr lang="el-GR" dirty="0"/>
          </a:p>
        </p:txBody>
      </p:sp>
    </p:spTree>
    <p:extLst>
      <p:ext uri="{BB962C8B-B14F-4D97-AF65-F5344CB8AC3E}">
        <p14:creationId xmlns:p14="http://schemas.microsoft.com/office/powerpoint/2010/main" val="3100536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95288" y="1339850"/>
            <a:ext cx="3671887" cy="400110"/>
          </a:xfrm>
          <a:prstGeom prst="rect">
            <a:avLst/>
          </a:prstGeom>
          <a:noFill/>
          <a:ln w="9525">
            <a:noFill/>
            <a:miter lim="800000"/>
            <a:headEnd/>
            <a:tailEnd/>
          </a:ln>
        </p:spPr>
        <p:txBody>
          <a:bodyPr>
            <a:spAutoFit/>
          </a:bodyPr>
          <a:lstStyle/>
          <a:p>
            <a:pPr>
              <a:spcBef>
                <a:spcPct val="50000"/>
              </a:spcBef>
            </a:pPr>
            <a:r>
              <a:rPr lang="el-GR" sz="2000" b="1" dirty="0">
                <a:latin typeface="+mn-lt"/>
              </a:rPr>
              <a:t>Έντερο</a:t>
            </a:r>
          </a:p>
        </p:txBody>
      </p:sp>
      <p:sp>
        <p:nvSpPr>
          <p:cNvPr id="22531" name="Text Box 5"/>
          <p:cNvSpPr txBox="1">
            <a:spLocks noChangeArrowheads="1"/>
          </p:cNvSpPr>
          <p:nvPr/>
        </p:nvSpPr>
        <p:spPr bwMode="auto">
          <a:xfrm>
            <a:off x="4211638" y="1844675"/>
            <a:ext cx="4248150" cy="366713"/>
          </a:xfrm>
          <a:prstGeom prst="rect">
            <a:avLst/>
          </a:prstGeom>
          <a:noFill/>
          <a:ln w="9525">
            <a:noFill/>
            <a:miter lim="800000"/>
            <a:headEnd/>
            <a:tailEnd/>
          </a:ln>
        </p:spPr>
        <p:txBody>
          <a:bodyPr>
            <a:spAutoFit/>
          </a:bodyPr>
          <a:lstStyle/>
          <a:p>
            <a:pPr>
              <a:spcBef>
                <a:spcPct val="50000"/>
              </a:spcBef>
            </a:pPr>
            <a:r>
              <a:rPr lang="el-GR" b="1" dirty="0">
                <a:solidFill>
                  <a:srgbClr val="820000"/>
                </a:solidFill>
                <a:latin typeface="+mn-lt"/>
              </a:rPr>
              <a:t>Μεσοχολερυθρινογόνο</a:t>
            </a:r>
          </a:p>
        </p:txBody>
      </p:sp>
      <p:sp>
        <p:nvSpPr>
          <p:cNvPr id="22532" name="Text Box 6"/>
          <p:cNvSpPr txBox="1">
            <a:spLocks noChangeArrowheads="1"/>
          </p:cNvSpPr>
          <p:nvPr/>
        </p:nvSpPr>
        <p:spPr bwMode="auto">
          <a:xfrm>
            <a:off x="4211638" y="1268413"/>
            <a:ext cx="3673475" cy="366712"/>
          </a:xfrm>
          <a:prstGeom prst="rect">
            <a:avLst/>
          </a:prstGeom>
          <a:noFill/>
          <a:ln w="9525">
            <a:noFill/>
            <a:miter lim="800000"/>
            <a:headEnd/>
            <a:tailEnd/>
          </a:ln>
        </p:spPr>
        <p:txBody>
          <a:bodyPr>
            <a:spAutoFit/>
          </a:bodyPr>
          <a:lstStyle/>
          <a:p>
            <a:pPr>
              <a:spcBef>
                <a:spcPct val="50000"/>
              </a:spcBef>
            </a:pPr>
            <a:r>
              <a:rPr lang="el-GR" dirty="0">
                <a:latin typeface="+mn-lt"/>
              </a:rPr>
              <a:t>Χολερυθρίνη (άμεση και έμμεση)</a:t>
            </a:r>
          </a:p>
        </p:txBody>
      </p:sp>
      <p:sp>
        <p:nvSpPr>
          <p:cNvPr id="22533" name="Text Box 7"/>
          <p:cNvSpPr txBox="1">
            <a:spLocks noChangeArrowheads="1"/>
          </p:cNvSpPr>
          <p:nvPr/>
        </p:nvSpPr>
        <p:spPr bwMode="auto">
          <a:xfrm>
            <a:off x="4606925" y="2420938"/>
            <a:ext cx="4248150" cy="366712"/>
          </a:xfrm>
          <a:prstGeom prst="rect">
            <a:avLst/>
          </a:prstGeom>
          <a:noFill/>
          <a:ln w="9525">
            <a:noFill/>
            <a:miter lim="800000"/>
            <a:headEnd/>
            <a:tailEnd/>
          </a:ln>
        </p:spPr>
        <p:txBody>
          <a:bodyPr>
            <a:spAutoFit/>
          </a:bodyPr>
          <a:lstStyle/>
          <a:p>
            <a:pPr>
              <a:spcBef>
                <a:spcPct val="50000"/>
              </a:spcBef>
            </a:pPr>
            <a:r>
              <a:rPr lang="el-GR" b="1" dirty="0">
                <a:solidFill>
                  <a:srgbClr val="820000"/>
                </a:solidFill>
                <a:latin typeface="+mn-lt"/>
              </a:rPr>
              <a:t>Ουροχολινογόνο</a:t>
            </a:r>
          </a:p>
        </p:txBody>
      </p:sp>
      <p:sp>
        <p:nvSpPr>
          <p:cNvPr id="22534" name="Text Box 8"/>
          <p:cNvSpPr txBox="1">
            <a:spLocks noChangeArrowheads="1"/>
          </p:cNvSpPr>
          <p:nvPr/>
        </p:nvSpPr>
        <p:spPr bwMode="auto">
          <a:xfrm>
            <a:off x="4714875" y="2997200"/>
            <a:ext cx="1692275" cy="366713"/>
          </a:xfrm>
          <a:prstGeom prst="rect">
            <a:avLst/>
          </a:prstGeom>
          <a:noFill/>
          <a:ln w="9525">
            <a:noFill/>
            <a:miter lim="800000"/>
            <a:headEnd/>
            <a:tailEnd/>
          </a:ln>
        </p:spPr>
        <p:txBody>
          <a:bodyPr>
            <a:spAutoFit/>
          </a:bodyPr>
          <a:lstStyle/>
          <a:p>
            <a:pPr>
              <a:spcBef>
                <a:spcPct val="50000"/>
              </a:spcBef>
            </a:pPr>
            <a:r>
              <a:rPr lang="el-GR" b="1" dirty="0">
                <a:solidFill>
                  <a:srgbClr val="820000"/>
                </a:solidFill>
                <a:latin typeface="+mn-lt"/>
              </a:rPr>
              <a:t>Ουροχολίνη</a:t>
            </a:r>
          </a:p>
        </p:txBody>
      </p:sp>
      <p:sp>
        <p:nvSpPr>
          <p:cNvPr id="22535" name="Text Box 9"/>
          <p:cNvSpPr txBox="1">
            <a:spLocks noChangeArrowheads="1"/>
          </p:cNvSpPr>
          <p:nvPr/>
        </p:nvSpPr>
        <p:spPr bwMode="auto">
          <a:xfrm>
            <a:off x="4570413" y="3571875"/>
            <a:ext cx="2160587" cy="366713"/>
          </a:xfrm>
          <a:prstGeom prst="rect">
            <a:avLst/>
          </a:prstGeom>
          <a:noFill/>
          <a:ln w="9525">
            <a:noFill/>
            <a:miter lim="800000"/>
            <a:headEnd/>
            <a:tailEnd/>
          </a:ln>
        </p:spPr>
        <p:txBody>
          <a:bodyPr>
            <a:spAutoFit/>
          </a:bodyPr>
          <a:lstStyle/>
          <a:p>
            <a:pPr>
              <a:spcBef>
                <a:spcPct val="50000"/>
              </a:spcBef>
            </a:pPr>
            <a:r>
              <a:rPr lang="el-GR" b="1" dirty="0">
                <a:solidFill>
                  <a:srgbClr val="820000"/>
                </a:solidFill>
                <a:latin typeface="+mn-lt"/>
              </a:rPr>
              <a:t>Κοπροχολινογόνο</a:t>
            </a:r>
          </a:p>
        </p:txBody>
      </p:sp>
      <p:sp>
        <p:nvSpPr>
          <p:cNvPr id="22537" name="Line 11"/>
          <p:cNvSpPr>
            <a:spLocks noChangeShapeType="1"/>
          </p:cNvSpPr>
          <p:nvPr/>
        </p:nvSpPr>
        <p:spPr bwMode="auto">
          <a:xfrm>
            <a:off x="5508625" y="1700213"/>
            <a:ext cx="0" cy="217487"/>
          </a:xfrm>
          <a:prstGeom prst="line">
            <a:avLst/>
          </a:prstGeom>
          <a:noFill/>
          <a:ln w="9525">
            <a:solidFill>
              <a:schemeClr val="tx1"/>
            </a:solidFill>
            <a:round/>
            <a:headEnd/>
            <a:tailEnd type="triangle" w="med" len="med"/>
          </a:ln>
        </p:spPr>
        <p:txBody>
          <a:bodyPr/>
          <a:lstStyle/>
          <a:p>
            <a:endParaRPr lang="el-GR" dirty="0">
              <a:latin typeface="+mn-lt"/>
            </a:endParaRPr>
          </a:p>
        </p:txBody>
      </p:sp>
      <p:sp>
        <p:nvSpPr>
          <p:cNvPr id="22538" name="Line 12"/>
          <p:cNvSpPr>
            <a:spLocks noChangeShapeType="1"/>
          </p:cNvSpPr>
          <p:nvPr/>
        </p:nvSpPr>
        <p:spPr bwMode="auto">
          <a:xfrm>
            <a:off x="5508625" y="2276475"/>
            <a:ext cx="0" cy="215900"/>
          </a:xfrm>
          <a:prstGeom prst="line">
            <a:avLst/>
          </a:prstGeom>
          <a:noFill/>
          <a:ln w="9525">
            <a:solidFill>
              <a:schemeClr val="tx1"/>
            </a:solidFill>
            <a:round/>
            <a:headEnd/>
            <a:tailEnd type="triangle" w="med" len="med"/>
          </a:ln>
        </p:spPr>
        <p:txBody>
          <a:bodyPr/>
          <a:lstStyle/>
          <a:p>
            <a:endParaRPr lang="el-GR" dirty="0">
              <a:latin typeface="+mn-lt"/>
            </a:endParaRPr>
          </a:p>
        </p:txBody>
      </p:sp>
      <p:sp>
        <p:nvSpPr>
          <p:cNvPr id="22539" name="Line 13"/>
          <p:cNvSpPr>
            <a:spLocks noChangeShapeType="1"/>
          </p:cNvSpPr>
          <p:nvPr/>
        </p:nvSpPr>
        <p:spPr bwMode="auto">
          <a:xfrm>
            <a:off x="5508625" y="2852738"/>
            <a:ext cx="0" cy="215900"/>
          </a:xfrm>
          <a:prstGeom prst="line">
            <a:avLst/>
          </a:prstGeom>
          <a:noFill/>
          <a:ln w="9525">
            <a:solidFill>
              <a:schemeClr val="tx1"/>
            </a:solidFill>
            <a:round/>
            <a:headEnd/>
            <a:tailEnd type="triangle" w="med" len="med"/>
          </a:ln>
        </p:spPr>
        <p:txBody>
          <a:bodyPr/>
          <a:lstStyle/>
          <a:p>
            <a:endParaRPr lang="el-GR" dirty="0">
              <a:latin typeface="+mn-lt"/>
            </a:endParaRPr>
          </a:p>
        </p:txBody>
      </p:sp>
      <p:sp>
        <p:nvSpPr>
          <p:cNvPr id="22540" name="Line 14"/>
          <p:cNvSpPr>
            <a:spLocks noChangeShapeType="1"/>
          </p:cNvSpPr>
          <p:nvPr/>
        </p:nvSpPr>
        <p:spPr bwMode="auto">
          <a:xfrm>
            <a:off x="5508625" y="3427413"/>
            <a:ext cx="0" cy="217487"/>
          </a:xfrm>
          <a:prstGeom prst="line">
            <a:avLst/>
          </a:prstGeom>
          <a:noFill/>
          <a:ln w="9525">
            <a:solidFill>
              <a:schemeClr val="tx1"/>
            </a:solidFill>
            <a:round/>
            <a:headEnd/>
            <a:tailEnd type="triangle" w="med" len="med"/>
          </a:ln>
        </p:spPr>
        <p:txBody>
          <a:bodyPr/>
          <a:lstStyle/>
          <a:p>
            <a:endParaRPr lang="el-GR" dirty="0">
              <a:latin typeface="+mn-lt"/>
            </a:endParaRPr>
          </a:p>
        </p:txBody>
      </p:sp>
      <p:sp>
        <p:nvSpPr>
          <p:cNvPr id="22541" name="Line 15"/>
          <p:cNvSpPr>
            <a:spLocks noChangeShapeType="1"/>
          </p:cNvSpPr>
          <p:nvPr/>
        </p:nvSpPr>
        <p:spPr bwMode="auto">
          <a:xfrm>
            <a:off x="611188" y="4221163"/>
            <a:ext cx="7991475" cy="0"/>
          </a:xfrm>
          <a:prstGeom prst="line">
            <a:avLst/>
          </a:prstGeom>
          <a:noFill/>
          <a:ln w="9525">
            <a:solidFill>
              <a:schemeClr val="tx1"/>
            </a:solidFill>
            <a:round/>
            <a:headEnd/>
            <a:tailEnd/>
          </a:ln>
        </p:spPr>
        <p:txBody>
          <a:bodyPr/>
          <a:lstStyle/>
          <a:p>
            <a:endParaRPr lang="el-GR" dirty="0">
              <a:latin typeface="+mn-lt"/>
            </a:endParaRPr>
          </a:p>
        </p:txBody>
      </p:sp>
      <p:sp>
        <p:nvSpPr>
          <p:cNvPr id="22542" name="Text Box 16"/>
          <p:cNvSpPr txBox="1">
            <a:spLocks noChangeArrowheads="1"/>
          </p:cNvSpPr>
          <p:nvPr/>
        </p:nvSpPr>
        <p:spPr bwMode="auto">
          <a:xfrm>
            <a:off x="468313" y="5734050"/>
            <a:ext cx="2736850" cy="400110"/>
          </a:xfrm>
          <a:prstGeom prst="rect">
            <a:avLst/>
          </a:prstGeom>
          <a:noFill/>
          <a:ln w="9525">
            <a:noFill/>
            <a:miter lim="800000"/>
            <a:headEnd/>
            <a:tailEnd/>
          </a:ln>
        </p:spPr>
        <p:txBody>
          <a:bodyPr>
            <a:spAutoFit/>
          </a:bodyPr>
          <a:lstStyle/>
          <a:p>
            <a:pPr>
              <a:spcBef>
                <a:spcPct val="50000"/>
              </a:spcBef>
            </a:pPr>
            <a:r>
              <a:rPr lang="el-GR" sz="2000" b="1" dirty="0">
                <a:latin typeface="+mn-lt"/>
              </a:rPr>
              <a:t>Νεφρό</a:t>
            </a:r>
          </a:p>
        </p:txBody>
      </p:sp>
      <p:sp>
        <p:nvSpPr>
          <p:cNvPr id="22543" name="Text Box 17"/>
          <p:cNvSpPr txBox="1">
            <a:spLocks noChangeArrowheads="1"/>
          </p:cNvSpPr>
          <p:nvPr/>
        </p:nvSpPr>
        <p:spPr bwMode="auto">
          <a:xfrm>
            <a:off x="4500563" y="5661025"/>
            <a:ext cx="3673475" cy="641350"/>
          </a:xfrm>
          <a:prstGeom prst="rect">
            <a:avLst/>
          </a:prstGeom>
          <a:noFill/>
          <a:ln w="9525">
            <a:noFill/>
            <a:miter lim="800000"/>
            <a:headEnd/>
            <a:tailEnd/>
          </a:ln>
        </p:spPr>
        <p:txBody>
          <a:bodyPr>
            <a:spAutoFit/>
          </a:bodyPr>
          <a:lstStyle/>
          <a:p>
            <a:pPr>
              <a:spcBef>
                <a:spcPct val="50000"/>
              </a:spcBef>
            </a:pPr>
            <a:r>
              <a:rPr lang="el-GR" dirty="0">
                <a:latin typeface="+mn-lt"/>
              </a:rPr>
              <a:t>Αποβολή του ουροχολινογόνου (ευδιάλυτο)</a:t>
            </a:r>
          </a:p>
        </p:txBody>
      </p:sp>
      <p:sp>
        <p:nvSpPr>
          <p:cNvPr id="22544" name="Text Box 18"/>
          <p:cNvSpPr txBox="1">
            <a:spLocks noChangeArrowheads="1"/>
          </p:cNvSpPr>
          <p:nvPr/>
        </p:nvSpPr>
        <p:spPr bwMode="auto">
          <a:xfrm>
            <a:off x="468313" y="4437063"/>
            <a:ext cx="3671887" cy="400110"/>
          </a:xfrm>
          <a:prstGeom prst="rect">
            <a:avLst/>
          </a:prstGeom>
          <a:noFill/>
          <a:ln w="9525">
            <a:noFill/>
            <a:miter lim="800000"/>
            <a:headEnd/>
            <a:tailEnd/>
          </a:ln>
        </p:spPr>
        <p:txBody>
          <a:bodyPr>
            <a:spAutoFit/>
          </a:bodyPr>
          <a:lstStyle/>
          <a:p>
            <a:pPr>
              <a:spcBef>
                <a:spcPct val="50000"/>
              </a:spcBef>
            </a:pPr>
            <a:r>
              <a:rPr lang="el-GR" sz="2000" b="1" dirty="0">
                <a:latin typeface="+mn-lt"/>
              </a:rPr>
              <a:t>Αίμα</a:t>
            </a:r>
          </a:p>
        </p:txBody>
      </p:sp>
      <p:sp>
        <p:nvSpPr>
          <p:cNvPr id="22545" name="Line 19"/>
          <p:cNvSpPr>
            <a:spLocks noChangeShapeType="1"/>
          </p:cNvSpPr>
          <p:nvPr/>
        </p:nvSpPr>
        <p:spPr bwMode="auto">
          <a:xfrm>
            <a:off x="611188" y="5516563"/>
            <a:ext cx="7991475" cy="0"/>
          </a:xfrm>
          <a:prstGeom prst="line">
            <a:avLst/>
          </a:prstGeom>
          <a:noFill/>
          <a:ln w="9525">
            <a:solidFill>
              <a:schemeClr val="tx1"/>
            </a:solidFill>
            <a:round/>
            <a:headEnd/>
            <a:tailEnd/>
          </a:ln>
        </p:spPr>
        <p:txBody>
          <a:bodyPr/>
          <a:lstStyle/>
          <a:p>
            <a:endParaRPr lang="el-GR" dirty="0">
              <a:latin typeface="+mn-lt"/>
            </a:endParaRPr>
          </a:p>
        </p:txBody>
      </p:sp>
      <p:sp>
        <p:nvSpPr>
          <p:cNvPr id="22546" name="Text Box 20"/>
          <p:cNvSpPr txBox="1">
            <a:spLocks noChangeArrowheads="1"/>
          </p:cNvSpPr>
          <p:nvPr/>
        </p:nvSpPr>
        <p:spPr bwMode="auto">
          <a:xfrm>
            <a:off x="4500563" y="4437063"/>
            <a:ext cx="3673475" cy="641350"/>
          </a:xfrm>
          <a:prstGeom prst="rect">
            <a:avLst/>
          </a:prstGeom>
          <a:noFill/>
          <a:ln w="9525">
            <a:noFill/>
            <a:miter lim="800000"/>
            <a:headEnd/>
            <a:tailEnd/>
          </a:ln>
        </p:spPr>
        <p:txBody>
          <a:bodyPr>
            <a:spAutoFit/>
          </a:bodyPr>
          <a:lstStyle/>
          <a:p>
            <a:pPr>
              <a:spcBef>
                <a:spcPct val="50000"/>
              </a:spcBef>
            </a:pPr>
            <a:r>
              <a:rPr lang="el-GR" dirty="0">
                <a:latin typeface="+mn-lt"/>
              </a:rPr>
              <a:t>Το ουροχολινογόνο μπαίνει στην κυκλοφορία του αίματος</a:t>
            </a:r>
          </a:p>
        </p:txBody>
      </p:sp>
      <p:sp>
        <p:nvSpPr>
          <p:cNvPr id="2" name="Title 1"/>
          <p:cNvSpPr>
            <a:spLocks noGrp="1"/>
          </p:cNvSpPr>
          <p:nvPr>
            <p:ph type="title"/>
          </p:nvPr>
        </p:nvSpPr>
        <p:spPr/>
        <p:txBody>
          <a:bodyPr>
            <a:noAutofit/>
          </a:bodyPr>
          <a:lstStyle/>
          <a:p>
            <a:r>
              <a:rPr lang="el-GR" dirty="0"/>
              <a:t>Η μεταβολική πορεία των χολοχρωστικών </a:t>
            </a:r>
            <a:br>
              <a:rPr lang="el-GR" dirty="0"/>
            </a:br>
            <a:r>
              <a:rPr lang="el-GR" sz="2800" b="0" dirty="0" smtClean="0"/>
              <a:t>(3 </a:t>
            </a:r>
            <a:r>
              <a:rPr lang="el-GR" sz="2800" b="0" dirty="0"/>
              <a:t>από 4)</a:t>
            </a:r>
            <a:endParaRPr lang="el-GR" dirty="0"/>
          </a:p>
        </p:txBody>
      </p:sp>
      <p:sp>
        <p:nvSpPr>
          <p:cNvPr id="20" name="19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dirty="0"/>
          </a:p>
        </p:txBody>
      </p:sp>
    </p:spTree>
    <p:extLst>
      <p:ext uri="{BB962C8B-B14F-4D97-AF65-F5344CB8AC3E}">
        <p14:creationId xmlns:p14="http://schemas.microsoft.com/office/powerpoint/2010/main" val="14381697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67544" y="2011287"/>
            <a:ext cx="8496944" cy="33650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mn-lt"/>
                <a:ea typeface="NimbusSanL-RegCon-Identity-H" charset="-128"/>
                <a:cs typeface="Arial" pitchFamily="34" charset="0"/>
              </a:rPr>
              <a:t>                                                                </a:t>
            </a:r>
            <a:r>
              <a:rPr kumimoji="0" lang="el-GR" sz="2200" b="1" i="0" u="none" strike="noStrike" cap="none" normalizeH="0" baseline="0" dirty="0" smtClean="0">
                <a:ln>
                  <a:noFill/>
                </a:ln>
                <a:solidFill>
                  <a:srgbClr val="820000"/>
                </a:solidFill>
                <a:effectLst/>
                <a:latin typeface="+mn-lt"/>
                <a:ea typeface="NimbusSanL-RegCon-Identity-H" charset="-128"/>
                <a:cs typeface="Arial" pitchFamily="34" charset="0"/>
              </a:rPr>
              <a:t>AST</a:t>
            </a:r>
            <a:endParaRPr kumimoji="0" lang="el-GR" sz="2200" b="1" i="0" u="none" strike="noStrike" cap="none" normalizeH="0" baseline="0" dirty="0" smtClean="0">
              <a:ln>
                <a:noFill/>
              </a:ln>
              <a:solidFill>
                <a:srgbClr val="820000"/>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mn-lt"/>
                <a:ea typeface="NimbusSanL-RegCon-Identity-H" charset="-128"/>
                <a:cs typeface="Arial" pitchFamily="34" charset="0"/>
              </a:rPr>
              <a:t>α-κετογλουταρικό + L-ασπαρτικό </a:t>
            </a:r>
            <a:r>
              <a:rPr kumimoji="0" lang="en-US" sz="2200" b="0" i="0" u="none" strike="noStrike" cap="none" normalizeH="0" baseline="0" dirty="0" smtClean="0">
                <a:ln>
                  <a:noFill/>
                </a:ln>
                <a:solidFill>
                  <a:schemeClr val="tx1"/>
                </a:solidFill>
                <a:effectLst/>
                <a:latin typeface="+mn-lt"/>
                <a:ea typeface="Times New Roman" pitchFamily="18" charset="0"/>
                <a:cs typeface="Arial" pitchFamily="34" charset="0"/>
                <a:sym typeface="Wingdings" pitchFamily="2" charset="2"/>
              </a:rPr>
              <a:t></a:t>
            </a:r>
            <a:r>
              <a:rPr kumimoji="0" lang="el-GR" sz="2200" b="0" i="0" u="none" strike="noStrike" cap="none" normalizeH="0" baseline="0" dirty="0" smtClean="0">
                <a:ln>
                  <a:noFill/>
                </a:ln>
                <a:solidFill>
                  <a:schemeClr val="tx1"/>
                </a:solidFill>
                <a:effectLst/>
                <a:latin typeface="+mn-lt"/>
                <a:ea typeface="Times New Roman" pitchFamily="18" charset="0"/>
                <a:cs typeface="Arial" pitchFamily="34" charset="0"/>
              </a:rPr>
              <a:t>===</a:t>
            </a:r>
            <a:r>
              <a:rPr kumimoji="0" lang="en-US" sz="2200" b="0" i="0" u="none" strike="noStrike" cap="none" normalizeH="0" baseline="0" dirty="0" smtClean="0">
                <a:ln>
                  <a:noFill/>
                </a:ln>
                <a:solidFill>
                  <a:schemeClr val="tx1"/>
                </a:solidFill>
                <a:effectLst/>
                <a:latin typeface="+mn-lt"/>
                <a:ea typeface="Times New Roman" pitchFamily="18" charset="0"/>
                <a:cs typeface="Arial" pitchFamily="34" charset="0"/>
                <a:sym typeface="Wingdings" pitchFamily="2" charset="2"/>
              </a:rPr>
              <a:t></a:t>
            </a:r>
            <a:r>
              <a:rPr kumimoji="0" lang="en-US" sz="22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l-GR" sz="2200" b="0" i="0" u="none" strike="noStrike" cap="none" normalizeH="0" baseline="0" dirty="0" smtClean="0">
                <a:ln>
                  <a:noFill/>
                </a:ln>
                <a:solidFill>
                  <a:schemeClr val="tx1"/>
                </a:solidFill>
                <a:effectLst/>
                <a:latin typeface="+mn-lt"/>
                <a:ea typeface="NimbusSanL-RegCon-Identity-H" charset="-128"/>
                <a:cs typeface="Arial" pitchFamily="34" charset="0"/>
                <a:sym typeface="Wingdings" pitchFamily="2" charset="2"/>
              </a:rPr>
              <a:t> L-γλουταμικό + οξαλοξικό</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chemeClr val="tx1"/>
              </a:solidFill>
              <a:effectLst/>
              <a:latin typeface="+mn-l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1" i="0" u="none" strike="noStrike" cap="none" normalizeH="0" baseline="0" dirty="0" smtClean="0">
                <a:ln>
                  <a:noFill/>
                </a:ln>
                <a:solidFill>
                  <a:srgbClr val="820000"/>
                </a:solidFill>
                <a:effectLst/>
                <a:latin typeface="+mn-lt"/>
                <a:ea typeface="NimbusSanL-RegCon-Identity-H" charset="-128"/>
                <a:cs typeface="Arial" pitchFamily="34" charset="0"/>
                <a:sym typeface="Wingdings" pitchFamily="2" charset="2"/>
              </a:rPr>
              <a:t>                                               </a:t>
            </a:r>
            <a:r>
              <a:rPr kumimoji="0" lang="en-US" sz="2200" b="1" i="0" u="none" strike="noStrike" cap="none" normalizeH="0" baseline="0" dirty="0" smtClean="0">
                <a:ln>
                  <a:noFill/>
                </a:ln>
                <a:solidFill>
                  <a:srgbClr val="820000"/>
                </a:solidFill>
                <a:effectLst/>
                <a:latin typeface="+mn-lt"/>
                <a:ea typeface="NimbusSanL-RegCon-Identity-H" charset="-128"/>
                <a:cs typeface="Arial" pitchFamily="34" charset="0"/>
                <a:sym typeface="Wingdings" pitchFamily="2" charset="2"/>
              </a:rPr>
              <a:t>MDH</a:t>
            </a:r>
            <a:endParaRPr kumimoji="0" lang="el-GR" sz="2200" b="1" i="0" u="none" strike="noStrike" cap="none" normalizeH="0" baseline="0" dirty="0" smtClean="0">
              <a:ln>
                <a:noFill/>
              </a:ln>
              <a:solidFill>
                <a:srgbClr val="820000"/>
              </a:solidFill>
              <a:effectLst/>
              <a:latin typeface="+mn-l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mn-lt"/>
                <a:ea typeface="NimbusSanL-RegCon-Identity-H" charset="-128"/>
                <a:cs typeface="Arial" pitchFamily="34" charset="0"/>
                <a:sym typeface="Wingdings" pitchFamily="2" charset="2"/>
              </a:rPr>
              <a:t>οξαλοξικό + </a:t>
            </a:r>
            <a:r>
              <a:rPr kumimoji="0" lang="el-GR" sz="2200" b="1" i="0" u="none" strike="noStrike" cap="none" normalizeH="0" baseline="0" dirty="0" smtClean="0">
                <a:ln>
                  <a:noFill/>
                </a:ln>
                <a:solidFill>
                  <a:srgbClr val="820000"/>
                </a:solidFill>
                <a:effectLst/>
                <a:latin typeface="+mn-lt"/>
                <a:ea typeface="NimbusSanL-RegCon-Identity-H" charset="-128"/>
                <a:cs typeface="Arial" pitchFamily="34" charset="0"/>
                <a:sym typeface="Wingdings" pitchFamily="2" charset="2"/>
              </a:rPr>
              <a:t>NADH</a:t>
            </a:r>
            <a:r>
              <a:rPr kumimoji="0" lang="el-GR" sz="2200" b="0" i="0" u="none" strike="noStrike" cap="none" normalizeH="0" baseline="0" dirty="0" smtClean="0">
                <a:ln>
                  <a:noFill/>
                </a:ln>
                <a:solidFill>
                  <a:schemeClr val="tx1"/>
                </a:solidFill>
                <a:effectLst/>
                <a:latin typeface="+mn-lt"/>
                <a:ea typeface="NimbusSanL-RegCon-Identity-H" charset="-128"/>
                <a:cs typeface="Arial" pitchFamily="34" charset="0"/>
                <a:sym typeface="Wingdings" pitchFamily="2" charset="2"/>
              </a:rPr>
              <a:t> + H+ </a:t>
            </a:r>
            <a:r>
              <a:rPr kumimoji="0" lang="en-US" sz="2200" b="0" i="0" u="none" strike="noStrike" cap="none" normalizeH="0" baseline="0" dirty="0" smtClean="0">
                <a:ln>
                  <a:noFill/>
                </a:ln>
                <a:solidFill>
                  <a:schemeClr val="tx1"/>
                </a:solidFill>
                <a:effectLst/>
                <a:latin typeface="+mn-lt"/>
                <a:ea typeface="Times New Roman" pitchFamily="18" charset="0"/>
                <a:cs typeface="Arial" pitchFamily="34" charset="0"/>
                <a:sym typeface="Wingdings" pitchFamily="2" charset="2"/>
              </a:rPr>
              <a:t></a:t>
            </a:r>
            <a:r>
              <a:rPr kumimoji="0" lang="el-GR" sz="2200" b="0" i="0" u="none" strike="noStrike" cap="none" normalizeH="0" baseline="0" dirty="0" smtClean="0">
                <a:ln>
                  <a:noFill/>
                </a:ln>
                <a:solidFill>
                  <a:schemeClr val="tx1"/>
                </a:solidFill>
                <a:effectLst/>
                <a:latin typeface="+mn-lt"/>
                <a:ea typeface="Times New Roman" pitchFamily="18" charset="0"/>
                <a:cs typeface="Arial" pitchFamily="34" charset="0"/>
              </a:rPr>
              <a:t>====</a:t>
            </a:r>
            <a:r>
              <a:rPr kumimoji="0" lang="en-US" sz="2200" b="0" i="0" u="none" strike="noStrike" cap="none" normalizeH="0" baseline="0" dirty="0" smtClean="0">
                <a:ln>
                  <a:noFill/>
                </a:ln>
                <a:solidFill>
                  <a:schemeClr val="tx1"/>
                </a:solidFill>
                <a:effectLst/>
                <a:latin typeface="+mn-lt"/>
                <a:ea typeface="Times New Roman" pitchFamily="18" charset="0"/>
                <a:cs typeface="Arial" pitchFamily="34" charset="0"/>
                <a:sym typeface="Wingdings" pitchFamily="2" charset="2"/>
              </a:rPr>
              <a:t></a:t>
            </a:r>
            <a:r>
              <a:rPr kumimoji="0" lang="en-US" sz="22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n-US" sz="2200" b="0" i="0" u="none" strike="noStrike" cap="none" normalizeH="0" baseline="0" dirty="0" smtClean="0">
                <a:ln>
                  <a:noFill/>
                </a:ln>
                <a:solidFill>
                  <a:schemeClr val="tx1"/>
                </a:solidFill>
                <a:effectLst/>
                <a:latin typeface="+mn-lt"/>
                <a:ea typeface="Times New Roman" pitchFamily="18" charset="0"/>
                <a:cs typeface="Arial" pitchFamily="34" charset="0"/>
                <a:sym typeface="Wingdings" pitchFamily="2" charset="2"/>
              </a:rPr>
              <a:t> </a:t>
            </a:r>
            <a:r>
              <a:rPr kumimoji="0" lang="el-GR" sz="2200" b="0" i="0" u="none" strike="noStrike" cap="none" normalizeH="0" baseline="0" dirty="0" smtClean="0">
                <a:ln>
                  <a:noFill/>
                </a:ln>
                <a:solidFill>
                  <a:schemeClr val="tx1"/>
                </a:solidFill>
                <a:effectLst/>
                <a:latin typeface="+mn-lt"/>
                <a:ea typeface="NimbusSanL-RegCon-Identity-H" charset="-128"/>
                <a:cs typeface="Arial" pitchFamily="34" charset="0"/>
                <a:sym typeface="Wingdings" pitchFamily="2" charset="2"/>
              </a:rPr>
              <a:t>L-μηλικό + NAD</a:t>
            </a:r>
            <a:r>
              <a:rPr kumimoji="0" lang="el-GR" sz="2200" b="0" i="0" u="none" strike="noStrike" cap="none" normalizeH="0" baseline="30000" dirty="0" smtClean="0">
                <a:ln>
                  <a:noFill/>
                </a:ln>
                <a:solidFill>
                  <a:schemeClr val="tx1"/>
                </a:solidFill>
                <a:effectLst/>
                <a:latin typeface="+mn-lt"/>
                <a:ea typeface="NimbusSanL-RegCon-Identity-H" charset="-128"/>
                <a:cs typeface="Arial" pitchFamily="34" charset="0"/>
                <a:sym typeface="Wingdings" pitchFamily="2" charset="2"/>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30000" dirty="0" smtClean="0">
              <a:ln>
                <a:noFill/>
              </a:ln>
              <a:solidFill>
                <a:schemeClr val="tx1"/>
              </a:solidFill>
              <a:effectLst/>
              <a:latin typeface="+mn-lt"/>
              <a:ea typeface="NimbusSanL-RegCon-Identity-H" charset="-128"/>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chemeClr val="tx1"/>
              </a:solidFill>
              <a:effectLst/>
              <a:latin typeface="+mn-l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mn-lt"/>
              <a:ea typeface="NimbusSanL-RegCon-Identity-H" charset="-128"/>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200" dirty="0" smtClean="0">
              <a:latin typeface="+mn-lt"/>
              <a:ea typeface="NimbusSanL-RegCon-Identity-H" charset="-128"/>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mn-lt"/>
                <a:ea typeface="NimbusSanL-RegCon-Identity-H" charset="-128"/>
                <a:cs typeface="Arial" pitchFamily="34" charset="0"/>
                <a:sym typeface="Wingdings" pitchFamily="2" charset="2"/>
              </a:rPr>
              <a:t>Κινητική μέθοδος: </a:t>
            </a:r>
            <a:r>
              <a:rPr kumimoji="0" lang="en-US" sz="2200" b="0" i="0" u="none" strike="noStrike" cap="none" normalizeH="0" baseline="0" dirty="0" smtClean="0">
                <a:ln>
                  <a:noFill/>
                </a:ln>
                <a:solidFill>
                  <a:schemeClr val="tx1"/>
                </a:solidFill>
                <a:effectLst/>
                <a:latin typeface="+mn-lt"/>
                <a:ea typeface="NimbusSanL-RegCon-Identity-H" charset="-128"/>
                <a:cs typeface="Arial" pitchFamily="34" charset="0"/>
                <a:sym typeface="Wingdings" pitchFamily="2" charset="2"/>
              </a:rPr>
              <a:t>Factor</a:t>
            </a:r>
            <a:r>
              <a:rPr kumimoji="0" lang="el-GR" sz="2200" b="0" i="0" u="none" strike="noStrike" cap="none" normalizeH="0" baseline="0" dirty="0" smtClean="0">
                <a:ln>
                  <a:noFill/>
                </a:ln>
                <a:solidFill>
                  <a:schemeClr val="tx1"/>
                </a:solidFill>
                <a:effectLst/>
                <a:latin typeface="+mn-lt"/>
                <a:ea typeface="NimbusSanL-RegCon-Identity-H" charset="-128"/>
                <a:cs typeface="Arial" pitchFamily="34" charset="0"/>
                <a:sym typeface="Wingdings" pitchFamily="2" charset="2"/>
              </a:rPr>
              <a:t> = 1746, λ = 340 </a:t>
            </a:r>
            <a:r>
              <a:rPr kumimoji="0" lang="en-US" sz="2200" b="0" i="0" u="none" strike="noStrike" cap="none" normalizeH="0" baseline="0" dirty="0" smtClean="0">
                <a:ln>
                  <a:noFill/>
                </a:ln>
                <a:solidFill>
                  <a:schemeClr val="tx1"/>
                </a:solidFill>
                <a:effectLst/>
                <a:latin typeface="+mn-lt"/>
                <a:ea typeface="NimbusSanL-RegCon-Identity-H" charset="-128"/>
                <a:cs typeface="Arial" pitchFamily="34" charset="0"/>
                <a:sym typeface="Wingdings" pitchFamily="2" charset="2"/>
              </a:rPr>
              <a:t>nm</a:t>
            </a:r>
            <a:endParaRPr kumimoji="0" lang="el-GR" sz="2200" b="0" i="0" u="none" strike="noStrike" cap="none" normalizeH="0" baseline="0" dirty="0" smtClean="0">
              <a:ln>
                <a:noFill/>
              </a:ln>
              <a:solidFill>
                <a:schemeClr val="tx1"/>
              </a:solidFill>
              <a:effectLst/>
              <a:latin typeface="+mn-lt"/>
              <a:ea typeface="Times New Roman" pitchFamily="18" charset="0"/>
              <a:cs typeface="Arial" pitchFamily="34" charset="0"/>
              <a:sym typeface="Wingdings" pitchFamily="2" charset="2"/>
            </a:endParaRPr>
          </a:p>
        </p:txBody>
      </p:sp>
      <p:sp>
        <p:nvSpPr>
          <p:cNvPr id="2" name="Title 1"/>
          <p:cNvSpPr>
            <a:spLocks noGrp="1"/>
          </p:cNvSpPr>
          <p:nvPr>
            <p:ph type="title"/>
          </p:nvPr>
        </p:nvSpPr>
        <p:spPr/>
        <p:txBody>
          <a:bodyPr>
            <a:noAutofit/>
          </a:bodyPr>
          <a:lstStyle/>
          <a:p>
            <a:r>
              <a:rPr lang="el-GR" dirty="0"/>
              <a:t>Προσδιορισμός ηπατικών ενζύμων στον ορό </a:t>
            </a:r>
            <a:r>
              <a:rPr lang="el-GR" sz="3200" b="0" dirty="0" smtClean="0"/>
              <a:t>(</a:t>
            </a:r>
            <a:r>
              <a:rPr lang="el-GR" sz="3200" b="0" dirty="0"/>
              <a:t>1 από </a:t>
            </a:r>
            <a:r>
              <a:rPr lang="el-GR" sz="3200" b="0" dirty="0" smtClean="0"/>
              <a:t>4)</a:t>
            </a:r>
            <a:endParaRPr lang="el-GR" sz="3200" b="0" dirty="0"/>
          </a:p>
        </p:txBody>
      </p:sp>
      <p:sp>
        <p:nvSpPr>
          <p:cNvPr id="4" name="Content Placeholder 3"/>
          <p:cNvSpPr>
            <a:spLocks noGrp="1"/>
          </p:cNvSpPr>
          <p:nvPr>
            <p:ph idx="1"/>
          </p:nvPr>
        </p:nvSpPr>
        <p:spPr>
          <a:xfrm>
            <a:off x="457200" y="1196752"/>
            <a:ext cx="8229600" cy="432048"/>
          </a:xfrm>
        </p:spPr>
        <p:txBody>
          <a:bodyPr>
            <a:normAutofit lnSpcReduction="10000"/>
          </a:bodyPr>
          <a:lstStyle/>
          <a:p>
            <a:r>
              <a:rPr lang="el-GR" sz="2400" b="1" dirty="0">
                <a:solidFill>
                  <a:srgbClr val="004B82"/>
                </a:solidFill>
              </a:rPr>
              <a:t>Προσδιορισμός </a:t>
            </a:r>
            <a:r>
              <a:rPr lang="en-US" sz="2400" b="1" dirty="0">
                <a:solidFill>
                  <a:srgbClr val="004B82"/>
                </a:solidFill>
              </a:rPr>
              <a:t>SGOT/AST</a:t>
            </a:r>
            <a:endParaRPr lang="el-GR" sz="2400" b="1" dirty="0">
              <a:solidFill>
                <a:srgbClr val="004B82"/>
              </a:solidFill>
            </a:endParaRPr>
          </a:p>
          <a:p>
            <a:endParaRPr lang="el-GR" sz="2400" dirty="0">
              <a:solidFill>
                <a:srgbClr val="004B82"/>
              </a:solidFill>
            </a:endParaRP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59</a:t>
            </a:fld>
            <a:endParaRPr lang="el-GR" dirty="0"/>
          </a:p>
        </p:txBody>
      </p:sp>
    </p:spTree>
    <p:extLst>
      <p:ext uri="{BB962C8B-B14F-4D97-AF65-F5344CB8AC3E}">
        <p14:creationId xmlns:p14="http://schemas.microsoft.com/office/powerpoint/2010/main" val="2639192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443443" y="2132856"/>
            <a:ext cx="8496944" cy="29136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943350" algn="l"/>
              </a:tabLst>
            </a:pPr>
            <a:r>
              <a:rPr kumimoji="0" lang="el-GR" sz="2200" b="1" i="0" u="none" strike="noStrike" cap="none" normalizeH="0" baseline="0" dirty="0" smtClean="0">
                <a:ln>
                  <a:noFill/>
                </a:ln>
                <a:solidFill>
                  <a:srgbClr val="820000"/>
                </a:solidFill>
                <a:effectLst/>
                <a:latin typeface="+mn-lt"/>
                <a:ea typeface="NimbusSanL-RegCon-Identity-H"/>
                <a:cs typeface="Arial" pitchFamily="34" charset="0"/>
              </a:rPr>
              <a:t>                                                            </a:t>
            </a:r>
            <a:r>
              <a:rPr kumimoji="0" lang="en-US" sz="2200" b="1" i="0" u="none" strike="noStrike" cap="none" normalizeH="0" baseline="0" dirty="0" smtClean="0">
                <a:ln>
                  <a:noFill/>
                </a:ln>
                <a:solidFill>
                  <a:srgbClr val="820000"/>
                </a:solidFill>
                <a:effectLst/>
                <a:latin typeface="+mn-lt"/>
                <a:ea typeface="NimbusSanL-RegCon-Identity-H"/>
                <a:cs typeface="Arial" pitchFamily="34" charset="0"/>
              </a:rPr>
              <a:t>ALT</a:t>
            </a:r>
            <a:endParaRPr kumimoji="0" lang="el-GR" sz="2200" b="1" i="0" u="none" strike="noStrike" cap="none" normalizeH="0" baseline="0" dirty="0" smtClean="0">
              <a:ln>
                <a:noFill/>
              </a:ln>
              <a:solidFill>
                <a:srgbClr val="820000"/>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mn-lt"/>
                <a:ea typeface="NimbusSanL-RegCon-Identity-H"/>
                <a:cs typeface="Arial" pitchFamily="34" charset="0"/>
              </a:rPr>
              <a:t>α-κετογλουταρικό + L-αλανίνη  </a:t>
            </a:r>
            <a:r>
              <a:rPr kumimoji="0" lang="en-US" sz="2200" b="0" i="0" u="none" strike="noStrike" cap="none" normalizeH="0" baseline="0" dirty="0" smtClean="0">
                <a:ln>
                  <a:noFill/>
                </a:ln>
                <a:solidFill>
                  <a:schemeClr val="tx1"/>
                </a:solidFill>
                <a:effectLst/>
                <a:latin typeface="+mn-lt"/>
                <a:ea typeface="Times New Roman" pitchFamily="18" charset="0"/>
                <a:cs typeface="Arial" pitchFamily="34" charset="0"/>
                <a:sym typeface="Wingdings" pitchFamily="2" charset="2"/>
              </a:rPr>
              <a:t></a:t>
            </a:r>
            <a:r>
              <a:rPr kumimoji="0" lang="el-GR" sz="2200" b="0" i="0" u="none" strike="noStrike" cap="none" normalizeH="0" baseline="0" dirty="0" smtClean="0">
                <a:ln>
                  <a:noFill/>
                </a:ln>
                <a:solidFill>
                  <a:schemeClr val="tx1"/>
                </a:solidFill>
                <a:effectLst/>
                <a:latin typeface="+mn-lt"/>
                <a:ea typeface="Times New Roman" pitchFamily="18" charset="0"/>
                <a:cs typeface="Arial" pitchFamily="34" charset="0"/>
              </a:rPr>
              <a:t>===</a:t>
            </a:r>
            <a:r>
              <a:rPr kumimoji="0" lang="en-US" sz="2200" b="0" i="0" u="none" strike="noStrike" cap="none" normalizeH="0" baseline="0" dirty="0" smtClean="0">
                <a:ln>
                  <a:noFill/>
                </a:ln>
                <a:solidFill>
                  <a:schemeClr val="tx1"/>
                </a:solidFill>
                <a:effectLst/>
                <a:latin typeface="+mn-lt"/>
                <a:ea typeface="Times New Roman" pitchFamily="18" charset="0"/>
                <a:cs typeface="Arial" pitchFamily="34" charset="0"/>
                <a:sym typeface="Wingdings" pitchFamily="2" charset="2"/>
              </a:rPr>
              <a:t></a:t>
            </a:r>
            <a:r>
              <a:rPr kumimoji="0" lang="el-GR" sz="2200" b="0" i="0" u="none" strike="noStrike" cap="none" normalizeH="0" baseline="0" dirty="0" smtClean="0">
                <a:ln>
                  <a:noFill/>
                </a:ln>
                <a:solidFill>
                  <a:schemeClr val="tx1"/>
                </a:solidFill>
                <a:effectLst/>
                <a:latin typeface="+mn-lt"/>
                <a:ea typeface="NimbusSanL-RegCon-Identity-H"/>
                <a:cs typeface="Arial" pitchFamily="34" charset="0"/>
              </a:rPr>
              <a:t>   </a:t>
            </a:r>
            <a:r>
              <a:rPr kumimoji="0" lang="el-GR" sz="22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L-γλουταμικό + πυροσταφυλικό</a:t>
            </a:r>
            <a:endParaRPr kumimoji="0" lang="el-GR" sz="2200" b="0" i="0" u="none" strike="noStrike" cap="none" normalizeH="0" baseline="0" dirty="0" smtClean="0">
              <a:ln>
                <a:noFill/>
              </a:ln>
              <a:solidFill>
                <a:schemeClr val="tx1"/>
              </a:solidFill>
              <a:effectLst/>
              <a:latin typeface="+mn-l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1" i="0" u="none" strike="noStrike" cap="none" normalizeH="0" baseline="0" dirty="0" smtClean="0">
                <a:ln>
                  <a:noFill/>
                </a:ln>
                <a:effectLst/>
                <a:latin typeface="+mn-lt"/>
                <a:ea typeface="NimbusSanL-RegCon-Identity-H"/>
                <a:cs typeface="Arial" pitchFamily="34" charset="0"/>
                <a:sym typeface="Wingdings" pitchFamily="2" charset="2"/>
              </a:rPr>
              <a:t>                                                           LDH</a:t>
            </a:r>
            <a:endParaRPr kumimoji="0" lang="el-GR" sz="2200" b="1" i="0" u="none" strike="noStrike" cap="none" normalizeH="0" baseline="0" dirty="0" smtClean="0">
              <a:ln>
                <a:noFill/>
              </a:ln>
              <a:effectLst/>
              <a:latin typeface="+mn-l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πυροσταφυλικό + </a:t>
            </a:r>
            <a:r>
              <a:rPr kumimoji="0" lang="el-GR" sz="2200" b="1" i="0" u="none" strike="noStrike" cap="none" normalizeH="0" baseline="0" dirty="0" smtClean="0">
                <a:ln>
                  <a:noFill/>
                </a:ln>
                <a:solidFill>
                  <a:srgbClr val="820000"/>
                </a:solidFill>
                <a:effectLst/>
                <a:latin typeface="+mn-lt"/>
                <a:ea typeface="NimbusSanL-RegCon-Identity-H"/>
                <a:cs typeface="Arial" pitchFamily="34" charset="0"/>
                <a:sym typeface="Wingdings" pitchFamily="2" charset="2"/>
              </a:rPr>
              <a:t>NADH</a:t>
            </a:r>
            <a:r>
              <a:rPr kumimoji="0" lang="el-GR" sz="22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 + H</a:t>
            </a:r>
            <a:r>
              <a:rPr kumimoji="0" lang="el-GR" sz="2200" b="0" i="0" u="none" strike="noStrike" cap="none" normalizeH="0" baseline="30000" dirty="0" smtClean="0">
                <a:ln>
                  <a:noFill/>
                </a:ln>
                <a:solidFill>
                  <a:schemeClr val="tx1"/>
                </a:solidFill>
                <a:effectLst/>
                <a:latin typeface="+mn-lt"/>
                <a:ea typeface="NimbusSanL-RegCon-Identity-H"/>
                <a:cs typeface="Arial" pitchFamily="34" charset="0"/>
                <a:sym typeface="Wingdings" pitchFamily="2" charset="2"/>
              </a:rPr>
              <a:t>+</a:t>
            </a:r>
            <a:r>
              <a:rPr kumimoji="0" lang="el-GR" sz="22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  </a:t>
            </a:r>
            <a:r>
              <a:rPr kumimoji="0" lang="en-US" sz="2200" b="0" i="0" u="none" strike="noStrike" cap="none" normalizeH="0" baseline="0" dirty="0" smtClean="0">
                <a:ln>
                  <a:noFill/>
                </a:ln>
                <a:solidFill>
                  <a:schemeClr val="tx1"/>
                </a:solidFill>
                <a:effectLst/>
                <a:latin typeface="+mn-lt"/>
                <a:ea typeface="Times New Roman" pitchFamily="18" charset="0"/>
                <a:cs typeface="Arial" pitchFamily="34" charset="0"/>
                <a:sym typeface="Wingdings" pitchFamily="2" charset="2"/>
              </a:rPr>
              <a:t></a:t>
            </a:r>
            <a:r>
              <a:rPr kumimoji="0" lang="el-GR" sz="2200" b="0" i="0" u="none" strike="noStrike" cap="none" normalizeH="0" baseline="0" dirty="0" smtClean="0">
                <a:ln>
                  <a:noFill/>
                </a:ln>
                <a:solidFill>
                  <a:schemeClr val="tx1"/>
                </a:solidFill>
                <a:effectLst/>
                <a:latin typeface="+mn-lt"/>
                <a:ea typeface="Times New Roman" pitchFamily="18" charset="0"/>
                <a:cs typeface="Arial" pitchFamily="34" charset="0"/>
              </a:rPr>
              <a:t>===</a:t>
            </a:r>
            <a:r>
              <a:rPr kumimoji="0" lang="en-US" sz="2200" b="0" i="0" u="none" strike="noStrike" cap="none" normalizeH="0" baseline="0" dirty="0" smtClean="0">
                <a:ln>
                  <a:noFill/>
                </a:ln>
                <a:solidFill>
                  <a:schemeClr val="tx1"/>
                </a:solidFill>
                <a:effectLst/>
                <a:latin typeface="+mn-lt"/>
                <a:ea typeface="Times New Roman" pitchFamily="18" charset="0"/>
                <a:cs typeface="Arial" pitchFamily="34" charset="0"/>
                <a:sym typeface="Wingdings" pitchFamily="2" charset="2"/>
              </a:rPr>
              <a:t></a:t>
            </a:r>
            <a:r>
              <a:rPr kumimoji="0" lang="en-US" sz="22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l-GR" sz="22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L-γαλακτικό + NAD</a:t>
            </a:r>
            <a:r>
              <a:rPr kumimoji="0" lang="el-GR" sz="2200" b="0" i="0" u="none" strike="noStrike" cap="none" normalizeH="0" baseline="30000" dirty="0" smtClean="0">
                <a:ln>
                  <a:noFill/>
                </a:ln>
                <a:solidFill>
                  <a:schemeClr val="tx1"/>
                </a:solidFill>
                <a:effectLst/>
                <a:latin typeface="+mn-lt"/>
                <a:ea typeface="NimbusSanL-RegCon-Identity-H"/>
                <a:cs typeface="Arial" pitchFamily="34" charset="0"/>
                <a:sym typeface="Wingdings" pitchFamily="2" charset="2"/>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30000" dirty="0" smtClean="0">
              <a:ln>
                <a:noFill/>
              </a:ln>
              <a:solidFill>
                <a:schemeClr val="tx1"/>
              </a:solidFill>
              <a:effectLst/>
              <a:latin typeface="+mn-lt"/>
              <a:ea typeface="NimbusSanL-RegCon-Identity-H"/>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sz="2200" baseline="30000" dirty="0" smtClean="0">
              <a:latin typeface="+mn-l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Κινητική μέθοδος: </a:t>
            </a:r>
            <a:r>
              <a:rPr kumimoji="0" lang="en-US" sz="22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Factor</a:t>
            </a:r>
            <a:r>
              <a:rPr kumimoji="0" lang="el-GR" sz="22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 = 1746 (37</a:t>
            </a:r>
            <a:r>
              <a:rPr kumimoji="0" lang="en-US" sz="2200" b="0" i="0" u="none" strike="noStrike" cap="none" normalizeH="0" baseline="30000" dirty="0" smtClean="0">
                <a:ln>
                  <a:noFill/>
                </a:ln>
                <a:solidFill>
                  <a:schemeClr val="tx1"/>
                </a:solidFill>
                <a:effectLst/>
                <a:latin typeface="+mn-lt"/>
                <a:ea typeface="NimbusSanL-RegCon-Identity-H"/>
                <a:cs typeface="Arial" pitchFamily="34" charset="0"/>
                <a:sym typeface="Wingdings" pitchFamily="2" charset="2"/>
              </a:rPr>
              <a:t>o</a:t>
            </a:r>
            <a:r>
              <a:rPr kumimoji="0" lang="en-US" sz="22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 C</a:t>
            </a:r>
            <a:r>
              <a:rPr kumimoji="0" lang="el-GR" sz="22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 ή 952 (25</a:t>
            </a:r>
            <a:r>
              <a:rPr kumimoji="0" lang="en-US" sz="2200" b="0" i="0" u="none" strike="noStrike" cap="none" normalizeH="0" baseline="30000" dirty="0" smtClean="0">
                <a:ln>
                  <a:noFill/>
                </a:ln>
                <a:solidFill>
                  <a:schemeClr val="tx1"/>
                </a:solidFill>
                <a:effectLst/>
                <a:latin typeface="+mn-lt"/>
                <a:ea typeface="NimbusSanL-RegCon-Identity-H"/>
                <a:cs typeface="Arial" pitchFamily="34" charset="0"/>
                <a:sym typeface="Wingdings" pitchFamily="2" charset="2"/>
              </a:rPr>
              <a:t>o</a:t>
            </a:r>
            <a:r>
              <a:rPr kumimoji="0" lang="en-US" sz="22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 C</a:t>
            </a:r>
            <a:r>
              <a:rPr kumimoji="0" lang="el-GR" sz="22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 λ = 340 </a:t>
            </a:r>
            <a:r>
              <a:rPr kumimoji="0" lang="en-US" sz="22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nm</a:t>
            </a:r>
            <a:r>
              <a:rPr kumimoji="0" lang="el-GR" sz="22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a:t>
            </a:r>
            <a:endParaRPr kumimoji="0" lang="el-GR" sz="2200" b="0" i="0" u="none" strike="noStrike" cap="none" normalizeH="0" baseline="0" dirty="0" smtClean="0">
              <a:ln>
                <a:noFill/>
              </a:ln>
              <a:solidFill>
                <a:schemeClr val="tx1"/>
              </a:solidFill>
              <a:effectLst/>
              <a:latin typeface="+mn-lt"/>
              <a:ea typeface="Times New Roman" pitchFamily="18" charset="0"/>
              <a:cs typeface="Arial" pitchFamily="34" charset="0"/>
              <a:sym typeface="Wingdings" pitchFamily="2" charset="2"/>
            </a:endParaRPr>
          </a:p>
        </p:txBody>
      </p:sp>
      <p:sp>
        <p:nvSpPr>
          <p:cNvPr id="2" name="Title 1"/>
          <p:cNvSpPr>
            <a:spLocks noGrp="1"/>
          </p:cNvSpPr>
          <p:nvPr>
            <p:ph type="title"/>
          </p:nvPr>
        </p:nvSpPr>
        <p:spPr/>
        <p:txBody>
          <a:bodyPr>
            <a:noAutofit/>
          </a:bodyPr>
          <a:lstStyle/>
          <a:p>
            <a:r>
              <a:rPr lang="el-GR" dirty="0"/>
              <a:t>Προσδιορισμός ηπατικών ενζύμων στον ορό </a:t>
            </a:r>
            <a:r>
              <a:rPr lang="el-GR" sz="3200" b="0" dirty="0" smtClean="0"/>
              <a:t>(2 </a:t>
            </a:r>
            <a:r>
              <a:rPr lang="el-GR" sz="3200" b="0" dirty="0"/>
              <a:t>από </a:t>
            </a:r>
            <a:r>
              <a:rPr lang="el-GR" sz="3200" b="0" dirty="0" smtClean="0"/>
              <a:t>4)</a:t>
            </a:r>
            <a:endParaRPr lang="el-GR" dirty="0"/>
          </a:p>
        </p:txBody>
      </p:sp>
      <p:sp>
        <p:nvSpPr>
          <p:cNvPr id="4" name="Content Placeholder 3"/>
          <p:cNvSpPr>
            <a:spLocks noGrp="1"/>
          </p:cNvSpPr>
          <p:nvPr>
            <p:ph idx="1"/>
          </p:nvPr>
        </p:nvSpPr>
        <p:spPr>
          <a:xfrm>
            <a:off x="457200" y="1196752"/>
            <a:ext cx="8229600" cy="504056"/>
          </a:xfrm>
        </p:spPr>
        <p:txBody>
          <a:bodyPr>
            <a:normAutofit/>
          </a:bodyPr>
          <a:lstStyle/>
          <a:p>
            <a:r>
              <a:rPr lang="el-GR" sz="2400" b="1" dirty="0">
                <a:solidFill>
                  <a:srgbClr val="004B82"/>
                </a:solidFill>
              </a:rPr>
              <a:t>Προσδιορισμός </a:t>
            </a:r>
            <a:r>
              <a:rPr lang="en-US" sz="2400" b="1" dirty="0">
                <a:solidFill>
                  <a:srgbClr val="004B82"/>
                </a:solidFill>
              </a:rPr>
              <a:t>SGPT/ALT</a:t>
            </a:r>
            <a:endParaRPr lang="el-GR" sz="2400" b="1" dirty="0">
              <a:solidFill>
                <a:srgbClr val="004B82"/>
              </a:solidFill>
            </a:endParaRPr>
          </a:p>
          <a:p>
            <a:endParaRPr lang="el-GR" sz="2400" b="1" dirty="0">
              <a:solidFill>
                <a:srgbClr val="004B82"/>
              </a:solidFill>
            </a:endParaRP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60</a:t>
            </a:fld>
            <a:endParaRPr lang="el-GR" dirty="0"/>
          </a:p>
        </p:txBody>
      </p:sp>
    </p:spTree>
    <p:extLst>
      <p:ext uri="{BB962C8B-B14F-4D97-AF65-F5344CB8AC3E}">
        <p14:creationId xmlns:p14="http://schemas.microsoft.com/office/powerpoint/2010/main" val="31277123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Rectangle 8"/>
          <p:cNvSpPr>
            <a:spLocks noChangeArrowheads="1"/>
          </p:cNvSpPr>
          <p:nvPr/>
        </p:nvSpPr>
        <p:spPr bwMode="auto">
          <a:xfrm>
            <a:off x="251520" y="4797152"/>
            <a:ext cx="8019439" cy="91307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    p</a:t>
            </a: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-νιτροφαινόλη + </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HPO</a:t>
            </a:r>
            <a:r>
              <a:rPr kumimoji="0" lang="el-GR" sz="2000" b="0" i="0" u="none" strike="noStrike" cap="none" normalizeH="0" baseline="-30000" dirty="0" smtClean="0">
                <a:ln>
                  <a:noFill/>
                </a:ln>
                <a:solidFill>
                  <a:schemeClr val="tx1"/>
                </a:solidFill>
                <a:effectLst/>
                <a:latin typeface="+mn-lt"/>
                <a:ea typeface="Times New Roman" pitchFamily="18" charset="0"/>
                <a:cs typeface="Arial" pitchFamily="34" charset="0"/>
              </a:rPr>
              <a:t>4</a:t>
            </a:r>
            <a:r>
              <a:rPr kumimoji="0" lang="el-GR" sz="2000" b="0" i="0" u="none" strike="noStrike" cap="none" normalizeH="0" baseline="30000" dirty="0" smtClean="0">
                <a:ln>
                  <a:noFill/>
                </a:ln>
                <a:solidFill>
                  <a:schemeClr val="tx1"/>
                </a:solidFill>
                <a:effectLst/>
                <a:latin typeface="+mn-lt"/>
                <a:ea typeface="Times New Roman" pitchFamily="18" charset="0"/>
                <a:cs typeface="Arial" pitchFamily="34" charset="0"/>
              </a:rPr>
              <a:t>2-    </a:t>
            </a: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l-GR" sz="2000" b="0" i="0" u="none" strike="noStrike" cap="none" normalizeH="0" baseline="0" dirty="0" smtClean="0">
                <a:ln>
                  <a:noFill/>
                </a:ln>
                <a:solidFill>
                  <a:srgbClr val="C00000"/>
                </a:solidFill>
                <a:effectLst/>
                <a:latin typeface="+mn-lt"/>
                <a:ea typeface="Times New Roman" pitchFamily="18" charset="0"/>
                <a:cs typeface="Arial" pitchFamily="34" charset="0"/>
              </a:rPr>
              <a:t>      </a:t>
            </a: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n-US" sz="2000" b="1" i="0" u="none" strike="noStrike" cap="none" normalizeH="0" baseline="0" dirty="0" smtClean="0">
                <a:ln>
                  <a:noFill/>
                </a:ln>
                <a:solidFill>
                  <a:srgbClr val="820000"/>
                </a:solidFill>
                <a:effectLst/>
                <a:latin typeface="+mn-lt"/>
                <a:ea typeface="Times New Roman" pitchFamily="18" charset="0"/>
                <a:cs typeface="Arial" pitchFamily="34" charset="0"/>
              </a:rPr>
              <a:t>p</a:t>
            </a:r>
            <a:r>
              <a:rPr kumimoji="0" lang="el-GR" sz="2000" b="1" i="0" u="none" strike="noStrike" cap="none" normalizeH="0" baseline="0" dirty="0" smtClean="0">
                <a:ln>
                  <a:noFill/>
                </a:ln>
                <a:solidFill>
                  <a:srgbClr val="820000"/>
                </a:solidFill>
                <a:effectLst/>
                <a:latin typeface="+mn-lt"/>
                <a:ea typeface="Times New Roman" pitchFamily="18" charset="0"/>
                <a:cs typeface="Arial" pitchFamily="34" charset="0"/>
              </a:rPr>
              <a:t>-νιτροφαινυλοφωσφατάση  </a:t>
            </a: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H</a:t>
            </a:r>
            <a:r>
              <a:rPr kumimoji="0" lang="el-GR" sz="2000" b="0" i="0" u="none" strike="noStrike" cap="none" normalizeH="0" baseline="-30000" dirty="0" smtClean="0">
                <a:ln>
                  <a:noFill/>
                </a:ln>
                <a:solidFill>
                  <a:schemeClr val="tx1"/>
                </a:solidFill>
                <a:effectLst/>
                <a:latin typeface="+mn-lt"/>
                <a:ea typeface="Times New Roman" pitchFamily="18" charset="0"/>
                <a:cs typeface="Arial" pitchFamily="34" charset="0"/>
              </a:rPr>
              <a:t>2</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O</a:t>
            </a:r>
            <a:endParaRPr kumimoji="0" lang="el-GR"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     Zn</a:t>
            </a:r>
            <a:r>
              <a:rPr kumimoji="0" lang="el-GR" sz="2000" b="0" i="0" u="none" strike="noStrike" cap="none" normalizeH="0" baseline="30000" dirty="0" smtClean="0">
                <a:ln>
                  <a:noFill/>
                </a:ln>
                <a:solidFill>
                  <a:schemeClr val="tx1"/>
                </a:solidFill>
                <a:effectLst/>
                <a:latin typeface="+mn-lt"/>
                <a:ea typeface="Times New Roman" pitchFamily="18" charset="0"/>
                <a:cs typeface="Arial" pitchFamily="34" charset="0"/>
              </a:rPr>
              <a:t>2+</a:t>
            </a: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Mg</a:t>
            </a:r>
            <a:r>
              <a:rPr kumimoji="0" lang="el-GR" sz="2000" b="0" i="0" u="none" strike="noStrike" cap="none" normalizeH="0" baseline="30000" dirty="0" smtClean="0">
                <a:ln>
                  <a:noFill/>
                </a:ln>
                <a:solidFill>
                  <a:schemeClr val="tx1"/>
                </a:solidFill>
                <a:effectLst/>
                <a:latin typeface="+mn-lt"/>
                <a:ea typeface="Times New Roman" pitchFamily="18" charset="0"/>
                <a:cs typeface="Arial" pitchFamily="34" charset="0"/>
              </a:rPr>
              <a:t>2+</a:t>
            </a:r>
            <a:endParaRPr kumimoji="0" lang="en-US" sz="2000" b="0" i="0" u="none" strike="noStrike" cap="none" normalizeH="0" baseline="3000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baseline="30000" dirty="0" smtClean="0">
              <a:latin typeface="+mn-lt"/>
              <a:ea typeface="Times New Roman" pitchFamily="18" charset="0"/>
              <a:cs typeface="Arial" pitchFamily="34" charset="0"/>
            </a:endParaRPr>
          </a:p>
        </p:txBody>
      </p:sp>
      <p:sp>
        <p:nvSpPr>
          <p:cNvPr id="46084" name="Rectangle 4"/>
          <p:cNvSpPr>
            <a:spLocks noChangeArrowheads="1"/>
          </p:cNvSpPr>
          <p:nvPr/>
        </p:nvSpPr>
        <p:spPr bwMode="auto">
          <a:xfrm>
            <a:off x="515451" y="2208203"/>
            <a:ext cx="835292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p</a:t>
            </a: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-νιτροφαινυλοφωσφατάση + </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H</a:t>
            </a:r>
            <a:r>
              <a:rPr kumimoji="0" lang="el-GR" sz="2000" b="0" i="0" u="none" strike="noStrike" cap="none" normalizeH="0" baseline="-30000" dirty="0" smtClean="0">
                <a:ln>
                  <a:noFill/>
                </a:ln>
                <a:solidFill>
                  <a:schemeClr val="tx1"/>
                </a:solidFill>
                <a:effectLst/>
                <a:latin typeface="+mn-lt"/>
                <a:ea typeface="Times New Roman" pitchFamily="18" charset="0"/>
                <a:cs typeface="Arial" pitchFamily="34" charset="0"/>
              </a:rPr>
              <a:t>2</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O </a:t>
            </a: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n-US" sz="2000" b="1" i="0" u="none" strike="noStrike" cap="none" normalizeH="0" baseline="0" dirty="0" smtClean="0">
                <a:ln>
                  <a:noFill/>
                </a:ln>
                <a:solidFill>
                  <a:srgbClr val="820000"/>
                </a:solidFill>
                <a:effectLst/>
                <a:latin typeface="+mn-lt"/>
                <a:ea typeface="Times New Roman" pitchFamily="18" charset="0"/>
                <a:cs typeface="Arial" pitchFamily="34" charset="0"/>
              </a:rPr>
              <a:t>p</a:t>
            </a:r>
            <a:r>
              <a:rPr kumimoji="0" lang="el-GR" sz="2000" b="1" i="0" u="none" strike="noStrike" cap="none" normalizeH="0" baseline="0" dirty="0" smtClean="0">
                <a:ln>
                  <a:noFill/>
                </a:ln>
                <a:solidFill>
                  <a:srgbClr val="820000"/>
                </a:solidFill>
                <a:effectLst/>
                <a:latin typeface="+mn-lt"/>
                <a:ea typeface="Times New Roman" pitchFamily="18" charset="0"/>
                <a:cs typeface="Arial" pitchFamily="34" charset="0"/>
              </a:rPr>
              <a:t>-νιτροφαινόλη </a:t>
            </a: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HPO</a:t>
            </a:r>
            <a:r>
              <a:rPr kumimoji="0" lang="el-GR" sz="2000" b="0" i="0" u="none" strike="noStrike" cap="none" normalizeH="0" baseline="-30000" dirty="0" smtClean="0">
                <a:ln>
                  <a:noFill/>
                </a:ln>
                <a:solidFill>
                  <a:schemeClr val="tx1"/>
                </a:solidFill>
                <a:effectLst/>
                <a:latin typeface="+mn-lt"/>
                <a:ea typeface="Times New Roman" pitchFamily="18" charset="0"/>
                <a:cs typeface="Arial" pitchFamily="34" charset="0"/>
              </a:rPr>
              <a:t>4</a:t>
            </a:r>
            <a:r>
              <a:rPr kumimoji="0" lang="el-GR" sz="2000" b="0" i="0" u="none" strike="noStrike" cap="none" normalizeH="0" baseline="30000" dirty="0" smtClean="0">
                <a:ln>
                  <a:noFill/>
                </a:ln>
                <a:solidFill>
                  <a:schemeClr val="tx1"/>
                </a:solidFill>
                <a:effectLst/>
                <a:latin typeface="+mn-lt"/>
                <a:ea typeface="Times New Roman" pitchFamily="18" charset="0"/>
                <a:cs typeface="Arial" pitchFamily="34" charset="0"/>
              </a:rPr>
              <a:t>2-</a:t>
            </a:r>
            <a:endParaRPr kumimoji="0" lang="el-GR"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Zn</a:t>
            </a:r>
            <a:r>
              <a:rPr kumimoji="0" lang="el-GR" sz="2000" b="0" i="0" u="none" strike="noStrike" cap="none" normalizeH="0" baseline="30000" dirty="0" smtClean="0">
                <a:ln>
                  <a:noFill/>
                </a:ln>
                <a:solidFill>
                  <a:schemeClr val="tx1"/>
                </a:solidFill>
                <a:effectLst/>
                <a:latin typeface="+mn-lt"/>
                <a:ea typeface="Times New Roman" pitchFamily="18" charset="0"/>
                <a:cs typeface="Arial" pitchFamily="34" charset="0"/>
              </a:rPr>
              <a:t>2+</a:t>
            </a: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Mg</a:t>
            </a:r>
            <a:r>
              <a:rPr kumimoji="0" lang="el-GR" sz="2000" b="0" i="0" u="none" strike="noStrike" cap="none" normalizeH="0" baseline="30000" dirty="0" smtClean="0">
                <a:ln>
                  <a:noFill/>
                </a:ln>
                <a:solidFill>
                  <a:schemeClr val="tx1"/>
                </a:solidFill>
                <a:effectLst/>
                <a:latin typeface="+mn-lt"/>
                <a:ea typeface="Times New Roman" pitchFamily="18" charset="0"/>
                <a:cs typeface="Arial" pitchFamily="34" charset="0"/>
              </a:rPr>
              <a:t>2+</a:t>
            </a:r>
            <a:endParaRPr kumimoji="0" lang="el-GR"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mn-lt"/>
              <a:ea typeface="NimbusSanL-RegCon-Identity-H"/>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ea typeface="NimbusSanL-RegCon-Identity-H"/>
                <a:cs typeface="Arial" pitchFamily="34" charset="0"/>
              </a:rPr>
              <a:t>Κινητική μέθοδος: </a:t>
            </a:r>
            <a:r>
              <a:rPr kumimoji="0" lang="en-US" sz="2000" b="0" i="0" u="none" strike="noStrike" cap="none" normalizeH="0" baseline="0" dirty="0" smtClean="0">
                <a:ln>
                  <a:noFill/>
                </a:ln>
                <a:solidFill>
                  <a:schemeClr val="tx1"/>
                </a:solidFill>
                <a:effectLst/>
                <a:latin typeface="+mn-lt"/>
                <a:ea typeface="NimbusSanL-RegCon-Identity-H"/>
                <a:cs typeface="Arial" pitchFamily="34" charset="0"/>
              </a:rPr>
              <a:t>Factor</a:t>
            </a:r>
            <a:r>
              <a:rPr kumimoji="0" lang="el-GR" sz="2000" b="0" i="0" u="none" strike="noStrike" cap="none" normalizeH="0" baseline="0" dirty="0" smtClean="0">
                <a:ln>
                  <a:noFill/>
                </a:ln>
                <a:solidFill>
                  <a:schemeClr val="tx1"/>
                </a:solidFill>
                <a:effectLst/>
                <a:latin typeface="+mn-lt"/>
                <a:ea typeface="NimbusSanL-RegCon-Identity-H"/>
                <a:cs typeface="Arial" pitchFamily="34" charset="0"/>
              </a:rPr>
              <a:t> = 2759, λ = 405 </a:t>
            </a:r>
            <a:r>
              <a:rPr kumimoji="0" lang="en-US" sz="2000" b="0" i="0" u="none" strike="noStrike" cap="none" normalizeH="0" baseline="0" dirty="0" smtClean="0">
                <a:ln>
                  <a:noFill/>
                </a:ln>
                <a:solidFill>
                  <a:schemeClr val="tx1"/>
                </a:solidFill>
                <a:effectLst/>
                <a:latin typeface="+mn-lt"/>
                <a:ea typeface="NimbusSanL-RegCon-Identity-H"/>
                <a:cs typeface="Arial" pitchFamily="34" charset="0"/>
              </a:rPr>
              <a:t>nm, </a:t>
            </a:r>
            <a:r>
              <a:rPr kumimoji="0" lang="en-US" sz="2000" b="1" i="0" u="none" strike="noStrike" cap="none" normalizeH="0" baseline="0" dirty="0" smtClean="0">
                <a:ln>
                  <a:noFill/>
                </a:ln>
                <a:solidFill>
                  <a:srgbClr val="820000"/>
                </a:solidFill>
                <a:effectLst/>
                <a:latin typeface="+mn-lt"/>
                <a:ea typeface="NimbusSanL-RegCon-Identity-H"/>
                <a:cs typeface="Arial" pitchFamily="34" charset="0"/>
              </a:rPr>
              <a:t>TA =</a:t>
            </a:r>
            <a:r>
              <a:rPr kumimoji="0" lang="en-US" sz="2000" b="1" i="0" u="none" strike="noStrike" cap="none" normalizeH="0" dirty="0" smtClean="0">
                <a:ln>
                  <a:noFill/>
                </a:ln>
                <a:solidFill>
                  <a:srgbClr val="820000"/>
                </a:solidFill>
                <a:effectLst/>
                <a:latin typeface="+mn-lt"/>
                <a:ea typeface="NimbusSanL-RegCon-Identity-H"/>
                <a:cs typeface="Arial" pitchFamily="34" charset="0"/>
              </a:rPr>
              <a:t> 40 – 190 U/L</a:t>
            </a:r>
            <a:endParaRPr kumimoji="0" lang="el-GR" sz="2000" b="1" i="0" u="none" strike="noStrike" cap="none" normalizeH="0" baseline="0" dirty="0" smtClean="0">
              <a:ln>
                <a:noFill/>
              </a:ln>
              <a:solidFill>
                <a:srgbClr val="820000"/>
              </a:solidFill>
              <a:effectLst/>
              <a:latin typeface="+mn-lt"/>
              <a:ea typeface="NimbusSanL-RegCon-Identity-H"/>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sz="2000" dirty="0" smtClean="0">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sz="2000" b="1" dirty="0" smtClean="0">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20000"/>
                </a:solidFill>
                <a:effectLst/>
                <a:latin typeface="+mn-lt"/>
                <a:ea typeface="Times New Roman" pitchFamily="18" charset="0"/>
                <a:cs typeface="Arial" pitchFamily="34" charset="0"/>
              </a:rPr>
              <a:t>Μέθοδος Ι: 25</a:t>
            </a:r>
            <a:r>
              <a:rPr kumimoji="0" lang="en-US" sz="2000" b="1" i="0" u="none" strike="noStrike" cap="none" normalizeH="0" baseline="30000" dirty="0" smtClean="0">
                <a:ln>
                  <a:noFill/>
                </a:ln>
                <a:solidFill>
                  <a:srgbClr val="820000"/>
                </a:solidFill>
                <a:effectLst/>
                <a:latin typeface="+mn-lt"/>
                <a:ea typeface="Times New Roman" pitchFamily="18" charset="0"/>
                <a:cs typeface="Arial" pitchFamily="34" charset="0"/>
              </a:rPr>
              <a:t>o </a:t>
            </a:r>
            <a:r>
              <a:rPr kumimoji="0" lang="en-US" sz="2000" b="1" i="0" u="none" strike="noStrike" cap="none" normalizeH="0" baseline="0" dirty="0" smtClean="0">
                <a:ln>
                  <a:noFill/>
                </a:ln>
                <a:solidFill>
                  <a:srgbClr val="820000"/>
                </a:solidFill>
                <a:effectLst/>
                <a:latin typeface="+mn-lt"/>
                <a:ea typeface="Times New Roman" pitchFamily="18" charset="0"/>
                <a:cs typeface="Arial" pitchFamily="34" charset="0"/>
              </a:rPr>
              <a:t>C</a:t>
            </a:r>
            <a:r>
              <a:rPr kumimoji="0" lang="el-GR" sz="2000" b="1" i="0" u="none" strike="noStrike" cap="none" normalizeH="0" baseline="0" dirty="0" smtClean="0">
                <a:ln>
                  <a:noFill/>
                </a:ln>
                <a:solidFill>
                  <a:srgbClr val="820000"/>
                </a:solidFill>
                <a:effectLst/>
                <a:latin typeface="+mn-lt"/>
                <a:ea typeface="Times New Roman" pitchFamily="18" charset="0"/>
                <a:cs typeface="Arial" pitchFamily="34" charset="0"/>
              </a:rPr>
              <a:t> (</a:t>
            </a:r>
            <a:r>
              <a:rPr kumimoji="0" lang="en-US" sz="2000" b="1" i="0" u="none" strike="noStrike" cap="none" normalizeH="0" baseline="0" dirty="0" smtClean="0">
                <a:ln>
                  <a:noFill/>
                </a:ln>
                <a:solidFill>
                  <a:srgbClr val="820000"/>
                </a:solidFill>
                <a:effectLst/>
                <a:latin typeface="+mn-lt"/>
                <a:ea typeface="Times New Roman" pitchFamily="18" charset="0"/>
                <a:cs typeface="Arial" pitchFamily="34" charset="0"/>
              </a:rPr>
              <a:t>DGKC</a:t>
            </a:r>
            <a:r>
              <a:rPr kumimoji="0" lang="el-GR" sz="2000" b="1" i="0" u="none" strike="noStrike" cap="none" normalizeH="0" baseline="0" dirty="0" smtClean="0">
                <a:ln>
                  <a:noFill/>
                </a:ln>
                <a:solidFill>
                  <a:srgbClr val="820000"/>
                </a:solidFill>
                <a:effectLst/>
                <a:latin typeface="+mn-lt"/>
                <a:ea typeface="Times New Roman" pitchFamily="18" charset="0"/>
                <a:cs typeface="Arial" pitchFamily="34" charset="0"/>
              </a:rPr>
              <a:t>) </a:t>
            </a:r>
            <a:endParaRPr kumimoji="0" lang="en-US" sz="2000" b="1" i="0" u="none" strike="noStrike" cap="none" normalizeH="0" baseline="0" dirty="0" smtClean="0">
              <a:ln>
                <a:noFill/>
              </a:ln>
              <a:solidFill>
                <a:srgbClr val="820000"/>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ALP</a:t>
            </a:r>
            <a:endParaRPr kumimoji="0" lang="el-GR"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mn-lt"/>
              <a:cs typeface="Arial" pitchFamily="34" charset="0"/>
            </a:endParaRPr>
          </a:p>
        </p:txBody>
      </p:sp>
      <p:sp>
        <p:nvSpPr>
          <p:cNvPr id="46082" name="Line 2"/>
          <p:cNvSpPr>
            <a:spLocks noChangeShapeType="1"/>
          </p:cNvSpPr>
          <p:nvPr/>
        </p:nvSpPr>
        <p:spPr bwMode="auto">
          <a:xfrm>
            <a:off x="4373984" y="2384650"/>
            <a:ext cx="900112" cy="0"/>
          </a:xfrm>
          <a:prstGeom prst="line">
            <a:avLst/>
          </a:prstGeom>
          <a:noFill/>
          <a:ln w="6350">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dirty="0"/>
          </a:p>
        </p:txBody>
      </p:sp>
      <p:sp>
        <p:nvSpPr>
          <p:cNvPr id="46081" name="Line 1"/>
          <p:cNvSpPr>
            <a:spLocks noChangeShapeType="1"/>
          </p:cNvSpPr>
          <p:nvPr/>
        </p:nvSpPr>
        <p:spPr bwMode="auto">
          <a:xfrm>
            <a:off x="3189802" y="5085184"/>
            <a:ext cx="931986" cy="0"/>
          </a:xfrm>
          <a:prstGeom prst="line">
            <a:avLst/>
          </a:prstGeom>
          <a:noFill/>
          <a:ln w="6350">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dirty="0"/>
          </a:p>
        </p:txBody>
      </p:sp>
      <p:sp>
        <p:nvSpPr>
          <p:cNvPr id="46083" name="Rectangle 3"/>
          <p:cNvSpPr>
            <a:spLocks noChangeArrowheads="1"/>
          </p:cNvSpPr>
          <p:nvPr/>
        </p:nvSpPr>
        <p:spPr bwMode="auto">
          <a:xfrm>
            <a:off x="483241" y="1654205"/>
            <a:ext cx="625036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20000"/>
                </a:solidFill>
                <a:effectLst/>
                <a:latin typeface="+mn-lt"/>
                <a:ea typeface="Times New Roman" pitchFamily="18" charset="0"/>
                <a:cs typeface="Arial" pitchFamily="34" charset="0"/>
              </a:rPr>
              <a:t>Μέθοδος Ι: 37</a:t>
            </a:r>
            <a:r>
              <a:rPr kumimoji="0" lang="en-US" sz="2000" b="1" i="0" u="none" strike="noStrike" cap="none" normalizeH="0" baseline="30000" dirty="0" smtClean="0">
                <a:ln>
                  <a:noFill/>
                </a:ln>
                <a:solidFill>
                  <a:srgbClr val="820000"/>
                </a:solidFill>
                <a:effectLst/>
                <a:latin typeface="+mn-lt"/>
                <a:ea typeface="Times New Roman" pitchFamily="18" charset="0"/>
                <a:cs typeface="Arial" pitchFamily="34" charset="0"/>
              </a:rPr>
              <a:t>o </a:t>
            </a:r>
            <a:r>
              <a:rPr kumimoji="0" lang="en-US" sz="2000" b="1" i="0" u="none" strike="noStrike" cap="none" normalizeH="0" baseline="0" dirty="0" smtClean="0">
                <a:ln>
                  <a:noFill/>
                </a:ln>
                <a:solidFill>
                  <a:srgbClr val="820000"/>
                </a:solidFill>
                <a:effectLst/>
                <a:latin typeface="+mn-lt"/>
                <a:ea typeface="Times New Roman" pitchFamily="18" charset="0"/>
                <a:cs typeface="Arial" pitchFamily="34" charset="0"/>
              </a:rPr>
              <a:t>C</a:t>
            </a:r>
            <a:r>
              <a:rPr kumimoji="0" lang="el-GR" sz="2000" b="1" i="0" u="none" strike="noStrike" cap="none" normalizeH="0" baseline="0" dirty="0" smtClean="0">
                <a:ln>
                  <a:noFill/>
                </a:ln>
                <a:solidFill>
                  <a:srgbClr val="820000"/>
                </a:solidFill>
                <a:effectLst/>
                <a:latin typeface="+mn-lt"/>
                <a:ea typeface="Times New Roman" pitchFamily="18" charset="0"/>
                <a:cs typeface="Arial" pitchFamily="34" charset="0"/>
              </a:rPr>
              <a:t> (</a:t>
            </a:r>
            <a:r>
              <a:rPr kumimoji="0" lang="en-US" sz="2000" b="1" i="0" u="none" strike="noStrike" cap="none" normalizeH="0" baseline="0" dirty="0" smtClean="0">
                <a:ln>
                  <a:noFill/>
                </a:ln>
                <a:solidFill>
                  <a:srgbClr val="820000"/>
                </a:solidFill>
                <a:effectLst/>
                <a:latin typeface="+mn-lt"/>
                <a:ea typeface="Times New Roman" pitchFamily="18" charset="0"/>
                <a:cs typeface="Arial" pitchFamily="34" charset="0"/>
              </a:rPr>
              <a:t>DGKC</a:t>
            </a:r>
            <a:r>
              <a:rPr kumimoji="0" lang="el-GR" sz="2000" b="1" i="0" u="none" strike="noStrike" cap="none" normalizeH="0" baseline="0" dirty="0" smtClean="0">
                <a:ln>
                  <a:noFill/>
                </a:ln>
                <a:solidFill>
                  <a:srgbClr val="820000"/>
                </a:solidFill>
                <a:effectLst/>
                <a:latin typeface="+mn-lt"/>
                <a:ea typeface="Times New Roman" pitchFamily="18" charset="0"/>
                <a:cs typeface="Arial" pitchFamily="34" charset="0"/>
              </a:rPr>
              <a:t>)                                                           </a:t>
            </a:r>
            <a:endParaRPr kumimoji="0" lang="el-GR" sz="2000" b="1" i="0" u="none" strike="noStrike" cap="none" normalizeH="0" baseline="0" dirty="0" smtClean="0">
              <a:ln>
                <a:noFill/>
              </a:ln>
              <a:solidFill>
                <a:srgbClr val="820000"/>
              </a:solidFill>
              <a:effectLst/>
              <a:latin typeface="+mn-lt"/>
              <a:cs typeface="Arial" pitchFamily="34" charset="0"/>
            </a:endParaRPr>
          </a:p>
        </p:txBody>
      </p:sp>
      <p:sp>
        <p:nvSpPr>
          <p:cNvPr id="3" name="Title 2"/>
          <p:cNvSpPr>
            <a:spLocks noGrp="1"/>
          </p:cNvSpPr>
          <p:nvPr>
            <p:ph type="title"/>
          </p:nvPr>
        </p:nvSpPr>
        <p:spPr/>
        <p:txBody>
          <a:bodyPr>
            <a:noAutofit/>
          </a:bodyPr>
          <a:lstStyle/>
          <a:p>
            <a:r>
              <a:rPr lang="el-GR" dirty="0"/>
              <a:t>Προσδιορισμός ηπατικών ενζύμων στον ορό </a:t>
            </a:r>
            <a:r>
              <a:rPr lang="el-GR" sz="3200" b="0" dirty="0" smtClean="0"/>
              <a:t>(3 </a:t>
            </a:r>
            <a:r>
              <a:rPr lang="el-GR" sz="3200" b="0" dirty="0"/>
              <a:t>από </a:t>
            </a:r>
            <a:r>
              <a:rPr lang="el-GR" sz="3200" b="0" dirty="0" smtClean="0"/>
              <a:t>4)</a:t>
            </a:r>
            <a:endParaRPr lang="el-GR" dirty="0"/>
          </a:p>
        </p:txBody>
      </p:sp>
      <p:sp>
        <p:nvSpPr>
          <p:cNvPr id="4" name="Content Placeholder 3"/>
          <p:cNvSpPr>
            <a:spLocks noGrp="1"/>
          </p:cNvSpPr>
          <p:nvPr>
            <p:ph idx="1"/>
          </p:nvPr>
        </p:nvSpPr>
        <p:spPr>
          <a:xfrm>
            <a:off x="457200" y="1196752"/>
            <a:ext cx="8229600" cy="576064"/>
          </a:xfrm>
        </p:spPr>
        <p:txBody>
          <a:bodyPr>
            <a:normAutofit/>
          </a:bodyPr>
          <a:lstStyle/>
          <a:p>
            <a:r>
              <a:rPr lang="el-GR" sz="2400" b="1" dirty="0">
                <a:solidFill>
                  <a:srgbClr val="004B82"/>
                </a:solidFill>
              </a:rPr>
              <a:t>Προσδιορισμός </a:t>
            </a:r>
            <a:r>
              <a:rPr lang="en-US" sz="2400" b="1" dirty="0" smtClean="0">
                <a:solidFill>
                  <a:srgbClr val="004B82"/>
                </a:solidFill>
              </a:rPr>
              <a:t>ALP</a:t>
            </a:r>
          </a:p>
        </p:txBody>
      </p:sp>
      <p:sp>
        <p:nvSpPr>
          <p:cNvPr id="8" name="7 - Θέση αριθμού διαφάνειας"/>
          <p:cNvSpPr>
            <a:spLocks noGrp="1"/>
          </p:cNvSpPr>
          <p:nvPr>
            <p:ph type="sldNum" sz="quarter" idx="12"/>
          </p:nvPr>
        </p:nvSpPr>
        <p:spPr/>
        <p:txBody>
          <a:bodyPr/>
          <a:lstStyle/>
          <a:p>
            <a:fld id="{D3F1D1C4-C2D9-4231-9FB2-B2D9D97AA41D}" type="slidenum">
              <a:rPr lang="el-GR" smtClean="0"/>
              <a:pPr/>
              <a:t>61</a:t>
            </a:fld>
            <a:endParaRPr lang="el-GR" dirty="0"/>
          </a:p>
        </p:txBody>
      </p:sp>
      <p:sp>
        <p:nvSpPr>
          <p:cNvPr id="5" name="Rectangle 4"/>
          <p:cNvSpPr/>
          <p:nvPr/>
        </p:nvSpPr>
        <p:spPr>
          <a:xfrm>
            <a:off x="4513698" y="1908121"/>
            <a:ext cx="585417" cy="400110"/>
          </a:xfrm>
          <a:prstGeom prst="rect">
            <a:avLst/>
          </a:prstGeom>
        </p:spPr>
        <p:txBody>
          <a:bodyPr wrap="none">
            <a:spAutoFit/>
          </a:bodyPr>
          <a:lstStyle/>
          <a:p>
            <a:pPr lvl="0" eaLnBrk="0" hangingPunct="0"/>
            <a:r>
              <a:rPr lang="en-US" sz="2000" b="1" dirty="0">
                <a:solidFill>
                  <a:srgbClr val="820000"/>
                </a:solidFill>
                <a:latin typeface="+mn-lt"/>
                <a:ea typeface="Times New Roman" pitchFamily="18" charset="0"/>
                <a:cs typeface="Arial" pitchFamily="34" charset="0"/>
              </a:rPr>
              <a:t>ALP</a:t>
            </a:r>
            <a:endParaRPr lang="el-GR" sz="2000" b="1" dirty="0">
              <a:solidFill>
                <a:srgbClr val="820000"/>
              </a:solidFill>
              <a:latin typeface="+mn-lt"/>
              <a:cs typeface="Arial" pitchFamily="34" charset="0"/>
            </a:endParaRPr>
          </a:p>
        </p:txBody>
      </p:sp>
      <p:sp>
        <p:nvSpPr>
          <p:cNvPr id="6" name="Rectangle 5"/>
          <p:cNvSpPr/>
          <p:nvPr/>
        </p:nvSpPr>
        <p:spPr>
          <a:xfrm>
            <a:off x="537615" y="5949280"/>
            <a:ext cx="2231060" cy="420628"/>
          </a:xfrm>
          <a:prstGeom prst="rect">
            <a:avLst/>
          </a:prstGeom>
        </p:spPr>
        <p:txBody>
          <a:bodyPr wrap="none">
            <a:spAutoFit/>
          </a:bodyPr>
          <a:lstStyle/>
          <a:p>
            <a:pPr lvl="0" eaLnBrk="0" hangingPunct="0"/>
            <a:r>
              <a:rPr lang="en-US" sz="3200" b="1" baseline="30000" dirty="0">
                <a:solidFill>
                  <a:srgbClr val="820000"/>
                </a:solidFill>
                <a:latin typeface="Calibri" panose="020F0502020204030204" pitchFamily="34" charset="0"/>
                <a:ea typeface="Times New Roman" pitchFamily="18" charset="0"/>
                <a:cs typeface="Arial" pitchFamily="34" charset="0"/>
              </a:rPr>
              <a:t>TA = 64 – 306 </a:t>
            </a:r>
            <a:r>
              <a:rPr lang="en-US" sz="3200" b="1" baseline="30000" dirty="0" smtClean="0">
                <a:solidFill>
                  <a:srgbClr val="820000"/>
                </a:solidFill>
                <a:latin typeface="Calibri" panose="020F0502020204030204" pitchFamily="34" charset="0"/>
                <a:ea typeface="Times New Roman" pitchFamily="18" charset="0"/>
                <a:cs typeface="Arial" pitchFamily="34" charset="0"/>
              </a:rPr>
              <a:t>U/L</a:t>
            </a:r>
            <a:endParaRPr lang="en-US" sz="3200" b="1" baseline="30000" dirty="0">
              <a:solidFill>
                <a:srgbClr val="820000"/>
              </a:solidFill>
              <a:latin typeface="Calibri" panose="020F0502020204030204" pitchFamily="34" charset="0"/>
              <a:ea typeface="Times New Roman" pitchFamily="18" charset="0"/>
              <a:cs typeface="Arial" pitchFamily="34" charset="0"/>
            </a:endParaRPr>
          </a:p>
        </p:txBody>
      </p:sp>
    </p:spTree>
    <p:extLst>
      <p:ext uri="{BB962C8B-B14F-4D97-AF65-F5344CB8AC3E}">
        <p14:creationId xmlns:p14="http://schemas.microsoft.com/office/powerpoint/2010/main" val="7067636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467544" y="1778334"/>
            <a:ext cx="867645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20000"/>
                </a:solidFill>
                <a:effectLst/>
                <a:latin typeface="+mn-lt"/>
                <a:ea typeface="Times New Roman" pitchFamily="18" charset="0"/>
                <a:cs typeface="Arial" pitchFamily="34" charset="0"/>
              </a:rPr>
              <a:t>                                                                                                                     γ-</a:t>
            </a:r>
            <a:r>
              <a:rPr kumimoji="0" lang="en-US" sz="2000" b="1" i="0" u="none" strike="noStrike" cap="none" normalizeH="0" baseline="0" dirty="0" smtClean="0">
                <a:ln>
                  <a:noFill/>
                </a:ln>
                <a:solidFill>
                  <a:srgbClr val="820000"/>
                </a:solidFill>
                <a:effectLst/>
                <a:latin typeface="+mn-lt"/>
                <a:ea typeface="Times New Roman" pitchFamily="18" charset="0"/>
                <a:cs typeface="Arial" pitchFamily="34" charset="0"/>
              </a:rPr>
              <a:t>GT</a:t>
            </a:r>
            <a:endParaRPr kumimoji="0" lang="el-GR" sz="2000" b="1" i="0" u="none" strike="noStrike" cap="none" normalizeH="0" baseline="0" dirty="0" smtClean="0">
              <a:ln>
                <a:noFill/>
              </a:ln>
              <a:solidFill>
                <a:srgbClr val="820000"/>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L</a:t>
            </a: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-γ-γλουταμυλο-3-καρβοξυ-4-νιτροανιλίδη + γλυκυλογλυκίνη </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sym typeface="Wingdings" pitchFamily="2" charset="2"/>
              </a:rPr>
              <a:t></a:t>
            </a: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a:t>
            </a:r>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sym typeface="Wingdings" pitchFamily="2" charset="2"/>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mn-lt"/>
              <a:ea typeface="Times New Roman" pitchFamily="18" charset="0"/>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 </a:t>
            </a:r>
            <a:endParaRPr kumimoji="0" lang="el-GR" sz="2000" b="0" i="0" u="none" strike="noStrike" cap="none" normalizeH="0" baseline="0" dirty="0" smtClean="0">
              <a:ln>
                <a:noFill/>
              </a:ln>
              <a:solidFill>
                <a:schemeClr val="tx1"/>
              </a:solidFill>
              <a:effectLst/>
              <a:latin typeface="+mn-l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sym typeface="Wingdings" pitchFamily="2" charset="2"/>
              </a:rPr>
              <a:t>L-γ-γλουταμυλο-γλυκυλογλυκίνη + </a:t>
            </a:r>
            <a:r>
              <a:rPr kumimoji="0" lang="el-GR" sz="2000" b="1" i="0" u="none" strike="noStrike" cap="none" normalizeH="0" baseline="0" dirty="0" smtClean="0">
                <a:ln>
                  <a:noFill/>
                </a:ln>
                <a:solidFill>
                  <a:srgbClr val="820000"/>
                </a:solidFill>
                <a:effectLst/>
                <a:latin typeface="+mn-lt"/>
                <a:ea typeface="Times New Roman" pitchFamily="18" charset="0"/>
                <a:cs typeface="Arial" pitchFamily="34" charset="0"/>
                <a:sym typeface="Wingdings" pitchFamily="2" charset="2"/>
              </a:rPr>
              <a:t>5-αμινο-2-νιτροβενζοϊκό οξύ</a:t>
            </a:r>
            <a:endParaRPr kumimoji="0" lang="el-GR" sz="2000" b="1" i="0" u="none" strike="noStrike" cap="none" normalizeH="0" baseline="0" dirty="0" smtClean="0">
              <a:ln>
                <a:noFill/>
              </a:ln>
              <a:solidFill>
                <a:srgbClr val="820000"/>
              </a:solidFill>
              <a:effectLst/>
              <a:latin typeface="+mn-l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mn-lt"/>
              <a:ea typeface="NimbusSanL-RegCon-Identity-H"/>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Κινητική μέθοδος: </a:t>
            </a:r>
            <a:r>
              <a:rPr kumimoji="0" lang="en-US" sz="20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Factor</a:t>
            </a:r>
            <a:r>
              <a:rPr kumimoji="0" lang="el-GR" sz="20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 = 1158, λ = 405 </a:t>
            </a:r>
            <a:r>
              <a:rPr kumimoji="0" lang="en-US" sz="20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nm</a:t>
            </a:r>
            <a:r>
              <a:rPr kumimoji="0" lang="el-GR" sz="2000" b="0" i="0" u="none" strike="noStrike" cap="none" normalizeH="0" baseline="0" dirty="0" smtClean="0">
                <a:ln>
                  <a:noFill/>
                </a:ln>
                <a:solidFill>
                  <a:schemeClr val="tx1"/>
                </a:solidFill>
                <a:effectLst/>
                <a:latin typeface="+mn-lt"/>
                <a:ea typeface="NimbusSanL-RegCon-Identity-H"/>
                <a:cs typeface="Arial" pitchFamily="34" charset="0"/>
                <a:sym typeface="Wingdings" pitchFamily="2" charset="2"/>
              </a:rPr>
              <a:t>.</a:t>
            </a:r>
            <a:endPar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sym typeface="Wingdings" pitchFamily="2" charset="2"/>
            </a:endParaRPr>
          </a:p>
        </p:txBody>
      </p:sp>
      <p:sp>
        <p:nvSpPr>
          <p:cNvPr id="3" name="Title 2"/>
          <p:cNvSpPr>
            <a:spLocks noGrp="1"/>
          </p:cNvSpPr>
          <p:nvPr>
            <p:ph type="title"/>
          </p:nvPr>
        </p:nvSpPr>
        <p:spPr/>
        <p:txBody>
          <a:bodyPr>
            <a:noAutofit/>
          </a:bodyPr>
          <a:lstStyle/>
          <a:p>
            <a:r>
              <a:rPr lang="el-GR" dirty="0"/>
              <a:t>Προσδιορισμός ηπατικών ενζύμων στον ορό </a:t>
            </a:r>
            <a:r>
              <a:rPr lang="el-GR" sz="3200" b="0" dirty="0" smtClean="0"/>
              <a:t>(4 </a:t>
            </a:r>
            <a:r>
              <a:rPr lang="el-GR" sz="3200" b="0" dirty="0"/>
              <a:t>από </a:t>
            </a:r>
            <a:r>
              <a:rPr lang="el-GR" sz="3200" b="0" dirty="0" smtClean="0"/>
              <a:t>4)</a:t>
            </a:r>
            <a:endParaRPr lang="el-GR" dirty="0"/>
          </a:p>
        </p:txBody>
      </p:sp>
      <p:sp>
        <p:nvSpPr>
          <p:cNvPr id="6" name="Content Placeholder 5"/>
          <p:cNvSpPr>
            <a:spLocks noGrp="1"/>
          </p:cNvSpPr>
          <p:nvPr>
            <p:ph idx="1"/>
          </p:nvPr>
        </p:nvSpPr>
        <p:spPr>
          <a:xfrm>
            <a:off x="457200" y="1196752"/>
            <a:ext cx="8229600" cy="648072"/>
          </a:xfrm>
        </p:spPr>
        <p:txBody>
          <a:bodyPr/>
          <a:lstStyle/>
          <a:p>
            <a:r>
              <a:rPr lang="el-GR" sz="2400" b="1" dirty="0">
                <a:solidFill>
                  <a:srgbClr val="004B82"/>
                </a:solidFill>
              </a:rPr>
              <a:t>Προσδιορισμός γ</a:t>
            </a:r>
            <a:r>
              <a:rPr lang="en-US" sz="2400" b="1" dirty="0">
                <a:solidFill>
                  <a:srgbClr val="004B82"/>
                </a:solidFill>
              </a:rPr>
              <a:t>GT</a:t>
            </a:r>
            <a:endParaRPr lang="el-GR" sz="2400" b="1" dirty="0">
              <a:solidFill>
                <a:srgbClr val="004B82"/>
              </a:solidFill>
            </a:endParaRP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62</a:t>
            </a:fld>
            <a:endParaRPr lang="el-GR" dirty="0"/>
          </a:p>
        </p:txBody>
      </p:sp>
    </p:spTree>
    <p:extLst>
      <p:ext uri="{BB962C8B-B14F-4D97-AF65-F5344CB8AC3E}">
        <p14:creationId xmlns:p14="http://schemas.microsoft.com/office/powerpoint/2010/main" val="21378159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Ηλεκτροφόρηση </a:t>
            </a:r>
            <a:r>
              <a:rPr lang="el-GR" dirty="0" smtClean="0"/>
              <a:t>πρωτεϊνών</a:t>
            </a:r>
            <a:endParaRPr lang="el-GR"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63</a:t>
            </a:fld>
            <a:endParaRPr lang="el-GR" dirty="0"/>
          </a:p>
        </p:txBody>
      </p:sp>
      <p:pic>
        <p:nvPicPr>
          <p:cNvPr id="3074" name="Picture 2"/>
          <p:cNvPicPr>
            <a:picLocks noChangeAspect="1" noChangeArrowheads="1"/>
          </p:cNvPicPr>
          <p:nvPr/>
        </p:nvPicPr>
        <p:blipFill>
          <a:blip r:embed="rId3" cstate="print"/>
          <a:srcRect/>
          <a:stretch>
            <a:fillRect/>
          </a:stretch>
        </p:blipFill>
        <p:spPr bwMode="auto">
          <a:xfrm>
            <a:off x="1259632" y="1556792"/>
            <a:ext cx="3238500" cy="32194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716016" y="1556792"/>
            <a:ext cx="3257550" cy="3124200"/>
          </a:xfrm>
          <a:prstGeom prst="rect">
            <a:avLst/>
          </a:prstGeom>
          <a:noFill/>
          <a:ln w="9525">
            <a:noFill/>
            <a:miter lim="800000"/>
            <a:headEnd/>
            <a:tailEnd/>
          </a:ln>
          <a:scene3d>
            <a:camera prst="orthographicFront">
              <a:rot lat="0" lon="0" rev="30000"/>
            </a:camera>
            <a:lightRig rig="threePt" dir="t"/>
          </a:scene3d>
        </p:spPr>
      </p:pic>
      <p:sp>
        <p:nvSpPr>
          <p:cNvPr id="3" name="TextBox 2"/>
          <p:cNvSpPr txBox="1"/>
          <p:nvPr/>
        </p:nvSpPr>
        <p:spPr>
          <a:xfrm>
            <a:off x="3735038" y="4801369"/>
            <a:ext cx="1526187" cy="276999"/>
          </a:xfrm>
          <a:prstGeom prst="rect">
            <a:avLst/>
          </a:prstGeom>
          <a:noFill/>
        </p:spPr>
        <p:txBody>
          <a:bodyPr wrap="none" rtlCol="0">
            <a:spAutoFit/>
          </a:bodyPr>
          <a:lstStyle/>
          <a:p>
            <a:r>
              <a:rPr lang="el-GR" sz="1200" dirty="0" smtClean="0">
                <a:solidFill>
                  <a:schemeClr val="tx1">
                    <a:lumMod val="75000"/>
                    <a:lumOff val="25000"/>
                  </a:schemeClr>
                </a:solidFill>
                <a:latin typeface="+mn-lt"/>
              </a:rPr>
              <a:t>Πέτρος Καρκαλούσος</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868519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normAutofit/>
          </a:bodyPr>
          <a:lstStyle/>
          <a:p>
            <a:r>
              <a:rPr lang="el-GR" sz="3600" b="1" dirty="0" smtClean="0"/>
              <a:t>Τέλος Ενότητας</a:t>
            </a:r>
            <a:endParaRPr lang="el-GR" sz="3600" b="1"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1807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b="1" cap="none" dirty="0" smtClean="0"/>
              <a:t>Σημειώματα</a:t>
            </a:r>
            <a:endParaRPr lang="el-GR" sz="4400" b="1"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7390354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chemeClr val="tx1"/>
                </a:solidFill>
              </a:rPr>
              <a:t>Σημείωμα </a:t>
            </a:r>
            <a:r>
              <a:rPr lang="el-GR" sz="3600" b="1" dirty="0" smtClean="0">
                <a:solidFill>
                  <a:schemeClr val="tx1"/>
                </a:solidFill>
              </a:rPr>
              <a:t>Αναφοράς</a:t>
            </a:r>
            <a:endParaRPr lang="el-GR" sz="3600" b="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Πέτρος Καρκαλούσος 2014. Πέτρος Καρκαλούσος. «Κλινική Χημεία Ι. Ενότητα 11:</a:t>
            </a:r>
            <a:r>
              <a:rPr lang="en-US" sz="2000" dirty="0"/>
              <a:t> </a:t>
            </a:r>
            <a:r>
              <a:rPr lang="el-GR" sz="2000" dirty="0"/>
              <a:t>Το ήπαρ – Οι παθολογικές διαταραχές του και η διάγνωσή </a:t>
            </a:r>
            <a:r>
              <a:rPr lang="el-GR" sz="2000" dirty="0" smtClean="0"/>
              <a:t>τους». Έκδοση: 1.0. Αθήνα 2014. Διαθέσιμο από τη δικτυακή 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1375621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b="1" dirty="0">
                <a:solidFill>
                  <a:schemeClr val="tx1"/>
                </a:solidFill>
              </a:rPr>
              <a:t>Σημείωμα </a:t>
            </a:r>
            <a:r>
              <a:rPr lang="el-GR" sz="3600" b="1" dirty="0" smtClean="0">
                <a:solidFill>
                  <a:schemeClr val="tx1"/>
                </a:solidFill>
              </a:rPr>
              <a:t>Αδειοδότησης</a:t>
            </a:r>
            <a:endParaRPr lang="el-GR" sz="3600" b="1"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562066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chemeClr val="tx1"/>
                </a:solidFill>
              </a:rPr>
              <a:t>Διατήρηση </a:t>
            </a:r>
            <a:r>
              <a:rPr lang="el-GR" sz="3600" b="1" dirty="0" smtClean="0">
                <a:solidFill>
                  <a:schemeClr val="tx1"/>
                </a:solidFill>
              </a:rPr>
              <a:t>Σημειωμάτων</a:t>
            </a:r>
            <a:endParaRPr lang="el-GR" sz="3600" b="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075056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Η μεταβολική πορεία των χολοχρωστικών </a:t>
            </a:r>
            <a:br>
              <a:rPr lang="el-GR" dirty="0"/>
            </a:br>
            <a:r>
              <a:rPr lang="el-GR" sz="2800" b="0" dirty="0" smtClean="0"/>
              <a:t>(4 </a:t>
            </a:r>
            <a:r>
              <a:rPr lang="el-GR" sz="2800" b="0" dirty="0"/>
              <a:t>από 4)</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570" y="1196752"/>
            <a:ext cx="4422861" cy="46378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969822" y="5949280"/>
            <a:ext cx="3204356"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Bile recycling</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5"/>
              </a:rPr>
              <a:t>Boumphreyfr</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solidFill>
                  <a:schemeClr val="tx1">
                    <a:lumMod val="75000"/>
                    <a:lumOff val="25000"/>
                  </a:schemeClr>
                </a:solidFill>
                <a:latin typeface="+mn-lt"/>
                <a:hlinkClick r:id="rId6"/>
              </a:rPr>
              <a:t>CC BY-SA 3.0</a:t>
            </a:r>
            <a:endParaRPr lang="en-US" sz="1200" dirty="0">
              <a:solidFill>
                <a:schemeClr val="tx1">
                  <a:lumMod val="75000"/>
                  <a:lumOff val="25000"/>
                </a:schemeClr>
              </a:solidFill>
              <a:latin typeface="+mn-lt"/>
            </a:endParaRPr>
          </a:p>
          <a:p>
            <a:pPr algn="ct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7959564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chemeClr val="tx1"/>
                </a:solidFill>
              </a:rPr>
              <a:t>Σημείωμα Χρήσης Έργων </a:t>
            </a:r>
            <a:r>
              <a:rPr lang="el-GR" dirty="0" smtClean="0">
                <a:solidFill>
                  <a:schemeClr val="tx1"/>
                </a:solidFill>
              </a:rPr>
              <a:t>Τρίτων</a:t>
            </a:r>
            <a:endParaRPr lang="el-GR" dirty="0">
              <a:solidFill>
                <a:schemeClr val="tx1"/>
              </a:solidFill>
            </a:endParaRPr>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a:t>Marshall J, Bangert K. </a:t>
            </a:r>
            <a:r>
              <a:rPr lang="el-GR" sz="2000" dirty="0"/>
              <a:t>Κλινική Χημεία. Εκδόσεις Π.Χ. Πασχαλίδης 2011. Αθήνα, </a:t>
            </a:r>
            <a:r>
              <a:rPr lang="en-US" sz="2000" dirty="0"/>
              <a:t>ISBN </a:t>
            </a:r>
            <a:r>
              <a:rPr lang="en-US" sz="2000" dirty="0" smtClean="0"/>
              <a:t>978-960-489-056-9</a:t>
            </a:r>
          </a:p>
          <a:p>
            <a:pPr marL="0" indent="0">
              <a:buNone/>
            </a:pPr>
            <a:endParaRPr lang="el-GR" sz="2000" dirty="0"/>
          </a:p>
          <a:p>
            <a:pPr marL="457200" indent="-457200">
              <a:buFont typeface="+mj-lt"/>
              <a:buAutoNum type="arabicPeriod"/>
            </a:pPr>
            <a:endParaRPr lang="el-GR" sz="2000" dirty="0"/>
          </a:p>
        </p:txBody>
      </p:sp>
    </p:spTree>
    <p:extLst>
      <p:ext uri="{BB962C8B-B14F-4D97-AF65-F5344CB8AC3E}">
        <p14:creationId xmlns:p14="http://schemas.microsoft.com/office/powerpoint/2010/main" val="35608171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solidFill>
                  <a:schemeClr val="tx1"/>
                </a:solidFill>
              </a:rPr>
              <a:t>Χρηματοδότηση</a:t>
            </a:r>
            <a:endParaRPr lang="el-GR" sz="3600" b="1"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221434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67544" y="1484784"/>
            <a:ext cx="5184576" cy="954107"/>
          </a:xfrm>
          <a:prstGeom prst="rect">
            <a:avLst/>
          </a:prstGeom>
          <a:noFill/>
          <a:ln w="9525">
            <a:noFill/>
            <a:miter lim="800000"/>
            <a:headEnd/>
            <a:tailEnd/>
          </a:ln>
        </p:spPr>
        <p:txBody>
          <a:bodyPr wrap="square">
            <a:spAutoFit/>
          </a:bodyPr>
          <a:lstStyle/>
          <a:p>
            <a:r>
              <a:rPr lang="el-GR" sz="2800" b="1" dirty="0" smtClean="0">
                <a:solidFill>
                  <a:srgbClr val="820000"/>
                </a:solidFill>
                <a:latin typeface="+mn-lt"/>
              </a:rPr>
              <a:t>Μη συζευγμένη (έμμεση) Χολερυθρίνη</a:t>
            </a:r>
            <a:r>
              <a:rPr lang="en-US" sz="2800" b="1" dirty="0" smtClean="0">
                <a:solidFill>
                  <a:srgbClr val="820000"/>
                </a:solidFill>
                <a:latin typeface="+mn-lt"/>
              </a:rPr>
              <a:t> (IBILI)</a:t>
            </a:r>
            <a:r>
              <a:rPr lang="el-GR" sz="2800" b="1" dirty="0">
                <a:solidFill>
                  <a:srgbClr val="820000"/>
                </a:solidFill>
                <a:latin typeface="+mn-lt"/>
              </a:rPr>
              <a:t>	</a:t>
            </a:r>
            <a:endParaRPr lang="el-GR" sz="2800" b="1" u="sng" dirty="0">
              <a:solidFill>
                <a:srgbClr val="820000"/>
              </a:solidFill>
              <a:latin typeface="+mn-lt"/>
            </a:endParaRPr>
          </a:p>
        </p:txBody>
      </p:sp>
      <p:pic>
        <p:nvPicPr>
          <p:cNvPr id="7171" name="Picture 3"/>
          <p:cNvPicPr>
            <a:picLocks noChangeAspect="1" noChangeArrowheads="1"/>
          </p:cNvPicPr>
          <p:nvPr/>
        </p:nvPicPr>
        <p:blipFill>
          <a:blip r:embed="rId3" cstate="print"/>
          <a:srcRect/>
          <a:stretch>
            <a:fillRect/>
          </a:stretch>
        </p:blipFill>
        <p:spPr bwMode="auto">
          <a:xfrm>
            <a:off x="4769916" y="3175935"/>
            <a:ext cx="3960440" cy="3402632"/>
          </a:xfrm>
          <a:prstGeom prst="rect">
            <a:avLst/>
          </a:prstGeom>
          <a:noFill/>
          <a:ln w="9525">
            <a:noFill/>
            <a:miter lim="800000"/>
            <a:headEnd/>
            <a:tailEnd/>
          </a:ln>
        </p:spPr>
      </p:pic>
      <p:sp>
        <p:nvSpPr>
          <p:cNvPr id="8" name="Text Box 3"/>
          <p:cNvSpPr txBox="1">
            <a:spLocks noChangeArrowheads="1"/>
          </p:cNvSpPr>
          <p:nvPr/>
        </p:nvSpPr>
        <p:spPr bwMode="auto">
          <a:xfrm>
            <a:off x="467544" y="3789040"/>
            <a:ext cx="3456384" cy="1384995"/>
          </a:xfrm>
          <a:prstGeom prst="rect">
            <a:avLst/>
          </a:prstGeom>
          <a:noFill/>
          <a:ln w="9525">
            <a:noFill/>
            <a:miter lim="800000"/>
            <a:headEnd/>
            <a:tailEnd/>
          </a:ln>
        </p:spPr>
        <p:txBody>
          <a:bodyPr wrap="square">
            <a:spAutoFit/>
          </a:bodyPr>
          <a:lstStyle/>
          <a:p>
            <a:r>
              <a:rPr lang="el-GR" sz="2800" b="1" dirty="0" smtClean="0">
                <a:solidFill>
                  <a:srgbClr val="820000"/>
                </a:solidFill>
                <a:latin typeface="+mn-lt"/>
              </a:rPr>
              <a:t>Συζευγμένη (άμεση)</a:t>
            </a:r>
            <a:endParaRPr lang="en-US" sz="2800" b="1" dirty="0" smtClean="0">
              <a:solidFill>
                <a:srgbClr val="820000"/>
              </a:solidFill>
              <a:latin typeface="+mn-lt"/>
            </a:endParaRPr>
          </a:p>
          <a:p>
            <a:r>
              <a:rPr lang="el-GR" sz="2800" b="1" dirty="0" smtClean="0">
                <a:solidFill>
                  <a:srgbClr val="820000"/>
                </a:solidFill>
                <a:latin typeface="+mn-lt"/>
              </a:rPr>
              <a:t>Χολερυθρίνη</a:t>
            </a:r>
            <a:r>
              <a:rPr lang="en-US" sz="2800" b="1" dirty="0" smtClean="0">
                <a:solidFill>
                  <a:srgbClr val="820000"/>
                </a:solidFill>
                <a:latin typeface="+mn-lt"/>
              </a:rPr>
              <a:t> (DBILI)</a:t>
            </a:r>
            <a:r>
              <a:rPr lang="el-GR" sz="2800" b="1" dirty="0">
                <a:solidFill>
                  <a:srgbClr val="820000"/>
                </a:solidFill>
                <a:latin typeface="+mn-lt"/>
              </a:rPr>
              <a:t>		</a:t>
            </a:r>
            <a:endParaRPr lang="el-GR" sz="2800" b="1" u="sng" dirty="0">
              <a:solidFill>
                <a:srgbClr val="820000"/>
              </a:solidFill>
              <a:latin typeface="+mn-lt"/>
            </a:endParaRPr>
          </a:p>
        </p:txBody>
      </p:sp>
      <p:sp>
        <p:nvSpPr>
          <p:cNvPr id="2" name="Title 1"/>
          <p:cNvSpPr>
            <a:spLocks noGrp="1"/>
          </p:cNvSpPr>
          <p:nvPr>
            <p:ph type="title"/>
          </p:nvPr>
        </p:nvSpPr>
        <p:spPr/>
        <p:txBody>
          <a:bodyPr/>
          <a:lstStyle/>
          <a:p>
            <a:r>
              <a:rPr lang="el-GR" dirty="0"/>
              <a:t>Χολερυθρίνη</a:t>
            </a: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300" y="1069144"/>
            <a:ext cx="4667672" cy="178538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147958" y="2945103"/>
            <a:ext cx="320435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5"/>
              </a:rPr>
              <a:t>Bilirubin </a:t>
            </a:r>
            <a:r>
              <a:rPr lang="en-US" sz="1200" dirty="0" smtClean="0">
                <a:latin typeface="+mn-lt"/>
                <a:hlinkClick r:id="rId5"/>
              </a:rPr>
              <a:t>ZZ</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6" tooltip="User:Stefcho2 (page does not exist)"/>
              </a:rPr>
              <a:t>Stefcho2</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4109412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4000" dirty="0">
                <a:solidFill>
                  <a:srgbClr val="820000"/>
                </a:solidFill>
              </a:rPr>
              <a:t>O</a:t>
            </a:r>
            <a:r>
              <a:rPr lang="el-GR" sz="4000" dirty="0">
                <a:solidFill>
                  <a:srgbClr val="820000"/>
                </a:solidFill>
              </a:rPr>
              <a:t>ι ασθένειες του </a:t>
            </a:r>
            <a:r>
              <a:rPr lang="el-GR" sz="4000" dirty="0" smtClean="0">
                <a:solidFill>
                  <a:srgbClr val="820000"/>
                </a:solidFill>
              </a:rPr>
              <a:t>ήπατος</a:t>
            </a:r>
            <a:endParaRPr lang="el-GR" sz="4000" dirty="0">
              <a:solidFill>
                <a:srgbClr val="820000"/>
              </a:solidFill>
            </a:endParaRPr>
          </a:p>
        </p:txBody>
      </p:sp>
      <p:sp>
        <p:nvSpPr>
          <p:cNvPr id="7" name="Subtitle 6"/>
          <p:cNvSpPr>
            <a:spLocks noGrp="1"/>
          </p:cNvSpPr>
          <p:nvPr>
            <p:ph type="subTitle" idx="1"/>
          </p:nvPr>
        </p:nvSpPr>
        <p:spPr/>
        <p:txBody>
          <a:bodyPr/>
          <a:lstStyle/>
          <a:p>
            <a:endParaRPr lang="el-GR"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dirty="0"/>
          </a:p>
        </p:txBody>
      </p:sp>
    </p:spTree>
    <p:extLst>
      <p:ext uri="{BB962C8B-B14F-4D97-AF65-F5344CB8AC3E}">
        <p14:creationId xmlns:p14="http://schemas.microsoft.com/office/powerpoint/2010/main" val="38148119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Custom 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747</TotalTime>
  <Words>3476</Words>
  <Application>Microsoft Office PowerPoint</Application>
  <PresentationFormat>Προβολή στην οθόνη (4:3)</PresentationFormat>
  <Paragraphs>813</Paragraphs>
  <Slides>71</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71</vt:i4>
      </vt:variant>
    </vt:vector>
  </HeadingPairs>
  <TitlesOfParts>
    <vt:vector size="72" baseType="lpstr">
      <vt:lpstr>OC_template_updated</vt:lpstr>
      <vt:lpstr>Κλινική Χημεία Ι</vt:lpstr>
      <vt:lpstr>Ήπαρ</vt:lpstr>
      <vt:lpstr>Η λειτουργία του ήπατος</vt:lpstr>
      <vt:lpstr>Η μεταβολική πορεία των χολοχρωστικών  (1 από 4)</vt:lpstr>
      <vt:lpstr>Η μεταβολική πορεία των χολοχρωστικών  (2 από 4)</vt:lpstr>
      <vt:lpstr>Η μεταβολική πορεία των χολοχρωστικών  (3 από 4)</vt:lpstr>
      <vt:lpstr>Η μεταβολική πορεία των χολοχρωστικών  (4 από 4)</vt:lpstr>
      <vt:lpstr>Χολερυθρίνη</vt:lpstr>
      <vt:lpstr>Oι ασθένειες του ήπατος</vt:lpstr>
      <vt:lpstr>Οι πιο κοινές ασθένειες του ήπατος</vt:lpstr>
      <vt:lpstr>Το πιο κοινό σύμπτωμα της ηπατικής βλάβης: Ο ίκτερος</vt:lpstr>
      <vt:lpstr>Οι χολοχρωστικές σε διάφορα είδη ίκτερου</vt:lpstr>
      <vt:lpstr>Απεικονιστικές εξετάσεις ήπατος</vt:lpstr>
      <vt:lpstr>Αίτια προηπατικού ίκτερου</vt:lpstr>
      <vt:lpstr>Εργαστηριακά ευρήματα αιμολυτικού ίκτερου</vt:lpstr>
      <vt:lpstr>Αίτια μεθηπατικού ίκτερου</vt:lpstr>
      <vt:lpstr>Εργαστηριακά ευρήματα χολόστασης</vt:lpstr>
      <vt:lpstr>Αίτια ηπατικού ίκτερου</vt:lpstr>
      <vt:lpstr>Εργαστηριακά ευρήματα ηπατικού ίκτερου</vt:lpstr>
      <vt:lpstr>Αίτια αυτοάνοσης ηπατίτιδας</vt:lpstr>
      <vt:lpstr>Εργαστηριακά ευρήματα αυτοάνοσης ηπατίτιδας</vt:lpstr>
      <vt:lpstr>Αίτια οξείας ηπατίτιδας</vt:lpstr>
      <vt:lpstr>Σύνοψη εργαστηριακών ευρημάτων  στην οξεία ηπατίτιδα</vt:lpstr>
      <vt:lpstr>Πρωτεΐνες πλάσματος με διαγνωστική αξία στις ηπατικές νόσους</vt:lpstr>
      <vt:lpstr>Σύνοψη εργαστηριακών ευρημάτων σε διάφορες ηπατικές νόσους</vt:lpstr>
      <vt:lpstr>Χρόνια ηπατίτιδα</vt:lpstr>
      <vt:lpstr>Οξεία ηπατική ανεπάρκεια</vt:lpstr>
      <vt:lpstr>Κίρρωση</vt:lpstr>
      <vt:lpstr>Εργαστηριακή διερεύνηση της κίρρωσης</vt:lpstr>
      <vt:lpstr>Επιπλοκές της κίρρωσης</vt:lpstr>
      <vt:lpstr>Αλκοόλ και ήπαρ </vt:lpstr>
      <vt:lpstr>Βιοχημικές εξετάσεις για τον εντοπισμό της επίδρασης του αλκοόλ στο ήπαρ</vt:lpstr>
      <vt:lpstr>Όγκοι και βιοχημικές εξετάσεις για τον εντοπισμό τους στο ήπαρ</vt:lpstr>
      <vt:lpstr>Κληρονομικές νόσοι του μεταβολισμού της χολερυθρίνης (1 από 4)</vt:lpstr>
      <vt:lpstr>Κληρονομικές νόσοι του μεταβολισμού της χολερυθρίνης (2 από 4)</vt:lpstr>
      <vt:lpstr>Κληρονομικές νόσοι του μεταβολισμού της χολερυθρίνης (3 από 4)</vt:lpstr>
      <vt:lpstr>Κληρονομικές νόσοι του μεταβολισμού της χολερυθρίνης (4 από 4)</vt:lpstr>
      <vt:lpstr>Χολόλιθοι και νόσος χοληφόρων</vt:lpstr>
      <vt:lpstr>Νεογνικός ίκτερος</vt:lpstr>
      <vt:lpstr>Ηπατική νόσος στην εγκυμοσύνη</vt:lpstr>
      <vt:lpstr>Φάρμακα και ήπαρ</vt:lpstr>
      <vt:lpstr>Μελέτες Περιπτώσεων</vt:lpstr>
      <vt:lpstr>Φυσιολογικές τιμές βιοχημικών εξετάσεων ηπατικής βλάβης (1 από 2)</vt:lpstr>
      <vt:lpstr>Φυσιολογικές τιμές βιοχημικών εξετάσεων ηπατικής βλάβης (2 από 2)</vt:lpstr>
      <vt:lpstr>Μελέτη Περίπτωσης 1</vt:lpstr>
      <vt:lpstr>Μελέτη Περίπτωσης 2</vt:lpstr>
      <vt:lpstr>Μελέτη Περίπτωσης 3</vt:lpstr>
      <vt:lpstr>Μελέτη Περίπτωσης 4</vt:lpstr>
      <vt:lpstr>Μελέτη Περίπτωσης 5</vt:lpstr>
      <vt:lpstr>Μελέτη Περίπτωσης 6</vt:lpstr>
      <vt:lpstr>Μελέτη Περίπτωσης 7</vt:lpstr>
      <vt:lpstr>Μελέτη Περίπτωσης 8</vt:lpstr>
      <vt:lpstr>Βασικοί χημικοί προσδιορισμοί για τη διάγνωση ηπατικών νόσων</vt:lpstr>
      <vt:lpstr>Προσδιορισμός χολερυθρίνης στα ούρα Πρώτα πρωινά ούρα</vt:lpstr>
      <vt:lpstr>Προσδιορισμός ουροχολινογόνου στα ούρα Πρώτα πρωινά ούρα</vt:lpstr>
      <vt:lpstr>Προσδιορισμός ολικής χολερυθρίνης  στον ορό</vt:lpstr>
      <vt:lpstr>Προσδιορισμός άμεσης χολερυθρίνης στον ορό</vt:lpstr>
      <vt:lpstr>Προσδιορισμός ολικού λευκώματος στον ορό</vt:lpstr>
      <vt:lpstr>Προσδιορισμός αλβουμίνης στον ορό</vt:lpstr>
      <vt:lpstr>Προσδιορισμός ηπατικών ενζύμων στον ορό (1 από 4)</vt:lpstr>
      <vt:lpstr>Προσδιορισμός ηπατικών ενζύμων στον ορό (2 από 4)</vt:lpstr>
      <vt:lpstr>Προσδιορισμός ηπατικών ενζύμων στον ορό (3 από 4)</vt:lpstr>
      <vt:lpstr>Προσδιορισμός ηπατικών ενζύμων στον ορό (4 από 4)</vt:lpstr>
      <vt:lpstr>Ηλεκτροφόρηση πρωτεϊνών</vt:lpstr>
      <vt:lpstr>Τέλος Ενότητας</vt:lpstr>
      <vt:lpstr>Σημειώματα</vt:lpstr>
      <vt:lpstr>Σημείωμα Αναφοράς</vt:lpstr>
      <vt:lpstr>Σημείωμα Αδειοδότησης</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53</cp:revision>
  <dcterms:created xsi:type="dcterms:W3CDTF">2013-03-04T13:35:19Z</dcterms:created>
  <dcterms:modified xsi:type="dcterms:W3CDTF">2015-03-26T14:41:55Z</dcterms:modified>
</cp:coreProperties>
</file>