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7" r:id="rId2"/>
    <p:sldMasterId id="2147483696" r:id="rId3"/>
  </p:sldMasterIdLst>
  <p:notesMasterIdLst>
    <p:notesMasterId r:id="rId21"/>
  </p:notesMasterIdLst>
  <p:handoutMasterIdLst>
    <p:handoutMasterId r:id="rId22"/>
  </p:handoutMasterIdLst>
  <p:sldIdLst>
    <p:sldId id="256" r:id="rId4"/>
    <p:sldId id="27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7" r:id="rId14"/>
    <p:sldId id="262" r:id="rId15"/>
    <p:sldId id="264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0162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Παρασκευή υγρού καθαριστικού προσώπου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Δρ. Φωτεινή Μέλλου, Μ</a:t>
            </a:r>
            <a:r>
              <a:rPr lang="en-US" sz="2200" dirty="0">
                <a:solidFill>
                  <a:prstClr val="black"/>
                </a:solidFill>
              </a:rPr>
              <a:t>sc,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Εργαστηριακός Συνεργάτης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1990331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l-GR" altLang="el-GR" dirty="0" smtClean="0"/>
              <a:t>Μέτρηση </a:t>
            </a:r>
            <a:r>
              <a:rPr lang="en-US" altLang="el-GR" dirty="0"/>
              <a:t>p</a:t>
            </a:r>
            <a:r>
              <a:rPr lang="el-GR" altLang="el-GR" dirty="0"/>
              <a:t>Η</a:t>
            </a:r>
            <a:endParaRPr lang="en-US" altLang="el-GR" dirty="0"/>
          </a:p>
          <a:p>
            <a:pPr lvl="1" indent="-387350">
              <a:lnSpc>
                <a:spcPct val="150000"/>
              </a:lnSpc>
              <a:defRPr/>
            </a:pPr>
            <a:r>
              <a:rPr lang="el-GR" altLang="el-GR" dirty="0" smtClean="0"/>
              <a:t>Υδατικό διάλυμα 10</a:t>
            </a:r>
            <a:r>
              <a:rPr lang="el-GR" altLang="el-GR" dirty="0"/>
              <a:t>% </a:t>
            </a:r>
            <a:r>
              <a:rPr lang="el-GR" altLang="el-GR" dirty="0" smtClean="0"/>
              <a:t>Β/Β.</a:t>
            </a:r>
            <a:endParaRPr lang="el-GR" altLang="el-GR" dirty="0"/>
          </a:p>
          <a:p>
            <a:endParaRPr lang="el-GR" dirty="0"/>
          </a:p>
        </p:txBody>
      </p:sp>
      <p:grpSp>
        <p:nvGrpSpPr>
          <p:cNvPr id="5" name="16 - Ομάδα"/>
          <p:cNvGrpSpPr>
            <a:grpSpLocks/>
          </p:cNvGrpSpPr>
          <p:nvPr/>
        </p:nvGrpSpPr>
        <p:grpSpPr bwMode="auto">
          <a:xfrm>
            <a:off x="6084912" y="2492896"/>
            <a:ext cx="1295400" cy="2592388"/>
            <a:chOff x="4057650" y="1844824"/>
            <a:chExt cx="1296144" cy="2592288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650" y="1844824"/>
              <a:ext cx="1296144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14 - Ορθογώνιο"/>
            <p:cNvSpPr>
              <a:spLocks noChangeArrowheads="1"/>
            </p:cNvSpPr>
            <p:nvPr/>
          </p:nvSpPr>
          <p:spPr bwMode="auto">
            <a:xfrm>
              <a:off x="4283968" y="2852936"/>
              <a:ext cx="9361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l-GR" sz="1200" b="1" dirty="0"/>
                <a:t>Liquid facial cleanser</a:t>
              </a:r>
              <a:endParaRPr lang="el-GR" altLang="el-GR" sz="1200" dirty="0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285" y="3429000"/>
              <a:ext cx="726779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30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Παρασκευή υγρού καθαριστικού προσώπου».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υγρού καθαριστικού προσώπου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18457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altLang="el-GR" dirty="0" smtClean="0"/>
              <a:t>Μη γαλακτωποιημένα, υδατικά προϊόντα καθαρισμού,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εκπλυνόμενα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>
              <a:buNone/>
              <a:defRPr/>
            </a:pPr>
            <a:r>
              <a:rPr lang="el-GR" b="1" dirty="0" smtClean="0"/>
              <a:t>Δράση:</a:t>
            </a:r>
          </a:p>
          <a:p>
            <a:pPr marL="530225">
              <a:defRPr/>
            </a:pPr>
            <a:r>
              <a:rPr lang="el-GR" dirty="0" smtClean="0"/>
              <a:t>Απομάκρυνση λιποδιαλυτού ρύπου με διαλυτοποίηση στα μικκύλια</a:t>
            </a:r>
            <a:r>
              <a:rPr lang="en-US" dirty="0" smtClean="0"/>
              <a:t>.</a:t>
            </a:r>
            <a:endParaRPr lang="el-GR" dirty="0" smtClean="0"/>
          </a:p>
          <a:p>
            <a:pPr marL="530225">
              <a:defRPr/>
            </a:pPr>
            <a:r>
              <a:rPr lang="el-GR" dirty="0" smtClean="0"/>
              <a:t>Διάλυση υδατοδιαλυτού ρύπου στο νερό</a:t>
            </a:r>
            <a:r>
              <a:rPr lang="en-US" dirty="0" smtClean="0"/>
              <a:t>.</a:t>
            </a:r>
            <a:endParaRPr lang="el-GR" dirty="0" smtClean="0"/>
          </a:p>
          <a:p>
            <a:pPr marL="530225">
              <a:defRPr/>
            </a:pPr>
            <a:r>
              <a:rPr lang="el-GR" dirty="0" smtClean="0"/>
              <a:t>Εναιωρηματοποίηση αδιάλυτου ρύπου και μηχανική απομάκρυνση </a:t>
            </a:r>
            <a:r>
              <a:rPr lang="en-US" dirty="0" smtClean="0"/>
              <a:t>(</a:t>
            </a:r>
            <a:r>
              <a:rPr lang="el-GR" dirty="0" smtClean="0"/>
              <a:t>με έκπλυση)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8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Επιφανειοδραστικές ουσίες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3312368"/>
          </a:xfrm>
        </p:spPr>
        <p:txBody>
          <a:bodyPr/>
          <a:lstStyle/>
          <a:p>
            <a:pPr eaLnBrk="0" hangingPunct="0">
              <a:buFont typeface="Wingdings" pitchFamily="2" charset="2"/>
              <a:buChar char="ü"/>
            </a:pPr>
            <a:r>
              <a:rPr lang="en-US" b="1" dirty="0" smtClean="0"/>
              <a:t>TEXAPON ASV</a:t>
            </a:r>
            <a:r>
              <a:rPr lang="el-GR" b="1" dirty="0" smtClean="0"/>
              <a:t> </a:t>
            </a:r>
            <a:r>
              <a:rPr lang="el-GR" dirty="0" smtClean="0"/>
              <a:t>καθαριστικό, αφριστικό, μη ερεθιστικό, ↑ ιξώδους</a:t>
            </a:r>
            <a:r>
              <a:rPr lang="en-US" dirty="0" smtClean="0"/>
              <a:t>.</a:t>
            </a:r>
            <a:endParaRPr lang="el-GR" dirty="0" smtClean="0"/>
          </a:p>
          <a:p>
            <a:pPr eaLnBrk="0" hangingPunct="0">
              <a:buFont typeface="Wingdings" pitchFamily="2" charset="2"/>
              <a:buChar char="ü"/>
            </a:pPr>
            <a:r>
              <a:rPr lang="en-US" b="1" dirty="0" smtClean="0"/>
              <a:t>SABOSOL SSE</a:t>
            </a:r>
            <a:r>
              <a:rPr lang="el-GR" b="1" dirty="0" smtClean="0"/>
              <a:t> </a:t>
            </a:r>
            <a:r>
              <a:rPr lang="el-GR" dirty="0" smtClean="0"/>
              <a:t>καθαριστικό, αφριστικό, μη ερεθιστικό</a:t>
            </a:r>
            <a:r>
              <a:rPr lang="en-US" dirty="0" smtClean="0"/>
              <a:t>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US" b="1" dirty="0" smtClean="0"/>
              <a:t>TEGOBETAIN</a:t>
            </a:r>
            <a:r>
              <a:rPr lang="el-GR" b="1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cocamidopropyl betaine</a:t>
            </a:r>
            <a:r>
              <a:rPr lang="el-GR" dirty="0" smtClean="0"/>
              <a:t>)</a:t>
            </a:r>
            <a:r>
              <a:rPr lang="en-US" altLang="el-GR" dirty="0" smtClean="0"/>
              <a:t>*</a:t>
            </a:r>
            <a:r>
              <a:rPr lang="el-GR" dirty="0" smtClean="0"/>
              <a:t> καθαριστικό, ήπιο απορρυπαντικό (μη ερεθιστικό),</a:t>
            </a:r>
            <a:r>
              <a:rPr lang="en-US" dirty="0" smtClean="0"/>
              <a:t> </a:t>
            </a:r>
            <a:r>
              <a:rPr lang="el-GR" dirty="0" smtClean="0"/>
              <a:t>αφριστικό </a:t>
            </a:r>
            <a:r>
              <a:rPr lang="en-US" dirty="0" smtClean="0"/>
              <a:t> </a:t>
            </a:r>
            <a:r>
              <a:rPr lang="el-GR" dirty="0" smtClean="0"/>
              <a:t>(↓ στατικού   ηλεκτρισμού  τριχών, ↑ όγκου μαλλιών)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470327" y="6021288"/>
            <a:ext cx="1653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l-GR" sz="1600" dirty="0">
                <a:latin typeface="+mn-lt"/>
              </a:rPr>
              <a:t>*  </a:t>
            </a:r>
            <a:r>
              <a:rPr lang="el-GR" altLang="el-GR" sz="1600" dirty="0">
                <a:latin typeface="+mn-lt"/>
              </a:rPr>
              <a:t>Ονομασία </a:t>
            </a:r>
            <a:r>
              <a:rPr lang="en-US" altLang="el-GR" sz="1600" dirty="0">
                <a:latin typeface="+mn-lt"/>
              </a:rPr>
              <a:t>INCI </a:t>
            </a:r>
            <a:endParaRPr lang="el-GR" alt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8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Συντηρητικά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040560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b="1" dirty="0"/>
              <a:t>METHYL PARABEN, </a:t>
            </a:r>
            <a:r>
              <a:rPr lang="el-GR" dirty="0"/>
              <a:t>αντιμικροβιακό</a:t>
            </a:r>
          </a:p>
          <a:p>
            <a:pPr>
              <a:spcBef>
                <a:spcPts val="2400"/>
              </a:spcBef>
            </a:pPr>
            <a:r>
              <a:rPr lang="en-US" b="1" dirty="0"/>
              <a:t>GERMALL 115 </a:t>
            </a:r>
            <a:r>
              <a:rPr lang="en-US" dirty="0"/>
              <a:t>(</a:t>
            </a:r>
            <a:r>
              <a:rPr lang="en-US" i="1" dirty="0"/>
              <a:t>imidazolidinyl urea</a:t>
            </a:r>
            <a:r>
              <a:rPr lang="en-US" dirty="0"/>
              <a:t>) + &amp; - </a:t>
            </a:r>
            <a:r>
              <a:rPr lang="el-GR" dirty="0"/>
              <a:t>κατά </a:t>
            </a:r>
            <a:r>
              <a:rPr lang="en-US" dirty="0"/>
              <a:t>Gram </a:t>
            </a:r>
            <a:r>
              <a:rPr lang="el-GR" dirty="0"/>
              <a:t>βακτηρίων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el-GR" dirty="0" smtClean="0"/>
              <a:t>Θ&gt;80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/>
              <a:t>C </a:t>
            </a:r>
            <a:r>
              <a:rPr lang="en-US" dirty="0" smtClean="0"/>
              <a:t>→</a:t>
            </a:r>
            <a:r>
              <a:rPr lang="el-GR" dirty="0" smtClean="0"/>
              <a:t>φορμαλδεΰδη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8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υγρά καθαριστικά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προσώπου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el-GR" b="1" dirty="0" smtClean="0"/>
              <a:t>SOLULAN </a:t>
            </a:r>
            <a:r>
              <a:rPr lang="el-GR" altLang="el-GR" b="1" dirty="0" smtClean="0"/>
              <a:t>98 </a:t>
            </a:r>
            <a:r>
              <a:rPr lang="el-GR" altLang="el-GR" dirty="0" smtClean="0"/>
              <a:t>διαλυτοποιητής,</a:t>
            </a:r>
            <a:r>
              <a:rPr lang="en-US" altLang="el-GR" dirty="0" smtClean="0"/>
              <a:t> </a:t>
            </a:r>
            <a:r>
              <a:rPr lang="el-GR" altLang="el-GR" dirty="0" smtClean="0"/>
              <a:t>λιπαντικό.</a:t>
            </a:r>
            <a:endParaRPr lang="el-GR" altLang="el-GR" dirty="0"/>
          </a:p>
          <a:p>
            <a:pPr>
              <a:spcBef>
                <a:spcPts val="1800"/>
              </a:spcBef>
            </a:pPr>
            <a:r>
              <a:rPr lang="en-US" altLang="el-GR" b="1" dirty="0"/>
              <a:t>Propylene glycol </a:t>
            </a:r>
            <a:r>
              <a:rPr lang="el-GR" altLang="el-GR" dirty="0"/>
              <a:t>υγραντικό (υγροσκοπική</a:t>
            </a:r>
            <a:r>
              <a:rPr lang="el-GR" altLang="el-GR" dirty="0" smtClean="0"/>
              <a:t>).</a:t>
            </a:r>
            <a:endParaRPr lang="el-GR" altLang="el-GR" b="1" dirty="0"/>
          </a:p>
          <a:p>
            <a:pPr>
              <a:spcBef>
                <a:spcPts val="1800"/>
              </a:spcBef>
            </a:pPr>
            <a:r>
              <a:rPr lang="en-US" altLang="el-GR" b="1" dirty="0"/>
              <a:t>Isopropyl Myristate</a:t>
            </a:r>
            <a:r>
              <a:rPr lang="el-GR" altLang="el-GR" b="1" dirty="0"/>
              <a:t> </a:t>
            </a:r>
            <a:r>
              <a:rPr lang="el-GR" altLang="el-GR" dirty="0"/>
              <a:t>μαλακτικό, λιπαντικό, μη λιπαρό υμένιο, διαδερματική απορρόφηση </a:t>
            </a:r>
            <a:r>
              <a:rPr lang="el-GR" altLang="el-GR" dirty="0" smtClean="0"/>
              <a:t>και </a:t>
            </a:r>
            <a:r>
              <a:rPr lang="el-GR" altLang="el-GR" dirty="0"/>
              <a:t>διαλυτική ικανότητα </a:t>
            </a:r>
            <a:r>
              <a:rPr lang="el-GR" altLang="el-GR" b="1" dirty="0"/>
              <a:t>→</a:t>
            </a:r>
            <a:r>
              <a:rPr lang="el-GR" altLang="el-GR" dirty="0"/>
              <a:t> φορέας δραστικών λιπόφιλων </a:t>
            </a:r>
            <a:r>
              <a:rPr lang="el-GR" altLang="el-GR" dirty="0" smtClean="0"/>
              <a:t>ουσιών.</a:t>
            </a:r>
            <a:endParaRPr lang="el-GR" altLang="el-GR" dirty="0"/>
          </a:p>
          <a:p>
            <a:pPr>
              <a:spcBef>
                <a:spcPts val="1800"/>
              </a:spcBef>
            </a:pPr>
            <a:r>
              <a:rPr lang="en-US" altLang="el-GR" b="1" dirty="0"/>
              <a:t>Citric acid </a:t>
            </a:r>
            <a:r>
              <a:rPr lang="el-GR" altLang="el-GR" dirty="0"/>
              <a:t>ρύθμιση του </a:t>
            </a:r>
            <a:r>
              <a:rPr lang="en-US" altLang="el-GR" dirty="0"/>
              <a:t>pH </a:t>
            </a:r>
            <a:r>
              <a:rPr lang="el-GR" altLang="el-GR" dirty="0"/>
              <a:t>παρόμοιο με  του φυσιολογικού δέρματος, καταπολέμηση </a:t>
            </a:r>
            <a:r>
              <a:rPr lang="el-GR" altLang="el-GR" dirty="0" smtClean="0"/>
              <a:t>φωτογήρανσης</a:t>
            </a:r>
            <a:r>
              <a:rPr lang="el-GR" altLang="el-GR" dirty="0"/>
              <a:t>, ρυτίδων, ξηρότητας, υπερχρωματικών κηλίδων, ήπιο </a:t>
            </a:r>
            <a:r>
              <a:rPr lang="el-GR" altLang="el-GR" dirty="0" smtClean="0"/>
              <a:t>στυπτικό.</a:t>
            </a:r>
            <a:endParaRPr lang="el-GR" alt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υγρά καθαριστικά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προσώπου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el-GR" b="1" dirty="0" smtClean="0"/>
              <a:t>Marigold </a:t>
            </a:r>
            <a:r>
              <a:rPr lang="en-US" altLang="el-GR" b="1" dirty="0"/>
              <a:t>extract</a:t>
            </a:r>
            <a:r>
              <a:rPr lang="el-GR" altLang="el-GR" b="1" dirty="0"/>
              <a:t> </a:t>
            </a:r>
            <a:r>
              <a:rPr lang="en-US" altLang="el-GR" dirty="0" smtClean="0"/>
              <a:t>(</a:t>
            </a:r>
            <a:r>
              <a:rPr lang="en-US" altLang="el-GR" i="1" dirty="0"/>
              <a:t>calendula officinalis extract</a:t>
            </a:r>
            <a:r>
              <a:rPr lang="en-US" altLang="el-GR" dirty="0"/>
              <a:t>) </a:t>
            </a:r>
            <a:r>
              <a:rPr lang="el-GR" altLang="el-GR" dirty="0"/>
              <a:t>αντιφλογιστικό</a:t>
            </a:r>
            <a:r>
              <a:rPr lang="en-US" altLang="el-GR" dirty="0"/>
              <a:t>, </a:t>
            </a:r>
            <a:r>
              <a:rPr lang="el-GR" altLang="el-GR" dirty="0" smtClean="0"/>
              <a:t>επουλωτικό.</a:t>
            </a:r>
            <a:endParaRPr lang="el-GR" altLang="el-GR" dirty="0"/>
          </a:p>
          <a:p>
            <a:pPr>
              <a:spcBef>
                <a:spcPts val="1800"/>
              </a:spcBef>
            </a:pPr>
            <a:r>
              <a:rPr lang="en-US" altLang="el-GR" b="1" dirty="0"/>
              <a:t>Chamomile extract </a:t>
            </a:r>
            <a:r>
              <a:rPr lang="el-GR" altLang="el-GR" b="1" dirty="0" smtClean="0"/>
              <a:t> </a:t>
            </a:r>
            <a:r>
              <a:rPr lang="el-GR" altLang="el-GR" dirty="0"/>
              <a:t>αντιφλογιστικό, αντισηπτικό, </a:t>
            </a:r>
            <a:r>
              <a:rPr lang="el-GR" altLang="el-GR" dirty="0" smtClean="0"/>
              <a:t>επουλωτικό.</a:t>
            </a:r>
            <a:endParaRPr lang="el-GR" altLang="el-GR" dirty="0"/>
          </a:p>
          <a:p>
            <a:pPr>
              <a:spcBef>
                <a:spcPts val="1800"/>
              </a:spcBef>
            </a:pPr>
            <a:r>
              <a:rPr lang="en-US" altLang="el-GR" b="1" dirty="0"/>
              <a:t>EUPERLAN PK </a:t>
            </a:r>
            <a:r>
              <a:rPr lang="en-US" altLang="el-GR" b="1" dirty="0" smtClean="0"/>
              <a:t>771</a:t>
            </a:r>
            <a:r>
              <a:rPr lang="el-GR" altLang="el-GR" b="1" dirty="0" smtClean="0"/>
              <a:t> </a:t>
            </a:r>
            <a:r>
              <a:rPr lang="el-GR" altLang="el-GR" dirty="0"/>
              <a:t>→ αδιαφάνεια, μαργαρώδη </a:t>
            </a:r>
            <a:r>
              <a:rPr lang="el-GR" altLang="el-GR" dirty="0" smtClean="0"/>
              <a:t>εμφάνιση.</a:t>
            </a:r>
            <a:endParaRPr lang="el-GR" altLang="el-GR" dirty="0"/>
          </a:p>
          <a:p>
            <a:pPr>
              <a:spcBef>
                <a:spcPts val="1800"/>
              </a:spcBef>
            </a:pPr>
            <a:r>
              <a:rPr lang="en-US" altLang="el-GR" b="1" dirty="0"/>
              <a:t>Perfume </a:t>
            </a:r>
            <a:r>
              <a:rPr lang="el-GR" altLang="el-GR" dirty="0" smtClean="0"/>
              <a:t>φυσικές / </a:t>
            </a:r>
            <a:r>
              <a:rPr lang="el-GR" altLang="el-GR" dirty="0"/>
              <a:t>συνθετικές χημικές ουσίες → ειδικά οσμηρά </a:t>
            </a:r>
            <a:r>
              <a:rPr lang="el-GR" altLang="el-GR" dirty="0" smtClean="0"/>
              <a:t>χαρακτηριστικά.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Παρασκευή της προς </a:t>
            </a:r>
            <a:br>
              <a:rPr lang="el-GR" dirty="0" smtClean="0"/>
            </a:br>
            <a:r>
              <a:rPr lang="el-GR" dirty="0" smtClean="0"/>
              <a:t>διαλυτοποίηση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>
              <a:buFont typeface="Arial" charset="0"/>
              <a:buChar char="•"/>
              <a:defRPr/>
            </a:pPr>
            <a:r>
              <a:rPr lang="el-GR" altLang="el-GR" dirty="0"/>
              <a:t>Ζύγιση σε </a:t>
            </a:r>
            <a:r>
              <a:rPr lang="el-GR" altLang="el-GR" b="1" dirty="0"/>
              <a:t>ποτήρι ζέσεως</a:t>
            </a:r>
            <a:r>
              <a:rPr lang="el-GR" altLang="el-GR" dirty="0"/>
              <a:t> των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 marL="176213">
              <a:buFont typeface="Arial" charset="0"/>
              <a:buChar char="•"/>
              <a:defRPr/>
            </a:pPr>
            <a:r>
              <a:rPr lang="el-GR" altLang="el-GR" dirty="0"/>
              <a:t>Ανάδευση (γυάλινη ράβδο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176213">
              <a:buFont typeface="Arial" charset="0"/>
              <a:buChar char="•"/>
              <a:defRPr/>
            </a:pPr>
            <a:r>
              <a:rPr lang="el-GR" dirty="0"/>
              <a:t>Ζύγιση στο </a:t>
            </a:r>
            <a:r>
              <a:rPr lang="el-GR" b="1" dirty="0"/>
              <a:t>ίδιο</a:t>
            </a:r>
            <a:r>
              <a:rPr lang="el-GR" dirty="0"/>
              <a:t> </a:t>
            </a:r>
            <a:r>
              <a:rPr lang="el-GR" altLang="el-GR" dirty="0"/>
              <a:t>ποτήρι:</a:t>
            </a:r>
          </a:p>
          <a:p>
            <a:pPr marL="758825" lvl="1" indent="-403225">
              <a:defRPr/>
            </a:pPr>
            <a:r>
              <a:rPr lang="en-US" dirty="0" smtClean="0">
                <a:ea typeface="Calibri" pitchFamily="34" charset="0"/>
                <a:cs typeface="Arial" pitchFamily="34" charset="0"/>
              </a:rPr>
              <a:t>TEGOBETAIN</a:t>
            </a:r>
            <a:r>
              <a:rPr lang="el-GR" dirty="0" smtClean="0">
                <a:ea typeface="Calibri" pitchFamily="34" charset="0"/>
                <a:cs typeface="Arial" pitchFamily="34" charset="0"/>
              </a:rPr>
              <a:t>.</a:t>
            </a:r>
            <a:endParaRPr lang="el-GR" altLang="el-GR" dirty="0"/>
          </a:p>
          <a:p>
            <a:pPr marL="176213">
              <a:buFont typeface="Arial" charset="0"/>
              <a:buChar char="•"/>
              <a:defRPr/>
            </a:pPr>
            <a:r>
              <a:rPr lang="el-GR" altLang="el-GR" dirty="0"/>
              <a:t>Ανάδευση (γυάλινη ράβδο</a:t>
            </a:r>
            <a:r>
              <a:rPr lang="el-GR" alt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υδατικής φάσης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>
              <a:spcAft>
                <a:spcPts val="600"/>
              </a:spcAft>
              <a:defRPr/>
            </a:pPr>
            <a:r>
              <a:rPr lang="el-GR" dirty="0" smtClean="0"/>
              <a:t>Διάλυση </a:t>
            </a:r>
            <a:r>
              <a:rPr lang="el-GR" dirty="0"/>
              <a:t>σε νερό</a:t>
            </a:r>
            <a:r>
              <a:rPr lang="en-US" dirty="0"/>
              <a:t> </a:t>
            </a:r>
            <a:r>
              <a:rPr lang="el-GR" dirty="0"/>
              <a:t>των:</a:t>
            </a:r>
            <a:endParaRPr lang="el-GR" altLang="el-GR" dirty="0"/>
          </a:p>
          <a:p>
            <a:pPr lvl="1" indent="-387350">
              <a:defRPr/>
            </a:pPr>
            <a:r>
              <a:rPr lang="en-US" dirty="0"/>
              <a:t>GERMALL </a:t>
            </a:r>
            <a:r>
              <a:rPr lang="en-US" dirty="0" smtClean="0"/>
              <a:t>115</a:t>
            </a:r>
            <a:r>
              <a:rPr lang="el-GR" dirty="0" smtClean="0"/>
              <a:t>,</a:t>
            </a:r>
            <a:endParaRPr lang="en-US" dirty="0"/>
          </a:p>
          <a:p>
            <a:pPr lvl="1" indent="-387350">
              <a:defRPr/>
            </a:pPr>
            <a:r>
              <a:rPr lang="en-US" dirty="0"/>
              <a:t>Propylene </a:t>
            </a:r>
            <a:r>
              <a:rPr lang="en-US" dirty="0" smtClean="0"/>
              <a:t>glycol</a:t>
            </a:r>
            <a:r>
              <a:rPr lang="el-GR" dirty="0" smtClean="0"/>
              <a:t>,</a:t>
            </a:r>
            <a:endParaRPr lang="el-GR" dirty="0"/>
          </a:p>
          <a:p>
            <a:pPr lvl="1" indent="-387350">
              <a:defRPr/>
            </a:pPr>
            <a:r>
              <a:rPr lang="en-US" dirty="0"/>
              <a:t>Citric </a:t>
            </a:r>
            <a:r>
              <a:rPr lang="en-US" dirty="0" smtClean="0"/>
              <a:t>acid</a:t>
            </a:r>
            <a:r>
              <a:rPr lang="el-GR" dirty="0" smtClean="0"/>
              <a:t>,</a:t>
            </a:r>
            <a:endParaRPr lang="el-GR" dirty="0"/>
          </a:p>
          <a:p>
            <a:pPr lvl="1" indent="-387350">
              <a:defRPr/>
            </a:pP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SABOSOL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SSE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>
              <a:defRPr/>
            </a:pPr>
            <a:r>
              <a:rPr lang="el-GR" altLang="el-GR" dirty="0"/>
              <a:t>Ήπια ανάδευση (γυάλινη ράβδο</a:t>
            </a:r>
            <a:r>
              <a:rPr lang="el-GR" altLang="el-GR" dirty="0" smtClean="0"/>
              <a:t>).</a:t>
            </a:r>
            <a:endParaRPr lang="en-US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09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2000"/>
              </a:lnSpc>
              <a:defRPr/>
            </a:pPr>
            <a:r>
              <a:rPr lang="el-GR" dirty="0"/>
              <a:t>Μεταφορά της </a:t>
            </a:r>
            <a:r>
              <a:rPr lang="el-GR" b="1" dirty="0" smtClean="0"/>
              <a:t>υδατικής φάσης </a:t>
            </a:r>
            <a:r>
              <a:rPr lang="el-GR" altLang="el-GR" b="1" dirty="0" smtClean="0"/>
              <a:t>στην προς διαλυτοποίηση φάση </a:t>
            </a:r>
            <a:r>
              <a:rPr lang="el-GR" dirty="0" smtClean="0"/>
              <a:t>[σιγά </a:t>
            </a:r>
            <a:r>
              <a:rPr lang="el-GR" dirty="0"/>
              <a:t>σιγά &amp; με συνεχή ισχυρή ανάδευση (</a:t>
            </a:r>
            <a:r>
              <a:rPr lang="el-GR" altLang="el-GR" dirty="0"/>
              <a:t>γυάλινη ράβδο</a:t>
            </a:r>
            <a:r>
              <a:rPr lang="el-GR" dirty="0" smtClean="0"/>
              <a:t>)]</a:t>
            </a:r>
            <a:r>
              <a:rPr lang="el-GR" b="1" dirty="0" smtClean="0"/>
              <a:t>.</a:t>
            </a:r>
            <a:endParaRPr lang="el-GR" dirty="0"/>
          </a:p>
          <a:p>
            <a:pPr>
              <a:lnSpc>
                <a:spcPct val="122000"/>
              </a:lnSpc>
              <a:spcAft>
                <a:spcPts val="600"/>
              </a:spcAft>
              <a:defRPr/>
            </a:pPr>
            <a:r>
              <a:rPr lang="el-GR" dirty="0"/>
              <a:t>Απευθείας ζύγιση στο προϊόν</a:t>
            </a:r>
            <a:r>
              <a:rPr lang="el-GR" altLang="el-GR" dirty="0"/>
              <a:t>:</a:t>
            </a:r>
            <a:endParaRPr lang="en-US" dirty="0"/>
          </a:p>
          <a:p>
            <a:pPr lvl="1" indent="-387350">
              <a:lnSpc>
                <a:spcPct val="122000"/>
              </a:lnSpc>
              <a:spcAft>
                <a:spcPts val="600"/>
              </a:spcAft>
              <a:defRPr/>
            </a:pPr>
            <a:r>
              <a:rPr lang="en-US" dirty="0"/>
              <a:t>Chamomile </a:t>
            </a:r>
            <a:r>
              <a:rPr lang="en-US" dirty="0" smtClean="0"/>
              <a:t>extract</a:t>
            </a:r>
            <a:r>
              <a:rPr lang="el-GR" dirty="0" smtClean="0"/>
              <a:t>,</a:t>
            </a:r>
            <a:endParaRPr lang="en-US" dirty="0"/>
          </a:p>
          <a:p>
            <a:pPr lvl="1" indent="-387350">
              <a:lnSpc>
                <a:spcPct val="122000"/>
              </a:lnSpc>
              <a:spcAft>
                <a:spcPts val="600"/>
              </a:spcAft>
              <a:defRPr/>
            </a:pPr>
            <a:r>
              <a:rPr lang="en-US" dirty="0"/>
              <a:t>Marigold </a:t>
            </a:r>
            <a:r>
              <a:rPr lang="en-US" dirty="0" smtClean="0"/>
              <a:t>extract</a:t>
            </a:r>
            <a:r>
              <a:rPr lang="el-GR" dirty="0" smtClean="0"/>
              <a:t>,</a:t>
            </a:r>
            <a:endParaRPr lang="en-US" dirty="0"/>
          </a:p>
          <a:p>
            <a:pPr lvl="1" indent="-387350">
              <a:lnSpc>
                <a:spcPct val="122000"/>
              </a:lnSpc>
              <a:defRPr/>
            </a:pPr>
            <a:r>
              <a:rPr lang="en-US" dirty="0">
                <a:ea typeface="Calibri" pitchFamily="34" charset="0"/>
                <a:cs typeface="Arial" pitchFamily="34" charset="0"/>
              </a:rPr>
              <a:t>TEXAPON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ASV</a:t>
            </a:r>
            <a:r>
              <a:rPr lang="el-GR" dirty="0" smtClean="0">
                <a:ea typeface="Calibri" pitchFamily="34" charset="0"/>
                <a:cs typeface="Arial" pitchFamily="34" charset="0"/>
              </a:rPr>
              <a:t>,</a:t>
            </a:r>
            <a:endParaRPr lang="el-GR" dirty="0">
              <a:ea typeface="Calibri" pitchFamily="34" charset="0"/>
              <a:cs typeface="Arial" pitchFamily="34" charset="0"/>
            </a:endParaRPr>
          </a:p>
          <a:p>
            <a:pPr lvl="1" indent="-387350">
              <a:lnSpc>
                <a:spcPct val="122000"/>
              </a:lnSpc>
              <a:defRPr/>
            </a:pPr>
            <a:r>
              <a:rPr lang="en-US" dirty="0">
                <a:ea typeface="Calibri" pitchFamily="34" charset="0"/>
                <a:cs typeface="Arial" pitchFamily="34" charset="0"/>
              </a:rPr>
              <a:t>EUPERLAN PK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771</a:t>
            </a:r>
            <a:r>
              <a:rPr lang="el-GR" dirty="0" smtClean="0">
                <a:ea typeface="Calibri" pitchFamily="34" charset="0"/>
                <a:cs typeface="Arial" pitchFamily="34" charset="0"/>
              </a:rPr>
              <a:t>.</a:t>
            </a:r>
            <a:endParaRPr lang="el-GR" dirty="0">
              <a:ea typeface="Calibri" pitchFamily="34" charset="0"/>
              <a:cs typeface="Arial" pitchFamily="34" charset="0"/>
            </a:endParaRPr>
          </a:p>
          <a:p>
            <a:pPr>
              <a:lnSpc>
                <a:spcPct val="122000"/>
              </a:lnSpc>
              <a:defRPr/>
            </a:pPr>
            <a:r>
              <a:rPr lang="el-GR" dirty="0"/>
              <a:t>Ανάδευση (</a:t>
            </a:r>
            <a:r>
              <a:rPr lang="el-GR" altLang="el-GR" dirty="0"/>
              <a:t>γυάλινη ράβδο</a:t>
            </a:r>
            <a:r>
              <a:rPr lang="el-GR" dirty="0"/>
              <a:t>) μέχρι ομογενές </a:t>
            </a:r>
            <a:r>
              <a:rPr lang="el-GR" dirty="0" smtClean="0"/>
              <a:t>προϊόν.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88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</TotalTime>
  <Words>946</Words>
  <Application>Microsoft Office PowerPoint</Application>
  <PresentationFormat>Προβολή στην οθόνη (4:3)</PresentationFormat>
  <Paragraphs>125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template</vt:lpstr>
      <vt:lpstr>1_exo-opistho_simeiomata</vt:lpstr>
      <vt:lpstr>OC_template_updated</vt:lpstr>
      <vt:lpstr>Κοσμητολογία ΙΙ (Ε)</vt:lpstr>
      <vt:lpstr>Παρασκευή υγρού καθαριστικού προσώπου </vt:lpstr>
      <vt:lpstr>Επιφανειοδραστικές ουσίες </vt:lpstr>
      <vt:lpstr>Συντηρητικά </vt:lpstr>
      <vt:lpstr>Ουσίες για υγρά καθαριστικά  προσώπου 1/2</vt:lpstr>
      <vt:lpstr>Ουσίες για υγρά καθαριστικά  προσώπου 2/2</vt:lpstr>
      <vt:lpstr>Παρασκευή της προς  διαλυτοποίηση φάσης</vt:lpstr>
      <vt:lpstr>Παρασκευή της υδατικής φάσης </vt:lpstr>
      <vt:lpstr>Ανάμιξη των φάσεων</vt:lpstr>
      <vt:lpstr>Παρατηρήσεις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11</cp:revision>
  <dcterms:created xsi:type="dcterms:W3CDTF">2015-03-12T13:46:09Z</dcterms:created>
  <dcterms:modified xsi:type="dcterms:W3CDTF">2015-03-27T11:11:01Z</dcterms:modified>
</cp:coreProperties>
</file>