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0"/>
  </p:notesMasterIdLst>
  <p:handoutMasterIdLst>
    <p:handoutMasterId r:id="rId51"/>
  </p:handoutMasterIdLst>
  <p:sldIdLst>
    <p:sldId id="256"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257" r:id="rId43"/>
    <p:sldId id="262" r:id="rId44"/>
    <p:sldId id="264" r:id="rId45"/>
    <p:sldId id="308" r:id="rId46"/>
    <p:sldId id="309" r:id="rId47"/>
    <p:sldId id="266" r:id="rId48"/>
    <p:sldId id="261" r:id="rId49"/>
  </p:sldIdLst>
  <p:sldSz cx="9144000" cy="6858000" type="screen4x3"/>
  <p:notesSz cx="7104063" cy="10234613"/>
  <p:custDataLst>
    <p:tags r:id="rId5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AAA5F2E-9732-41AB-81DF-D85BE5520D2E}" type="slidenum">
              <a:rPr lang="el-GR" smtClean="0">
                <a:solidFill>
                  <a:prstClr val="black"/>
                </a:solidFill>
              </a:rPr>
              <a:pPr>
                <a:defRPr/>
              </a:pPr>
              <a:t>27</a:t>
            </a:fld>
            <a:endParaRPr lang="el-GR" smtClean="0">
              <a:solidFill>
                <a:prstClr val="black"/>
              </a:solidFill>
            </a:endParaRPr>
          </a:p>
        </p:txBody>
      </p:sp>
    </p:spTree>
    <p:extLst>
      <p:ext uri="{BB962C8B-B14F-4D97-AF65-F5344CB8AC3E}">
        <p14:creationId xmlns:p14="http://schemas.microsoft.com/office/powerpoint/2010/main" val="1889700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2589096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2897451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3783992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403152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912696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156840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25899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2668108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3812869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377258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420512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628288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342315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108848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42676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894572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384246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827664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154414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162850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46170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063335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accent4">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download.polytechnic.edu.na/pub/gutenberg/2/5/7/3/25731/25731-h/images/" TargetMode="External"/><Relationship Id="rId7" Type="http://schemas.openxmlformats.org/officeDocument/2006/relationships/hyperlink" Target="http://creativecommons.org/licenses/by-sa/3.0/deed.en" TargetMode="Externa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hyperlink" Target="http://commons.wikimedia.org/wiki/User:Lokal_Profil" TargetMode="External"/><Relationship Id="rId5" Type="http://schemas.openxmlformats.org/officeDocument/2006/relationships/hyperlink" Target="http://commons.wikimedia.org/wiki/File:Loomwork.jpg"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creativecommons.org/licenses/by-nc-nd/2.0/deed.en" TargetMode="External"/><Relationship Id="rId3" Type="http://schemas.openxmlformats.org/officeDocument/2006/relationships/hyperlink" Target="http://commons.wikimedia.org/wiki/File:WarpWeightedLoomCTMLodzPoland.jpg" TargetMode="External"/><Relationship Id="rId7" Type="http://schemas.openxmlformats.org/officeDocument/2006/relationships/hyperlink" Target="http://www.flickr.com/photos/gordontour/292640940/" TargetMode="External"/><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ArtPro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commons.wikimedia.org/wiki/File:COLLECTIE_TROPENMUSEUM_Weefster_aan_haar_weefgetouw_Rongkong_districten_Celebes_TMnr_10014397.jpg" TargetMode="External"/><Relationship Id="rId3" Type="http://schemas.openxmlformats.org/officeDocument/2006/relationships/image" Target="../media/image12.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11" Type="http://schemas.openxmlformats.org/officeDocument/2006/relationships/hyperlink" Target="http://kriva07.wikispaces.com/Women's+Role+in+Incan+Society+&amp;+it's+Effect+in+US+culture" TargetMode="External"/><Relationship Id="rId5" Type="http://schemas.openxmlformats.org/officeDocument/2006/relationships/hyperlink" Target="http://commons.wikimedia.org/wiki/User:Mosmas" TargetMode="External"/><Relationship Id="rId10" Type="http://schemas.openxmlformats.org/officeDocument/2006/relationships/image" Target="../media/image14.jpeg"/><Relationship Id="rId4" Type="http://schemas.openxmlformats.org/officeDocument/2006/relationships/hyperlink" Target="http://commons.wikimedia.org/wiki/File:Kayan_women_Burma_4.jpg" TargetMode="External"/><Relationship Id="rId9" Type="http://schemas.openxmlformats.org/officeDocument/2006/relationships/hyperlink" Target="http://commons.wikimedia.org/wiki/User:KITbo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ommons.wikimedia.org/wiki/User:Poet_of_the_Fall" TargetMode="External"/><Relationship Id="rId5" Type="http://schemas.openxmlformats.org/officeDocument/2006/relationships/hyperlink" Target="http://commons.wikimedia.org/wiki/File:Weaver_-_Traditional_making_of_linen.jpg" TargetMode="Externa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commons.wikimedia.org/wiki/File:Bagging_1.png" TargetMode="External"/><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hyperlink" Target="http://commons.wikimedia.org/wiki/User:Keith_Edki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8" Type="http://schemas.openxmlformats.org/officeDocument/2006/relationships/hyperlink" Target="http://www.flickr.com/photos/16989706@N00/1303942545" TargetMode="External"/><Relationship Id="rId3" Type="http://schemas.openxmlformats.org/officeDocument/2006/relationships/image" Target="../media/image33.png"/><Relationship Id="rId7"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LeastCommonAncestor" TargetMode="External"/><Relationship Id="rId10" Type="http://schemas.openxmlformats.org/officeDocument/2006/relationships/hyperlink" Target="http://creativecommons.org/licenses/by-nc-sa/2.0/deed.en" TargetMode="External"/><Relationship Id="rId4" Type="http://schemas.openxmlformats.org/officeDocument/2006/relationships/hyperlink" Target="http://commons.wikimedia.org/wiki/File:Patrone_Fischgratkoeper.png" TargetMode="External"/><Relationship Id="rId9" Type="http://schemas.openxmlformats.org/officeDocument/2006/relationships/hyperlink" Target="http://www.flickr.com/photos/abmatic/"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commons.wikimedia.org/wiki/File:Satin_weave_in_silk.jpg" TargetMode="External"/><Relationship Id="rId7" Type="http://schemas.openxmlformats.org/officeDocument/2006/relationships/hyperlink" Target="http://commons.wikimedia.org/wiki/User:Kjoonlee" TargetMode="External"/><Relationship Id="rId2" Type="http://schemas.openxmlformats.org/officeDocument/2006/relationships/image" Target="../media/image35.jpeg"/><Relationship Id="rId1" Type="http://schemas.openxmlformats.org/officeDocument/2006/relationships/slideLayout" Target="../slideLayouts/slideLayout12.xml"/><Relationship Id="rId6" Type="http://schemas.openxmlformats.org/officeDocument/2006/relationships/hyperlink" Target="http://commons.wikimedia.org/wiki/File:Satin_bedding.jpg" TargetMode="External"/><Relationship Id="rId5" Type="http://schemas.openxmlformats.org/officeDocument/2006/relationships/image" Target="../media/image36.jpeg"/><Relationship Id="rId4" Type="http://schemas.openxmlformats.org/officeDocument/2006/relationships/hyperlink" Target="http://commons.wikimedia.org/wiki/User:PK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tech.plym.ac.uk/sme/MATS324/MATS324C2%20fabrics.htm" TargetMode="External"/><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fE00O8akyGw"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australianpolice.com.au/forensic-scientists/forensic-science-hair-fibres/" TargetMode="External"/><Relationship Id="rId5" Type="http://schemas.openxmlformats.org/officeDocument/2006/relationships/image" Target="../media/image39.jpe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de.wikipedia.org/wiki/Benutzer:Metoc" TargetMode="External"/><Relationship Id="rId4" Type="http://schemas.openxmlformats.org/officeDocument/2006/relationships/hyperlink" Target="http://de.wikipedia.org/w/index.php?title=Datei:Flokati.jpg&amp;filetimestamp=20051212160937&amp;"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in.gr/" TargetMode="External"/><Relationship Id="rId2" Type="http://schemas.openxmlformats.org/officeDocument/2006/relationships/image" Target="../media/image41.jpeg"/><Relationship Id="rId1" Type="http://schemas.openxmlformats.org/officeDocument/2006/relationships/slideLayout" Target="../slideLayouts/slideLayout16.xml"/><Relationship Id="rId5" Type="http://schemas.openxmlformats.org/officeDocument/2006/relationships/hyperlink" Target="http://nikiana.files.wordpress.com/2009/10/nerotrivi_03.jpg" TargetMode="Externa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Historyofthe_looms.jpg" TargetMode="External"/><Relationship Id="rId7" Type="http://schemas.openxmlformats.org/officeDocument/2006/relationships/hyperlink" Target="http://commons.wikimedia.org/wiki/User:Newman_Luke" TargetMode="Externa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hyperlink" Target="http://commons.wikimedia.org/wiki/File:C+B-Weaving-Fig1-BeniHasanWeavingDepiction.PNG" TargetMode="External"/><Relationship Id="rId5" Type="http://schemas.openxmlformats.org/officeDocument/2006/relationships/image" Target="../media/image7.png"/><Relationship Id="rId4" Type="http://schemas.openxmlformats.org/officeDocument/2006/relationships/hyperlink" Target="http://commons.wikimedia.org/wiki/User:CristianChirit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052736"/>
            <a:ext cx="7772400" cy="1068239"/>
          </a:xfrm>
        </p:spPr>
        <p:txBody>
          <a:bodyPr>
            <a:normAutofit/>
          </a:bodyPr>
          <a:lstStyle/>
          <a:p>
            <a:pPr lvl="1" algn="ctr"/>
            <a:r>
              <a:rPr lang="el-GR" sz="4000" b="1" dirty="0" smtClean="0">
                <a:solidFill>
                  <a:schemeClr val="tx1"/>
                </a:solidFill>
                <a:latin typeface="+mn-lt"/>
              </a:rPr>
              <a:t>Συντήρηση Υφάσματος (Θ)</a:t>
            </a:r>
            <a:endParaRPr lang="el-GR" sz="4000" b="1" dirty="0">
              <a:solidFill>
                <a:schemeClr val="tx1"/>
              </a:solidFill>
              <a:latin typeface="+mn-lt"/>
            </a:endParaRPr>
          </a:p>
        </p:txBody>
      </p:sp>
      <p:sp>
        <p:nvSpPr>
          <p:cNvPr id="3" name="Υπότιτλος 2"/>
          <p:cNvSpPr>
            <a:spLocks noGrp="1"/>
          </p:cNvSpPr>
          <p:nvPr>
            <p:ph type="subTitle" idx="1"/>
          </p:nvPr>
        </p:nvSpPr>
        <p:spPr>
          <a:xfrm>
            <a:off x="0" y="3573016"/>
            <a:ext cx="9144000" cy="1752600"/>
          </a:xfrm>
        </p:spPr>
        <p:txBody>
          <a:bodyPr>
            <a:normAutofit/>
          </a:bodyPr>
          <a:lstStyle/>
          <a:p>
            <a:pPr>
              <a:spcBef>
                <a:spcPts val="600"/>
              </a:spcBef>
              <a:spcAft>
                <a:spcPts val="1800"/>
              </a:spcAft>
            </a:pPr>
            <a:r>
              <a:rPr lang="el-GR" sz="2600" b="1" dirty="0" smtClean="0"/>
              <a:t>Ενότητα 4</a:t>
            </a:r>
            <a:r>
              <a:rPr lang="el-GR" sz="2600" dirty="0" smtClean="0"/>
              <a:t>: </a:t>
            </a:r>
            <a:r>
              <a:rPr lang="el-GR" sz="2600" dirty="0"/>
              <a:t>Αργαλειός-Είδη υφάνσεων</a:t>
            </a:r>
            <a:endParaRPr lang="en-US" sz="2600" dirty="0" smtClean="0"/>
          </a:p>
          <a:p>
            <a:pPr>
              <a:spcBef>
                <a:spcPts val="600"/>
              </a:spcBef>
            </a:pPr>
            <a:r>
              <a:rPr lang="el-GR" sz="2200" dirty="0"/>
              <a:t>Άννα </a:t>
            </a:r>
            <a:r>
              <a:rPr lang="el-GR" sz="2200" dirty="0" err="1"/>
              <a:t>Καρατζάνη</a:t>
            </a:r>
            <a:endParaRPr lang="el-GR" sz="2200" dirty="0"/>
          </a:p>
          <a:p>
            <a:pPr>
              <a:spcBef>
                <a:spcPts val="0"/>
              </a:spcBef>
            </a:pPr>
            <a:r>
              <a:rPr lang="el-GR" sz="22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Aias\opencourses\Α_ΥΠΟΣΤΗΡΙΞΗ ΑΝΑΠΤΥΞΗΣ ΑΨΜ\ΜΑΘΗΜΑΤΑ ΣΧΟΛΗ-ΚΑΘΗΓΗΤΗΣ\ΣΓΤΚΣ\ΚΑΡΑΤΖΑΝΗ ΑΝΝΑ\ΣΥΝΤΗΡΗΣΗ ΥΦΑΣΜΑΤΟΣ - Θ\ΕΚΠΑΙΔΕΥΤΙΚΟ ΥΛΙΚΟ\ΨΗΦΙΟΠΟΙΗΣΗ_ΒΕΛΤΙΩΣΗ\apo synantisi_01_11_13\prosthikes 23_11_2013\ΘΕΜΑ.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9298" y="1934275"/>
            <a:ext cx="2125404" cy="17107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2"/>
          <p:cNvSpPr>
            <a:spLocks noGrp="1"/>
          </p:cNvSpPr>
          <p:nvPr>
            <p:ph type="title"/>
          </p:nvPr>
        </p:nvSpPr>
        <p:spPr>
          <a:xfrm>
            <a:off x="467544" y="116632"/>
            <a:ext cx="8229600" cy="908720"/>
          </a:xfrm>
        </p:spPr>
        <p:txBody>
          <a:bodyPr/>
          <a:lstStyle/>
          <a:p>
            <a:r>
              <a:rPr lang="el-GR" dirty="0"/>
              <a:t>Ο Κάθετος </a:t>
            </a:r>
            <a:r>
              <a:rPr lang="el-GR" dirty="0" smtClean="0"/>
              <a:t>αργαλειός </a:t>
            </a:r>
            <a:r>
              <a:rPr lang="el-GR" sz="3200" b="0" dirty="0" smtClean="0"/>
              <a:t>( 2 από 4)</a:t>
            </a:r>
            <a:endParaRPr lang="el-GR" sz="3200" b="0" dirty="0"/>
          </a:p>
        </p:txBody>
      </p:sp>
      <p:pic>
        <p:nvPicPr>
          <p:cNvPr id="169986" name="Picture 2" descr="Σχέδιο όρθιου αργαλειού από Αιγυπτιακό τάφο, περίπου 1425 π.Χ.&#10;"/>
          <p:cNvPicPr>
            <a:picLocks noChangeAspect="1" noChangeArrowheads="1"/>
          </p:cNvPicPr>
          <p:nvPr/>
        </p:nvPicPr>
        <p:blipFill>
          <a:blip r:embed="rId2"/>
          <a:srcRect/>
          <a:stretch>
            <a:fillRect/>
          </a:stretch>
        </p:blipFill>
        <p:spPr bwMode="auto">
          <a:xfrm>
            <a:off x="228434" y="2064651"/>
            <a:ext cx="4513263" cy="4143375"/>
          </a:xfrm>
          <a:prstGeom prst="rect">
            <a:avLst/>
          </a:prstGeom>
          <a:ln>
            <a:solidFill>
              <a:schemeClr val="accent4">
                <a:lumMod val="60000"/>
                <a:lumOff val="40000"/>
              </a:schemeClr>
            </a:solidFill>
          </a:ln>
          <a:effectLst/>
        </p:spPr>
      </p:pic>
      <p:sp>
        <p:nvSpPr>
          <p:cNvPr id="11268" name="3 - Ορθογώνιο"/>
          <p:cNvSpPr>
            <a:spLocks noChangeArrowheads="1"/>
          </p:cNvSpPr>
          <p:nvPr/>
        </p:nvSpPr>
        <p:spPr bwMode="auto">
          <a:xfrm>
            <a:off x="237585" y="1241515"/>
            <a:ext cx="4504111" cy="707886"/>
          </a:xfrm>
          <a:prstGeom prst="rect">
            <a:avLst/>
          </a:prstGeom>
          <a:solidFill>
            <a:srgbClr val="604A7B"/>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Σχέδιο όρθιου αργαλειού από Αιγυπτιακό τάφο, περίπου 1425 </a:t>
            </a:r>
            <a:r>
              <a:rPr lang="el-GR" altLang="el-GR" sz="2000" dirty="0" err="1">
                <a:solidFill>
                  <a:prstClr val="white"/>
                </a:solidFill>
                <a:latin typeface="Calibri"/>
              </a:rPr>
              <a:t>π.Χ.</a:t>
            </a:r>
            <a:endParaRPr lang="el-GR" altLang="el-GR" sz="2000" dirty="0">
              <a:solidFill>
                <a:prstClr val="white"/>
              </a:solidFill>
              <a:latin typeface="Calibri"/>
            </a:endParaRPr>
          </a:p>
        </p:txBody>
      </p:sp>
      <p:sp>
        <p:nvSpPr>
          <p:cNvPr id="6" name="Ορθογώνιο 5"/>
          <p:cNvSpPr/>
          <p:nvPr/>
        </p:nvSpPr>
        <p:spPr>
          <a:xfrm>
            <a:off x="1770029" y="6254159"/>
            <a:ext cx="1430071" cy="276999"/>
          </a:xfrm>
          <a:prstGeom prst="rect">
            <a:avLst/>
          </a:prstGeom>
        </p:spPr>
        <p:txBody>
          <a:bodyPr wrap="none">
            <a:spAutoFit/>
          </a:bodyPr>
          <a:lstStyle/>
          <a:p>
            <a:r>
              <a:rPr lang="en-US" sz="1200" dirty="0">
                <a:solidFill>
                  <a:prstClr val="black"/>
                </a:solidFill>
                <a:latin typeface="Calibri"/>
                <a:hlinkClick r:id="rId3"/>
              </a:rPr>
              <a:t>www.gutenberg.org</a:t>
            </a:r>
            <a:endParaRPr lang="el-GR" sz="1200" dirty="0">
              <a:solidFill>
                <a:prstClr val="black"/>
              </a:solidFill>
              <a:latin typeface="Calibri"/>
            </a:endParaRPr>
          </a:p>
        </p:txBody>
      </p:sp>
      <p:pic>
        <p:nvPicPr>
          <p:cNvPr id="5" name="Picture 3" descr="Σύγχρονος κάθετος αργαλειός &#10;"/>
          <p:cNvPicPr>
            <a:picLocks noChangeAspect="1" noChangeArrowheads="1"/>
          </p:cNvPicPr>
          <p:nvPr/>
        </p:nvPicPr>
        <p:blipFill>
          <a:blip r:embed="rId4"/>
          <a:srcRect l="5307" r="4480"/>
          <a:stretch>
            <a:fillRect/>
          </a:stretch>
        </p:blipFill>
        <p:spPr>
          <a:xfrm>
            <a:off x="5004048" y="1241515"/>
            <a:ext cx="3643312" cy="3028950"/>
          </a:xfrm>
          <a:prstGeom prst="rect">
            <a:avLst/>
          </a:prstGeom>
          <a:ln>
            <a:solidFill>
              <a:schemeClr val="accent4">
                <a:lumMod val="60000"/>
                <a:lumOff val="40000"/>
              </a:schemeClr>
            </a:solidFill>
          </a:ln>
          <a:effectLst/>
        </p:spPr>
      </p:pic>
      <p:sp>
        <p:nvSpPr>
          <p:cNvPr id="11270" name="5 - Ορθογώνιο"/>
          <p:cNvSpPr>
            <a:spLocks noChangeArrowheads="1"/>
          </p:cNvSpPr>
          <p:nvPr/>
        </p:nvSpPr>
        <p:spPr bwMode="auto">
          <a:xfrm>
            <a:off x="5004048" y="4470124"/>
            <a:ext cx="3643312" cy="400110"/>
          </a:xfrm>
          <a:prstGeom prst="rect">
            <a:avLst/>
          </a:prstGeom>
          <a:solidFill>
            <a:srgbClr val="604A7B"/>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Σύγχρονος κάθετος αργαλειός </a:t>
            </a:r>
          </a:p>
        </p:txBody>
      </p:sp>
      <p:sp>
        <p:nvSpPr>
          <p:cNvPr id="12" name="Rectangle 8"/>
          <p:cNvSpPr/>
          <p:nvPr/>
        </p:nvSpPr>
        <p:spPr>
          <a:xfrm rot="16200000">
            <a:off x="7745397" y="2602771"/>
            <a:ext cx="226559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5"/>
              </a:rPr>
              <a:t>Loomwork</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err="1" smtClean="0">
                <a:solidFill>
                  <a:prstClr val="black"/>
                </a:solidFill>
                <a:latin typeface="Calibri"/>
                <a:hlinkClick r:id="rId6"/>
              </a:rPr>
              <a:t>Lokal_Profil</a:t>
            </a:r>
            <a:r>
              <a:rPr lang="el-GR" sz="1200" dirty="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7"/>
              </a:rPr>
              <a:t>CC BY-SA 3.0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542268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2"/>
          <p:cNvSpPr>
            <a:spLocks noGrp="1"/>
          </p:cNvSpPr>
          <p:nvPr>
            <p:ph type="title"/>
          </p:nvPr>
        </p:nvSpPr>
        <p:spPr>
          <a:xfrm>
            <a:off x="467544" y="116632"/>
            <a:ext cx="8229600" cy="908720"/>
          </a:xfrm>
        </p:spPr>
        <p:txBody>
          <a:bodyPr/>
          <a:lstStyle/>
          <a:p>
            <a:r>
              <a:rPr lang="el-GR" dirty="0"/>
              <a:t>Ο Κάθετος </a:t>
            </a:r>
            <a:r>
              <a:rPr lang="el-GR" dirty="0" smtClean="0"/>
              <a:t>αργαλειός </a:t>
            </a:r>
            <a:r>
              <a:rPr lang="el-GR" sz="3200" b="0" dirty="0" smtClean="0"/>
              <a:t>( 3 από 4)</a:t>
            </a:r>
            <a:endParaRPr lang="el-GR" sz="3200" b="0" dirty="0"/>
          </a:p>
        </p:txBody>
      </p:sp>
      <p:sp>
        <p:nvSpPr>
          <p:cNvPr id="12290" name="2 - Θέση περιεχομένου"/>
          <p:cNvSpPr>
            <a:spLocks noGrp="1"/>
          </p:cNvSpPr>
          <p:nvPr>
            <p:ph idx="1"/>
          </p:nvPr>
        </p:nvSpPr>
        <p:spPr/>
        <p:txBody>
          <a:bodyPr>
            <a:normAutofit lnSpcReduction="10000"/>
          </a:bodyPr>
          <a:lstStyle/>
          <a:p>
            <a:pPr marL="360000" indent="-360000" eaLnBrk="1" hangingPunct="1">
              <a:lnSpc>
                <a:spcPct val="120000"/>
              </a:lnSpc>
              <a:spcBef>
                <a:spcPts val="1200"/>
              </a:spcBef>
            </a:pPr>
            <a:r>
              <a:rPr lang="el-GR" altLang="el-GR" sz="2400" dirty="0" smtClean="0">
                <a:cs typeface="Arial" charset="0"/>
              </a:rPr>
              <a:t>Το ύφασμα σχηματίζεται στο κάτω μέρος του αργαλειού,</a:t>
            </a:r>
          </a:p>
          <a:p>
            <a:pPr marL="360000" indent="-360000" eaLnBrk="1" hangingPunct="1">
              <a:lnSpc>
                <a:spcPct val="120000"/>
              </a:lnSpc>
              <a:spcBef>
                <a:spcPts val="1200"/>
              </a:spcBef>
            </a:pPr>
            <a:r>
              <a:rPr lang="el-GR" altLang="el-GR" sz="2400" dirty="0" smtClean="0">
                <a:cs typeface="Arial" charset="0"/>
              </a:rPr>
              <a:t>Οι υφαντές/</a:t>
            </a:r>
            <a:r>
              <a:rPr lang="el-GR" altLang="el-GR" sz="2400" dirty="0" err="1" smtClean="0">
                <a:cs typeface="Arial" charset="0"/>
              </a:rPr>
              <a:t>ντρες</a:t>
            </a:r>
            <a:r>
              <a:rPr lang="el-GR" altLang="el-GR" sz="2400" dirty="0" smtClean="0">
                <a:cs typeface="Arial" charset="0"/>
              </a:rPr>
              <a:t> κάθονται σε πάγκο μπροστά από τον αργαλειό σε στάση πολύ πιο άνετη από ότι στον οριζόντιο αργαλειό,</a:t>
            </a:r>
          </a:p>
          <a:p>
            <a:pPr marL="360000" indent="-360000" eaLnBrk="1" hangingPunct="1">
              <a:lnSpc>
                <a:spcPct val="120000"/>
              </a:lnSpc>
              <a:spcBef>
                <a:spcPts val="1200"/>
              </a:spcBef>
            </a:pPr>
            <a:r>
              <a:rPr lang="el-GR" altLang="el-GR" sz="2400" dirty="0" smtClean="0">
                <a:cs typeface="Arial" charset="0"/>
              </a:rPr>
              <a:t>Σε αναπαραστάσεις που σώζονται σε Αιγυπτιακές τοιχογραφίες αναπαρίστανται μόνο άνδρες υφαντές και μπορεί αν είναι περισσότεροι από ένας ανάλογα με το πλάτος του,</a:t>
            </a:r>
          </a:p>
          <a:p>
            <a:pPr marL="360000" indent="-360000" eaLnBrk="1" hangingPunct="1">
              <a:lnSpc>
                <a:spcPct val="120000"/>
              </a:lnSpc>
              <a:spcBef>
                <a:spcPts val="1200"/>
              </a:spcBef>
            </a:pPr>
            <a:r>
              <a:rPr lang="el-GR" altLang="el-GR" sz="2400" dirty="0" smtClean="0">
                <a:cs typeface="Arial" charset="0"/>
              </a:rPr>
              <a:t>Αντικατέστησε πλήρως τον οριζόντιο αργαλειό προφανώς λόγω της πιο άνετης στάσης των υφαντών αλλά και του μήκους του παραγόμενου υφάσματος.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2142784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2"/>
          <p:cNvSpPr>
            <a:spLocks noGrp="1"/>
          </p:cNvSpPr>
          <p:nvPr>
            <p:ph type="title"/>
          </p:nvPr>
        </p:nvSpPr>
        <p:spPr>
          <a:xfrm>
            <a:off x="467544" y="116632"/>
            <a:ext cx="8229600" cy="908720"/>
          </a:xfrm>
        </p:spPr>
        <p:txBody>
          <a:bodyPr/>
          <a:lstStyle/>
          <a:p>
            <a:r>
              <a:rPr lang="el-GR" dirty="0"/>
              <a:t>Ο Κάθετος </a:t>
            </a:r>
            <a:r>
              <a:rPr lang="el-GR" dirty="0" smtClean="0"/>
              <a:t>αργαλειός </a:t>
            </a:r>
            <a:r>
              <a:rPr lang="el-GR" sz="3200" b="0" dirty="0" smtClean="0"/>
              <a:t>( 4 από 4)</a:t>
            </a:r>
            <a:endParaRPr lang="el-GR" sz="3200" b="0" dirty="0"/>
          </a:p>
        </p:txBody>
      </p:sp>
      <p:sp>
        <p:nvSpPr>
          <p:cNvPr id="13314" name="2 - Θέση περιεχομένου"/>
          <p:cNvSpPr>
            <a:spLocks noGrp="1"/>
          </p:cNvSpPr>
          <p:nvPr>
            <p:ph idx="1"/>
          </p:nvPr>
        </p:nvSpPr>
        <p:spPr/>
        <p:txBody>
          <a:bodyPr>
            <a:normAutofit/>
          </a:bodyPr>
          <a:lstStyle/>
          <a:p>
            <a:pPr eaLnBrk="1" hangingPunct="1">
              <a:lnSpc>
                <a:spcPct val="120000"/>
              </a:lnSpc>
              <a:spcBef>
                <a:spcPts val="1200"/>
              </a:spcBef>
            </a:pPr>
            <a:r>
              <a:rPr lang="el-GR" altLang="el-GR" sz="2400" dirty="0" smtClean="0">
                <a:cs typeface="Arial" charset="0"/>
              </a:rPr>
              <a:t>Δεν υπάρχουν ενδείξεις για την παρουσία του αργαλειού αυτού στην Ελλάδα κατά την προϊστορική περίοδο, όμως δεν μπορεί να αποκλειστεί η χρήση του,</a:t>
            </a:r>
          </a:p>
          <a:p>
            <a:pPr eaLnBrk="1" hangingPunct="1">
              <a:lnSpc>
                <a:spcPct val="120000"/>
              </a:lnSpc>
              <a:spcBef>
                <a:spcPts val="1200"/>
              </a:spcBef>
            </a:pPr>
            <a:r>
              <a:rPr lang="el-GR" altLang="el-GR" sz="2400" dirty="0" smtClean="0">
                <a:cs typeface="Arial" charset="0"/>
              </a:rPr>
              <a:t>Στα νεότερα χρόνια ο όρθιος αργαλειός χρησιμοποιούνταν για την ύφανση </a:t>
            </a:r>
            <a:r>
              <a:rPr lang="el-GR" altLang="el-GR" sz="2400" b="1" dirty="0" smtClean="0">
                <a:cs typeface="Arial" charset="0"/>
              </a:rPr>
              <a:t>κουβερτών</a:t>
            </a:r>
            <a:r>
              <a:rPr lang="el-GR" altLang="el-GR" sz="2400" dirty="0" smtClean="0">
                <a:cs typeface="Arial" charset="0"/>
              </a:rPr>
              <a:t> και </a:t>
            </a:r>
            <a:r>
              <a:rPr lang="el-GR" altLang="el-GR" sz="2400" b="1" dirty="0" smtClean="0">
                <a:cs typeface="Arial" charset="0"/>
              </a:rPr>
              <a:t>ταπέτων</a:t>
            </a:r>
            <a:r>
              <a:rPr lang="el-GR" altLang="el-GR" sz="2400" dirty="0" smtClean="0">
                <a:cs typeface="Arial" charset="0"/>
              </a:rPr>
              <a:t>, με υφάδι (όχι με κόμπους) καθώς και ψάθες και χοντρά στρωσίδια από </a:t>
            </a:r>
            <a:r>
              <a:rPr lang="el-GR" altLang="el-GR" sz="2400" dirty="0" err="1" smtClean="0">
                <a:cs typeface="Arial" charset="0"/>
              </a:rPr>
              <a:t>κατσικότριχα</a:t>
            </a:r>
            <a:r>
              <a:rPr lang="el-GR" altLang="el-GR" sz="2400" dirty="0">
                <a:cs typeface="Arial" charset="0"/>
              </a:rPr>
              <a:t>,</a:t>
            </a:r>
            <a:endParaRPr lang="el-GR" altLang="el-GR" sz="2400" dirty="0" smtClean="0">
              <a:cs typeface="Arial" charset="0"/>
            </a:endParaRPr>
          </a:p>
          <a:p>
            <a:pPr eaLnBrk="1" hangingPunct="1">
              <a:lnSpc>
                <a:spcPct val="120000"/>
              </a:lnSpc>
              <a:spcBef>
                <a:spcPts val="1200"/>
              </a:spcBef>
            </a:pPr>
            <a:r>
              <a:rPr lang="el-GR" altLang="el-GR" sz="2400" dirty="0" smtClean="0">
                <a:cs typeface="Arial" charset="0"/>
              </a:rPr>
              <a:t>O όρθιος αργαλειός στην Ελλάδα λέγεται </a:t>
            </a:r>
            <a:r>
              <a:rPr lang="el-GR" altLang="el-GR" sz="2400" b="1" dirty="0" err="1" smtClean="0">
                <a:cs typeface="Arial" charset="0"/>
              </a:rPr>
              <a:t>ανδρομιδίσιος</a:t>
            </a:r>
            <a:r>
              <a:rPr lang="el-GR" altLang="el-GR" sz="2400" dirty="0" smtClean="0">
                <a:cs typeface="Arial" charset="0"/>
              </a:rPr>
              <a:t> ή </a:t>
            </a:r>
            <a:r>
              <a:rPr lang="el-GR" altLang="el-GR" sz="2400" b="1" dirty="0" err="1" smtClean="0">
                <a:cs typeface="Arial" charset="0"/>
              </a:rPr>
              <a:t>χαραμίσιος</a:t>
            </a:r>
            <a:r>
              <a:rPr lang="el-GR" altLang="el-GR" sz="2400" dirty="0" smtClean="0">
                <a:cs typeface="Arial" charset="0"/>
              </a:rPr>
              <a:t> ανάλογα με τον προορισμό του.</a:t>
            </a: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3612437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Κάθετος αργαλειός με </a:t>
            </a:r>
            <a:r>
              <a:rPr lang="el-GR" dirty="0" smtClean="0"/>
              <a:t>βάρη </a:t>
            </a:r>
            <a:r>
              <a:rPr lang="el-GR" sz="3200" b="0" dirty="0" smtClean="0"/>
              <a:t>(1 από 5)</a:t>
            </a:r>
            <a:endParaRPr lang="el-GR" sz="3200" b="0" dirty="0"/>
          </a:p>
        </p:txBody>
      </p:sp>
      <p:sp>
        <p:nvSpPr>
          <p:cNvPr id="39939" name="2 - Θέση περιεχομένου"/>
          <p:cNvSpPr>
            <a:spLocks noGrp="1"/>
          </p:cNvSpPr>
          <p:nvPr>
            <p:ph idx="1"/>
          </p:nvPr>
        </p:nvSpPr>
        <p:spPr/>
        <p:txBody>
          <a:bodyPr rtlCol="0">
            <a:normAutofit/>
          </a:bodyPr>
          <a:lstStyle/>
          <a:p>
            <a:pPr eaLnBrk="1" fontAlgn="auto" hangingPunct="1">
              <a:lnSpc>
                <a:spcPct val="120000"/>
              </a:lnSpc>
              <a:spcBef>
                <a:spcPts val="1200"/>
              </a:spcBef>
              <a:spcAft>
                <a:spcPts val="0"/>
              </a:spcAft>
              <a:buFont typeface="Arial" pitchFamily="34" charset="0"/>
              <a:buChar char="•"/>
              <a:defRPr/>
            </a:pPr>
            <a:r>
              <a:rPr lang="el-GR" sz="2400" dirty="0" smtClean="0">
                <a:cs typeface="Arial" charset="0"/>
              </a:rPr>
              <a:t>Είναι ο κύριος τύπος αργαλειού της κλασικής αρχαιότητας και ο κύριος τύπος αργαλειού της κλασικής Ελλάδας,</a:t>
            </a:r>
          </a:p>
          <a:p>
            <a:pPr eaLnBrk="1" fontAlgn="auto" hangingPunct="1">
              <a:lnSpc>
                <a:spcPct val="120000"/>
              </a:lnSpc>
              <a:spcBef>
                <a:spcPts val="1200"/>
              </a:spcBef>
              <a:spcAft>
                <a:spcPts val="0"/>
              </a:spcAft>
              <a:buFont typeface="Arial" pitchFamily="34" charset="0"/>
              <a:buChar char="•"/>
              <a:defRPr/>
            </a:pPr>
            <a:r>
              <a:rPr lang="el-GR" sz="2400" dirty="0" smtClean="0">
                <a:cs typeface="Arial" charset="0"/>
              </a:rPr>
              <a:t>Αποτελείται από δύο δοκάρια κάθετα (</a:t>
            </a:r>
            <a:r>
              <a:rPr lang="el-GR" sz="2400" dirty="0" err="1" smtClean="0">
                <a:cs typeface="Arial" charset="0"/>
              </a:rPr>
              <a:t>ιστόποδες</a:t>
            </a:r>
            <a:r>
              <a:rPr lang="el-GR" sz="2400" dirty="0" smtClean="0">
                <a:cs typeface="Arial" charset="0"/>
              </a:rPr>
              <a:t>)  και ένα οριζόντιο (</a:t>
            </a:r>
            <a:r>
              <a:rPr lang="el-GR" sz="2400" dirty="0" err="1" smtClean="0">
                <a:cs typeface="Arial" charset="0"/>
              </a:rPr>
              <a:t>αντίον</a:t>
            </a:r>
            <a:r>
              <a:rPr lang="el-GR" sz="2400" dirty="0" smtClean="0">
                <a:cs typeface="Arial" charset="0"/>
              </a:rPr>
              <a:t>) που ενώνει τα κάθετα στο επάνω μέρος. Στο οριζόντιο δοκάρι στερεώνονται τα στημόνια, τα οποία τεντώνονται από μια σειρά βάρη που είναι δεμένα στο κάτω μέρος τους,</a:t>
            </a:r>
          </a:p>
          <a:p>
            <a:pPr eaLnBrk="1" fontAlgn="auto" hangingPunct="1">
              <a:lnSpc>
                <a:spcPct val="120000"/>
              </a:lnSpc>
              <a:spcBef>
                <a:spcPts val="1200"/>
              </a:spcBef>
              <a:spcAft>
                <a:spcPts val="0"/>
              </a:spcAft>
              <a:buFont typeface="Arial" pitchFamily="34" charset="0"/>
              <a:buChar char="•"/>
              <a:defRPr/>
            </a:pPr>
            <a:r>
              <a:rPr lang="el-GR" sz="2400" dirty="0" smtClean="0">
                <a:cs typeface="Arial" charset="0"/>
              </a:rPr>
              <a:t>Η βασική διαφορά με τον κάθετο αργαλειό είναι ότι τοποθετείται υπό κλίση και ότι το ύφασμα σχηματίζεται στο επάνω μέρος των στημονιών.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911783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r>
              <a:rPr lang="el-GR" dirty="0">
                <a:solidFill>
                  <a:srgbClr val="8064A2">
                    <a:lumMod val="75000"/>
                  </a:srgbClr>
                </a:solidFill>
              </a:rPr>
              <a:t>Κάθετος αργαλειός με βάρη </a:t>
            </a:r>
            <a:r>
              <a:rPr lang="el-GR" sz="3200" b="0" dirty="0" smtClean="0">
                <a:solidFill>
                  <a:srgbClr val="8064A2">
                    <a:lumMod val="75000"/>
                  </a:srgbClr>
                </a:solidFill>
              </a:rPr>
              <a:t>(2 </a:t>
            </a:r>
            <a:r>
              <a:rPr lang="el-GR" sz="3200" b="0" dirty="0">
                <a:solidFill>
                  <a:srgbClr val="8064A2">
                    <a:lumMod val="75000"/>
                  </a:srgbClr>
                </a:solidFill>
              </a:rPr>
              <a:t>από </a:t>
            </a:r>
            <a:r>
              <a:rPr lang="el-GR" sz="3200" b="0" dirty="0" smtClean="0">
                <a:solidFill>
                  <a:srgbClr val="8064A2">
                    <a:lumMod val="75000"/>
                  </a:srgbClr>
                </a:solidFill>
              </a:rPr>
              <a:t>5)</a:t>
            </a:r>
            <a:endParaRPr lang="el-GR" altLang="el-GR" sz="4000" dirty="0" smtClean="0"/>
          </a:p>
        </p:txBody>
      </p:sp>
      <p:sp>
        <p:nvSpPr>
          <p:cNvPr id="40963" name="2 - Θέση περιεχομένου"/>
          <p:cNvSpPr>
            <a:spLocks noGrp="1"/>
          </p:cNvSpPr>
          <p:nvPr>
            <p:ph idx="1"/>
          </p:nvPr>
        </p:nvSpPr>
        <p:spPr>
          <a:xfrm>
            <a:off x="395536" y="1124744"/>
            <a:ext cx="8507288" cy="5544616"/>
          </a:xfrm>
        </p:spPr>
        <p:txBody>
          <a:bodyPr rtlCol="0">
            <a:noAutofit/>
          </a:bodyPr>
          <a:lstStyle/>
          <a:p>
            <a:pPr eaLnBrk="1" fontAlgn="auto" hangingPunct="1">
              <a:lnSpc>
                <a:spcPct val="120000"/>
              </a:lnSpc>
              <a:spcBef>
                <a:spcPts val="1200"/>
              </a:spcBef>
              <a:spcAft>
                <a:spcPts val="0"/>
              </a:spcAft>
              <a:buFont typeface="Arial" pitchFamily="34" charset="0"/>
              <a:buChar char="•"/>
              <a:defRPr/>
            </a:pPr>
            <a:r>
              <a:rPr lang="el-GR" sz="2400" dirty="0" smtClean="0">
                <a:cs typeface="Arial" charset="0"/>
              </a:rPr>
              <a:t>Τα στημόνια χωρίζονται κανονικά σε δύο σειρές (μονά και ζυγά),</a:t>
            </a:r>
          </a:p>
          <a:p>
            <a:pPr eaLnBrk="1" fontAlgn="auto" hangingPunct="1">
              <a:lnSpc>
                <a:spcPct val="120000"/>
              </a:lnSpc>
              <a:spcBef>
                <a:spcPts val="1200"/>
              </a:spcBef>
              <a:spcAft>
                <a:spcPts val="0"/>
              </a:spcAft>
              <a:buFont typeface="Arial" pitchFamily="34" charset="0"/>
              <a:buChar char="•"/>
              <a:defRPr/>
            </a:pPr>
            <a:r>
              <a:rPr lang="el-GR" sz="2400" dirty="0" smtClean="0">
                <a:cs typeface="Arial" charset="0"/>
              </a:rPr>
              <a:t>Η μία σειρά περνάει έξω από τον κανόνα και η δεύτερη κρέμεται κάθετα :</a:t>
            </a:r>
          </a:p>
          <a:p>
            <a:pPr lvl="1" eaLnBrk="1" fontAlgn="auto" hangingPunct="1">
              <a:lnSpc>
                <a:spcPct val="120000"/>
              </a:lnSpc>
              <a:spcBef>
                <a:spcPts val="1200"/>
              </a:spcBef>
              <a:spcAft>
                <a:spcPts val="0"/>
              </a:spcAft>
              <a:buFont typeface="Arial" pitchFamily="34" charset="0"/>
              <a:buChar char="–"/>
              <a:defRPr/>
            </a:pPr>
            <a:r>
              <a:rPr lang="el-GR" sz="2400" dirty="0" smtClean="0">
                <a:cs typeface="Arial" charset="0"/>
              </a:rPr>
              <a:t>Δημιουργείται έτσι το πρώτο άνοιγμα για το πέρασμα της σαΐτας,</a:t>
            </a:r>
          </a:p>
          <a:p>
            <a:pPr lvl="1" eaLnBrk="1" fontAlgn="auto" hangingPunct="1">
              <a:lnSpc>
                <a:spcPct val="120000"/>
              </a:lnSpc>
              <a:spcBef>
                <a:spcPts val="1200"/>
              </a:spcBef>
              <a:spcAft>
                <a:spcPts val="0"/>
              </a:spcAft>
              <a:buFont typeface="Arial" pitchFamily="34" charset="0"/>
              <a:buChar char="–"/>
              <a:defRPr/>
            </a:pPr>
            <a:r>
              <a:rPr lang="el-GR" sz="2400" dirty="0" smtClean="0">
                <a:cs typeface="Arial" charset="0"/>
              </a:rPr>
              <a:t>Το δεύτερο άνοιγμα σχηματίζεται με την μετακίνηση του κανόνα προς τα πίσω, όπως και στους άλλους τύπους αργαλειών,</a:t>
            </a:r>
          </a:p>
          <a:p>
            <a:pPr lvl="1" eaLnBrk="1" fontAlgn="auto" hangingPunct="1">
              <a:lnSpc>
                <a:spcPct val="120000"/>
              </a:lnSpc>
              <a:spcBef>
                <a:spcPts val="1200"/>
              </a:spcBef>
              <a:spcAft>
                <a:spcPts val="0"/>
              </a:spcAft>
              <a:buFont typeface="Arial" pitchFamily="34" charset="0"/>
              <a:buChar char="–"/>
              <a:defRPr/>
            </a:pPr>
            <a:r>
              <a:rPr lang="el-GR" sz="2400" dirty="0" smtClean="0">
                <a:cs typeface="Arial" charset="0"/>
              </a:rPr>
              <a:t>Οι κανόνες στηρίζονται σε προεξοχές πάνω στα κάθετα δοκάρια.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312006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8064A2">
                    <a:lumMod val="75000"/>
                  </a:srgbClr>
                </a:solidFill>
              </a:rPr>
              <a:t>Κάθετος αργαλειός με βάρη </a:t>
            </a:r>
            <a:r>
              <a:rPr lang="el-GR" sz="3200" b="0" dirty="0" smtClean="0">
                <a:solidFill>
                  <a:srgbClr val="8064A2">
                    <a:lumMod val="75000"/>
                  </a:srgbClr>
                </a:solidFill>
              </a:rPr>
              <a:t>(3 </a:t>
            </a:r>
            <a:r>
              <a:rPr lang="el-GR" sz="3200" b="0" dirty="0">
                <a:solidFill>
                  <a:srgbClr val="8064A2">
                    <a:lumMod val="75000"/>
                  </a:srgbClr>
                </a:solidFill>
              </a:rPr>
              <a:t>από </a:t>
            </a:r>
            <a:r>
              <a:rPr lang="el-GR" sz="3200" b="0" dirty="0" smtClean="0">
                <a:solidFill>
                  <a:srgbClr val="8064A2">
                    <a:lumMod val="75000"/>
                  </a:srgbClr>
                </a:solidFill>
              </a:rPr>
              <a:t>5)</a:t>
            </a:r>
            <a:endParaRPr lang="el-GR" dirty="0"/>
          </a:p>
        </p:txBody>
      </p:sp>
      <p:pic>
        <p:nvPicPr>
          <p:cNvPr id="16387" name="Picture 4" descr="Κάθετος αργαλειός με βάρη&#1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703783" y="1193085"/>
            <a:ext cx="4420774" cy="5040313"/>
          </a:xfrm>
          <a:prstGeom prst="rect">
            <a:avLst/>
          </a:prstGeom>
          <a:ln>
            <a:solidFill>
              <a:schemeClr val="accent4">
                <a:lumMod val="60000"/>
                <a:lumOff val="40000"/>
              </a:schemeClr>
            </a:solidFill>
          </a:ln>
          <a:effectLst/>
        </p:spPr>
      </p:pic>
      <p:sp>
        <p:nvSpPr>
          <p:cNvPr id="8" name="Rectangle 8"/>
          <p:cNvSpPr/>
          <p:nvPr/>
        </p:nvSpPr>
        <p:spPr>
          <a:xfrm>
            <a:off x="725487" y="6233398"/>
            <a:ext cx="396044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WarpWeightedLoomCTMLodzPoland</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err="1" smtClean="0">
                <a:solidFill>
                  <a:prstClr val="black"/>
                </a:solidFill>
                <a:latin typeface="Calibri"/>
                <a:hlinkClick r:id="rId4"/>
              </a:rPr>
              <a:t>ArtProf</a:t>
            </a:r>
            <a:r>
              <a:rPr lang="el-GR" sz="1200" dirty="0">
                <a:solidFill>
                  <a:prstClr val="black"/>
                </a:solidFill>
                <a:latin typeface="Calibri"/>
              </a:rPr>
              <a:t> </a:t>
            </a:r>
            <a:endParaRPr lang="en-US" sz="1200" dirty="0" smtClean="0">
              <a:solidFill>
                <a:prstClr val="black"/>
              </a:solidFill>
              <a:latin typeface="Calibri"/>
            </a:endParaRPr>
          </a:p>
          <a:p>
            <a:pPr algn="ct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BY-SA 3.0</a:t>
            </a:r>
            <a:endParaRPr lang="en-US" sz="1200" dirty="0">
              <a:solidFill>
                <a:prstClr val="black"/>
              </a:solidFill>
              <a:latin typeface="Calibri"/>
            </a:endParaRPr>
          </a:p>
        </p:txBody>
      </p:sp>
      <p:pic>
        <p:nvPicPr>
          <p:cNvPr id="26626" name="Picture 2" descr="Κάθετος αργαλειός με βάρη&#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6008" y="1181267"/>
            <a:ext cx="2652463" cy="4377002"/>
          </a:xfrm>
          <a:prstGeom prst="rect">
            <a:avLst/>
          </a:prstGeom>
          <a:ln>
            <a:solidFill>
              <a:schemeClr val="accent4">
                <a:lumMod val="60000"/>
                <a:lumOff val="40000"/>
              </a:schemeClr>
            </a:solidFill>
          </a:ln>
          <a:effectLst/>
          <a:extLst>
            <a:ext uri="{909E8E84-426E-40DD-AFC4-6F175D3DCCD1}">
              <a14:hiddenFill xmlns:a14="http://schemas.microsoft.com/office/drawing/2010/main">
                <a:solidFill>
                  <a:srgbClr val="FFFFFF"/>
                </a:solidFill>
              </a14:hiddenFill>
            </a:ext>
          </a:extLst>
        </p:spPr>
      </p:pic>
      <p:sp>
        <p:nvSpPr>
          <p:cNvPr id="16389" name="6 - TextBox"/>
          <p:cNvSpPr txBox="1">
            <a:spLocks noChangeArrowheads="1"/>
          </p:cNvSpPr>
          <p:nvPr/>
        </p:nvSpPr>
        <p:spPr bwMode="auto">
          <a:xfrm>
            <a:off x="5406007" y="5833288"/>
            <a:ext cx="3024336" cy="400110"/>
          </a:xfrm>
          <a:prstGeom prst="rect">
            <a:avLst/>
          </a:prstGeom>
          <a:solidFill>
            <a:srgbClr val="604A7B"/>
          </a:solidFill>
          <a:ln w="9525">
            <a:no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Κάθετοι αργαλειοί με βάρη</a:t>
            </a:r>
          </a:p>
        </p:txBody>
      </p:sp>
      <p:sp>
        <p:nvSpPr>
          <p:cNvPr id="9" name="Rectangle 8"/>
          <p:cNvSpPr/>
          <p:nvPr/>
        </p:nvSpPr>
        <p:spPr>
          <a:xfrm rot="16200000">
            <a:off x="5985481" y="3229344"/>
            <a:ext cx="4377001" cy="261610"/>
          </a:xfrm>
          <a:prstGeom prst="rect">
            <a:avLst/>
          </a:prstGeom>
        </p:spPr>
        <p:txBody>
          <a:bodyPr wrap="square">
            <a:spAutoFit/>
          </a:bodyPr>
          <a:lstStyle/>
          <a:p>
            <a:r>
              <a:rPr lang="en-US" sz="1100" dirty="0" smtClean="0">
                <a:solidFill>
                  <a:prstClr val="black">
                    <a:lumMod val="65000"/>
                    <a:lumOff val="35000"/>
                  </a:prstClr>
                </a:solidFill>
                <a:latin typeface="Calibri"/>
              </a:rPr>
              <a:t>“</a:t>
            </a:r>
            <a:r>
              <a:rPr lang="en-US" sz="1100" dirty="0" smtClean="0">
                <a:solidFill>
                  <a:prstClr val="black"/>
                </a:solidFill>
                <a:latin typeface="Calibri"/>
                <a:hlinkClick r:id="rId7"/>
              </a:rPr>
              <a:t>Vertical loom</a:t>
            </a:r>
            <a:r>
              <a:rPr lang="en-US" sz="1100" dirty="0" smtClean="0">
                <a:solidFill>
                  <a:prstClr val="black">
                    <a:lumMod val="65000"/>
                    <a:lumOff val="35000"/>
                  </a:prstClr>
                </a:solidFill>
                <a:latin typeface="Calibri"/>
              </a:rPr>
              <a:t>”,</a:t>
            </a:r>
            <a:r>
              <a:rPr lang="el-GR" sz="1100" dirty="0" smtClean="0">
                <a:solidFill>
                  <a:prstClr val="black">
                    <a:lumMod val="65000"/>
                    <a:lumOff val="35000"/>
                  </a:prstClr>
                </a:solidFill>
                <a:latin typeface="Calibri"/>
              </a:rPr>
              <a:t> από</a:t>
            </a:r>
            <a:r>
              <a:rPr lang="en-US" sz="1100" dirty="0" smtClean="0">
                <a:solidFill>
                  <a:prstClr val="black">
                    <a:lumMod val="65000"/>
                    <a:lumOff val="35000"/>
                  </a:prstClr>
                </a:solidFill>
                <a:latin typeface="Calibri"/>
              </a:rPr>
              <a:t>  </a:t>
            </a:r>
            <a:r>
              <a:rPr lang="en-US" sz="1100" dirty="0" err="1" smtClean="0">
                <a:solidFill>
                  <a:prstClr val="black"/>
                </a:solidFill>
                <a:latin typeface="Calibri"/>
                <a:hlinkClick r:id="rId7"/>
              </a:rPr>
              <a:t>gordontour</a:t>
            </a:r>
            <a:r>
              <a:rPr lang="el-GR" sz="1100" dirty="0">
                <a:solidFill>
                  <a:prstClr val="black"/>
                </a:solidFill>
                <a:latin typeface="Calibri"/>
              </a:rPr>
              <a:t> </a:t>
            </a:r>
            <a:r>
              <a:rPr lang="el-GR" sz="1100" dirty="0" smtClean="0">
                <a:solidFill>
                  <a:prstClr val="black">
                    <a:lumMod val="65000"/>
                    <a:lumOff val="35000"/>
                  </a:prstClr>
                </a:solidFill>
                <a:latin typeface="Calibri"/>
              </a:rPr>
              <a:t>διαθέσιμο με άδεια </a:t>
            </a:r>
            <a:r>
              <a:rPr lang="en-US" sz="1100" dirty="0">
                <a:solidFill>
                  <a:prstClr val="black"/>
                </a:solidFill>
                <a:latin typeface="Calibri"/>
                <a:hlinkClick r:id="rId8"/>
              </a:rPr>
              <a:t>CC BY-NC-ND 2.0</a:t>
            </a:r>
            <a:endParaRPr lang="en-US" sz="11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080831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pPr>
              <a:defRPr/>
            </a:pPr>
            <a:r>
              <a:rPr lang="el-GR" dirty="0">
                <a:solidFill>
                  <a:srgbClr val="8064A2">
                    <a:lumMod val="75000"/>
                  </a:srgbClr>
                </a:solidFill>
              </a:rPr>
              <a:t>Κάθετος αργαλειός με βάρη </a:t>
            </a:r>
            <a:r>
              <a:rPr lang="el-GR" sz="3200" b="0" dirty="0" smtClean="0">
                <a:solidFill>
                  <a:srgbClr val="8064A2">
                    <a:lumMod val="75000"/>
                  </a:srgbClr>
                </a:solidFill>
              </a:rPr>
              <a:t>(4 </a:t>
            </a:r>
            <a:r>
              <a:rPr lang="el-GR" sz="3200" b="0" dirty="0">
                <a:solidFill>
                  <a:srgbClr val="8064A2">
                    <a:lumMod val="75000"/>
                  </a:srgbClr>
                </a:solidFill>
              </a:rPr>
              <a:t>από 5)</a:t>
            </a:r>
            <a:endParaRPr lang="el-GR" sz="3600" dirty="0" smtClean="0">
              <a:solidFill>
                <a:schemeClr val="accent4">
                  <a:lumMod val="75000"/>
                </a:schemeClr>
              </a:solidFill>
            </a:endParaRPr>
          </a:p>
        </p:txBody>
      </p:sp>
      <p:sp>
        <p:nvSpPr>
          <p:cNvPr id="17411" name="2 - Θέση περιεχομένου"/>
          <p:cNvSpPr>
            <a:spLocks noGrp="1"/>
          </p:cNvSpPr>
          <p:nvPr>
            <p:ph idx="1"/>
          </p:nvPr>
        </p:nvSpPr>
        <p:spPr/>
        <p:txBody>
          <a:bodyPr>
            <a:normAutofit/>
          </a:bodyPr>
          <a:lstStyle/>
          <a:p>
            <a:pPr eaLnBrk="1" hangingPunct="1">
              <a:lnSpc>
                <a:spcPct val="120000"/>
              </a:lnSpc>
              <a:spcBef>
                <a:spcPts val="1200"/>
              </a:spcBef>
            </a:pPr>
            <a:r>
              <a:rPr lang="el-GR" altLang="el-GR" sz="2400" dirty="0" smtClean="0">
                <a:cs typeface="Arial" charset="0"/>
              </a:rPr>
              <a:t>Το μήκος του υφάσματος που μπορεί να υφανθεί είναι περιορισμένο, όσο και το ύψος των στημονιών.</a:t>
            </a:r>
          </a:p>
          <a:p>
            <a:pPr lvl="1" eaLnBrk="1" hangingPunct="1">
              <a:lnSpc>
                <a:spcPct val="120000"/>
              </a:lnSpc>
              <a:spcBef>
                <a:spcPts val="1200"/>
              </a:spcBef>
            </a:pPr>
            <a:r>
              <a:rPr lang="el-GR" altLang="el-GR" sz="2400" dirty="0" smtClean="0">
                <a:cs typeface="Arial" charset="0"/>
              </a:rPr>
              <a:t>Ο αργαλειός μπορούσε να τοποθετηθεί σε εξέδρα ώστε να χρησιμοποιούνται μακρύτερα στημόνια ή</a:t>
            </a:r>
          </a:p>
          <a:p>
            <a:pPr lvl="1" eaLnBrk="1" hangingPunct="1">
              <a:lnSpc>
                <a:spcPct val="120000"/>
              </a:lnSpc>
              <a:spcBef>
                <a:spcPts val="1200"/>
              </a:spcBef>
            </a:pPr>
            <a:r>
              <a:rPr lang="el-GR" altLang="el-GR" sz="2400" dirty="0" smtClean="0">
                <a:cs typeface="Arial" charset="0"/>
              </a:rPr>
              <a:t>Να σκαφτεί λάκκος κάτω από τα δοκάρια ώστε να υπάρχει χώρος για μακρύτερα στημόνια.</a:t>
            </a:r>
          </a:p>
          <a:p>
            <a:pPr eaLnBrk="1" hangingPunct="1">
              <a:lnSpc>
                <a:spcPct val="120000"/>
              </a:lnSpc>
              <a:spcBef>
                <a:spcPts val="1200"/>
              </a:spcBef>
            </a:pPr>
            <a:r>
              <a:rPr lang="el-GR" altLang="el-GR" sz="2400" dirty="0" smtClean="0">
                <a:cs typeface="Arial" charset="0"/>
              </a:rPr>
              <a:t>Ο αριθμός των στημονιών που δένονται σε κάθε ένα από τα υφαντικά βάρη (</a:t>
            </a:r>
            <a:r>
              <a:rPr lang="el-GR" altLang="el-GR" sz="2400" dirty="0" err="1" smtClean="0">
                <a:cs typeface="Arial" charset="0"/>
              </a:rPr>
              <a:t>αγνύθες</a:t>
            </a:r>
            <a:r>
              <a:rPr lang="el-GR" altLang="el-GR" sz="2400" dirty="0" smtClean="0">
                <a:cs typeface="Arial" charset="0"/>
              </a:rPr>
              <a:t>) εξαρτάται από το βάρος των </a:t>
            </a:r>
            <a:r>
              <a:rPr lang="el-GR" altLang="el-GR" sz="2400" dirty="0" err="1" smtClean="0">
                <a:cs typeface="Arial" charset="0"/>
              </a:rPr>
              <a:t>αγνύθων</a:t>
            </a:r>
            <a:r>
              <a:rPr lang="el-GR" altLang="el-GR" sz="2400" dirty="0" smtClean="0">
                <a:cs typeface="Arial" charset="0"/>
              </a:rPr>
              <a:t> και το πάχος των στημονιών.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1315727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pPr>
              <a:defRPr/>
            </a:pPr>
            <a:r>
              <a:rPr lang="el-GR" dirty="0">
                <a:solidFill>
                  <a:srgbClr val="8064A2">
                    <a:lumMod val="75000"/>
                  </a:srgbClr>
                </a:solidFill>
              </a:rPr>
              <a:t>Κάθετος αργαλειός με βάρη </a:t>
            </a:r>
            <a:r>
              <a:rPr lang="el-GR" sz="3200" b="0" dirty="0" smtClean="0">
                <a:solidFill>
                  <a:srgbClr val="8064A2">
                    <a:lumMod val="75000"/>
                  </a:srgbClr>
                </a:solidFill>
              </a:rPr>
              <a:t>(5 </a:t>
            </a:r>
            <a:r>
              <a:rPr lang="el-GR" sz="3200" b="0" dirty="0">
                <a:solidFill>
                  <a:srgbClr val="8064A2">
                    <a:lumMod val="75000"/>
                  </a:srgbClr>
                </a:solidFill>
              </a:rPr>
              <a:t>από 5)</a:t>
            </a:r>
            <a:endParaRPr lang="el-GR" sz="3600" dirty="0" smtClean="0">
              <a:solidFill>
                <a:schemeClr val="accent4">
                  <a:lumMod val="75000"/>
                </a:schemeClr>
              </a:solidFill>
            </a:endParaRPr>
          </a:p>
        </p:txBody>
      </p:sp>
      <p:sp>
        <p:nvSpPr>
          <p:cNvPr id="18435" name="2 - Θέση περιεχομένου"/>
          <p:cNvSpPr>
            <a:spLocks noGrp="1"/>
          </p:cNvSpPr>
          <p:nvPr>
            <p:ph idx="1"/>
          </p:nvPr>
        </p:nvSpPr>
        <p:spPr/>
        <p:txBody>
          <a:bodyPr>
            <a:normAutofit/>
          </a:bodyPr>
          <a:lstStyle/>
          <a:p>
            <a:pPr eaLnBrk="1" hangingPunct="1">
              <a:lnSpc>
                <a:spcPct val="120000"/>
              </a:lnSpc>
              <a:spcBef>
                <a:spcPts val="1200"/>
              </a:spcBef>
            </a:pPr>
            <a:r>
              <a:rPr lang="el-GR" altLang="el-GR" sz="2400" dirty="0" smtClean="0">
                <a:cs typeface="Arial" charset="0"/>
              </a:rPr>
              <a:t>Αγνύθες, υπάρχουν στην Ευρώπη από την Πρώιμη Νεολιθική Περίοδο,</a:t>
            </a:r>
          </a:p>
          <a:p>
            <a:pPr>
              <a:lnSpc>
                <a:spcPct val="120000"/>
              </a:lnSpc>
              <a:spcBef>
                <a:spcPts val="1200"/>
              </a:spcBef>
            </a:pPr>
            <a:r>
              <a:rPr lang="el-GR" altLang="el-GR" sz="2400" dirty="0" smtClean="0">
                <a:cs typeface="Arial" charset="0"/>
              </a:rPr>
              <a:t>Περισσότερες πληροφορίες για τον κάθετο αργαλειό με βάρη προέρχονται από αγγεία, όπως η τεφροδόχος από το </a:t>
            </a:r>
            <a:r>
              <a:rPr lang="en-US" altLang="el-GR" sz="2400" dirty="0" smtClean="0">
                <a:cs typeface="Arial" charset="0"/>
              </a:rPr>
              <a:t>Sopron </a:t>
            </a:r>
            <a:r>
              <a:rPr lang="el-GR" altLang="el-GR" sz="2400" dirty="0" smtClean="0">
                <a:cs typeface="Arial" charset="0"/>
              </a:rPr>
              <a:t>της Ουγγαρίας (αρχές της 1</a:t>
            </a:r>
            <a:r>
              <a:rPr lang="el-GR" altLang="el-GR" sz="2400" baseline="30000" dirty="0" smtClean="0">
                <a:cs typeface="Arial" charset="0"/>
              </a:rPr>
              <a:t>ης</a:t>
            </a:r>
            <a:r>
              <a:rPr lang="el-GR" altLang="el-GR" sz="2400" dirty="0" smtClean="0">
                <a:cs typeface="Arial" charset="0"/>
              </a:rPr>
              <a:t> χιλιετίας </a:t>
            </a:r>
            <a:r>
              <a:rPr lang="el-GR" altLang="el-GR" sz="2400" dirty="0" err="1" smtClean="0">
                <a:cs typeface="Arial" charset="0"/>
              </a:rPr>
              <a:t>π.Χ.</a:t>
            </a:r>
            <a:r>
              <a:rPr lang="el-GR" altLang="el-GR" sz="2400" dirty="0" smtClean="0">
                <a:cs typeface="Arial" charset="0"/>
              </a:rPr>
              <a:t>) αλλά και αρχαιολογικά υφάσματα από τον οικισμό του </a:t>
            </a:r>
            <a:r>
              <a:rPr lang="en-US" altLang="el-GR" sz="2400" dirty="0" err="1" smtClean="0">
                <a:cs typeface="Arial" charset="0"/>
              </a:rPr>
              <a:t>Halstatt</a:t>
            </a:r>
            <a:r>
              <a:rPr lang="en-US" altLang="el-GR" sz="2400" dirty="0">
                <a:cs typeface="Arial" charset="0"/>
              </a:rPr>
              <a:t> </a:t>
            </a:r>
          </a:p>
          <a:p>
            <a:pPr marL="400050" lvl="1" indent="0">
              <a:lnSpc>
                <a:spcPct val="120000"/>
              </a:lnSpc>
              <a:spcBef>
                <a:spcPts val="0"/>
              </a:spcBef>
              <a:buNone/>
            </a:pPr>
            <a:r>
              <a:rPr lang="el-GR" altLang="el-GR" sz="2000" dirty="0" smtClean="0">
                <a:cs typeface="Arial" charset="0"/>
              </a:rPr>
              <a:t>(</a:t>
            </a:r>
            <a:r>
              <a:rPr lang="el-GR" altLang="el-GR" sz="2000" dirty="0" err="1" smtClean="0">
                <a:cs typeface="Arial" charset="0"/>
              </a:rPr>
              <a:t>Τζαχίλη</a:t>
            </a:r>
            <a:r>
              <a:rPr lang="el-GR" altLang="el-GR" sz="2000" dirty="0" smtClean="0">
                <a:cs typeface="Arial" charset="0"/>
              </a:rPr>
              <a:t> 1997)</a:t>
            </a:r>
            <a:r>
              <a:rPr lang="en-US" altLang="el-GR" sz="2000" i="1" dirty="0" smtClean="0">
                <a:cs typeface="Arial" charset="0"/>
              </a:rPr>
              <a:t>,</a:t>
            </a:r>
            <a:endParaRPr lang="el-GR" altLang="el-GR" sz="2400" dirty="0" smtClean="0">
              <a:cs typeface="Arial" charset="0"/>
            </a:endParaRPr>
          </a:p>
          <a:p>
            <a:pPr eaLnBrk="1" hangingPunct="1">
              <a:lnSpc>
                <a:spcPct val="120000"/>
              </a:lnSpc>
              <a:spcBef>
                <a:spcPts val="1200"/>
              </a:spcBef>
            </a:pPr>
            <a:r>
              <a:rPr lang="el-GR" altLang="el-GR" sz="2400" dirty="0" smtClean="0">
                <a:cs typeface="Arial" charset="0"/>
              </a:rPr>
              <a:t>Παραστάσεις αργαλειών σε κλασικά αγγεία δίνουν αρκετές πληροφορίες για την χρήση του στον Ελλαδικό χώρο.</a:t>
            </a:r>
          </a:p>
          <a:p>
            <a:pPr eaLnBrk="1" hangingPunct="1">
              <a:lnSpc>
                <a:spcPct val="120000"/>
              </a:lnSpc>
              <a:spcBef>
                <a:spcPts val="1200"/>
              </a:spcBef>
            </a:pP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4109851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Αργαλειός της </a:t>
            </a:r>
            <a:r>
              <a:rPr lang="el-GR" dirty="0" smtClean="0"/>
              <a:t>μέσης </a:t>
            </a:r>
            <a:r>
              <a:rPr lang="el-GR" sz="3200" b="0" dirty="0" smtClean="0"/>
              <a:t>(1 από 3)</a:t>
            </a:r>
            <a:endParaRPr lang="el-GR" sz="3200" b="0" dirty="0"/>
          </a:p>
        </p:txBody>
      </p:sp>
      <p:sp>
        <p:nvSpPr>
          <p:cNvPr id="19459" name="2 - Θέση περιεχομένου"/>
          <p:cNvSpPr>
            <a:spLocks noGrp="1"/>
          </p:cNvSpPr>
          <p:nvPr>
            <p:ph idx="1"/>
          </p:nvPr>
        </p:nvSpPr>
        <p:spPr/>
        <p:txBody>
          <a:bodyPr>
            <a:normAutofit/>
          </a:bodyPr>
          <a:lstStyle/>
          <a:p>
            <a:pPr eaLnBrk="1" hangingPunct="1">
              <a:lnSpc>
                <a:spcPct val="120000"/>
              </a:lnSpc>
              <a:spcBef>
                <a:spcPts val="1200"/>
              </a:spcBef>
            </a:pPr>
            <a:r>
              <a:rPr lang="el-GR" altLang="el-GR" sz="2400" dirty="0" smtClean="0">
                <a:cs typeface="Arial" charset="0"/>
              </a:rPr>
              <a:t>Ο αργαλειός της μέσης ή της ζώνης έχει πάρει το όνομα του από τη ζώνη που τυλίγονταν γύρω από τη μέση του/της υφαντή/</a:t>
            </a:r>
            <a:r>
              <a:rPr lang="el-GR" altLang="el-GR" sz="2400" dirty="0" err="1" smtClean="0">
                <a:cs typeface="Arial" charset="0"/>
              </a:rPr>
              <a:t>ρας</a:t>
            </a:r>
            <a:r>
              <a:rPr lang="el-GR" altLang="el-GR" sz="2400" dirty="0" smtClean="0">
                <a:cs typeface="Arial" charset="0"/>
              </a:rPr>
              <a:t>, </a:t>
            </a:r>
          </a:p>
          <a:p>
            <a:pPr eaLnBrk="1" hangingPunct="1">
              <a:lnSpc>
                <a:spcPct val="120000"/>
              </a:lnSpc>
              <a:spcBef>
                <a:spcPts val="1200"/>
              </a:spcBef>
            </a:pPr>
            <a:r>
              <a:rPr lang="el-GR" altLang="el-GR" sz="2400" dirty="0" smtClean="0">
                <a:cs typeface="Arial" charset="0"/>
              </a:rPr>
              <a:t>Η ζώνη με το βάρος του σώματος κρατά τεντωμένα τα στημόνια, τα οποία από τη μια μεριά είναι δεμένα σε μια βέργα και από την άλλη σε ένα δέντρο. Το μήκος του στημονιού ποικίλλει ανάλογα με τις ανάγκες, ενώ το φάρδος του είναι σχετικά μικρό.</a:t>
            </a: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2334044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9585" y="24036"/>
            <a:ext cx="8229600" cy="908720"/>
          </a:xfrm>
        </p:spPr>
        <p:txBody>
          <a:bodyPr/>
          <a:lstStyle/>
          <a:p>
            <a:r>
              <a:rPr lang="el-GR" dirty="0">
                <a:solidFill>
                  <a:srgbClr val="8064A2">
                    <a:lumMod val="75000"/>
                  </a:srgbClr>
                </a:solidFill>
              </a:rPr>
              <a:t>Αργαλειός της μέσης </a:t>
            </a:r>
            <a:r>
              <a:rPr lang="el-GR" sz="3200" b="0" dirty="0" smtClean="0">
                <a:solidFill>
                  <a:srgbClr val="8064A2">
                    <a:lumMod val="75000"/>
                  </a:srgbClr>
                </a:solidFill>
              </a:rPr>
              <a:t>(2 </a:t>
            </a:r>
            <a:r>
              <a:rPr lang="el-GR" sz="3200" b="0" dirty="0">
                <a:solidFill>
                  <a:srgbClr val="8064A2">
                    <a:lumMod val="75000"/>
                  </a:srgbClr>
                </a:solidFill>
              </a:rPr>
              <a:t>από 3)</a:t>
            </a:r>
            <a:endParaRPr lang="el-GR" dirty="0"/>
          </a:p>
        </p:txBody>
      </p:sp>
      <p:sp>
        <p:nvSpPr>
          <p:cNvPr id="20483" name="Rectangle 4"/>
          <p:cNvSpPr>
            <a:spLocks noChangeArrowheads="1"/>
          </p:cNvSpPr>
          <p:nvPr/>
        </p:nvSpPr>
        <p:spPr bwMode="auto">
          <a:xfrm>
            <a:off x="4499992" y="3915519"/>
            <a:ext cx="3816424" cy="1631216"/>
          </a:xfrm>
          <a:prstGeom prst="rect">
            <a:avLst/>
          </a:prstGeom>
          <a:solidFill>
            <a:srgbClr val="604A7B"/>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Αναπαράσταση </a:t>
            </a:r>
            <a:r>
              <a:rPr lang="el-GR" altLang="el-GR" sz="2000" dirty="0" smtClean="0">
                <a:solidFill>
                  <a:prstClr val="white"/>
                </a:solidFill>
                <a:latin typeface="Calibri"/>
              </a:rPr>
              <a:t>γυναίκας που υφαίνει με αργαλειό </a:t>
            </a:r>
            <a:r>
              <a:rPr lang="el-GR" altLang="el-GR" sz="2000" dirty="0">
                <a:solidFill>
                  <a:prstClr val="white"/>
                </a:solidFill>
                <a:latin typeface="Calibri"/>
              </a:rPr>
              <a:t>της </a:t>
            </a:r>
            <a:r>
              <a:rPr lang="el-GR" altLang="el-GR" sz="2000" dirty="0" smtClean="0">
                <a:solidFill>
                  <a:prstClr val="white"/>
                </a:solidFill>
                <a:latin typeface="Calibri"/>
              </a:rPr>
              <a:t>μέσης. Πολιτισμός  </a:t>
            </a:r>
            <a:r>
              <a:rPr lang="el-GR" altLang="el-GR" sz="2000" dirty="0" err="1" smtClean="0">
                <a:solidFill>
                  <a:prstClr val="white"/>
                </a:solidFill>
                <a:latin typeface="Calibri"/>
              </a:rPr>
              <a:t>Ίνκα</a:t>
            </a:r>
            <a:r>
              <a:rPr lang="el-GR" altLang="el-GR" sz="2000" dirty="0" smtClean="0">
                <a:solidFill>
                  <a:prstClr val="white"/>
                </a:solidFill>
                <a:latin typeface="Calibri"/>
              </a:rPr>
              <a:t>, Προκολομβιανή περίοδος και  σύγχρονοι αργαλειοί.</a:t>
            </a:r>
            <a:endParaRPr lang="el-GR" altLang="el-GR" sz="2000" dirty="0">
              <a:solidFill>
                <a:prstClr val="white"/>
              </a:solidFill>
              <a:latin typeface="Calibri"/>
            </a:endParaRPr>
          </a:p>
        </p:txBody>
      </p:sp>
      <p:pic>
        <p:nvPicPr>
          <p:cNvPr id="20484" name="Picture 7" descr="γυναίκα που υφαίνει σε αργαλειό μέση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952824"/>
            <a:ext cx="3506125" cy="2332544"/>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755575" y="3285368"/>
            <a:ext cx="350612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Kayan women Burma </a:t>
            </a:r>
            <a:r>
              <a:rPr lang="en-US" sz="1200" dirty="0" smtClean="0">
                <a:solidFill>
                  <a:prstClr val="black"/>
                </a:solidFill>
                <a:latin typeface="Calibri"/>
                <a:hlinkClick r:id="rId4"/>
              </a:rPr>
              <a:t>4</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err="1" smtClean="0">
                <a:solidFill>
                  <a:prstClr val="black"/>
                </a:solidFill>
                <a:latin typeface="Calibri"/>
                <a:hlinkClick r:id="rId5"/>
              </a:rPr>
              <a:t>Mosmas</a:t>
            </a:r>
            <a:r>
              <a:rPr lang="el-GR" sz="1200" dirty="0" smtClean="0">
                <a:solidFill>
                  <a:prstClr val="black"/>
                </a:solidFill>
                <a:latin typeface="Calibri"/>
              </a:rPr>
              <a:t> </a:t>
            </a:r>
            <a:endParaRPr lang="en-US" sz="1200" dirty="0" smtClean="0">
              <a:solidFill>
                <a:prstClr val="black"/>
              </a:solidFill>
              <a:latin typeface="Calibri"/>
            </a:endParaRPr>
          </a:p>
          <a:p>
            <a:pPr algn="ct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BY-SA 3.0</a:t>
            </a:r>
            <a:endParaRPr lang="en-US" sz="1200" dirty="0">
              <a:solidFill>
                <a:prstClr val="black"/>
              </a:solidFill>
              <a:latin typeface="Calibri"/>
            </a:endParaRPr>
          </a:p>
        </p:txBody>
      </p:sp>
      <p:pic>
        <p:nvPicPr>
          <p:cNvPr id="20485" name="Picture 16" descr="γυναίκα που υφαίνει σε αργαλειό μέσης&#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3782833"/>
            <a:ext cx="3506124" cy="2452989"/>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10" name="Rectangle 8"/>
          <p:cNvSpPr/>
          <p:nvPr/>
        </p:nvSpPr>
        <p:spPr>
          <a:xfrm>
            <a:off x="564421" y="6222505"/>
            <a:ext cx="3888432"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nl-NL" sz="1200" dirty="0">
                <a:solidFill>
                  <a:prstClr val="black"/>
                </a:solidFill>
                <a:latin typeface="Calibri"/>
                <a:hlinkClick r:id="rId8"/>
              </a:rPr>
              <a:t>COLLECTIE TROPENMUSEUM Weefster aan haar weefgetouw Rongkong districten Celebes TMnr </a:t>
            </a:r>
            <a:r>
              <a:rPr lang="nl-NL" sz="1200" dirty="0" smtClean="0">
                <a:solidFill>
                  <a:prstClr val="black"/>
                </a:solidFill>
                <a:latin typeface="Calibri"/>
                <a:hlinkClick r:id="rId8"/>
              </a:rPr>
              <a:t>10014397</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err="1" smtClean="0">
                <a:solidFill>
                  <a:prstClr val="black"/>
                </a:solidFill>
                <a:latin typeface="Calibri"/>
                <a:hlinkClick r:id="rId9"/>
              </a:rPr>
              <a:t>KITbot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BY-SA 3.0</a:t>
            </a:r>
            <a:endParaRPr lang="en-US" sz="1200" dirty="0">
              <a:solidFill>
                <a:prstClr val="black"/>
              </a:solidFill>
              <a:latin typeface="Calibri"/>
            </a:endParaRPr>
          </a:p>
        </p:txBody>
      </p:sp>
      <p:pic>
        <p:nvPicPr>
          <p:cNvPr id="22530" name="Picture 2" descr="Αναπαράσταση αργαλειού της μέσης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86134" y="952824"/>
            <a:ext cx="2442964" cy="2804423"/>
          </a:xfrm>
          <a:prstGeom prst="rect">
            <a:avLst/>
          </a:prstGeom>
          <a:ln>
            <a:solidFill>
              <a:schemeClr val="accent4">
                <a:lumMod val="60000"/>
                <a:lumOff val="40000"/>
              </a:schemeClr>
            </a:solidFill>
          </a:ln>
          <a:effectLst/>
          <a:extLst>
            <a:ext uri="{909E8E84-426E-40DD-AFC4-6F175D3DCCD1}">
              <a14:hiddenFill xmlns:a14="http://schemas.microsoft.com/office/drawing/2010/main">
                <a:solidFill>
                  <a:srgbClr val="FFFFFF"/>
                </a:solidFill>
              </a14:hiddenFill>
            </a:ext>
          </a:extLst>
        </p:spPr>
      </p:pic>
      <p:sp>
        <p:nvSpPr>
          <p:cNvPr id="5" name="Ορθογώνιο 4"/>
          <p:cNvSpPr/>
          <p:nvPr/>
        </p:nvSpPr>
        <p:spPr>
          <a:xfrm rot="16200000">
            <a:off x="6387479" y="2515837"/>
            <a:ext cx="2160240" cy="276999"/>
          </a:xfrm>
          <a:prstGeom prst="rect">
            <a:avLst/>
          </a:prstGeom>
        </p:spPr>
        <p:txBody>
          <a:bodyPr wrap="square">
            <a:spAutoFit/>
          </a:bodyPr>
          <a:lstStyle/>
          <a:p>
            <a:r>
              <a:rPr lang="en-US" sz="1200" dirty="0" smtClean="0">
                <a:solidFill>
                  <a:prstClr val="black"/>
                </a:solidFill>
                <a:latin typeface="Calibri"/>
                <a:hlinkClick r:id="rId11"/>
              </a:rPr>
              <a:t>kriva07.wikispaces.com</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446062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Αργαλειός</a:t>
            </a:r>
          </a:p>
        </p:txBody>
      </p:sp>
      <p:sp>
        <p:nvSpPr>
          <p:cNvPr id="3075" name="2 - Θέση περιεχομένου"/>
          <p:cNvSpPr>
            <a:spLocks noGrp="1"/>
          </p:cNvSpPr>
          <p:nvPr>
            <p:ph idx="1"/>
          </p:nvPr>
        </p:nvSpPr>
        <p:spPr/>
        <p:txBody>
          <a:bodyPr>
            <a:normAutofit/>
          </a:bodyPr>
          <a:lstStyle/>
          <a:p>
            <a:pPr eaLnBrk="1" hangingPunct="1">
              <a:lnSpc>
                <a:spcPct val="114000"/>
              </a:lnSpc>
              <a:spcBef>
                <a:spcPts val="1200"/>
              </a:spcBef>
            </a:pPr>
            <a:r>
              <a:rPr lang="el-GR" altLang="el-GR" sz="2400" dirty="0" smtClean="0">
                <a:cs typeface="Arial" charset="0"/>
              </a:rPr>
              <a:t>Αργαλειός θεωρείται οποιαδήποτε μέθοδος ή μηχανισμός χρησιμεύει για να τεντώνονται τα στημόνια ώστε να περνάνε ανάμεσα τους τα υφάδια,</a:t>
            </a:r>
          </a:p>
          <a:p>
            <a:pPr eaLnBrk="1" hangingPunct="1">
              <a:lnSpc>
                <a:spcPct val="114000"/>
              </a:lnSpc>
              <a:spcBef>
                <a:spcPts val="1200"/>
              </a:spcBef>
            </a:pPr>
            <a:r>
              <a:rPr lang="el-GR" altLang="el-GR" sz="2400" dirty="0" smtClean="0">
                <a:cs typeface="Arial" charset="0"/>
              </a:rPr>
              <a:t>Αυτή είναι και η βασική διαφορά της υφαντικής από την καλαθοπλεκτική, όπου το υλικό λόγω της σκληρότητάς του δεν χρειάζεται τέντωμα.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423942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Καθιστός </a:t>
            </a:r>
            <a:r>
              <a:rPr lang="el-GR" dirty="0" smtClean="0"/>
              <a:t>Αργαλειός </a:t>
            </a:r>
            <a:r>
              <a:rPr lang="el-GR" sz="3200" b="0" dirty="0" smtClean="0"/>
              <a:t>(1 από 8)</a:t>
            </a:r>
            <a:endParaRPr lang="el-GR" sz="3200" b="0" dirty="0"/>
          </a:p>
        </p:txBody>
      </p:sp>
      <p:sp>
        <p:nvSpPr>
          <p:cNvPr id="22531" name="2 - Θέση περιεχομένου"/>
          <p:cNvSpPr>
            <a:spLocks noGrp="1"/>
          </p:cNvSpPr>
          <p:nvPr>
            <p:ph idx="1"/>
          </p:nvPr>
        </p:nvSpPr>
        <p:spPr/>
        <p:txBody>
          <a:bodyPr>
            <a:normAutofit/>
          </a:bodyPr>
          <a:lstStyle/>
          <a:p>
            <a:pPr eaLnBrk="1" hangingPunct="1">
              <a:lnSpc>
                <a:spcPct val="114000"/>
              </a:lnSpc>
              <a:spcBef>
                <a:spcPts val="600"/>
              </a:spcBef>
            </a:pPr>
            <a:r>
              <a:rPr lang="el-GR" altLang="el-GR" sz="2400" dirty="0" smtClean="0">
                <a:cs typeface="Arial" charset="0"/>
              </a:rPr>
              <a:t>Ο καθιστός αργαλειός αποτελείται από τέσσερις κάθετους στύλους που είναι τοποθετημένοι σε παραλληλόγραμμο σχήμα. </a:t>
            </a:r>
            <a:endParaRPr lang="en-US" altLang="el-GR" sz="2400" dirty="0" smtClean="0">
              <a:cs typeface="Arial" charset="0"/>
            </a:endParaRPr>
          </a:p>
          <a:p>
            <a:pPr marL="354013" indent="0" eaLnBrk="1" hangingPunct="1">
              <a:lnSpc>
                <a:spcPct val="114000"/>
              </a:lnSpc>
              <a:spcBef>
                <a:spcPts val="600"/>
              </a:spcBef>
              <a:buNone/>
            </a:pPr>
            <a:r>
              <a:rPr lang="el-GR" altLang="el-GR" sz="2400" dirty="0" smtClean="0">
                <a:cs typeface="Arial" charset="0"/>
              </a:rPr>
              <a:t>Δυο κυλινδρικά ξύλα που γυρίζουν στηρίζονται στις στενές πλευρές του παραλληλογράμμου. </a:t>
            </a:r>
            <a:endParaRPr lang="en-US" altLang="el-GR" sz="2400" dirty="0" smtClean="0">
              <a:cs typeface="Arial" charset="0"/>
            </a:endParaRPr>
          </a:p>
          <a:p>
            <a:pPr marL="354013" indent="0" eaLnBrk="1" hangingPunct="1">
              <a:lnSpc>
                <a:spcPct val="114000"/>
              </a:lnSpc>
              <a:spcBef>
                <a:spcPts val="600"/>
              </a:spcBef>
              <a:buNone/>
            </a:pPr>
            <a:r>
              <a:rPr lang="el-GR" altLang="el-GR" sz="2400" dirty="0" smtClean="0">
                <a:cs typeface="Arial" charset="0"/>
              </a:rPr>
              <a:t>Στο ένα από αυτά τυλίγεται το στημόνι. </a:t>
            </a:r>
            <a:endParaRPr lang="en-US" altLang="el-GR" sz="2400" dirty="0" smtClean="0">
              <a:cs typeface="Arial" charset="0"/>
            </a:endParaRPr>
          </a:p>
          <a:p>
            <a:pPr marL="354013" indent="0" eaLnBrk="1" hangingPunct="1">
              <a:lnSpc>
                <a:spcPct val="114000"/>
              </a:lnSpc>
              <a:spcBef>
                <a:spcPts val="600"/>
              </a:spcBef>
              <a:buNone/>
            </a:pPr>
            <a:r>
              <a:rPr lang="el-GR" altLang="el-GR" sz="2400" dirty="0" smtClean="0">
                <a:cs typeface="Arial" charset="0"/>
              </a:rPr>
              <a:t>Οι κλωστές του στημονιού περνούν μια-μια από τα</a:t>
            </a:r>
            <a:r>
              <a:rPr lang="el-GR" altLang="el-GR" sz="2400" b="1" dirty="0" smtClean="0">
                <a:cs typeface="Arial" charset="0"/>
              </a:rPr>
              <a:t> μιτάρια </a:t>
            </a:r>
            <a:r>
              <a:rPr lang="el-GR" altLang="el-GR" sz="2400" dirty="0" smtClean="0">
                <a:cs typeface="Arial" charset="0"/>
              </a:rPr>
              <a:t>και ύστερα από κάθε δόντι ενός ξύλινου χτενιού. </a:t>
            </a:r>
            <a:endParaRPr lang="en-US" altLang="el-GR" sz="2400" dirty="0" smtClean="0">
              <a:cs typeface="Arial" charset="0"/>
            </a:endParaRPr>
          </a:p>
          <a:p>
            <a:pPr marL="354013" indent="0" eaLnBrk="1" hangingPunct="1">
              <a:lnSpc>
                <a:spcPct val="114000"/>
              </a:lnSpc>
              <a:spcBef>
                <a:spcPts val="600"/>
              </a:spcBef>
              <a:buNone/>
            </a:pPr>
            <a:r>
              <a:rPr lang="el-GR" altLang="el-GR" sz="2400" dirty="0" smtClean="0">
                <a:cs typeface="Arial" charset="0"/>
              </a:rPr>
              <a:t>Τα μιτάρια αυτά ανεβοκατεβαίνουν με τη βοήθεια των </a:t>
            </a:r>
            <a:r>
              <a:rPr lang="el-GR" altLang="el-GR" sz="2400" b="1" dirty="0" smtClean="0">
                <a:cs typeface="Arial" charset="0"/>
              </a:rPr>
              <a:t>ποδαρικών</a:t>
            </a:r>
            <a:r>
              <a:rPr lang="el-GR" altLang="el-GR" sz="2400" i="1" dirty="0" smtClean="0">
                <a:cs typeface="Arial" charset="0"/>
              </a:rPr>
              <a:t> </a:t>
            </a:r>
            <a:r>
              <a:rPr lang="el-GR" altLang="el-GR" sz="2400" dirty="0" smtClean="0">
                <a:cs typeface="Arial" charset="0"/>
              </a:rPr>
              <a:t>(πατήθρες), τα οποία είναι δυο ξύλα στο ύψος των ποδιών που συνδέονται με τα μιτάρια.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1489421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8064A2">
                    <a:lumMod val="75000"/>
                  </a:srgbClr>
                </a:solidFill>
              </a:rPr>
              <a:t>Καθιστός Αργαλειός </a:t>
            </a:r>
            <a:r>
              <a:rPr lang="el-GR" sz="3200" b="0" dirty="0" smtClean="0">
                <a:solidFill>
                  <a:srgbClr val="8064A2">
                    <a:lumMod val="75000"/>
                  </a:srgbClr>
                </a:solidFill>
              </a:rPr>
              <a:t>(2 </a:t>
            </a:r>
            <a:r>
              <a:rPr lang="el-GR" sz="3200" b="0" dirty="0">
                <a:solidFill>
                  <a:srgbClr val="8064A2">
                    <a:lumMod val="75000"/>
                  </a:srgbClr>
                </a:solidFill>
              </a:rPr>
              <a:t>από 8)</a:t>
            </a:r>
            <a:endParaRPr lang="el-GR" dirty="0"/>
          </a:p>
        </p:txBody>
      </p:sp>
      <p:pic>
        <p:nvPicPr>
          <p:cNvPr id="23554" name="Content Placeholder 4" descr="αργαλειός.jpg" title="Σχηματική αναπαράσταση αργαλειού"/>
          <p:cNvPicPr>
            <a:picLocks noChangeAspect="1"/>
          </p:cNvPicPr>
          <p:nvPr/>
        </p:nvPicPr>
        <p:blipFill rotWithShape="1">
          <a:blip r:embed="rId3"/>
          <a:srcRect t="15497" r="39766" b="7384"/>
          <a:stretch/>
        </p:blipFill>
        <p:spPr bwMode="auto">
          <a:xfrm>
            <a:off x="179513" y="1539427"/>
            <a:ext cx="4680520" cy="3148181"/>
          </a:xfrm>
          <a:prstGeom prst="rect">
            <a:avLst/>
          </a:prstGeom>
          <a:ln>
            <a:solidFill>
              <a:schemeClr val="accent4">
                <a:lumMod val="60000"/>
                <a:lumOff val="40000"/>
              </a:schemeClr>
            </a:solidFill>
          </a:ln>
          <a:effectLst/>
        </p:spPr>
      </p:pic>
      <p:sp>
        <p:nvSpPr>
          <p:cNvPr id="23555" name="3 - TextBox"/>
          <p:cNvSpPr txBox="1">
            <a:spLocks noChangeArrowheads="1"/>
          </p:cNvSpPr>
          <p:nvPr/>
        </p:nvSpPr>
        <p:spPr bwMode="auto">
          <a:xfrm>
            <a:off x="170993" y="4742176"/>
            <a:ext cx="4176464" cy="400110"/>
          </a:xfrm>
          <a:prstGeom prst="rect">
            <a:avLst/>
          </a:prstGeom>
          <a:solidFill>
            <a:srgbClr val="604A7B"/>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l-GR" altLang="el-GR" sz="2000" dirty="0">
                <a:solidFill>
                  <a:prstClr val="white"/>
                </a:solidFill>
                <a:latin typeface="Calibri"/>
              </a:rPr>
              <a:t>Σχηματική αναπαράσταση </a:t>
            </a:r>
            <a:r>
              <a:rPr lang="el-GR" altLang="el-GR" sz="2000" dirty="0" smtClean="0">
                <a:solidFill>
                  <a:prstClr val="white"/>
                </a:solidFill>
                <a:latin typeface="Calibri"/>
              </a:rPr>
              <a:t>αργαλειού</a:t>
            </a:r>
            <a:endParaRPr lang="el-GR" altLang="el-GR" sz="2000" dirty="0">
              <a:solidFill>
                <a:prstClr val="white"/>
              </a:solidFill>
              <a:latin typeface="Calibri"/>
            </a:endParaRPr>
          </a:p>
        </p:txBody>
      </p:sp>
      <p:sp>
        <p:nvSpPr>
          <p:cNvPr id="10" name="Ορθογώνιο 9"/>
          <p:cNvSpPr/>
          <p:nvPr/>
        </p:nvSpPr>
        <p:spPr>
          <a:xfrm>
            <a:off x="179513" y="4095845"/>
            <a:ext cx="2669984" cy="646331"/>
          </a:xfrm>
          <a:prstGeom prst="rect">
            <a:avLst/>
          </a:prstGeom>
        </p:spPr>
        <p:txBody>
          <a:bodyPr wrap="square">
            <a:spAutoFit/>
          </a:bodyPr>
          <a:lstStyle/>
          <a:p>
            <a:r>
              <a:rPr lang="el-GR" sz="1200" dirty="0">
                <a:solidFill>
                  <a:prstClr val="black"/>
                </a:solidFill>
                <a:latin typeface="Calibri"/>
              </a:rPr>
              <a:t>Συντήρηση Έργων Τέχνης</a:t>
            </a:r>
            <a:r>
              <a:rPr lang="el-GR" sz="1200" dirty="0" smtClean="0">
                <a:solidFill>
                  <a:prstClr val="black"/>
                </a:solidFill>
                <a:latin typeface="Calibri"/>
              </a:rPr>
              <a:t>, τόμος 2ος</a:t>
            </a:r>
            <a:r>
              <a:rPr lang="el-GR" sz="1200" dirty="0">
                <a:solidFill>
                  <a:prstClr val="black"/>
                </a:solidFill>
                <a:latin typeface="Calibri"/>
              </a:rPr>
              <a:t/>
            </a:r>
            <a:br>
              <a:rPr lang="el-GR" sz="1200" dirty="0">
                <a:solidFill>
                  <a:prstClr val="black"/>
                </a:solidFill>
                <a:latin typeface="Calibri"/>
              </a:rPr>
            </a:br>
            <a:r>
              <a:rPr lang="el-GR" sz="1200" dirty="0" smtClean="0">
                <a:solidFill>
                  <a:prstClr val="black"/>
                </a:solidFill>
                <a:latin typeface="Calibri"/>
              </a:rPr>
              <a:t>ΥΠΕΠΘ, </a:t>
            </a:r>
            <a:r>
              <a:rPr lang="el-GR" sz="1200" dirty="0">
                <a:solidFill>
                  <a:prstClr val="black"/>
                </a:solidFill>
                <a:latin typeface="Calibri"/>
              </a:rPr>
              <a:t>ΠΑΙΔΑΓΩΓΙΚΟ ΙΝΣΤΙΤΟΥΤΟ, Τομέας Εφαρμοσμένων τεχνών</a:t>
            </a:r>
          </a:p>
        </p:txBody>
      </p:sp>
      <p:pic>
        <p:nvPicPr>
          <p:cNvPr id="19458" name="Picture 2" descr="File:Weaver - Traditional making of linen.jpg" title="Στημένος αργαλειός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246" y="2021370"/>
            <a:ext cx="3999356" cy="2666238"/>
          </a:xfrm>
          <a:prstGeom prst="rect">
            <a:avLst/>
          </a:prstGeom>
          <a:ln>
            <a:solidFill>
              <a:schemeClr val="accent4">
                <a:lumMod val="60000"/>
                <a:lumOff val="40000"/>
              </a:schemeClr>
            </a:solidFill>
          </a:ln>
          <a:effectLst/>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5017246" y="1539427"/>
            <a:ext cx="2349618" cy="400110"/>
          </a:xfrm>
          <a:prstGeom prst="rect">
            <a:avLst/>
          </a:prstGeom>
          <a:solidFill>
            <a:srgbClr val="604A7B"/>
          </a:solidFill>
          <a:ln>
            <a:noFill/>
          </a:ln>
          <a:effectLst/>
        </p:spPr>
        <p:txBody>
          <a:bodyPr wrap="none">
            <a:spAutoFit/>
          </a:bodyPr>
          <a:lstStyle/>
          <a:p>
            <a:r>
              <a:rPr lang="el-GR" altLang="el-GR" sz="2000" dirty="0">
                <a:solidFill>
                  <a:prstClr val="white"/>
                </a:solidFill>
                <a:latin typeface="Calibri"/>
              </a:rPr>
              <a:t>Στημένος αργαλειός </a:t>
            </a:r>
          </a:p>
        </p:txBody>
      </p:sp>
      <p:sp>
        <p:nvSpPr>
          <p:cNvPr id="9" name="Rectangle 8"/>
          <p:cNvSpPr/>
          <p:nvPr/>
        </p:nvSpPr>
        <p:spPr>
          <a:xfrm>
            <a:off x="5360740" y="4711398"/>
            <a:ext cx="331236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5"/>
              </a:rPr>
              <a:t>Weaver - Traditional making of </a:t>
            </a:r>
            <a:r>
              <a:rPr lang="en-US" sz="1200" dirty="0" smtClean="0">
                <a:solidFill>
                  <a:prstClr val="black"/>
                </a:solidFill>
                <a:latin typeface="Calibri"/>
                <a:hlinkClick r:id="rId5"/>
              </a:rPr>
              <a:t>linen</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Poet of the </a:t>
            </a:r>
            <a:r>
              <a:rPr lang="en-US" sz="1200" dirty="0" smtClean="0">
                <a:solidFill>
                  <a:prstClr val="black"/>
                </a:solidFill>
                <a:latin typeface="Calibri"/>
                <a:hlinkClick r:id="rId6"/>
              </a:rPr>
              <a:t>Fall</a:t>
            </a:r>
            <a:r>
              <a:rPr lang="el-GR" sz="1200" dirty="0" smtClean="0">
                <a:solidFill>
                  <a:prstClr val="black"/>
                </a:solidFill>
                <a:latin typeface="Calibri"/>
                <a:hlinkClick r:id="rId6"/>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7"/>
              </a:rPr>
              <a:t>CC BY-SA 3.0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3331584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a:solidFill>
                  <a:srgbClr val="8064A2">
                    <a:lumMod val="75000"/>
                  </a:srgbClr>
                </a:solidFill>
              </a:rPr>
              <a:t>Καθιστός Αργαλειός </a:t>
            </a:r>
            <a:r>
              <a:rPr lang="el-GR" sz="3200" b="0" dirty="0" smtClean="0">
                <a:solidFill>
                  <a:srgbClr val="8064A2">
                    <a:lumMod val="75000"/>
                  </a:srgbClr>
                </a:solidFill>
              </a:rPr>
              <a:t>(3 </a:t>
            </a:r>
            <a:r>
              <a:rPr lang="el-GR" sz="3200" b="0" dirty="0">
                <a:solidFill>
                  <a:srgbClr val="8064A2">
                    <a:lumMod val="75000"/>
                  </a:srgbClr>
                </a:solidFill>
              </a:rPr>
              <a:t>από 8)</a:t>
            </a:r>
            <a:endParaRPr lang="el-GR" dirty="0"/>
          </a:p>
        </p:txBody>
      </p:sp>
      <p:pic>
        <p:nvPicPr>
          <p:cNvPr id="24578" name="Picture 2" descr="DSC00020.JPG" title="Στημένος αργαλειός"/>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008550"/>
            <a:ext cx="4002925" cy="5336721"/>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4581" name="4 - TextBox"/>
          <p:cNvSpPr txBox="1">
            <a:spLocks noChangeArrowheads="1"/>
          </p:cNvSpPr>
          <p:nvPr/>
        </p:nvSpPr>
        <p:spPr bwMode="auto">
          <a:xfrm>
            <a:off x="179511" y="6426297"/>
            <a:ext cx="2558058" cy="369887"/>
          </a:xfrm>
          <a:prstGeom prst="rect">
            <a:avLst/>
          </a:prstGeom>
          <a:solidFill>
            <a:schemeClr val="accent4">
              <a:lumMod val="75000"/>
            </a:schemeClr>
          </a:solidFill>
          <a:ln w="9525">
            <a:noFill/>
            <a:miter lim="800000"/>
            <a:headEnd/>
            <a:tailEnd/>
          </a:ln>
        </p:spPr>
        <p:txBody>
          <a:bodyPr wrap="square">
            <a:spAutoFit/>
          </a:bodyPr>
          <a:lstStyle/>
          <a:p>
            <a:pPr>
              <a:defRPr/>
            </a:pPr>
            <a:r>
              <a:rPr lang="el-GR" dirty="0">
                <a:solidFill>
                  <a:prstClr val="white"/>
                </a:solidFill>
                <a:latin typeface="Calibri"/>
              </a:rPr>
              <a:t>Στημένος </a:t>
            </a:r>
            <a:r>
              <a:rPr lang="el-GR" dirty="0" smtClean="0">
                <a:solidFill>
                  <a:prstClr val="white"/>
                </a:solidFill>
                <a:latin typeface="Calibri"/>
              </a:rPr>
              <a:t>αργαλειός</a:t>
            </a:r>
            <a:endParaRPr lang="el-GR" dirty="0">
              <a:solidFill>
                <a:prstClr val="white"/>
              </a:solidFill>
              <a:latin typeface="Calibri"/>
            </a:endParaRPr>
          </a:p>
        </p:txBody>
      </p:sp>
      <p:sp>
        <p:nvSpPr>
          <p:cNvPr id="5" name="TextBox 4"/>
          <p:cNvSpPr txBox="1"/>
          <p:nvPr/>
        </p:nvSpPr>
        <p:spPr>
          <a:xfrm>
            <a:off x="2940383" y="6334242"/>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24579" name="Picture 3" descr="DSC00021.JPG" title="Λεπτομέρειες από τα στημόνια"/>
          <p:cNvPicPr>
            <a:picLocks noChangeAspect="1"/>
          </p:cNvPicPr>
          <p:nvPr/>
        </p:nvPicPr>
        <p:blipFill>
          <a:blip r:embed="rId4" cstate="print">
            <a:extLst>
              <a:ext uri="{28A0092B-C50C-407E-A947-70E740481C1C}">
                <a14:useLocalDpi xmlns:a14="http://schemas.microsoft.com/office/drawing/2010/main" val="0"/>
              </a:ext>
            </a:extLst>
          </a:blip>
          <a:srcRect l="3362" r="4190" b="19318"/>
          <a:stretch>
            <a:fillRect/>
          </a:stretch>
        </p:blipFill>
        <p:spPr bwMode="auto">
          <a:xfrm>
            <a:off x="4764710" y="1008550"/>
            <a:ext cx="3418408" cy="2236574"/>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764709" y="3302140"/>
            <a:ext cx="3418409" cy="369332"/>
          </a:xfrm>
          <a:prstGeom prst="rect">
            <a:avLst/>
          </a:prstGeom>
          <a:solidFill>
            <a:schemeClr val="accent4">
              <a:lumMod val="75000"/>
            </a:schemeClr>
          </a:solidFill>
        </p:spPr>
        <p:txBody>
          <a:bodyPr wrap="square">
            <a:spAutoFit/>
          </a:bodyPr>
          <a:lstStyle/>
          <a:p>
            <a:pPr>
              <a:defRPr/>
            </a:pPr>
            <a:r>
              <a:rPr lang="el-GR" dirty="0">
                <a:solidFill>
                  <a:prstClr val="white"/>
                </a:solidFill>
              </a:rPr>
              <a:t>Λεπτομέρειες από τα στημόνια</a:t>
            </a:r>
          </a:p>
        </p:txBody>
      </p:sp>
      <p:sp>
        <p:nvSpPr>
          <p:cNvPr id="10" name="TextBox 9"/>
          <p:cNvSpPr txBox="1"/>
          <p:nvPr/>
        </p:nvSpPr>
        <p:spPr>
          <a:xfrm rot="16200000">
            <a:off x="7714688" y="2499695"/>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24580" name="Picture 4" descr="DSC00022.JPG" title="Λεπτομέρειες από τα στημόνια"/>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4710" y="3770081"/>
            <a:ext cx="3418408" cy="2564161"/>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969260" y="6322582"/>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667698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8064A2">
                    <a:lumMod val="75000"/>
                  </a:srgbClr>
                </a:solidFill>
              </a:rPr>
              <a:t>Καθιστός Αργαλειός </a:t>
            </a:r>
            <a:r>
              <a:rPr lang="el-GR" sz="3200" b="0" dirty="0" smtClean="0">
                <a:solidFill>
                  <a:srgbClr val="8064A2">
                    <a:lumMod val="75000"/>
                  </a:srgbClr>
                </a:solidFill>
              </a:rPr>
              <a:t>(4 </a:t>
            </a:r>
            <a:r>
              <a:rPr lang="el-GR" sz="3200" b="0" dirty="0">
                <a:solidFill>
                  <a:srgbClr val="8064A2">
                    <a:lumMod val="75000"/>
                  </a:srgbClr>
                </a:solidFill>
              </a:rPr>
              <a:t>από 8)</a:t>
            </a:r>
            <a:endParaRPr lang="el-GR" dirty="0"/>
          </a:p>
        </p:txBody>
      </p:sp>
      <p:pic>
        <p:nvPicPr>
          <p:cNvPr id="25602" name="Picture 2" descr="DSC00023.JPG" title="Μιτάρια"/>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125538"/>
            <a:ext cx="3563801" cy="4751734"/>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5604" name="4 - TextBox"/>
          <p:cNvSpPr txBox="1">
            <a:spLocks noChangeArrowheads="1"/>
          </p:cNvSpPr>
          <p:nvPr/>
        </p:nvSpPr>
        <p:spPr bwMode="auto">
          <a:xfrm>
            <a:off x="426761" y="6019629"/>
            <a:ext cx="2201023" cy="400110"/>
          </a:xfrm>
          <a:prstGeom prst="rect">
            <a:avLst/>
          </a:prstGeom>
          <a:solidFill>
            <a:srgbClr val="604A7B"/>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Μιτάρια</a:t>
            </a:r>
          </a:p>
        </p:txBody>
      </p:sp>
      <p:sp>
        <p:nvSpPr>
          <p:cNvPr id="8" name="TextBox 7"/>
          <p:cNvSpPr txBox="1"/>
          <p:nvPr/>
        </p:nvSpPr>
        <p:spPr>
          <a:xfrm>
            <a:off x="2778568" y="5885359"/>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25603" name="Picture 3" descr="DSC00024.JPG" title="Υφαντό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1125538"/>
            <a:ext cx="4357687" cy="3268663"/>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5605" name="5 - TextBox"/>
          <p:cNvSpPr txBox="1">
            <a:spLocks noChangeArrowheads="1"/>
          </p:cNvSpPr>
          <p:nvPr/>
        </p:nvSpPr>
        <p:spPr bwMode="auto">
          <a:xfrm>
            <a:off x="4214813" y="4521282"/>
            <a:ext cx="3021483" cy="400110"/>
          </a:xfrm>
          <a:prstGeom prst="rect">
            <a:avLst/>
          </a:prstGeom>
          <a:solidFill>
            <a:srgbClr val="604A7B"/>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Υφαντό </a:t>
            </a:r>
          </a:p>
        </p:txBody>
      </p:sp>
      <p:sp>
        <p:nvSpPr>
          <p:cNvPr id="9" name="TextBox 8"/>
          <p:cNvSpPr txBox="1"/>
          <p:nvPr/>
        </p:nvSpPr>
        <p:spPr>
          <a:xfrm>
            <a:off x="7358642" y="4394201"/>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3788173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8064A2">
                    <a:lumMod val="75000"/>
                  </a:srgbClr>
                </a:solidFill>
              </a:rPr>
              <a:t>Καθιστός Αργαλειός </a:t>
            </a:r>
            <a:r>
              <a:rPr lang="el-GR" sz="3200" b="0" dirty="0" smtClean="0">
                <a:solidFill>
                  <a:srgbClr val="8064A2">
                    <a:lumMod val="75000"/>
                  </a:srgbClr>
                </a:solidFill>
              </a:rPr>
              <a:t>(5 </a:t>
            </a:r>
            <a:r>
              <a:rPr lang="el-GR" sz="3200" b="0" dirty="0">
                <a:solidFill>
                  <a:srgbClr val="8064A2">
                    <a:lumMod val="75000"/>
                  </a:srgbClr>
                </a:solidFill>
              </a:rPr>
              <a:t>από 8)</a:t>
            </a:r>
            <a:endParaRPr lang="el-GR" dirty="0"/>
          </a:p>
        </p:txBody>
      </p:sp>
      <p:sp>
        <p:nvSpPr>
          <p:cNvPr id="26626" name="Content Placeholder 2"/>
          <p:cNvSpPr>
            <a:spLocks noGrp="1"/>
          </p:cNvSpPr>
          <p:nvPr>
            <p:ph idx="1"/>
          </p:nvPr>
        </p:nvSpPr>
        <p:spPr/>
        <p:txBody>
          <a:bodyPr>
            <a:normAutofit lnSpcReduction="10000"/>
          </a:bodyPr>
          <a:lstStyle/>
          <a:p>
            <a:pPr eaLnBrk="1" hangingPunct="1">
              <a:lnSpc>
                <a:spcPct val="120000"/>
              </a:lnSpc>
            </a:pPr>
            <a:r>
              <a:rPr lang="el-GR" altLang="el-GR" sz="2400" dirty="0" smtClean="0">
                <a:cs typeface="Arial" charset="0"/>
              </a:rPr>
              <a:t>H υφάντρα όταν πατά το ένα ποδαρικό (πατήθρα), κατεβάζει το μιτάρι που είναι δεμένο σε αυτό και μαζί τον κατεβαίνουν και οι κλωστές του στημονιού που είναι περασμένες στο μιτάρι. </a:t>
            </a:r>
            <a:endParaRPr lang="en-US" altLang="el-GR" sz="2400" dirty="0" smtClean="0">
              <a:cs typeface="Arial" charset="0"/>
            </a:endParaRPr>
          </a:p>
          <a:p>
            <a:pPr marL="354013" indent="0" eaLnBrk="1" hangingPunct="1">
              <a:lnSpc>
                <a:spcPct val="120000"/>
              </a:lnSpc>
              <a:buNone/>
            </a:pPr>
            <a:r>
              <a:rPr lang="el-GR" altLang="el-GR" sz="2400" dirty="0" smtClean="0">
                <a:cs typeface="Arial" charset="0"/>
              </a:rPr>
              <a:t>Ανάμεσα στα δυο μιτάρια </a:t>
            </a:r>
            <a:r>
              <a:rPr lang="el-GR" altLang="el-GR" sz="2400" b="1" dirty="0" smtClean="0">
                <a:cs typeface="Arial" charset="0"/>
              </a:rPr>
              <a:t>σχηματίζεται ένα κενό </a:t>
            </a:r>
            <a:r>
              <a:rPr lang="el-GR" altLang="el-GR" sz="2400" dirty="0" smtClean="0">
                <a:cs typeface="Arial" charset="0"/>
              </a:rPr>
              <a:t>και μέσα από αυτό περνάει το υφάδι (νήμα τυλιγμένο σε σαΐτα). </a:t>
            </a:r>
            <a:endParaRPr lang="en-US" altLang="el-GR" sz="2400" dirty="0" smtClean="0">
              <a:cs typeface="Arial" charset="0"/>
            </a:endParaRPr>
          </a:p>
          <a:p>
            <a:pPr marL="354013" indent="0" eaLnBrk="1" hangingPunct="1">
              <a:lnSpc>
                <a:spcPct val="120000"/>
              </a:lnSpc>
              <a:buNone/>
            </a:pPr>
            <a:r>
              <a:rPr lang="el-GR" altLang="el-GR" sz="2400" dirty="0" smtClean="0">
                <a:cs typeface="Arial" charset="0"/>
              </a:rPr>
              <a:t>Πατώντας το δεύτερο ποδαρικό κατεβαίνει το δεύτερο μιτάρι, σταυρώνει το στημόνι και η υφάντρα </a:t>
            </a:r>
            <a:r>
              <a:rPr lang="el-GR" altLang="el-GR" sz="2400" b="1" dirty="0" smtClean="0">
                <a:cs typeface="Arial" charset="0"/>
              </a:rPr>
              <a:t>χτυπά το υφάδι</a:t>
            </a:r>
            <a:r>
              <a:rPr lang="el-GR" altLang="el-GR" sz="2400" dirty="0" smtClean="0">
                <a:cs typeface="Arial" charset="0"/>
              </a:rPr>
              <a:t> </a:t>
            </a:r>
            <a:r>
              <a:rPr lang="el-GR" altLang="el-GR" sz="2400" b="1" dirty="0" smtClean="0">
                <a:cs typeface="Arial" charset="0"/>
              </a:rPr>
              <a:t>με το χτένι</a:t>
            </a:r>
            <a:r>
              <a:rPr lang="el-GR" altLang="el-GR" sz="2400" dirty="0" smtClean="0">
                <a:cs typeface="Arial" charset="0"/>
              </a:rPr>
              <a:t>, για να το επαναφέρει στη θέση του. </a:t>
            </a:r>
            <a:endParaRPr lang="en-US" altLang="el-GR" sz="2400" dirty="0" smtClean="0">
              <a:cs typeface="Arial" charset="0"/>
            </a:endParaRPr>
          </a:p>
          <a:p>
            <a:pPr marL="354013" indent="0" eaLnBrk="1" hangingPunct="1">
              <a:lnSpc>
                <a:spcPct val="120000"/>
              </a:lnSpc>
              <a:buNone/>
            </a:pPr>
            <a:r>
              <a:rPr lang="el-GR" altLang="el-GR" sz="2400" dirty="0" smtClean="0">
                <a:cs typeface="Arial" charset="0"/>
              </a:rPr>
              <a:t>Το ύφασμα, με τον τρόπο αυτό, υφαίνεται και τυλίγεται στο μπροστινό κυλινδρικό ξύλο.</a:t>
            </a:r>
          </a:p>
          <a:p>
            <a:pPr eaLnBrk="1" hangingPunct="1">
              <a:lnSpc>
                <a:spcPct val="120000"/>
              </a:lnSpc>
            </a:pP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2944537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8064A2">
                    <a:lumMod val="75000"/>
                  </a:srgbClr>
                </a:solidFill>
              </a:rPr>
              <a:t>Καθιστός Αργαλειός </a:t>
            </a:r>
            <a:r>
              <a:rPr lang="el-GR" sz="3200" b="0" dirty="0" smtClean="0">
                <a:solidFill>
                  <a:srgbClr val="8064A2">
                    <a:lumMod val="75000"/>
                  </a:srgbClr>
                </a:solidFill>
              </a:rPr>
              <a:t>(6 </a:t>
            </a:r>
            <a:r>
              <a:rPr lang="el-GR" sz="3200" b="0" dirty="0">
                <a:solidFill>
                  <a:srgbClr val="8064A2">
                    <a:lumMod val="75000"/>
                  </a:srgbClr>
                </a:solidFill>
              </a:rPr>
              <a:t>από 8)</a:t>
            </a:r>
            <a:endParaRPr lang="el-GR" dirty="0"/>
          </a:p>
        </p:txBody>
      </p:sp>
      <p:pic>
        <p:nvPicPr>
          <p:cNvPr id="27650" name="Picture 3" descr="DSC00031.JPG" title="Οι πατήθρες για την για την μετακίνηση των μιταριών "/>
          <p:cNvPicPr>
            <a:picLocks noChangeAspect="1"/>
          </p:cNvPicPr>
          <p:nvPr/>
        </p:nvPicPr>
        <p:blipFill>
          <a:blip r:embed="rId3">
            <a:extLst>
              <a:ext uri="{28A0092B-C50C-407E-A947-70E740481C1C}">
                <a14:useLocalDpi xmlns:a14="http://schemas.microsoft.com/office/drawing/2010/main" val="0"/>
              </a:ext>
            </a:extLst>
          </a:blip>
          <a:srcRect l="25159"/>
          <a:stretch>
            <a:fillRect/>
          </a:stretch>
        </p:blipFill>
        <p:spPr bwMode="auto">
          <a:xfrm>
            <a:off x="277280" y="1071562"/>
            <a:ext cx="4369047" cy="4380549"/>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7651" name="5 - TextBox"/>
          <p:cNvSpPr txBox="1">
            <a:spLocks noChangeArrowheads="1"/>
          </p:cNvSpPr>
          <p:nvPr/>
        </p:nvSpPr>
        <p:spPr bwMode="auto">
          <a:xfrm>
            <a:off x="285853" y="5764855"/>
            <a:ext cx="4369047" cy="707886"/>
          </a:xfrm>
          <a:prstGeom prst="rect">
            <a:avLst/>
          </a:prstGeom>
          <a:solidFill>
            <a:srgbClr val="604A7B"/>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Οι πατήθρες για την για την μετακίνηση των </a:t>
            </a:r>
            <a:r>
              <a:rPr lang="el-GR" altLang="el-GR" sz="2000" dirty="0" smtClean="0">
                <a:solidFill>
                  <a:prstClr val="white"/>
                </a:solidFill>
                <a:latin typeface="Calibri"/>
              </a:rPr>
              <a:t>μιταριών</a:t>
            </a:r>
            <a:r>
              <a:rPr lang="en-US" altLang="el-GR" sz="2000" dirty="0" smtClean="0">
                <a:solidFill>
                  <a:prstClr val="white"/>
                </a:solidFill>
                <a:latin typeface="Calibri"/>
              </a:rPr>
              <a:t>.</a:t>
            </a:r>
            <a:endParaRPr lang="el-GR" altLang="el-GR" sz="2000" dirty="0">
              <a:solidFill>
                <a:prstClr val="white"/>
              </a:solidFill>
              <a:latin typeface="Calibri"/>
            </a:endParaRPr>
          </a:p>
        </p:txBody>
      </p:sp>
      <p:sp>
        <p:nvSpPr>
          <p:cNvPr id="8" name="TextBox 7"/>
          <p:cNvSpPr txBox="1"/>
          <p:nvPr/>
        </p:nvSpPr>
        <p:spPr>
          <a:xfrm>
            <a:off x="3432468" y="5444807"/>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27652" name="Picture 2" descr="DSC00028.JPG" title="Πατήθρες σε λειτουργία  "/>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379" y="1071562"/>
            <a:ext cx="3550276" cy="4733701"/>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7653" name="2 - TextBox"/>
          <p:cNvSpPr txBox="1">
            <a:spLocks noChangeArrowheads="1"/>
          </p:cNvSpPr>
          <p:nvPr/>
        </p:nvSpPr>
        <p:spPr bwMode="auto">
          <a:xfrm>
            <a:off x="5129380" y="6072631"/>
            <a:ext cx="3550276" cy="400110"/>
          </a:xfrm>
          <a:prstGeom prst="rect">
            <a:avLst/>
          </a:prstGeom>
          <a:solidFill>
            <a:srgbClr val="604A7B"/>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Πατήθρες σε </a:t>
            </a:r>
            <a:r>
              <a:rPr lang="el-GR" altLang="el-GR" sz="2000" dirty="0" smtClean="0">
                <a:solidFill>
                  <a:prstClr val="white"/>
                </a:solidFill>
                <a:latin typeface="Calibri"/>
              </a:rPr>
              <a:t>λειτουργία</a:t>
            </a:r>
            <a:r>
              <a:rPr lang="en-US" altLang="el-GR" sz="2000" dirty="0" smtClean="0">
                <a:solidFill>
                  <a:prstClr val="white"/>
                </a:solidFill>
                <a:latin typeface="Calibri"/>
              </a:rPr>
              <a:t>.</a:t>
            </a:r>
            <a:r>
              <a:rPr lang="el-GR" altLang="el-GR" sz="2000" dirty="0" smtClean="0">
                <a:solidFill>
                  <a:prstClr val="white"/>
                </a:solidFill>
                <a:latin typeface="Calibri"/>
              </a:rPr>
              <a:t> </a:t>
            </a:r>
            <a:endParaRPr lang="el-GR" altLang="el-GR" sz="2000" dirty="0">
              <a:solidFill>
                <a:prstClr val="white"/>
              </a:solidFill>
              <a:latin typeface="Calibri"/>
            </a:endParaRPr>
          </a:p>
        </p:txBody>
      </p:sp>
      <p:sp>
        <p:nvSpPr>
          <p:cNvPr id="9" name="TextBox 8"/>
          <p:cNvSpPr txBox="1"/>
          <p:nvPr/>
        </p:nvSpPr>
        <p:spPr>
          <a:xfrm>
            <a:off x="7465798" y="5798750"/>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a:xfrm>
            <a:off x="6896405" y="6428678"/>
            <a:ext cx="2133600" cy="365125"/>
          </a:xfrm>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2942046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Καθιστός Αργαλειός </a:t>
            </a:r>
            <a:r>
              <a:rPr lang="el-GR" sz="3200" b="0" dirty="0" smtClean="0"/>
              <a:t>(7 </a:t>
            </a:r>
            <a:r>
              <a:rPr lang="el-GR" sz="3200" b="0" dirty="0"/>
              <a:t>από 8)</a:t>
            </a:r>
            <a:endParaRPr lang="el-GR" dirty="0"/>
          </a:p>
        </p:txBody>
      </p:sp>
      <p:pic>
        <p:nvPicPr>
          <p:cNvPr id="9" name="Picture 2" descr="DSC00030.JPG" title="Η υφάντρα βλέπει την πίσω όψη του υφάσματος"/>
          <p:cNvPicPr>
            <a:picLocks noChangeAspect="1"/>
          </p:cNvPicPr>
          <p:nvPr/>
        </p:nvPicPr>
        <p:blipFill>
          <a:blip r:embed="rId3">
            <a:extLst>
              <a:ext uri="{28A0092B-C50C-407E-A947-70E740481C1C}">
                <a14:useLocalDpi xmlns:a14="http://schemas.microsoft.com/office/drawing/2010/main" val="0"/>
              </a:ext>
            </a:extLst>
          </a:blip>
          <a:srcRect t="22762"/>
          <a:stretch>
            <a:fillRect/>
          </a:stretch>
        </p:blipFill>
        <p:spPr bwMode="auto">
          <a:xfrm>
            <a:off x="611560" y="1072465"/>
            <a:ext cx="4633528" cy="4768849"/>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4 - TextBox"/>
          <p:cNvSpPr txBox="1">
            <a:spLocks noChangeArrowheads="1"/>
          </p:cNvSpPr>
          <p:nvPr/>
        </p:nvSpPr>
        <p:spPr bwMode="auto">
          <a:xfrm>
            <a:off x="611560" y="5967521"/>
            <a:ext cx="4633527" cy="707886"/>
          </a:xfrm>
          <a:prstGeom prst="rect">
            <a:avLst/>
          </a:prstGeom>
          <a:solidFill>
            <a:srgbClr val="604A7B"/>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Η υφάντρα βλέπει την πίσω όψη του υφάσματος</a:t>
            </a:r>
          </a:p>
        </p:txBody>
      </p:sp>
      <p:sp>
        <p:nvSpPr>
          <p:cNvPr id="15" name="TextBox 14"/>
          <p:cNvSpPr txBox="1"/>
          <p:nvPr/>
        </p:nvSpPr>
        <p:spPr>
          <a:xfrm rot="16200000">
            <a:off x="-114988" y="3318389"/>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11" name="Picture 3" descr="DSC00048.JPG" title="Πίσω όψη και όψη διακόσμησης υφαντού"/>
          <p:cNvPicPr>
            <a:picLocks noChangeAspect="1"/>
          </p:cNvPicPr>
          <p:nvPr/>
        </p:nvPicPr>
        <p:blipFill>
          <a:blip r:embed="rId4" cstate="print">
            <a:extLst>
              <a:ext uri="{28A0092B-C50C-407E-A947-70E740481C1C}">
                <a14:useLocalDpi xmlns:a14="http://schemas.microsoft.com/office/drawing/2010/main" val="0"/>
              </a:ext>
            </a:extLst>
          </a:blip>
          <a:srcRect l="17397" t="12096" r="29752" b="18755"/>
          <a:stretch>
            <a:fillRect/>
          </a:stretch>
        </p:blipFill>
        <p:spPr bwMode="auto">
          <a:xfrm>
            <a:off x="5545740" y="1890826"/>
            <a:ext cx="2376264" cy="2332454"/>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8678" name="3 - TextBox"/>
          <p:cNvSpPr txBox="1">
            <a:spLocks noChangeArrowheads="1"/>
          </p:cNvSpPr>
          <p:nvPr/>
        </p:nvSpPr>
        <p:spPr bwMode="auto">
          <a:xfrm>
            <a:off x="5544924" y="1079158"/>
            <a:ext cx="2592288" cy="707886"/>
          </a:xfrm>
          <a:prstGeom prst="rect">
            <a:avLst/>
          </a:prstGeom>
          <a:solidFill>
            <a:srgbClr val="604A7B"/>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Πίσω όψη και όψη διακόσμησης υφαντού</a:t>
            </a:r>
          </a:p>
        </p:txBody>
      </p:sp>
      <p:sp>
        <p:nvSpPr>
          <p:cNvPr id="13" name="TextBox 12"/>
          <p:cNvSpPr txBox="1"/>
          <p:nvPr/>
        </p:nvSpPr>
        <p:spPr>
          <a:xfrm>
            <a:off x="7915514" y="1890826"/>
            <a:ext cx="1213858" cy="276999"/>
          </a:xfrm>
          <a:prstGeom prst="rect">
            <a:avLst/>
          </a:prstGeom>
          <a:noFill/>
        </p:spPr>
        <p:txBody>
          <a:bodyPr wrap="squar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12" name="Picture 4" descr="DSC00049.JPG" title="Πίσω όψη και όψη διακόσμησης υφαντού"/>
          <p:cNvPicPr>
            <a:picLocks noChangeAspect="1"/>
          </p:cNvPicPr>
          <p:nvPr/>
        </p:nvPicPr>
        <p:blipFill>
          <a:blip r:embed="rId5" cstate="print">
            <a:extLst>
              <a:ext uri="{28A0092B-C50C-407E-A947-70E740481C1C}">
                <a14:useLocalDpi xmlns:a14="http://schemas.microsoft.com/office/drawing/2010/main" val="0"/>
              </a:ext>
            </a:extLst>
          </a:blip>
          <a:srcRect l="11832" t="11832" r="31602" b="14226"/>
          <a:stretch>
            <a:fillRect/>
          </a:stretch>
        </p:blipFill>
        <p:spPr bwMode="auto">
          <a:xfrm>
            <a:off x="5545740" y="4358067"/>
            <a:ext cx="2376264" cy="2330915"/>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922004" y="4358067"/>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2305886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8064A2">
                    <a:lumMod val="75000"/>
                  </a:srgbClr>
                </a:solidFill>
              </a:rPr>
              <a:t>Καθιστός Αργαλειός </a:t>
            </a:r>
            <a:r>
              <a:rPr lang="el-GR" sz="3200" b="0" dirty="0" smtClean="0">
                <a:solidFill>
                  <a:srgbClr val="8064A2">
                    <a:lumMod val="75000"/>
                  </a:srgbClr>
                </a:solidFill>
              </a:rPr>
              <a:t>(8 </a:t>
            </a:r>
            <a:r>
              <a:rPr lang="el-GR" sz="3200" b="0" dirty="0">
                <a:solidFill>
                  <a:srgbClr val="8064A2">
                    <a:lumMod val="75000"/>
                  </a:srgbClr>
                </a:solidFill>
              </a:rPr>
              <a:t>από 8)</a:t>
            </a:r>
            <a:endParaRPr lang="el-GR" dirty="0"/>
          </a:p>
        </p:txBody>
      </p:sp>
      <p:sp>
        <p:nvSpPr>
          <p:cNvPr id="29700" name="4 - TextBox"/>
          <p:cNvSpPr txBox="1">
            <a:spLocks noChangeArrowheads="1"/>
          </p:cNvSpPr>
          <p:nvPr/>
        </p:nvSpPr>
        <p:spPr bwMode="auto">
          <a:xfrm>
            <a:off x="285749" y="1350471"/>
            <a:ext cx="8528511" cy="400110"/>
          </a:xfrm>
          <a:prstGeom prst="rect">
            <a:avLst/>
          </a:prstGeom>
          <a:solidFill>
            <a:srgbClr val="604A7B"/>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Εξάρτημα (διάστρα) που χρησιμοποιούνται για το πέρασμα των </a:t>
            </a:r>
            <a:r>
              <a:rPr lang="el-GR" altLang="el-GR" sz="2000" dirty="0" smtClean="0">
                <a:solidFill>
                  <a:prstClr val="white"/>
                </a:solidFill>
                <a:latin typeface="Calibri"/>
              </a:rPr>
              <a:t>στημονιών</a:t>
            </a:r>
            <a:r>
              <a:rPr lang="en-US" altLang="el-GR" sz="2000" dirty="0" smtClean="0">
                <a:solidFill>
                  <a:prstClr val="white"/>
                </a:solidFill>
                <a:latin typeface="Calibri"/>
              </a:rPr>
              <a:t>.</a:t>
            </a:r>
            <a:endParaRPr lang="el-GR" altLang="el-GR" sz="2000" dirty="0">
              <a:solidFill>
                <a:prstClr val="white"/>
              </a:solidFill>
              <a:latin typeface="Calibri"/>
            </a:endParaRPr>
          </a:p>
        </p:txBody>
      </p:sp>
      <p:pic>
        <p:nvPicPr>
          <p:cNvPr id="29699" name="Picture 3" descr="DSC00041.JPG" title="Εξάρτημα (διάστρα) που χρησιμοποιούνται για το πέρασμα των στημονιών (στημόνιασμα)"/>
          <p:cNvPicPr>
            <a:picLocks noChangeAspect="1"/>
          </p:cNvPicPr>
          <p:nvPr/>
        </p:nvPicPr>
        <p:blipFill>
          <a:blip r:embed="rId3">
            <a:extLst>
              <a:ext uri="{28A0092B-C50C-407E-A947-70E740481C1C}">
                <a14:useLocalDpi xmlns:a14="http://schemas.microsoft.com/office/drawing/2010/main" val="0"/>
              </a:ext>
            </a:extLst>
          </a:blip>
          <a:srcRect l="12201" t="27950" r="37399" b="25850"/>
          <a:stretch>
            <a:fillRect/>
          </a:stretch>
        </p:blipFill>
        <p:spPr bwMode="auto">
          <a:xfrm>
            <a:off x="285749" y="1988839"/>
            <a:ext cx="3000375" cy="3667125"/>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79007" y="5655964"/>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29698" name="Picture 2" descr="DSC00026.JPG" title="Εξάρτημα (διάστρα) που χρησιμοποιούνται για το πέρασμα των στημονιών (στημόνιασμα)"/>
          <p:cNvPicPr>
            <a:picLocks noChangeAspect="1"/>
          </p:cNvPicPr>
          <p:nvPr/>
        </p:nvPicPr>
        <p:blipFill>
          <a:blip r:embed="rId4">
            <a:extLst>
              <a:ext uri="{28A0092B-C50C-407E-A947-70E740481C1C}">
                <a14:useLocalDpi xmlns:a14="http://schemas.microsoft.com/office/drawing/2010/main" val="0"/>
              </a:ext>
            </a:extLst>
          </a:blip>
          <a:srcRect l="11288" t="11267" r="10561"/>
          <a:stretch>
            <a:fillRect/>
          </a:stretch>
        </p:blipFill>
        <p:spPr bwMode="auto">
          <a:xfrm>
            <a:off x="3492166" y="1988839"/>
            <a:ext cx="5322094" cy="4530971"/>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46284" y="6519810"/>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a:xfrm>
            <a:off x="7010400" y="6492875"/>
            <a:ext cx="2133600" cy="365125"/>
          </a:xfrm>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2728687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Βασικές </a:t>
            </a:r>
            <a:r>
              <a:rPr lang="el-GR" dirty="0" smtClean="0"/>
              <a:t>υφάνσεις</a:t>
            </a:r>
            <a:r>
              <a:rPr lang="en-US" dirty="0" smtClean="0"/>
              <a:t> </a:t>
            </a:r>
            <a:r>
              <a:rPr lang="el-GR" sz="3200" b="0" dirty="0" smtClean="0"/>
              <a:t>(1 από 5)</a:t>
            </a:r>
            <a:endParaRPr lang="el-GR" sz="3200" b="0" dirty="0"/>
          </a:p>
        </p:txBody>
      </p:sp>
      <p:sp>
        <p:nvSpPr>
          <p:cNvPr id="30723" name="Content Placeholder 2"/>
          <p:cNvSpPr>
            <a:spLocks noGrp="1"/>
          </p:cNvSpPr>
          <p:nvPr>
            <p:ph idx="1"/>
          </p:nvPr>
        </p:nvSpPr>
        <p:spPr>
          <a:xfrm>
            <a:off x="107504" y="1196752"/>
            <a:ext cx="5544616" cy="5040560"/>
          </a:xfrm>
        </p:spPr>
        <p:txBody>
          <a:bodyPr>
            <a:normAutofit/>
          </a:bodyPr>
          <a:lstStyle/>
          <a:p>
            <a:pPr eaLnBrk="1" hangingPunct="1">
              <a:lnSpc>
                <a:spcPct val="120000"/>
              </a:lnSpc>
              <a:spcBef>
                <a:spcPts val="1200"/>
              </a:spcBef>
            </a:pPr>
            <a:r>
              <a:rPr lang="el-GR" altLang="el-GR" sz="2400" dirty="0" smtClean="0">
                <a:cs typeface="Arial" charset="0"/>
              </a:rPr>
              <a:t>Στην υφαντική υπάρχουν τρεις βασικές υφάνσεις :</a:t>
            </a:r>
          </a:p>
          <a:p>
            <a:pPr lvl="1">
              <a:lnSpc>
                <a:spcPct val="120000"/>
              </a:lnSpc>
              <a:spcBef>
                <a:spcPts val="1200"/>
              </a:spcBef>
              <a:buFont typeface="Calibri" panose="020F0502020204030204" pitchFamily="34" charset="0"/>
              <a:buChar char="‒"/>
            </a:pPr>
            <a:r>
              <a:rPr lang="el-GR" altLang="el-GR" sz="2400" dirty="0" smtClean="0">
                <a:cs typeface="Arial" charset="0"/>
              </a:rPr>
              <a:t>η </a:t>
            </a:r>
            <a:r>
              <a:rPr lang="el-GR" altLang="el-GR" sz="2400" b="1" dirty="0" smtClean="0">
                <a:cs typeface="Arial" charset="0"/>
              </a:rPr>
              <a:t>βασική </a:t>
            </a:r>
            <a:r>
              <a:rPr lang="el-GR" altLang="el-GR" sz="2400" dirty="0" smtClean="0">
                <a:cs typeface="Arial" charset="0"/>
              </a:rPr>
              <a:t>ή</a:t>
            </a:r>
            <a:r>
              <a:rPr lang="el-GR" altLang="el-GR" sz="2400" b="1" dirty="0" smtClean="0">
                <a:cs typeface="Arial" charset="0"/>
              </a:rPr>
              <a:t> απλή</a:t>
            </a:r>
            <a:r>
              <a:rPr lang="el-GR" altLang="el-GR" sz="2400" i="1" dirty="0" smtClean="0">
                <a:cs typeface="Arial" charset="0"/>
              </a:rPr>
              <a:t>, </a:t>
            </a:r>
            <a:r>
              <a:rPr lang="el-GR" altLang="el-GR" sz="2400" dirty="0" smtClean="0">
                <a:cs typeface="Arial" charset="0"/>
              </a:rPr>
              <a:t>που είναι η πιο απλή ύφανση. Το υφάδι περνάει πάνω και κάτω από στημόνι εναλλάξ σε κάθε σειρά, δημιουργώντας το ίδιο αποτέλεσμα και στις δυο όψεις του υφάσματος, ειδικότερα όταν το στημόνι και το υφάδι είναι από το ίδιο νήμα. </a:t>
            </a:r>
          </a:p>
        </p:txBody>
      </p:sp>
      <p:pic>
        <p:nvPicPr>
          <p:cNvPr id="7" name="Picture 7" descr="C:\Users\user\Desktop\Anna-13\sopaniX1.jpg" title="απλή ύφανσ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280992" y="2215952"/>
            <a:ext cx="4119563" cy="3089275"/>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33844" y="5820371"/>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10504405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8064A2">
                    <a:lumMod val="75000"/>
                  </a:srgbClr>
                </a:solidFill>
              </a:rPr>
              <a:t>Βασικές υφάνσεις</a:t>
            </a:r>
            <a:r>
              <a:rPr lang="en-US" dirty="0">
                <a:solidFill>
                  <a:srgbClr val="8064A2">
                    <a:lumMod val="75000"/>
                  </a:srgbClr>
                </a:solidFill>
              </a:rPr>
              <a:t> </a:t>
            </a:r>
            <a:r>
              <a:rPr lang="el-GR" sz="3200" b="0" dirty="0" smtClean="0">
                <a:solidFill>
                  <a:srgbClr val="8064A2">
                    <a:lumMod val="75000"/>
                  </a:srgbClr>
                </a:solidFill>
              </a:rPr>
              <a:t>(2 </a:t>
            </a:r>
            <a:r>
              <a:rPr lang="el-GR" sz="3200" b="0" dirty="0">
                <a:solidFill>
                  <a:srgbClr val="8064A2">
                    <a:lumMod val="75000"/>
                  </a:srgbClr>
                </a:solidFill>
              </a:rPr>
              <a:t>από </a:t>
            </a:r>
            <a:r>
              <a:rPr lang="el-GR" sz="3200" b="0" dirty="0" smtClean="0">
                <a:solidFill>
                  <a:srgbClr val="8064A2">
                    <a:lumMod val="75000"/>
                  </a:srgbClr>
                </a:solidFill>
              </a:rPr>
              <a:t>5)</a:t>
            </a:r>
            <a:endParaRPr lang="el-GR" dirty="0"/>
          </a:p>
        </p:txBody>
      </p:sp>
      <p:pic>
        <p:nvPicPr>
          <p:cNvPr id="31747" name="Picture 2" descr="Αναπαράσταση βασικής ύφανσης&#10;"/>
          <p:cNvPicPr>
            <a:picLocks noChangeAspect="1" noChangeArrowheads="1"/>
          </p:cNvPicPr>
          <p:nvPr/>
        </p:nvPicPr>
        <p:blipFill>
          <a:blip r:embed="rId2"/>
          <a:srcRect/>
          <a:stretch>
            <a:fillRect/>
          </a:stretch>
        </p:blipFill>
        <p:spPr bwMode="auto">
          <a:xfrm>
            <a:off x="950429" y="1628800"/>
            <a:ext cx="3714750" cy="3705225"/>
          </a:xfrm>
          <a:prstGeom prst="rect">
            <a:avLst/>
          </a:prstGeom>
          <a:ln>
            <a:solidFill>
              <a:schemeClr val="accent4">
                <a:lumMod val="60000"/>
                <a:lumOff val="40000"/>
              </a:schemeClr>
            </a:solidFill>
          </a:ln>
          <a:effectLst/>
        </p:spPr>
      </p:pic>
      <p:sp>
        <p:nvSpPr>
          <p:cNvPr id="31748" name="4 - TextBox"/>
          <p:cNvSpPr txBox="1">
            <a:spLocks noChangeArrowheads="1"/>
          </p:cNvSpPr>
          <p:nvPr/>
        </p:nvSpPr>
        <p:spPr bwMode="auto">
          <a:xfrm>
            <a:off x="4829858" y="4626139"/>
            <a:ext cx="3600399" cy="707886"/>
          </a:xfrm>
          <a:prstGeom prst="rect">
            <a:avLst/>
          </a:prstGeom>
          <a:solidFill>
            <a:srgbClr val="604A7B"/>
          </a:solidFill>
          <a:ln>
            <a:no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Αναπαράσταση βασικής </a:t>
            </a:r>
            <a:r>
              <a:rPr lang="el-GR" altLang="el-GR" sz="2000" dirty="0" smtClean="0">
                <a:solidFill>
                  <a:prstClr val="white"/>
                </a:solidFill>
                <a:latin typeface="Calibri"/>
              </a:rPr>
              <a:t>ύφανσης</a:t>
            </a:r>
            <a:r>
              <a:rPr lang="en-US" altLang="el-GR" sz="2000" dirty="0" smtClean="0">
                <a:solidFill>
                  <a:prstClr val="white"/>
                </a:solidFill>
                <a:latin typeface="Calibri"/>
              </a:rPr>
              <a:t>.</a:t>
            </a:r>
            <a:endParaRPr lang="el-GR" altLang="el-GR" sz="2000" dirty="0">
              <a:solidFill>
                <a:prstClr val="white"/>
              </a:solidFill>
              <a:latin typeface="Calibri"/>
            </a:endParaRPr>
          </a:p>
        </p:txBody>
      </p:sp>
      <p:sp>
        <p:nvSpPr>
          <p:cNvPr id="7" name="Rectangle 8"/>
          <p:cNvSpPr/>
          <p:nvPr/>
        </p:nvSpPr>
        <p:spPr>
          <a:xfrm>
            <a:off x="1691680" y="5343840"/>
            <a:ext cx="223224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Bagging </a:t>
            </a:r>
            <a:r>
              <a:rPr lang="en-US" sz="1200" dirty="0" smtClean="0">
                <a:solidFill>
                  <a:prstClr val="black"/>
                </a:solidFill>
                <a:latin typeface="Calibri"/>
                <a:hlinkClick r:id="rId3"/>
              </a:rPr>
              <a:t>1</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a:rPr>
              <a:t>Keith </a:t>
            </a:r>
            <a:r>
              <a:rPr lang="en-US" sz="1200" dirty="0" err="1" smtClean="0">
                <a:solidFill>
                  <a:prstClr val="black"/>
                </a:solidFill>
                <a:latin typeface="Calibri"/>
                <a:hlinkClick r:id="rId4"/>
              </a:rPr>
              <a:t>Edkins</a:t>
            </a:r>
            <a:r>
              <a:rPr lang="el-GR" sz="1200" dirty="0">
                <a:solidFill>
                  <a:prstClr val="black"/>
                </a:solidFill>
                <a:latin typeface="Calibri"/>
                <a:hlinkClick r:id="rId4"/>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907714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Τύποι </a:t>
            </a:r>
            <a:r>
              <a:rPr lang="el-GR" dirty="0" smtClean="0"/>
              <a:t>αργαλειού </a:t>
            </a:r>
            <a:r>
              <a:rPr lang="el-GR" sz="3200" b="0" dirty="0" smtClean="0"/>
              <a:t>(1 από 2)</a:t>
            </a:r>
            <a:endParaRPr lang="el-GR" sz="3200" b="0" dirty="0"/>
          </a:p>
        </p:txBody>
      </p:sp>
      <p:sp>
        <p:nvSpPr>
          <p:cNvPr id="4099" name="2 - Θέση περιεχομένου"/>
          <p:cNvSpPr>
            <a:spLocks noGrp="1"/>
          </p:cNvSpPr>
          <p:nvPr>
            <p:ph idx="1"/>
          </p:nvPr>
        </p:nvSpPr>
        <p:spPr/>
        <p:txBody>
          <a:bodyPr>
            <a:normAutofit/>
          </a:bodyPr>
          <a:lstStyle/>
          <a:p>
            <a:pPr eaLnBrk="1" hangingPunct="1">
              <a:lnSpc>
                <a:spcPct val="114000"/>
              </a:lnSpc>
              <a:spcBef>
                <a:spcPts val="1200"/>
              </a:spcBef>
            </a:pPr>
            <a:r>
              <a:rPr lang="el-GR" altLang="el-GR" sz="2400" dirty="0" smtClean="0">
                <a:cs typeface="Arial" charset="0"/>
              </a:rPr>
              <a:t>Οι τύποι των αργαλειών που συναντώνται κατά την αρχαιότητα στις περιοχές της Μεσογείου, τη Μέση Ανατολή και την Ευρώπη, κατά σειρά εξέλιξης, είναι οι εξής:</a:t>
            </a:r>
          </a:p>
          <a:p>
            <a:pPr lvl="1" eaLnBrk="1" hangingPunct="1">
              <a:lnSpc>
                <a:spcPct val="114000"/>
              </a:lnSpc>
              <a:spcBef>
                <a:spcPts val="1200"/>
              </a:spcBef>
            </a:pPr>
            <a:r>
              <a:rPr lang="el-GR" altLang="el-GR" sz="2400" dirty="0" smtClean="0">
                <a:cs typeface="Arial" charset="0"/>
              </a:rPr>
              <a:t>Ο οριζόντιος αργαλειός εδάφους,</a:t>
            </a:r>
          </a:p>
          <a:p>
            <a:pPr lvl="1" eaLnBrk="1" hangingPunct="1">
              <a:lnSpc>
                <a:spcPct val="114000"/>
              </a:lnSpc>
              <a:spcBef>
                <a:spcPts val="1200"/>
              </a:spcBef>
            </a:pPr>
            <a:r>
              <a:rPr lang="el-GR" altLang="el-GR" sz="2400" dirty="0" smtClean="0">
                <a:cs typeface="Arial" charset="0"/>
              </a:rPr>
              <a:t>Ο κάθετος αργαλειός, και</a:t>
            </a:r>
          </a:p>
          <a:p>
            <a:pPr lvl="1" eaLnBrk="1" hangingPunct="1">
              <a:lnSpc>
                <a:spcPct val="114000"/>
              </a:lnSpc>
              <a:spcBef>
                <a:spcPts val="1200"/>
              </a:spcBef>
            </a:pPr>
            <a:r>
              <a:rPr lang="el-GR" altLang="el-GR" sz="2400" dirty="0" smtClean="0">
                <a:cs typeface="Arial" charset="0"/>
              </a:rPr>
              <a:t>Ο κάθετος αργαλειός με βάρη.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285512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908050"/>
          </a:xfrm>
        </p:spPr>
        <p:txBody>
          <a:bodyPr/>
          <a:lstStyle/>
          <a:p>
            <a:pPr>
              <a:defRPr/>
            </a:pPr>
            <a:r>
              <a:rPr lang="el-GR" dirty="0" smtClean="0">
                <a:solidFill>
                  <a:srgbClr val="604A7B"/>
                </a:solidFill>
              </a:rPr>
              <a:t>Βασική ή απλή ύφανση</a:t>
            </a:r>
            <a:r>
              <a:rPr lang="en-US" dirty="0" smtClean="0">
                <a:solidFill>
                  <a:srgbClr val="604A7B"/>
                </a:solidFill>
              </a:rPr>
              <a:t> </a:t>
            </a:r>
            <a:r>
              <a:rPr lang="el-GR" sz="3200" b="0" dirty="0" smtClean="0">
                <a:solidFill>
                  <a:srgbClr val="604A7B"/>
                </a:solidFill>
              </a:rPr>
              <a:t>(</a:t>
            </a:r>
            <a:r>
              <a:rPr lang="en-US" sz="3200" b="0" dirty="0" smtClean="0">
                <a:solidFill>
                  <a:srgbClr val="604A7B"/>
                </a:solidFill>
              </a:rPr>
              <a:t>3</a:t>
            </a:r>
            <a:r>
              <a:rPr lang="el-GR" sz="3200" b="0" dirty="0" smtClean="0">
                <a:solidFill>
                  <a:srgbClr val="604A7B"/>
                </a:solidFill>
              </a:rPr>
              <a:t> από </a:t>
            </a:r>
            <a:r>
              <a:rPr lang="el-GR" sz="3200" b="0" dirty="0">
                <a:solidFill>
                  <a:srgbClr val="604A7B"/>
                </a:solidFill>
              </a:rPr>
              <a:t>5</a:t>
            </a:r>
            <a:r>
              <a:rPr lang="el-GR" sz="3200" b="0" dirty="0" smtClean="0">
                <a:solidFill>
                  <a:srgbClr val="604A7B"/>
                </a:solidFill>
              </a:rPr>
              <a:t>)</a:t>
            </a:r>
            <a:endParaRPr lang="el-GR" sz="3200" b="0" dirty="0"/>
          </a:p>
        </p:txBody>
      </p:sp>
      <p:sp>
        <p:nvSpPr>
          <p:cNvPr id="6" name="5 - TextBox"/>
          <p:cNvSpPr txBox="1"/>
          <p:nvPr/>
        </p:nvSpPr>
        <p:spPr>
          <a:xfrm>
            <a:off x="356371" y="5609431"/>
            <a:ext cx="8501062" cy="646113"/>
          </a:xfrm>
          <a:prstGeom prst="rect">
            <a:avLst/>
          </a:prstGeom>
          <a:solidFill>
            <a:schemeClr val="accent4">
              <a:lumMod val="75000"/>
            </a:schemeClr>
          </a:solidFill>
        </p:spPr>
        <p:txBody>
          <a:bodyPr>
            <a:spAutoFit/>
          </a:bodyPr>
          <a:lstStyle/>
          <a:p>
            <a:pPr>
              <a:defRPr/>
            </a:pPr>
            <a:r>
              <a:rPr lang="el-GR" dirty="0">
                <a:solidFill>
                  <a:prstClr val="white"/>
                </a:solidFill>
                <a:latin typeface="Calibri"/>
              </a:rPr>
              <a:t>Απλή ύφανση με επικράτηση στημονιού (αριστερά)  και απλή ύφανση με επικράτηση υφαδιού (δεξιά).</a:t>
            </a:r>
          </a:p>
        </p:txBody>
      </p:sp>
      <p:pic>
        <p:nvPicPr>
          <p:cNvPr id="31748" name="Picture 2" descr="C:\Users\user\Pictures\San  Francisco\DSC06447.JPG" title="Απλή ύφανση με επικράτηση στημονιού "/>
          <p:cNvPicPr>
            <a:picLocks noChangeAspect="1" noChangeArrowheads="1"/>
          </p:cNvPicPr>
          <p:nvPr/>
        </p:nvPicPr>
        <p:blipFill>
          <a:blip r:embed="rId2">
            <a:extLst>
              <a:ext uri="{28A0092B-C50C-407E-A947-70E740481C1C}">
                <a14:useLocalDpi xmlns:a14="http://schemas.microsoft.com/office/drawing/2010/main" val="0"/>
              </a:ext>
            </a:extLst>
          </a:blip>
          <a:srcRect r="7907"/>
          <a:stretch>
            <a:fillRect/>
          </a:stretch>
        </p:blipFill>
        <p:spPr bwMode="auto">
          <a:xfrm>
            <a:off x="357188" y="2000250"/>
            <a:ext cx="40005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50509" y="5257799"/>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pic>
        <p:nvPicPr>
          <p:cNvPr id="31749" name="Picture 3" descr="C:\Users\user\Pictures\San  Francisco\DSC06448.JPG" title="απλή ύφανση με επικράτηση υφαδιού "/>
          <p:cNvPicPr>
            <a:picLocks noChangeAspect="1" noChangeArrowheads="1"/>
          </p:cNvPicPr>
          <p:nvPr/>
        </p:nvPicPr>
        <p:blipFill>
          <a:blip r:embed="rId3">
            <a:extLst>
              <a:ext uri="{28A0092B-C50C-407E-A947-70E740481C1C}">
                <a14:useLocalDpi xmlns:a14="http://schemas.microsoft.com/office/drawing/2010/main" val="0"/>
              </a:ext>
            </a:extLst>
          </a:blip>
          <a:srcRect r="4617"/>
          <a:stretch>
            <a:fillRect/>
          </a:stretch>
        </p:blipFill>
        <p:spPr bwMode="auto">
          <a:xfrm>
            <a:off x="4714875" y="2000250"/>
            <a:ext cx="41433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179633" y="5257800"/>
            <a:ext cx="1213858" cy="276999"/>
          </a:xfrm>
          <a:prstGeom prst="rect">
            <a:avLst/>
          </a:prstGeom>
          <a:noFill/>
        </p:spPr>
        <p:txBody>
          <a:bodyPr wrap="none" rtlCol="0">
            <a:spAutoFit/>
          </a:bodyPr>
          <a:lstStyle/>
          <a:p>
            <a:r>
              <a:rPr lang="el-GR" sz="1200" dirty="0" smtClean="0">
                <a:solidFill>
                  <a:prstClr val="black">
                    <a:lumMod val="75000"/>
                    <a:lumOff val="25000"/>
                  </a:prstClr>
                </a:solidFill>
                <a:latin typeface="Calibri"/>
              </a:rPr>
              <a:t>Άννα </a:t>
            </a:r>
            <a:r>
              <a:rPr lang="el-GR" sz="1200" dirty="0" err="1" smtClean="0">
                <a:solidFill>
                  <a:prstClr val="black">
                    <a:lumMod val="75000"/>
                    <a:lumOff val="25000"/>
                  </a:prstClr>
                </a:solidFill>
                <a:latin typeface="Calibri"/>
              </a:rPr>
              <a:t>Καρατζάνη</a:t>
            </a:r>
            <a:endParaRPr lang="el-GR" sz="1200" dirty="0">
              <a:solidFill>
                <a:prstClr val="black">
                  <a:lumMod val="75000"/>
                  <a:lumOff val="25000"/>
                </a:prstClr>
              </a:solidFill>
              <a:latin typeface="Calibri"/>
            </a:endParaRPr>
          </a:p>
        </p:txBody>
      </p:sp>
      <p:sp>
        <p:nvSpPr>
          <p:cNvPr id="3" name="2 - Θέση αριθμού διαφάνειας"/>
          <p:cNvSpPr>
            <a:spLocks noGrp="1"/>
          </p:cNvSpPr>
          <p:nvPr>
            <p:ph type="sldNum" sz="quarter" idx="12"/>
          </p:nvPr>
        </p:nvSpPr>
        <p:spPr/>
        <p:txBody>
          <a:bodyPr/>
          <a:lstStyle/>
          <a:p>
            <a:pPr>
              <a:defRPr/>
            </a:pPr>
            <a:fld id="{B476BC10-712D-4293-AB09-AEA6555BFFDE}"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2615729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8064A2">
                    <a:lumMod val="75000"/>
                  </a:srgbClr>
                </a:solidFill>
              </a:rPr>
              <a:t>Βασικές υφάνσεις</a:t>
            </a:r>
            <a:r>
              <a:rPr lang="en-US" dirty="0">
                <a:solidFill>
                  <a:srgbClr val="8064A2">
                    <a:lumMod val="75000"/>
                  </a:srgbClr>
                </a:solidFill>
              </a:rPr>
              <a:t> </a:t>
            </a:r>
            <a:r>
              <a:rPr lang="el-GR" sz="3200" b="0" dirty="0" smtClean="0">
                <a:solidFill>
                  <a:srgbClr val="8064A2">
                    <a:lumMod val="75000"/>
                  </a:srgbClr>
                </a:solidFill>
              </a:rPr>
              <a:t>(4 </a:t>
            </a:r>
            <a:r>
              <a:rPr lang="el-GR" sz="3200" b="0" dirty="0">
                <a:solidFill>
                  <a:srgbClr val="8064A2">
                    <a:lumMod val="75000"/>
                  </a:srgbClr>
                </a:solidFill>
              </a:rPr>
              <a:t>από </a:t>
            </a:r>
            <a:r>
              <a:rPr lang="el-GR" sz="3200" b="0" dirty="0" smtClean="0">
                <a:solidFill>
                  <a:srgbClr val="8064A2">
                    <a:lumMod val="75000"/>
                  </a:srgbClr>
                </a:solidFill>
              </a:rPr>
              <a:t>5)</a:t>
            </a:r>
            <a:endParaRPr lang="el-GR" dirty="0"/>
          </a:p>
        </p:txBody>
      </p:sp>
      <p:sp>
        <p:nvSpPr>
          <p:cNvPr id="32770" name="Content Placeholder 2"/>
          <p:cNvSpPr>
            <a:spLocks noGrp="1"/>
          </p:cNvSpPr>
          <p:nvPr>
            <p:ph idx="1"/>
          </p:nvPr>
        </p:nvSpPr>
        <p:spPr>
          <a:xfrm>
            <a:off x="467544" y="1052736"/>
            <a:ext cx="8229600" cy="2232248"/>
          </a:xfrm>
        </p:spPr>
        <p:txBody>
          <a:bodyPr>
            <a:normAutofit lnSpcReduction="10000"/>
          </a:bodyPr>
          <a:lstStyle/>
          <a:p>
            <a:pPr marL="0" indent="0" eaLnBrk="1" hangingPunct="1">
              <a:lnSpc>
                <a:spcPct val="120000"/>
              </a:lnSpc>
              <a:buFont typeface="Arial" charset="0"/>
              <a:buNone/>
            </a:pPr>
            <a:r>
              <a:rPr lang="el-GR" altLang="el-GR" sz="2400" dirty="0" smtClean="0">
                <a:cs typeface="Arial" charset="0"/>
              </a:rPr>
              <a:t>Η </a:t>
            </a:r>
            <a:r>
              <a:rPr lang="el-GR" altLang="el-GR" sz="2400" b="1" dirty="0" smtClean="0">
                <a:cs typeface="Arial" charset="0"/>
              </a:rPr>
              <a:t>διαγώνια ύφανση</a:t>
            </a:r>
            <a:r>
              <a:rPr lang="el-GR" altLang="el-GR" sz="2400" i="1" dirty="0" smtClean="0">
                <a:cs typeface="Arial" charset="0"/>
              </a:rPr>
              <a:t>, </a:t>
            </a:r>
            <a:r>
              <a:rPr lang="el-GR" altLang="el-GR" sz="2400" dirty="0" smtClean="0">
                <a:cs typeface="Arial" charset="0"/>
              </a:rPr>
              <a:t>που δίνει μια λοξή όψη στο υφαντό. Το </a:t>
            </a:r>
            <a:r>
              <a:rPr lang="el-GR" altLang="el-GR" sz="2400" b="1" dirty="0" smtClean="0">
                <a:cs typeface="Arial" charset="0"/>
              </a:rPr>
              <a:t>υφάδι</a:t>
            </a:r>
            <a:r>
              <a:rPr lang="el-GR" altLang="el-GR" sz="2400" dirty="0" smtClean="0">
                <a:cs typeface="Arial" charset="0"/>
              </a:rPr>
              <a:t> περνά τουλάχιστον </a:t>
            </a:r>
            <a:r>
              <a:rPr lang="el-GR" altLang="el-GR" sz="2400" b="1" dirty="0" smtClean="0">
                <a:cs typeface="Arial" charset="0"/>
              </a:rPr>
              <a:t>δυο νήματα </a:t>
            </a:r>
            <a:r>
              <a:rPr lang="el-GR" altLang="el-GR" sz="2400" dirty="0" smtClean="0">
                <a:cs typeface="Arial" charset="0"/>
              </a:rPr>
              <a:t>του στημονιού κάθε φορά, ενώ στην επόμενη σειρά της ύφανσης το σχέδιο μετατοπίζεται κατά ένα νήμα στημονιού προς τα δεξιά. Απαιτούνται τουλάχιστον τρεις πατήθρες και τρία μιτάρια.</a:t>
            </a:r>
          </a:p>
          <a:p>
            <a:pPr marL="0" indent="0" eaLnBrk="1" hangingPunct="1">
              <a:lnSpc>
                <a:spcPct val="120000"/>
              </a:lnSpc>
            </a:pPr>
            <a:endParaRPr lang="el-GR" altLang="el-GR" sz="2400" dirty="0" smtClean="0">
              <a:cs typeface="Arial" charset="0"/>
            </a:endParaRPr>
          </a:p>
        </p:txBody>
      </p:sp>
      <p:pic>
        <p:nvPicPr>
          <p:cNvPr id="1026" name="Picture 2" descr="αναπαράσταση διαγώνιας ύφανσης"/>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2755" r="4502" b="2962"/>
          <a:stretch/>
        </p:blipFill>
        <p:spPr bwMode="auto">
          <a:xfrm>
            <a:off x="1475656" y="3226499"/>
            <a:ext cx="2956142" cy="3071813"/>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 name="Rectangle 8"/>
          <p:cNvSpPr/>
          <p:nvPr/>
        </p:nvSpPr>
        <p:spPr>
          <a:xfrm>
            <a:off x="1370015" y="6218178"/>
            <a:ext cx="3167424" cy="400110"/>
          </a:xfrm>
          <a:prstGeom prst="rect">
            <a:avLst/>
          </a:prstGeom>
        </p:spPr>
        <p:txBody>
          <a:bodyPr wrap="square">
            <a:spAutoFit/>
          </a:bodyPr>
          <a:lstStyle/>
          <a:p>
            <a:pPr algn="ctr"/>
            <a:r>
              <a:rPr lang="en-US" sz="1000" dirty="0" smtClean="0">
                <a:solidFill>
                  <a:prstClr val="black">
                    <a:lumMod val="65000"/>
                    <a:lumOff val="35000"/>
                  </a:prstClr>
                </a:solidFill>
                <a:latin typeface="Calibri"/>
              </a:rPr>
              <a:t>“</a:t>
            </a:r>
            <a:r>
              <a:rPr lang="en-US" sz="1000" dirty="0">
                <a:solidFill>
                  <a:prstClr val="black"/>
                </a:solidFill>
                <a:latin typeface="Calibri"/>
                <a:hlinkClick r:id="rId4"/>
              </a:rPr>
              <a:t>Patrone </a:t>
            </a:r>
            <a:r>
              <a:rPr lang="en-US" sz="1000" dirty="0" err="1" smtClean="0">
                <a:solidFill>
                  <a:prstClr val="black"/>
                </a:solidFill>
                <a:latin typeface="Calibri"/>
                <a:hlinkClick r:id="rId4"/>
              </a:rPr>
              <a:t>Fischgratkoeper</a:t>
            </a:r>
            <a:r>
              <a:rPr lang="en-US" sz="1000" dirty="0" smtClean="0">
                <a:solidFill>
                  <a:prstClr val="black">
                    <a:lumMod val="65000"/>
                    <a:lumOff val="35000"/>
                  </a:prstClr>
                </a:solidFill>
                <a:latin typeface="Calibri"/>
              </a:rPr>
              <a:t>”,</a:t>
            </a:r>
            <a:r>
              <a:rPr lang="el-GR" sz="1000" dirty="0" smtClean="0">
                <a:solidFill>
                  <a:prstClr val="black">
                    <a:lumMod val="65000"/>
                    <a:lumOff val="35000"/>
                  </a:prstClr>
                </a:solidFill>
                <a:latin typeface="Calibri"/>
              </a:rPr>
              <a:t> από</a:t>
            </a:r>
            <a:r>
              <a:rPr lang="en-US" sz="1000" dirty="0" smtClean="0">
                <a:solidFill>
                  <a:prstClr val="black">
                    <a:lumMod val="65000"/>
                    <a:lumOff val="35000"/>
                  </a:prstClr>
                </a:solidFill>
                <a:latin typeface="Calibri"/>
              </a:rPr>
              <a:t>  </a:t>
            </a:r>
            <a:r>
              <a:rPr lang="en-US" sz="1000" dirty="0" err="1" smtClean="0">
                <a:solidFill>
                  <a:prstClr val="black"/>
                </a:solidFill>
                <a:latin typeface="Calibri"/>
                <a:hlinkClick r:id="rId5"/>
              </a:rPr>
              <a:t>LeastCommonAncestor</a:t>
            </a:r>
            <a:r>
              <a:rPr lang="el-GR" sz="1000" dirty="0">
                <a:solidFill>
                  <a:prstClr val="black"/>
                </a:solidFill>
                <a:latin typeface="Calibri"/>
                <a:hlinkClick r:id="rId5"/>
              </a:rPr>
              <a:t> </a:t>
            </a:r>
            <a:r>
              <a:rPr lang="el-GR" sz="1000" dirty="0" smtClean="0">
                <a:solidFill>
                  <a:prstClr val="black">
                    <a:lumMod val="65000"/>
                    <a:lumOff val="35000"/>
                  </a:prstClr>
                </a:solidFill>
                <a:latin typeface="Calibri"/>
              </a:rPr>
              <a:t>διαθέσιμο με άδεια </a:t>
            </a:r>
            <a:r>
              <a:rPr lang="en-US" sz="1000" dirty="0">
                <a:solidFill>
                  <a:prstClr val="black"/>
                </a:solidFill>
                <a:latin typeface="Calibri"/>
                <a:hlinkClick r:id="rId6"/>
              </a:rPr>
              <a:t>CC BY-SA 3.0</a:t>
            </a:r>
            <a:endParaRPr lang="en-US" sz="1000" dirty="0">
              <a:solidFill>
                <a:prstClr val="black"/>
              </a:solidFill>
              <a:latin typeface="Calibri"/>
            </a:endParaRPr>
          </a:p>
        </p:txBody>
      </p:sp>
      <p:pic>
        <p:nvPicPr>
          <p:cNvPr id="32771" name="Picture 10" descr="υφαντό με διαγώνια ύφανση"/>
          <p:cNvPicPr>
            <a:picLocks noChangeAspect="1" noChangeArrowheads="1"/>
          </p:cNvPicPr>
          <p:nvPr/>
        </p:nvPicPr>
        <p:blipFill>
          <a:blip r:embed="rId7">
            <a:extLst>
              <a:ext uri="{28A0092B-C50C-407E-A947-70E740481C1C}">
                <a14:useLocalDpi xmlns:a14="http://schemas.microsoft.com/office/drawing/2010/main" val="0"/>
              </a:ext>
            </a:extLst>
          </a:blip>
          <a:srcRect r="39656"/>
          <a:stretch>
            <a:fillRect/>
          </a:stretch>
        </p:blipFill>
        <p:spPr bwMode="auto">
          <a:xfrm>
            <a:off x="4644008" y="3310647"/>
            <a:ext cx="2633420" cy="2903516"/>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4836116" y="6210484"/>
            <a:ext cx="2237371" cy="415498"/>
          </a:xfrm>
          <a:prstGeom prst="rect">
            <a:avLst/>
          </a:prstGeom>
        </p:spPr>
        <p:txBody>
          <a:bodyPr wrap="square">
            <a:spAutoFit/>
          </a:bodyPr>
          <a:lstStyle/>
          <a:p>
            <a:pPr algn="ctr"/>
            <a:r>
              <a:rPr lang="en-US" sz="1000" dirty="0" smtClean="0">
                <a:solidFill>
                  <a:prstClr val="black">
                    <a:lumMod val="65000"/>
                    <a:lumOff val="35000"/>
                  </a:prstClr>
                </a:solidFill>
                <a:latin typeface="Calibri"/>
              </a:rPr>
              <a:t>“</a:t>
            </a:r>
            <a:r>
              <a:rPr lang="en-US" sz="1000" dirty="0">
                <a:solidFill>
                  <a:prstClr val="black"/>
                </a:solidFill>
                <a:latin typeface="Calibri"/>
                <a:hlinkClick r:id="rId8"/>
              </a:rPr>
              <a:t>apex </a:t>
            </a:r>
            <a:r>
              <a:rPr lang="en-US" sz="1000" dirty="0" smtClean="0">
                <a:solidFill>
                  <a:prstClr val="black"/>
                </a:solidFill>
                <a:latin typeface="Calibri"/>
                <a:hlinkClick r:id="rId8"/>
              </a:rPr>
              <a:t>row</a:t>
            </a:r>
            <a:r>
              <a:rPr lang="en-US" sz="1000" dirty="0" smtClean="0">
                <a:solidFill>
                  <a:prstClr val="black">
                    <a:lumMod val="65000"/>
                    <a:lumOff val="35000"/>
                  </a:prstClr>
                </a:solidFill>
                <a:latin typeface="Calibri"/>
              </a:rPr>
              <a:t>”,</a:t>
            </a:r>
            <a:r>
              <a:rPr lang="el-GR" sz="1000" dirty="0" smtClean="0">
                <a:solidFill>
                  <a:prstClr val="black">
                    <a:lumMod val="65000"/>
                    <a:lumOff val="35000"/>
                  </a:prstClr>
                </a:solidFill>
                <a:latin typeface="Calibri"/>
              </a:rPr>
              <a:t> από</a:t>
            </a:r>
            <a:r>
              <a:rPr lang="en-US" sz="1000" dirty="0" smtClean="0">
                <a:solidFill>
                  <a:prstClr val="black">
                    <a:lumMod val="65000"/>
                    <a:lumOff val="35000"/>
                  </a:prstClr>
                </a:solidFill>
                <a:latin typeface="Calibri"/>
              </a:rPr>
              <a:t>  </a:t>
            </a:r>
            <a:r>
              <a:rPr lang="en-US" sz="1000" dirty="0" smtClean="0">
                <a:solidFill>
                  <a:prstClr val="black"/>
                </a:solidFill>
                <a:latin typeface="Calibri"/>
                <a:hlinkClick r:id="rId9"/>
              </a:rPr>
              <a:t>Ab</a:t>
            </a:r>
            <a:r>
              <a:rPr lang="el-GR" sz="1000" dirty="0" smtClean="0">
                <a:solidFill>
                  <a:prstClr val="black"/>
                </a:solidFill>
                <a:latin typeface="Calibri"/>
                <a:hlinkClick r:id="rId9"/>
              </a:rPr>
              <a:t>από</a:t>
            </a:r>
            <a:r>
              <a:rPr lang="en-US" sz="1000" dirty="0" smtClean="0">
                <a:solidFill>
                  <a:prstClr val="black"/>
                </a:solidFill>
                <a:latin typeface="Calibri"/>
                <a:hlinkClick r:id="rId9"/>
              </a:rPr>
              <a:t> Swann</a:t>
            </a:r>
            <a:r>
              <a:rPr lang="el-GR" sz="1000" dirty="0" smtClean="0">
                <a:solidFill>
                  <a:prstClr val="black"/>
                </a:solidFill>
                <a:latin typeface="Calibri"/>
              </a:rPr>
              <a:t> </a:t>
            </a:r>
            <a:r>
              <a:rPr lang="el-GR" sz="1000" dirty="0" smtClean="0">
                <a:solidFill>
                  <a:prstClr val="black">
                    <a:lumMod val="65000"/>
                    <a:lumOff val="35000"/>
                  </a:prstClr>
                </a:solidFill>
                <a:latin typeface="Calibri"/>
              </a:rPr>
              <a:t>διαθέσιμο με άδεια </a:t>
            </a:r>
            <a:r>
              <a:rPr lang="en-US" sz="1000" dirty="0">
                <a:solidFill>
                  <a:prstClr val="black"/>
                </a:solidFill>
                <a:latin typeface="Calibri"/>
                <a:hlinkClick r:id="rId10"/>
              </a:rPr>
              <a:t>CC BY-NC-SA 2.0</a:t>
            </a:r>
            <a:endParaRPr lang="en-US" sz="10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679350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8064A2">
                    <a:lumMod val="75000"/>
                  </a:srgbClr>
                </a:solidFill>
              </a:rPr>
              <a:t>Βασικές υφάνσεις</a:t>
            </a:r>
            <a:r>
              <a:rPr lang="en-US" dirty="0">
                <a:solidFill>
                  <a:srgbClr val="8064A2">
                    <a:lumMod val="75000"/>
                  </a:srgbClr>
                </a:solidFill>
              </a:rPr>
              <a:t> </a:t>
            </a:r>
            <a:r>
              <a:rPr lang="el-GR" sz="3200" b="0" dirty="0" smtClean="0">
                <a:solidFill>
                  <a:srgbClr val="8064A2">
                    <a:lumMod val="75000"/>
                  </a:srgbClr>
                </a:solidFill>
              </a:rPr>
              <a:t>(5 </a:t>
            </a:r>
            <a:r>
              <a:rPr lang="el-GR" sz="3200" b="0" dirty="0">
                <a:solidFill>
                  <a:srgbClr val="8064A2">
                    <a:lumMod val="75000"/>
                  </a:srgbClr>
                </a:solidFill>
              </a:rPr>
              <a:t>από </a:t>
            </a:r>
            <a:r>
              <a:rPr lang="el-GR" sz="3200" b="0" dirty="0" smtClean="0">
                <a:solidFill>
                  <a:srgbClr val="8064A2">
                    <a:lumMod val="75000"/>
                  </a:srgbClr>
                </a:solidFill>
              </a:rPr>
              <a:t>5)</a:t>
            </a:r>
            <a:endParaRPr lang="el-GR" dirty="0"/>
          </a:p>
        </p:txBody>
      </p:sp>
      <p:sp>
        <p:nvSpPr>
          <p:cNvPr id="33794" name="Content Placeholder 2"/>
          <p:cNvSpPr>
            <a:spLocks noGrp="1"/>
          </p:cNvSpPr>
          <p:nvPr>
            <p:ph idx="1"/>
          </p:nvPr>
        </p:nvSpPr>
        <p:spPr>
          <a:xfrm>
            <a:off x="323528" y="1029575"/>
            <a:ext cx="8496944" cy="2880320"/>
          </a:xfrm>
        </p:spPr>
        <p:txBody>
          <a:bodyPr>
            <a:normAutofit/>
          </a:bodyPr>
          <a:lstStyle/>
          <a:p>
            <a:pPr marL="0" indent="0" eaLnBrk="1" hangingPunct="1">
              <a:buFont typeface="Arial" charset="0"/>
              <a:buNone/>
            </a:pPr>
            <a:r>
              <a:rPr lang="el-GR" altLang="el-GR" sz="2400" dirty="0" smtClean="0">
                <a:cs typeface="Arial" charset="0"/>
              </a:rPr>
              <a:t>Η </a:t>
            </a:r>
            <a:r>
              <a:rPr lang="el-GR" altLang="el-GR" sz="2400" b="1" dirty="0" smtClean="0">
                <a:cs typeface="Arial" charset="0"/>
              </a:rPr>
              <a:t>σατέν, </a:t>
            </a:r>
            <a:r>
              <a:rPr lang="el-GR" altLang="el-GR" sz="2400" dirty="0" smtClean="0">
                <a:cs typeface="Arial" charset="0"/>
              </a:rPr>
              <a:t>που είναι μια πολύπλοκη ύφανση. H βασική αρχή είναι όμοια με αυτή της διαγώνιας ύφανσης, το χαρακτηριστικό της είναι ότι 4 στημόνια περνάνε πάνω από 1 κλωστή υφαδιού. H επιφάνεια που δημιουργείται με αυτό τον τρόπο είναι πυκνή και στιλπνή, ενώ η πίσω όψη είναι ανώμαλη. Απαιτούνται τουλάχιστον πέντε μιτάρια και πέντε πατήθρες.</a:t>
            </a:r>
          </a:p>
          <a:p>
            <a:pPr marL="0" indent="0" eaLnBrk="1" hangingPunct="1">
              <a:buFont typeface="Arial" charset="0"/>
              <a:buNone/>
            </a:pPr>
            <a:endParaRPr lang="el-GR" altLang="el-GR" sz="2400" dirty="0" smtClean="0"/>
          </a:p>
        </p:txBody>
      </p:sp>
      <p:pic>
        <p:nvPicPr>
          <p:cNvPr id="33796" name="Picture 6" descr="σατέν ύφανση"/>
          <p:cNvPicPr>
            <a:picLocks noChangeAspect="1" noChangeArrowheads="1"/>
          </p:cNvPicPr>
          <p:nvPr/>
        </p:nvPicPr>
        <p:blipFill rotWithShape="1">
          <a:blip r:embed="rId2">
            <a:extLst>
              <a:ext uri="{28A0092B-C50C-407E-A947-70E740481C1C}">
                <a14:useLocalDpi xmlns:a14="http://schemas.microsoft.com/office/drawing/2010/main" val="0"/>
              </a:ext>
            </a:extLst>
          </a:blip>
          <a:srcRect l="1630" t="5856" r="6126" b="3630"/>
          <a:stretch/>
        </p:blipFill>
        <p:spPr bwMode="auto">
          <a:xfrm>
            <a:off x="755576" y="3883575"/>
            <a:ext cx="3144033" cy="2392472"/>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755576" y="3356992"/>
            <a:ext cx="1750591" cy="400110"/>
          </a:xfrm>
          <a:prstGeom prst="rect">
            <a:avLst/>
          </a:prstGeom>
          <a:solidFill>
            <a:srgbClr val="604A7B"/>
          </a:solidFill>
          <a:ln>
            <a:noFill/>
          </a:ln>
          <a:effectLst/>
        </p:spPr>
        <p:txBody>
          <a:bodyPr wrap="square">
            <a:spAutoFit/>
          </a:bodyPr>
          <a:lstStyle/>
          <a:p>
            <a:r>
              <a:rPr lang="el-GR" altLang="el-GR" sz="2000" dirty="0">
                <a:solidFill>
                  <a:prstClr val="white"/>
                </a:solidFill>
                <a:latin typeface="Calibri"/>
              </a:rPr>
              <a:t>Σατέν ύφανση</a:t>
            </a:r>
          </a:p>
        </p:txBody>
      </p:sp>
      <p:sp>
        <p:nvSpPr>
          <p:cNvPr id="9" name="Rectangle 8"/>
          <p:cNvSpPr/>
          <p:nvPr/>
        </p:nvSpPr>
        <p:spPr>
          <a:xfrm>
            <a:off x="1221324" y="6254679"/>
            <a:ext cx="2232248" cy="430887"/>
          </a:xfrm>
          <a:prstGeom prst="rect">
            <a:avLst/>
          </a:prstGeom>
        </p:spPr>
        <p:txBody>
          <a:bodyPr wrap="square">
            <a:spAutoFit/>
          </a:bodyPr>
          <a:lstStyle/>
          <a:p>
            <a:r>
              <a:rPr lang="en-US" sz="1100" dirty="0" smtClean="0">
                <a:solidFill>
                  <a:prstClr val="black">
                    <a:lumMod val="65000"/>
                    <a:lumOff val="35000"/>
                  </a:prstClr>
                </a:solidFill>
                <a:latin typeface="Calibri"/>
              </a:rPr>
              <a:t>“</a:t>
            </a:r>
            <a:r>
              <a:rPr lang="en-US" sz="1100" dirty="0">
                <a:solidFill>
                  <a:prstClr val="black"/>
                </a:solidFill>
                <a:latin typeface="Calibri"/>
                <a:hlinkClick r:id="rId3"/>
              </a:rPr>
              <a:t>Satin weave in </a:t>
            </a:r>
            <a:r>
              <a:rPr lang="en-US" sz="1100" dirty="0" smtClean="0">
                <a:solidFill>
                  <a:prstClr val="black"/>
                </a:solidFill>
                <a:latin typeface="Calibri"/>
                <a:hlinkClick r:id="rId3"/>
              </a:rPr>
              <a:t>silk</a:t>
            </a:r>
            <a:r>
              <a:rPr lang="en-US" sz="1100" dirty="0" smtClean="0">
                <a:solidFill>
                  <a:prstClr val="black">
                    <a:lumMod val="65000"/>
                    <a:lumOff val="35000"/>
                  </a:prstClr>
                </a:solidFill>
                <a:latin typeface="Calibri"/>
              </a:rPr>
              <a:t>”,</a:t>
            </a:r>
            <a:r>
              <a:rPr lang="el-GR" sz="1100" dirty="0" smtClean="0">
                <a:solidFill>
                  <a:prstClr val="black">
                    <a:lumMod val="65000"/>
                    <a:lumOff val="35000"/>
                  </a:prstClr>
                </a:solidFill>
                <a:latin typeface="Calibri"/>
              </a:rPr>
              <a:t> από</a:t>
            </a:r>
            <a:r>
              <a:rPr lang="en-US" sz="1100" dirty="0" smtClean="0">
                <a:solidFill>
                  <a:prstClr val="black">
                    <a:lumMod val="65000"/>
                    <a:lumOff val="35000"/>
                  </a:prstClr>
                </a:solidFill>
                <a:latin typeface="Calibri"/>
              </a:rPr>
              <a:t> </a:t>
            </a:r>
            <a:r>
              <a:rPr lang="el-GR" sz="1100" dirty="0" smtClean="0">
                <a:solidFill>
                  <a:prstClr val="black">
                    <a:lumMod val="65000"/>
                    <a:lumOff val="35000"/>
                  </a:prstClr>
                </a:solidFill>
                <a:latin typeface="Calibri"/>
                <a:hlinkClick r:id="rId4"/>
              </a:rPr>
              <a:t> </a:t>
            </a:r>
            <a:r>
              <a:rPr lang="en-US" sz="1100" dirty="0" smtClean="0">
                <a:solidFill>
                  <a:prstClr val="black"/>
                </a:solidFill>
                <a:latin typeface="Calibri"/>
                <a:hlinkClick r:id="rId4"/>
              </a:rPr>
              <a:t>PKM</a:t>
            </a:r>
            <a:r>
              <a:rPr lang="el-GR" sz="1100" dirty="0" smtClean="0">
                <a:solidFill>
                  <a:prstClr val="black"/>
                </a:solidFill>
                <a:latin typeface="Calibri"/>
                <a:hlinkClick r:id="rId4"/>
              </a:rPr>
              <a:t> </a:t>
            </a:r>
            <a:r>
              <a:rPr lang="el-GR" sz="1100" dirty="0" smtClean="0">
                <a:solidFill>
                  <a:prstClr val="black">
                    <a:lumMod val="65000"/>
                    <a:lumOff val="35000"/>
                  </a:prstClr>
                </a:solidFill>
                <a:latin typeface="Calibri"/>
              </a:rPr>
              <a:t>διαθέσιμο ως κοινό κτήμα</a:t>
            </a:r>
            <a:endParaRPr lang="en-US" sz="1100" dirty="0">
              <a:solidFill>
                <a:prstClr val="black">
                  <a:lumMod val="65000"/>
                  <a:lumOff val="35000"/>
                </a:prstClr>
              </a:solidFill>
              <a:latin typeface="Calibri"/>
            </a:endParaRPr>
          </a:p>
        </p:txBody>
      </p:sp>
      <p:pic>
        <p:nvPicPr>
          <p:cNvPr id="2050" name="Picture 2" descr="Γυαλιστερή όψη σατέν υφάσματος "/>
          <p:cNvPicPr>
            <a:picLocks noChangeAspect="1" noChangeArrowheads="1"/>
          </p:cNvPicPr>
          <p:nvPr/>
        </p:nvPicPr>
        <p:blipFill rotWithShape="1">
          <a:blip r:embed="rId5">
            <a:extLst>
              <a:ext uri="{28A0092B-C50C-407E-A947-70E740481C1C}">
                <a14:useLocalDpi xmlns:a14="http://schemas.microsoft.com/office/drawing/2010/main" val="0"/>
              </a:ext>
            </a:extLst>
          </a:blip>
          <a:srcRect t="16332"/>
          <a:stretch/>
        </p:blipFill>
        <p:spPr bwMode="auto">
          <a:xfrm>
            <a:off x="4788024" y="3862207"/>
            <a:ext cx="3255690" cy="239247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3797" name="4 - TextBox"/>
          <p:cNvSpPr txBox="1">
            <a:spLocks noChangeArrowheads="1"/>
          </p:cNvSpPr>
          <p:nvPr/>
        </p:nvSpPr>
        <p:spPr bwMode="auto">
          <a:xfrm>
            <a:off x="4001002" y="3371150"/>
            <a:ext cx="4043856" cy="400110"/>
          </a:xfrm>
          <a:prstGeom prst="rect">
            <a:avLst/>
          </a:prstGeom>
          <a:solidFill>
            <a:schemeClr val="bg1"/>
          </a:solidFill>
          <a:ln>
            <a:solidFill>
              <a:schemeClr val="bg1">
                <a:lumMod val="50000"/>
              </a:schemeClr>
            </a:solid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smtClean="0">
                <a:solidFill>
                  <a:prstClr val="black">
                    <a:lumMod val="75000"/>
                    <a:lumOff val="25000"/>
                  </a:prstClr>
                </a:solidFill>
                <a:latin typeface="Calibri"/>
              </a:rPr>
              <a:t>Γυαλιστερή </a:t>
            </a:r>
            <a:r>
              <a:rPr lang="el-GR" altLang="el-GR" sz="2000" dirty="0">
                <a:solidFill>
                  <a:prstClr val="black">
                    <a:lumMod val="75000"/>
                    <a:lumOff val="25000"/>
                  </a:prstClr>
                </a:solidFill>
                <a:latin typeface="Calibri"/>
              </a:rPr>
              <a:t>όψη σατέν υφάσματος </a:t>
            </a:r>
          </a:p>
        </p:txBody>
      </p:sp>
      <p:sp>
        <p:nvSpPr>
          <p:cNvPr id="10" name="Rectangle 8"/>
          <p:cNvSpPr/>
          <p:nvPr/>
        </p:nvSpPr>
        <p:spPr>
          <a:xfrm>
            <a:off x="5436096" y="6254678"/>
            <a:ext cx="2232248" cy="430887"/>
          </a:xfrm>
          <a:prstGeom prst="rect">
            <a:avLst/>
          </a:prstGeom>
        </p:spPr>
        <p:txBody>
          <a:bodyPr wrap="square">
            <a:spAutoFit/>
          </a:bodyPr>
          <a:lstStyle/>
          <a:p>
            <a:r>
              <a:rPr lang="en-US" sz="1100" dirty="0" smtClean="0">
                <a:solidFill>
                  <a:prstClr val="black">
                    <a:lumMod val="65000"/>
                    <a:lumOff val="35000"/>
                  </a:prstClr>
                </a:solidFill>
                <a:latin typeface="Calibri"/>
              </a:rPr>
              <a:t>“</a:t>
            </a:r>
            <a:r>
              <a:rPr lang="en-US" sz="1100" dirty="0">
                <a:solidFill>
                  <a:prstClr val="black"/>
                </a:solidFill>
                <a:latin typeface="Calibri"/>
                <a:hlinkClick r:id="rId6"/>
              </a:rPr>
              <a:t>Satin </a:t>
            </a:r>
            <a:r>
              <a:rPr lang="en-US" sz="1100" dirty="0" smtClean="0">
                <a:solidFill>
                  <a:prstClr val="black"/>
                </a:solidFill>
                <a:latin typeface="Calibri"/>
                <a:hlinkClick r:id="rId6"/>
              </a:rPr>
              <a:t>bedding</a:t>
            </a:r>
            <a:r>
              <a:rPr lang="en-US" sz="1100" dirty="0" smtClean="0">
                <a:solidFill>
                  <a:prstClr val="black">
                    <a:lumMod val="65000"/>
                    <a:lumOff val="35000"/>
                  </a:prstClr>
                </a:solidFill>
                <a:latin typeface="Calibri"/>
              </a:rPr>
              <a:t>”,</a:t>
            </a:r>
            <a:r>
              <a:rPr lang="el-GR" sz="1100" dirty="0" smtClean="0">
                <a:solidFill>
                  <a:prstClr val="black">
                    <a:lumMod val="65000"/>
                    <a:lumOff val="35000"/>
                  </a:prstClr>
                </a:solidFill>
                <a:latin typeface="Calibri"/>
              </a:rPr>
              <a:t> από</a:t>
            </a:r>
            <a:r>
              <a:rPr lang="en-US" sz="1100" dirty="0" smtClean="0">
                <a:solidFill>
                  <a:prstClr val="black">
                    <a:lumMod val="65000"/>
                    <a:lumOff val="35000"/>
                  </a:prstClr>
                </a:solidFill>
                <a:latin typeface="Calibri"/>
              </a:rPr>
              <a:t>  </a:t>
            </a:r>
            <a:r>
              <a:rPr lang="en-US" sz="1100" dirty="0" err="1" smtClean="0">
                <a:solidFill>
                  <a:prstClr val="black"/>
                </a:solidFill>
                <a:latin typeface="Calibri"/>
                <a:hlinkClick r:id="rId7"/>
              </a:rPr>
              <a:t>Kjoonlee</a:t>
            </a:r>
            <a:r>
              <a:rPr lang="el-GR" sz="1100" dirty="0">
                <a:solidFill>
                  <a:prstClr val="black"/>
                </a:solidFill>
                <a:latin typeface="Calibri"/>
              </a:rPr>
              <a:t> </a:t>
            </a:r>
            <a:r>
              <a:rPr lang="el-GR" sz="1100" dirty="0" smtClean="0">
                <a:solidFill>
                  <a:prstClr val="black">
                    <a:lumMod val="65000"/>
                    <a:lumOff val="35000"/>
                  </a:prstClr>
                </a:solidFill>
                <a:latin typeface="Calibri"/>
              </a:rPr>
              <a:t>διαθέσιμο ως κοινό κτήμα</a:t>
            </a:r>
            <a:endParaRPr lang="en-US" sz="1100" dirty="0">
              <a:solidFill>
                <a:prstClr val="black">
                  <a:lumMod val="65000"/>
                  <a:lumOff val="3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1913876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p:txBody>
          <a:bodyPr>
            <a:normAutofit/>
          </a:bodyPr>
          <a:lstStyle/>
          <a:p>
            <a:pPr eaLnBrk="1" hangingPunct="1">
              <a:defRPr/>
            </a:pPr>
            <a:r>
              <a:rPr lang="el-GR" b="1" dirty="0" smtClean="0">
                <a:solidFill>
                  <a:schemeClr val="accent4">
                    <a:lumMod val="75000"/>
                  </a:schemeClr>
                </a:solidFill>
                <a:latin typeface="+mn-lt"/>
                <a:cs typeface="Arial" charset="0"/>
              </a:rPr>
              <a:t>Οι τρεις υφάνσεις</a:t>
            </a:r>
          </a:p>
        </p:txBody>
      </p:sp>
      <p:pic>
        <p:nvPicPr>
          <p:cNvPr id="35843" name="Picture 18" descr="εικονες απλής, διαγώνιας και σατέν ύφανσης"/>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85775" y="2348880"/>
            <a:ext cx="8229600" cy="2309567"/>
          </a:xfrm>
          <a:prstGeom prst="rect">
            <a:avLst/>
          </a:prstGeom>
          <a:ln>
            <a:noFill/>
          </a:ln>
          <a:effectLst/>
        </p:spPr>
      </p:pic>
      <p:sp>
        <p:nvSpPr>
          <p:cNvPr id="35844" name="13 - TextBox"/>
          <p:cNvSpPr txBox="1">
            <a:spLocks noChangeArrowheads="1"/>
          </p:cNvSpPr>
          <p:nvPr/>
        </p:nvSpPr>
        <p:spPr bwMode="auto">
          <a:xfrm>
            <a:off x="941352" y="1988840"/>
            <a:ext cx="1830447" cy="400110"/>
          </a:xfrm>
          <a:prstGeom prst="rect">
            <a:avLst/>
          </a:prstGeom>
          <a:solidFill>
            <a:srgbClr val="604A7B"/>
          </a:solidFill>
          <a:ln w="9525">
            <a:noFill/>
            <a:miter lim="800000"/>
            <a:headEnd/>
            <a:tailEnd/>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smtClean="0">
                <a:solidFill>
                  <a:prstClr val="white"/>
                </a:solidFill>
                <a:latin typeface="Calibri"/>
              </a:rPr>
              <a:t>Απλή</a:t>
            </a:r>
            <a:endParaRPr lang="el-GR" altLang="el-GR" sz="2000" dirty="0">
              <a:solidFill>
                <a:prstClr val="white"/>
              </a:solidFill>
              <a:latin typeface="Calibri"/>
            </a:endParaRPr>
          </a:p>
        </p:txBody>
      </p:sp>
      <p:sp>
        <p:nvSpPr>
          <p:cNvPr id="4" name="Ορθογώνιο 3"/>
          <p:cNvSpPr/>
          <p:nvPr/>
        </p:nvSpPr>
        <p:spPr>
          <a:xfrm>
            <a:off x="3467840" y="1988840"/>
            <a:ext cx="2112272" cy="400110"/>
          </a:xfrm>
          <a:prstGeom prst="rect">
            <a:avLst/>
          </a:prstGeom>
          <a:solidFill>
            <a:srgbClr val="604A7B"/>
          </a:solidFill>
          <a:ln>
            <a:noFill/>
          </a:ln>
          <a:effectLst/>
        </p:spPr>
        <p:txBody>
          <a:bodyPr wrap="square">
            <a:spAutoFit/>
          </a:bodyPr>
          <a:lstStyle/>
          <a:p>
            <a:r>
              <a:rPr lang="el-GR" altLang="el-GR" sz="2000" dirty="0">
                <a:solidFill>
                  <a:prstClr val="white"/>
                </a:solidFill>
                <a:latin typeface="Calibri"/>
              </a:rPr>
              <a:t>Διαγώνια </a:t>
            </a:r>
            <a:endParaRPr lang="el-GR" sz="2000" dirty="0">
              <a:solidFill>
                <a:prstClr val="white"/>
              </a:solidFill>
              <a:latin typeface="Calibri"/>
            </a:endParaRPr>
          </a:p>
        </p:txBody>
      </p:sp>
      <p:sp>
        <p:nvSpPr>
          <p:cNvPr id="5" name="TextBox 4"/>
          <p:cNvSpPr txBox="1"/>
          <p:nvPr/>
        </p:nvSpPr>
        <p:spPr>
          <a:xfrm>
            <a:off x="6300192" y="1988840"/>
            <a:ext cx="2088232" cy="400110"/>
          </a:xfrm>
          <a:prstGeom prst="rect">
            <a:avLst/>
          </a:prstGeom>
          <a:solidFill>
            <a:srgbClr val="604A7B"/>
          </a:solidFill>
          <a:ln>
            <a:noFill/>
          </a:ln>
          <a:effectLst/>
        </p:spPr>
        <p:txBody>
          <a:bodyPr wrap="square" rtlCol="0">
            <a:spAutoFit/>
          </a:bodyPr>
          <a:lstStyle/>
          <a:p>
            <a:r>
              <a:rPr lang="el-GR" sz="2000" dirty="0" smtClean="0">
                <a:solidFill>
                  <a:prstClr val="white"/>
                </a:solidFill>
                <a:latin typeface="Calibri"/>
              </a:rPr>
              <a:t>Σατέν</a:t>
            </a:r>
            <a:endParaRPr lang="el-GR" sz="2000" dirty="0">
              <a:solidFill>
                <a:prstClr val="white"/>
              </a:solidFill>
              <a:latin typeface="Calibri"/>
            </a:endParaRPr>
          </a:p>
        </p:txBody>
      </p:sp>
      <p:sp>
        <p:nvSpPr>
          <p:cNvPr id="3" name="Ορθογώνιο 2"/>
          <p:cNvSpPr/>
          <p:nvPr/>
        </p:nvSpPr>
        <p:spPr>
          <a:xfrm>
            <a:off x="3616151" y="4513349"/>
            <a:ext cx="1963961" cy="276999"/>
          </a:xfrm>
          <a:prstGeom prst="rect">
            <a:avLst/>
          </a:prstGeom>
        </p:spPr>
        <p:txBody>
          <a:bodyPr wrap="square">
            <a:spAutoFit/>
          </a:bodyPr>
          <a:lstStyle/>
          <a:p>
            <a:pPr algn="ctr"/>
            <a:r>
              <a:rPr lang="en-US" sz="1200" dirty="0" smtClean="0">
                <a:solidFill>
                  <a:prstClr val="black"/>
                </a:solidFill>
                <a:latin typeface="Calibri"/>
                <a:hlinkClick r:id="rId3"/>
              </a:rPr>
              <a:t>tech.plym.ac.uk</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162041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Ύφανση </a:t>
            </a:r>
            <a:r>
              <a:rPr lang="el-GR" dirty="0" smtClean="0"/>
              <a:t>βελούδου </a:t>
            </a:r>
            <a:r>
              <a:rPr lang="el-GR" sz="3200" b="0" dirty="0" smtClean="0"/>
              <a:t>( 1 από 3)</a:t>
            </a:r>
            <a:endParaRPr lang="el-GR" sz="3200" b="0" dirty="0"/>
          </a:p>
        </p:txBody>
      </p:sp>
      <p:sp>
        <p:nvSpPr>
          <p:cNvPr id="3" name="Content Placeholder 2"/>
          <p:cNvSpPr>
            <a:spLocks noGrp="1"/>
          </p:cNvSpPr>
          <p:nvPr>
            <p:ph idx="1"/>
          </p:nvPr>
        </p:nvSpPr>
        <p:spPr>
          <a:xfrm>
            <a:off x="457200" y="1196752"/>
            <a:ext cx="8363272" cy="5040560"/>
          </a:xfrm>
        </p:spPr>
        <p:txBody>
          <a:bodyPr rtlCol="0">
            <a:normAutofit/>
          </a:bodyPr>
          <a:lstStyle/>
          <a:p>
            <a:pPr marL="358775" indent="4763" eaLnBrk="1" fontAlgn="auto" hangingPunct="1">
              <a:lnSpc>
                <a:spcPct val="120000"/>
              </a:lnSpc>
              <a:spcBef>
                <a:spcPts val="1200"/>
              </a:spcBef>
              <a:spcAft>
                <a:spcPts val="0"/>
              </a:spcAft>
              <a:buFont typeface="Arial" pitchFamily="34" charset="0"/>
              <a:buNone/>
              <a:defRPr/>
            </a:pPr>
            <a:r>
              <a:rPr lang="el-GR" sz="2400" dirty="0" smtClean="0">
                <a:cs typeface="Arial" pitchFamily="34" charset="0"/>
              </a:rPr>
              <a:t>Το βελούδο είναι ένα είδος υφαντού υφάσματος που στην επιφάνεια έχει πρόσθετο πέλος. </a:t>
            </a:r>
          </a:p>
          <a:p>
            <a:pPr marL="360000" indent="-360000" eaLnBrk="1" fontAlgn="auto" hangingPunct="1">
              <a:lnSpc>
                <a:spcPct val="120000"/>
              </a:lnSpc>
              <a:spcBef>
                <a:spcPts val="1200"/>
              </a:spcBef>
              <a:spcAft>
                <a:spcPts val="0"/>
              </a:spcAft>
              <a:buFont typeface="Arial" pitchFamily="34" charset="0"/>
              <a:buNone/>
              <a:defRPr/>
            </a:pPr>
            <a:r>
              <a:rPr lang="el-GR" sz="2400" dirty="0" smtClean="0">
                <a:cs typeface="Arial" pitchFamily="34" charset="0"/>
              </a:rPr>
              <a:t>    Υπάρχουν τρεις διαφορετικοί τρόποι ύφανσης τον βελούδου:</a:t>
            </a:r>
          </a:p>
          <a:p>
            <a:pPr marL="360000" indent="-360000" eaLnBrk="1" fontAlgn="auto" hangingPunct="1">
              <a:lnSpc>
                <a:spcPct val="120000"/>
              </a:lnSpc>
              <a:spcBef>
                <a:spcPts val="1200"/>
              </a:spcBef>
              <a:spcAft>
                <a:spcPts val="0"/>
              </a:spcAft>
              <a:buFont typeface="Arial" pitchFamily="34" charset="0"/>
              <a:buChar char="•"/>
              <a:defRPr/>
            </a:pPr>
            <a:r>
              <a:rPr lang="el-GR" sz="2400" dirty="0" smtClean="0">
                <a:cs typeface="Arial" pitchFamily="34" charset="0"/>
              </a:rPr>
              <a:t>Στον </a:t>
            </a:r>
            <a:r>
              <a:rPr lang="el-GR" sz="2400" b="1" dirty="0" smtClean="0">
                <a:cs typeface="Arial" pitchFamily="34" charset="0"/>
              </a:rPr>
              <a:t>πρώτο</a:t>
            </a:r>
            <a:r>
              <a:rPr lang="el-GR" sz="2400" dirty="0" smtClean="0">
                <a:cs typeface="Arial" pitchFamily="34" charset="0"/>
              </a:rPr>
              <a:t> χρησιμοποιούνται ειδικοί αργαλειοί που κατασκευάζουν ταυτόχρονα δυο φύλλα υφάσματος βάσης. </a:t>
            </a:r>
          </a:p>
          <a:p>
            <a:pPr marL="354013" indent="0" eaLnBrk="1" fontAlgn="auto" hangingPunct="1">
              <a:lnSpc>
                <a:spcPct val="120000"/>
              </a:lnSpc>
              <a:spcBef>
                <a:spcPts val="600"/>
              </a:spcBef>
              <a:spcAft>
                <a:spcPts val="0"/>
              </a:spcAft>
              <a:buNone/>
              <a:defRPr/>
            </a:pPr>
            <a:r>
              <a:rPr lang="el-GR" sz="2400" dirty="0" smtClean="0">
                <a:cs typeface="Arial" pitchFamily="34" charset="0"/>
              </a:rPr>
              <a:t>Ανάμεσα στα φύλλα αυτά παρεμβάλλεται και τα ενώνει το </a:t>
            </a:r>
            <a:r>
              <a:rPr lang="el-GR" sz="2400" b="1" dirty="0" smtClean="0">
                <a:cs typeface="Arial" pitchFamily="34" charset="0"/>
              </a:rPr>
              <a:t>στημόνι του χνουδιού</a:t>
            </a:r>
            <a:r>
              <a:rPr lang="el-GR" sz="2400" dirty="0" smtClean="0">
                <a:cs typeface="Arial" pitchFamily="34" charset="0"/>
              </a:rPr>
              <a:t>, το οποίο μπορεί να είναι και 15 φορές λεπτότερο από το στημόνι της βάσης.</a:t>
            </a:r>
          </a:p>
          <a:p>
            <a:pPr marL="354013" indent="0" eaLnBrk="1" fontAlgn="auto" hangingPunct="1">
              <a:lnSpc>
                <a:spcPct val="120000"/>
              </a:lnSpc>
              <a:spcBef>
                <a:spcPts val="600"/>
              </a:spcBef>
              <a:spcAft>
                <a:spcPts val="0"/>
              </a:spcAft>
              <a:buNone/>
              <a:defRPr/>
            </a:pPr>
            <a:r>
              <a:rPr lang="el-GR" sz="2400" dirty="0" smtClean="0">
                <a:cs typeface="Arial" pitchFamily="34" charset="0"/>
              </a:rPr>
              <a:t>Όταν το στημόνι αυτό κοπεί στη μέση αποχωρίζονται τα δυο φύλλα και παράγονται δυο βελούδινα υφάσματα.</a:t>
            </a:r>
          </a:p>
          <a:p>
            <a:pPr marL="360000" indent="-360000" eaLnBrk="1" fontAlgn="auto" hangingPunct="1">
              <a:lnSpc>
                <a:spcPct val="120000"/>
              </a:lnSpc>
              <a:spcBef>
                <a:spcPts val="600"/>
              </a:spcBef>
              <a:spcAft>
                <a:spcPts val="0"/>
              </a:spcAft>
              <a:buFont typeface="Arial" pitchFamily="34" charset="0"/>
              <a:buChar char="•"/>
              <a:defRPr/>
            </a:pPr>
            <a:endParaRPr lang="el-GR" sz="2400" dirty="0" smtClean="0">
              <a:cs typeface="Arial"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481988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Ύφανση βελούδου </a:t>
            </a:r>
            <a:r>
              <a:rPr lang="el-GR" sz="3200" b="0" dirty="0"/>
              <a:t>( 2</a:t>
            </a:r>
            <a:r>
              <a:rPr lang="el-GR" sz="3200" b="0" dirty="0" smtClean="0"/>
              <a:t> </a:t>
            </a:r>
            <a:r>
              <a:rPr lang="el-GR" sz="3200" b="0" dirty="0"/>
              <a:t>από </a:t>
            </a:r>
            <a:r>
              <a:rPr lang="el-GR" sz="3200" b="0" dirty="0" smtClean="0"/>
              <a:t>3)</a:t>
            </a:r>
            <a:endParaRPr lang="el-GR" dirty="0"/>
          </a:p>
        </p:txBody>
      </p:sp>
      <p:sp>
        <p:nvSpPr>
          <p:cNvPr id="38915" name="2 - Θέση περιεχομένου"/>
          <p:cNvSpPr>
            <a:spLocks noGrp="1"/>
          </p:cNvSpPr>
          <p:nvPr>
            <p:ph idx="1"/>
          </p:nvPr>
        </p:nvSpPr>
        <p:spPr>
          <a:xfrm>
            <a:off x="457200" y="1196752"/>
            <a:ext cx="8291264" cy="5040560"/>
          </a:xfrm>
        </p:spPr>
        <p:txBody>
          <a:bodyPr>
            <a:normAutofit/>
          </a:bodyPr>
          <a:lstStyle/>
          <a:p>
            <a:pPr>
              <a:lnSpc>
                <a:spcPct val="120000"/>
              </a:lnSpc>
              <a:spcBef>
                <a:spcPts val="1200"/>
              </a:spcBef>
            </a:pPr>
            <a:r>
              <a:rPr lang="el-GR" altLang="el-GR" sz="2400" dirty="0" smtClean="0">
                <a:cs typeface="Arial" charset="0"/>
              </a:rPr>
              <a:t>Κατά το </a:t>
            </a:r>
            <a:r>
              <a:rPr lang="el-GR" altLang="el-GR" sz="2400" b="1" dirty="0" smtClean="0">
                <a:cs typeface="Arial" charset="0"/>
              </a:rPr>
              <a:t>δεύτερο τρόπο</a:t>
            </a:r>
            <a:r>
              <a:rPr lang="el-GR" altLang="el-GR" sz="2400" dirty="0" smtClean="0">
                <a:cs typeface="Arial" charset="0"/>
              </a:rPr>
              <a:t>, το βελούδο γίνεται σε αργαλειό με ένα υφάδι και δυο στημόνια. </a:t>
            </a:r>
          </a:p>
          <a:p>
            <a:pPr marL="354013" indent="0">
              <a:lnSpc>
                <a:spcPct val="120000"/>
              </a:lnSpc>
              <a:spcBef>
                <a:spcPts val="600"/>
              </a:spcBef>
              <a:buNone/>
            </a:pPr>
            <a:r>
              <a:rPr lang="el-GR" altLang="el-GR" sz="2400" dirty="0" smtClean="0">
                <a:cs typeface="Arial" charset="0"/>
              </a:rPr>
              <a:t>Το πρώτο στημόνι δημιουργεί τη βάση του υφάσματος, ενώ το δεύτερο, που είναι πιο μακρύ, δημιουργεί το χνούδι. </a:t>
            </a:r>
          </a:p>
          <a:p>
            <a:pPr marL="354013" indent="0">
              <a:lnSpc>
                <a:spcPct val="120000"/>
              </a:lnSpc>
              <a:spcBef>
                <a:spcPts val="600"/>
              </a:spcBef>
              <a:buNone/>
            </a:pPr>
            <a:r>
              <a:rPr lang="el-GR" altLang="el-GR" sz="2400" dirty="0" smtClean="0">
                <a:cs typeface="Arial" charset="0"/>
              </a:rPr>
              <a:t>Ειδικές μεταλλικές ράβδοι εισχωρούν στο στημόνι του χνουδιού και δημιουργούν τις χαρακτηριστικές θηλιές - του βελούδου.</a:t>
            </a:r>
          </a:p>
          <a:p>
            <a:pPr marL="354013" indent="0">
              <a:lnSpc>
                <a:spcPct val="120000"/>
              </a:lnSpc>
              <a:spcBef>
                <a:spcPts val="600"/>
              </a:spcBef>
              <a:buNone/>
            </a:pPr>
            <a:r>
              <a:rPr lang="el-GR" altLang="el-GR" sz="2400" dirty="0" smtClean="0">
                <a:cs typeface="Arial" charset="0"/>
              </a:rPr>
              <a:t>Αυτός είναι ο τύπος «πλους».</a:t>
            </a:r>
          </a:p>
          <a:p>
            <a:pPr>
              <a:lnSpc>
                <a:spcPct val="120000"/>
              </a:lnSpc>
              <a:spcBef>
                <a:spcPts val="1200"/>
              </a:spcBef>
            </a:pP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3705412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Ύφανση βελούδου </a:t>
            </a:r>
            <a:r>
              <a:rPr lang="el-GR" sz="3200" b="0" dirty="0"/>
              <a:t>( 3</a:t>
            </a:r>
            <a:r>
              <a:rPr lang="el-GR" sz="3200" b="0" dirty="0" smtClean="0"/>
              <a:t> </a:t>
            </a:r>
            <a:r>
              <a:rPr lang="el-GR" sz="3200" b="0" dirty="0"/>
              <a:t>από </a:t>
            </a:r>
            <a:r>
              <a:rPr lang="el-GR" sz="3200" b="0" dirty="0" smtClean="0"/>
              <a:t>3)</a:t>
            </a:r>
            <a:endParaRPr lang="el-GR" dirty="0"/>
          </a:p>
        </p:txBody>
      </p:sp>
      <p:sp>
        <p:nvSpPr>
          <p:cNvPr id="39939" name="2 - Θέση περιεχομένου"/>
          <p:cNvSpPr>
            <a:spLocks noGrp="1"/>
          </p:cNvSpPr>
          <p:nvPr>
            <p:ph idx="1"/>
          </p:nvPr>
        </p:nvSpPr>
        <p:spPr/>
        <p:txBody>
          <a:bodyPr>
            <a:normAutofit/>
          </a:bodyPr>
          <a:lstStyle/>
          <a:p>
            <a:pPr marL="360000" indent="-360000">
              <a:lnSpc>
                <a:spcPct val="120000"/>
              </a:lnSpc>
              <a:spcBef>
                <a:spcPts val="1200"/>
              </a:spcBef>
            </a:pPr>
            <a:r>
              <a:rPr lang="el-GR" altLang="el-GR" sz="2400" dirty="0" smtClean="0">
                <a:cs typeface="Arial" charset="0"/>
              </a:rPr>
              <a:t>Κατά τον </a:t>
            </a:r>
            <a:r>
              <a:rPr lang="el-GR" altLang="el-GR" sz="2400" b="1" dirty="0" smtClean="0">
                <a:cs typeface="Arial" charset="0"/>
              </a:rPr>
              <a:t>τρίτο </a:t>
            </a:r>
            <a:r>
              <a:rPr lang="el-GR" altLang="el-GR" sz="2400" dirty="0" smtClean="0">
                <a:cs typeface="Arial" charset="0"/>
              </a:rPr>
              <a:t>τρόπο το βελούδο παράγεται σε αργαλειό με ένα στημόνι και δυο υφάδια. Το δεύτερο νήμα  (υφάδι) του αργαλειού δημιουργεί τις θηλιές του χνουδιού που κόβονται συνήθως με ειδική κοπτική μηχανή. Με την ίδια τεχνική αλλά χωρίς να κοπούν οι θηλιές κατασκευάζονται οι πετσέτες.</a:t>
            </a:r>
          </a:p>
          <a:p>
            <a:pPr marL="360000" indent="-360000">
              <a:lnSpc>
                <a:spcPct val="120000"/>
              </a:lnSpc>
              <a:spcBef>
                <a:spcPts val="1200"/>
              </a:spcBef>
            </a:pPr>
            <a:endParaRPr lang="el-GR" altLang="el-GR" sz="2400" dirty="0" smtClean="0"/>
          </a:p>
        </p:txBody>
      </p:sp>
      <p:sp>
        <p:nvSpPr>
          <p:cNvPr id="4" name="Ορθογώνιο 3"/>
          <p:cNvSpPr/>
          <p:nvPr/>
        </p:nvSpPr>
        <p:spPr>
          <a:xfrm>
            <a:off x="2168704" y="5949280"/>
            <a:ext cx="6507752" cy="461665"/>
          </a:xfrm>
          <a:prstGeom prst="rect">
            <a:avLst/>
          </a:prstGeom>
        </p:spPr>
        <p:txBody>
          <a:bodyPr wrap="square">
            <a:spAutoFit/>
          </a:bodyPr>
          <a:lstStyle/>
          <a:p>
            <a:r>
              <a:rPr lang="en-US" sz="2400" dirty="0">
                <a:solidFill>
                  <a:prstClr val="black"/>
                </a:solidFill>
                <a:latin typeface="Calibri"/>
                <a:hlinkClick r:id="rId3"/>
              </a:rPr>
              <a:t>Crepe Weave, </a:t>
            </a:r>
            <a:r>
              <a:rPr lang="en-US" sz="2400" dirty="0" err="1">
                <a:solidFill>
                  <a:prstClr val="black"/>
                </a:solidFill>
                <a:latin typeface="Calibri"/>
                <a:hlinkClick r:id="rId3"/>
              </a:rPr>
              <a:t>Cordroi</a:t>
            </a:r>
            <a:r>
              <a:rPr lang="en-US" sz="2400" dirty="0">
                <a:solidFill>
                  <a:prstClr val="black"/>
                </a:solidFill>
                <a:latin typeface="Calibri"/>
                <a:hlinkClick r:id="rId3"/>
              </a:rPr>
              <a:t> Weave and Velvet Weaves</a:t>
            </a:r>
            <a:endParaRPr lang="en-US" sz="2400" dirty="0">
              <a:solidFill>
                <a:prstClr val="black"/>
              </a:solidFill>
              <a:latin typeface="Calibri"/>
            </a:endParaRPr>
          </a:p>
        </p:txBody>
      </p:sp>
      <p:pic>
        <p:nvPicPr>
          <p:cNvPr id="1026" name="Picture 2" descr="C:\Users\fkaram2\Desktop\Photo-Video-Film2-icon.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7814" y="5967426"/>
            <a:ext cx="425371" cy="4253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australianpolice.com.au/wp-content/uploads/2012/10/weave.jpg" title="pile weave"/>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r="46350" b="10375"/>
          <a:stretch/>
        </p:blipFill>
        <p:spPr bwMode="auto">
          <a:xfrm>
            <a:off x="3131840" y="3717031"/>
            <a:ext cx="2982029" cy="2137285"/>
          </a:xfrm>
          <a:prstGeom prst="rect">
            <a:avLst/>
          </a:prstGeom>
          <a:solidFill>
            <a:schemeClr val="accent4">
              <a:lumMod val="60000"/>
              <a:lumOff val="40000"/>
            </a:schemeClr>
          </a:solidFill>
          <a:ln>
            <a:solidFill>
              <a:schemeClr val="accent4">
                <a:lumMod val="60000"/>
                <a:lumOff val="40000"/>
              </a:schemeClr>
            </a:solidFill>
          </a:ln>
        </p:spPr>
      </p:pic>
      <p:sp>
        <p:nvSpPr>
          <p:cNvPr id="6" name="Ορθογώνιο 5"/>
          <p:cNvSpPr/>
          <p:nvPr/>
        </p:nvSpPr>
        <p:spPr>
          <a:xfrm rot="16200000">
            <a:off x="5192059" y="4638843"/>
            <a:ext cx="2120624" cy="276999"/>
          </a:xfrm>
          <a:prstGeom prst="rect">
            <a:avLst/>
          </a:prstGeom>
        </p:spPr>
        <p:txBody>
          <a:bodyPr wrap="square">
            <a:spAutoFit/>
          </a:bodyPr>
          <a:lstStyle/>
          <a:p>
            <a:pPr algn="ctr"/>
            <a:r>
              <a:rPr lang="en-US" sz="1200" dirty="0" smtClean="0">
                <a:solidFill>
                  <a:prstClr val="black"/>
                </a:solidFill>
                <a:latin typeface="Calibri"/>
                <a:hlinkClick r:id="rId6"/>
              </a:rPr>
              <a:t>australianpolice.com.au</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12052841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Φλοκάτη</a:t>
            </a:r>
            <a:endParaRPr lang="el-GR" dirty="0"/>
          </a:p>
        </p:txBody>
      </p:sp>
      <p:sp>
        <p:nvSpPr>
          <p:cNvPr id="40962" name="2 - Θέση περιεχομένου"/>
          <p:cNvSpPr>
            <a:spLocks noGrp="1"/>
          </p:cNvSpPr>
          <p:nvPr>
            <p:ph idx="1"/>
          </p:nvPr>
        </p:nvSpPr>
        <p:spPr>
          <a:xfrm>
            <a:off x="251520" y="1297641"/>
            <a:ext cx="5184576" cy="3168352"/>
          </a:xfrm>
        </p:spPr>
        <p:txBody>
          <a:bodyPr>
            <a:normAutofit/>
          </a:bodyPr>
          <a:lstStyle/>
          <a:p>
            <a:pPr marL="0" indent="0" eaLnBrk="1" hangingPunct="1">
              <a:lnSpc>
                <a:spcPct val="120000"/>
              </a:lnSpc>
              <a:spcBef>
                <a:spcPts val="1200"/>
              </a:spcBef>
              <a:buNone/>
            </a:pPr>
            <a:r>
              <a:rPr lang="el-GR" altLang="el-GR" sz="2400" dirty="0" smtClean="0">
                <a:cs typeface="Arial" charset="0"/>
              </a:rPr>
              <a:t>H </a:t>
            </a:r>
            <a:r>
              <a:rPr lang="el-GR" altLang="el-GR" sz="2400" b="1" dirty="0" smtClean="0">
                <a:cs typeface="Arial" charset="0"/>
              </a:rPr>
              <a:t>φλοκάτη</a:t>
            </a:r>
            <a:r>
              <a:rPr lang="el-GR" altLang="el-GR" sz="2400" i="1" dirty="0" smtClean="0">
                <a:cs typeface="Arial" charset="0"/>
              </a:rPr>
              <a:t> </a:t>
            </a:r>
            <a:r>
              <a:rPr lang="el-GR" altLang="el-GR" sz="2400" dirty="0" smtClean="0">
                <a:cs typeface="Arial" charset="0"/>
              </a:rPr>
              <a:t>είναι ένα ολόμαλλο υφαντό με συνυφασμένα φλόκια. </a:t>
            </a:r>
          </a:p>
          <a:p>
            <a:pPr marL="0" indent="0" eaLnBrk="1" hangingPunct="1">
              <a:lnSpc>
                <a:spcPct val="120000"/>
              </a:lnSpc>
              <a:spcBef>
                <a:spcPts val="1200"/>
              </a:spcBef>
              <a:buNone/>
            </a:pPr>
            <a:r>
              <a:rPr lang="el-GR" altLang="el-GR" sz="2400" dirty="0" smtClean="0">
                <a:cs typeface="Arial" charset="0"/>
              </a:rPr>
              <a:t>Τα φλόκια εξέχουν από το υφαντό και σχηματίζουν ένα είδος προβιάς. </a:t>
            </a:r>
          </a:p>
          <a:p>
            <a:pPr marL="0" indent="0" eaLnBrk="1" hangingPunct="1">
              <a:lnSpc>
                <a:spcPct val="120000"/>
              </a:lnSpc>
              <a:spcBef>
                <a:spcPts val="1200"/>
              </a:spcBef>
              <a:buNone/>
            </a:pPr>
            <a:r>
              <a:rPr lang="el-GR" altLang="el-GR" sz="2400" dirty="0" smtClean="0">
                <a:cs typeface="Arial" charset="0"/>
              </a:rPr>
              <a:t>Μετά την ύφανση η φλοκάτη στέλνεται στη νεροτριβή. </a:t>
            </a:r>
            <a:endParaRPr lang="el-GR" altLang="el-GR" sz="2400" dirty="0" smtClean="0"/>
          </a:p>
        </p:txBody>
      </p:sp>
      <p:sp>
        <p:nvSpPr>
          <p:cNvPr id="4" name="Rectangle 3"/>
          <p:cNvSpPr/>
          <p:nvPr/>
        </p:nvSpPr>
        <p:spPr>
          <a:xfrm>
            <a:off x="251520" y="4753824"/>
            <a:ext cx="8308687" cy="1421928"/>
          </a:xfrm>
          <a:prstGeom prst="rect">
            <a:avLst/>
          </a:prstGeom>
        </p:spPr>
        <p:txBody>
          <a:bodyPr wrap="square">
            <a:spAutoFit/>
          </a:bodyPr>
          <a:lstStyle/>
          <a:p>
            <a:pPr>
              <a:lnSpc>
                <a:spcPct val="120000"/>
              </a:lnSpc>
              <a:spcBef>
                <a:spcPts val="1200"/>
              </a:spcBef>
            </a:pPr>
            <a:r>
              <a:rPr lang="el-GR" altLang="el-GR" sz="2400" dirty="0">
                <a:solidFill>
                  <a:prstClr val="black"/>
                </a:solidFill>
                <a:latin typeface="Calibri"/>
                <a:cs typeface="Arial" charset="0"/>
              </a:rPr>
              <a:t>Νεροτριβή ονομάζεται η ορμητική πτώση νερού που σχηματίζει δίνη, μέσα στην οποία ρίχνουν τα χοντρά κυρίως ολόμαλλα υφάσματα, για να χτυπηθούν και να "σηκώσουν" χνούδι.</a:t>
            </a:r>
          </a:p>
        </p:txBody>
      </p:sp>
      <p:pic>
        <p:nvPicPr>
          <p:cNvPr id="4098" name="Picture 2" descr="φλοκάτη"/>
          <p:cNvPicPr>
            <a:picLocks noChangeAspect="1" noChangeArrowheads="1"/>
          </p:cNvPicPr>
          <p:nvPr/>
        </p:nvPicPr>
        <p:blipFill rotWithShape="1">
          <a:blip r:embed="rId3">
            <a:extLst>
              <a:ext uri="{28A0092B-C50C-407E-A947-70E740481C1C}">
                <a14:useLocalDpi xmlns:a14="http://schemas.microsoft.com/office/drawing/2010/main" val="0"/>
              </a:ext>
            </a:extLst>
          </a:blip>
          <a:srcRect l="28587"/>
          <a:stretch/>
        </p:blipFill>
        <p:spPr bwMode="auto">
          <a:xfrm>
            <a:off x="5580112" y="1397170"/>
            <a:ext cx="3196119" cy="3356654"/>
          </a:xfrm>
          <a:prstGeom prst="rect">
            <a:avLst/>
          </a:prstGeom>
          <a:ln>
            <a:solidFill>
              <a:schemeClr val="accent4">
                <a:lumMod val="60000"/>
                <a:lumOff val="40000"/>
              </a:schemeClr>
            </a:solidFill>
          </a:ln>
          <a:effectLst/>
          <a:extLst>
            <a:ext uri="{909E8E84-426E-40DD-AFC4-6F175D3DCCD1}">
              <a14:hiddenFill xmlns:a14="http://schemas.microsoft.com/office/drawing/2010/main">
                <a:solidFill>
                  <a:srgbClr val="FFFFFF"/>
                </a:solidFill>
              </a14:hiddenFill>
            </a:ext>
          </a:extLst>
        </p:spPr>
      </p:pic>
      <p:sp>
        <p:nvSpPr>
          <p:cNvPr id="7" name="Rectangle 8"/>
          <p:cNvSpPr/>
          <p:nvPr/>
        </p:nvSpPr>
        <p:spPr>
          <a:xfrm rot="16200000">
            <a:off x="7136876" y="2936997"/>
            <a:ext cx="3555709"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de-DE" sz="1200" dirty="0" smtClean="0">
                <a:solidFill>
                  <a:prstClr val="black"/>
                </a:solidFill>
                <a:hlinkClick r:id="rId4"/>
              </a:rPr>
              <a:t>Flokati</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 </a:t>
            </a:r>
            <a:r>
              <a:rPr lang="de-DE" sz="1200" dirty="0" err="1" smtClean="0">
                <a:solidFill>
                  <a:prstClr val="black"/>
                </a:solidFill>
                <a:hlinkClick r:id="rId5"/>
              </a:rPr>
              <a:t>Metoc</a:t>
            </a:r>
            <a:r>
              <a:rPr lang="el-GR" sz="1200" dirty="0" smtClean="0">
                <a:solidFill>
                  <a:prstClr val="black"/>
                </a:solidFill>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12435739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Νεροτριβή</a:t>
            </a:r>
          </a:p>
        </p:txBody>
      </p:sp>
      <p:sp>
        <p:nvSpPr>
          <p:cNvPr id="3077" name="4 - Ορθογώνιο"/>
          <p:cNvSpPr>
            <a:spLocks noChangeArrowheads="1"/>
          </p:cNvSpPr>
          <p:nvPr/>
        </p:nvSpPr>
        <p:spPr bwMode="auto">
          <a:xfrm>
            <a:off x="3857625" y="1310493"/>
            <a:ext cx="48577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dirty="0">
                <a:solidFill>
                  <a:prstClr val="black"/>
                </a:solidFill>
                <a:latin typeface="Calibri"/>
              </a:rPr>
              <a:t>Ο σωστός υπολογισμός του χρόνου παραμονής του κάθε υφαντού στον κάδο ήταν μια τέχνη που έπρεπε να την κατέχει ο </a:t>
            </a:r>
            <a:r>
              <a:rPr lang="el-GR" altLang="el-GR" sz="2400" dirty="0" err="1">
                <a:solidFill>
                  <a:prstClr val="black"/>
                </a:solidFill>
                <a:latin typeface="Calibri"/>
              </a:rPr>
              <a:t>νεροτριβιάρης</a:t>
            </a:r>
            <a:r>
              <a:rPr lang="el-GR" altLang="el-GR" sz="2400" dirty="0">
                <a:solidFill>
                  <a:prstClr val="black"/>
                </a:solidFill>
                <a:latin typeface="Calibri"/>
              </a:rPr>
              <a:t> ή </a:t>
            </a:r>
            <a:r>
              <a:rPr lang="el-GR" altLang="el-GR" sz="2400" dirty="0" err="1">
                <a:solidFill>
                  <a:prstClr val="black"/>
                </a:solidFill>
                <a:latin typeface="Calibri"/>
              </a:rPr>
              <a:t>ντριστελιάρης</a:t>
            </a:r>
            <a:r>
              <a:rPr lang="el-GR" altLang="el-GR" sz="2400" dirty="0">
                <a:solidFill>
                  <a:prstClr val="black"/>
                </a:solidFill>
                <a:latin typeface="Calibri"/>
              </a:rPr>
              <a:t>.</a:t>
            </a:r>
          </a:p>
        </p:txBody>
      </p:sp>
      <p:sp>
        <p:nvSpPr>
          <p:cNvPr id="3076" name="3 - Ορθογώνιο"/>
          <p:cNvSpPr>
            <a:spLocks noChangeArrowheads="1"/>
          </p:cNvSpPr>
          <p:nvPr/>
        </p:nvSpPr>
        <p:spPr bwMode="auto">
          <a:xfrm>
            <a:off x="428624" y="5711607"/>
            <a:ext cx="3286125" cy="1015663"/>
          </a:xfrm>
          <a:prstGeom prst="rect">
            <a:avLst/>
          </a:prstGeom>
          <a:solidFill>
            <a:schemeClr val="accent4">
              <a:lumMod val="75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Υπαίθριο Μουσείο </a:t>
            </a:r>
            <a:r>
              <a:rPr lang="el-GR" altLang="el-GR" sz="2000" dirty="0" err="1">
                <a:solidFill>
                  <a:prstClr val="white"/>
                </a:solidFill>
                <a:latin typeface="Calibri"/>
              </a:rPr>
              <a:t>Υδροκίνησης</a:t>
            </a:r>
            <a:r>
              <a:rPr lang="el-GR" altLang="el-GR" sz="2000" dirty="0">
                <a:solidFill>
                  <a:prstClr val="white"/>
                </a:solidFill>
                <a:latin typeface="Calibri"/>
              </a:rPr>
              <a:t> Δημητσάνας - </a:t>
            </a:r>
            <a:r>
              <a:rPr lang="el-GR" altLang="el-GR" sz="2000" dirty="0" smtClean="0">
                <a:solidFill>
                  <a:prstClr val="white"/>
                </a:solidFill>
                <a:latin typeface="Calibri"/>
              </a:rPr>
              <a:t>Νεροτριβή</a:t>
            </a:r>
            <a:endParaRPr lang="el-GR" altLang="el-GR" sz="2000" dirty="0">
              <a:solidFill>
                <a:prstClr val="white"/>
              </a:solidFill>
              <a:latin typeface="Calibri"/>
            </a:endParaRPr>
          </a:p>
        </p:txBody>
      </p:sp>
      <p:pic>
        <p:nvPicPr>
          <p:cNvPr id="3075" name="Picture 2" descr="Υπαίθριο Μουσείο Υδροκίνησης Δημητσάνας - Νεροτριβή (Πηγή: www.in.gr - Αγροτουρισμό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357313"/>
            <a:ext cx="3000375" cy="388620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045733" y="5359610"/>
            <a:ext cx="2051908" cy="276999"/>
          </a:xfrm>
          <a:prstGeom prst="rect">
            <a:avLst/>
          </a:prstGeom>
        </p:spPr>
        <p:txBody>
          <a:bodyPr wrap="none">
            <a:spAutoFit/>
          </a:bodyPr>
          <a:lstStyle/>
          <a:p>
            <a:pPr algn="ctr"/>
            <a:r>
              <a:rPr lang="el-GR" altLang="el-GR" sz="1200" dirty="0">
                <a:solidFill>
                  <a:prstClr val="black"/>
                </a:solidFill>
                <a:latin typeface="Calibri"/>
              </a:rPr>
              <a:t>(</a:t>
            </a:r>
            <a:r>
              <a:rPr lang="el-GR" altLang="el-GR" sz="1200" dirty="0" smtClean="0">
                <a:solidFill>
                  <a:prstClr val="black"/>
                </a:solidFill>
                <a:latin typeface="Calibri"/>
              </a:rPr>
              <a:t>Πηγή:</a:t>
            </a:r>
            <a:r>
              <a:rPr lang="en-US" altLang="el-GR" sz="1200" u="sng" dirty="0">
                <a:solidFill>
                  <a:prstClr val="black"/>
                </a:solidFill>
                <a:latin typeface="Calibri"/>
              </a:rPr>
              <a:t> </a:t>
            </a:r>
            <a:r>
              <a:rPr lang="el-GR" altLang="el-GR" sz="1200" u="sng" dirty="0" err="1" smtClean="0">
                <a:solidFill>
                  <a:prstClr val="black"/>
                </a:solidFill>
                <a:latin typeface="Calibri"/>
                <a:hlinkClick r:id="rId3"/>
              </a:rPr>
              <a:t>in.gr</a:t>
            </a:r>
            <a:r>
              <a:rPr lang="el-GR" altLang="el-GR" sz="1200" dirty="0">
                <a:solidFill>
                  <a:prstClr val="black"/>
                </a:solidFill>
                <a:latin typeface="Calibri"/>
              </a:rPr>
              <a:t> - Αγροτουρισμός)</a:t>
            </a:r>
          </a:p>
        </p:txBody>
      </p:sp>
      <p:sp>
        <p:nvSpPr>
          <p:cNvPr id="3079" name="6 - TextBox"/>
          <p:cNvSpPr txBox="1">
            <a:spLocks noChangeArrowheads="1"/>
          </p:cNvSpPr>
          <p:nvPr/>
        </p:nvSpPr>
        <p:spPr bwMode="auto">
          <a:xfrm>
            <a:off x="3857625" y="6327160"/>
            <a:ext cx="4857750" cy="400110"/>
          </a:xfrm>
          <a:prstGeom prst="rect">
            <a:avLst/>
          </a:prstGeom>
          <a:solidFill>
            <a:schemeClr val="accent4">
              <a:lumMod val="75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Νεροτριβή στο Μοναστηράκι Λευκάδας</a:t>
            </a:r>
          </a:p>
        </p:txBody>
      </p:sp>
      <p:pic>
        <p:nvPicPr>
          <p:cNvPr id="3078" name="Picture 4" descr="http://nikiana.files.wordpress.com/2009/10/nerotrivi_03.jpg" title="Νεροτριβή στο Μοναστηράκι Λευκάδα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3432408"/>
            <a:ext cx="4857750" cy="2730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rot="16200000">
            <a:off x="7305703" y="4659158"/>
            <a:ext cx="3096344" cy="276999"/>
          </a:xfrm>
          <a:prstGeom prst="rect">
            <a:avLst/>
          </a:prstGeom>
        </p:spPr>
        <p:txBody>
          <a:bodyPr wrap="square">
            <a:spAutoFit/>
          </a:bodyPr>
          <a:lstStyle/>
          <a:p>
            <a:pPr algn="ctr"/>
            <a:r>
              <a:rPr lang="en-US" sz="1200" dirty="0" smtClean="0">
                <a:solidFill>
                  <a:prstClr val="black"/>
                </a:solidFill>
                <a:latin typeface="Calibri"/>
                <a:hlinkClick r:id="rId5"/>
              </a:rPr>
              <a:t>nikiana.files.wordpress.com</a:t>
            </a:r>
            <a:endParaRPr lang="el-GR" sz="1200" dirty="0">
              <a:solidFill>
                <a:prstClr val="black"/>
              </a:solidFill>
              <a:latin typeface="Calibri"/>
            </a:endParaRPr>
          </a:p>
        </p:txBody>
      </p:sp>
      <p:sp>
        <p:nvSpPr>
          <p:cNvPr id="2" name="Θέση αριθμού διαφάνειας 1"/>
          <p:cNvSpPr>
            <a:spLocks noGrp="1"/>
          </p:cNvSpPr>
          <p:nvPr>
            <p:ph type="sldNum" sz="quarter" idx="12"/>
          </p:nvPr>
        </p:nvSpPr>
        <p:spPr>
          <a:xfrm>
            <a:off x="6953540" y="6362145"/>
            <a:ext cx="2133600" cy="365125"/>
          </a:xfrm>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3396584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r>
              <a:rPr lang="el-GR" altLang="el-GR" dirty="0" smtClean="0"/>
              <a:t>Βιβλιογραφία</a:t>
            </a:r>
            <a:r>
              <a:rPr lang="en-US" altLang="el-GR" dirty="0" smtClean="0"/>
              <a:t> </a:t>
            </a:r>
            <a:r>
              <a:rPr lang="el-GR" altLang="el-GR" sz="3200" b="0" dirty="0" smtClean="0"/>
              <a:t>(1 από 2)</a:t>
            </a:r>
          </a:p>
        </p:txBody>
      </p:sp>
      <p:sp>
        <p:nvSpPr>
          <p:cNvPr id="3" name="2 - Θέση περιεχομένου"/>
          <p:cNvSpPr>
            <a:spLocks noGrp="1"/>
          </p:cNvSpPr>
          <p:nvPr>
            <p:ph idx="1"/>
          </p:nvPr>
        </p:nvSpPr>
        <p:spPr>
          <a:xfrm>
            <a:off x="467544" y="1266478"/>
            <a:ext cx="8291264" cy="5591522"/>
          </a:xfrm>
        </p:spPr>
        <p:txBody>
          <a:bodyPr rtlCol="0">
            <a:noAutofit/>
          </a:bodyPr>
          <a:lstStyle/>
          <a:p>
            <a:pPr fontAlgn="auto">
              <a:spcBef>
                <a:spcPts val="1200"/>
              </a:spcBef>
              <a:spcAft>
                <a:spcPts val="0"/>
              </a:spcAft>
              <a:buFont typeface="Arial" pitchFamily="34" charset="0"/>
              <a:buChar char="•"/>
              <a:defRPr/>
            </a:pPr>
            <a:r>
              <a:rPr lang="el-GR" sz="2200" dirty="0" smtClean="0"/>
              <a:t>Αγγελοπούλου-</a:t>
            </a:r>
            <a:r>
              <a:rPr lang="el-GR" sz="2200" dirty="0" err="1" smtClean="0"/>
              <a:t>Βολφ</a:t>
            </a:r>
            <a:r>
              <a:rPr lang="el-GR" sz="2200" dirty="0" smtClean="0"/>
              <a:t>, </a:t>
            </a:r>
            <a:r>
              <a:rPr lang="en-US" sz="2200" dirty="0" smtClean="0"/>
              <a:t>E</a:t>
            </a:r>
            <a:r>
              <a:rPr lang="el-GR" sz="2200" dirty="0" smtClean="0"/>
              <a:t>. (1986), Αργαλειός. Αθήνα: Δόμος.</a:t>
            </a:r>
          </a:p>
          <a:p>
            <a:pPr fontAlgn="auto">
              <a:spcBef>
                <a:spcPts val="1200"/>
              </a:spcBef>
              <a:spcAft>
                <a:spcPts val="0"/>
              </a:spcAft>
              <a:buFont typeface="Arial" pitchFamily="34" charset="0"/>
              <a:buChar char="•"/>
              <a:defRPr/>
            </a:pPr>
            <a:r>
              <a:rPr lang="en-US" sz="2200" dirty="0" smtClean="0"/>
              <a:t>Barber, E.J.W. (1991), Prehistoric Textiles. The Development of Cloth in the Neolithic and Bronze Ages. Princeton, Princeton University Press. </a:t>
            </a:r>
            <a:endParaRPr lang="el-GR" sz="2200" dirty="0" smtClean="0"/>
          </a:p>
          <a:p>
            <a:pPr fontAlgn="auto">
              <a:spcBef>
                <a:spcPts val="1200"/>
              </a:spcBef>
              <a:spcAft>
                <a:spcPts val="0"/>
              </a:spcAft>
              <a:buFont typeface="Arial" pitchFamily="34" charset="0"/>
              <a:buChar char="•"/>
              <a:defRPr/>
            </a:pPr>
            <a:r>
              <a:rPr lang="en-US" sz="2200" dirty="0" smtClean="0"/>
              <a:t>Burke, B. (2010) From </a:t>
            </a:r>
            <a:r>
              <a:rPr lang="en-US" sz="2200" dirty="0" err="1" smtClean="0"/>
              <a:t>Minos</a:t>
            </a:r>
            <a:r>
              <a:rPr lang="en-US" sz="2200" dirty="0" smtClean="0"/>
              <a:t> to Midas: Ancient Cloth Production in the Aegean and in Anatolia. Oxford, Oxbow Books. </a:t>
            </a:r>
            <a:endParaRPr lang="el-GR" sz="2200" dirty="0" smtClean="0"/>
          </a:p>
          <a:p>
            <a:pPr fontAlgn="auto">
              <a:spcBef>
                <a:spcPts val="1200"/>
              </a:spcBef>
              <a:spcAft>
                <a:spcPts val="0"/>
              </a:spcAft>
              <a:buFont typeface="Arial" pitchFamily="34" charset="0"/>
              <a:buChar char="•"/>
              <a:defRPr/>
            </a:pPr>
            <a:r>
              <a:rPr lang="en-US" sz="2200" dirty="0" smtClean="0"/>
              <a:t>Emery, I. (1966), The Primary Structures of Fabrics. An Illustrated Classification. Washington D.C. The Textile Museum. </a:t>
            </a:r>
            <a:endParaRPr lang="el-GR" sz="2200" dirty="0" smtClean="0"/>
          </a:p>
          <a:p>
            <a:pPr fontAlgn="auto">
              <a:spcBef>
                <a:spcPts val="1200"/>
              </a:spcBef>
              <a:spcAft>
                <a:spcPts val="0"/>
              </a:spcAft>
              <a:buFont typeface="Arial" pitchFamily="34" charset="0"/>
              <a:buChar char="•"/>
              <a:defRPr/>
            </a:pPr>
            <a:r>
              <a:rPr lang="en-US" sz="2200" dirty="0" smtClean="0"/>
              <a:t>Gillis, C. and </a:t>
            </a:r>
            <a:r>
              <a:rPr lang="en-US" sz="2200" dirty="0" err="1" smtClean="0"/>
              <a:t>Nosch</a:t>
            </a:r>
            <a:r>
              <a:rPr lang="en-US" sz="2200" dirty="0" smtClean="0"/>
              <a:t>, M. L. (eds.), (2007), Ancient Textiles. Production, Crafts and Society, Oxford, Oxbow Books. </a:t>
            </a:r>
            <a:endParaRPr lang="el-GR" sz="2200" dirty="0" smtClean="0"/>
          </a:p>
          <a:p>
            <a:pPr fontAlgn="auto">
              <a:spcBef>
                <a:spcPts val="1200"/>
              </a:spcBef>
              <a:spcAft>
                <a:spcPts val="0"/>
              </a:spcAft>
              <a:buFont typeface="Arial" pitchFamily="34" charset="0"/>
              <a:buChar char="•"/>
              <a:defRPr/>
            </a:pPr>
            <a:r>
              <a:rPr lang="en-US" sz="2200" dirty="0" err="1" smtClean="0"/>
              <a:t>Hann</a:t>
            </a:r>
            <a:r>
              <a:rPr lang="en-US" sz="2200" dirty="0" smtClean="0"/>
              <a:t>, M.A. and Thomas, B.G. (2005), Patterns of Culture: Decorative Weaving Techniques. </a:t>
            </a:r>
            <a:r>
              <a:rPr lang="en-US" sz="2200" dirty="0" err="1" smtClean="0"/>
              <a:t>Ars</a:t>
            </a:r>
            <a:r>
              <a:rPr lang="en-US" sz="2200" dirty="0" smtClean="0"/>
              <a:t> </a:t>
            </a:r>
            <a:r>
              <a:rPr lang="en-US" sz="2200" dirty="0" err="1" smtClean="0"/>
              <a:t>Textrina</a:t>
            </a:r>
            <a:r>
              <a:rPr lang="en-US" sz="2200" dirty="0" smtClean="0"/>
              <a:t> no 36, University of Leeds. Leeds.</a:t>
            </a:r>
            <a:endParaRPr lang="el-GR" sz="2200" dirty="0" smtClean="0"/>
          </a:p>
        </p:txBody>
      </p:sp>
      <p:sp>
        <p:nvSpPr>
          <p:cNvPr id="4" name="3 - Θέση αριθμού διαφάνειας"/>
          <p:cNvSpPr>
            <a:spLocks noGrp="1"/>
          </p:cNvSpPr>
          <p:nvPr>
            <p:ph type="sldNum" sz="quarter" idx="12"/>
          </p:nvPr>
        </p:nvSpPr>
        <p:spPr/>
        <p:txBody>
          <a:bodyPr/>
          <a:lstStyle/>
          <a:p>
            <a:pPr>
              <a:defRPr/>
            </a:pPr>
            <a:fld id="{EB5F3D01-51D3-4C22-A8C4-1997B5E748C3}" type="slidenum">
              <a:rPr lang="el-GR">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3263699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8064A2">
                    <a:lumMod val="75000"/>
                  </a:srgbClr>
                </a:solidFill>
              </a:rPr>
              <a:t>Τύποι αργαλειού </a:t>
            </a:r>
            <a:r>
              <a:rPr lang="el-GR" sz="3200" b="0" dirty="0" smtClean="0">
                <a:solidFill>
                  <a:srgbClr val="8064A2">
                    <a:lumMod val="75000"/>
                  </a:srgbClr>
                </a:solidFill>
              </a:rPr>
              <a:t>(2 </a:t>
            </a:r>
            <a:r>
              <a:rPr lang="el-GR" sz="3200" b="0" dirty="0">
                <a:solidFill>
                  <a:srgbClr val="8064A2">
                    <a:lumMod val="75000"/>
                  </a:srgbClr>
                </a:solidFill>
              </a:rPr>
              <a:t>από 2)</a:t>
            </a:r>
            <a:endParaRPr lang="el-GR" dirty="0"/>
          </a:p>
        </p:txBody>
      </p:sp>
      <p:sp>
        <p:nvSpPr>
          <p:cNvPr id="5123" name="2 - Θέση περιεχομένου"/>
          <p:cNvSpPr>
            <a:spLocks noGrp="1"/>
          </p:cNvSpPr>
          <p:nvPr>
            <p:ph idx="1"/>
          </p:nvPr>
        </p:nvSpPr>
        <p:spPr/>
        <p:txBody>
          <a:bodyPr>
            <a:normAutofit/>
          </a:bodyPr>
          <a:lstStyle/>
          <a:p>
            <a:pPr eaLnBrk="1" hangingPunct="1">
              <a:lnSpc>
                <a:spcPct val="114000"/>
              </a:lnSpc>
              <a:spcBef>
                <a:spcPts val="1200"/>
              </a:spcBef>
            </a:pPr>
            <a:r>
              <a:rPr lang="el-GR" altLang="el-GR" sz="2400" dirty="0" smtClean="0">
                <a:cs typeface="Arial" charset="0"/>
              </a:rPr>
              <a:t>Σε άλλα μέρη του κόσμου χρησιμοποιούνται και άλλες τεχνικές τεντώματος του στημονιού. Από αυτές ο πιο γνωστός είναι ο αργαλειός της μέσης,</a:t>
            </a:r>
          </a:p>
          <a:p>
            <a:pPr eaLnBrk="1" hangingPunct="1">
              <a:lnSpc>
                <a:spcPct val="114000"/>
              </a:lnSpc>
              <a:spcBef>
                <a:spcPts val="1200"/>
              </a:spcBef>
            </a:pPr>
            <a:r>
              <a:rPr lang="el-GR" altLang="el-GR" sz="2400" dirty="0" smtClean="0">
                <a:cs typeface="Arial" charset="0"/>
              </a:rPr>
              <a:t>Ο οριζόντιος αργαλειός με πατήθρες (καθιστός αργαλειός) αποτελεί την πιο εξελιγμένη μορφή οριζόντιου αργαλειού και θεωρείται ότι εισήχθη στην Ευρώπη από την Κίνα ή την Ινδία με τη διάδοση του μεταξιού ή του βαμβακιού αντίστοιχα.</a:t>
            </a:r>
            <a:endParaRPr lang="el-GR" altLang="el-GR" sz="2400" dirty="0" smtClean="0">
              <a:solidFill>
                <a:srgbClr val="FF0000"/>
              </a:solidFill>
              <a:cs typeface="Arial"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9150323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r>
              <a:rPr lang="el-GR" altLang="el-GR" dirty="0" smtClean="0"/>
              <a:t>Βιβλιογραφία</a:t>
            </a:r>
            <a:r>
              <a:rPr lang="el-GR" altLang="el-GR" sz="3200" b="0" dirty="0">
                <a:solidFill>
                  <a:srgbClr val="8064A2">
                    <a:lumMod val="75000"/>
                  </a:srgbClr>
                </a:solidFill>
              </a:rPr>
              <a:t> </a:t>
            </a:r>
            <a:r>
              <a:rPr lang="el-GR" altLang="el-GR" sz="3200" b="0" dirty="0" smtClean="0">
                <a:solidFill>
                  <a:srgbClr val="8064A2">
                    <a:lumMod val="75000"/>
                  </a:srgbClr>
                </a:solidFill>
              </a:rPr>
              <a:t>(2 </a:t>
            </a:r>
            <a:r>
              <a:rPr lang="el-GR" altLang="el-GR" sz="3200" b="0" dirty="0">
                <a:solidFill>
                  <a:srgbClr val="8064A2">
                    <a:lumMod val="75000"/>
                  </a:srgbClr>
                </a:solidFill>
              </a:rPr>
              <a:t>από 2)</a:t>
            </a:r>
            <a:endParaRPr lang="el-GR" altLang="el-GR" dirty="0" smtClean="0"/>
          </a:p>
        </p:txBody>
      </p:sp>
      <p:sp>
        <p:nvSpPr>
          <p:cNvPr id="3" name="2 - Θέση περιεχομένου"/>
          <p:cNvSpPr>
            <a:spLocks noGrp="1"/>
          </p:cNvSpPr>
          <p:nvPr>
            <p:ph idx="1"/>
          </p:nvPr>
        </p:nvSpPr>
        <p:spPr>
          <a:xfrm>
            <a:off x="467544" y="1196752"/>
            <a:ext cx="8291264" cy="5591522"/>
          </a:xfrm>
        </p:spPr>
        <p:txBody>
          <a:bodyPr rtlCol="0">
            <a:noAutofit/>
          </a:bodyPr>
          <a:lstStyle/>
          <a:p>
            <a:pPr fontAlgn="auto">
              <a:spcBef>
                <a:spcPts val="1200"/>
              </a:spcBef>
              <a:spcAft>
                <a:spcPts val="0"/>
              </a:spcAft>
              <a:buFont typeface="Arial" pitchFamily="34" charset="0"/>
              <a:buChar char="•"/>
              <a:defRPr/>
            </a:pPr>
            <a:r>
              <a:rPr lang="en-GB" sz="2200" dirty="0" smtClean="0"/>
              <a:t>Harris, J. (</a:t>
            </a:r>
            <a:r>
              <a:rPr lang="en-GB" sz="2200" dirty="0" err="1" smtClean="0"/>
              <a:t>ed</a:t>
            </a:r>
            <a:r>
              <a:rPr lang="en-GB" sz="2200" dirty="0" smtClean="0"/>
              <a:t>), (1993), 5000 years of textiles, British Museum Press. </a:t>
            </a:r>
            <a:endParaRPr lang="el-GR" sz="2200" dirty="0" smtClean="0"/>
          </a:p>
          <a:p>
            <a:pPr fontAlgn="auto">
              <a:spcBef>
                <a:spcPts val="1200"/>
              </a:spcBef>
              <a:spcAft>
                <a:spcPts val="0"/>
              </a:spcAft>
              <a:buFont typeface="Arial" pitchFamily="34" charset="0"/>
              <a:buChar char="•"/>
              <a:defRPr/>
            </a:pPr>
            <a:r>
              <a:rPr lang="el-GR" sz="2200" dirty="0" err="1" smtClean="0"/>
              <a:t>Περιβολιώτου</a:t>
            </a:r>
            <a:r>
              <a:rPr lang="el-GR" sz="2200" dirty="0" smtClean="0"/>
              <a:t>, Μ. (2004), Υφαντική, </a:t>
            </a:r>
            <a:r>
              <a:rPr lang="el-GR" sz="2200" dirty="0" err="1" smtClean="0"/>
              <a:t>Διαπλεκτική</a:t>
            </a:r>
            <a:r>
              <a:rPr lang="el-GR" sz="2200" dirty="0" smtClean="0"/>
              <a:t>-Μπατίκ, Εκδόσεις Ίων.</a:t>
            </a:r>
          </a:p>
          <a:p>
            <a:pPr fontAlgn="auto">
              <a:spcBef>
                <a:spcPts val="1200"/>
              </a:spcBef>
              <a:spcAft>
                <a:spcPts val="0"/>
              </a:spcAft>
              <a:buFont typeface="Arial" pitchFamily="34" charset="0"/>
              <a:buChar char="•"/>
              <a:defRPr/>
            </a:pPr>
            <a:r>
              <a:rPr lang="en-US" sz="2200" dirty="0" smtClean="0"/>
              <a:t>Phipps, E. (2011), Looking at Textiles: A Guide to Technical Terms, the Paul Getty Museum, Los Angeles.</a:t>
            </a:r>
            <a:endParaRPr lang="el-GR" sz="2200" dirty="0" smtClean="0"/>
          </a:p>
          <a:p>
            <a:pPr fontAlgn="auto">
              <a:spcBef>
                <a:spcPts val="1200"/>
              </a:spcBef>
              <a:spcAft>
                <a:spcPts val="0"/>
              </a:spcAft>
              <a:buFont typeface="Arial" pitchFamily="34" charset="0"/>
              <a:buChar char="•"/>
              <a:defRPr/>
            </a:pPr>
            <a:r>
              <a:rPr lang="en-US" sz="2200" dirty="0" err="1" smtClean="0"/>
              <a:t>Schoeser</a:t>
            </a:r>
            <a:r>
              <a:rPr lang="en-US" sz="2200" dirty="0" smtClean="0"/>
              <a:t>, M. (2003), World textiles: a concise history. Thames &amp; Hudson, London.</a:t>
            </a:r>
            <a:endParaRPr lang="el-GR" sz="2200" dirty="0" smtClean="0"/>
          </a:p>
          <a:p>
            <a:pPr fontAlgn="auto">
              <a:spcBef>
                <a:spcPts val="1200"/>
              </a:spcBef>
              <a:spcAft>
                <a:spcPts val="0"/>
              </a:spcAft>
              <a:buFont typeface="Arial" pitchFamily="34" charset="0"/>
              <a:buChar char="•"/>
              <a:defRPr/>
            </a:pPr>
            <a:r>
              <a:rPr lang="en-US" sz="2200" dirty="0" smtClean="0"/>
              <a:t>Seiler-</a:t>
            </a:r>
            <a:r>
              <a:rPr lang="en-US" sz="2200" dirty="0" err="1" smtClean="0"/>
              <a:t>Baldinger</a:t>
            </a:r>
            <a:r>
              <a:rPr lang="en-US" sz="2200" dirty="0" smtClean="0"/>
              <a:t>, A. (1992), Textiles, a Classification of Techniques. Smithsonian.</a:t>
            </a:r>
            <a:endParaRPr lang="el-GR" sz="2200" dirty="0" smtClean="0"/>
          </a:p>
          <a:p>
            <a:pPr fontAlgn="auto">
              <a:spcBef>
                <a:spcPts val="1200"/>
              </a:spcBef>
              <a:spcAft>
                <a:spcPts val="0"/>
              </a:spcAft>
              <a:buFont typeface="Arial" pitchFamily="34" charset="0"/>
              <a:buChar char="•"/>
              <a:defRPr/>
            </a:pPr>
            <a:r>
              <a:rPr lang="el-GR" sz="2200" dirty="0" err="1" smtClean="0"/>
              <a:t>Τζαχίλη</a:t>
            </a:r>
            <a:r>
              <a:rPr lang="el-GR" sz="2200" dirty="0" smtClean="0"/>
              <a:t>, Ι. (1997), Υφαντική και υφάντρες στο προϊστορικό Αιγαίο 2000-1000 </a:t>
            </a:r>
            <a:r>
              <a:rPr lang="el-GR" sz="2200" dirty="0" err="1" smtClean="0"/>
              <a:t>π.Χ.</a:t>
            </a:r>
            <a:r>
              <a:rPr lang="el-GR" sz="2200" dirty="0" smtClean="0"/>
              <a:t> Πανεπιστημιακές Εκδόσεις Κρήτης. Ηράκλειο.</a:t>
            </a:r>
          </a:p>
          <a:p>
            <a:pPr fontAlgn="auto">
              <a:spcBef>
                <a:spcPts val="1200"/>
              </a:spcBef>
              <a:spcAft>
                <a:spcPts val="0"/>
              </a:spcAft>
              <a:buFont typeface="Arial" pitchFamily="34" charset="0"/>
              <a:buChar char="•"/>
              <a:defRPr/>
            </a:pPr>
            <a:endParaRPr lang="el-GR" sz="2200" dirty="0"/>
          </a:p>
        </p:txBody>
      </p:sp>
      <p:sp>
        <p:nvSpPr>
          <p:cNvPr id="4" name="3 - Θέση αριθμού διαφάνειας"/>
          <p:cNvSpPr>
            <a:spLocks noGrp="1"/>
          </p:cNvSpPr>
          <p:nvPr>
            <p:ph type="sldNum" sz="quarter" idx="12"/>
          </p:nvPr>
        </p:nvSpPr>
        <p:spPr/>
        <p:txBody>
          <a:bodyPr/>
          <a:lstStyle/>
          <a:p>
            <a:pPr>
              <a:defRPr/>
            </a:pPr>
            <a:fld id="{EB5F3D01-51D3-4C22-A8C4-1997B5E748C3}" type="slidenum">
              <a:rPr lang="el-GR">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38325718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Άννα </a:t>
            </a:r>
            <a:r>
              <a:rPr lang="el-GR" sz="2000" dirty="0" err="1" smtClean="0"/>
              <a:t>Καρατζάνη</a:t>
            </a:r>
            <a:r>
              <a:rPr lang="el-GR" sz="2000" dirty="0" smtClean="0"/>
              <a:t> 2014. </a:t>
            </a:r>
            <a:r>
              <a:rPr lang="el-GR" sz="2000" dirty="0"/>
              <a:t>Άννα </a:t>
            </a:r>
            <a:r>
              <a:rPr lang="el-GR" sz="2000" dirty="0" err="1" smtClean="0"/>
              <a:t>Καρατζάνη</a:t>
            </a:r>
            <a:r>
              <a:rPr lang="el-GR" sz="2000" dirty="0" smtClean="0"/>
              <a:t>. </a:t>
            </a:r>
            <a:r>
              <a:rPr lang="el-GR" sz="2000" dirty="0"/>
              <a:t>«Συντήρηση Υφάσματος (Θ). </a:t>
            </a:r>
            <a:r>
              <a:rPr lang="el-GR" sz="2000" dirty="0" smtClean="0"/>
              <a:t>Ενότητα 4</a:t>
            </a:r>
            <a:r>
              <a:rPr lang="en-US" sz="2000" dirty="0" smtClean="0"/>
              <a:t>:</a:t>
            </a:r>
            <a:r>
              <a:rPr lang="el-GR" sz="2000" dirty="0"/>
              <a:t> Αργαλειός-Είδη υφάνσεων».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7387068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6981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16632"/>
            <a:ext cx="9144000" cy="908720"/>
          </a:xfrm>
        </p:spPr>
        <p:txBody>
          <a:bodyPr>
            <a:normAutofit/>
          </a:bodyPr>
          <a:lstStyle/>
          <a:p>
            <a:r>
              <a:rPr lang="el-GR" dirty="0"/>
              <a:t>Οριζόντιος αργαλειός </a:t>
            </a:r>
            <a:r>
              <a:rPr lang="el-GR" dirty="0" smtClean="0"/>
              <a:t>εδάφους </a:t>
            </a:r>
            <a:r>
              <a:rPr lang="el-GR" sz="3200" b="0" dirty="0" smtClean="0"/>
              <a:t>(1 από </a:t>
            </a:r>
            <a:r>
              <a:rPr lang="en-US" sz="3200" b="0" dirty="0" smtClean="0"/>
              <a:t>4</a:t>
            </a:r>
            <a:r>
              <a:rPr lang="el-GR" sz="3200" b="0" dirty="0" smtClean="0"/>
              <a:t>)</a:t>
            </a:r>
            <a:endParaRPr lang="el-GR" sz="3200" b="0" dirty="0"/>
          </a:p>
        </p:txBody>
      </p:sp>
      <p:sp>
        <p:nvSpPr>
          <p:cNvPr id="6147" name="2 - Θέση περιεχομένου"/>
          <p:cNvSpPr>
            <a:spLocks noGrp="1"/>
          </p:cNvSpPr>
          <p:nvPr>
            <p:ph idx="1"/>
          </p:nvPr>
        </p:nvSpPr>
        <p:spPr/>
        <p:txBody>
          <a:bodyPr>
            <a:normAutofit/>
          </a:bodyPr>
          <a:lstStyle/>
          <a:p>
            <a:pPr eaLnBrk="1" hangingPunct="1">
              <a:lnSpc>
                <a:spcPct val="120000"/>
              </a:lnSpc>
              <a:spcBef>
                <a:spcPts val="1200"/>
              </a:spcBef>
            </a:pPr>
            <a:r>
              <a:rPr lang="el-GR" altLang="el-GR" sz="2400" dirty="0" smtClean="0">
                <a:cs typeface="Arial" charset="0"/>
              </a:rPr>
              <a:t>Αποτελείται από δυο ζεύγη μικρών πασσάλων που καρφώνονται στο έδαφος σχηματίζοντας ένα παραλληλόγραμμο. Στις στενές πλευρές του, πάνω στους πασσάλους, προσαρμόζονται δύο δοκάρια και ανάμεσά τους τεντώνονται τα στημόνια.</a:t>
            </a:r>
          </a:p>
          <a:p>
            <a:pPr lvl="1" eaLnBrk="1" hangingPunct="1">
              <a:lnSpc>
                <a:spcPct val="120000"/>
              </a:lnSpc>
              <a:spcBef>
                <a:spcPts val="1200"/>
              </a:spcBef>
            </a:pPr>
            <a:r>
              <a:rPr lang="el-GR" altLang="el-GR" sz="2400" dirty="0" smtClean="0">
                <a:cs typeface="Arial" charset="0"/>
              </a:rPr>
              <a:t>Αρχικά θεωρείται ότι το υφάδι περνούσε ανάμεσα από τα στημόνια με το χέρι ή με την βοήθεια μιας βελόνας</a:t>
            </a:r>
            <a:r>
              <a:rPr lang="el-GR" altLang="el-GR" sz="2400" dirty="0">
                <a:cs typeface="Arial" charset="0"/>
              </a:rPr>
              <a:t>,</a:t>
            </a:r>
            <a:endParaRPr lang="el-GR" altLang="el-GR" sz="2400" dirty="0" smtClean="0">
              <a:cs typeface="Arial" charset="0"/>
            </a:endParaRPr>
          </a:p>
          <a:p>
            <a:pPr lvl="1" eaLnBrk="1" hangingPunct="1">
              <a:lnSpc>
                <a:spcPct val="120000"/>
              </a:lnSpc>
              <a:spcBef>
                <a:spcPts val="1200"/>
              </a:spcBef>
            </a:pPr>
            <a:r>
              <a:rPr lang="el-GR" altLang="el-GR" sz="2400" dirty="0" smtClean="0">
                <a:cs typeface="Arial" charset="0"/>
              </a:rPr>
              <a:t>Η κλωστή του υφαδιού δεν ήταν συνεχής αλλά κάλυπτε μόνο το πλάτος του υφάσματος.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02278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2"/>
          <p:cNvSpPr>
            <a:spLocks noGrp="1"/>
          </p:cNvSpPr>
          <p:nvPr>
            <p:ph type="title"/>
          </p:nvPr>
        </p:nvSpPr>
        <p:spPr>
          <a:xfrm>
            <a:off x="0" y="116632"/>
            <a:ext cx="9144000" cy="908720"/>
          </a:xfrm>
        </p:spPr>
        <p:txBody>
          <a:bodyPr>
            <a:normAutofit/>
          </a:bodyPr>
          <a:lstStyle/>
          <a:p>
            <a:r>
              <a:rPr lang="el-GR" dirty="0"/>
              <a:t>Οριζόντιος αργαλειός </a:t>
            </a:r>
            <a:r>
              <a:rPr lang="el-GR" dirty="0" smtClean="0"/>
              <a:t>εδάφους </a:t>
            </a:r>
            <a:r>
              <a:rPr lang="el-GR" sz="3200" b="0" dirty="0" smtClean="0"/>
              <a:t>(2 από </a:t>
            </a:r>
            <a:r>
              <a:rPr lang="en-US" sz="3200" b="0" dirty="0"/>
              <a:t>4</a:t>
            </a:r>
            <a:r>
              <a:rPr lang="el-GR" sz="3200" b="0" dirty="0" smtClean="0"/>
              <a:t>)</a:t>
            </a:r>
            <a:endParaRPr lang="el-GR" sz="3200" b="0" dirty="0"/>
          </a:p>
        </p:txBody>
      </p:sp>
      <p:pic>
        <p:nvPicPr>
          <p:cNvPr id="168962" name="Picture 2" descr="Αναπαράσταση οριζόντιου αργαλειού&#10;"/>
          <p:cNvPicPr>
            <a:picLocks noChangeAspect="1" noChangeArrowheads="1"/>
          </p:cNvPicPr>
          <p:nvPr/>
        </p:nvPicPr>
        <p:blipFill>
          <a:blip r:embed="rId2"/>
          <a:srcRect/>
          <a:stretch>
            <a:fillRect/>
          </a:stretch>
        </p:blipFill>
        <p:spPr bwMode="auto">
          <a:xfrm>
            <a:off x="166164" y="986183"/>
            <a:ext cx="8408987" cy="2859087"/>
          </a:xfrm>
          <a:prstGeom prst="rect">
            <a:avLst/>
          </a:prstGeom>
          <a:ln>
            <a:solidFill>
              <a:schemeClr val="bg1">
                <a:lumMod val="65000"/>
              </a:schemeClr>
            </a:solidFill>
          </a:ln>
          <a:effectLst/>
        </p:spPr>
      </p:pic>
      <p:sp>
        <p:nvSpPr>
          <p:cNvPr id="7171" name="3 - TextBox"/>
          <p:cNvSpPr txBox="1">
            <a:spLocks noChangeArrowheads="1"/>
          </p:cNvSpPr>
          <p:nvPr/>
        </p:nvSpPr>
        <p:spPr bwMode="auto">
          <a:xfrm>
            <a:off x="166164" y="3922956"/>
            <a:ext cx="4154635" cy="400110"/>
          </a:xfrm>
          <a:prstGeom prst="rect">
            <a:avLst/>
          </a:prstGeom>
          <a:solidFill>
            <a:srgbClr val="604A7B"/>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Αναπαράσταση οριζόντιου αργαλειού</a:t>
            </a:r>
          </a:p>
        </p:txBody>
      </p:sp>
      <p:sp>
        <p:nvSpPr>
          <p:cNvPr id="8" name="Rectangle 8"/>
          <p:cNvSpPr/>
          <p:nvPr/>
        </p:nvSpPr>
        <p:spPr>
          <a:xfrm rot="16200000">
            <a:off x="7426950" y="2200281"/>
            <a:ext cx="2758067" cy="430887"/>
          </a:xfrm>
          <a:prstGeom prst="rect">
            <a:avLst/>
          </a:prstGeom>
        </p:spPr>
        <p:txBody>
          <a:bodyPr wrap="square">
            <a:spAutoFit/>
          </a:bodyPr>
          <a:lstStyle/>
          <a:p>
            <a:pPr algn="ctr"/>
            <a:r>
              <a:rPr lang="en-US" sz="1050" dirty="0" smtClean="0">
                <a:solidFill>
                  <a:prstClr val="black">
                    <a:lumMod val="65000"/>
                    <a:lumOff val="35000"/>
                  </a:prstClr>
                </a:solidFill>
                <a:latin typeface="Calibri"/>
              </a:rPr>
              <a:t>“</a:t>
            </a:r>
            <a:r>
              <a:rPr lang="en-US" sz="1050" dirty="0">
                <a:solidFill>
                  <a:prstClr val="black">
                    <a:lumMod val="65000"/>
                    <a:lumOff val="35000"/>
                  </a:prstClr>
                </a:solidFill>
                <a:latin typeface="Calibri"/>
                <a:hlinkClick r:id="rId3"/>
              </a:rPr>
              <a:t>Historyofthe </a:t>
            </a:r>
            <a:r>
              <a:rPr lang="en-US" sz="1050" dirty="0" smtClean="0">
                <a:solidFill>
                  <a:prstClr val="black">
                    <a:lumMod val="65000"/>
                    <a:lumOff val="35000"/>
                  </a:prstClr>
                </a:solidFill>
                <a:latin typeface="Calibri"/>
                <a:hlinkClick r:id="rId3"/>
              </a:rPr>
              <a:t>looms</a:t>
            </a:r>
            <a:r>
              <a:rPr lang="en-US" sz="1050" dirty="0" smtClean="0">
                <a:solidFill>
                  <a:prstClr val="black">
                    <a:lumMod val="65000"/>
                    <a:lumOff val="35000"/>
                  </a:prstClr>
                </a:solidFill>
                <a:latin typeface="Calibri"/>
              </a:rPr>
              <a:t>”,</a:t>
            </a:r>
            <a:r>
              <a:rPr lang="el-GR" sz="1050" dirty="0" smtClean="0">
                <a:solidFill>
                  <a:prstClr val="black">
                    <a:lumMod val="65000"/>
                    <a:lumOff val="35000"/>
                  </a:prstClr>
                </a:solidFill>
                <a:latin typeface="Calibri"/>
              </a:rPr>
              <a:t> από</a:t>
            </a:r>
            <a:r>
              <a:rPr lang="en-US" sz="1050" dirty="0" smtClean="0">
                <a:solidFill>
                  <a:prstClr val="black">
                    <a:lumMod val="65000"/>
                    <a:lumOff val="35000"/>
                  </a:prstClr>
                </a:solidFill>
                <a:latin typeface="Calibri"/>
              </a:rPr>
              <a:t>  </a:t>
            </a:r>
            <a:r>
              <a:rPr lang="en-US" sz="1050" dirty="0" err="1" smtClean="0">
                <a:solidFill>
                  <a:prstClr val="black">
                    <a:lumMod val="65000"/>
                    <a:lumOff val="35000"/>
                  </a:prstClr>
                </a:solidFill>
                <a:latin typeface="Calibri"/>
                <a:hlinkClick r:id="rId4"/>
              </a:rPr>
              <a:t>CristianChirita</a:t>
            </a:r>
            <a:r>
              <a:rPr lang="el-GR" sz="1050" dirty="0">
                <a:solidFill>
                  <a:prstClr val="black">
                    <a:lumMod val="65000"/>
                    <a:lumOff val="35000"/>
                  </a:prstClr>
                </a:solidFill>
                <a:latin typeface="Calibri"/>
                <a:hlinkClick r:id="rId4"/>
              </a:rPr>
              <a:t> </a:t>
            </a:r>
            <a:r>
              <a:rPr lang="el-GR" sz="1050" dirty="0" smtClean="0">
                <a:solidFill>
                  <a:prstClr val="black">
                    <a:lumMod val="65000"/>
                    <a:lumOff val="35000"/>
                  </a:prstClr>
                </a:solidFill>
                <a:latin typeface="Calibri"/>
              </a:rPr>
              <a:t>διαθέσιμο ως κοινό κτήμα</a:t>
            </a:r>
            <a:endParaRPr lang="en-US" sz="1050" dirty="0">
              <a:solidFill>
                <a:prstClr val="black">
                  <a:lumMod val="65000"/>
                  <a:lumOff val="35000"/>
                </a:prstClr>
              </a:solidFill>
              <a:latin typeface="Calibri"/>
            </a:endParaRPr>
          </a:p>
        </p:txBody>
      </p:sp>
      <p:pic>
        <p:nvPicPr>
          <p:cNvPr id="5" name="Picture 8" descr="Αναπαράσταση οριζόντιου αργαλειού σε τοιχογραφία σε αιγυπτιακό τάφο 1900 π.Χ.&#10;"/>
          <p:cNvPicPr>
            <a:picLocks noChangeAspect="1" noChangeArrowheads="1"/>
          </p:cNvPicPr>
          <p:nvPr/>
        </p:nvPicPr>
        <p:blipFill>
          <a:blip r:embed="rId5"/>
          <a:srcRect/>
          <a:stretch>
            <a:fillRect/>
          </a:stretch>
        </p:blipFill>
        <p:spPr>
          <a:xfrm>
            <a:off x="4370656" y="3922956"/>
            <a:ext cx="4007055" cy="2754851"/>
          </a:xfrm>
          <a:prstGeom prst="rect">
            <a:avLst/>
          </a:prstGeom>
          <a:ln>
            <a:solidFill>
              <a:schemeClr val="bg1">
                <a:lumMod val="65000"/>
              </a:schemeClr>
            </a:solidFill>
          </a:ln>
          <a:effectLst/>
        </p:spPr>
      </p:pic>
      <p:sp>
        <p:nvSpPr>
          <p:cNvPr id="7173" name="5 - Ορθογώνιο"/>
          <p:cNvSpPr>
            <a:spLocks noChangeArrowheads="1"/>
          </p:cNvSpPr>
          <p:nvPr/>
        </p:nvSpPr>
        <p:spPr bwMode="auto">
          <a:xfrm>
            <a:off x="157796" y="5662144"/>
            <a:ext cx="4154635" cy="1015663"/>
          </a:xfrm>
          <a:prstGeom prst="rect">
            <a:avLst/>
          </a:prstGeom>
          <a:solidFill>
            <a:srgbClr val="604A7B"/>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Αναπαράσταση οριζόντιου αργαλειού σε τοιχογραφία σε αιγυπτιακό τάφο 1900 </a:t>
            </a:r>
            <a:r>
              <a:rPr lang="el-GR" altLang="el-GR" sz="2000" dirty="0" err="1">
                <a:solidFill>
                  <a:prstClr val="white"/>
                </a:solidFill>
                <a:latin typeface="Calibri"/>
              </a:rPr>
              <a:t>π.Χ.</a:t>
            </a:r>
            <a:endParaRPr lang="el-GR" altLang="el-GR" sz="2000" dirty="0">
              <a:solidFill>
                <a:prstClr val="white"/>
              </a:solidFill>
              <a:latin typeface="Calibri"/>
            </a:endParaRPr>
          </a:p>
        </p:txBody>
      </p:sp>
      <p:sp>
        <p:nvSpPr>
          <p:cNvPr id="11" name="Rectangle 8"/>
          <p:cNvSpPr/>
          <p:nvPr/>
        </p:nvSpPr>
        <p:spPr>
          <a:xfrm rot="16200000">
            <a:off x="7215725" y="5114842"/>
            <a:ext cx="2756592" cy="369332"/>
          </a:xfrm>
          <a:prstGeom prst="rect">
            <a:avLst/>
          </a:prstGeom>
        </p:spPr>
        <p:txBody>
          <a:bodyPr wrap="square">
            <a:spAutoFit/>
          </a:bodyPr>
          <a:lstStyle/>
          <a:p>
            <a:pPr algn="ctr"/>
            <a:r>
              <a:rPr lang="en-US" sz="900" dirty="0" smtClean="0">
                <a:solidFill>
                  <a:prstClr val="black">
                    <a:lumMod val="65000"/>
                    <a:lumOff val="35000"/>
                  </a:prstClr>
                </a:solidFill>
                <a:latin typeface="Calibri"/>
              </a:rPr>
              <a:t>“</a:t>
            </a:r>
            <a:r>
              <a:rPr lang="en-US" sz="900" dirty="0" smtClean="0">
                <a:solidFill>
                  <a:prstClr val="black"/>
                </a:solidFill>
                <a:latin typeface="Calibri"/>
                <a:hlinkClick r:id="rId6"/>
              </a:rPr>
              <a:t>C+B-Weaving-Fig1-BeniHasanWeavingDepiction</a:t>
            </a:r>
            <a:r>
              <a:rPr lang="en-US" sz="900" dirty="0" smtClean="0">
                <a:solidFill>
                  <a:prstClr val="black">
                    <a:lumMod val="65000"/>
                    <a:lumOff val="35000"/>
                  </a:prstClr>
                </a:solidFill>
                <a:latin typeface="Calibri"/>
              </a:rPr>
              <a:t>”,</a:t>
            </a:r>
            <a:r>
              <a:rPr lang="el-GR" sz="900" dirty="0" smtClean="0">
                <a:solidFill>
                  <a:prstClr val="black">
                    <a:lumMod val="65000"/>
                    <a:lumOff val="35000"/>
                  </a:prstClr>
                </a:solidFill>
                <a:latin typeface="Calibri"/>
              </a:rPr>
              <a:t> από</a:t>
            </a:r>
            <a:r>
              <a:rPr lang="en-US" sz="900" dirty="0" smtClean="0">
                <a:solidFill>
                  <a:prstClr val="black">
                    <a:lumMod val="65000"/>
                    <a:lumOff val="35000"/>
                  </a:prstClr>
                </a:solidFill>
                <a:latin typeface="Calibri"/>
              </a:rPr>
              <a:t>  </a:t>
            </a:r>
            <a:r>
              <a:rPr lang="en-US" sz="900" dirty="0">
                <a:solidFill>
                  <a:prstClr val="black"/>
                </a:solidFill>
                <a:latin typeface="Calibri"/>
                <a:hlinkClick r:id="rId7"/>
              </a:rPr>
              <a:t>Newman </a:t>
            </a:r>
            <a:r>
              <a:rPr lang="en-US" sz="900" dirty="0" smtClean="0">
                <a:solidFill>
                  <a:prstClr val="black"/>
                </a:solidFill>
                <a:latin typeface="Calibri"/>
                <a:hlinkClick r:id="rId7"/>
              </a:rPr>
              <a:t>Luke </a:t>
            </a:r>
            <a:r>
              <a:rPr lang="el-GR" sz="900" dirty="0" smtClean="0">
                <a:solidFill>
                  <a:prstClr val="black">
                    <a:lumMod val="65000"/>
                    <a:lumOff val="35000"/>
                  </a:prstClr>
                </a:solidFill>
                <a:latin typeface="Calibri"/>
              </a:rPr>
              <a:t> διαθέσιμο ως κοινό κτήμα</a:t>
            </a:r>
            <a:endParaRPr lang="en-US" sz="9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a:xfrm>
            <a:off x="7009921" y="6495244"/>
            <a:ext cx="2133600" cy="365125"/>
          </a:xfrm>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412150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2"/>
          <p:cNvSpPr>
            <a:spLocks noGrp="1"/>
          </p:cNvSpPr>
          <p:nvPr>
            <p:ph type="title"/>
          </p:nvPr>
        </p:nvSpPr>
        <p:spPr>
          <a:xfrm>
            <a:off x="0" y="116632"/>
            <a:ext cx="9144000" cy="908720"/>
          </a:xfrm>
        </p:spPr>
        <p:txBody>
          <a:bodyPr>
            <a:normAutofit/>
          </a:bodyPr>
          <a:lstStyle/>
          <a:p>
            <a:r>
              <a:rPr lang="el-GR" dirty="0"/>
              <a:t>Οριζόντιος αργαλειός </a:t>
            </a:r>
            <a:r>
              <a:rPr lang="el-GR" dirty="0" smtClean="0"/>
              <a:t>εδάφους </a:t>
            </a:r>
            <a:r>
              <a:rPr lang="el-GR" sz="3200" b="0" dirty="0" smtClean="0"/>
              <a:t>(</a:t>
            </a:r>
            <a:r>
              <a:rPr lang="en-US" sz="3200" b="0" dirty="0"/>
              <a:t>3</a:t>
            </a:r>
            <a:r>
              <a:rPr lang="el-GR" sz="3200" b="0" dirty="0" smtClean="0"/>
              <a:t> από </a:t>
            </a:r>
            <a:r>
              <a:rPr lang="en-US" sz="3200" b="0" dirty="0"/>
              <a:t>4</a:t>
            </a:r>
            <a:r>
              <a:rPr lang="el-GR" sz="3200" b="0" dirty="0" smtClean="0"/>
              <a:t>)</a:t>
            </a:r>
            <a:endParaRPr lang="el-GR" sz="3200" b="0" dirty="0"/>
          </a:p>
        </p:txBody>
      </p:sp>
      <p:sp>
        <p:nvSpPr>
          <p:cNvPr id="8194" name="2 - Θέση περιεχομένου"/>
          <p:cNvSpPr>
            <a:spLocks noGrp="1"/>
          </p:cNvSpPr>
          <p:nvPr>
            <p:ph idx="1"/>
          </p:nvPr>
        </p:nvSpPr>
        <p:spPr>
          <a:xfrm>
            <a:off x="457200" y="1196752"/>
            <a:ext cx="8435280" cy="5472608"/>
          </a:xfrm>
        </p:spPr>
        <p:txBody>
          <a:bodyPr>
            <a:normAutofit/>
          </a:bodyPr>
          <a:lstStyle/>
          <a:p>
            <a:pPr eaLnBrk="1" hangingPunct="1">
              <a:lnSpc>
                <a:spcPct val="110000"/>
              </a:lnSpc>
              <a:spcBef>
                <a:spcPts val="1200"/>
              </a:spcBef>
            </a:pPr>
            <a:r>
              <a:rPr lang="el-GR" altLang="el-GR" sz="2400" dirty="0" smtClean="0">
                <a:cs typeface="Arial" charset="0"/>
              </a:rPr>
              <a:t>Εξέλιξη της αρχικής μορφής αποτελεί η προσθήκη ενός ραβδιού που χωρίζει τα στημόνια σε δύο σειρές εναλλάξ (μονά - ζυγά)</a:t>
            </a:r>
            <a:r>
              <a:rPr lang="en-US" altLang="el-GR" sz="2400" dirty="0" smtClean="0">
                <a:cs typeface="Arial" charset="0"/>
              </a:rPr>
              <a:t>,</a:t>
            </a:r>
            <a:endParaRPr lang="el-GR" altLang="el-GR" sz="2400" dirty="0" smtClean="0">
              <a:cs typeface="Arial" charset="0"/>
            </a:endParaRPr>
          </a:p>
          <a:p>
            <a:pPr eaLnBrk="1" hangingPunct="1">
              <a:lnSpc>
                <a:spcPct val="110000"/>
              </a:lnSpc>
              <a:spcBef>
                <a:spcPts val="1200"/>
              </a:spcBef>
            </a:pPr>
            <a:r>
              <a:rPr lang="el-GR" altLang="el-GR" sz="2400" dirty="0" smtClean="0">
                <a:cs typeface="Arial" charset="0"/>
              </a:rPr>
              <a:t>Το ραβδί (ο κανόνας) τοποθετείται ψηλότερα από το επίπεδο των στημονιών πάνω σε δύο πέτρες, ανεβάζοντας την μια σειρά των στημονιών ψηλότερα από την άλλη</a:t>
            </a:r>
            <a:r>
              <a:rPr lang="en-US" altLang="el-GR" sz="2400" dirty="0" smtClean="0">
                <a:cs typeface="Arial" charset="0"/>
              </a:rPr>
              <a:t>,</a:t>
            </a:r>
            <a:endParaRPr lang="el-GR" altLang="el-GR" sz="2400" dirty="0" smtClean="0">
              <a:cs typeface="Arial" charset="0"/>
            </a:endParaRPr>
          </a:p>
          <a:p>
            <a:pPr eaLnBrk="1" hangingPunct="1">
              <a:lnSpc>
                <a:spcPct val="110000"/>
              </a:lnSpc>
              <a:spcBef>
                <a:spcPts val="1200"/>
              </a:spcBef>
            </a:pPr>
            <a:r>
              <a:rPr lang="el-GR" altLang="el-GR" sz="2400" dirty="0" smtClean="0">
                <a:cs typeface="Arial" charset="0"/>
              </a:rPr>
              <a:t>Σχηματιζόταν έτσι το άνοιγμα για να περάσει η σαΐτα με το υφάδι ανάμεσά τους</a:t>
            </a:r>
            <a:r>
              <a:rPr lang="en-US" altLang="el-GR" sz="2400" dirty="0">
                <a:cs typeface="Arial" charset="0"/>
              </a:rPr>
              <a:t>,</a:t>
            </a:r>
            <a:endParaRPr lang="el-GR" altLang="el-GR" sz="2400" dirty="0" smtClean="0">
              <a:cs typeface="Arial" charset="0"/>
            </a:endParaRPr>
          </a:p>
          <a:p>
            <a:pPr eaLnBrk="1" hangingPunct="1">
              <a:lnSpc>
                <a:spcPct val="110000"/>
              </a:lnSpc>
              <a:spcBef>
                <a:spcPts val="1200"/>
              </a:spcBef>
            </a:pPr>
            <a:r>
              <a:rPr lang="el-GR" altLang="el-GR" sz="2400" dirty="0" smtClean="0">
                <a:cs typeface="Arial" charset="0"/>
              </a:rPr>
              <a:t>Αν υπάρχει μόνο ένας κανόνας, το δεύτερο πέρασμα του υφαδιού γινόταν με το χέρι</a:t>
            </a:r>
            <a:r>
              <a:rPr lang="en-US" altLang="el-GR" sz="2400" dirty="0" smtClean="0">
                <a:cs typeface="Arial" charset="0"/>
              </a:rPr>
              <a:t>,</a:t>
            </a:r>
            <a:endParaRPr lang="el-GR" altLang="el-GR" sz="2400" dirty="0" smtClean="0">
              <a:cs typeface="Arial" charset="0"/>
            </a:endParaRPr>
          </a:p>
          <a:p>
            <a:pPr eaLnBrk="1" hangingPunct="1">
              <a:lnSpc>
                <a:spcPct val="110000"/>
              </a:lnSpc>
              <a:spcBef>
                <a:spcPts val="1200"/>
              </a:spcBef>
            </a:pPr>
            <a:r>
              <a:rPr lang="el-GR" altLang="el-GR" sz="2400" dirty="0" smtClean="0">
                <a:cs typeface="Arial" charset="0"/>
              </a:rPr>
              <a:t>Η προσθήκη δεύτερου κανόνα διευκολύνει την εργασία.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4284184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2"/>
          <p:cNvSpPr>
            <a:spLocks noGrp="1"/>
          </p:cNvSpPr>
          <p:nvPr>
            <p:ph type="title"/>
          </p:nvPr>
        </p:nvSpPr>
        <p:spPr>
          <a:xfrm>
            <a:off x="0" y="116632"/>
            <a:ext cx="9144000" cy="908720"/>
          </a:xfrm>
        </p:spPr>
        <p:txBody>
          <a:bodyPr>
            <a:normAutofit/>
          </a:bodyPr>
          <a:lstStyle/>
          <a:p>
            <a:r>
              <a:rPr lang="el-GR" dirty="0"/>
              <a:t>Οριζόντιος αργαλειός </a:t>
            </a:r>
            <a:r>
              <a:rPr lang="el-GR" dirty="0" smtClean="0"/>
              <a:t>εδάφους </a:t>
            </a:r>
            <a:r>
              <a:rPr lang="el-GR" sz="3200" b="0" dirty="0" smtClean="0"/>
              <a:t>(</a:t>
            </a:r>
            <a:r>
              <a:rPr lang="en-US" sz="3200" b="0" dirty="0" smtClean="0"/>
              <a:t>4</a:t>
            </a:r>
            <a:r>
              <a:rPr lang="el-GR" sz="3200" b="0" dirty="0" smtClean="0"/>
              <a:t> από </a:t>
            </a:r>
            <a:r>
              <a:rPr lang="en-US" sz="3200" b="0" dirty="0"/>
              <a:t>4</a:t>
            </a:r>
            <a:r>
              <a:rPr lang="el-GR" sz="3200" b="0" dirty="0" smtClean="0"/>
              <a:t>)</a:t>
            </a:r>
            <a:endParaRPr lang="el-GR" sz="3200" b="0" dirty="0"/>
          </a:p>
        </p:txBody>
      </p:sp>
      <p:sp>
        <p:nvSpPr>
          <p:cNvPr id="9218" name="2 - Θέση περιεχομένου"/>
          <p:cNvSpPr>
            <a:spLocks noGrp="1"/>
          </p:cNvSpPr>
          <p:nvPr>
            <p:ph idx="1"/>
          </p:nvPr>
        </p:nvSpPr>
        <p:spPr/>
        <p:txBody>
          <a:bodyPr>
            <a:normAutofit/>
          </a:bodyPr>
          <a:lstStyle/>
          <a:p>
            <a:pPr eaLnBrk="1" hangingPunct="1">
              <a:lnSpc>
                <a:spcPct val="120000"/>
              </a:lnSpc>
              <a:spcBef>
                <a:spcPts val="1200"/>
              </a:spcBef>
            </a:pPr>
            <a:r>
              <a:rPr lang="el-GR" altLang="el-GR" sz="2400" dirty="0" smtClean="0">
                <a:cs typeface="Arial" charset="0"/>
              </a:rPr>
              <a:t>Αναπαραστάσεις οριζόντιων αργαλειών σώζονται σε αιγυπτιακές τοιχογραφίες που χρονολογούνται από την 12</a:t>
            </a:r>
            <a:r>
              <a:rPr lang="el-GR" altLang="el-GR" sz="2400" baseline="30000" dirty="0" smtClean="0">
                <a:cs typeface="Arial" charset="0"/>
              </a:rPr>
              <a:t>η</a:t>
            </a:r>
            <a:r>
              <a:rPr lang="el-GR" altLang="el-GR" sz="2400" dirty="0" smtClean="0">
                <a:cs typeface="Arial" charset="0"/>
              </a:rPr>
              <a:t> και 11</a:t>
            </a:r>
            <a:r>
              <a:rPr lang="el-GR" altLang="el-GR" sz="2400" baseline="30000" dirty="0" smtClean="0">
                <a:cs typeface="Arial" charset="0"/>
              </a:rPr>
              <a:t>η</a:t>
            </a:r>
            <a:r>
              <a:rPr lang="el-GR" altLang="el-GR" sz="2400" dirty="0" smtClean="0">
                <a:cs typeface="Arial" charset="0"/>
              </a:rPr>
              <a:t> δυναστεία</a:t>
            </a:r>
            <a:r>
              <a:rPr lang="en-US" altLang="el-GR" sz="2400" dirty="0" smtClean="0">
                <a:cs typeface="Arial" charset="0"/>
              </a:rPr>
              <a:t>,</a:t>
            </a:r>
            <a:endParaRPr lang="el-GR" altLang="el-GR" sz="2400" dirty="0" smtClean="0">
              <a:cs typeface="Arial" charset="0"/>
            </a:endParaRPr>
          </a:p>
          <a:p>
            <a:pPr eaLnBrk="1" hangingPunct="1">
              <a:lnSpc>
                <a:spcPct val="120000"/>
              </a:lnSpc>
              <a:spcBef>
                <a:spcPts val="1200"/>
              </a:spcBef>
            </a:pPr>
            <a:r>
              <a:rPr lang="el-GR" altLang="el-GR" sz="2400" dirty="0" smtClean="0">
                <a:cs typeface="Arial" charset="0"/>
              </a:rPr>
              <a:t>Στην Μεσοποταμία σώζεται σφράγισμα της τέταρτης χιλιετίας με αναπαράσταση οριζόντιου αργαλειού</a:t>
            </a:r>
            <a:r>
              <a:rPr lang="en-US" altLang="el-GR" sz="2400" dirty="0">
                <a:cs typeface="Arial" charset="0"/>
              </a:rPr>
              <a:t>,</a:t>
            </a:r>
            <a:endParaRPr lang="en-US" altLang="el-GR" sz="2400" dirty="0" smtClean="0">
              <a:cs typeface="Arial" charset="0"/>
            </a:endParaRPr>
          </a:p>
          <a:p>
            <a:pPr eaLnBrk="1" hangingPunct="1">
              <a:lnSpc>
                <a:spcPct val="120000"/>
              </a:lnSpc>
              <a:spcBef>
                <a:spcPts val="1200"/>
              </a:spcBef>
            </a:pPr>
            <a:r>
              <a:rPr lang="el-GR" altLang="el-GR" sz="2400" dirty="0" smtClean="0">
                <a:cs typeface="Arial" charset="0"/>
              </a:rPr>
              <a:t>Η παρουσία του στον αιγιακό χώρο (προϊστορική περίοδο) δεν μπορεί να επιβεβαιωθεί ούτε και να αποκλειστεί, λόγω των φθαρτών του υλικών</a:t>
            </a:r>
            <a:r>
              <a:rPr lang="en-US" altLang="el-GR" sz="2400" dirty="0">
                <a:cs typeface="Arial" charset="0"/>
              </a:rPr>
              <a:t>,</a:t>
            </a:r>
            <a:endParaRPr lang="el-GR" altLang="el-GR" sz="2400" dirty="0" smtClean="0">
              <a:cs typeface="Arial" charset="0"/>
            </a:endParaRPr>
          </a:p>
          <a:p>
            <a:pPr eaLnBrk="1" hangingPunct="1">
              <a:lnSpc>
                <a:spcPct val="120000"/>
              </a:lnSpc>
              <a:spcBef>
                <a:spcPts val="1200"/>
              </a:spcBef>
            </a:pPr>
            <a:r>
              <a:rPr lang="el-GR" altLang="el-GR" sz="2400" dirty="0" smtClean="0">
                <a:cs typeface="Arial" charset="0"/>
              </a:rPr>
              <a:t>Ο οριζόντιος αργαλειός εμφανίζεται σε εξελιγμένη μορφή κατά τον 7</a:t>
            </a:r>
            <a:r>
              <a:rPr lang="el-GR" altLang="el-GR" sz="2400" baseline="30000" dirty="0" smtClean="0">
                <a:cs typeface="Arial" charset="0"/>
              </a:rPr>
              <a:t>ο</a:t>
            </a:r>
            <a:r>
              <a:rPr lang="el-GR" altLang="el-GR" sz="2400" dirty="0" smtClean="0">
                <a:cs typeface="Arial" charset="0"/>
              </a:rPr>
              <a:t> μ.Χ. αιώνα στην Αίγυπτο.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0270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Ο Κάθετος </a:t>
            </a:r>
            <a:r>
              <a:rPr lang="el-GR" dirty="0" smtClean="0"/>
              <a:t>αργαλειός </a:t>
            </a:r>
            <a:r>
              <a:rPr lang="el-GR" sz="3200" b="0" dirty="0" smtClean="0"/>
              <a:t>( 1 από 4)</a:t>
            </a:r>
            <a:endParaRPr lang="el-GR" sz="3200" b="0" dirty="0"/>
          </a:p>
        </p:txBody>
      </p:sp>
      <p:sp>
        <p:nvSpPr>
          <p:cNvPr id="35843" name="2 - Θέση περιεχομένου"/>
          <p:cNvSpPr>
            <a:spLocks noGrp="1"/>
          </p:cNvSpPr>
          <p:nvPr>
            <p:ph idx="1"/>
          </p:nvPr>
        </p:nvSpPr>
        <p:spPr>
          <a:xfrm>
            <a:off x="395536" y="1268760"/>
            <a:ext cx="8229600" cy="5040560"/>
          </a:xfrm>
        </p:spPr>
        <p:txBody>
          <a:bodyPr rtlCol="0">
            <a:normAutofit lnSpcReduction="10000"/>
          </a:bodyPr>
          <a:lstStyle/>
          <a:p>
            <a:pPr eaLnBrk="1" fontAlgn="auto" hangingPunct="1">
              <a:lnSpc>
                <a:spcPct val="120000"/>
              </a:lnSpc>
              <a:spcBef>
                <a:spcPts val="1200"/>
              </a:spcBef>
              <a:spcAft>
                <a:spcPts val="0"/>
              </a:spcAft>
              <a:buFont typeface="Arial" pitchFamily="34" charset="0"/>
              <a:buChar char="•"/>
              <a:defRPr/>
            </a:pPr>
            <a:r>
              <a:rPr lang="el-GR" sz="2400" dirty="0" smtClean="0">
                <a:cs typeface="Arial" charset="0"/>
              </a:rPr>
              <a:t>Εμφανίζεται στην Αίγυπτο κατά τον 16</a:t>
            </a:r>
            <a:r>
              <a:rPr lang="el-GR" sz="2400" baseline="30000" dirty="0" smtClean="0">
                <a:cs typeface="Arial" charset="0"/>
              </a:rPr>
              <a:t>ο</a:t>
            </a:r>
            <a:r>
              <a:rPr lang="el-GR" sz="2400" dirty="0" smtClean="0">
                <a:cs typeface="Arial" charset="0"/>
              </a:rPr>
              <a:t> </a:t>
            </a:r>
            <a:r>
              <a:rPr lang="el-GR" sz="2400" dirty="0" err="1" smtClean="0">
                <a:cs typeface="Arial" charset="0"/>
              </a:rPr>
              <a:t>π.Χ.</a:t>
            </a:r>
            <a:r>
              <a:rPr lang="el-GR" sz="2400" dirty="0" smtClean="0">
                <a:cs typeface="Arial" charset="0"/>
              </a:rPr>
              <a:t> αιώνα,</a:t>
            </a:r>
          </a:p>
          <a:p>
            <a:pPr eaLnBrk="1" fontAlgn="auto" hangingPunct="1">
              <a:lnSpc>
                <a:spcPct val="120000"/>
              </a:lnSpc>
              <a:spcBef>
                <a:spcPts val="1200"/>
              </a:spcBef>
              <a:spcAft>
                <a:spcPts val="0"/>
              </a:spcAft>
              <a:buFont typeface="Arial" pitchFamily="34" charset="0"/>
              <a:buChar char="•"/>
              <a:defRPr/>
            </a:pPr>
            <a:r>
              <a:rPr lang="el-GR" sz="2400" dirty="0" smtClean="0">
                <a:cs typeface="Arial" charset="0"/>
              </a:rPr>
              <a:t>Οι βασικές αρχές ύφανσης στον κάθετο αργαλειό είναι όμοιες με αυτές στον οριζόντιο. Η μόνη διαφοροποίηση είναι στην κατεύθυνση των στημονιών, που τεντώνονται κάθετα προς το έδαφος μεταξύ δύο δοκαριών και προστίθεται ένα σταθερό πλαίσιο</a:t>
            </a:r>
            <a:r>
              <a:rPr lang="el-GR" sz="2400" dirty="0">
                <a:cs typeface="Arial" charset="0"/>
              </a:rPr>
              <a:t>,</a:t>
            </a:r>
            <a:endParaRPr lang="el-GR" sz="2400" dirty="0" smtClean="0">
              <a:cs typeface="Arial" charset="0"/>
            </a:endParaRPr>
          </a:p>
          <a:p>
            <a:pPr eaLnBrk="1" fontAlgn="auto" hangingPunct="1">
              <a:lnSpc>
                <a:spcPct val="120000"/>
              </a:lnSpc>
              <a:spcBef>
                <a:spcPts val="1200"/>
              </a:spcBef>
              <a:spcAft>
                <a:spcPts val="0"/>
              </a:spcAft>
              <a:buFont typeface="Arial" pitchFamily="34" charset="0"/>
              <a:buChar char="•"/>
              <a:defRPr/>
            </a:pPr>
            <a:r>
              <a:rPr lang="el-GR" sz="2400" dirty="0" smtClean="0">
                <a:cs typeface="Arial" charset="0"/>
              </a:rPr>
              <a:t>Το στημόνιασμα γίνεται απευθείας πάνω στα ίδια τα δοκάρια κυκλικά :</a:t>
            </a:r>
          </a:p>
          <a:p>
            <a:pPr lvl="1" eaLnBrk="1" fontAlgn="auto" hangingPunct="1">
              <a:lnSpc>
                <a:spcPct val="120000"/>
              </a:lnSpc>
              <a:spcBef>
                <a:spcPts val="1200"/>
              </a:spcBef>
              <a:spcAft>
                <a:spcPts val="0"/>
              </a:spcAft>
              <a:buFont typeface="Arial" pitchFamily="34" charset="0"/>
              <a:buChar char="–"/>
              <a:defRPr/>
            </a:pPr>
            <a:r>
              <a:rPr lang="el-GR" sz="2400" dirty="0" smtClean="0">
                <a:cs typeface="Arial" charset="0"/>
              </a:rPr>
              <a:t>Υφαίνονται κυλινδρικά υφάσματα (χωρίς άκρα),</a:t>
            </a:r>
          </a:p>
          <a:p>
            <a:pPr lvl="1" eaLnBrk="1" fontAlgn="auto" hangingPunct="1">
              <a:lnSpc>
                <a:spcPct val="120000"/>
              </a:lnSpc>
              <a:spcBef>
                <a:spcPts val="1200"/>
              </a:spcBef>
              <a:spcAft>
                <a:spcPts val="0"/>
              </a:spcAft>
              <a:buFont typeface="Arial" pitchFamily="34" charset="0"/>
              <a:buChar char="–"/>
              <a:defRPr/>
            </a:pPr>
            <a:r>
              <a:rPr lang="el-GR" sz="2400" dirty="0" smtClean="0">
                <a:cs typeface="Arial" charset="0"/>
              </a:rPr>
              <a:t>Διπλασιάζεται το μήκος του υφάσματος που υφαίνεται.</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4042996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e3a0327da75447361f9b274f66f6c12ee3e8323"/>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7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24</TotalTime>
  <Words>3145</Words>
  <Application>Microsoft Office PowerPoint</Application>
  <PresentationFormat>On-screen Show (4:3)</PresentationFormat>
  <Paragraphs>314</Paragraphs>
  <Slides>47</Slides>
  <Notes>19</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template</vt:lpstr>
      <vt:lpstr>OC_template_updated</vt:lpstr>
      <vt:lpstr>Συντήρηση Υφάσματος (Θ)</vt:lpstr>
      <vt:lpstr>Αργαλειός</vt:lpstr>
      <vt:lpstr>Τύποι αργαλειού (1 από 2)</vt:lpstr>
      <vt:lpstr>Τύποι αργαλειού (2 από 2)</vt:lpstr>
      <vt:lpstr>Οριζόντιος αργαλειός εδάφους (1 από 4)</vt:lpstr>
      <vt:lpstr>Οριζόντιος αργαλειός εδάφους (2 από 4)</vt:lpstr>
      <vt:lpstr>Οριζόντιος αργαλειός εδάφους (3 από 4)</vt:lpstr>
      <vt:lpstr>Οριζόντιος αργαλειός εδάφους (4 από 4)</vt:lpstr>
      <vt:lpstr>Ο Κάθετος αργαλειός ( 1 από 4)</vt:lpstr>
      <vt:lpstr>Ο Κάθετος αργαλειός ( 2 από 4)</vt:lpstr>
      <vt:lpstr>Ο Κάθετος αργαλειός ( 3 από 4)</vt:lpstr>
      <vt:lpstr>Ο Κάθετος αργαλειός ( 4 από 4)</vt:lpstr>
      <vt:lpstr>Κάθετος αργαλειός με βάρη (1 από 5)</vt:lpstr>
      <vt:lpstr>Κάθετος αργαλειός με βάρη (2 από 5)</vt:lpstr>
      <vt:lpstr>Κάθετος αργαλειός με βάρη (3 από 5)</vt:lpstr>
      <vt:lpstr>Κάθετος αργαλειός με βάρη (4 από 5)</vt:lpstr>
      <vt:lpstr>Κάθετος αργαλειός με βάρη (5 από 5)</vt:lpstr>
      <vt:lpstr>Αργαλειός της μέσης (1 από 3)</vt:lpstr>
      <vt:lpstr>Αργαλειός της μέσης (2 από 3)</vt:lpstr>
      <vt:lpstr>Καθιστός Αργαλειός (1 από 8)</vt:lpstr>
      <vt:lpstr>Καθιστός Αργαλειός (2 από 8)</vt:lpstr>
      <vt:lpstr>Καθιστός Αργαλειός (3 από 8)</vt:lpstr>
      <vt:lpstr>Καθιστός Αργαλειός (4 από 8)</vt:lpstr>
      <vt:lpstr>Καθιστός Αργαλειός (5 από 8)</vt:lpstr>
      <vt:lpstr>Καθιστός Αργαλειός (6 από 8)</vt:lpstr>
      <vt:lpstr>Καθιστός Αργαλειός (7 από 8)</vt:lpstr>
      <vt:lpstr>Καθιστός Αργαλειός (8 από 8)</vt:lpstr>
      <vt:lpstr>Βασικές υφάνσεις (1 από 5)</vt:lpstr>
      <vt:lpstr>Βασικές υφάνσεις (2 από 5)</vt:lpstr>
      <vt:lpstr>Βασική ή απλή ύφανση (3 από 5)</vt:lpstr>
      <vt:lpstr>Βασικές υφάνσεις (4 από 5)</vt:lpstr>
      <vt:lpstr>Βασικές υφάνσεις (5 από 5)</vt:lpstr>
      <vt:lpstr>Οι τρεις υφάνσεις</vt:lpstr>
      <vt:lpstr>Ύφανση βελούδου ( 1 από 3)</vt:lpstr>
      <vt:lpstr>Ύφανση βελούδου ( 2 από 3)</vt:lpstr>
      <vt:lpstr>Ύφανση βελούδου ( 3 από 3)</vt:lpstr>
      <vt:lpstr>Φλοκάτη</vt:lpstr>
      <vt:lpstr>Νεροτριβή</vt:lpstr>
      <vt:lpstr>Βιβλιογραφία (1 από 2)</vt:lpstr>
      <vt:lpstr>Βιβλιογραφία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Συντήρηση Υφάσματος</dc:title>
  <dc:creator>opencourses@teiath.gr</dc:creator>
  <cp:lastModifiedBy>alex</cp:lastModifiedBy>
  <cp:revision>10</cp:revision>
  <dcterms:created xsi:type="dcterms:W3CDTF">2014-09-29T11:33:50Z</dcterms:created>
  <dcterms:modified xsi:type="dcterms:W3CDTF">2015-02-24T14:23:44Z</dcterms:modified>
</cp:coreProperties>
</file>