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6" d="100"/>
          <a:sy n="106" d="100"/>
        </p:scale>
        <p:origin x="18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8706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paper-textures-crumpled-backgrounds-wallpapers-paper-textures-crumpled-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391384" y="1196752"/>
            <a:ext cx="8361232" cy="5184576"/>
          </a:xfrm>
          <a:prstGeom prst="roundRect">
            <a:avLst>
              <a:gd name="adj" fmla="val 3352"/>
            </a:avLst>
          </a:prstGeom>
          <a:solidFill>
            <a:schemeClr val="bg1">
              <a:alpha val="78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Τίτλος 1"/>
          <p:cNvSpPr txBox="1">
            <a:spLocks/>
          </p:cNvSpPr>
          <p:nvPr userDrawn="1"/>
        </p:nvSpPr>
        <p:spPr>
          <a:xfrm>
            <a:off x="467544" y="116632"/>
            <a:ext cx="8208912" cy="936104"/>
          </a:xfrm>
          <a:prstGeom prst="rect">
            <a:avLst/>
          </a:prstGeom>
          <a:solidFill>
            <a:schemeClr val="bg1">
              <a:alpha val="56000"/>
            </a:schemeClr>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000" b="1" dirty="0">
              <a:solidFill>
                <a:prstClr val="black"/>
              </a:solidFill>
            </a:endParaRPr>
          </a:p>
        </p:txBody>
      </p:sp>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a:defRPr sz="2000"/>
            </a:lvl3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1898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78789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569402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06117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86919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44107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25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59519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02792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2324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Τεκμηριωμένη Λήψη Κλινικής Απόφασης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11</a:t>
            </a:r>
            <a:r>
              <a:rPr lang="el-GR" sz="2800" dirty="0" smtClean="0"/>
              <a:t>:</a:t>
            </a:r>
            <a:r>
              <a:rPr lang="en-US" sz="2800" dirty="0" smtClean="0"/>
              <a:t> </a:t>
            </a:r>
            <a:r>
              <a:rPr lang="el-GR" sz="2800" dirty="0"/>
              <a:t>Ποιοτική αξιολόγηση μελετών</a:t>
            </a:r>
          </a:p>
          <a:p>
            <a:pPr>
              <a:spcBef>
                <a:spcPts val="0"/>
              </a:spcBef>
            </a:pPr>
            <a:r>
              <a:rPr lang="el-GR" sz="2400" dirty="0" smtClean="0"/>
              <a:t>Κλαίρη </a:t>
            </a:r>
            <a:r>
              <a:rPr lang="el-GR" sz="2400" dirty="0" err="1" smtClean="0"/>
              <a:t>Γουρουντή</a:t>
            </a:r>
            <a:r>
              <a:rPr lang="el-GR" sz="2400" dirty="0" smtClean="0"/>
              <a:t>, </a:t>
            </a:r>
            <a:r>
              <a:rPr lang="en-US" sz="2400" dirty="0" smtClean="0"/>
              <a:t>PhD</a:t>
            </a:r>
            <a:endParaRPr lang="el-GR" sz="2400" dirty="0"/>
          </a:p>
          <a:p>
            <a:pPr>
              <a:spcBef>
                <a:spcPts val="0"/>
              </a:spcBef>
            </a:pPr>
            <a:r>
              <a:rPr lang="el-GR" sz="2400" dirty="0"/>
              <a:t>Τμήμα </a:t>
            </a:r>
            <a:r>
              <a:rPr lang="el-GR" sz="24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accent4">
                    <a:lumMod val="75000"/>
                  </a:schemeClr>
                </a:solidFill>
              </a:rPr>
              <a:t>Η τυποποιημένη λίστα STROBE </a:t>
            </a:r>
            <a:r>
              <a:rPr lang="el-GR" sz="4400" dirty="0" smtClean="0">
                <a:solidFill>
                  <a:schemeClr val="accent4">
                    <a:lumMod val="75000"/>
                  </a:schemeClr>
                </a:solidFill>
              </a:rPr>
              <a:t/>
            </a:r>
            <a:br>
              <a:rPr lang="el-GR" sz="4400" dirty="0" smtClean="0">
                <a:solidFill>
                  <a:schemeClr val="accent4">
                    <a:lumMod val="75000"/>
                  </a:schemeClr>
                </a:solidFill>
              </a:rPr>
            </a:br>
            <a:r>
              <a:rPr lang="el-GR" sz="3600" b="0" dirty="0" smtClean="0">
                <a:solidFill>
                  <a:schemeClr val="accent4">
                    <a:lumMod val="75000"/>
                  </a:schemeClr>
                </a:solidFill>
              </a:rPr>
              <a:t>(3 </a:t>
            </a:r>
            <a:r>
              <a:rPr lang="el-GR" sz="3600" b="0" dirty="0">
                <a:solidFill>
                  <a:schemeClr val="accent4">
                    <a:lumMod val="75000"/>
                  </a:schemeClr>
                </a:solidFill>
              </a:rPr>
              <a:t>από </a:t>
            </a:r>
            <a:r>
              <a:rPr lang="el-GR" sz="3600" b="0" dirty="0" smtClean="0">
                <a:solidFill>
                  <a:schemeClr val="accent4">
                    <a:lumMod val="75000"/>
                  </a:schemeClr>
                </a:solidFill>
              </a:rPr>
              <a:t>5)</a:t>
            </a:r>
            <a:endParaRPr lang="el-GR" sz="3600" dirty="0">
              <a:solidFill>
                <a:schemeClr val="accent4">
                  <a:lumMod val="75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graphicFrame>
        <p:nvGraphicFramePr>
          <p:cNvPr id="5" name="Πίνακας 4"/>
          <p:cNvGraphicFramePr>
            <a:graphicFrameLocks noGrp="1"/>
          </p:cNvGraphicFramePr>
          <p:nvPr>
            <p:extLst/>
          </p:nvPr>
        </p:nvGraphicFramePr>
        <p:xfrm>
          <a:off x="683568" y="1268760"/>
          <a:ext cx="7920880" cy="4937760"/>
        </p:xfrm>
        <a:graphic>
          <a:graphicData uri="http://schemas.openxmlformats.org/drawingml/2006/table">
            <a:tbl>
              <a:tblPr/>
              <a:tblGrid>
                <a:gridCol w="1619250"/>
                <a:gridCol w="6301630"/>
              </a:tblGrid>
              <a:tr h="342900">
                <a:tc gridSpan="2">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Πίνακας . Η τυποποιημένη λίστα </a:t>
                      </a:r>
                      <a:r>
                        <a:rPr kumimoji="0" lang="en-US" altLang="el-GR" sz="1800" b="0" i="0" u="none" strike="noStrike" cap="none" normalizeH="0" baseline="0" dirty="0" smtClean="0">
                          <a:ln>
                            <a:noFill/>
                          </a:ln>
                          <a:solidFill>
                            <a:schemeClr val="tx1"/>
                          </a:solidFill>
                          <a:effectLst/>
                          <a:latin typeface="+mn-lt"/>
                          <a:cs typeface="Times New Roman" pitchFamily="18" charset="0"/>
                        </a:rPr>
                        <a:t>STROBE</a:t>
                      </a:r>
                      <a:r>
                        <a:rPr kumimoji="0" lang="el-GR" altLang="el-GR" sz="1800" b="0" i="0" u="none" strike="noStrike" cap="none" normalizeH="0" baseline="0" dirty="0" smtClean="0">
                          <a:ln>
                            <a:noFill/>
                          </a:ln>
                          <a:solidFill>
                            <a:schemeClr val="tx1"/>
                          </a:solidFill>
                          <a:effectLst/>
                          <a:latin typeface="+mn-lt"/>
                          <a:cs typeface="Times New Roman" pitchFamily="18" charset="0"/>
                        </a:rPr>
                        <a:t> για την μεθοδολογική αξιολόγηση των περιγραφικών μελετών.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Μεταβλητές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Σαφής περιγραφή όλων των εκβάσεων, προγνωστικών παραγόντων, </a:t>
                      </a:r>
                      <a:r>
                        <a:rPr kumimoji="0" lang="el-GR" altLang="el-GR" sz="1800" b="0" i="0" u="none" strike="noStrike" cap="none" normalizeH="0" baseline="0" dirty="0" err="1" smtClean="0">
                          <a:ln>
                            <a:noFill/>
                          </a:ln>
                          <a:solidFill>
                            <a:schemeClr val="tx1"/>
                          </a:solidFill>
                          <a:effectLst/>
                          <a:latin typeface="+mn-lt"/>
                          <a:cs typeface="Times New Roman" pitchFamily="18" charset="0"/>
                        </a:rPr>
                        <a:t>συγχυτικών</a:t>
                      </a:r>
                      <a:r>
                        <a:rPr kumimoji="0" lang="el-GR" altLang="el-GR" sz="1800" b="0" i="0" u="none" strike="noStrike" cap="none" normalizeH="0" baseline="0" dirty="0" smtClean="0">
                          <a:ln>
                            <a:noFill/>
                          </a:ln>
                          <a:solidFill>
                            <a:schemeClr val="tx1"/>
                          </a:solidFill>
                          <a:effectLst/>
                          <a:latin typeface="+mn-lt"/>
                          <a:cs typeface="Times New Roman" pitchFamily="18" charset="0"/>
                        </a:rPr>
                        <a:t> παραγόντων.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Εργαλεία συλλογής δεδομένων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εργαλείων συλλογής των δεδομένων (π.χ. ερωτηματολόγια, συνέντευξη, εργαστηριακά τεστ)</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Σφάλματα</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μεθόδων που χρησιμοποιήθηκαν για την πρόληψη σφαλμάτων και λαθών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Μέγεθος δείγματος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του μεγέθους του δείγματος και της μεθόδου που υπολογίστηκε</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Στατιστική ανάλυση</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Αναλυτική περιγραφή των στατιστικών τεστ που χρησιμοποιήθηκαν για τον έλεγχο των </a:t>
                      </a:r>
                      <a:r>
                        <a:rPr kumimoji="0" lang="el-GR" altLang="el-GR" sz="1800" b="0" i="0" u="none" strike="noStrike" cap="none" normalizeH="0" baseline="0" dirty="0" err="1" smtClean="0">
                          <a:ln>
                            <a:noFill/>
                          </a:ln>
                          <a:solidFill>
                            <a:schemeClr val="tx1"/>
                          </a:solidFill>
                          <a:effectLst/>
                          <a:latin typeface="+mn-lt"/>
                          <a:cs typeface="Times New Roman" pitchFamily="18" charset="0"/>
                        </a:rPr>
                        <a:t>συγχυτικών</a:t>
                      </a:r>
                      <a:r>
                        <a:rPr kumimoji="0" lang="el-GR" altLang="el-GR" sz="1800" b="0" i="0" u="none" strike="noStrike" cap="none" normalizeH="0" baseline="0" dirty="0" smtClean="0">
                          <a:ln>
                            <a:noFill/>
                          </a:ln>
                          <a:solidFill>
                            <a:schemeClr val="tx1"/>
                          </a:solidFill>
                          <a:effectLst/>
                          <a:latin typeface="+mn-lt"/>
                          <a:cs typeface="Times New Roman" pitchFamily="18" charset="0"/>
                        </a:rPr>
                        <a:t> παραγόντων, για την σύγκριση των συμμετεχόντων και μη συμμετεχόντων, για την αποκατάσταση των μη απαντημένων ερωτημάτων (</a:t>
                      </a:r>
                      <a:r>
                        <a:rPr kumimoji="0" lang="en-US" altLang="el-GR" sz="1800" b="0" i="0" u="none" strike="noStrike" cap="none" normalizeH="0" baseline="0" dirty="0" smtClean="0">
                          <a:ln>
                            <a:noFill/>
                          </a:ln>
                          <a:solidFill>
                            <a:schemeClr val="tx1"/>
                          </a:solidFill>
                          <a:effectLst/>
                          <a:latin typeface="+mn-lt"/>
                          <a:cs typeface="Times New Roman" pitchFamily="18" charset="0"/>
                        </a:rPr>
                        <a:t>Missing values</a:t>
                      </a:r>
                      <a:r>
                        <a:rPr kumimoji="0" lang="el-GR" altLang="el-GR" sz="1800" b="0" i="0" u="none" strike="noStrike" cap="none" normalizeH="0" baseline="0" dirty="0" smtClean="0">
                          <a:ln>
                            <a:noFill/>
                          </a:ln>
                          <a:solidFill>
                            <a:schemeClr val="tx1"/>
                          </a:solidFill>
                          <a:effectLst/>
                          <a:latin typeface="+mn-lt"/>
                          <a:cs typeface="Times New Roman" pitchFamily="18" charset="0"/>
                        </a:rPr>
                        <a:t>), για την συσχέτιση των μεταβλητών, κ.τ.λ.</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4828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STROBE </a:t>
            </a:r>
            <a:r>
              <a:rPr lang="el-GR" dirty="0" smtClean="0"/>
              <a:t/>
            </a:r>
            <a:br>
              <a:rPr lang="el-GR" dirty="0" smtClean="0"/>
            </a:br>
            <a:r>
              <a:rPr lang="el-GR" sz="3600" b="0" dirty="0" smtClean="0"/>
              <a:t>(4 </a:t>
            </a:r>
            <a:r>
              <a:rPr lang="el-GR" sz="3600" b="0" dirty="0"/>
              <a:t>από </a:t>
            </a:r>
            <a:r>
              <a:rPr lang="el-GR" sz="3600" b="0" dirty="0" smtClean="0"/>
              <a:t>5)</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aphicFrame>
        <p:nvGraphicFramePr>
          <p:cNvPr id="5" name="Πίνακας 4"/>
          <p:cNvGraphicFramePr>
            <a:graphicFrameLocks noGrp="1"/>
          </p:cNvGraphicFramePr>
          <p:nvPr>
            <p:extLst/>
          </p:nvPr>
        </p:nvGraphicFramePr>
        <p:xfrm>
          <a:off x="611560" y="1196752"/>
          <a:ext cx="7992888" cy="5065014"/>
        </p:xfrm>
        <a:graphic>
          <a:graphicData uri="http://schemas.openxmlformats.org/drawingml/2006/table">
            <a:tbl>
              <a:tblPr/>
              <a:tblGrid>
                <a:gridCol w="2016224"/>
                <a:gridCol w="5976664"/>
              </a:tblGrid>
              <a:tr h="613075">
                <a:tc gridSpan="2">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Πίνακας . Η τυποποιημένη λίστα </a:t>
                      </a:r>
                      <a:r>
                        <a:rPr kumimoji="0" lang="en-US" altLang="el-GR" sz="1800" b="0" i="0" u="none" strike="noStrike" cap="none" normalizeH="0" baseline="0" dirty="0" smtClean="0">
                          <a:ln>
                            <a:noFill/>
                          </a:ln>
                          <a:solidFill>
                            <a:schemeClr val="tx1"/>
                          </a:solidFill>
                          <a:effectLst/>
                          <a:latin typeface="+mn-lt"/>
                          <a:cs typeface="Times New Roman" pitchFamily="18" charset="0"/>
                        </a:rPr>
                        <a:t>STROBE</a:t>
                      </a:r>
                      <a:r>
                        <a:rPr kumimoji="0" lang="el-GR" altLang="el-GR" sz="1800" b="0" i="0" u="none" strike="noStrike" cap="none" normalizeH="0" baseline="0" dirty="0" smtClean="0">
                          <a:ln>
                            <a:noFill/>
                          </a:ln>
                          <a:solidFill>
                            <a:schemeClr val="tx1"/>
                          </a:solidFill>
                          <a:effectLst/>
                          <a:latin typeface="+mn-lt"/>
                          <a:cs typeface="Times New Roman" pitchFamily="18" charset="0"/>
                        </a:rPr>
                        <a:t> για την μεθοδολογική αξιολόγηση των περιγραφικών μελετών.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520019">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Αποτελέσματα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cs typeface="Arial" charset="0"/>
                        </a:defRPr>
                      </a:lvl1pPr>
                      <a:lvl2pPr>
                        <a:spcBef>
                          <a:spcPct val="20000"/>
                        </a:spcBef>
                        <a:buClr>
                          <a:schemeClr val="accent1"/>
                        </a:buClr>
                        <a:buSzPct val="75000"/>
                        <a:buFont typeface="Wingdings" pitchFamily="2" charset="2"/>
                        <a:defRPr sz="2400">
                          <a:solidFill>
                            <a:schemeClr val="tx2"/>
                          </a:solidFill>
                          <a:latin typeface="Arial" charset="0"/>
                          <a:cs typeface="Arial" charset="0"/>
                        </a:defRPr>
                      </a:lvl2pPr>
                      <a:lvl3pPr>
                        <a:spcBef>
                          <a:spcPct val="20000"/>
                        </a:spcBef>
                        <a:buClr>
                          <a:schemeClr val="accent2"/>
                        </a:buClr>
                        <a:defRPr sz="2000">
                          <a:solidFill>
                            <a:schemeClr val="tx2"/>
                          </a:solidFill>
                          <a:latin typeface="Arial" charset="0"/>
                          <a:cs typeface="Arial" charset="0"/>
                        </a:defRPr>
                      </a:lvl3pPr>
                      <a:lvl4pPr>
                        <a:spcBef>
                          <a:spcPct val="20000"/>
                        </a:spcBef>
                        <a:buClr>
                          <a:schemeClr val="tx1"/>
                        </a:buClr>
                        <a:defRPr>
                          <a:solidFill>
                            <a:schemeClr val="tx2"/>
                          </a:solidFill>
                          <a:latin typeface="Arial" charset="0"/>
                          <a:cs typeface="Arial" charset="0"/>
                        </a:defRPr>
                      </a:lvl4pPr>
                      <a:lvl5pPr>
                        <a:spcBef>
                          <a:spcPct val="20000"/>
                        </a:spcBef>
                        <a:defRPr>
                          <a:solidFill>
                            <a:schemeClr val="tx2"/>
                          </a:solidFill>
                          <a:latin typeface="Arial" charset="0"/>
                          <a:cs typeface="Arial" charset="0"/>
                        </a:defRPr>
                      </a:lvl5pPr>
                      <a:lvl6pPr fontAlgn="base">
                        <a:spcBef>
                          <a:spcPct val="20000"/>
                        </a:spcBef>
                        <a:spcAft>
                          <a:spcPct val="0"/>
                        </a:spcAft>
                        <a:defRPr>
                          <a:solidFill>
                            <a:schemeClr val="tx2"/>
                          </a:solidFill>
                          <a:latin typeface="Arial" charset="0"/>
                          <a:cs typeface="Arial" charset="0"/>
                        </a:defRPr>
                      </a:lvl6pPr>
                      <a:lvl7pPr fontAlgn="base">
                        <a:spcBef>
                          <a:spcPct val="20000"/>
                        </a:spcBef>
                        <a:spcAft>
                          <a:spcPct val="0"/>
                        </a:spcAft>
                        <a:defRPr>
                          <a:solidFill>
                            <a:schemeClr val="tx2"/>
                          </a:solidFill>
                          <a:latin typeface="Arial" charset="0"/>
                          <a:cs typeface="Arial" charset="0"/>
                        </a:defRPr>
                      </a:lvl7pPr>
                      <a:lvl8pPr fontAlgn="base">
                        <a:spcBef>
                          <a:spcPct val="20000"/>
                        </a:spcBef>
                        <a:spcAft>
                          <a:spcPct val="0"/>
                        </a:spcAft>
                        <a:defRPr>
                          <a:solidFill>
                            <a:schemeClr val="tx2"/>
                          </a:solidFill>
                          <a:latin typeface="Arial" charset="0"/>
                          <a:cs typeface="Arial" charset="0"/>
                        </a:defRPr>
                      </a:lvl8pPr>
                      <a:lvl9pPr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6806">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Συμμετέχοντες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 Παρουσίαση της ροής των συμμετεχόντων σε διάγραμμα. β) Περιγραφή των </a:t>
                      </a:r>
                      <a:r>
                        <a:rPr kumimoji="0" lang="el-GR" altLang="el-GR" sz="1800" b="0" i="0" u="none" strike="noStrike" cap="none" normalizeH="0" baseline="0" dirty="0" err="1" smtClean="0">
                          <a:ln>
                            <a:noFill/>
                          </a:ln>
                          <a:solidFill>
                            <a:schemeClr val="tx1"/>
                          </a:solidFill>
                          <a:effectLst/>
                          <a:latin typeface="+mn-lt"/>
                          <a:cs typeface="Times New Roman" pitchFamily="18" charset="0"/>
                        </a:rPr>
                        <a:t>συμμετέχοντων</a:t>
                      </a:r>
                      <a:r>
                        <a:rPr kumimoji="0" lang="el-GR" altLang="el-GR" sz="1800" b="0" i="0" u="none" strike="noStrike" cap="none" normalizeH="0" baseline="0" dirty="0" smtClean="0">
                          <a:ln>
                            <a:noFill/>
                          </a:ln>
                          <a:solidFill>
                            <a:schemeClr val="tx1"/>
                          </a:solidFill>
                          <a:effectLst/>
                          <a:latin typeface="+mn-lt"/>
                          <a:cs typeface="Times New Roman" pitchFamily="18" charset="0"/>
                        </a:rPr>
                        <a:t> σε κάθε φάση της μελέτης, πόσοι ήταν οι κατάλληλοι προς συμπερίληψη, πόσοι δέχτηκαν να συμμετέχουν, πόσοι διέκοψαν στην συμμετοχή τους κατά τη διάρκεια της μελέτης, πόσοι  κατανεμήθηκαν στις δύο ομάδες.</a:t>
                      </a:r>
                    </a:p>
                    <a:p>
                      <a:pPr marL="342900" marR="0" lvl="0" indent="-34290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γ) Ποια ήταν τα αίτια της μη συμμετοχής των ατόμων.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5821">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Περιγραφικά ευρήματα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 Δημογραφικά χαρακτηριστικά συμμετεχόντων</a:t>
                      </a:r>
                    </a:p>
                    <a:p>
                      <a:pPr marL="0" marR="0" lvl="0" indent="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β) Περιγραφικά δεδομένα (π.χ. μέσες τιμές, διακυμάνσεις) μεταβλητών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3075">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Εκβάσεις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αποτελεσμάτων όσον αφορά στις εκβάσεις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32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Συζήτηση</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cs typeface="Arial" charset="0"/>
                        </a:defRPr>
                      </a:lvl1pPr>
                      <a:lvl2pPr>
                        <a:spcBef>
                          <a:spcPct val="20000"/>
                        </a:spcBef>
                        <a:buClr>
                          <a:schemeClr val="accent1"/>
                        </a:buClr>
                        <a:buSzPct val="75000"/>
                        <a:buFont typeface="Wingdings" pitchFamily="2" charset="2"/>
                        <a:defRPr sz="2400">
                          <a:solidFill>
                            <a:schemeClr val="tx2"/>
                          </a:solidFill>
                          <a:latin typeface="Arial" charset="0"/>
                          <a:cs typeface="Arial" charset="0"/>
                        </a:defRPr>
                      </a:lvl2pPr>
                      <a:lvl3pPr>
                        <a:spcBef>
                          <a:spcPct val="20000"/>
                        </a:spcBef>
                        <a:buClr>
                          <a:schemeClr val="accent2"/>
                        </a:buClr>
                        <a:defRPr sz="2000">
                          <a:solidFill>
                            <a:schemeClr val="tx2"/>
                          </a:solidFill>
                          <a:latin typeface="Arial" charset="0"/>
                          <a:cs typeface="Arial" charset="0"/>
                        </a:defRPr>
                      </a:lvl3pPr>
                      <a:lvl4pPr>
                        <a:spcBef>
                          <a:spcPct val="20000"/>
                        </a:spcBef>
                        <a:buClr>
                          <a:schemeClr val="tx1"/>
                        </a:buClr>
                        <a:defRPr>
                          <a:solidFill>
                            <a:schemeClr val="tx2"/>
                          </a:solidFill>
                          <a:latin typeface="Arial" charset="0"/>
                          <a:cs typeface="Arial" charset="0"/>
                        </a:defRPr>
                      </a:lvl4pPr>
                      <a:lvl5pPr>
                        <a:spcBef>
                          <a:spcPct val="20000"/>
                        </a:spcBef>
                        <a:defRPr>
                          <a:solidFill>
                            <a:schemeClr val="tx2"/>
                          </a:solidFill>
                          <a:latin typeface="Arial" charset="0"/>
                          <a:cs typeface="Arial" charset="0"/>
                        </a:defRPr>
                      </a:lvl5pPr>
                      <a:lvl6pPr fontAlgn="base">
                        <a:spcBef>
                          <a:spcPct val="20000"/>
                        </a:spcBef>
                        <a:spcAft>
                          <a:spcPct val="0"/>
                        </a:spcAft>
                        <a:defRPr>
                          <a:solidFill>
                            <a:schemeClr val="tx2"/>
                          </a:solidFill>
                          <a:latin typeface="Arial" charset="0"/>
                          <a:cs typeface="Arial" charset="0"/>
                        </a:defRPr>
                      </a:lvl6pPr>
                      <a:lvl7pPr fontAlgn="base">
                        <a:spcBef>
                          <a:spcPct val="20000"/>
                        </a:spcBef>
                        <a:spcAft>
                          <a:spcPct val="0"/>
                        </a:spcAft>
                        <a:defRPr>
                          <a:solidFill>
                            <a:schemeClr val="tx2"/>
                          </a:solidFill>
                          <a:latin typeface="Arial" charset="0"/>
                          <a:cs typeface="Arial" charset="0"/>
                        </a:defRPr>
                      </a:lvl7pPr>
                      <a:lvl8pPr fontAlgn="base">
                        <a:spcBef>
                          <a:spcPct val="20000"/>
                        </a:spcBef>
                        <a:spcAft>
                          <a:spcPct val="0"/>
                        </a:spcAft>
                        <a:defRPr>
                          <a:solidFill>
                            <a:schemeClr val="tx2"/>
                          </a:solidFill>
                          <a:latin typeface="Arial" charset="0"/>
                          <a:cs typeface="Arial" charset="0"/>
                        </a:defRPr>
                      </a:lvl8pPr>
                      <a:lvl9pPr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1997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STROBE </a:t>
            </a:r>
            <a:r>
              <a:rPr lang="el-GR" dirty="0" smtClean="0"/>
              <a:t/>
            </a:r>
            <a:br>
              <a:rPr lang="el-GR" dirty="0" smtClean="0"/>
            </a:br>
            <a:r>
              <a:rPr lang="el-GR" sz="3600" b="0" dirty="0" smtClean="0"/>
              <a:t>(5 </a:t>
            </a:r>
            <a:r>
              <a:rPr lang="el-GR" sz="3600" b="0" dirty="0"/>
              <a:t>από </a:t>
            </a:r>
            <a:r>
              <a:rPr lang="el-GR" sz="3600" b="0" dirty="0" smtClean="0"/>
              <a:t>5)</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graphicFrame>
        <p:nvGraphicFramePr>
          <p:cNvPr id="5" name="Πίνακας 4"/>
          <p:cNvGraphicFramePr>
            <a:graphicFrameLocks noGrp="1"/>
          </p:cNvGraphicFramePr>
          <p:nvPr>
            <p:extLst/>
          </p:nvPr>
        </p:nvGraphicFramePr>
        <p:xfrm>
          <a:off x="827584" y="1700808"/>
          <a:ext cx="7416800" cy="2688590"/>
        </p:xfrm>
        <a:graphic>
          <a:graphicData uri="http://schemas.openxmlformats.org/drawingml/2006/table">
            <a:tbl>
              <a:tblPr/>
              <a:tblGrid>
                <a:gridCol w="1800225"/>
                <a:gridCol w="5616575"/>
              </a:tblGrid>
              <a:tr h="76835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Κύρια ευρήματα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κύριων ευρημάτων σε σχέση με τους σκοπούς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Ερμηνεία</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Ερμηνεία των ευρημάτων, σύγκριση των ευρημάτων της μελέτης με ευρήματα προηγούμενων μελετών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Περιορισμοί και δυνατά σημεία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Αναγνώριση και περιγραφή των περιορισμών και των δυνατών σημείων της μελέτης. Πιθανές πηγές σφάλματος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Γενίκευση</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Δυνατότητα γενίκευσης των ευρημάτων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05830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Κλαίρη </a:t>
            </a:r>
            <a:r>
              <a:rPr lang="el-GR" sz="2000" dirty="0" err="1" smtClean="0"/>
              <a:t>Γουρουντή</a:t>
            </a:r>
            <a:r>
              <a:rPr lang="el-GR" sz="2000" dirty="0" smtClean="0"/>
              <a:t> 2014. </a:t>
            </a:r>
            <a:r>
              <a:rPr lang="el-GR" sz="2000" dirty="0"/>
              <a:t>Κλαίρη </a:t>
            </a:r>
            <a:r>
              <a:rPr lang="el-GR" sz="2000" dirty="0" err="1" smtClean="0"/>
              <a:t>Γουρουντή</a:t>
            </a:r>
            <a:r>
              <a:rPr lang="el-GR" sz="2000" dirty="0" smtClean="0"/>
              <a:t>. «Τεκμηριωμένη Λήψη Κλινικής Απόφασης. Ενότητα </a:t>
            </a:r>
            <a:r>
              <a:rPr lang="el-GR" sz="2000" dirty="0" smtClean="0"/>
              <a:t>1</a:t>
            </a:r>
            <a:r>
              <a:rPr lang="en-US" sz="2000" dirty="0" smtClean="0"/>
              <a:t>1:</a:t>
            </a:r>
            <a:r>
              <a:rPr lang="el-GR" sz="2000" dirty="0" smtClean="0"/>
              <a:t> </a:t>
            </a:r>
            <a:r>
              <a:rPr lang="el-GR" sz="2000" dirty="0"/>
              <a:t>Ποιοτική αξιολόγηση </a:t>
            </a:r>
            <a:r>
              <a:rPr lang="el-GR" sz="2000" dirty="0" smtClean="0"/>
              <a:t>μελετών</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Λίστες αξιολόγησης </a:t>
            </a:r>
            <a:r>
              <a:rPr lang="el-GR" dirty="0" smtClean="0"/>
              <a:t>μελετών</a:t>
            </a:r>
            <a:r>
              <a:rPr lang="en-US" dirty="0" smtClean="0"/>
              <a: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a:xfrm>
            <a:off x="457200" y="1196752"/>
            <a:ext cx="8229600" cy="5184576"/>
          </a:xfrm>
        </p:spPr>
        <p:txBody>
          <a:bodyPr>
            <a:normAutofit lnSpcReduction="10000"/>
          </a:bodyPr>
          <a:lstStyle/>
          <a:p>
            <a:r>
              <a:rPr lang="el-GR" dirty="0"/>
              <a:t>Η ποιότητα των μελετών θα πρέπει να βαθμολογείται χρησιμοποιώντας τυποποιημένη λίστα ελέγχου ή σύστημα βαθμολογίας με πόντους. </a:t>
            </a:r>
          </a:p>
          <a:p>
            <a:r>
              <a:rPr lang="el-GR" dirty="0"/>
              <a:t>Βασικός λόγος της χρήσης τυποποιημένων μορφών μεθοδολογικής αξιολόγησης των μελετών είναι η διασφάλιση αντικειμενικής και </a:t>
            </a:r>
            <a:r>
              <a:rPr lang="el-GR" dirty="0" err="1"/>
              <a:t>αμερόπληπτης</a:t>
            </a:r>
            <a:r>
              <a:rPr lang="el-GR" dirty="0"/>
              <a:t> εκτίμησης της ποιότητας των μελετών. </a:t>
            </a:r>
          </a:p>
          <a:p>
            <a:r>
              <a:rPr lang="el-GR" dirty="0"/>
              <a:t>Με την υιοθέτηση τυποποιημένων μορφών αξιολόγησης ο ερευνητής δεν μπορεί να δράσει μεροληπτικά. </a:t>
            </a:r>
          </a:p>
          <a:p>
            <a:r>
              <a:rPr lang="el-GR" dirty="0"/>
              <a:t>Με την χρήση εργαλείων αξιολόγησης υπάρχει μια «κοινή γλώσσα επικοινωνίας» ανάμεσα στους ερευνητές οπότε είναι ιδιαίτερα εύκολο να καταλάβουν οι αναγνώστες τους λόγους που ο </a:t>
            </a:r>
            <a:r>
              <a:rPr lang="el-GR" dirty="0" err="1"/>
              <a:t>ανασκόπος</a:t>
            </a:r>
            <a:r>
              <a:rPr lang="el-GR" dirty="0"/>
              <a:t> έπρεπε να απορρίψει ή να συμπεριλάβει μια μελέτη στην ανασκόπηση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4167219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Λίστες αξιολόγησης μελετών</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t>Υπάρχουν πλέον διαθέσιμα πολλά εργαλεία ελέγχου της μεθοδολογικής ποιότητας και της βαθμολόγησης των μελετών. </a:t>
            </a:r>
            <a:endParaRPr lang="en-US" altLang="el-GR" dirty="0"/>
          </a:p>
          <a:p>
            <a:pPr>
              <a:lnSpc>
                <a:spcPct val="90000"/>
              </a:lnSpc>
            </a:pPr>
            <a:r>
              <a:rPr lang="el-GR" altLang="el-GR" dirty="0"/>
              <a:t>Είναι σημαντικό να διευκρινίσουμε ότι για κάθε τύπο μελέτης υπάρχουν και οι αντίστοιχες τυποποιημένες λίστες ελέγχου ποιότητας. </a:t>
            </a:r>
            <a:endParaRPr lang="en-US" altLang="el-GR" dirty="0"/>
          </a:p>
          <a:p>
            <a:pPr>
              <a:lnSpc>
                <a:spcPct val="90000"/>
              </a:lnSpc>
            </a:pPr>
            <a:r>
              <a:rPr lang="el-GR" altLang="el-GR" dirty="0"/>
              <a:t>Η τυποποιημένη λίστα CONSORT (</a:t>
            </a:r>
            <a:r>
              <a:rPr lang="en-US" altLang="el-GR" dirty="0"/>
              <a:t>Altman et al</a:t>
            </a:r>
            <a:r>
              <a:rPr lang="el-GR" altLang="el-GR" dirty="0"/>
              <a:t>., 2001) περιέχει μια σειρά συστάσεων για την μεθοδολογική αξιολόγηση των τυχαιοποιημένων μελετών</a:t>
            </a:r>
            <a:r>
              <a:rPr lang="en-US" altLang="el-GR" dirty="0"/>
              <a:t>.</a:t>
            </a:r>
            <a:r>
              <a:rPr lang="el-GR" altLang="el-GR" dirty="0"/>
              <a:t> </a:t>
            </a:r>
            <a:endParaRPr lang="en-US" altLang="el-GR" dirty="0"/>
          </a:p>
          <a:p>
            <a:pPr>
              <a:lnSpc>
                <a:spcPct val="90000"/>
              </a:lnSpc>
            </a:pPr>
            <a:r>
              <a:rPr lang="en-US" altLang="el-GR" dirty="0"/>
              <a:t>H</a:t>
            </a:r>
            <a:r>
              <a:rPr lang="el-GR" altLang="el-GR" dirty="0"/>
              <a:t> λίστα STROBE (</a:t>
            </a:r>
            <a:r>
              <a:rPr lang="en-US" altLang="el-GR" dirty="0"/>
              <a:t>von Elm et al</a:t>
            </a:r>
            <a:r>
              <a:rPr lang="el-GR" altLang="el-GR" dirty="0"/>
              <a:t>., 2007) παρέχει αντίστοιχα οδηγίες για την αξιολόγηση των περιγραφικών επιτόπιων μελετών</a:t>
            </a:r>
            <a:r>
              <a:rPr lang="en-US" altLang="el-GR" dirty="0"/>
              <a:t>.</a:t>
            </a:r>
            <a:r>
              <a:rPr lang="el-GR" alt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29443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a:t>
            </a:r>
            <a:r>
              <a:rPr lang="el-GR" dirty="0" smtClean="0"/>
              <a:t>CONSORT </a:t>
            </a:r>
            <a:br>
              <a:rPr lang="el-GR" dirty="0" smtClean="0"/>
            </a:br>
            <a:r>
              <a:rPr lang="el-GR" sz="3600" b="0" dirty="0" smtClean="0"/>
              <a:t>(1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graphicFrame>
        <p:nvGraphicFramePr>
          <p:cNvPr id="6" name="Group 432"/>
          <p:cNvGraphicFramePr>
            <a:graphicFrameLocks noGrp="1"/>
          </p:cNvGraphicFramePr>
          <p:nvPr>
            <p:extLst/>
          </p:nvPr>
        </p:nvGraphicFramePr>
        <p:xfrm>
          <a:off x="971600" y="1268760"/>
          <a:ext cx="7559675" cy="4846320"/>
        </p:xfrm>
        <a:graphic>
          <a:graphicData uri="http://schemas.openxmlformats.org/drawingml/2006/table">
            <a:tbl>
              <a:tblPr/>
              <a:tblGrid>
                <a:gridCol w="2089150"/>
                <a:gridCol w="5470525"/>
              </a:tblGrid>
              <a:tr h="274638">
                <a:tc gridSpan="2">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Πίνακας. Η τυποποιημένη λίστα CONSORT για την μεθοδολογική αξιολόγηση των τυχαιοποιημένων μελετών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Παράγοντες ελέγχου</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Σύσταση</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Τίτλος -περίληψη</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Πως έγινε η κατανομή των συμμετεχόντων στην ομάδα παρέμβασης και στην ομάδα ελέγχου (π.χ. τυχαιοποιημένα)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Εισαγωγή</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Παρουσίαση της επιστημονικής βάσης της μελέτης και της αναγκαιότητας της διενέργειας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Μέθοδος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45720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9144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371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1828800" algn="l" defTabSz="914400" rtl="0" eaLnBrk="1" latinLnBrk="0" hangingPunct="1">
                        <a:spcBef>
                          <a:spcPct val="20000"/>
                        </a:spcBef>
                        <a:defRPr sz="1800" kern="1200">
                          <a:solidFill>
                            <a:schemeClr val="tx2"/>
                          </a:solidFill>
                          <a:latin typeface="Arial" charset="0"/>
                          <a:ea typeface=""/>
                          <a:cs typeface="Arial" charset="0"/>
                        </a:defRPr>
                      </a:lvl5pPr>
                      <a:lvl6pPr marL="22860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7432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2004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657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Συμμετέχοντες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του τόπου συλλογής των δεδομένων</a:t>
                      </a:r>
                    </a:p>
                    <a:p>
                      <a:pPr marL="342900" marR="0" lvl="0" indent="-34290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και των κριτηρίων συμπερίληψης των συμμετεχόντων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Παρεμβάσεις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Λεπτομερής περιγραφή των παρεμβάσεων και του τρόπου που εφαρμόζονται</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Σκοποί</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buClr>
                          <a:schemeClr val="tx1"/>
                        </a:buClr>
                        <a:buSzPct val="70000"/>
                        <a:buFont typeface="Wingdings" pitchFamily="2" charset="2"/>
                        <a:defRPr sz="2600" kern="1200">
                          <a:solidFill>
                            <a:schemeClr val="tx2"/>
                          </a:solidFill>
                          <a:latin typeface="Arial" charset="0"/>
                          <a:ea typeface=""/>
                          <a:cs typeface="Arial" charset="0"/>
                        </a:defRPr>
                      </a:lvl1pPr>
                      <a:lvl2pPr marL="742950" indent="-285750" algn="l" defTabSz="914400" rtl="0" eaLnBrk="1" latinLnBrk="0" hangingPunct="1">
                        <a:spcBef>
                          <a:spcPct val="20000"/>
                        </a:spcBef>
                        <a:buClr>
                          <a:schemeClr val="accent1"/>
                        </a:buClr>
                        <a:buSzPct val="75000"/>
                        <a:buFont typeface="Wingdings" pitchFamily="2" charset="2"/>
                        <a:defRPr sz="2400" kern="1200">
                          <a:solidFill>
                            <a:schemeClr val="tx2"/>
                          </a:solidFill>
                          <a:latin typeface="Arial" charset="0"/>
                          <a:ea typeface=""/>
                          <a:cs typeface="Arial" charset="0"/>
                        </a:defRPr>
                      </a:lvl2pPr>
                      <a:lvl3pPr marL="1143000" indent="-228600" algn="l" defTabSz="914400" rtl="0" eaLnBrk="1" latinLnBrk="0" hangingPunct="1">
                        <a:spcBef>
                          <a:spcPct val="20000"/>
                        </a:spcBef>
                        <a:buClr>
                          <a:schemeClr val="accent2"/>
                        </a:buClr>
                        <a:defRPr sz="2000" kern="1200">
                          <a:solidFill>
                            <a:schemeClr val="tx2"/>
                          </a:solidFill>
                          <a:latin typeface="Arial" charset="0"/>
                          <a:ea typeface=""/>
                          <a:cs typeface="Arial" charset="0"/>
                        </a:defRPr>
                      </a:lvl3pPr>
                      <a:lvl4pPr marL="1600200" indent="-228600" algn="l" defTabSz="914400" rtl="0" eaLnBrk="1" latinLnBrk="0" hangingPunct="1">
                        <a:spcBef>
                          <a:spcPct val="20000"/>
                        </a:spcBef>
                        <a:buClr>
                          <a:schemeClr val="tx1"/>
                        </a:buClr>
                        <a:defRPr sz="1800" kern="1200">
                          <a:solidFill>
                            <a:schemeClr val="tx2"/>
                          </a:solidFill>
                          <a:latin typeface="Arial" charset="0"/>
                          <a:ea typeface=""/>
                          <a:cs typeface="Arial" charset="0"/>
                        </a:defRPr>
                      </a:lvl4pPr>
                      <a:lvl5pPr marL="2057400" indent="-228600" algn="l" defTabSz="914400" rtl="0" eaLnBrk="1" latinLnBrk="0" hangingPunct="1">
                        <a:spcBef>
                          <a:spcPct val="20000"/>
                        </a:spcBef>
                        <a:defRPr sz="1800" kern="1200">
                          <a:solidFill>
                            <a:schemeClr val="tx2"/>
                          </a:solidFill>
                          <a:latin typeface="Arial" charset="0"/>
                          <a:ea typeface=""/>
                          <a:cs typeface="Arial" charset="0"/>
                        </a:defRPr>
                      </a:lvl5pPr>
                      <a:lvl6pPr marL="25146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6pPr>
                      <a:lvl7pPr marL="29718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7pPr>
                      <a:lvl8pPr marL="34290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8pPr>
                      <a:lvl9pPr marL="3886200" indent="-228600" algn="l" defTabSz="914400" rtl="0" eaLnBrk="1" fontAlgn="base" latinLnBrk="0" hangingPunct="1">
                        <a:spcBef>
                          <a:spcPct val="20000"/>
                        </a:spcBef>
                        <a:spcAft>
                          <a:spcPct val="0"/>
                        </a:spcAft>
                        <a:defRPr sz="1800" kern="1200">
                          <a:solidFill>
                            <a:schemeClr val="tx2"/>
                          </a:solidFill>
                          <a:latin typeface="Arial" charset="0"/>
                          <a:ea typeface=""/>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Δήλωση των σκοπών και των ερευνητικών υποθέσεων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72773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CONSORT </a:t>
            </a:r>
            <a:r>
              <a:rPr lang="el-GR" sz="4400" dirty="0"/>
              <a:t/>
            </a:r>
            <a:br>
              <a:rPr lang="el-GR" sz="4400" dirty="0"/>
            </a:br>
            <a:r>
              <a:rPr lang="el-GR" sz="3600" b="0" dirty="0" smtClean="0"/>
              <a:t>(2 </a:t>
            </a:r>
            <a:r>
              <a:rPr lang="el-GR" sz="3600" b="0" dirty="0"/>
              <a:t>από </a:t>
            </a:r>
            <a:r>
              <a:rPr lang="el-GR" sz="3600" b="0" dirty="0" smtClean="0"/>
              <a:t>4)</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graphicFrame>
        <p:nvGraphicFramePr>
          <p:cNvPr id="6" name="Πίνακας 5"/>
          <p:cNvGraphicFramePr>
            <a:graphicFrameLocks noGrp="1"/>
          </p:cNvGraphicFramePr>
          <p:nvPr>
            <p:extLst/>
          </p:nvPr>
        </p:nvGraphicFramePr>
        <p:xfrm>
          <a:off x="899592" y="1340768"/>
          <a:ext cx="7559675" cy="4846320"/>
        </p:xfrm>
        <a:graphic>
          <a:graphicData uri="http://schemas.openxmlformats.org/drawingml/2006/table">
            <a:tbl>
              <a:tblPr/>
              <a:tblGrid>
                <a:gridCol w="2089150"/>
                <a:gridCol w="5470525"/>
              </a:tblGrid>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Εκβάσεις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βασικών και δευτερευόντων εκβάσεων και περιγραφή των μεθόδων που τυχόν χρησιμοποιήθηκαν για την μέτρηση των εκβάσεων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Μέγεθος δείγματος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της μεθόδου υπολογισμού του μεγέθους του δείγματος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Τυχαιοποίηση</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της μεθόδου τυχαιοποιημένης κατανομής των συμμετεχόντων στις δύο ομάδες και της διαδικασίας που ακολουθήθηκε για να επιτευχθεί η </a:t>
                      </a:r>
                      <a:r>
                        <a:rPr kumimoji="0" lang="el-GR" altLang="el-GR" sz="1800" b="0" i="0" u="none" strike="noStrike" cap="none" normalizeH="0" baseline="0" dirty="0" err="1" smtClean="0">
                          <a:ln>
                            <a:noFill/>
                          </a:ln>
                          <a:solidFill>
                            <a:schemeClr val="tx1"/>
                          </a:solidFill>
                          <a:effectLst/>
                          <a:latin typeface="+mn-lt"/>
                          <a:cs typeface="Times New Roman" pitchFamily="18" charset="0"/>
                        </a:rPr>
                        <a:t>τυχαιοποιήμενη</a:t>
                      </a:r>
                      <a:r>
                        <a:rPr kumimoji="0" lang="el-GR" altLang="el-GR" sz="1800" b="0" i="0" u="none" strike="noStrike" cap="none" normalizeH="0" baseline="0" dirty="0" smtClean="0">
                          <a:ln>
                            <a:noFill/>
                          </a:ln>
                          <a:solidFill>
                            <a:schemeClr val="tx1"/>
                          </a:solidFill>
                          <a:effectLst/>
                          <a:latin typeface="+mn-lt"/>
                          <a:cs typeface="Times New Roman" pitchFamily="18" charset="0"/>
                        </a:rPr>
                        <a:t> κατανομή</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Τυφλή διαδικασία κατανομής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της τυφλής διαδικασίας όσον αφορά την κατανομή των συμμετεχόντων στις δύο ομάδες (π.χ. γνώριζαν οι συμμετέχοντες αν τοποθετήθηκαν στην ομάδα παρέμβασης, γνώριζαν οι ερευνητές σε ποια ομάδα κατανεμήθηκαν οι συμμετέχοντες;)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Στατιστικές αναλύσεις</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στατιστικών αναλύσεων που χρησιμοποιήθηκαν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6595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CONSORT </a:t>
            </a:r>
            <a:br>
              <a:rPr lang="el-GR" dirty="0"/>
            </a:br>
            <a:r>
              <a:rPr lang="el-GR" sz="3600" b="0" dirty="0" smtClean="0"/>
              <a:t>(3 </a:t>
            </a:r>
            <a:r>
              <a:rPr lang="el-GR" sz="3600" b="0" dirty="0"/>
              <a:t>από </a:t>
            </a:r>
            <a:r>
              <a:rPr lang="el-GR" sz="3600" b="0" dirty="0" smtClean="0"/>
              <a:t>4)</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graphicFrame>
        <p:nvGraphicFramePr>
          <p:cNvPr id="5" name="Πίνακας 4"/>
          <p:cNvGraphicFramePr>
            <a:graphicFrameLocks noGrp="1"/>
          </p:cNvGraphicFramePr>
          <p:nvPr>
            <p:extLst/>
          </p:nvPr>
        </p:nvGraphicFramePr>
        <p:xfrm>
          <a:off x="1115616" y="1556792"/>
          <a:ext cx="7488832" cy="3749040"/>
        </p:xfrm>
        <a:graphic>
          <a:graphicData uri="http://schemas.openxmlformats.org/drawingml/2006/table">
            <a:tbl>
              <a:tblPr/>
              <a:tblGrid>
                <a:gridCol w="2304256"/>
                <a:gridCol w="5184576"/>
              </a:tblGrid>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Αποτελέσματα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cs typeface="Arial" charset="0"/>
                        </a:defRPr>
                      </a:lvl1pPr>
                      <a:lvl2pPr>
                        <a:spcBef>
                          <a:spcPct val="20000"/>
                        </a:spcBef>
                        <a:buClr>
                          <a:schemeClr val="accent1"/>
                        </a:buClr>
                        <a:buSzPct val="75000"/>
                        <a:buFont typeface="Wingdings" pitchFamily="2" charset="2"/>
                        <a:defRPr sz="2400">
                          <a:solidFill>
                            <a:schemeClr val="tx2"/>
                          </a:solidFill>
                          <a:latin typeface="Arial" charset="0"/>
                          <a:cs typeface="Arial" charset="0"/>
                        </a:defRPr>
                      </a:lvl2pPr>
                      <a:lvl3pPr>
                        <a:spcBef>
                          <a:spcPct val="20000"/>
                        </a:spcBef>
                        <a:buClr>
                          <a:schemeClr val="accent2"/>
                        </a:buClr>
                        <a:defRPr sz="2000">
                          <a:solidFill>
                            <a:schemeClr val="tx2"/>
                          </a:solidFill>
                          <a:latin typeface="Arial" charset="0"/>
                          <a:cs typeface="Arial" charset="0"/>
                        </a:defRPr>
                      </a:lvl3pPr>
                      <a:lvl4pPr>
                        <a:spcBef>
                          <a:spcPct val="20000"/>
                        </a:spcBef>
                        <a:buClr>
                          <a:schemeClr val="tx1"/>
                        </a:buClr>
                        <a:defRPr>
                          <a:solidFill>
                            <a:schemeClr val="tx2"/>
                          </a:solidFill>
                          <a:latin typeface="Arial" charset="0"/>
                          <a:cs typeface="Arial" charset="0"/>
                        </a:defRPr>
                      </a:lvl4pPr>
                      <a:lvl5pPr>
                        <a:spcBef>
                          <a:spcPct val="20000"/>
                        </a:spcBef>
                        <a:defRPr>
                          <a:solidFill>
                            <a:schemeClr val="tx2"/>
                          </a:solidFill>
                          <a:latin typeface="Arial" charset="0"/>
                          <a:cs typeface="Arial" charset="0"/>
                        </a:defRPr>
                      </a:lvl5pPr>
                      <a:lvl6pPr fontAlgn="base">
                        <a:spcBef>
                          <a:spcPct val="20000"/>
                        </a:spcBef>
                        <a:spcAft>
                          <a:spcPct val="0"/>
                        </a:spcAft>
                        <a:defRPr>
                          <a:solidFill>
                            <a:schemeClr val="tx2"/>
                          </a:solidFill>
                          <a:latin typeface="Arial" charset="0"/>
                          <a:cs typeface="Arial" charset="0"/>
                        </a:defRPr>
                      </a:lvl6pPr>
                      <a:lvl7pPr fontAlgn="base">
                        <a:spcBef>
                          <a:spcPct val="20000"/>
                        </a:spcBef>
                        <a:spcAft>
                          <a:spcPct val="0"/>
                        </a:spcAft>
                        <a:defRPr>
                          <a:solidFill>
                            <a:schemeClr val="tx2"/>
                          </a:solidFill>
                          <a:latin typeface="Arial" charset="0"/>
                          <a:cs typeface="Arial" charset="0"/>
                        </a:defRPr>
                      </a:lvl7pPr>
                      <a:lvl8pPr fontAlgn="base">
                        <a:spcBef>
                          <a:spcPct val="20000"/>
                        </a:spcBef>
                        <a:spcAft>
                          <a:spcPct val="0"/>
                        </a:spcAft>
                        <a:defRPr>
                          <a:solidFill>
                            <a:schemeClr val="tx2"/>
                          </a:solidFill>
                          <a:latin typeface="Arial" charset="0"/>
                          <a:cs typeface="Arial" charset="0"/>
                        </a:defRPr>
                      </a:lvl8pPr>
                      <a:lvl9pPr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Διάγραμμα ροής συμμετεχόντων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Παρουσίαση της ροής των συμμετεχόντων σε διάγραμμα. Συγκεκριμένα πρέπει να διευκρινιστεί πόσοι συμμετέχοντες κατανεμήθηκαν στις δύο ομάδες, αν παρέμειναν στην μελέτη μέχρι το τέλος ή αν κάποιοι εξαιρέθηκαν πριν την ολοκλήρωση της μελέτης (</a:t>
                      </a:r>
                      <a:r>
                        <a:rPr kumimoji="0" lang="en-US" altLang="el-GR" sz="1800" b="0" i="0" u="none" strike="noStrike" cap="none" normalizeH="0" baseline="0" dirty="0" smtClean="0">
                          <a:ln>
                            <a:noFill/>
                          </a:ln>
                          <a:solidFill>
                            <a:schemeClr val="tx1"/>
                          </a:solidFill>
                          <a:effectLst/>
                          <a:latin typeface="+mn-lt"/>
                          <a:cs typeface="Times New Roman" pitchFamily="18" charset="0"/>
                        </a:rPr>
                        <a:t>Intention to treat analysis</a:t>
                      </a:r>
                      <a:r>
                        <a:rPr kumimoji="0" lang="el-GR" altLang="el-GR" sz="1800" b="0" i="0" u="none" strike="noStrike" cap="none" normalizeH="0" baseline="0" dirty="0" smtClean="0">
                          <a:ln>
                            <a:noFill/>
                          </a:ln>
                          <a:solidFill>
                            <a:schemeClr val="tx1"/>
                          </a:solidFill>
                          <a:effectLst/>
                          <a:latin typeface="+mn-lt"/>
                          <a:cs typeface="Times New Roman" pitchFamily="18" charset="0"/>
                        </a:rPr>
                        <a:t>).</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tab pos="0" algn="l"/>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Δημογραφικά χαρακτηριστικά</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δημογραφικών και </a:t>
                      </a:r>
                      <a:r>
                        <a:rPr kumimoji="0" lang="el-GR" altLang="el-GR" sz="1800" b="0" i="0" u="none" strike="noStrike" cap="none" normalizeH="0" baseline="0" dirty="0" err="1" smtClean="0">
                          <a:ln>
                            <a:noFill/>
                          </a:ln>
                          <a:solidFill>
                            <a:schemeClr val="tx1"/>
                          </a:solidFill>
                          <a:effectLst/>
                          <a:latin typeface="+mn-lt"/>
                          <a:cs typeface="Times New Roman" pitchFamily="18" charset="0"/>
                        </a:rPr>
                        <a:t>βιο</a:t>
                      </a:r>
                      <a:r>
                        <a:rPr kumimoji="0" lang="el-GR" altLang="el-GR" sz="1800" b="0" i="0" u="none" strike="noStrike" cap="none" normalizeH="0" baseline="0" dirty="0" smtClean="0">
                          <a:ln>
                            <a:noFill/>
                          </a:ln>
                          <a:solidFill>
                            <a:schemeClr val="tx1"/>
                          </a:solidFill>
                          <a:effectLst/>
                          <a:latin typeface="+mn-lt"/>
                          <a:cs typeface="Times New Roman" pitchFamily="18" charset="0"/>
                        </a:rPr>
                        <a:t>-ιατρικών χαρακτηριστικών του δείγματος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Εκβάσεις </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αποτελεσμάτων όσον αφορά στις εκβάσεις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Συζήτηση</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cs typeface="Arial" charset="0"/>
                        </a:defRPr>
                      </a:lvl1pPr>
                      <a:lvl2pPr>
                        <a:spcBef>
                          <a:spcPct val="20000"/>
                        </a:spcBef>
                        <a:buClr>
                          <a:schemeClr val="accent1"/>
                        </a:buClr>
                        <a:buSzPct val="75000"/>
                        <a:buFont typeface="Wingdings" pitchFamily="2" charset="2"/>
                        <a:defRPr sz="2400">
                          <a:solidFill>
                            <a:schemeClr val="tx2"/>
                          </a:solidFill>
                          <a:latin typeface="Arial" charset="0"/>
                          <a:cs typeface="Arial" charset="0"/>
                        </a:defRPr>
                      </a:lvl2pPr>
                      <a:lvl3pPr>
                        <a:spcBef>
                          <a:spcPct val="20000"/>
                        </a:spcBef>
                        <a:buClr>
                          <a:schemeClr val="accent2"/>
                        </a:buClr>
                        <a:defRPr sz="2000">
                          <a:solidFill>
                            <a:schemeClr val="tx2"/>
                          </a:solidFill>
                          <a:latin typeface="Arial" charset="0"/>
                          <a:cs typeface="Arial" charset="0"/>
                        </a:defRPr>
                      </a:lvl3pPr>
                      <a:lvl4pPr>
                        <a:spcBef>
                          <a:spcPct val="20000"/>
                        </a:spcBef>
                        <a:buClr>
                          <a:schemeClr val="tx1"/>
                        </a:buClr>
                        <a:defRPr>
                          <a:solidFill>
                            <a:schemeClr val="tx2"/>
                          </a:solidFill>
                          <a:latin typeface="Arial" charset="0"/>
                          <a:cs typeface="Arial" charset="0"/>
                        </a:defRPr>
                      </a:lvl4pPr>
                      <a:lvl5pPr>
                        <a:spcBef>
                          <a:spcPct val="20000"/>
                        </a:spcBef>
                        <a:defRPr>
                          <a:solidFill>
                            <a:schemeClr val="tx2"/>
                          </a:solidFill>
                          <a:latin typeface="Arial" charset="0"/>
                          <a:cs typeface="Arial" charset="0"/>
                        </a:defRPr>
                      </a:lvl5pPr>
                      <a:lvl6pPr fontAlgn="base">
                        <a:spcBef>
                          <a:spcPct val="20000"/>
                        </a:spcBef>
                        <a:spcAft>
                          <a:spcPct val="0"/>
                        </a:spcAft>
                        <a:defRPr>
                          <a:solidFill>
                            <a:schemeClr val="tx2"/>
                          </a:solidFill>
                          <a:latin typeface="Arial" charset="0"/>
                          <a:cs typeface="Arial" charset="0"/>
                        </a:defRPr>
                      </a:lvl6pPr>
                      <a:lvl7pPr fontAlgn="base">
                        <a:spcBef>
                          <a:spcPct val="20000"/>
                        </a:spcBef>
                        <a:spcAft>
                          <a:spcPct val="0"/>
                        </a:spcAft>
                        <a:defRPr>
                          <a:solidFill>
                            <a:schemeClr val="tx2"/>
                          </a:solidFill>
                          <a:latin typeface="Arial" charset="0"/>
                          <a:cs typeface="Arial" charset="0"/>
                        </a:defRPr>
                      </a:lvl7pPr>
                      <a:lvl8pPr fontAlgn="base">
                        <a:spcBef>
                          <a:spcPct val="20000"/>
                        </a:spcBef>
                        <a:spcAft>
                          <a:spcPct val="0"/>
                        </a:spcAft>
                        <a:defRPr>
                          <a:solidFill>
                            <a:schemeClr val="tx2"/>
                          </a:solidFill>
                          <a:latin typeface="Arial" charset="0"/>
                          <a:cs typeface="Arial" charset="0"/>
                        </a:defRPr>
                      </a:lvl8pPr>
                      <a:lvl9pPr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37839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CONSORT </a:t>
            </a:r>
            <a:br>
              <a:rPr lang="el-GR" dirty="0"/>
            </a:br>
            <a:r>
              <a:rPr lang="el-GR" sz="3600" b="0" dirty="0" smtClean="0"/>
              <a:t>(4 </a:t>
            </a:r>
            <a:r>
              <a:rPr lang="el-GR" sz="3600" b="0" dirty="0"/>
              <a:t>από </a:t>
            </a:r>
            <a:r>
              <a:rPr lang="el-GR" sz="3600" b="0" dirty="0" smtClean="0"/>
              <a:t>4)</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graphicFrame>
        <p:nvGraphicFramePr>
          <p:cNvPr id="5" name="Πίνακας 4"/>
          <p:cNvGraphicFramePr>
            <a:graphicFrameLocks noGrp="1"/>
          </p:cNvGraphicFramePr>
          <p:nvPr>
            <p:extLst/>
          </p:nvPr>
        </p:nvGraphicFramePr>
        <p:xfrm>
          <a:off x="1187624" y="1844824"/>
          <a:ext cx="6624638" cy="2834640"/>
        </p:xfrm>
        <a:graphic>
          <a:graphicData uri="http://schemas.openxmlformats.org/drawingml/2006/table">
            <a:tbl>
              <a:tblPr/>
              <a:tblGrid>
                <a:gridCol w="1955800"/>
                <a:gridCol w="4668838"/>
              </a:tblGrid>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Κύρια ευρήματα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των κύριων ευρημάτων σε σχέση με τους σκοπούς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Ερμηνεία ευρημάτων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Ερμηνεία των ευρημάτων βάσει των ερευνητικών υποθέσεων, πηγές σφαλμάτων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Περιορισμοί και δυνατά σημεία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Αναγνώριση και περιγραφή των περιορισμών και των δυνατών σημείων της μελέτης. Πιθανές πηγές σφάλματος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Γενίκευση ευρημάτων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Υπάρχει δυνατότητα γενίκευσης των ευρημάτων (εξωτερική εγκυρότητα)</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7175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a:t>
            </a:r>
            <a:r>
              <a:rPr lang="el-GR" dirty="0" smtClean="0"/>
              <a:t>STROBE </a:t>
            </a:r>
            <a:r>
              <a:rPr lang="el-GR" sz="4400" dirty="0" smtClean="0"/>
              <a:t/>
            </a:r>
            <a:br>
              <a:rPr lang="el-GR" sz="4400" dirty="0" smtClean="0"/>
            </a:br>
            <a:r>
              <a:rPr lang="el-GR" sz="3600" b="0" dirty="0" smtClean="0"/>
              <a:t>(1 από 5)</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graphicFrame>
        <p:nvGraphicFramePr>
          <p:cNvPr id="5" name="Πίνακας 4"/>
          <p:cNvGraphicFramePr>
            <a:graphicFrameLocks noGrp="1"/>
          </p:cNvGraphicFramePr>
          <p:nvPr>
            <p:extLst/>
          </p:nvPr>
        </p:nvGraphicFramePr>
        <p:xfrm>
          <a:off x="899592" y="1700808"/>
          <a:ext cx="7273925" cy="3566160"/>
        </p:xfrm>
        <a:graphic>
          <a:graphicData uri="http://schemas.openxmlformats.org/drawingml/2006/table">
            <a:tbl>
              <a:tblPr/>
              <a:tblGrid>
                <a:gridCol w="1552575"/>
                <a:gridCol w="5721350"/>
              </a:tblGrid>
              <a:tr h="274638">
                <a:tc gridSpan="2">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Πίνακας . Η τυποποιημένη λίστα </a:t>
                      </a:r>
                      <a:r>
                        <a:rPr kumimoji="0" lang="en-US" altLang="el-GR" sz="1800" b="0" i="0" u="none" strike="noStrike" cap="none" normalizeH="0" baseline="0" dirty="0" smtClean="0">
                          <a:ln>
                            <a:noFill/>
                          </a:ln>
                          <a:solidFill>
                            <a:schemeClr val="tx1"/>
                          </a:solidFill>
                          <a:effectLst/>
                          <a:latin typeface="+mn-lt"/>
                          <a:cs typeface="Times New Roman" pitchFamily="18" charset="0"/>
                        </a:rPr>
                        <a:t>STROBE</a:t>
                      </a:r>
                      <a:r>
                        <a:rPr kumimoji="0" lang="el-GR" altLang="el-GR" sz="1800" b="0" i="0" u="none" strike="noStrike" cap="none" normalizeH="0" baseline="0" dirty="0" smtClean="0">
                          <a:ln>
                            <a:noFill/>
                          </a:ln>
                          <a:solidFill>
                            <a:schemeClr val="tx1"/>
                          </a:solidFill>
                          <a:effectLst/>
                          <a:latin typeface="+mn-lt"/>
                          <a:cs typeface="Times New Roman" pitchFamily="18" charset="0"/>
                        </a:rPr>
                        <a:t> για την μεθοδολογική αξιολόγηση των περιγραφικών μελετών.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r h="45720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Τίτλος -περίληψη</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 δήλωση του σχεδιασμού της μελέτης τόσο στον τίτλο όσο και στη περίληψη</a:t>
                      </a:r>
                    </a:p>
                    <a:p>
                      <a:pPr marL="342900" marR="0" lvl="0" indent="-34290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β) συγγραφή περιεκτικής περίληψης σε ότι αφορά την μεθοδολογία και τα ευρήματα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smtClean="0">
                          <a:ln>
                            <a:noFill/>
                          </a:ln>
                          <a:solidFill>
                            <a:schemeClr val="tx1"/>
                          </a:solidFill>
                          <a:effectLst/>
                          <a:latin typeface="+mn-lt"/>
                          <a:cs typeface="Times New Roman" pitchFamily="18" charset="0"/>
                        </a:rPr>
                        <a:t>Εισαγωγή</a:t>
                      </a:r>
                      <a:endParaRPr kumimoji="0" lang="el-GR" altLang="el-GR" sz="18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cs typeface="Arial" charset="0"/>
                        </a:defRPr>
                      </a:lvl1pPr>
                      <a:lvl2pPr>
                        <a:spcBef>
                          <a:spcPct val="20000"/>
                        </a:spcBef>
                        <a:buClr>
                          <a:schemeClr val="accent1"/>
                        </a:buClr>
                        <a:buSzPct val="75000"/>
                        <a:buFont typeface="Wingdings" pitchFamily="2" charset="2"/>
                        <a:defRPr sz="2400">
                          <a:solidFill>
                            <a:schemeClr val="tx2"/>
                          </a:solidFill>
                          <a:latin typeface="Arial" charset="0"/>
                          <a:cs typeface="Arial" charset="0"/>
                        </a:defRPr>
                      </a:lvl2pPr>
                      <a:lvl3pPr>
                        <a:spcBef>
                          <a:spcPct val="20000"/>
                        </a:spcBef>
                        <a:buClr>
                          <a:schemeClr val="accent2"/>
                        </a:buClr>
                        <a:defRPr sz="2000">
                          <a:solidFill>
                            <a:schemeClr val="tx2"/>
                          </a:solidFill>
                          <a:latin typeface="Arial" charset="0"/>
                          <a:cs typeface="Arial" charset="0"/>
                        </a:defRPr>
                      </a:lvl3pPr>
                      <a:lvl4pPr>
                        <a:spcBef>
                          <a:spcPct val="20000"/>
                        </a:spcBef>
                        <a:buClr>
                          <a:schemeClr val="tx1"/>
                        </a:buClr>
                        <a:defRPr>
                          <a:solidFill>
                            <a:schemeClr val="tx2"/>
                          </a:solidFill>
                          <a:latin typeface="Arial" charset="0"/>
                          <a:cs typeface="Arial" charset="0"/>
                        </a:defRPr>
                      </a:lvl4pPr>
                      <a:lvl5pPr>
                        <a:spcBef>
                          <a:spcPct val="20000"/>
                        </a:spcBef>
                        <a:defRPr>
                          <a:solidFill>
                            <a:schemeClr val="tx2"/>
                          </a:solidFill>
                          <a:latin typeface="Arial" charset="0"/>
                          <a:cs typeface="Arial" charset="0"/>
                        </a:defRPr>
                      </a:lvl5pPr>
                      <a:lvl6pPr fontAlgn="base">
                        <a:spcBef>
                          <a:spcPct val="20000"/>
                        </a:spcBef>
                        <a:spcAft>
                          <a:spcPct val="0"/>
                        </a:spcAft>
                        <a:defRPr>
                          <a:solidFill>
                            <a:schemeClr val="tx2"/>
                          </a:solidFill>
                          <a:latin typeface="Arial" charset="0"/>
                          <a:cs typeface="Arial" charset="0"/>
                        </a:defRPr>
                      </a:lvl6pPr>
                      <a:lvl7pPr fontAlgn="base">
                        <a:spcBef>
                          <a:spcPct val="20000"/>
                        </a:spcBef>
                        <a:spcAft>
                          <a:spcPct val="0"/>
                        </a:spcAft>
                        <a:defRPr>
                          <a:solidFill>
                            <a:schemeClr val="tx2"/>
                          </a:solidFill>
                          <a:latin typeface="Arial" charset="0"/>
                          <a:cs typeface="Arial" charset="0"/>
                        </a:defRPr>
                      </a:lvl7pPr>
                      <a:lvl8pPr fontAlgn="base">
                        <a:spcBef>
                          <a:spcPct val="20000"/>
                        </a:spcBef>
                        <a:spcAft>
                          <a:spcPct val="0"/>
                        </a:spcAft>
                        <a:defRPr>
                          <a:solidFill>
                            <a:schemeClr val="tx2"/>
                          </a:solidFill>
                          <a:latin typeface="Arial" charset="0"/>
                          <a:cs typeface="Arial" charset="0"/>
                        </a:defRPr>
                      </a:lvl8pPr>
                      <a:lvl9pPr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Αναγκαιότητα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Παρουσίαση της επιστημονικής βάσης της μελέτης και της αναγκαιότητας της διενέργειας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Σκοποί</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Δήλωση των σκοπών και των ερευνητικών υποθέσεων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defRPr/>
                      </a:pPr>
                      <a:r>
                        <a:rPr kumimoji="0" lang="el-GR" altLang="el-GR" sz="1800" b="0" i="0" u="none" strike="noStrike" cap="none" normalizeH="0" baseline="0" dirty="0" smtClean="0">
                          <a:ln>
                            <a:noFill/>
                          </a:ln>
                          <a:solidFill>
                            <a:schemeClr val="tx1"/>
                          </a:solidFill>
                          <a:effectLst/>
                          <a:latin typeface="+mn-lt"/>
                          <a:cs typeface="Times New Roman" pitchFamily="18" charset="0"/>
                        </a:rPr>
                        <a:t>Μέθοδος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482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τυποποιημένη λίστα STROBE </a:t>
            </a:r>
            <a:r>
              <a:rPr lang="el-GR" sz="4400" dirty="0" smtClean="0"/>
              <a:t/>
            </a:r>
            <a:br>
              <a:rPr lang="el-GR" sz="4400" dirty="0" smtClean="0"/>
            </a:br>
            <a:r>
              <a:rPr lang="el-GR" sz="3600" b="0" dirty="0" smtClean="0"/>
              <a:t>(2 </a:t>
            </a:r>
            <a:r>
              <a:rPr lang="el-GR" sz="3600" b="0" dirty="0"/>
              <a:t>από </a:t>
            </a:r>
            <a:r>
              <a:rPr lang="el-GR" sz="3600" b="0" dirty="0" smtClean="0"/>
              <a:t>5)</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graphicFrame>
        <p:nvGraphicFramePr>
          <p:cNvPr id="5" name="Πίνακας 4"/>
          <p:cNvGraphicFramePr>
            <a:graphicFrameLocks noGrp="1"/>
          </p:cNvGraphicFramePr>
          <p:nvPr>
            <p:extLst/>
          </p:nvPr>
        </p:nvGraphicFramePr>
        <p:xfrm>
          <a:off x="611560" y="1484784"/>
          <a:ext cx="7992888" cy="4663440"/>
        </p:xfrm>
        <a:graphic>
          <a:graphicData uri="http://schemas.openxmlformats.org/drawingml/2006/table">
            <a:tbl>
              <a:tblPr/>
              <a:tblGrid>
                <a:gridCol w="1728192"/>
                <a:gridCol w="6264696"/>
              </a:tblGrid>
              <a:tr h="27463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Σχεδιασμός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Παρουσίαση του σχεδιασμού της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Τόπος διεξαγωγής μελέτης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Περιγραφή του τόπου διεξαγωγής της μελέτης, της διάρκειας της μελέτης, της διάρκειας συλλογής τους δείγματος και της παρακολούθησης των συμμετεχόντων</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4888">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Συμμετέχοντες</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0000"/>
                        <a:buFont typeface="Wingdings" pitchFamily="2" charset="2"/>
                        <a:defRPr sz="2600">
                          <a:solidFill>
                            <a:schemeClr val="tx2"/>
                          </a:solidFill>
                          <a:latin typeface="Arial" charset="0"/>
                          <a:cs typeface="Arial" charset="0"/>
                        </a:defRPr>
                      </a:lvl1pPr>
                      <a:lvl2pPr marL="742950" indent="-285750">
                        <a:spcBef>
                          <a:spcPct val="20000"/>
                        </a:spcBef>
                        <a:buClr>
                          <a:schemeClr val="accent1"/>
                        </a:buClr>
                        <a:buSzPct val="75000"/>
                        <a:buFont typeface="Wingdings" pitchFamily="2" charset="2"/>
                        <a:defRPr sz="2400">
                          <a:solidFill>
                            <a:schemeClr val="tx2"/>
                          </a:solidFill>
                          <a:latin typeface="Arial" charset="0"/>
                          <a:cs typeface="Arial" charset="0"/>
                        </a:defRPr>
                      </a:lvl2pPr>
                      <a:lvl3pPr marL="1143000" indent="-228600">
                        <a:spcBef>
                          <a:spcPct val="20000"/>
                        </a:spcBef>
                        <a:buClr>
                          <a:schemeClr val="accent2"/>
                        </a:buClr>
                        <a:defRPr sz="2000">
                          <a:solidFill>
                            <a:schemeClr val="tx2"/>
                          </a:solidFill>
                          <a:latin typeface="Arial" charset="0"/>
                          <a:cs typeface="Arial" charset="0"/>
                        </a:defRPr>
                      </a:lvl3pPr>
                      <a:lvl4pPr marL="1600200" indent="-228600">
                        <a:spcBef>
                          <a:spcPct val="20000"/>
                        </a:spcBef>
                        <a:buClr>
                          <a:schemeClr val="tx1"/>
                        </a:buClr>
                        <a:defRPr>
                          <a:solidFill>
                            <a:schemeClr val="tx2"/>
                          </a:solidFill>
                          <a:latin typeface="Arial" charset="0"/>
                          <a:cs typeface="Arial" charset="0"/>
                        </a:defRPr>
                      </a:lvl4pPr>
                      <a:lvl5pPr marL="2057400" indent="-228600">
                        <a:spcBef>
                          <a:spcPct val="20000"/>
                        </a:spcBef>
                        <a:defRPr>
                          <a:solidFill>
                            <a:schemeClr val="tx2"/>
                          </a:solidFill>
                          <a:latin typeface="Arial" charset="0"/>
                          <a:cs typeface="Arial" charset="0"/>
                        </a:defRPr>
                      </a:lvl5pPr>
                      <a:lvl6pPr marL="2514600" indent="-228600" fontAlgn="base">
                        <a:spcBef>
                          <a:spcPct val="20000"/>
                        </a:spcBef>
                        <a:spcAft>
                          <a:spcPct val="0"/>
                        </a:spcAft>
                        <a:defRPr>
                          <a:solidFill>
                            <a:schemeClr val="tx2"/>
                          </a:solidFill>
                          <a:latin typeface="Arial" charset="0"/>
                          <a:cs typeface="Arial" charset="0"/>
                        </a:defRPr>
                      </a:lvl6pPr>
                      <a:lvl7pPr marL="2971800" indent="-228600" fontAlgn="base">
                        <a:spcBef>
                          <a:spcPct val="20000"/>
                        </a:spcBef>
                        <a:spcAft>
                          <a:spcPct val="0"/>
                        </a:spcAft>
                        <a:defRPr>
                          <a:solidFill>
                            <a:schemeClr val="tx2"/>
                          </a:solidFill>
                          <a:latin typeface="Arial" charset="0"/>
                          <a:cs typeface="Arial" charset="0"/>
                        </a:defRPr>
                      </a:lvl7pPr>
                      <a:lvl8pPr marL="3429000" indent="-228600" fontAlgn="base">
                        <a:spcBef>
                          <a:spcPct val="20000"/>
                        </a:spcBef>
                        <a:spcAft>
                          <a:spcPct val="0"/>
                        </a:spcAft>
                        <a:defRPr>
                          <a:solidFill>
                            <a:schemeClr val="tx2"/>
                          </a:solidFill>
                          <a:latin typeface="Arial" charset="0"/>
                          <a:cs typeface="Arial" charset="0"/>
                        </a:defRPr>
                      </a:lvl8pPr>
                      <a:lvl9pPr marL="3886200" indent="-228600" fontAlgn="base">
                        <a:spcBef>
                          <a:spcPct val="20000"/>
                        </a:spcBef>
                        <a:spcAft>
                          <a:spcPct val="0"/>
                        </a:spcAft>
                        <a:defRPr>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α) Σε μελέτη </a:t>
                      </a:r>
                      <a:r>
                        <a:rPr kumimoji="0" lang="el-GR" altLang="el-GR" sz="1800" b="0" i="0" u="none" strike="noStrike" cap="none" normalizeH="0" baseline="0" dirty="0" err="1" smtClean="0">
                          <a:ln>
                            <a:noFill/>
                          </a:ln>
                          <a:solidFill>
                            <a:schemeClr val="tx1"/>
                          </a:solidFill>
                          <a:effectLst/>
                          <a:latin typeface="+mn-lt"/>
                          <a:cs typeface="Times New Roman" pitchFamily="18" charset="0"/>
                        </a:rPr>
                        <a:t>κοόρτη</a:t>
                      </a:r>
                      <a:r>
                        <a:rPr kumimoji="0" lang="el-GR" altLang="el-GR" sz="1800" b="0" i="0" u="none" strike="noStrike" cap="none" normalizeH="0" baseline="0" dirty="0" smtClean="0">
                          <a:ln>
                            <a:noFill/>
                          </a:ln>
                          <a:solidFill>
                            <a:schemeClr val="tx1"/>
                          </a:solidFill>
                          <a:effectLst/>
                          <a:latin typeface="+mn-lt"/>
                          <a:cs typeface="Times New Roman" pitchFamily="18" charset="0"/>
                        </a:rPr>
                        <a:t>: Περιγραφή των κριτηρίων συμπερίληψης, των μεθόδων επιλογής και παρακολούθησης (</a:t>
                      </a:r>
                      <a:r>
                        <a:rPr kumimoji="0" lang="en-US" altLang="el-GR" sz="1800" b="0" i="0" u="none" strike="noStrike" cap="none" normalizeH="0" baseline="0" dirty="0" smtClean="0">
                          <a:ln>
                            <a:noFill/>
                          </a:ln>
                          <a:solidFill>
                            <a:schemeClr val="tx1"/>
                          </a:solidFill>
                          <a:effectLst/>
                          <a:latin typeface="+mn-lt"/>
                          <a:cs typeface="Times New Roman" pitchFamily="18" charset="0"/>
                        </a:rPr>
                        <a:t>follow up</a:t>
                      </a:r>
                      <a:r>
                        <a:rPr kumimoji="0" lang="el-GR" altLang="el-GR" sz="1800" b="0" i="0" u="none" strike="noStrike" cap="none" normalizeH="0" baseline="0" dirty="0" smtClean="0">
                          <a:ln>
                            <a:noFill/>
                          </a:ln>
                          <a:solidFill>
                            <a:schemeClr val="tx1"/>
                          </a:solidFill>
                          <a:effectLst/>
                          <a:latin typeface="+mn-lt"/>
                          <a:cs typeface="Times New Roman" pitchFamily="18" charset="0"/>
                        </a:rPr>
                        <a:t>) των συμμετεχόντων. Περιγραφή των κριτηρίων αντιστοιχίας (</a:t>
                      </a:r>
                      <a:r>
                        <a:rPr kumimoji="0" lang="en-US" altLang="el-GR" sz="1800" b="0" i="0" u="none" strike="noStrike" cap="none" normalizeH="0" baseline="0" dirty="0" smtClean="0">
                          <a:ln>
                            <a:noFill/>
                          </a:ln>
                          <a:solidFill>
                            <a:schemeClr val="tx1"/>
                          </a:solidFill>
                          <a:effectLst/>
                          <a:latin typeface="+mn-lt"/>
                          <a:cs typeface="Times New Roman" pitchFamily="18" charset="0"/>
                        </a:rPr>
                        <a:t>matching group</a:t>
                      </a:r>
                      <a:r>
                        <a:rPr kumimoji="0" lang="el-GR" altLang="el-GR" sz="1800" b="0" i="0" u="none" strike="noStrike" cap="none" normalizeH="0" baseline="0" dirty="0" smtClean="0">
                          <a:ln>
                            <a:noFill/>
                          </a:ln>
                          <a:solidFill>
                            <a:schemeClr val="tx1"/>
                          </a:solidFill>
                          <a:effectLst/>
                          <a:latin typeface="+mn-lt"/>
                          <a:cs typeface="Times New Roman" pitchFamily="18" charset="0"/>
                        </a:rPr>
                        <a:t>) των συμμετεχόντων των δύο ομάδων. </a:t>
                      </a:r>
                    </a:p>
                    <a:p>
                      <a:pPr marL="0" marR="0" lvl="0" indent="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β) Σε μελέτη ασθενών-μαρτύρων: Περιγραφή των κριτηρίων συμπερίληψης και των μεθόδων επιλογής των συμμετεχόντων της ομάδας των ασθενών και των μαρτύρων. Περιγραφή των κριτηρίων αντιστοιχίας (</a:t>
                      </a:r>
                      <a:r>
                        <a:rPr kumimoji="0" lang="en-US" altLang="el-GR" sz="1800" b="0" i="0" u="none" strike="noStrike" cap="none" normalizeH="0" baseline="0" dirty="0" smtClean="0">
                          <a:ln>
                            <a:noFill/>
                          </a:ln>
                          <a:solidFill>
                            <a:schemeClr val="tx1"/>
                          </a:solidFill>
                          <a:effectLst/>
                          <a:latin typeface="+mn-lt"/>
                          <a:cs typeface="Times New Roman" pitchFamily="18" charset="0"/>
                        </a:rPr>
                        <a:t>matching group</a:t>
                      </a:r>
                      <a:r>
                        <a:rPr kumimoji="0" lang="el-GR" altLang="el-GR" sz="1800" b="0" i="0" u="none" strike="noStrike" cap="none" normalizeH="0" baseline="0" dirty="0" smtClean="0">
                          <a:ln>
                            <a:noFill/>
                          </a:ln>
                          <a:solidFill>
                            <a:schemeClr val="tx1"/>
                          </a:solidFill>
                          <a:effectLst/>
                          <a:latin typeface="+mn-lt"/>
                          <a:cs typeface="Times New Roman" pitchFamily="18" charset="0"/>
                        </a:rPr>
                        <a:t>) των συμμετεχόντων των δύο ομάδων. </a:t>
                      </a:r>
                    </a:p>
                    <a:p>
                      <a:pPr marL="0" marR="0" lvl="0" indent="0" algn="l" defTabSz="914400" rtl="0" eaLnBrk="0" fontAlgn="base" latinLnBrk="0" hangingPunct="0">
                        <a:lnSpc>
                          <a:spcPct val="100000"/>
                        </a:lnSpc>
                        <a:spcBef>
                          <a:spcPct val="0"/>
                        </a:spcBef>
                        <a:spcAft>
                          <a:spcPct val="0"/>
                        </a:spcAft>
                        <a:buClrTx/>
                        <a:buSzPct val="70000"/>
                        <a:buFont typeface="Arial" charset="0"/>
                        <a:buNone/>
                        <a:tabLst/>
                      </a:pPr>
                      <a:r>
                        <a:rPr kumimoji="0" lang="el-GR" altLang="el-GR" sz="1800" b="0" i="0" u="none" strike="noStrike" cap="none" normalizeH="0" baseline="0" dirty="0" smtClean="0">
                          <a:ln>
                            <a:noFill/>
                          </a:ln>
                          <a:solidFill>
                            <a:schemeClr val="tx1"/>
                          </a:solidFill>
                          <a:effectLst/>
                          <a:latin typeface="+mn-lt"/>
                          <a:cs typeface="Times New Roman" pitchFamily="18" charset="0"/>
                        </a:rPr>
                        <a:t>γ) Σε επιτόπια μελέτη: Περιγραφή των κριτηρίων συμπερίληψης και των μεθόδων επιλογής των συμμετεχόντων </a:t>
                      </a:r>
                      <a:endParaRPr kumimoji="0" lang="el-GR" altLang="el-GR" sz="18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0081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137e041b398bb18a3cfb2323fd3981269ad7f9"/>
</p:tagLst>
</file>

<file path=ppt/theme/theme1.xml><?xml version="1.0" encoding="utf-8"?>
<a:theme xmlns:a="http://schemas.openxmlformats.org/drawingml/2006/main" name="OC_template_updated">
  <a:themeElements>
    <a:clrScheme name="Προσαρμοσμένο 1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1335</Words>
  <Application>Microsoft Office PowerPoint</Application>
  <PresentationFormat>Προβολή στην οθόνη (4:3)</PresentationFormat>
  <Paragraphs>158</Paragraphs>
  <Slides>18</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18</vt:i4>
      </vt:variant>
    </vt:vector>
  </HeadingPairs>
  <TitlesOfParts>
    <vt:vector size="25" baseType="lpstr">
      <vt:lpstr>Arial</vt:lpstr>
      <vt:lpstr>Calibri</vt:lpstr>
      <vt:lpstr>Courier New</vt:lpstr>
      <vt:lpstr>Times New Roman</vt:lpstr>
      <vt:lpstr>Wingdings</vt:lpstr>
      <vt:lpstr>OC_template_updated</vt:lpstr>
      <vt:lpstr>OC_template_1</vt:lpstr>
      <vt:lpstr>Τεκμηριωμένη Λήψη Κλινικής Απόφασης</vt:lpstr>
      <vt:lpstr>Λίστες αξιολόγησης μελετών (1 από 2)</vt:lpstr>
      <vt:lpstr>Λίστες αξιολόγησης μελετών (2 από 2)</vt:lpstr>
      <vt:lpstr>Η τυποποιημένη λίστα CONSORT  (1 από 4)</vt:lpstr>
      <vt:lpstr>Η τυποποιημένη λίστα CONSORT  (2 από 4)</vt:lpstr>
      <vt:lpstr>Η τυποποιημένη λίστα CONSORT  (3 από 4)</vt:lpstr>
      <vt:lpstr>Η τυποποιημένη λίστα CONSORT  (4 από 4)</vt:lpstr>
      <vt:lpstr>Η τυποποιημένη λίστα STROBE  (1 από 5)</vt:lpstr>
      <vt:lpstr>Η τυποποιημένη λίστα STROBE  (2 από 5)</vt:lpstr>
      <vt:lpstr>Η τυποποιημένη λίστα STROBE  (3 από 5)</vt:lpstr>
      <vt:lpstr>Η τυποποιημένη λίστα STROBE  (4 από 5)</vt:lpstr>
      <vt:lpstr>Η τυποποιημένη λίστα STROBE  (5 από 5)</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Elenh Xoumh</cp:lastModifiedBy>
  <cp:revision>38</cp:revision>
  <dcterms:created xsi:type="dcterms:W3CDTF">2013-03-04T13:35:19Z</dcterms:created>
  <dcterms:modified xsi:type="dcterms:W3CDTF">2014-11-03T10:39:28Z</dcterms:modified>
</cp:coreProperties>
</file>