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12" r:id="rId3"/>
    <p:sldMasterId id="2147483728" r:id="rId4"/>
  </p:sldMasterIdLst>
  <p:notesMasterIdLst>
    <p:notesMasterId r:id="rId112"/>
  </p:notesMasterIdLst>
  <p:handoutMasterIdLst>
    <p:handoutMasterId r:id="rId113"/>
  </p:handoutMasterIdLst>
  <p:sldIdLst>
    <p:sldId id="35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1" r:id="rId38"/>
    <p:sldId id="292" r:id="rId39"/>
    <p:sldId id="293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8" r:id="rId53"/>
    <p:sldId id="307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</p:sldIdLst>
  <p:sldSz cx="9144000" cy="6858000" type="screen4x3"/>
  <p:notesSz cx="7104063" cy="10234613"/>
  <p:custDataLst>
    <p:tags r:id="rId11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65" autoAdjust="0"/>
    <p:restoredTop sz="94660"/>
  </p:normalViewPr>
  <p:slideViewPr>
    <p:cSldViewPr>
      <p:cViewPr varScale="1">
        <p:scale>
          <a:sx n="73" d="100"/>
          <a:sy n="73" d="100"/>
        </p:scale>
        <p:origin x="-62" y="-81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theme" Target="theme/theme1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handoutMaster" Target="handoutMasters/handoutMaster1.xml"/><Relationship Id="rId118" Type="http://schemas.openxmlformats.org/officeDocument/2006/relationships/tableStyles" Target="tableStyles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tags" Target="tags/tag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presProps" Target="presProp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21/9/2015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21/9/2015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1106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5055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6274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72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4082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74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3857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95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44105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96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1955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97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52991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98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7813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99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765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43703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7714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9803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6740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9620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4707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625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8300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120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337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42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581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295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34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949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79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47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784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B6E79-C41C-47D4-B3EA-AE75877F27AE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601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2C052-EC1E-4CF0-95B5-482407916A6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586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7715F-8C98-48F8-99A3-AA8F040ACC10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071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Τίτλος, Αντικείμενο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0D3F8-AA93-4568-B6F7-5217DCB36C4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23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Τίτλος, Κείμενο και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ClipArt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E2820-62AF-4F34-9F91-5156F5B5A0C9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341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892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89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9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508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294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167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34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333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214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05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B6E79-C41C-47D4-B3EA-AE75877F27AE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5482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2C052-EC1E-4CF0-95B5-482407916A6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837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7715F-8C98-48F8-99A3-AA8F040ACC10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8645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Τίτλος, Αντικείμενο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0D3F8-AA93-4568-B6F7-5217DCB36C4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198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Τίτλος, Κείμενο και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ClipArt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E2820-62AF-4F34-9F91-5156F5B5A0C9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8209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6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492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006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687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434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422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937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64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46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42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08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92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73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istics.gr/portal/page/portal/ESY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jpe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4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hegarty_david/2238134704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nc/2.0/deed.en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arvard_food_pyramid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en.wikipedia.org/wiki/File:Blausen_0463_HeartAttack.png" TargetMode="Externa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mplificateur_de_luminance_pour_vasculaire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/2.5/deed.en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2.5/deed.en" TargetMode="External"/><Relationship Id="rId5" Type="http://schemas.openxmlformats.org/officeDocument/2006/relationships/hyperlink" Target="http://commons.wikimedia.org/wiki/User:Christian2003" TargetMode="External"/><Relationship Id="rId4" Type="http://schemas.openxmlformats.org/officeDocument/2006/relationships/hyperlink" Target="http://commons.wikimedia.org/wiki/File:Human_heart_with_coronary_arteries_new.png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Blausen_0463_HeartAttack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/3.0/deed.en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yocardial_infarction_ECG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Madhero88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12_Lead_EKG_ST_Elevation_tracing_color_coded.jpg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2.0/deed.en" TargetMode="External"/><Relationship Id="rId2" Type="http://schemas.openxmlformats.org/officeDocument/2006/relationships/hyperlink" Target="http://www.flickr.com/photos/gandhiji40/395241000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therosclerosis_diagram.gif" TargetMode="Externa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EhJJ" TargetMode="Externa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hyperlink" Target="http://en.wikipedia.org/wiki/File:AMI_pain_back.pn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en.wikipedia.org/wiki/File:AMI_pain_front.png" TargetMode="Externa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w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Παθολογική Νοσηλευτική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2"/>
            <a:ext cx="6400800" cy="217313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1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Στεφανιαία Νόσος (Στηθάγχη, Έμφραγμα Μυοκαρδίου)</a:t>
            </a:r>
          </a:p>
          <a:p>
            <a:r>
              <a:rPr lang="el-GR" sz="2400" dirty="0" err="1"/>
              <a:t>Νικολέττα</a:t>
            </a:r>
            <a:r>
              <a:rPr lang="el-GR" sz="2400" dirty="0"/>
              <a:t> </a:t>
            </a:r>
            <a:r>
              <a:rPr lang="el-GR" sz="2400" dirty="0" err="1"/>
              <a:t>Μάργαρη</a:t>
            </a:r>
            <a:r>
              <a:rPr lang="el-GR" sz="2400" dirty="0"/>
              <a:t> (</a:t>
            </a:r>
            <a:r>
              <a:rPr lang="en-US" sz="2400" dirty="0"/>
              <a:t>RN, PhD, MSc)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Νοσηλευτικής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89505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9227" y="5269682"/>
            <a:ext cx="35433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45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Τροποποιήσιμοι Παράγοντες Κινδύνου </a:t>
            </a:r>
            <a:r>
              <a:rPr lang="el-GR" sz="3600" b="0" dirty="0" smtClean="0"/>
              <a:t>(</a:t>
            </a:r>
            <a:r>
              <a:rPr lang="el-GR" sz="3200" b="0" dirty="0" smtClean="0"/>
              <a:t>Π</a:t>
            </a:r>
            <a:r>
              <a:rPr lang="el-GR" sz="3600" b="0" dirty="0" smtClean="0"/>
              <a:t>αθολογικές Καταστάσεις)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44827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b="1" dirty="0" smtClean="0">
                <a:solidFill>
                  <a:srgbClr val="820000"/>
                </a:solidFill>
              </a:rPr>
              <a:t>Υπέρταση,</a:t>
            </a:r>
            <a:endParaRPr lang="el-GR" sz="2400" b="1" dirty="0">
              <a:solidFill>
                <a:srgbClr val="820000"/>
              </a:solidFill>
            </a:endParaRPr>
          </a:p>
          <a:p>
            <a:pPr>
              <a:spcBef>
                <a:spcPts val="1800"/>
              </a:spcBef>
            </a:pPr>
            <a:r>
              <a:rPr lang="el-GR" sz="2400" b="1" dirty="0">
                <a:solidFill>
                  <a:srgbClr val="820000"/>
                </a:solidFill>
              </a:rPr>
              <a:t>Σακχαρώδης </a:t>
            </a:r>
            <a:r>
              <a:rPr lang="el-GR" sz="2400" b="1" dirty="0" smtClean="0">
                <a:solidFill>
                  <a:srgbClr val="820000"/>
                </a:solidFill>
              </a:rPr>
              <a:t>διαβήτης,</a:t>
            </a:r>
            <a:endParaRPr lang="el-GR" sz="2400" b="1" dirty="0">
              <a:solidFill>
                <a:srgbClr val="820000"/>
              </a:solidFill>
            </a:endParaRPr>
          </a:p>
          <a:p>
            <a:pPr>
              <a:spcBef>
                <a:spcPts val="1800"/>
              </a:spcBef>
            </a:pPr>
            <a:r>
              <a:rPr lang="el-GR" sz="2400" b="1" dirty="0" err="1">
                <a:solidFill>
                  <a:srgbClr val="820000"/>
                </a:solidFill>
              </a:rPr>
              <a:t>Υπερλιπιδαιμία</a:t>
            </a:r>
            <a:r>
              <a:rPr lang="el-GR" sz="2400" dirty="0"/>
              <a:t> αυξημένα επίπεδα χαμηλής πυκνότητας </a:t>
            </a:r>
            <a:r>
              <a:rPr lang="el-GR" sz="2400" dirty="0" err="1"/>
              <a:t>λιπωπρωτείνες</a:t>
            </a:r>
            <a:r>
              <a:rPr lang="el-GR" sz="2400" dirty="0"/>
              <a:t> – LDL (μεταφέρουν στο χοληστερόλη στο αίμα)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sp>
        <p:nvSpPr>
          <p:cNvPr id="5" name="Δεξιό βέλος 4" title="βέλος με φορά δεξιά"/>
          <p:cNvSpPr/>
          <p:nvPr/>
        </p:nvSpPr>
        <p:spPr>
          <a:xfrm>
            <a:off x="1619672" y="3284984"/>
            <a:ext cx="504056" cy="144016"/>
          </a:xfrm>
          <a:prstGeom prst="rightArrow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2123728" y="3126159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+mn-lt"/>
              </a:rPr>
              <a:t>εναπόθεση χοληστερόλης στα αρτηριακά τοιχώματα.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457200" y="3771757"/>
            <a:ext cx="8524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820000"/>
                </a:solidFill>
                <a:latin typeface="+mn-lt"/>
              </a:rPr>
              <a:t>Υψηλές ποσότητες </a:t>
            </a:r>
            <a:r>
              <a:rPr lang="en-US" sz="2400" b="1" dirty="0">
                <a:solidFill>
                  <a:srgbClr val="820000"/>
                </a:solidFill>
                <a:latin typeface="+mn-lt"/>
              </a:rPr>
              <a:t>HDL</a:t>
            </a:r>
            <a:r>
              <a:rPr lang="el-GR" sz="2400" b="1" dirty="0">
                <a:solidFill>
                  <a:srgbClr val="820000"/>
                </a:solidFill>
                <a:latin typeface="+mn-lt"/>
              </a:rPr>
              <a:t> </a:t>
            </a:r>
            <a:r>
              <a:rPr lang="el-GR" sz="2400" dirty="0">
                <a:latin typeface="+mn-lt"/>
              </a:rPr>
              <a:t>βοηθούν στην απομάκρυνση της χοληστερόλης από τα τοιχώματα των αρτηριών. &gt;35   </a:t>
            </a:r>
            <a:r>
              <a:rPr lang="en-US" sz="2400" dirty="0">
                <a:latin typeface="+mn-lt"/>
              </a:rPr>
              <a:t>mg/dl </a:t>
            </a:r>
            <a:r>
              <a:rPr lang="el-GR" sz="2400" dirty="0">
                <a:latin typeface="+mn-lt"/>
              </a:rPr>
              <a:t>αίματος μειώνουν τον κίνδυνο ΣΝ.</a:t>
            </a:r>
          </a:p>
        </p:txBody>
      </p:sp>
    </p:spTree>
    <p:extLst>
      <p:ext uri="{BB962C8B-B14F-4D97-AF65-F5344CB8AC3E}">
        <p14:creationId xmlns:p14="http://schemas.microsoft.com/office/powerpoint/2010/main" val="260614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Βιβλιογραφ</a:t>
            </a:r>
            <a:r>
              <a:rPr lang="el-GR" dirty="0"/>
              <a:t>ί</a:t>
            </a:r>
            <a:r>
              <a:rPr lang="el-GR" dirty="0" smtClean="0"/>
              <a:t>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2400"/>
              </a:spcBef>
            </a:pPr>
            <a:r>
              <a:rPr lang="el-GR" sz="3100" dirty="0"/>
              <a:t>Priscilla </a:t>
            </a:r>
            <a:r>
              <a:rPr lang="el-GR" sz="3100" dirty="0" err="1"/>
              <a:t>lemone</a:t>
            </a:r>
            <a:r>
              <a:rPr lang="el-GR" sz="3100" dirty="0"/>
              <a:t>, </a:t>
            </a:r>
            <a:r>
              <a:rPr lang="el-GR" sz="3100" dirty="0" err="1"/>
              <a:t>Karen</a:t>
            </a:r>
            <a:r>
              <a:rPr lang="el-GR" sz="3100" dirty="0"/>
              <a:t> </a:t>
            </a:r>
            <a:r>
              <a:rPr lang="el-GR" sz="3100" dirty="0" err="1"/>
              <a:t>Burke</a:t>
            </a:r>
            <a:r>
              <a:rPr lang="el-GR" sz="3100" dirty="0"/>
              <a:t>. Νοσηλευτική κριτική σκέψη κατά τη φροντίδα ασθενούς, Λαγός Δημήτριος, Αθήνα, 2011:713-724</a:t>
            </a:r>
          </a:p>
          <a:p>
            <a:pPr>
              <a:spcBef>
                <a:spcPts val="2400"/>
              </a:spcBef>
            </a:pPr>
            <a:r>
              <a:rPr lang="el-GR" sz="3100" dirty="0"/>
              <a:t> Αθανάτου Κ. Ελευθερία. Νοσηλευτική Φροντίδα Αρρώστου με προβλήματα του αναπνευστικού συστήματος </a:t>
            </a:r>
            <a:r>
              <a:rPr lang="el-GR" sz="3100" dirty="0" err="1"/>
              <a:t>Συστήματος</a:t>
            </a:r>
            <a:r>
              <a:rPr lang="el-GR" sz="3100" dirty="0"/>
              <a:t>. Κλινική Νοσηλευτική: Βασικές και Ειδικές Νοσηλείες, </a:t>
            </a:r>
            <a:r>
              <a:rPr lang="el-GR" sz="3100" dirty="0" err="1"/>
              <a:t>Παρισιάνος</a:t>
            </a:r>
            <a:r>
              <a:rPr lang="el-GR" sz="3100" dirty="0"/>
              <a:t>, Αθήνα, 2010 </a:t>
            </a:r>
          </a:p>
          <a:p>
            <a:pPr>
              <a:spcBef>
                <a:spcPts val="2400"/>
              </a:spcBef>
            </a:pPr>
            <a:r>
              <a:rPr lang="el-GR" sz="3100" dirty="0"/>
              <a:t>Σαχίνη – </a:t>
            </a:r>
            <a:r>
              <a:rPr lang="el-GR" sz="3100" dirty="0" err="1"/>
              <a:t>Καρδάση</a:t>
            </a:r>
            <a:r>
              <a:rPr lang="el-GR" sz="3100" dirty="0"/>
              <a:t> Αν. Πάνου Μ. Παθολογική και Χειρουργική Νοσηλευτική: Νοσηλευτικές Διαδικασίες. Φροντίδα Αρρώστου με προβλήματα από το Αναπνευστικό  Σύστημα, </a:t>
            </a:r>
            <a:r>
              <a:rPr lang="el-GR" sz="3100" dirty="0" err="1"/>
              <a:t>Τομος</a:t>
            </a:r>
            <a:r>
              <a:rPr lang="el-GR" sz="3100" dirty="0"/>
              <a:t> Ι, Βήτα, Αθήνα, 2007(Ανατύπωση)</a:t>
            </a:r>
          </a:p>
          <a:p>
            <a:pPr>
              <a:spcBef>
                <a:spcPts val="2400"/>
              </a:spcBef>
            </a:pPr>
            <a:r>
              <a:rPr lang="el-GR" sz="3100" dirty="0"/>
              <a:t>Εθνική Στατιστική Υπηρεσία Ελλάδας (Ε.Σ.Υ.Ε.). Στατιστική της φυσικής κίνησης του πληθυσμού της Ελλάδας. Διαχρονικές σειρές (2000-2005), </a:t>
            </a:r>
            <a:r>
              <a:rPr lang="el-GR" sz="3100" dirty="0" smtClean="0">
                <a:hlinkClick r:id="rId3"/>
              </a:rPr>
              <a:t>www statistics.gr. </a:t>
            </a:r>
            <a:endParaRPr lang="el-GR" sz="3100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295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428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43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err="1" smtClean="0"/>
              <a:t>Νικολέττα</a:t>
            </a:r>
            <a:r>
              <a:rPr lang="el-GR" sz="2000" dirty="0" smtClean="0"/>
              <a:t> </a:t>
            </a:r>
            <a:r>
              <a:rPr lang="el-GR" sz="2000" dirty="0" err="1" smtClean="0"/>
              <a:t>Μάργαρη</a:t>
            </a:r>
            <a:r>
              <a:rPr lang="el-GR" sz="2000" dirty="0" smtClean="0"/>
              <a:t> </a:t>
            </a:r>
            <a:r>
              <a:rPr lang="el-GR" sz="2000" dirty="0"/>
              <a:t>2014. </a:t>
            </a:r>
            <a:r>
              <a:rPr lang="el-GR" sz="2000" dirty="0" err="1"/>
              <a:t>Νικολέττα</a:t>
            </a:r>
            <a:r>
              <a:rPr lang="el-GR" sz="2000" dirty="0"/>
              <a:t> </a:t>
            </a:r>
            <a:r>
              <a:rPr lang="el-GR" sz="2000" dirty="0" err="1" smtClean="0"/>
              <a:t>Μάργαρη</a:t>
            </a:r>
            <a:r>
              <a:rPr lang="el-GR" sz="2000" dirty="0" smtClean="0"/>
              <a:t>. «Παθολογική Νοσηλευτική (Θ</a:t>
            </a:r>
            <a:r>
              <a:rPr lang="el-GR" sz="2000" dirty="0"/>
              <a:t>). Ενότητα 1: Στεφανιαία Νόσος (Στηθάγχη, Έμφραγμα Μυοκαρδίου</a:t>
            </a:r>
            <a:r>
              <a:rPr lang="el-GR" sz="2000" dirty="0" smtClean="0"/>
              <a:t>)».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72646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05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57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6386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5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Τροποποιήσιμοι Παράγοντες Κινδύνου </a:t>
            </a:r>
            <a:r>
              <a:rPr lang="el-GR" b="0" dirty="0" smtClean="0"/>
              <a:t>(Παθολογικές Καταστάσεις) </a:t>
            </a:r>
            <a:r>
              <a:rPr lang="el-GR" sz="3600" b="0" dirty="0" smtClean="0"/>
              <a:t>(2 </a:t>
            </a:r>
            <a:r>
              <a:rPr lang="el-GR" sz="3600" b="0" dirty="0"/>
              <a:t>από 2)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el-GR" sz="2400" b="1" dirty="0">
                <a:solidFill>
                  <a:srgbClr val="820000"/>
                </a:solidFill>
              </a:rPr>
              <a:t>Αυξημένα επίπεδα </a:t>
            </a:r>
            <a:r>
              <a:rPr lang="el-GR" sz="2400" b="1" dirty="0" err="1">
                <a:solidFill>
                  <a:srgbClr val="820000"/>
                </a:solidFill>
              </a:rPr>
              <a:t>ομοκυστείνης</a:t>
            </a:r>
            <a:r>
              <a:rPr lang="el-GR" sz="2400" b="1" dirty="0">
                <a:solidFill>
                  <a:srgbClr val="820000"/>
                </a:solidFill>
              </a:rPr>
              <a:t>. </a:t>
            </a:r>
            <a:r>
              <a:rPr lang="el-GR" sz="2400" dirty="0"/>
              <a:t>Η </a:t>
            </a:r>
            <a:r>
              <a:rPr lang="el-GR" sz="2400" dirty="0" err="1"/>
              <a:t>Ομοκυστεΐνη</a:t>
            </a:r>
            <a:r>
              <a:rPr lang="el-GR" sz="2400" dirty="0"/>
              <a:t> είναι ένα θειούχο </a:t>
            </a:r>
            <a:r>
              <a:rPr lang="el-GR" sz="2400" dirty="0" err="1"/>
              <a:t>αμινοξύ</a:t>
            </a:r>
            <a:r>
              <a:rPr lang="el-GR" sz="2400" dirty="0"/>
              <a:t> το οποίο παράγεται </a:t>
            </a:r>
            <a:r>
              <a:rPr lang="el-GR" sz="2400" dirty="0" err="1"/>
              <a:t>ενδοκυτταρίως</a:t>
            </a:r>
            <a:r>
              <a:rPr lang="el-GR" sz="2400" dirty="0"/>
              <a:t> από τον μεταβολισμό της </a:t>
            </a:r>
            <a:r>
              <a:rPr lang="el-GR" sz="2400" dirty="0" err="1"/>
              <a:t>Μεθειονίνης</a:t>
            </a:r>
            <a:r>
              <a:rPr lang="el-GR" sz="2400" dirty="0"/>
              <a:t> (ένα από τα απαραίτητα αμινοξέα</a:t>
            </a:r>
            <a:r>
              <a:rPr lang="el-GR" sz="2400" dirty="0" smtClean="0"/>
              <a:t>).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b="1" dirty="0">
                <a:solidFill>
                  <a:srgbClr val="820000"/>
                </a:solidFill>
              </a:rPr>
              <a:t> Μεταβολικό σύνδρομο. </a:t>
            </a:r>
            <a:r>
              <a:rPr lang="el-GR" sz="2400" dirty="0"/>
              <a:t>Είναι το άθροισμα παραγόντων κινδύνου που απαντώνται συχνά στον ίδιο </a:t>
            </a:r>
            <a:r>
              <a:rPr lang="el-GR" sz="2400" dirty="0" err="1"/>
              <a:t>άνθρωπο:κοιλιακή</a:t>
            </a:r>
            <a:r>
              <a:rPr lang="el-GR" sz="2400" dirty="0"/>
              <a:t> παχυσαρκία, </a:t>
            </a:r>
            <a:r>
              <a:rPr lang="el-GR" sz="2400" dirty="0" err="1"/>
              <a:t>υπερλιπιδαιμία</a:t>
            </a:r>
            <a:r>
              <a:rPr lang="el-GR" sz="2400" dirty="0"/>
              <a:t>, υπέρταση, αντίσταση στην ινσουλίνη, αυξημένη τάση για θρομβώσεις.</a:t>
            </a:r>
          </a:p>
          <a:p>
            <a:pPr>
              <a:spcBef>
                <a:spcPts val="36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077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Τροποποιήσιμοι παράγοντες </a:t>
            </a:r>
            <a:r>
              <a:rPr lang="el-GR" sz="4400" dirty="0" smtClean="0"/>
              <a:t>κινδύνου </a:t>
            </a:r>
            <a:r>
              <a:rPr lang="el-GR" sz="3600" b="0" dirty="0" smtClean="0"/>
              <a:t>παράγοντες </a:t>
            </a:r>
            <a:r>
              <a:rPr lang="el-GR" sz="3600" b="0" dirty="0"/>
              <a:t>που αφορούν τον τρόπο </a:t>
            </a:r>
            <a:r>
              <a:rPr lang="el-GR" sz="3600" b="0" dirty="0" smtClean="0"/>
              <a:t>ζωής (1 από 2)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400" b="1" dirty="0">
                <a:solidFill>
                  <a:srgbClr val="820000"/>
                </a:solidFill>
              </a:rPr>
              <a:t>Κάπνισμα. </a:t>
            </a:r>
          </a:p>
          <a:p>
            <a:pPr>
              <a:spcBef>
                <a:spcPts val="1200"/>
              </a:spcBef>
            </a:pPr>
            <a:r>
              <a:rPr lang="el-GR" sz="2600" dirty="0"/>
              <a:t>Το </a:t>
            </a:r>
            <a:r>
              <a:rPr lang="en-US" sz="2600" dirty="0"/>
              <a:t>CO </a:t>
            </a:r>
            <a:r>
              <a:rPr lang="el-GR" sz="2600" dirty="0"/>
              <a:t> προξενεί βλάβη στο αγγειακό ενδοθήλιο, προάγοντας την εναπόθεση χοληστερόλης. </a:t>
            </a:r>
          </a:p>
          <a:p>
            <a:pPr>
              <a:spcBef>
                <a:spcPts val="1200"/>
              </a:spcBef>
            </a:pPr>
            <a:r>
              <a:rPr lang="el-GR" sz="2600" dirty="0"/>
              <a:t>Η νικοτίνη προάγει την έκλυση </a:t>
            </a:r>
            <a:r>
              <a:rPr lang="el-GR" sz="2600" dirty="0" err="1"/>
              <a:t>κατεχολαμινών</a:t>
            </a:r>
            <a:r>
              <a:rPr lang="el-GR" sz="2600" dirty="0"/>
              <a:t>, αυξάνοντας την αρτηριακή πίεση, την καρδιακή συχνότητα και την κατανάλωση οξυγόνου από το μυοκάρδιο. Προκαλεί  </a:t>
            </a:r>
            <a:r>
              <a:rPr lang="el-GR" sz="2600" dirty="0" err="1"/>
              <a:t>αγγειοσύσπαση</a:t>
            </a:r>
            <a:r>
              <a:rPr lang="el-GR" sz="2600" dirty="0"/>
              <a:t>, μειώνει τα επίπεδα </a:t>
            </a:r>
            <a:r>
              <a:rPr lang="en-US" sz="2600" dirty="0"/>
              <a:t>HDL </a:t>
            </a:r>
            <a:r>
              <a:rPr lang="el-GR" sz="2600" dirty="0"/>
              <a:t>και αυξάνει </a:t>
            </a:r>
            <a:r>
              <a:rPr lang="el-GR" sz="2600" dirty="0" smtClean="0"/>
              <a:t>τη </a:t>
            </a:r>
            <a:r>
              <a:rPr lang="el-GR" sz="2600" dirty="0" err="1"/>
              <a:t>συγκολλητικότη</a:t>
            </a:r>
            <a:r>
              <a:rPr lang="el-GR" sz="2600" dirty="0"/>
              <a:t> </a:t>
            </a:r>
            <a:r>
              <a:rPr lang="el-GR" sz="2600" dirty="0" smtClean="0"/>
              <a:t>των αιμοπεταλίων</a:t>
            </a:r>
            <a:r>
              <a:rPr lang="el-GR" sz="2600" dirty="0"/>
              <a:t>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5002907"/>
            <a:ext cx="1855093" cy="1855093"/>
          </a:xfrm>
          <a:prstGeom prst="rect">
            <a:avLst/>
          </a:prstGeom>
        </p:spPr>
      </p:pic>
      <p:sp>
        <p:nvSpPr>
          <p:cNvPr id="6" name="Rectangle 10"/>
          <p:cNvSpPr/>
          <p:nvPr/>
        </p:nvSpPr>
        <p:spPr>
          <a:xfrm>
            <a:off x="2591814" y="6356350"/>
            <a:ext cx="3023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No-Smoking Logo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by 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David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Hegarty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	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available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under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CC BY-NC 2.0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066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Τροποποιήσιμοι παράγοντες </a:t>
            </a:r>
            <a:r>
              <a:rPr lang="el-GR" sz="4400" dirty="0" smtClean="0"/>
              <a:t>κινδύνου </a:t>
            </a:r>
            <a:r>
              <a:rPr lang="el-GR" sz="3600" b="0" dirty="0" smtClean="0"/>
              <a:t>παράγοντες </a:t>
            </a:r>
            <a:r>
              <a:rPr lang="el-GR" sz="3600" b="0" dirty="0"/>
              <a:t>που αφορούν τον τρόπο </a:t>
            </a:r>
            <a:r>
              <a:rPr lang="el-GR" sz="3600" b="0" dirty="0" smtClean="0"/>
              <a:t>ζωής (2 από 2)</a:t>
            </a:r>
            <a:endParaRPr lang="el-GR" sz="36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200"/>
              </a:spcBef>
            </a:pPr>
            <a:r>
              <a:rPr lang="el-GR" sz="2400" b="1" dirty="0">
                <a:solidFill>
                  <a:srgbClr val="820000"/>
                </a:solidFill>
              </a:rPr>
              <a:t>Παχύσαρκοι</a:t>
            </a:r>
            <a:r>
              <a:rPr lang="el-GR" sz="2400" dirty="0"/>
              <a:t> άνω των 50 ετών έχουν διπλάσια συχνότητα ΣΝ</a:t>
            </a:r>
            <a:r>
              <a:rPr lang="el-GR" sz="2400" dirty="0" smtClean="0"/>
              <a:t>.</a:t>
            </a:r>
            <a:endParaRPr lang="el-GR" sz="2400" dirty="0"/>
          </a:p>
          <a:p>
            <a:pPr>
              <a:spcBef>
                <a:spcPts val="4200"/>
              </a:spcBef>
            </a:pPr>
            <a:r>
              <a:rPr lang="el-GR" sz="2400" b="1" dirty="0">
                <a:solidFill>
                  <a:srgbClr val="820000"/>
                </a:solidFill>
              </a:rPr>
              <a:t>Η φυσική άσκηση </a:t>
            </a:r>
            <a:r>
              <a:rPr lang="el-GR" sz="2400" dirty="0"/>
              <a:t>αυξάνει την παροχή οξυγόνου στον καρδιακό μυ, μειώνει τις απαιτήσεις για οξυγόνο και καρδιακό έργο, μειώνει την αρτηριακή πίεση, τα λιπίδια, τη </a:t>
            </a:r>
            <a:r>
              <a:rPr lang="el-GR" sz="2400" dirty="0" err="1"/>
              <a:t>συγκολλητικότητα</a:t>
            </a:r>
            <a:r>
              <a:rPr lang="el-GR" sz="2400" dirty="0"/>
              <a:t> των αιμοπεταλίων και το σωματικό βάρος.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505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1505" y="1170694"/>
            <a:ext cx="5370671" cy="5040313"/>
          </a:xfr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Πυραμίδα διατροφής του </a:t>
            </a:r>
            <a:r>
              <a:rPr lang="en-US" dirty="0" smtClean="0"/>
              <a:t>Harvard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1151620" y="2270052"/>
            <a:ext cx="3430724" cy="682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7"/>
          <p:cNvCxnSpPr/>
          <p:nvPr/>
        </p:nvCxnSpPr>
        <p:spPr>
          <a:xfrm>
            <a:off x="827584" y="3490796"/>
            <a:ext cx="3371201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9811" y="1819041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ΜΗΝΙΑΙΑ</a:t>
            </a:r>
            <a:endParaRPr lang="el-GR" sz="22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5516" y="2914448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ΕΒΔΟΜΑΔΙΑΙΑ</a:t>
            </a:r>
            <a:endParaRPr lang="el-GR" sz="22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968" y="3606452"/>
            <a:ext cx="20556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ΚΑΘΗΜΕΡΙΝΑ</a:t>
            </a:r>
            <a:endParaRPr lang="el-GR" sz="22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9752" y="3090686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Νερό </a:t>
            </a:r>
            <a:endParaRPr lang="el-GR" sz="20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62371" y="3982664"/>
            <a:ext cx="1209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Κρασί με μέτρο</a:t>
            </a:r>
            <a:endParaRPr lang="el-GR" sz="20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6016" y="1424738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Κρέας </a:t>
            </a:r>
            <a:endParaRPr lang="el-GR" sz="20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92080" y="2420888"/>
            <a:ext cx="901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Γλυκά </a:t>
            </a:r>
            <a:endParaRPr lang="el-GR" sz="20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5659" y="2914448"/>
            <a:ext cx="2912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Αυγά, Πουλερικά, Ψάρια</a:t>
            </a:r>
            <a:endParaRPr lang="el-GR" sz="20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35958" y="3490796"/>
            <a:ext cx="3055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Γαλακτοκομικά, Ελαιόλαδο</a:t>
            </a:r>
            <a:endParaRPr lang="el-GR" sz="2000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39146" y="4136552"/>
            <a:ext cx="2117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Λαχανικά, Φρούτα</a:t>
            </a:r>
            <a:endParaRPr lang="el-GR" sz="2000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68849" y="4665948"/>
            <a:ext cx="2475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Φασόλια, Όσπρια, Ξηροί καρποί </a:t>
            </a:r>
            <a:endParaRPr lang="el-GR" sz="2000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4747866"/>
            <a:ext cx="26282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Αδρά επεξεργασμένα δημητριακά και προϊόντα τους</a:t>
            </a:r>
            <a:endParaRPr lang="el-GR" sz="2000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17851" y="5573473"/>
            <a:ext cx="2872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ΦΥΣΙΚΗ ΔΡΑΣΤΗΡΙΟΤΗΤΑ</a:t>
            </a:r>
            <a:endParaRPr lang="el-GR" sz="2000" dirty="0">
              <a:latin typeface="+mn-lt"/>
            </a:endParaRPr>
          </a:p>
        </p:txBody>
      </p:sp>
      <p:sp>
        <p:nvSpPr>
          <p:cNvPr id="25" name="Rectangle 10"/>
          <p:cNvSpPr/>
          <p:nvPr/>
        </p:nvSpPr>
        <p:spPr>
          <a:xfrm>
            <a:off x="2373173" y="6320610"/>
            <a:ext cx="3961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Harvard food pyramid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by 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Stephaniegreenwood	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available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under public domain</a:t>
            </a:r>
          </a:p>
        </p:txBody>
      </p:sp>
    </p:spTree>
    <p:extLst>
      <p:ext uri="{BB962C8B-B14F-4D97-AF65-F5344CB8AC3E}">
        <p14:creationId xmlns:p14="http://schemas.microsoft.com/office/powerpoint/2010/main" val="204367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Αθηροσκλήρωση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el-GR" sz="2400" dirty="0" smtClean="0"/>
              <a:t>Η αθηροσκλήρωση είναι το κύριο αίτιο της μειωμένης αιματικής ροής.</a:t>
            </a:r>
          </a:p>
          <a:p>
            <a:pPr>
              <a:spcBef>
                <a:spcPts val="3600"/>
              </a:spcBef>
            </a:pPr>
            <a:r>
              <a:rPr lang="el-GR" sz="2400" dirty="0" smtClean="0"/>
              <a:t>Η </a:t>
            </a:r>
            <a:r>
              <a:rPr lang="el-GR" sz="2400" dirty="0" err="1" smtClean="0"/>
              <a:t>αθηροσκληρωτική</a:t>
            </a:r>
            <a:r>
              <a:rPr lang="el-GR" sz="2400" dirty="0" smtClean="0"/>
              <a:t> εξεργασία υπάρχει σε κάποιο βαθμό σε όλες τις ηλικίες και στα δύο φύλα, αλλά η έκτασή της διαφέρει σε κάθε άτομο και κατά ένα μέρος εξαρτάται: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l-GR" sz="2400" dirty="0" smtClean="0"/>
              <a:t>από το γενετικό υπόστρωμα,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l-GR" sz="2400" dirty="0" smtClean="0"/>
              <a:t>τους παράγοντες κινδύνου και τις τοπικές </a:t>
            </a:r>
            <a:r>
              <a:rPr lang="el-GR" sz="2400" dirty="0" err="1" smtClean="0"/>
              <a:t>αιμοδυναμικές</a:t>
            </a:r>
            <a:r>
              <a:rPr lang="el-GR" sz="2400" dirty="0" smtClean="0"/>
              <a:t> συνθήκες. 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269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Σχηματισμός </a:t>
            </a:r>
            <a:r>
              <a:rPr lang="el-GR" sz="4400" dirty="0" err="1"/>
              <a:t>αθηρωματικής</a:t>
            </a:r>
            <a:r>
              <a:rPr lang="el-GR" sz="4400" dirty="0"/>
              <a:t> πλάκας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el-GR" sz="2400" dirty="0"/>
              <a:t>Όταν το ενδοθήλιο έρχεται σε επαφή με παράγοντες κινδύνου, προκαλείται </a:t>
            </a:r>
            <a:r>
              <a:rPr lang="el-GR" sz="2400" b="1" dirty="0">
                <a:solidFill>
                  <a:srgbClr val="820000"/>
                </a:solidFill>
              </a:rPr>
              <a:t>βλάβη του ενδοθηλίου, </a:t>
            </a:r>
            <a:r>
              <a:rPr lang="el-GR" sz="2400" dirty="0"/>
              <a:t>η οποία οδηγεί σε ελάττωση της εξαρτώμενης από το ενδοθήλιο αγγειοδιαστολής και τοπική κατάσταση (δυσλειτουργία του ενδοθηλίου) που ευνοεί τη θρόμβωση. </a:t>
            </a:r>
          </a:p>
          <a:p>
            <a:pPr>
              <a:spcBef>
                <a:spcPts val="3600"/>
              </a:spcBef>
            </a:pPr>
            <a:r>
              <a:rPr lang="el-GR" sz="2400" dirty="0"/>
              <a:t>Η αλλοίωση αυτή έχει ως αποτέλεσμα τη </a:t>
            </a:r>
            <a:r>
              <a:rPr lang="el-GR" sz="2400" b="1" dirty="0">
                <a:solidFill>
                  <a:srgbClr val="820000"/>
                </a:solidFill>
              </a:rPr>
              <a:t>συσσώρευση </a:t>
            </a:r>
            <a:r>
              <a:rPr lang="el-GR" sz="2400" b="1" dirty="0" err="1">
                <a:solidFill>
                  <a:srgbClr val="820000"/>
                </a:solidFill>
              </a:rPr>
              <a:t>μακροφάγων</a:t>
            </a:r>
            <a:r>
              <a:rPr lang="el-GR" sz="2400" dirty="0"/>
              <a:t> (που προέρχονται από μονοπύρηνα της κυκλοφορίας) </a:t>
            </a:r>
            <a:r>
              <a:rPr lang="el-GR" sz="2400" b="1" dirty="0">
                <a:solidFill>
                  <a:srgbClr val="820000"/>
                </a:solidFill>
              </a:rPr>
              <a:t>και λιπιδίων </a:t>
            </a:r>
            <a:r>
              <a:rPr lang="el-GR" sz="2400" dirty="0"/>
              <a:t>(κυρίως </a:t>
            </a:r>
            <a:r>
              <a:rPr lang="el-GR" sz="2400" dirty="0" err="1"/>
              <a:t>λιποπρωτεϊνών</a:t>
            </a:r>
            <a:r>
              <a:rPr lang="el-GR" sz="2400" dirty="0"/>
              <a:t> χαμηλής πυκνότητας) στη θέση της αγγειακής βλάβης.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974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Σχηματισμός </a:t>
            </a:r>
            <a:r>
              <a:rPr lang="el-GR" sz="4400" dirty="0" err="1"/>
              <a:t>αθηρωματικής</a:t>
            </a:r>
            <a:r>
              <a:rPr lang="el-GR" sz="4400" dirty="0"/>
              <a:t> πλάκας </a:t>
            </a:r>
            <a:r>
              <a:rPr lang="el-GR" dirty="0"/>
              <a:t/>
            </a:r>
            <a:br>
              <a:rPr lang="el-GR" dirty="0"/>
            </a:b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2)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el-GR" sz="2400" dirty="0"/>
              <a:t>Οι μερικώς οξειδωμένες </a:t>
            </a:r>
            <a:r>
              <a:rPr lang="el-GR" sz="2400" dirty="0" err="1"/>
              <a:t>λιποπρωτεΐνες</a:t>
            </a:r>
            <a:r>
              <a:rPr lang="el-GR" sz="2400" dirty="0"/>
              <a:t> χαμηλής πυκνότητας οξειδώνονται περαιτέρω από τα </a:t>
            </a:r>
            <a:r>
              <a:rPr lang="el-GR" sz="2400" dirty="0" err="1"/>
              <a:t>μακροφάγα</a:t>
            </a:r>
            <a:r>
              <a:rPr lang="el-GR" sz="2400" dirty="0"/>
              <a:t>, προσλαμβάνονται από ειδικούς υποδοχείς τους, τους υποδοχείς – εκκαθαριστές (</a:t>
            </a:r>
            <a:r>
              <a:rPr lang="el-GR" sz="2400" dirty="0" err="1"/>
              <a:t>scavenger</a:t>
            </a:r>
            <a:r>
              <a:rPr lang="el-GR" sz="2400" dirty="0"/>
              <a:t> </a:t>
            </a:r>
            <a:r>
              <a:rPr lang="el-GR" sz="2400" dirty="0" err="1"/>
              <a:t>receptors</a:t>
            </a:r>
            <a:r>
              <a:rPr lang="el-GR" sz="2400" dirty="0"/>
              <a:t>) και εισέρχονται </a:t>
            </a:r>
            <a:r>
              <a:rPr lang="el-GR" sz="2400" dirty="0" err="1"/>
              <a:t>σ’αυτά</a:t>
            </a:r>
            <a:r>
              <a:rPr lang="el-GR" sz="2400" dirty="0"/>
              <a:t>, δημιουργώντας </a:t>
            </a:r>
            <a:r>
              <a:rPr lang="el-GR" sz="2400" b="1" dirty="0">
                <a:solidFill>
                  <a:srgbClr val="820000"/>
                </a:solidFill>
              </a:rPr>
              <a:t>αφρώδη κύτταρα. </a:t>
            </a:r>
          </a:p>
          <a:p>
            <a:pPr>
              <a:spcBef>
                <a:spcPts val="3600"/>
              </a:spcBef>
            </a:pPr>
            <a:r>
              <a:rPr lang="el-GR" sz="2400" dirty="0"/>
              <a:t>Σωροί τέτοιων αφρωδών κυττάρων αποτελούν την πρώτη ορατή αλλοίωση της </a:t>
            </a:r>
            <a:r>
              <a:rPr lang="el-GR" sz="2400" b="1" dirty="0" err="1">
                <a:solidFill>
                  <a:srgbClr val="820000"/>
                </a:solidFill>
              </a:rPr>
              <a:t>αθηροσκλήρυνσης</a:t>
            </a:r>
            <a:r>
              <a:rPr lang="el-GR" sz="2400" b="1" dirty="0">
                <a:solidFill>
                  <a:srgbClr val="820000"/>
                </a:solidFill>
              </a:rPr>
              <a:t>,</a:t>
            </a:r>
            <a:r>
              <a:rPr lang="el-GR" sz="2400" dirty="0"/>
              <a:t> τη </a:t>
            </a:r>
            <a:r>
              <a:rPr lang="el-GR" sz="2400" b="1" dirty="0">
                <a:solidFill>
                  <a:srgbClr val="820000"/>
                </a:solidFill>
              </a:rPr>
              <a:t>λιπώδη ράβδωση. </a:t>
            </a:r>
          </a:p>
          <a:p>
            <a:pPr>
              <a:spcBef>
                <a:spcPts val="36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000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Στάδια </a:t>
            </a:r>
            <a:r>
              <a:rPr lang="el-GR" dirty="0" err="1" smtClean="0"/>
              <a:t>Αθηρογένεσης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229600" cy="406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Ορθογώνιο 5"/>
          <p:cNvSpPr/>
          <p:nvPr/>
        </p:nvSpPr>
        <p:spPr>
          <a:xfrm>
            <a:off x="1397275" y="5659600"/>
            <a:ext cx="62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latin typeface="+mn-lt"/>
              </a:rPr>
              <a:t>Από: Κλινική </a:t>
            </a:r>
            <a:r>
              <a:rPr lang="el-GR" sz="2000" dirty="0" err="1">
                <a:latin typeface="+mn-lt"/>
              </a:rPr>
              <a:t>Διαιτολογία</a:t>
            </a:r>
            <a:r>
              <a:rPr lang="el-GR" sz="2000" dirty="0">
                <a:latin typeface="+mn-lt"/>
              </a:rPr>
              <a:t> και Διατροφή με στοιχεία Παθολογίας, Αντώνιος </a:t>
            </a:r>
            <a:r>
              <a:rPr lang="el-GR" sz="2000" dirty="0" err="1">
                <a:latin typeface="+mn-lt"/>
              </a:rPr>
              <a:t>Ζαμπέλας</a:t>
            </a:r>
            <a:r>
              <a:rPr lang="el-GR" sz="2000" dirty="0">
                <a:latin typeface="+mn-lt"/>
              </a:rPr>
              <a:t>, εκδόσεις Πασχαλίδης </a:t>
            </a:r>
          </a:p>
        </p:txBody>
      </p:sp>
    </p:spTree>
    <p:extLst>
      <p:ext uri="{BB962C8B-B14F-4D97-AF65-F5344CB8AC3E}">
        <p14:creationId xmlns:p14="http://schemas.microsoft.com/office/powerpoint/2010/main" val="382875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pic>
        <p:nvPicPr>
          <p:cNvPr id="5" name="Picture 2" descr="msotw9_temp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5685783" cy="38884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  <p:extLst>
      <p:ext uri="{BB962C8B-B14F-4D97-AF65-F5344CB8AC3E}">
        <p14:creationId xmlns:p14="http://schemas.microsoft.com/office/powerpoint/2010/main" val="59350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Ασθενής Με Στεφανιαία Νόσο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957519"/>
            <a:ext cx="2928446" cy="2944837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1268760"/>
            <a:ext cx="2715766" cy="3621021"/>
          </a:xfrm>
          <a:prstGeom prst="rect">
            <a:avLst/>
          </a:prstGeom>
        </p:spPr>
      </p:pic>
      <p:sp>
        <p:nvSpPr>
          <p:cNvPr id="7" name="Rectangle 10"/>
          <p:cNvSpPr/>
          <p:nvPr/>
        </p:nvSpPr>
        <p:spPr>
          <a:xfrm>
            <a:off x="5328491" y="4902356"/>
            <a:ext cx="3023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Blausen 0463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HeartAttack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by 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Dcoetzee	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available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under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CC BY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706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10344" y="3356992"/>
            <a:ext cx="2818656" cy="432048"/>
          </a:xfrm>
          <a:ln>
            <a:solidFill>
              <a:srgbClr val="004A82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400" dirty="0" smtClean="0"/>
              <a:t>Σταθερή στηθάγχη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3029000" y="1800200"/>
            <a:ext cx="2592288" cy="432048"/>
          </a:xfrm>
          <a:prstGeom prst="rect">
            <a:avLst/>
          </a:prstGeom>
          <a:ln>
            <a:solidFill>
              <a:srgbClr val="004A82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400" dirty="0" smtClean="0"/>
              <a:t>Στένωση αρτηρίας</a:t>
            </a:r>
            <a:endParaRPr lang="el-GR" sz="2400" dirty="0"/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179512" y="2492896"/>
            <a:ext cx="4176464" cy="432048"/>
          </a:xfrm>
          <a:prstGeom prst="rect">
            <a:avLst/>
          </a:prstGeom>
          <a:ln>
            <a:solidFill>
              <a:srgbClr val="004A82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400" dirty="0" smtClean="0"/>
              <a:t>Σοβαρή στένωση χωρίς ρήξεις</a:t>
            </a:r>
            <a:endParaRPr lang="el-GR" sz="2400" dirty="0"/>
          </a:p>
        </p:txBody>
      </p: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4942384" y="2492896"/>
            <a:ext cx="3744416" cy="432048"/>
          </a:xfrm>
          <a:prstGeom prst="rect">
            <a:avLst/>
          </a:prstGeom>
          <a:ln>
            <a:solidFill>
              <a:srgbClr val="004A82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400" dirty="0" smtClean="0"/>
              <a:t>Ρήξη της πλάκας - Θρόμβος</a:t>
            </a:r>
            <a:endParaRPr lang="el-GR" sz="2400" dirty="0"/>
          </a:p>
        </p:txBody>
      </p:sp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5734472" y="3382319"/>
            <a:ext cx="3331646" cy="425164"/>
          </a:xfrm>
          <a:prstGeom prst="rect">
            <a:avLst/>
          </a:prstGeom>
          <a:ln>
            <a:solidFill>
              <a:srgbClr val="004A82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400" dirty="0" smtClean="0"/>
              <a:t>Αποφρακτικός θρόμβος</a:t>
            </a:r>
            <a:endParaRPr lang="el-GR" sz="2400" dirty="0"/>
          </a:p>
        </p:txBody>
      </p:sp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2915816" y="3978883"/>
            <a:ext cx="3133328" cy="440989"/>
          </a:xfrm>
          <a:prstGeom prst="rect">
            <a:avLst/>
          </a:prstGeom>
          <a:ln>
            <a:solidFill>
              <a:srgbClr val="004A82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400" dirty="0" err="1" smtClean="0"/>
              <a:t>Τοιχωματικός</a:t>
            </a:r>
            <a:r>
              <a:rPr lang="el-GR" sz="2400" dirty="0" smtClean="0"/>
              <a:t> θρόμβος</a:t>
            </a:r>
            <a:endParaRPr lang="el-GR" sz="2400" dirty="0"/>
          </a:p>
        </p:txBody>
      </p:sp>
      <p:sp>
        <p:nvSpPr>
          <p:cNvPr id="10" name="Θέση περιεχομένου 2"/>
          <p:cNvSpPr txBox="1">
            <a:spLocks/>
          </p:cNvSpPr>
          <p:nvPr/>
        </p:nvSpPr>
        <p:spPr>
          <a:xfrm>
            <a:off x="2915816" y="1196752"/>
            <a:ext cx="2818656" cy="432048"/>
          </a:xfrm>
          <a:prstGeom prst="rect">
            <a:avLst/>
          </a:prstGeom>
          <a:ln>
            <a:solidFill>
              <a:srgbClr val="004A82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400" smtClean="0"/>
              <a:t>Αθηρωματική Πλάκα</a:t>
            </a:r>
            <a:endParaRPr lang="el-GR" sz="2400" dirty="0"/>
          </a:p>
        </p:txBody>
      </p:sp>
      <p:sp>
        <p:nvSpPr>
          <p:cNvPr id="11" name="Θέση περιεχομένου 2"/>
          <p:cNvSpPr txBox="1">
            <a:spLocks/>
          </p:cNvSpPr>
          <p:nvPr/>
        </p:nvSpPr>
        <p:spPr>
          <a:xfrm>
            <a:off x="2114217" y="4671579"/>
            <a:ext cx="2818656" cy="432048"/>
          </a:xfrm>
          <a:prstGeom prst="rect">
            <a:avLst/>
          </a:prstGeom>
          <a:ln>
            <a:solidFill>
              <a:srgbClr val="004A82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400" dirty="0" smtClean="0"/>
              <a:t>Ασταθής στηθάγχη</a:t>
            </a:r>
            <a:endParaRPr lang="el-GR" sz="2400" dirty="0"/>
          </a:p>
        </p:txBody>
      </p:sp>
      <p:sp>
        <p:nvSpPr>
          <p:cNvPr id="12" name="Θέση περιεχομένου 2"/>
          <p:cNvSpPr txBox="1">
            <a:spLocks/>
          </p:cNvSpPr>
          <p:nvPr/>
        </p:nvSpPr>
        <p:spPr>
          <a:xfrm>
            <a:off x="5386658" y="4671579"/>
            <a:ext cx="3679460" cy="432048"/>
          </a:xfrm>
          <a:prstGeom prst="rect">
            <a:avLst/>
          </a:prstGeom>
          <a:ln>
            <a:solidFill>
              <a:srgbClr val="004A82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400" dirty="0" smtClean="0"/>
              <a:t>Οξύ έμφραγμα μυοκαρδίου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2925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Α. </a:t>
            </a:r>
            <a:r>
              <a:rPr lang="el-GR" dirty="0" smtClean="0"/>
              <a:t>Στηθάγχη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400" dirty="0"/>
              <a:t>Στηθάγχη ονομάζεται ο θωρακικός πόνος που προκαλείται από </a:t>
            </a:r>
            <a:r>
              <a:rPr lang="el-GR" sz="2400" b="1" dirty="0">
                <a:solidFill>
                  <a:srgbClr val="820000"/>
                </a:solidFill>
              </a:rPr>
              <a:t>μειωμένη στεφανιαία ροή, </a:t>
            </a:r>
            <a:r>
              <a:rPr lang="el-GR" sz="2400" dirty="0"/>
              <a:t>η οποία προκαλεί πρόσκαιρη διαταραχή της ισορροπίας μεταξύ της άρδευσης και των απαιτήσεων του μυοκαρδίου..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Η στηθάγχη οφείλεται σε </a:t>
            </a:r>
            <a:r>
              <a:rPr lang="el-GR" sz="2400" b="1" dirty="0">
                <a:solidFill>
                  <a:srgbClr val="820000"/>
                </a:solidFill>
              </a:rPr>
              <a:t>παροδική ισχαιμία </a:t>
            </a:r>
            <a:r>
              <a:rPr lang="el-GR" sz="2400" dirty="0"/>
              <a:t>του μυοκαρδίου, η οποία συμβαίνει όταν οι ανάγκες του σε οξυγόνο είναι αυξημένες ενώ η προσφορά οξυγόνου μειωμένη, λόγω σημαντικής στένωσης του αυλού στεφανιαίου αγγείου από </a:t>
            </a:r>
            <a:r>
              <a:rPr lang="el-GR" sz="2400" dirty="0" err="1"/>
              <a:t>αρτηριοσκληρυντικές</a:t>
            </a:r>
            <a:r>
              <a:rPr lang="el-GR" sz="2400" dirty="0"/>
              <a:t> βλάβες. Μπορεί επίσης να οφείλεται σε άλλες αιτίες, όπως αορτίτιδα ή στένωση της αορτικής βαλβίδας.</a:t>
            </a:r>
          </a:p>
          <a:p>
            <a:pPr>
              <a:spcBef>
                <a:spcPts val="24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085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Κλινικές Εκδηλώσεις Στηθάγχης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el-GR" sz="2400" b="1" dirty="0">
                <a:solidFill>
                  <a:srgbClr val="820000"/>
                </a:solidFill>
              </a:rPr>
              <a:t>Θωρακικός πόνος: </a:t>
            </a:r>
            <a:r>
              <a:rPr lang="el-GR" sz="2400" dirty="0"/>
              <a:t>Ο πόνος μπορεί να είναι ήπιος ή ισχυρός και να περιγράφεται από τον ασθενή σαν σφίξιμο, κάψιμο, βάρος, μούδιασμα ή πνιγμονή με αγωνιώδη χαρακτήρα.</a:t>
            </a:r>
          </a:p>
          <a:p>
            <a:pPr>
              <a:spcBef>
                <a:spcPts val="3600"/>
              </a:spcBef>
            </a:pPr>
            <a:r>
              <a:rPr lang="el-GR" sz="2400" dirty="0"/>
              <a:t>Μπορεί επίσης να εντοπίζεται </a:t>
            </a:r>
            <a:r>
              <a:rPr lang="el-GR" sz="2400" u="sng" dirty="0"/>
              <a:t>ή να αντανακλάται </a:t>
            </a:r>
            <a:r>
              <a:rPr lang="el-GR" sz="2400" dirty="0"/>
              <a:t>στην κάτω γνάθο, στο λαιμό, στον αριστερό ή και στους δύο βραχίονες, αγκώνες και καρπούς. </a:t>
            </a:r>
          </a:p>
          <a:p>
            <a:pPr>
              <a:spcBef>
                <a:spcPts val="3600"/>
              </a:spcBef>
            </a:pPr>
            <a:r>
              <a:rPr lang="el-GR" sz="2400" b="1" dirty="0" err="1">
                <a:solidFill>
                  <a:srgbClr val="820000"/>
                </a:solidFill>
              </a:rPr>
              <a:t>Συνοδές</a:t>
            </a:r>
            <a:r>
              <a:rPr lang="el-GR" sz="2400" b="1" dirty="0">
                <a:solidFill>
                  <a:srgbClr val="820000"/>
                </a:solidFill>
              </a:rPr>
              <a:t> εκδηλώσεις: </a:t>
            </a:r>
            <a:r>
              <a:rPr lang="el-GR" sz="2400" dirty="0"/>
              <a:t>δύσπνοια, ωχρότητα ταχυκαρδία, αίσθημα αγωνίας και φόβου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394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Στηθάγχη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700808"/>
            <a:ext cx="531761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591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Στηθάγχη</a:t>
            </a:r>
            <a:r>
              <a:rPr lang="en-US" dirty="0" smtClean="0"/>
              <a:t> – </a:t>
            </a:r>
            <a:r>
              <a:rPr lang="el-GR" dirty="0" smtClean="0"/>
              <a:t>παράγοντες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4200"/>
              </a:spcBef>
            </a:pPr>
            <a:r>
              <a:rPr lang="el-GR" sz="2400" dirty="0"/>
              <a:t>Εκλυτικοί παράγοντες: άσκηση ή δραστηριότητα, έντονη συγκίνηση, στρες, ψύχος βαρύ γεύμα</a:t>
            </a:r>
          </a:p>
          <a:p>
            <a:pPr>
              <a:spcBef>
                <a:spcPts val="4200"/>
              </a:spcBef>
            </a:pPr>
            <a:r>
              <a:rPr lang="el-GR" sz="2400" dirty="0"/>
              <a:t>Παράγοντες που ανακουφίζουν: ανάπαυση, αλλαγή θέσης, νιτρογλυκερίνη.</a:t>
            </a:r>
          </a:p>
          <a:p>
            <a:pPr>
              <a:spcBef>
                <a:spcPts val="42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27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Είδη Στηθάγχης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2438" indent="-452438" defTabSz="452438">
              <a:spcBef>
                <a:spcPts val="3600"/>
              </a:spcBef>
            </a:pPr>
            <a:r>
              <a:rPr lang="el-GR" sz="2400" dirty="0"/>
              <a:t>Σταθερή </a:t>
            </a:r>
            <a:r>
              <a:rPr lang="el-GR" sz="2400" dirty="0" smtClean="0"/>
              <a:t>στηθάγχη,</a:t>
            </a:r>
            <a:endParaRPr lang="el-GR" sz="2400" dirty="0"/>
          </a:p>
          <a:p>
            <a:pPr marL="452438" indent="-452438" defTabSz="722313">
              <a:spcBef>
                <a:spcPts val="3600"/>
              </a:spcBef>
            </a:pPr>
            <a:r>
              <a:rPr lang="el-GR" sz="2400" dirty="0"/>
              <a:t>Ασταθής </a:t>
            </a:r>
            <a:r>
              <a:rPr lang="el-GR" sz="2400" dirty="0" smtClean="0"/>
              <a:t>στηθάγχη,</a:t>
            </a:r>
            <a:endParaRPr lang="el-GR" sz="2400" dirty="0"/>
          </a:p>
          <a:p>
            <a:pPr marL="452438" indent="-452438" defTabSz="722313">
              <a:spcBef>
                <a:spcPts val="3600"/>
              </a:spcBef>
            </a:pPr>
            <a:r>
              <a:rPr lang="el-GR" sz="2400" dirty="0"/>
              <a:t>Στηθάγχη </a:t>
            </a:r>
            <a:r>
              <a:rPr lang="en-US" sz="2400" cap="small" dirty="0" err="1" smtClean="0"/>
              <a:t>prinzmetal</a:t>
            </a:r>
            <a:r>
              <a:rPr lang="el-GR" sz="2400" cap="small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326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Σταθερή </a:t>
            </a:r>
            <a:r>
              <a:rPr lang="el-GR" sz="4400" dirty="0" smtClean="0"/>
              <a:t>Στηθάγχη </a:t>
            </a:r>
            <a:br>
              <a:rPr lang="el-GR" sz="4400" dirty="0" smtClean="0"/>
            </a:b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3000"/>
              </a:spcBef>
              <a:buNone/>
            </a:pPr>
            <a:r>
              <a:rPr lang="el-GR" sz="2400" dirty="0"/>
              <a:t>Οφείλεται σε </a:t>
            </a:r>
            <a:r>
              <a:rPr lang="el-GR" sz="2400" b="1" dirty="0">
                <a:solidFill>
                  <a:srgbClr val="820000"/>
                </a:solidFill>
              </a:rPr>
              <a:t>στενώσεις των στεφανιαίων αγγείων </a:t>
            </a:r>
            <a:r>
              <a:rPr lang="el-GR" sz="2400" dirty="0"/>
              <a:t>από </a:t>
            </a:r>
            <a:r>
              <a:rPr lang="el-GR" sz="2400" dirty="0" err="1"/>
              <a:t>αθηρωματικές</a:t>
            </a:r>
            <a:r>
              <a:rPr lang="el-GR" sz="2400" dirty="0"/>
              <a:t> πλάκες, που υπάρχουν στο τοίχωμά τους.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l-GR" sz="2400" dirty="0"/>
              <a:t>Ο πόνος εμφανίζεται μετά από την εκτέλεση συγκεκριμένου (με μικρές αυξομειώσεις) έργου, που είναι διαφορετικό για τον κάθε ασθενή και εξαρτάται από το βαθμό και την έκταση προσβολής των στεφανιαίων αρτηριών. 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l-GR" sz="2400" dirty="0"/>
              <a:t>Έτσι άλλος εμφανίζει στηθάγχη μετά από βάδιση 200 μέτρων, άλλος στα 500 μέτρα και άλλος μόνο σε ανηφόρα, αλλά οι αποστάσεις αυτές παραμένουν περίπου σταθερές σε επόμενες προσπάθειες βάδισης.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886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Σταθερή </a:t>
            </a:r>
            <a:r>
              <a:rPr lang="el-GR" sz="4400" dirty="0" smtClean="0"/>
              <a:t>Στηθάγχη </a:t>
            </a:r>
            <a:br>
              <a:rPr lang="el-GR" sz="4400" dirty="0" smtClean="0"/>
            </a:br>
            <a:r>
              <a:rPr lang="el-GR" sz="3600" b="0" dirty="0" smtClean="0"/>
              <a:t>(2 από 2)</a:t>
            </a:r>
            <a:endParaRPr lang="el-GR" sz="36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4200"/>
              </a:spcBef>
            </a:pPr>
            <a:r>
              <a:rPr lang="el-GR" sz="2400" dirty="0"/>
              <a:t>Η κρίση στηθάγχης </a:t>
            </a:r>
            <a:r>
              <a:rPr lang="el-GR" sz="2400" b="1" dirty="0">
                <a:solidFill>
                  <a:srgbClr val="820000"/>
                </a:solidFill>
              </a:rPr>
              <a:t>εμφανίζεται μόνο με τη συνύπαρξη ενός </a:t>
            </a:r>
            <a:r>
              <a:rPr lang="el-GR" sz="2400" b="1" dirty="0" err="1">
                <a:solidFill>
                  <a:srgbClr val="820000"/>
                </a:solidFill>
              </a:rPr>
              <a:t>εκλυτικού</a:t>
            </a:r>
            <a:r>
              <a:rPr lang="el-GR" sz="2400" b="1" dirty="0">
                <a:solidFill>
                  <a:srgbClr val="820000"/>
                </a:solidFill>
              </a:rPr>
              <a:t> παράγοντα </a:t>
            </a:r>
            <a:r>
              <a:rPr lang="el-GR" sz="2400" dirty="0"/>
              <a:t>και η κατάσταση αυτή είναι σταθερή τους τελευταίους 3-5 μήνες. </a:t>
            </a:r>
          </a:p>
          <a:p>
            <a:pPr>
              <a:spcBef>
                <a:spcPts val="4200"/>
              </a:spcBef>
            </a:pPr>
            <a:r>
              <a:rPr lang="el-GR" sz="2400" i="1" dirty="0"/>
              <a:t>Στην περίπτωση αυτή, ο ασθενής είναι συχνά σε θέση να προβλέψει την κρίση, διότι γνωρίζει το μέγεθος της προσπάθειας που την προκαλεί και λαμβάνει μέτρα.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94882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Ασταθής </a:t>
            </a:r>
            <a:r>
              <a:rPr lang="el-GR" sz="4400" dirty="0" smtClean="0"/>
              <a:t>Στηθάγχη </a:t>
            </a:r>
            <a:br>
              <a:rPr lang="el-GR" sz="4400" dirty="0" smtClean="0"/>
            </a:b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3600"/>
              </a:spcBef>
              <a:buNone/>
            </a:pPr>
            <a:r>
              <a:rPr lang="el-GR" sz="2400" dirty="0"/>
              <a:t>Οφείλεται στην </a:t>
            </a:r>
            <a:r>
              <a:rPr lang="el-GR" sz="2400" b="1" dirty="0">
                <a:solidFill>
                  <a:srgbClr val="820000"/>
                </a:solidFill>
              </a:rPr>
              <a:t>απότομη αύξηση της στένωσης μιας στεφανιαίας αρτηρίας, </a:t>
            </a:r>
            <a:r>
              <a:rPr lang="el-GR" sz="2400" dirty="0"/>
              <a:t>συνήθως εξαιτίας:</a:t>
            </a:r>
          </a:p>
          <a:p>
            <a:pPr>
              <a:spcBef>
                <a:spcPts val="3600"/>
              </a:spcBef>
              <a:buFont typeface="Wingdings" panose="05000000000000000000" pitchFamily="2" charset="2"/>
              <a:buChar char="v"/>
            </a:pPr>
            <a:r>
              <a:rPr lang="el-GR" sz="2400" dirty="0"/>
              <a:t>ρήξης μιας </a:t>
            </a:r>
            <a:r>
              <a:rPr lang="el-GR" sz="2400" dirty="0" err="1"/>
              <a:t>αθηρωματικής</a:t>
            </a:r>
            <a:r>
              <a:rPr lang="el-GR" sz="2400" dirty="0"/>
              <a:t> πλάκας και </a:t>
            </a:r>
          </a:p>
          <a:p>
            <a:pPr>
              <a:spcBef>
                <a:spcPts val="3600"/>
              </a:spcBef>
              <a:buFont typeface="Wingdings" panose="05000000000000000000" pitchFamily="2" charset="2"/>
              <a:buChar char="v"/>
            </a:pPr>
            <a:r>
              <a:rPr lang="el-GR" sz="2400" dirty="0"/>
              <a:t>της επακόλουθης θρόμβωσης μέσα στον αυλό του αγγείου στο σημείο της ρήξης, που αυξάνει έτσι σημαντικά το ποσοστό στένωσης, αλλά δεν φράζει τελείως το αγγείο. </a:t>
            </a:r>
          </a:p>
          <a:p>
            <a:pPr>
              <a:buFont typeface="Wingdings" panose="05000000000000000000" pitchFamily="2" charset="2"/>
              <a:buChar char="v"/>
            </a:pPr>
            <a:endParaRPr lang="el-GR" dirty="0"/>
          </a:p>
          <a:p>
            <a:pPr>
              <a:buFont typeface="Wingdings" panose="05000000000000000000" pitchFamily="2" charset="2"/>
              <a:buChar char="v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149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Ασταθής </a:t>
            </a:r>
            <a:r>
              <a:rPr lang="el-GR" sz="4400" dirty="0" smtClean="0"/>
              <a:t>Στηθάγχη </a:t>
            </a:r>
            <a:br>
              <a:rPr lang="el-GR" sz="4400" dirty="0" smtClean="0"/>
            </a:br>
            <a:r>
              <a:rPr lang="el-GR" sz="3600" b="0" dirty="0" smtClean="0"/>
              <a:t>(2 από 2)</a:t>
            </a:r>
            <a:endParaRPr lang="el-GR" sz="36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Η ασταθής στηθάγχη διαφέρει στην εκδήλωσή της από την σταθερή στηθάγχη και περιλαμβάνει τις ακόλουθες καταστάσεις</a:t>
            </a:r>
            <a:r>
              <a:rPr lang="el-GR" sz="2400" dirty="0" smtClean="0"/>
              <a:t>:</a:t>
            </a:r>
          </a:p>
          <a:p>
            <a:pPr marL="857250" lvl="1" indent="-457200">
              <a:spcBef>
                <a:spcPts val="1200"/>
              </a:spcBef>
              <a:buFont typeface="+mj-lt"/>
              <a:buAutoNum type="alphaLcParenR"/>
            </a:pPr>
            <a:r>
              <a:rPr lang="el-GR" sz="2200" b="1" dirty="0" smtClean="0"/>
              <a:t>Επιδεινούμενη στηθάγχη </a:t>
            </a:r>
            <a:r>
              <a:rPr lang="el-GR" sz="2200" dirty="0" smtClean="0"/>
              <a:t>(συχνότερα, εντονότερα, μεγαλύτερης </a:t>
            </a:r>
            <a:r>
              <a:rPr lang="el-GR" sz="2200" dirty="0"/>
              <a:t>διάρκειας </a:t>
            </a:r>
            <a:r>
              <a:rPr lang="el-GR" sz="2200" dirty="0" err="1"/>
              <a:t>στηθαγχικά</a:t>
            </a:r>
            <a:r>
              <a:rPr lang="el-GR" sz="2200" dirty="0"/>
              <a:t> επεισόδια) σε ασθενή που είχε σταθερή στηθάγχη</a:t>
            </a:r>
            <a:r>
              <a:rPr lang="el-GR" sz="2200" dirty="0" smtClean="0"/>
              <a:t>.</a:t>
            </a:r>
          </a:p>
          <a:p>
            <a:pPr marL="857250" lvl="1" indent="-457200">
              <a:spcBef>
                <a:spcPts val="1200"/>
              </a:spcBef>
              <a:buFont typeface="+mj-lt"/>
              <a:buAutoNum type="alphaLcParenR"/>
            </a:pPr>
            <a:r>
              <a:rPr lang="el-GR" sz="2200" b="1" dirty="0" smtClean="0"/>
              <a:t>Στηθάγχη </a:t>
            </a:r>
            <a:r>
              <a:rPr lang="el-GR" sz="2200" b="1" dirty="0"/>
              <a:t>που εμφανίσθηκε πρόσφατα αλλά εκλύεται σε μικρή προσπάθεια</a:t>
            </a:r>
            <a:r>
              <a:rPr lang="el-GR" sz="2200" b="1" dirty="0" smtClean="0"/>
              <a:t>.</a:t>
            </a:r>
          </a:p>
          <a:p>
            <a:pPr marL="857250" lvl="1" indent="-457200">
              <a:spcBef>
                <a:spcPts val="1200"/>
              </a:spcBef>
              <a:buFont typeface="+mj-lt"/>
              <a:buAutoNum type="alphaLcParenR"/>
            </a:pPr>
            <a:r>
              <a:rPr lang="el-GR" sz="2200" b="1" dirty="0" smtClean="0"/>
              <a:t>Στηθάγχη </a:t>
            </a:r>
            <a:r>
              <a:rPr lang="el-GR" sz="2200" b="1" dirty="0"/>
              <a:t>σε ηρεμία</a:t>
            </a:r>
            <a:r>
              <a:rPr lang="el-GR" sz="2200" dirty="0"/>
              <a:t> ή σε ελάχιστη προσπάθεια</a:t>
            </a:r>
            <a:r>
              <a:rPr lang="el-GR" sz="2200" dirty="0" smtClean="0"/>
              <a:t>.</a:t>
            </a:r>
            <a:endParaRPr lang="el-GR" sz="2200" dirty="0"/>
          </a:p>
          <a:p>
            <a:pPr>
              <a:spcBef>
                <a:spcPts val="2400"/>
              </a:spcBef>
            </a:pPr>
            <a:r>
              <a:rPr lang="el-GR" sz="2400" i="1" dirty="0"/>
              <a:t>Η ασταθής στηθάγχη είναι συχνά προάγγελος οξέος εμφράγματος μυοκαρδίου.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907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Στεφανιαία Νόσος (1 από 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600"/>
              </a:spcBef>
            </a:pPr>
            <a:r>
              <a:rPr lang="el-GR" sz="2400" dirty="0"/>
              <a:t>Η Στεφανιαία νόσος (ΣΝ) προκαλείται από </a:t>
            </a:r>
            <a:r>
              <a:rPr lang="el-GR" sz="2400" b="1" dirty="0">
                <a:solidFill>
                  <a:srgbClr val="820000"/>
                </a:solidFill>
              </a:rPr>
              <a:t>διαταραχή της ροής του αίματος</a:t>
            </a:r>
            <a:r>
              <a:rPr lang="el-GR" sz="2400" dirty="0"/>
              <a:t> στο μυοκάρδιο.</a:t>
            </a:r>
          </a:p>
          <a:p>
            <a:pPr>
              <a:spcBef>
                <a:spcPts val="6600"/>
              </a:spcBef>
            </a:pPr>
            <a:r>
              <a:rPr lang="el-GR" sz="2400" dirty="0"/>
              <a:t> Η συνηθέστερη αιτία της είναι ο </a:t>
            </a:r>
            <a:r>
              <a:rPr lang="el-GR" sz="2400" b="1" dirty="0">
                <a:solidFill>
                  <a:srgbClr val="820000"/>
                </a:solidFill>
              </a:rPr>
              <a:t>σχηματισμός </a:t>
            </a:r>
            <a:r>
              <a:rPr lang="el-GR" sz="2400" b="1" dirty="0" err="1">
                <a:solidFill>
                  <a:srgbClr val="820000"/>
                </a:solidFill>
              </a:rPr>
              <a:t>αθηροσκληρωτικών</a:t>
            </a:r>
            <a:r>
              <a:rPr lang="el-GR" sz="2400" dirty="0"/>
              <a:t> πλακών στις στεφανιαίες αρτηρίες.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495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Στηθ</a:t>
            </a:r>
            <a:r>
              <a:rPr lang="el-GR" dirty="0"/>
              <a:t>ά</a:t>
            </a:r>
            <a:r>
              <a:rPr lang="el-GR" dirty="0" smtClean="0"/>
              <a:t>γχη </a:t>
            </a:r>
            <a:r>
              <a:rPr lang="en-US" dirty="0" err="1" smtClean="0"/>
              <a:t>Prinzmetal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400" dirty="0"/>
              <a:t>Οφείλεται </a:t>
            </a:r>
            <a:r>
              <a:rPr lang="el-GR" sz="2400" b="1" dirty="0">
                <a:solidFill>
                  <a:srgbClr val="820000"/>
                </a:solidFill>
              </a:rPr>
              <a:t>σε σπασμό  </a:t>
            </a:r>
            <a:r>
              <a:rPr lang="el-GR" sz="2400" dirty="0"/>
              <a:t>στεφανιαίου αγγείου.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l-GR" sz="2400" b="1" dirty="0"/>
              <a:t>ΠΡΟΔΙΑΘΕΣΙΚΟΙ ΠΑΡΑΓΟΝΤΕΣ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υπερευαισθησία των αγγείων ορισμένων ανθρώπων, σε κάποια ερεθίσματα (όπως π.χ. το ψύχος), 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κάποια μορφή δυσλειτουργίας του νευρικού συστήματος στο επίπεδο των στεφανιαίων αγγείων,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 το κάπνισμα, 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η </a:t>
            </a:r>
            <a:r>
              <a:rPr lang="el-GR" sz="2400" dirty="0" err="1"/>
              <a:t>υπομαγνησιαιμία</a:t>
            </a:r>
            <a:r>
              <a:rPr lang="el-GR" sz="2400" dirty="0"/>
              <a:t>, και τέλος 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η χρήση </a:t>
            </a:r>
            <a:r>
              <a:rPr lang="el-GR" sz="2400" dirty="0" err="1"/>
              <a:t>κοκαϊνης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094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r>
              <a:rPr lang="el-GR" dirty="0" smtClean="0"/>
              <a:t>Διαγνωστικές Εξετάσεις Σε Στηθάγχη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b="1" dirty="0"/>
              <a:t>Ηλεκτροκαρδιογράφημα ηρεμίας: </a:t>
            </a:r>
            <a:r>
              <a:rPr lang="el-GR" sz="2400" dirty="0"/>
              <a:t>φυσιολογικό ή μη ειδικές </a:t>
            </a:r>
            <a:r>
              <a:rPr lang="el-GR" sz="2400" b="1" dirty="0">
                <a:solidFill>
                  <a:srgbClr val="820000"/>
                </a:solidFill>
              </a:rPr>
              <a:t>αλλοιώσεις του ST ή του Τ,</a:t>
            </a:r>
            <a:r>
              <a:rPr lang="el-GR" sz="2400" dirty="0"/>
              <a:t> ή ευρήματα παλαιότερου εμφράγματος.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Ηλεκτροκαρδιογράφημα σε οξεία φάση: </a:t>
            </a:r>
            <a:r>
              <a:rPr lang="el-GR" sz="2400" b="1" dirty="0">
                <a:solidFill>
                  <a:srgbClr val="820000"/>
                </a:solidFill>
              </a:rPr>
              <a:t>αλλοιώσεις του ST (</a:t>
            </a:r>
            <a:r>
              <a:rPr lang="el-GR" sz="2400" b="1" dirty="0" err="1">
                <a:solidFill>
                  <a:srgbClr val="820000"/>
                </a:solidFill>
              </a:rPr>
              <a:t>κατάσπαση</a:t>
            </a:r>
            <a:r>
              <a:rPr lang="el-GR" sz="2400" b="1" dirty="0">
                <a:solidFill>
                  <a:srgbClr val="820000"/>
                </a:solidFill>
              </a:rPr>
              <a:t>)  ή του Τ (ισοπεδωμένο ή </a:t>
            </a:r>
            <a:r>
              <a:rPr lang="el-GR" sz="2400" b="1" dirty="0" err="1">
                <a:solidFill>
                  <a:srgbClr val="820000"/>
                </a:solidFill>
              </a:rPr>
              <a:t>ανεστραμένο</a:t>
            </a:r>
            <a:r>
              <a:rPr lang="el-GR" sz="2400" b="1" dirty="0" smtClean="0">
                <a:solidFill>
                  <a:srgbClr val="820000"/>
                </a:solidFill>
              </a:rPr>
              <a:t>).</a:t>
            </a:r>
            <a:endParaRPr lang="el-GR" sz="2400" b="1" dirty="0">
              <a:solidFill>
                <a:srgbClr val="820000"/>
              </a:solidFill>
            </a:endParaRPr>
          </a:p>
          <a:p>
            <a:pPr>
              <a:spcBef>
                <a:spcPts val="1800"/>
              </a:spcBef>
            </a:pPr>
            <a:r>
              <a:rPr lang="el-GR" sz="2400" dirty="0" smtClean="0"/>
              <a:t>Κόπωση,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err="1"/>
              <a:t>Ραδιοισοτοπικές</a:t>
            </a:r>
            <a:r>
              <a:rPr lang="el-GR" sz="2400" dirty="0"/>
              <a:t> </a:t>
            </a:r>
            <a:r>
              <a:rPr lang="el-GR" sz="2400" dirty="0" smtClean="0"/>
              <a:t>μελέτες,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err="1" smtClean="0"/>
              <a:t>Υπερηχοκαρδιογράφημα</a:t>
            </a:r>
            <a:r>
              <a:rPr lang="el-GR" sz="2400" dirty="0" smtClean="0"/>
              <a:t>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b="1" dirty="0" smtClean="0">
                <a:solidFill>
                  <a:srgbClr val="820000"/>
                </a:solidFill>
              </a:rPr>
              <a:t>Στεφανιογραφία.</a:t>
            </a:r>
            <a:endParaRPr lang="el-GR" sz="2400" b="1" dirty="0">
              <a:solidFill>
                <a:srgbClr val="820000"/>
              </a:solidFill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673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Στεφανιογραφία </a:t>
            </a:r>
            <a:br>
              <a:rPr lang="el-GR" sz="4400" dirty="0" smtClean="0"/>
            </a:br>
            <a:r>
              <a:rPr lang="el-GR" sz="3600" b="0" dirty="0" smtClean="0"/>
              <a:t>(1 από 4)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sz="2600" dirty="0"/>
              <a:t>Είναι εξέταση με την οποία σκιαγραφούνται οι στεφανιαίες αρτηρίες. </a:t>
            </a:r>
          </a:p>
          <a:p>
            <a:r>
              <a:rPr lang="el-GR" sz="2600" dirty="0"/>
              <a:t>Γίνεται με </a:t>
            </a:r>
            <a:r>
              <a:rPr lang="el-GR" sz="2600" b="1" dirty="0">
                <a:solidFill>
                  <a:srgbClr val="820000"/>
                </a:solidFill>
              </a:rPr>
              <a:t>παρακέντηση της μηριαίας αρτηρίας </a:t>
            </a:r>
            <a:r>
              <a:rPr lang="el-GR" sz="2600" dirty="0"/>
              <a:t>στη βουβωνική χώρα, </a:t>
            </a:r>
            <a:r>
              <a:rPr lang="el-GR" sz="2600" b="1" dirty="0">
                <a:solidFill>
                  <a:srgbClr val="820000"/>
                </a:solidFill>
              </a:rPr>
              <a:t>ή της βραχίονας αρτηρίας </a:t>
            </a:r>
            <a:r>
              <a:rPr lang="el-GR" sz="2600" dirty="0"/>
              <a:t>στην πρόσθια επιφάνεια της κατ' αγκώνα άρθρωσης. Από το σημείο της παρακέντησης εισάγονται ειδικοί καθετήρες που προωθούνται διαμέσου των αρτηριών (μηριαίας, λαγόνιας, αορτής ή βραχίονας, υποκλείδιας, αορτής) στην αριστερή κοιλία ή την ανιούσα αορτή.</a:t>
            </a:r>
          </a:p>
          <a:p>
            <a:r>
              <a:rPr lang="el-GR" sz="2600" dirty="0"/>
              <a:t>Ειδικός καθετήρας εισάγεται στα στόμια των στεφανιαίων αρτηριών που βρίσκονται στην αρχή της ανιούσας αορτής, και γίνεται έγχυση σκιαγραφικού υλικού σε αυτές διαδοχικά, πάντα υπό ακτινοσκοπικό έλεγχο.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460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Στεφανιογραφία </a:t>
            </a:r>
            <a:br>
              <a:rPr lang="el-GR" sz="4400" dirty="0" smtClean="0"/>
            </a:br>
            <a:r>
              <a:rPr lang="el-GR" sz="3600" b="0" dirty="0" smtClean="0"/>
              <a:t>(2 από 4)</a:t>
            </a:r>
            <a:endParaRPr lang="el-GR" sz="36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268760"/>
            <a:ext cx="3637945" cy="4850594"/>
          </a:xfrm>
        </p:spPr>
      </p:pic>
      <p:sp>
        <p:nvSpPr>
          <p:cNvPr id="7" name="Rectangle 10"/>
          <p:cNvSpPr/>
          <p:nvPr/>
        </p:nvSpPr>
        <p:spPr>
          <a:xfrm>
            <a:off x="2339752" y="6131929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Amplificateur de luminance pour vasculaire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by 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Magnus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Manske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available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under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CC BY 2.5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020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Στεφανιογραφία </a:t>
            </a:r>
            <a:br>
              <a:rPr lang="el-GR" sz="4400" dirty="0" smtClean="0"/>
            </a:br>
            <a:r>
              <a:rPr lang="el-GR" sz="3600" b="0" dirty="0" smtClean="0"/>
              <a:t>(3 από 4)</a:t>
            </a:r>
            <a:endParaRPr lang="el-GR" sz="36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3648" y="1124744"/>
            <a:ext cx="5904656" cy="4725552"/>
          </a:xfrm>
        </p:spPr>
      </p:pic>
      <p:sp>
        <p:nvSpPr>
          <p:cNvPr id="5" name="Ορθογώνιο 4"/>
          <p:cNvSpPr/>
          <p:nvPr/>
        </p:nvSpPr>
        <p:spPr>
          <a:xfrm>
            <a:off x="899592" y="5850296"/>
            <a:ext cx="80171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u="sng" dirty="0">
                <a:latin typeface="+mn-lt"/>
              </a:rPr>
              <a:t>Στεφανιογραφία</a:t>
            </a:r>
            <a:r>
              <a:rPr lang="el-GR" sz="2400" dirty="0">
                <a:latin typeface="+mn-lt"/>
              </a:rPr>
              <a:t> που δείχνει τη </a:t>
            </a:r>
            <a:r>
              <a:rPr lang="el-GR" sz="2400" b="1" dirty="0">
                <a:solidFill>
                  <a:srgbClr val="820000"/>
                </a:solidFill>
                <a:latin typeface="+mn-lt"/>
              </a:rPr>
              <a:t>δεξιά στεφανιαία αρτηρία (RCA)</a:t>
            </a:r>
            <a:r>
              <a:rPr lang="el-GR" sz="2400" dirty="0">
                <a:latin typeface="+mn-lt"/>
              </a:rPr>
              <a:t> με βαριά (95%) στένωση στη μεσότητα (βέλος)</a:t>
            </a:r>
          </a:p>
        </p:txBody>
      </p:sp>
    </p:spTree>
    <p:extLst>
      <p:ext uri="{BB962C8B-B14F-4D97-AF65-F5344CB8AC3E}">
        <p14:creationId xmlns:p14="http://schemas.microsoft.com/office/powerpoint/2010/main" val="216634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Στεφανιογραφία </a:t>
            </a:r>
            <a:br>
              <a:rPr lang="el-GR" sz="4400" dirty="0"/>
            </a:br>
            <a:r>
              <a:rPr lang="el-GR" sz="3600" b="0" dirty="0" smtClean="0"/>
              <a:t>(4 </a:t>
            </a:r>
            <a:r>
              <a:rPr lang="el-GR" sz="3600" b="0" dirty="0"/>
              <a:t>από 4</a:t>
            </a:r>
            <a:r>
              <a:rPr lang="el-GR" sz="3600" b="0" dirty="0" smtClean="0"/>
              <a:t>)</a:t>
            </a:r>
            <a:endParaRPr lang="el-GR" sz="3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899" y="1988840"/>
            <a:ext cx="3772708" cy="3030819"/>
          </a:xfrm>
        </p:spPr>
      </p:pic>
      <p:sp>
        <p:nvSpPr>
          <p:cNvPr id="6" name="Ορθογώνιο 5"/>
          <p:cNvSpPr/>
          <p:nvPr/>
        </p:nvSpPr>
        <p:spPr>
          <a:xfrm>
            <a:off x="4355976" y="1988840"/>
            <a:ext cx="4572000" cy="32778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400" dirty="0">
                <a:latin typeface="+mn-lt"/>
              </a:rPr>
              <a:t>Στεφανιογραφία της </a:t>
            </a:r>
            <a:r>
              <a:rPr lang="el-GR" sz="2400" dirty="0" err="1">
                <a:solidFill>
                  <a:srgbClr val="820000"/>
                </a:solidFill>
                <a:latin typeface="+mn-lt"/>
              </a:rPr>
              <a:t>αριστεράς</a:t>
            </a:r>
            <a:r>
              <a:rPr lang="el-GR" sz="2400" dirty="0">
                <a:solidFill>
                  <a:srgbClr val="820000"/>
                </a:solidFill>
                <a:latin typeface="+mn-lt"/>
              </a:rPr>
              <a:t> στεφανιαίας αρτηρίας (LCA) </a:t>
            </a:r>
            <a:r>
              <a:rPr lang="el-GR" sz="2400" dirty="0">
                <a:latin typeface="+mn-lt"/>
              </a:rPr>
              <a:t>με σοβαρή στένωση στον πρόσθιο  </a:t>
            </a:r>
            <a:r>
              <a:rPr lang="el-GR" sz="2400" dirty="0" err="1">
                <a:latin typeface="+mn-lt"/>
              </a:rPr>
              <a:t>κατιόντα</a:t>
            </a:r>
            <a:r>
              <a:rPr lang="el-GR" sz="2400" dirty="0">
                <a:latin typeface="+mn-lt"/>
              </a:rPr>
              <a:t> κλάδο (LAD) (μαύρο βέλος)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l-GR" sz="2400" dirty="0">
                <a:latin typeface="+mn-lt"/>
              </a:rPr>
              <a:t>Η περισπωμένη αρτηρία (CX) έχει δύο μέτριες στενώσεις (λευκά βέλη)</a:t>
            </a:r>
          </a:p>
        </p:txBody>
      </p:sp>
    </p:spTree>
    <p:extLst>
      <p:ext uri="{BB962C8B-B14F-4D97-AF65-F5344CB8AC3E}">
        <p14:creationId xmlns:p14="http://schemas.microsoft.com/office/powerpoint/2010/main" val="174165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Νοσηλευτική φροντίδα ασθενούς που υποβάλλεται σε </a:t>
            </a:r>
            <a:r>
              <a:rPr lang="el-GR" dirty="0" err="1" smtClean="0"/>
              <a:t>στεφανιογραφία</a:t>
            </a:r>
            <a:r>
              <a:rPr lang="el-GR" dirty="0" smtClean="0"/>
              <a:t> </a:t>
            </a:r>
            <a:r>
              <a:rPr lang="el-GR" sz="3200" b="0" dirty="0" smtClean="0"/>
              <a:t>(1 από 4)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400" b="1" dirty="0"/>
              <a:t>ΠΡΙΝ ΤΗΝ ΣΤΕΦΑΝΙΟΓΡΑΦΙΑ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Ενημέρωση ασθενούς για τη διαδικασία της εξέτασης και για τα αναμενόμενα συμπτώματα για μείωση του άγχους και βελτίωση της συνεργασίας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l-GR" sz="2400" dirty="0"/>
              <a:t>Ενημέρωση και εξήγηση για τα εξής:</a:t>
            </a:r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l-GR" sz="2200" dirty="0"/>
              <a:t>Ο ασθενής δεν θα είναι </a:t>
            </a:r>
            <a:r>
              <a:rPr lang="el-GR" sz="2200" dirty="0" smtClean="0"/>
              <a:t>ναρκωμένος,</a:t>
            </a:r>
            <a:endParaRPr lang="el-GR" sz="2200" dirty="0"/>
          </a:p>
          <a:p>
            <a:pPr lvl="1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l-GR" sz="2200" dirty="0"/>
              <a:t>Κατά τη διάρκεια της εξέτασης μπορεί να γίνει αντιληπτή αίσθηση καψίματος και </a:t>
            </a:r>
            <a:r>
              <a:rPr lang="el-GR" sz="2200" dirty="0" err="1"/>
              <a:t>μεταλική</a:t>
            </a:r>
            <a:r>
              <a:rPr lang="el-GR" sz="2200" dirty="0"/>
              <a:t> γεύση.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l-GR" sz="2400" dirty="0"/>
              <a:t>Προεγχειρητική φροντίδα σύμφωνα με τις οδηγίες</a:t>
            </a:r>
          </a:p>
          <a:p>
            <a:pPr>
              <a:buFont typeface="Wingdings" panose="05000000000000000000" pitchFamily="2" charset="2"/>
              <a:buChar char="q"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501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Νοσηλευτική φροντίδα ασθενούς που υποβάλλεται σε </a:t>
            </a:r>
            <a:r>
              <a:rPr lang="el-GR" dirty="0" err="1" smtClean="0"/>
              <a:t>στεφανιογραφία</a:t>
            </a:r>
            <a:r>
              <a:rPr lang="el-GR" dirty="0" smtClean="0"/>
              <a:t> </a:t>
            </a:r>
            <a:r>
              <a:rPr lang="el-GR" sz="3200" b="0" dirty="0" smtClean="0"/>
              <a:t>(2 από 4)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400" b="1" dirty="0"/>
              <a:t>ΠΡΙΝ </a:t>
            </a:r>
            <a:r>
              <a:rPr lang="el-GR" sz="2400" b="1" dirty="0" smtClean="0"/>
              <a:t>ΤΗΝ ΣΤΕΦΑΝΙΟΓΡΑΦΙΑ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l-GR" sz="2400" dirty="0"/>
              <a:t>Λήψη φαρμάκων πριν από την εξέταση εάν ενδείκνυται Προσοχή στη λήψη  αντιπηκτικών φαρμάκων.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l-GR" sz="2400" dirty="0"/>
              <a:t>Αξιολόγηση για υπερευαισθησία στο ιώδιο, τα σκιαγραφικά, τα θαλασσινά.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l-GR" sz="2400" dirty="0"/>
              <a:t>Λήψη ζωτικών σημείων, ύψος, βάρος.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l-GR" sz="2400" dirty="0"/>
              <a:t>Ούρηση ασθενούς </a:t>
            </a:r>
          </a:p>
          <a:p>
            <a:pPr marL="0" indent="0">
              <a:spcBef>
                <a:spcPts val="2400"/>
              </a:spcBef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944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Νοσηλευτική φροντίδα ασθενούς που υποβάλλεται σε </a:t>
            </a:r>
            <a:r>
              <a:rPr lang="el-GR" dirty="0" err="1" smtClean="0"/>
              <a:t>στεφανιογραφία</a:t>
            </a:r>
            <a:r>
              <a:rPr lang="el-GR" dirty="0" smtClean="0"/>
              <a:t> </a:t>
            </a:r>
            <a:r>
              <a:rPr lang="el-GR" sz="3200" b="0" dirty="0" smtClean="0"/>
              <a:t>(3 από 4)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400" b="1" dirty="0" smtClean="0"/>
              <a:t>ΜΕΤΑ ΤΗΝ ΣΤΕΦΑΝΙΟΓΡΑΦΙΑ</a:t>
            </a:r>
          </a:p>
          <a:p>
            <a:pPr>
              <a:spcBef>
                <a:spcPts val="1200"/>
              </a:spcBef>
            </a:pPr>
            <a:r>
              <a:rPr lang="el-GR" sz="2400" b="1" dirty="0">
                <a:solidFill>
                  <a:srgbClr val="820000"/>
                </a:solidFill>
              </a:rPr>
              <a:t>Έλεγχος ζωτικών σημείων, </a:t>
            </a:r>
            <a:r>
              <a:rPr lang="el-GR" sz="2400" dirty="0"/>
              <a:t>σημείο εισόδου του καθετήρα, περιφερικών σφυγμών  κάθε 15 λεπτά την πρώτη ώρα, κάθε 30 λεπτά τη δεύτερη ώρα και στη συνέχεια κάθε 4 ώρες, για αιμορραγία, αιμάτωμα, σχηματισμό θρόμβου.</a:t>
            </a:r>
          </a:p>
          <a:p>
            <a:pPr>
              <a:spcBef>
                <a:spcPts val="1200"/>
              </a:spcBef>
            </a:pPr>
            <a:r>
              <a:rPr lang="el-GR" sz="2400" b="1" dirty="0">
                <a:solidFill>
                  <a:srgbClr val="820000"/>
                </a:solidFill>
              </a:rPr>
              <a:t>Κατάκλιση ασθενούς </a:t>
            </a:r>
            <a:r>
              <a:rPr lang="el-GR" sz="2400" dirty="0"/>
              <a:t>αν ο </a:t>
            </a:r>
            <a:r>
              <a:rPr lang="el-GR" sz="2400" dirty="0" err="1"/>
              <a:t>καθετηρηριασμός</a:t>
            </a:r>
            <a:r>
              <a:rPr lang="el-GR" sz="2400" dirty="0"/>
              <a:t> έγινε από τη μηριαία για 6 ώρες αν έγινε από τη </a:t>
            </a:r>
            <a:r>
              <a:rPr lang="el-GR" sz="2400" dirty="0" err="1"/>
              <a:t>βραχιόνιο</a:t>
            </a:r>
            <a:r>
              <a:rPr lang="el-GR" sz="2400" dirty="0"/>
              <a:t> 2-3 ώρες.</a:t>
            </a:r>
          </a:p>
          <a:p>
            <a:pPr>
              <a:spcBef>
                <a:spcPts val="1200"/>
              </a:spcBef>
            </a:pPr>
            <a:r>
              <a:rPr lang="el-GR" sz="2400" b="1" dirty="0" err="1">
                <a:solidFill>
                  <a:srgbClr val="820000"/>
                </a:solidFill>
              </a:rPr>
              <a:t>Ερεσείνωτο</a:t>
            </a:r>
            <a:r>
              <a:rPr lang="el-GR" sz="2400" b="1" dirty="0">
                <a:solidFill>
                  <a:srgbClr val="820000"/>
                </a:solidFill>
              </a:rPr>
              <a:t>: </a:t>
            </a:r>
            <a:r>
              <a:rPr lang="el-GR" sz="2400" b="1" dirty="0" smtClean="0">
                <a:solidFill>
                  <a:srgbClr val="820000"/>
                </a:solidFill>
              </a:rPr>
              <a:t>30</a:t>
            </a:r>
            <a:r>
              <a:rPr lang="el-GR" sz="2400" b="1" baseline="30000" dirty="0" smtClean="0">
                <a:solidFill>
                  <a:srgbClr val="820000"/>
                </a:solidFill>
              </a:rPr>
              <a:t>ο</a:t>
            </a:r>
            <a:r>
              <a:rPr lang="el-GR" sz="2400" b="1" dirty="0" smtClean="0">
                <a:solidFill>
                  <a:srgbClr val="820000"/>
                </a:solidFill>
              </a:rPr>
              <a:t>  </a:t>
            </a:r>
            <a:endParaRPr lang="el-GR" sz="2400" b="1" dirty="0">
              <a:solidFill>
                <a:srgbClr val="820000"/>
              </a:solidFill>
            </a:endParaRPr>
          </a:p>
          <a:p>
            <a:pPr>
              <a:spcBef>
                <a:spcPts val="1200"/>
              </a:spcBef>
            </a:pPr>
            <a:r>
              <a:rPr lang="el-GR" sz="2400" dirty="0"/>
              <a:t>Διατήρηση </a:t>
            </a:r>
            <a:r>
              <a:rPr lang="el-GR" sz="2400" b="1" dirty="0">
                <a:solidFill>
                  <a:srgbClr val="820000"/>
                </a:solidFill>
              </a:rPr>
              <a:t>πιεστικής επίδεσης </a:t>
            </a:r>
            <a:r>
              <a:rPr lang="el-GR" sz="2400" dirty="0"/>
              <a:t>πάνω στο σημείο αρτηριακής παρακέντησης.</a:t>
            </a:r>
          </a:p>
          <a:p>
            <a:pPr>
              <a:spcBef>
                <a:spcPts val="1200"/>
              </a:spcBef>
            </a:pPr>
            <a:r>
              <a:rPr lang="el-GR" sz="2400" b="1" dirty="0">
                <a:solidFill>
                  <a:srgbClr val="820000"/>
                </a:solidFill>
              </a:rPr>
              <a:t>Αποφυγή κάμψης ή υπερέκτασης μέλους </a:t>
            </a:r>
            <a:r>
              <a:rPr lang="el-GR" sz="2400" dirty="0"/>
              <a:t>που χρησιμοποιήθηκε για καθετηριασμό για 12 ως 24 ώρες.</a:t>
            </a:r>
          </a:p>
          <a:p>
            <a:pPr marL="0" indent="0">
              <a:spcBef>
                <a:spcPts val="2400"/>
              </a:spcBef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27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Νοσηλευτική φροντίδα ασθενούς που υποβάλλεται σε </a:t>
            </a:r>
            <a:r>
              <a:rPr lang="el-GR" dirty="0" err="1" smtClean="0"/>
              <a:t>στεφανιογραφία</a:t>
            </a:r>
            <a:r>
              <a:rPr lang="el-GR" dirty="0" smtClean="0"/>
              <a:t> </a:t>
            </a:r>
            <a:r>
              <a:rPr lang="el-GR" sz="3200" b="0" dirty="0" smtClean="0"/>
              <a:t>(4 από 4)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400" b="1" dirty="0" smtClean="0"/>
              <a:t>ΜΕΤΑ ΤΗΝ ΣΤΕΦΑΝΙΟΓΡΑΦΙΑ</a:t>
            </a:r>
          </a:p>
          <a:p>
            <a:pPr>
              <a:spcBef>
                <a:spcPts val="2400"/>
              </a:spcBef>
            </a:pPr>
            <a:r>
              <a:rPr lang="el-GR" sz="2400" b="1" dirty="0">
                <a:solidFill>
                  <a:srgbClr val="820000"/>
                </a:solidFill>
              </a:rPr>
              <a:t>Αυξημένη </a:t>
            </a:r>
            <a:r>
              <a:rPr lang="el-GR" sz="2400" dirty="0"/>
              <a:t>πρόσληψη υγρών για απέκκριση σκιαγραφικού.</a:t>
            </a:r>
          </a:p>
          <a:p>
            <a:pPr>
              <a:spcBef>
                <a:spcPts val="2400"/>
              </a:spcBef>
            </a:pPr>
            <a:r>
              <a:rPr lang="el-GR" sz="2400" b="1" dirty="0">
                <a:solidFill>
                  <a:srgbClr val="820000"/>
                </a:solidFill>
              </a:rPr>
              <a:t>Άμεση αναφορά </a:t>
            </a:r>
            <a:r>
              <a:rPr lang="el-GR" sz="2400" dirty="0"/>
              <a:t>σε περίπτωση μείωσης περιφερικού σφυγμού, αιματώματος, έντονου πόνου, πόνο στο στήθος, δύσπνοια.</a:t>
            </a:r>
          </a:p>
          <a:p>
            <a:pPr>
              <a:spcBef>
                <a:spcPts val="2400"/>
              </a:spcBef>
            </a:pPr>
            <a:r>
              <a:rPr lang="el-GR" sz="2400" b="1" dirty="0">
                <a:solidFill>
                  <a:srgbClr val="820000"/>
                </a:solidFill>
              </a:rPr>
              <a:t>Οδηγίες για αλλαγή επίδεσης.</a:t>
            </a:r>
          </a:p>
          <a:p>
            <a:pPr marL="0" indent="0">
              <a:spcBef>
                <a:spcPts val="2400"/>
              </a:spcBef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242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Στεφανιαία Νόσος </a:t>
            </a:r>
            <a:r>
              <a:rPr lang="el-GR" dirty="0" smtClean="0"/>
              <a:t>(2 </a:t>
            </a:r>
            <a:r>
              <a:rPr lang="el-GR" dirty="0"/>
              <a:t>από </a:t>
            </a:r>
            <a:r>
              <a:rPr lang="el-GR" dirty="0" smtClean="0"/>
              <a:t>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b="1" dirty="0"/>
              <a:t>Προσβάλει :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5% ανδρών ηλικίας 45-64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11% ανδρών άνω των </a:t>
            </a:r>
            <a:r>
              <a:rPr lang="el-GR" sz="2400" dirty="0" smtClean="0"/>
              <a:t>65</a:t>
            </a:r>
            <a:endParaRPr lang="el-GR" sz="2400" dirty="0"/>
          </a:p>
          <a:p>
            <a:pPr marL="0" indent="0" algn="ctr">
              <a:spcBef>
                <a:spcPts val="7200"/>
              </a:spcBef>
              <a:buNone/>
            </a:pPr>
            <a:r>
              <a:rPr lang="el-GR" sz="2400" dirty="0"/>
              <a:t>Στις γυναίκες ο αριθμός μετά την εμμηνόπαυση πλησιάζει εκείνον των γυναικών.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878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Νοσηλευτική Διάγνωση Στηθάγχης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400" b="1" dirty="0"/>
              <a:t>Θωρακικός </a:t>
            </a:r>
            <a:r>
              <a:rPr lang="el-GR" sz="2400" b="1" dirty="0" smtClean="0"/>
              <a:t>πόνος,</a:t>
            </a:r>
            <a:endParaRPr lang="el-GR" sz="2400" b="1" dirty="0"/>
          </a:p>
          <a:p>
            <a:pPr>
              <a:spcBef>
                <a:spcPts val="2400"/>
              </a:spcBef>
            </a:pPr>
            <a:r>
              <a:rPr lang="el-GR" sz="2400" b="1" dirty="0"/>
              <a:t>Αγωνία </a:t>
            </a:r>
            <a:r>
              <a:rPr lang="el-GR" sz="2400" dirty="0"/>
              <a:t>που έχει σχέση με το </a:t>
            </a:r>
            <a:r>
              <a:rPr lang="el-GR" sz="2400" b="1" dirty="0"/>
              <a:t>φόβο</a:t>
            </a:r>
            <a:r>
              <a:rPr lang="el-GR" sz="2400" dirty="0"/>
              <a:t> </a:t>
            </a:r>
            <a:r>
              <a:rPr lang="el-GR" sz="2400" dirty="0" smtClean="0"/>
              <a:t>θανάτου,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b="1" dirty="0"/>
              <a:t>Έλλειμα γνώσης </a:t>
            </a:r>
            <a:r>
              <a:rPr lang="el-GR" sz="2400" dirty="0"/>
              <a:t>για τη φύση της νόσου και για τους τρόπους αποφυγής επιπλοκών.</a:t>
            </a:r>
          </a:p>
          <a:p>
            <a:pPr>
              <a:spcBef>
                <a:spcPts val="2400"/>
              </a:spcBef>
            </a:pPr>
            <a:r>
              <a:rPr lang="el-GR" sz="2400" b="1" dirty="0"/>
              <a:t>Χρονιότητα της κατάστασης. </a:t>
            </a:r>
            <a:r>
              <a:rPr lang="el-GR" sz="2400" dirty="0"/>
              <a:t>Ανάγκη αλλαγών στον τρόπο ζωής.</a:t>
            </a:r>
          </a:p>
          <a:p>
            <a:pPr>
              <a:spcBef>
                <a:spcPts val="2400"/>
              </a:spcBef>
            </a:pPr>
            <a:r>
              <a:rPr lang="el-GR" sz="2400" b="1" dirty="0"/>
              <a:t>Ανάγκη συμμόρφωσης </a:t>
            </a:r>
            <a:r>
              <a:rPr lang="el-GR" sz="2400" dirty="0"/>
              <a:t>με το θεραπευτικό </a:t>
            </a:r>
            <a:r>
              <a:rPr lang="el-GR" sz="2400" dirty="0" smtClean="0"/>
              <a:t>σχήμα,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b="1" dirty="0"/>
              <a:t>Ανάγκη ενημέρωσης </a:t>
            </a:r>
            <a:r>
              <a:rPr lang="el-GR" sz="2400" dirty="0"/>
              <a:t>και φροντίδας κατά τις </a:t>
            </a:r>
            <a:r>
              <a:rPr lang="el-GR" sz="2400" dirty="0" err="1"/>
              <a:t>διαγνωστικες</a:t>
            </a:r>
            <a:r>
              <a:rPr lang="el-GR" sz="2400" dirty="0"/>
              <a:t> εξετάσεις (ιδιαίτερα τις αιματηρές-Στεφανιογραφία</a:t>
            </a:r>
            <a:r>
              <a:rPr lang="el-GR" sz="2400" dirty="0" smtClean="0"/>
              <a:t>).</a:t>
            </a:r>
            <a:endParaRPr lang="el-GR" sz="2400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836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Της Φροντίδας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l-GR" sz="2400" dirty="0"/>
              <a:t>Απαλλαγή από τα συμπτώματα κατά την </a:t>
            </a:r>
            <a:r>
              <a:rPr lang="el-GR" sz="2400" dirty="0" smtClean="0"/>
              <a:t>κρίση.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Βοήθεια του αρρώστου να ελέγχει τους προσωπικούς και περιβαλλοντικούς παράγοντες που προκαλούν κρίσεις στηθάγχης.</a:t>
            </a:r>
          </a:p>
          <a:p>
            <a:pPr>
              <a:spcBef>
                <a:spcPts val="3000"/>
              </a:spcBef>
            </a:pPr>
            <a:r>
              <a:rPr lang="el-GR" sz="2400" dirty="0"/>
              <a:t>Αναχαίτιση της αθηροσκλήρωσης και πρόληψη του εμφράγματος του μυοκαρδίου.</a:t>
            </a:r>
          </a:p>
          <a:p>
            <a:pPr>
              <a:spcBef>
                <a:spcPts val="3000"/>
              </a:spcBef>
            </a:pPr>
            <a:r>
              <a:rPr lang="el-GR" sz="2400" dirty="0"/>
              <a:t>Διόρθωση παθολογικών καταστάσεων, που προκαλούν κρίσεις στηθάγχης.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58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Νοσηλευτική Παρέμβαση </a:t>
            </a:r>
            <a:br>
              <a:rPr lang="el-GR" sz="4400" dirty="0" smtClean="0"/>
            </a:b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0"/>
              </a:spcBef>
            </a:pPr>
            <a:r>
              <a:rPr lang="el-GR" sz="2400" dirty="0"/>
              <a:t>Φυσική ανάπαυση του αρρώστου στο κρεβάτι ώστε να περάσει η κρίση.</a:t>
            </a:r>
          </a:p>
          <a:p>
            <a:pPr>
              <a:spcBef>
                <a:spcPts val="3000"/>
              </a:spcBef>
            </a:pPr>
            <a:r>
              <a:rPr lang="el-GR" sz="2400" dirty="0"/>
              <a:t>Παραμονή του νοσηλευτή κοντά του για μείωση αγωνίας που επιδεινώνει την </a:t>
            </a:r>
            <a:r>
              <a:rPr lang="el-GR" sz="2400" dirty="0" err="1"/>
              <a:t>υποξία</a:t>
            </a:r>
            <a:r>
              <a:rPr lang="el-GR" sz="2400" dirty="0"/>
              <a:t> του μυοκαρδίου.</a:t>
            </a:r>
          </a:p>
          <a:p>
            <a:pPr>
              <a:spcBef>
                <a:spcPts val="3000"/>
              </a:spcBef>
            </a:pPr>
            <a:r>
              <a:rPr lang="el-GR" sz="2400" dirty="0"/>
              <a:t>Εξήγηση σε άρρωστο και οικογένεια.</a:t>
            </a:r>
          </a:p>
          <a:p>
            <a:pPr>
              <a:spcBef>
                <a:spcPts val="3000"/>
              </a:spcBef>
            </a:pPr>
            <a:r>
              <a:rPr lang="el-GR" sz="2400" dirty="0"/>
              <a:t>Ενθάρρυνση του αρρώστου ώστε να εκφράζει φόβους και αγωνίες.</a:t>
            </a:r>
          </a:p>
          <a:p>
            <a:pPr>
              <a:spcBef>
                <a:spcPts val="3000"/>
              </a:spcBef>
            </a:pPr>
            <a:r>
              <a:rPr lang="el-GR" sz="2400" dirty="0"/>
              <a:t>Απάντηση ερωτήσεων με σύντομες εξηγήσεις.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690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Νοσηλευτική Παρέμβαση </a:t>
            </a:r>
            <a:br>
              <a:rPr lang="el-GR" sz="4400" dirty="0" smtClean="0"/>
            </a:br>
            <a:r>
              <a:rPr lang="el-GR" sz="3600" b="0" dirty="0" smtClean="0"/>
              <a:t>(2 από 2)</a:t>
            </a:r>
            <a:endParaRPr lang="el-GR" sz="36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l-GR" sz="2400" dirty="0"/>
              <a:t>Συνεχής </a:t>
            </a:r>
            <a:r>
              <a:rPr lang="el-GR" sz="2400" dirty="0" err="1"/>
              <a:t>εκτίμηση:επιπέδου</a:t>
            </a:r>
            <a:r>
              <a:rPr lang="el-GR" sz="2400" dirty="0"/>
              <a:t> άγχους αρρώστου-οικογένειας.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l-GR" sz="2400" dirty="0"/>
              <a:t>Χορήγηση αγχολυτικών.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l-GR" sz="2400" dirty="0"/>
              <a:t>Υποστήριξη αρρώστου που πρόκειται να χειρουργηθεί.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el-GR" sz="2400" b="1" dirty="0"/>
              <a:t>Χορήγηση φαρμάκων.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l-GR" sz="2400" dirty="0"/>
              <a:t>Νιτρογλυκερίνη.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l-GR" sz="2400" dirty="0"/>
              <a:t>Αναστολείς β-</a:t>
            </a:r>
            <a:r>
              <a:rPr lang="el-GR" sz="2400" dirty="0" err="1"/>
              <a:t>αδρενεργικών</a:t>
            </a:r>
            <a:r>
              <a:rPr lang="el-GR" sz="2400" dirty="0"/>
              <a:t> υποδοχέων.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l-GR" sz="2400" dirty="0"/>
              <a:t>Ανταγωνιστές ιόντων ασβεστίου.</a:t>
            </a:r>
          </a:p>
          <a:p>
            <a:pPr>
              <a:spcBef>
                <a:spcPts val="3000"/>
              </a:spcBef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16143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Χορήγηση Φαρμάκων – Νιτρώδη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dirty="0"/>
              <a:t>Νιτρώδη:</a:t>
            </a:r>
          </a:p>
          <a:p>
            <a:pPr>
              <a:spcBef>
                <a:spcPts val="1800"/>
              </a:spcBef>
            </a:pPr>
            <a:r>
              <a:rPr lang="el-GR" dirty="0" smtClean="0"/>
              <a:t>Νιτρογλυκερίνη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 err="1"/>
              <a:t>Δινιτρικός</a:t>
            </a:r>
            <a:r>
              <a:rPr lang="el-GR" dirty="0"/>
              <a:t> </a:t>
            </a:r>
            <a:r>
              <a:rPr lang="el-GR" dirty="0" err="1"/>
              <a:t>ισοσορβίτης</a:t>
            </a:r>
            <a:r>
              <a:rPr lang="el-GR" dirty="0"/>
              <a:t> </a:t>
            </a:r>
          </a:p>
          <a:p>
            <a:pPr>
              <a:spcBef>
                <a:spcPts val="1800"/>
              </a:spcBef>
            </a:pPr>
            <a:r>
              <a:rPr lang="el-GR" dirty="0" err="1"/>
              <a:t>Μονονιτρικός</a:t>
            </a:r>
            <a:r>
              <a:rPr lang="el-GR" dirty="0"/>
              <a:t> </a:t>
            </a:r>
            <a:r>
              <a:rPr lang="el-GR" dirty="0" err="1"/>
              <a:t>ισοσορβίτης</a:t>
            </a:r>
            <a:r>
              <a:rPr lang="el-GR" dirty="0"/>
              <a:t> </a:t>
            </a:r>
          </a:p>
          <a:p>
            <a:pPr>
              <a:spcBef>
                <a:spcPts val="1800"/>
              </a:spcBef>
            </a:pPr>
            <a:r>
              <a:rPr lang="el-GR" dirty="0"/>
              <a:t>Νιτρώδες </a:t>
            </a:r>
            <a:r>
              <a:rPr lang="el-GR" dirty="0" err="1"/>
              <a:t>αμύλιο</a:t>
            </a:r>
            <a:endParaRPr lang="el-GR" dirty="0"/>
          </a:p>
          <a:p>
            <a:pPr marL="0" indent="0">
              <a:spcBef>
                <a:spcPts val="1200"/>
              </a:spcBef>
              <a:buNone/>
            </a:pPr>
            <a:r>
              <a:rPr lang="el-GR" dirty="0"/>
              <a:t>Τα </a:t>
            </a:r>
            <a:r>
              <a:rPr lang="el-GR" b="1" dirty="0">
                <a:solidFill>
                  <a:srgbClr val="820000"/>
                </a:solidFill>
              </a:rPr>
              <a:t>νιτρώδη </a:t>
            </a:r>
            <a:r>
              <a:rPr lang="el-GR" b="1" dirty="0" err="1">
                <a:solidFill>
                  <a:srgbClr val="820000"/>
                </a:solidFill>
              </a:rPr>
              <a:t>διαστέλουν</a:t>
            </a:r>
            <a:r>
              <a:rPr lang="el-GR" b="1" dirty="0">
                <a:solidFill>
                  <a:srgbClr val="820000"/>
                </a:solidFill>
              </a:rPr>
              <a:t> τις αρτηρίες και τις φλέβες. </a:t>
            </a:r>
            <a:r>
              <a:rPr lang="el-GR" dirty="0"/>
              <a:t>Με τη διαστολή των στεφανιαίων αρτηριών αυξάνεται η ροή αίματος και η προσφορά οξυγόνου στο μυοκάρδιο.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dirty="0" smtClean="0"/>
              <a:t>Η </a:t>
            </a:r>
            <a:r>
              <a:rPr lang="el-GR" dirty="0"/>
              <a:t>διαστολή των φλεβών προκαλεί </a:t>
            </a:r>
            <a:r>
              <a:rPr lang="el-GR" dirty="0" err="1"/>
              <a:t>λίμναση</a:t>
            </a:r>
            <a:r>
              <a:rPr lang="el-GR" dirty="0"/>
              <a:t> αίματος στην περιφέρεια-μειωμένη φλεβική επιστροφή, μειώνει το </a:t>
            </a:r>
            <a:r>
              <a:rPr lang="el-GR" dirty="0" err="1"/>
              <a:t>προφόρτιο</a:t>
            </a:r>
            <a:r>
              <a:rPr lang="el-GR" dirty="0"/>
              <a:t> και το καρδιακό έργο.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b="1" dirty="0"/>
              <a:t>Παρενέργειες:</a:t>
            </a:r>
            <a:r>
              <a:rPr lang="el-GR" dirty="0"/>
              <a:t> υπόταση, ζάλη, λιποθυμία, πονοκέφαλος.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643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Νοσηλευτική Φροντίδα Ασθενών Κατά Τη Χορήγηση Νιτρωδών Φαρμάκων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5524723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sz="2400" b="1" dirty="0" smtClean="0"/>
              <a:t>Χορηγούνται</a:t>
            </a:r>
            <a:r>
              <a:rPr lang="en-US" sz="2400" b="1" dirty="0" smtClean="0"/>
              <a:t>:</a:t>
            </a:r>
            <a:endParaRPr lang="el-GR" sz="2400" b="1" dirty="0"/>
          </a:p>
          <a:p>
            <a:pPr marL="0" indent="0">
              <a:spcBef>
                <a:spcPts val="1200"/>
              </a:spcBef>
              <a:buNone/>
            </a:pPr>
            <a:r>
              <a:rPr lang="el-GR" sz="2400" b="1" dirty="0" smtClean="0">
                <a:solidFill>
                  <a:srgbClr val="820000"/>
                </a:solidFill>
              </a:rPr>
              <a:t>Υπογλώσσια</a:t>
            </a:r>
            <a:r>
              <a:rPr lang="el-GR" sz="2400" dirty="0" smtClean="0"/>
              <a:t> </a:t>
            </a:r>
            <a:r>
              <a:rPr lang="el-GR" sz="2400" dirty="0"/>
              <a:t>η πρώτη  χορήγηση μπορεί να επαναληφθεί δις ανά 5λεπτο μέχρις ότου ανακουφιστεί ο ασθενής </a:t>
            </a:r>
            <a:r>
              <a:rPr lang="el-GR" sz="2400" dirty="0" err="1"/>
              <a:t>απο</a:t>
            </a:r>
            <a:r>
              <a:rPr lang="el-GR" sz="2400" dirty="0"/>
              <a:t> τον πόνο ή μειωθεί πολύ η αρτηριακή του πίεση (μέση αρτηριακή πίεση &lt; 80 </a:t>
            </a:r>
            <a:r>
              <a:rPr lang="el-GR" sz="2400" dirty="0" err="1"/>
              <a:t>mmHg</a:t>
            </a:r>
            <a:r>
              <a:rPr lang="el-GR" sz="2400" dirty="0"/>
              <a:t>). 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l-GR" sz="2400" b="1" dirty="0" smtClean="0">
                <a:solidFill>
                  <a:srgbClr val="820000"/>
                </a:solidFill>
              </a:rPr>
              <a:t>Από </a:t>
            </a:r>
            <a:r>
              <a:rPr lang="el-GR" sz="2400" b="1" dirty="0">
                <a:solidFill>
                  <a:srgbClr val="820000"/>
                </a:solidFill>
              </a:rPr>
              <a:t>το </a:t>
            </a:r>
            <a:r>
              <a:rPr lang="el-GR" sz="2400" b="1" dirty="0" smtClean="0">
                <a:solidFill>
                  <a:srgbClr val="820000"/>
                </a:solidFill>
              </a:rPr>
              <a:t>στόμα,</a:t>
            </a:r>
            <a:endParaRPr lang="el-GR" sz="2400" b="1" dirty="0">
              <a:solidFill>
                <a:srgbClr val="820000"/>
              </a:solidFill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l-GR" sz="2400" b="1" dirty="0" smtClean="0">
                <a:solidFill>
                  <a:srgbClr val="820000"/>
                </a:solidFill>
              </a:rPr>
              <a:t>Με ψεκασμό,</a:t>
            </a:r>
            <a:endParaRPr lang="el-GR" sz="2400" b="1" dirty="0">
              <a:solidFill>
                <a:srgbClr val="820000"/>
              </a:solidFill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l-GR" sz="2400" b="1" dirty="0" smtClean="0">
                <a:solidFill>
                  <a:srgbClr val="820000"/>
                </a:solidFill>
              </a:rPr>
              <a:t>Ενδοφλέβια</a:t>
            </a:r>
            <a:r>
              <a:rPr lang="el-GR" sz="2400" dirty="0" smtClean="0"/>
              <a:t> </a:t>
            </a:r>
            <a:r>
              <a:rPr lang="el-GR" sz="2400" dirty="0"/>
              <a:t>-Στάγδην 10-20 </a:t>
            </a:r>
            <a:r>
              <a:rPr lang="el-GR" sz="2400" dirty="0" err="1" smtClean="0"/>
              <a:t>mg</a:t>
            </a:r>
            <a:r>
              <a:rPr lang="el-GR" sz="2400" dirty="0" smtClean="0"/>
              <a:t>/</a:t>
            </a:r>
            <a:r>
              <a:rPr lang="el-GR" sz="2400" dirty="0" err="1" smtClean="0"/>
              <a:t>min</a:t>
            </a:r>
            <a:r>
              <a:rPr lang="el-GR" sz="2400" dirty="0" smtClean="0"/>
              <a:t>,</a:t>
            </a:r>
            <a:endParaRPr lang="el-GR" sz="2400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l-GR" sz="2400" b="1" dirty="0" smtClean="0">
                <a:solidFill>
                  <a:srgbClr val="820000"/>
                </a:solidFill>
              </a:rPr>
              <a:t>Αυτοκόλλητο</a:t>
            </a:r>
            <a:r>
              <a:rPr lang="el-GR" sz="2400" dirty="0" smtClean="0"/>
              <a:t> επίθεμα,</a:t>
            </a:r>
            <a:endParaRPr lang="el-GR" sz="2400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l-GR" sz="2400" b="1" dirty="0" smtClean="0">
                <a:solidFill>
                  <a:srgbClr val="820000"/>
                </a:solidFill>
              </a:rPr>
              <a:t>Αλοιφή</a:t>
            </a:r>
            <a:r>
              <a:rPr lang="el-GR" sz="2400" dirty="0" smtClean="0"/>
              <a:t> </a:t>
            </a:r>
            <a:r>
              <a:rPr lang="el-GR" sz="2400" dirty="0"/>
              <a:t>από το δέρμα</a:t>
            </a:r>
            <a:r>
              <a:rPr lang="el-GR" sz="2400" dirty="0" smtClean="0"/>
              <a:t>.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Η χορήγηση νιτρωδών κατά τα πρώτα στάδια του εμφράγματος δεν έχει αποδειχθεί ότι μειώνει αξιόλογα τη θνητότητα. </a:t>
            </a:r>
          </a:p>
          <a:p>
            <a:pPr marL="0" indent="0">
              <a:spcBef>
                <a:spcPts val="1800"/>
              </a:spcBef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178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200" dirty="0"/>
              <a:t>Νοσηλευτική φροντίδα ασθενών κατά </a:t>
            </a:r>
            <a:r>
              <a:rPr lang="el-GR" sz="3200" dirty="0" smtClean="0"/>
              <a:t>τη λήψη νιτρωδών </a:t>
            </a:r>
            <a:r>
              <a:rPr lang="el-GR" sz="3200" dirty="0"/>
              <a:t>φαρμάκων </a:t>
            </a:r>
            <a:r>
              <a:rPr lang="el-GR" sz="3200" b="0" dirty="0" smtClean="0"/>
              <a:t>(εκπαίδευση ασθενών) </a:t>
            </a:r>
            <a:r>
              <a:rPr lang="el-GR" sz="2800" b="0" dirty="0" smtClean="0"/>
              <a:t>(1 από 2)</a:t>
            </a:r>
            <a:endParaRPr lang="el-GR" sz="28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Σε </a:t>
            </a:r>
            <a:r>
              <a:rPr lang="el-GR" sz="2400" b="1" dirty="0"/>
              <a:t>οξεία κατάσταση να χρησιμοποιούν την υπογλώσσια </a:t>
            </a:r>
            <a:r>
              <a:rPr lang="el-GR" sz="2400" dirty="0"/>
              <a:t>μορφή ή  </a:t>
            </a:r>
            <a:r>
              <a:rPr lang="el-GR" sz="2400" b="1" dirty="0"/>
              <a:t>ψεκασμό.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Εάν η πρώτη δόση δεν ανακουφίσει  να παίρνουν τη </a:t>
            </a:r>
            <a:r>
              <a:rPr lang="el-GR" sz="2400" b="1" dirty="0"/>
              <a:t>δεύτερη δόση</a:t>
            </a:r>
            <a:r>
              <a:rPr lang="el-GR" sz="2400" dirty="0"/>
              <a:t> εντός 5 λεπτών. Εάν ο πόνος δεν υποχωρεί και διαρκεί &gt; 20 λεπτά, να </a:t>
            </a:r>
            <a:r>
              <a:rPr lang="el-GR" sz="2400" b="1" dirty="0"/>
              <a:t>αναζητούν ιατρική βοήθεια.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Τα υπογλώσσια δισκία νιτρογλυκερίνης πρέπει να </a:t>
            </a:r>
            <a:r>
              <a:rPr lang="el-GR" sz="2400" b="1" dirty="0"/>
              <a:t>λιώσουν στο στόμα</a:t>
            </a:r>
            <a:r>
              <a:rPr lang="el-GR" sz="2400" dirty="0"/>
              <a:t> και να αποφεύγεται η λήψη τροφής  ποτού ή καπνίσματος μέχρι να διαλυθούν. 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Να έχουν μαζί τους πάντα </a:t>
            </a:r>
            <a:r>
              <a:rPr lang="el-GR" sz="2400" b="1" dirty="0"/>
              <a:t>δισκία νιτρογλυκερίνης .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665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200" dirty="0"/>
              <a:t>Νοσηλευτική φροντίδα ασθενών κατά </a:t>
            </a:r>
            <a:r>
              <a:rPr lang="el-GR" sz="3200" dirty="0" smtClean="0"/>
              <a:t>τη λήψη νιτρωδών </a:t>
            </a:r>
            <a:r>
              <a:rPr lang="el-GR" sz="3200" dirty="0"/>
              <a:t>φαρμάκων </a:t>
            </a:r>
            <a:r>
              <a:rPr lang="el-GR" sz="3200" b="0" dirty="0" smtClean="0"/>
              <a:t>(εκπαίδευση ασθενών) </a:t>
            </a:r>
            <a:r>
              <a:rPr lang="el-GR" sz="2800" b="0" dirty="0" smtClean="0"/>
              <a:t>(2 από 2)</a:t>
            </a:r>
            <a:endParaRPr lang="el-GR" sz="28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b="1" dirty="0"/>
              <a:t>Τα φάρμακα να προστατεύονται </a:t>
            </a:r>
            <a:r>
              <a:rPr lang="el-GR" sz="2400" dirty="0"/>
              <a:t>από έκθεση στο φως, τη θερμότητα, την υγρασία. 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Ο ασθενείς μετά τη λήψη νιτρογλυκερίνης πρέπει να </a:t>
            </a:r>
            <a:r>
              <a:rPr lang="el-GR" sz="2400" b="1" dirty="0"/>
              <a:t>σηκώνονται προσεκτικά </a:t>
            </a:r>
            <a:r>
              <a:rPr lang="el-GR" sz="2400" dirty="0"/>
              <a:t>από το κάθισμα γιατί μπορεί να προκαλέσει ζάλη ή και λιποθυμία.</a:t>
            </a:r>
          </a:p>
          <a:p>
            <a:pPr>
              <a:spcBef>
                <a:spcPts val="1800"/>
              </a:spcBef>
            </a:pPr>
            <a:r>
              <a:rPr lang="el-GR" sz="2400" b="1" dirty="0"/>
              <a:t>Η θέση εφαρμογής του αυτοκόλλητου </a:t>
            </a:r>
            <a:r>
              <a:rPr lang="el-GR" sz="2400" dirty="0"/>
              <a:t>ή της αλοιφής πρέπει να αλλάζει συχνά και πρέπει να αφαιρείται πριν τον ύπνο για να αποφεύγεται η ανάπτυξη ανοχής.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Σε χορήγηση νιτρωδών μακράς δράσης πρέπει να είναι </a:t>
            </a:r>
            <a:r>
              <a:rPr lang="el-GR" sz="2400" b="1" dirty="0"/>
              <a:t>διαθέσιμα και νιτρώδη άμεση δράσης </a:t>
            </a:r>
            <a:r>
              <a:rPr lang="el-GR" sz="2400" dirty="0"/>
              <a:t>για αντιμετώπιση κρίσεων στηθάγχης.</a:t>
            </a:r>
          </a:p>
          <a:p>
            <a:pPr>
              <a:spcBef>
                <a:spcPts val="1800"/>
              </a:spcBef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89615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Νοσηλευτική φροντίδα ασθενών κατά τη χορήγηση βήτα </a:t>
            </a:r>
            <a:r>
              <a:rPr lang="el-GR" sz="4400" dirty="0" err="1"/>
              <a:t>αποκλειστών</a:t>
            </a:r>
            <a:r>
              <a:rPr lang="el-GR" sz="4400" dirty="0"/>
              <a:t> </a:t>
            </a:r>
            <a:r>
              <a:rPr lang="el-GR" sz="3600" b="0" dirty="0"/>
              <a:t>(</a:t>
            </a:r>
            <a:r>
              <a:rPr lang="el-GR" sz="3600" b="0" dirty="0" smtClean="0"/>
              <a:t>1 από 2)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5524723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l-GR" sz="2400" dirty="0" smtClean="0"/>
              <a:t>Ατενολόλη,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err="1" smtClean="0"/>
              <a:t>Μετοπρολόλη</a:t>
            </a:r>
            <a:r>
              <a:rPr lang="el-GR" sz="2400" dirty="0" smtClean="0"/>
              <a:t>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err="1"/>
              <a:t>Προπρανολόλη</a:t>
            </a:r>
            <a:r>
              <a:rPr lang="el-GR" sz="2400" dirty="0"/>
              <a:t> </a:t>
            </a:r>
            <a:r>
              <a:rPr lang="el-GR" sz="2400" dirty="0" smtClean="0"/>
              <a:t>κλπ.</a:t>
            </a:r>
            <a:endParaRPr lang="el-GR" sz="2400" dirty="0"/>
          </a:p>
          <a:p>
            <a:pPr marL="0" indent="0" algn="ctr">
              <a:spcBef>
                <a:spcPts val="3000"/>
              </a:spcBef>
              <a:buNone/>
            </a:pPr>
            <a:r>
              <a:rPr lang="el-GR" sz="2400" dirty="0"/>
              <a:t>Οι βήτα </a:t>
            </a:r>
            <a:r>
              <a:rPr lang="el-GR" sz="2400" dirty="0" err="1"/>
              <a:t>αποκλειστές</a:t>
            </a:r>
            <a:r>
              <a:rPr lang="el-GR" sz="2400" dirty="0"/>
              <a:t> αναστέλλουν βήτα υποδοχείς του </a:t>
            </a:r>
            <a:r>
              <a:rPr lang="el-GR" sz="2400" dirty="0" smtClean="0"/>
              <a:t>συμπαθητικού </a:t>
            </a:r>
            <a:r>
              <a:rPr lang="el-GR" sz="2400" dirty="0"/>
              <a:t>στον καρδιακό μυ και έτσι μειώνουν: </a:t>
            </a:r>
            <a:endParaRPr lang="el-GR" sz="2400" dirty="0" smtClean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l-GR" sz="2400" dirty="0"/>
              <a:t>την καρδιακή </a:t>
            </a:r>
            <a:r>
              <a:rPr lang="el-GR" sz="2400" dirty="0" smtClean="0"/>
              <a:t>συχνότητα,</a:t>
            </a:r>
            <a:endParaRPr lang="el-GR" sz="2400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l-GR" sz="2400" dirty="0"/>
              <a:t>Τη συσταλτικότητα του </a:t>
            </a:r>
            <a:r>
              <a:rPr lang="el-GR" sz="2400" dirty="0" smtClean="0"/>
              <a:t>μυοκαρδίου,</a:t>
            </a:r>
            <a:endParaRPr lang="el-GR" sz="2400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l-GR" sz="2400" dirty="0"/>
              <a:t>Την κατανάλωση </a:t>
            </a:r>
            <a:r>
              <a:rPr lang="el-GR" sz="2400" dirty="0" smtClean="0"/>
              <a:t>οξυγόνου,</a:t>
            </a:r>
            <a:endParaRPr lang="el-GR" sz="2400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l-GR" sz="2400" dirty="0"/>
              <a:t>Την αρτηριακή </a:t>
            </a:r>
            <a:r>
              <a:rPr lang="el-GR" sz="2400" dirty="0" smtClean="0"/>
              <a:t>πίεση,</a:t>
            </a:r>
            <a:endParaRPr lang="el-GR" sz="2400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l-GR" sz="2400" dirty="0"/>
              <a:t>Το έργο της </a:t>
            </a:r>
            <a:r>
              <a:rPr lang="el-GR" sz="2400" dirty="0" smtClean="0"/>
              <a:t>καρδιάς.</a:t>
            </a:r>
            <a:endParaRPr lang="el-GR" sz="2400" dirty="0"/>
          </a:p>
          <a:p>
            <a:pPr>
              <a:spcBef>
                <a:spcPts val="30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169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Νοσηλευτική φροντίδα ασθενών κατά τη χορήγηση βήτα </a:t>
            </a:r>
            <a:r>
              <a:rPr lang="el-GR" sz="4400" dirty="0" err="1"/>
              <a:t>αποκλειστών</a:t>
            </a:r>
            <a:r>
              <a:rPr lang="el-GR" sz="4400" dirty="0"/>
              <a:t> </a:t>
            </a:r>
            <a:r>
              <a:rPr lang="el-GR" sz="3600" b="0" dirty="0" smtClean="0"/>
              <a:t>(</a:t>
            </a:r>
            <a:r>
              <a:rPr lang="el-GR" sz="3600" b="0" dirty="0"/>
              <a:t>2</a:t>
            </a:r>
            <a:r>
              <a:rPr lang="el-GR" sz="3600" b="0" dirty="0" smtClean="0"/>
              <a:t> από 2)</a:t>
            </a:r>
            <a:endParaRPr lang="el-GR" sz="36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l-GR" sz="2400" b="1" dirty="0"/>
              <a:t>Έλεγχος </a:t>
            </a:r>
            <a:r>
              <a:rPr lang="el-GR" sz="2400" b="1" dirty="0" err="1"/>
              <a:t>σφύξεων</a:t>
            </a:r>
            <a:r>
              <a:rPr lang="el-GR" sz="2400" b="1" dirty="0"/>
              <a:t> </a:t>
            </a:r>
            <a:r>
              <a:rPr lang="el-GR" sz="2400" b="1" dirty="0" err="1"/>
              <a:t>πρίν</a:t>
            </a:r>
            <a:r>
              <a:rPr lang="el-GR" sz="2400" b="1" dirty="0"/>
              <a:t> τη χορήγηση. </a:t>
            </a:r>
            <a:r>
              <a:rPr lang="el-GR" sz="2400" dirty="0"/>
              <a:t>Χορηγείται σε </a:t>
            </a:r>
            <a:r>
              <a:rPr lang="el-GR" sz="2400" dirty="0" err="1"/>
              <a:t>σφύξεις</a:t>
            </a:r>
            <a:r>
              <a:rPr lang="el-GR" sz="2400" dirty="0"/>
              <a:t> &gt; 50/</a:t>
            </a:r>
            <a:r>
              <a:rPr lang="el-GR" sz="2400" dirty="0" err="1"/>
              <a:t>λεπδιτό</a:t>
            </a:r>
            <a:r>
              <a:rPr lang="el-GR" sz="2400" dirty="0"/>
              <a:t> (ή άλλο επίπεδο που έχει ορισθεί).</a:t>
            </a:r>
          </a:p>
          <a:p>
            <a:pPr>
              <a:spcBef>
                <a:spcPts val="3000"/>
              </a:spcBef>
            </a:pPr>
            <a:r>
              <a:rPr lang="el-GR" sz="2400" b="1" dirty="0"/>
              <a:t>Διερεύνηση αντενδείξεων </a:t>
            </a:r>
            <a:r>
              <a:rPr lang="el-GR" sz="2400" dirty="0"/>
              <a:t>(καρδιακή ανεπάρκεια, ΧΑΠ </a:t>
            </a:r>
            <a:r>
              <a:rPr lang="el-GR" sz="2400" dirty="0" err="1"/>
              <a:t>κλπ</a:t>
            </a:r>
            <a:r>
              <a:rPr lang="el-GR" sz="2400" dirty="0"/>
              <a:t>)αποφυγή απότομης διακοπής φαρμάκων. Κίνδυνος αρρυθμιών, εμφράγματος ΑΕΕ.</a:t>
            </a:r>
          </a:p>
          <a:p>
            <a:pPr>
              <a:spcBef>
                <a:spcPts val="3000"/>
              </a:spcBef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28648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Επιδημιολογία </a:t>
            </a:r>
            <a:r>
              <a:rPr lang="el-GR" dirty="0" smtClean="0"/>
              <a:t>Στεφανιαίας Νόσου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400" u="sng" dirty="0"/>
              <a:t>Ελλάδα:</a:t>
            </a:r>
            <a:r>
              <a:rPr lang="el-GR" sz="2400" dirty="0"/>
              <a:t>  52.000 θάνατοι (περίπου 49%) σε σύνολο 105.529 θανάτων, το οφείλονταν σε καρδιαγγειακές παθήσεις (Εθνική Στατιστική Υπηρεσία της Ελλάδος 2003)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z="2400" dirty="0" smtClean="0"/>
              <a:t>Η </a:t>
            </a:r>
            <a:r>
              <a:rPr lang="el-GR" sz="2400" dirty="0"/>
              <a:t>στεφανιαία νόσος στην Ελλάδα το 2003 ήταν η τρίτη αιτία θανάτου και ευθυνόταν για το 13,3% του συνόλου των θανάτων, ενώ πρώτη αιτία θανάτου ήταν τα αγγειακά-εγκεφαλικά επεισόδια (17,5% του συνόλου των θανάτων</a:t>
            </a:r>
            <a:r>
              <a:rPr lang="el-GR" sz="2400" dirty="0" smtClean="0"/>
              <a:t>).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u="sng" dirty="0" smtClean="0"/>
              <a:t>Ευρώπη</a:t>
            </a:r>
            <a:r>
              <a:rPr lang="el-GR" sz="2400" u="sng" dirty="0"/>
              <a:t>:</a:t>
            </a:r>
            <a:r>
              <a:rPr lang="el-GR" sz="2400" dirty="0"/>
              <a:t> Κύρια αιτία θανάτου στην 4.35 εκατομμύρια θάνατοι ετησίως. </a:t>
            </a:r>
          </a:p>
          <a:p>
            <a:pPr>
              <a:spcBef>
                <a:spcPts val="2400"/>
              </a:spcBef>
            </a:pPr>
            <a:r>
              <a:rPr lang="el-GR" sz="2400" u="sng" dirty="0"/>
              <a:t>ΗΠΑ:</a:t>
            </a:r>
            <a:r>
              <a:rPr lang="el-GR" sz="2400" dirty="0"/>
              <a:t> 500.οοο θάνατοι ετησίως(2002)</a:t>
            </a:r>
          </a:p>
          <a:p>
            <a:pPr>
              <a:spcBef>
                <a:spcPts val="24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039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Νοσηλευτική φροντίδα ασθενών κατά τη χορήγηση: </a:t>
            </a:r>
            <a:r>
              <a:rPr lang="el-GR" dirty="0" err="1"/>
              <a:t>αναστολεων</a:t>
            </a:r>
            <a:r>
              <a:rPr lang="el-GR" dirty="0"/>
              <a:t> ασβεστίου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5524723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1200"/>
              </a:spcBef>
            </a:pPr>
            <a:r>
              <a:rPr lang="el-GR" sz="8800" dirty="0" smtClean="0"/>
              <a:t>Νιφεδιπίνη,</a:t>
            </a:r>
            <a:endParaRPr lang="el-GR" sz="8800" dirty="0"/>
          </a:p>
          <a:p>
            <a:pPr>
              <a:spcBef>
                <a:spcPts val="1200"/>
              </a:spcBef>
            </a:pPr>
            <a:r>
              <a:rPr lang="el-GR" sz="8800" dirty="0" err="1" smtClean="0"/>
              <a:t>Διλτιαζέμη</a:t>
            </a:r>
            <a:r>
              <a:rPr lang="el-GR" sz="8800" dirty="0" smtClean="0"/>
              <a:t>,</a:t>
            </a:r>
            <a:endParaRPr lang="el-GR" sz="8800" dirty="0"/>
          </a:p>
          <a:p>
            <a:pPr>
              <a:spcBef>
                <a:spcPts val="1200"/>
              </a:spcBef>
            </a:pPr>
            <a:r>
              <a:rPr lang="el-GR" sz="8800" dirty="0" err="1" smtClean="0"/>
              <a:t>Βεραπαμίλη</a:t>
            </a:r>
            <a:r>
              <a:rPr lang="el-GR" sz="8800" dirty="0" smtClean="0"/>
              <a:t>.</a:t>
            </a:r>
            <a:endParaRPr lang="el-GR" sz="8800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el-GR" sz="8800" dirty="0"/>
              <a:t>Εμποδίζουν την είσοδο ασβεστίου στα κύτταρα και έτσι μειώνουν τη συσταλτικότητα, επιβραδύνουν την καρδιακή συχνότητα και προκαλούν αγγειοδιαστολή.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l-GR" sz="8800" dirty="0"/>
              <a:t>Η </a:t>
            </a:r>
            <a:r>
              <a:rPr lang="el-GR" sz="8800" dirty="0" err="1"/>
              <a:t>βεραπαμίλη</a:t>
            </a:r>
            <a:r>
              <a:rPr lang="el-GR" sz="8800" dirty="0"/>
              <a:t> δεν πρέπει να αναμιγνύεται με διαλύματα που περιέχουν </a:t>
            </a:r>
            <a:r>
              <a:rPr lang="el-GR" sz="8800" dirty="0" err="1"/>
              <a:t>διταθρακικό</a:t>
            </a:r>
            <a:r>
              <a:rPr lang="el-GR" sz="8800" dirty="0"/>
              <a:t> νάτριο. Η IV χορήγηση πρέπει να γίνεται αργά.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l-GR" sz="8800" dirty="0"/>
              <a:t>Έλεγχος αρτηριακής πίεσης και </a:t>
            </a:r>
            <a:r>
              <a:rPr lang="el-GR" sz="8800" dirty="0" err="1"/>
              <a:t>σφύξεων</a:t>
            </a:r>
            <a:r>
              <a:rPr lang="el-GR" sz="8800" dirty="0"/>
              <a:t> πριν τη χορήγηση.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l-GR" sz="8800" dirty="0"/>
              <a:t>Η κάψουλα </a:t>
            </a:r>
            <a:r>
              <a:rPr lang="el-GR" sz="8800" dirty="0" err="1"/>
              <a:t>νιφεδιπίνης</a:t>
            </a:r>
            <a:r>
              <a:rPr lang="el-GR" sz="8800" dirty="0"/>
              <a:t> χορηγείται και υπογλώσσια.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l-GR" sz="8800" dirty="0"/>
              <a:t>Η ταυτόχρονη χορήγηση αναστολέων ασβεστίου και βήτα </a:t>
            </a:r>
            <a:r>
              <a:rPr lang="el-GR" sz="8800" dirty="0" err="1"/>
              <a:t>αποκλειστών</a:t>
            </a:r>
            <a:r>
              <a:rPr lang="el-GR" sz="8800" dirty="0"/>
              <a:t> μπορεί να προκαλέσει υπέρμετρη αγγειοδιαστολή και υπόταση.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l-GR" sz="8800" dirty="0" err="1"/>
              <a:t>Έκδηλώσεις</a:t>
            </a:r>
            <a:r>
              <a:rPr lang="el-GR" sz="8800" dirty="0"/>
              <a:t> τοξικής δράσης είναι: ναυτία, γενικευμένη αδυναμία, υπόταση, βραδυκαρδία.</a:t>
            </a:r>
          </a:p>
          <a:p>
            <a:pPr>
              <a:spcBef>
                <a:spcPts val="12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524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Νοσηλευτική φροντίδα ασθενών κατά τη χορήγηση ασπιρίνης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400" dirty="0"/>
              <a:t>Η ασπιρίνη χορηγείται αμέσως σε όλους τους ασθενείς (εκτός αν υπάρχει αλλεργία στο φάρμακο ή  πεπτικό έλκος και βρογχικό άσθμα ), σε δόση 160-325 </a:t>
            </a:r>
            <a:r>
              <a:rPr lang="el-GR" sz="2400" dirty="0" err="1"/>
              <a:t>mg</a:t>
            </a:r>
            <a:r>
              <a:rPr lang="el-GR" sz="2400" dirty="0"/>
              <a:t> per </a:t>
            </a:r>
            <a:r>
              <a:rPr lang="el-GR" sz="2400" dirty="0" err="1"/>
              <a:t>os</a:t>
            </a:r>
            <a:r>
              <a:rPr lang="el-GR" sz="2400" dirty="0"/>
              <a:t> 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Η ασπιρίνη πιστεύεται ότι μειώνει την </a:t>
            </a:r>
            <a:r>
              <a:rPr lang="el-GR" sz="2400" dirty="0" err="1"/>
              <a:t>επαναπόφραξη</a:t>
            </a:r>
            <a:r>
              <a:rPr lang="el-GR" sz="2400" dirty="0"/>
              <a:t> του στεφανιαίου αγγείου και την υποτροπή των </a:t>
            </a:r>
            <a:r>
              <a:rPr lang="el-GR" sz="2400" dirty="0" err="1"/>
              <a:t>συμβαμάτων</a:t>
            </a:r>
            <a:r>
              <a:rPr lang="el-GR" sz="2400" dirty="0"/>
              <a:t> μετά τη </a:t>
            </a:r>
            <a:r>
              <a:rPr lang="el-GR" sz="2400" dirty="0" err="1"/>
              <a:t>θρομβόλυση</a:t>
            </a:r>
            <a:r>
              <a:rPr lang="el-GR" sz="2400" dirty="0"/>
              <a:t> 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Σε ασθενείς μεγάλου κινδύνου, η ασπιρίνη μείωσε το έμφραγμα κατά 30% και το θάνατο από καρδιαγγειακά αίτια κατά 17%. (σύμφωνα με ανασκόπηση 145 μελετών)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916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Β. </a:t>
            </a:r>
            <a:r>
              <a:rPr lang="el-GR" dirty="0" smtClean="0"/>
              <a:t>Έμφραγμα Μυοκαρδίου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1398" y="1124744"/>
            <a:ext cx="3608902" cy="4491964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 dirty="0"/>
          </a:p>
        </p:txBody>
      </p:sp>
      <p:sp>
        <p:nvSpPr>
          <p:cNvPr id="6" name="Rectangle 10"/>
          <p:cNvSpPr/>
          <p:nvPr/>
        </p:nvSpPr>
        <p:spPr>
          <a:xfrm>
            <a:off x="5796136" y="5710019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Human heart with coronary arteries new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by 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Christian2003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available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under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CC BY 2.5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348880"/>
            <a:ext cx="4355976" cy="250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8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Έμφραγμα Μυοκαρδίου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dirty="0" smtClean="0"/>
              <a:t>Είναι </a:t>
            </a:r>
            <a:r>
              <a:rPr lang="el-GR" sz="2400" dirty="0"/>
              <a:t>ισχαιμική νέκρωση μιας εντοπισμένης περιοχής του μυοκαρδίου που οφείλεται σε απότομη απόφραξη κλάδου της στεφανιαία αρτηρίας </a:t>
            </a:r>
            <a:r>
              <a:rPr lang="el-GR" sz="2400" dirty="0" smtClean="0"/>
              <a:t>εξαιτίας σχηματισμού θρόμβου ή </a:t>
            </a:r>
            <a:r>
              <a:rPr lang="el-GR" sz="2400" dirty="0" err="1"/>
              <a:t>υπενδοθηλιακής</a:t>
            </a:r>
            <a:r>
              <a:rPr lang="el-GR" sz="2400" dirty="0"/>
              <a:t> </a:t>
            </a:r>
            <a:r>
              <a:rPr lang="el-GR" sz="2400" dirty="0" smtClean="0"/>
              <a:t>αιμορραγίας σε </a:t>
            </a:r>
            <a:r>
              <a:rPr lang="el-GR" sz="2400" dirty="0"/>
              <a:t>σημείο </a:t>
            </a:r>
            <a:r>
              <a:rPr lang="el-GR" sz="2400" dirty="0" err="1" smtClean="0"/>
              <a:t>αθηρωματικής</a:t>
            </a:r>
            <a:r>
              <a:rPr lang="el-GR" sz="2400" dirty="0" smtClean="0"/>
              <a:t> στένωσης</a:t>
            </a:r>
            <a:r>
              <a:rPr lang="el-GR" sz="24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3140968"/>
            <a:ext cx="2232248" cy="2976330"/>
          </a:xfrm>
          <a:prstGeom prst="rect">
            <a:avLst/>
          </a:prstGeom>
        </p:spPr>
      </p:pic>
      <p:sp>
        <p:nvSpPr>
          <p:cNvPr id="6" name="Rectangle 10"/>
          <p:cNvSpPr/>
          <p:nvPr/>
        </p:nvSpPr>
        <p:spPr>
          <a:xfrm>
            <a:off x="3059832" y="6308365"/>
            <a:ext cx="3023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Blausen 0463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HeartAttack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by 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Dcoetzee	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available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under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CC BY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39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Διαγνωστικές εξετάσεις σε έμφραγμα μυοκαρδίου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l-GR" sz="2400" dirty="0"/>
              <a:t>Το </a:t>
            </a:r>
            <a:r>
              <a:rPr lang="el-GR" sz="2400" b="1" dirty="0">
                <a:solidFill>
                  <a:srgbClr val="820000"/>
                </a:solidFill>
              </a:rPr>
              <a:t>ηλεκτροκαρδιογράφημα</a:t>
            </a:r>
            <a:r>
              <a:rPr lang="el-GR" sz="2400" dirty="0"/>
              <a:t> μαζί με τα </a:t>
            </a:r>
            <a:r>
              <a:rPr lang="el-GR" sz="2400" b="1" dirty="0">
                <a:solidFill>
                  <a:srgbClr val="820000"/>
                </a:solidFill>
              </a:rPr>
              <a:t>ένζυμα</a:t>
            </a:r>
            <a:r>
              <a:rPr lang="el-GR" sz="2400" dirty="0"/>
              <a:t> του ορού αποτελούν τις δύο πρώτες </a:t>
            </a:r>
            <a:r>
              <a:rPr lang="el-GR" sz="2400" dirty="0" err="1"/>
              <a:t>παρακλινικές</a:t>
            </a:r>
            <a:r>
              <a:rPr lang="el-GR" sz="2400" dirty="0"/>
              <a:t> μεθόδους για τη διάγνωση του εμφράγματος. 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Τις περισσότερες περιπτώσεις αρκεί ένα απλό ηλεκτροκαρδιογράφημα για να θέση την διάγνωση του εμφράγματος.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268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Έμφραγμα Μ</a:t>
            </a:r>
            <a:r>
              <a:rPr lang="el-GR" dirty="0" smtClean="0"/>
              <a:t>υοκαρδίου </a:t>
            </a:r>
            <a:r>
              <a:rPr lang="el-GR" b="0" dirty="0" smtClean="0"/>
              <a:t>(Ηλεκτροκαρδιογράφημα)</a:t>
            </a:r>
            <a:endParaRPr lang="el-GR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l-GR" sz="2400" b="1" dirty="0"/>
              <a:t>Το έμφραγμα του μυοκαρδίου εντοπίζεται σε διαφορετικές περιοχές της καρδιάς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Παρουσιάζεται ανάσπαση του ST διαστήματος τις πρώτες ώρες η οποία με την πάροδο του χρόνου υποχωρεί και εμφανίζονται κύματα Q. 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Σε έμφραγμα του κατώτερου τοιχώματος τα </a:t>
            </a:r>
            <a:r>
              <a:rPr lang="el-GR" sz="2400" dirty="0" err="1"/>
              <a:t>ηλεκτροκαρδιογραφικά</a:t>
            </a:r>
            <a:r>
              <a:rPr lang="el-GR" sz="2400" dirty="0"/>
              <a:t> ευρήματα παρατηρούνται στις απαγωγές ΙΙ, ΙΙΙ και AVF 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και σε πρόσθιο έμφραγμα στις απαγωγές V1-V6,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l-GR" sz="2400" dirty="0" smtClean="0"/>
              <a:t>σε </a:t>
            </a:r>
            <a:r>
              <a:rPr lang="el-GR" sz="2400" dirty="0"/>
              <a:t>πλάγιο έμφραγμα στις απαγωγές I, AVL,V5,V6,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l-GR" sz="2400" dirty="0" smtClean="0"/>
              <a:t>ενώ </a:t>
            </a:r>
            <a:r>
              <a:rPr lang="el-GR" sz="2400" dirty="0"/>
              <a:t>στο οπίσθιο έμφραγμα στις απαγωγές V1-V3.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006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Ανάσπαση SΤ σε οξύ έμφραγμα μυοκαρδίου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55</a:t>
            </a:fld>
            <a:endParaRPr lang="el-G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4012" y="1218776"/>
            <a:ext cx="4355976" cy="563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811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989620"/>
            <a:ext cx="8128704" cy="4988992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56</a:t>
            </a:fld>
            <a:endParaRPr lang="el-GR"/>
          </a:p>
        </p:txBody>
      </p:sp>
      <p:sp>
        <p:nvSpPr>
          <p:cNvPr id="6" name="Rectangle 10"/>
          <p:cNvSpPr/>
          <p:nvPr/>
        </p:nvSpPr>
        <p:spPr>
          <a:xfrm>
            <a:off x="2123240" y="6079855"/>
            <a:ext cx="54967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Myocardial infarction ECG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by 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Madhero88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available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under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142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57</a:t>
            </a:fld>
            <a:endParaRPr lang="el-GR"/>
          </a:p>
        </p:txBody>
      </p:sp>
      <p:pic>
        <p:nvPicPr>
          <p:cNvPr id="5" name="Picture 2" descr="C:\Users\Niki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412776"/>
            <a:ext cx="6264696" cy="40417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11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58</a:t>
            </a:fld>
            <a:endParaRPr lang="el-GR"/>
          </a:p>
        </p:txBody>
      </p:sp>
      <p:pic>
        <p:nvPicPr>
          <p:cNvPr id="6" name="Picture 2" descr="C:\Users\Niki\Desktop\acute-inferior-MI-EK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124744"/>
            <a:ext cx="4536504" cy="2213814"/>
          </a:xfrm>
          <a:prstGeom prst="rect">
            <a:avLst/>
          </a:prstGeom>
          <a:noFill/>
        </p:spPr>
      </p:pic>
      <p:pic>
        <p:nvPicPr>
          <p:cNvPr id="7" name="Picture 2" descr="C:\Users\Niki\Desktop\acute inferior myocardial infarction 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5110" y="3437950"/>
            <a:ext cx="5034468" cy="31568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172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Εκδηλώσεις Της Στεφανιαίας Νόσου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200"/>
              </a:spcBef>
              <a:buFont typeface="Wingdings" panose="05000000000000000000" pitchFamily="2" charset="2"/>
              <a:buChar char="v"/>
            </a:pPr>
            <a:r>
              <a:rPr lang="el-GR" sz="2400" dirty="0"/>
              <a:t>Αιφνίδιος θάνατος (συχνά σαν πρώτη εκδήλωση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4200"/>
              </a:spcBef>
              <a:buFont typeface="Wingdings" panose="05000000000000000000" pitchFamily="2" charset="2"/>
              <a:buChar char="v"/>
            </a:pPr>
            <a:r>
              <a:rPr lang="el-GR" sz="2400" dirty="0" smtClean="0"/>
              <a:t>Στηθάγχη,</a:t>
            </a:r>
            <a:endParaRPr lang="el-GR" sz="2400" dirty="0"/>
          </a:p>
          <a:p>
            <a:pPr>
              <a:spcBef>
                <a:spcPts val="4200"/>
              </a:spcBef>
              <a:buFont typeface="Wingdings" panose="05000000000000000000" pitchFamily="2" charset="2"/>
              <a:buChar char="v"/>
            </a:pPr>
            <a:r>
              <a:rPr lang="el-GR" sz="2400" dirty="0"/>
              <a:t>Οξύ έμφραγμα </a:t>
            </a:r>
            <a:r>
              <a:rPr lang="el-GR" sz="2400" dirty="0" smtClean="0"/>
              <a:t>μυοκαρδίου,</a:t>
            </a:r>
            <a:endParaRPr lang="el-GR" sz="2400" dirty="0"/>
          </a:p>
          <a:p>
            <a:pPr>
              <a:spcBef>
                <a:spcPts val="4200"/>
              </a:spcBef>
              <a:buFont typeface="Wingdings" panose="05000000000000000000" pitchFamily="2" charset="2"/>
              <a:buChar char="v"/>
            </a:pPr>
            <a:r>
              <a:rPr lang="el-GR" sz="2400" dirty="0"/>
              <a:t>Καρδιακή ανεπάρκεια (σπάνια σαν πρώτη εκδήλωση</a:t>
            </a:r>
            <a:r>
              <a:rPr lang="el-GR" sz="2400" dirty="0" smtClean="0"/>
              <a:t>).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286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124744"/>
            <a:ext cx="7620000" cy="4476750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59</a:t>
            </a:fld>
            <a:endParaRPr lang="el-GR"/>
          </a:p>
        </p:txBody>
      </p:sp>
      <p:sp>
        <p:nvSpPr>
          <p:cNvPr id="6" name="Rectangle 10"/>
          <p:cNvSpPr/>
          <p:nvPr/>
        </p:nvSpPr>
        <p:spPr>
          <a:xfrm>
            <a:off x="1961212" y="5701922"/>
            <a:ext cx="5496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12 Lead EKG ST Elevation tracing color coded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by 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Displaced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available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under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785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Εργαστηριακές </a:t>
            </a:r>
            <a:r>
              <a:rPr lang="en-US" dirty="0" smtClean="0"/>
              <a:t>E</a:t>
            </a:r>
            <a:r>
              <a:rPr lang="el-GR" dirty="0" err="1" smtClean="0"/>
              <a:t>ξετάσεις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552472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dirty="0" smtClean="0"/>
              <a:t>Ένζυμα </a:t>
            </a:r>
            <a:r>
              <a:rPr lang="el-GR" dirty="0"/>
              <a:t>που εκκρίνονται κατά την νέκρωση του μυοκαρδίου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l-GR" dirty="0"/>
              <a:t>η καρδιακή </a:t>
            </a:r>
            <a:r>
              <a:rPr lang="el-GR" dirty="0" err="1"/>
              <a:t>τροπονίνη</a:t>
            </a:r>
            <a:r>
              <a:rPr lang="el-GR" dirty="0"/>
              <a:t> (CTNI), 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l-GR" dirty="0" err="1"/>
              <a:t>κρεατινοφωσφοκινάση</a:t>
            </a:r>
            <a:r>
              <a:rPr lang="el-GR" dirty="0"/>
              <a:t> (CK) και ιδιαίτερα το 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l-GR" dirty="0" err="1"/>
              <a:t>μυοκαρδιακό</a:t>
            </a:r>
            <a:r>
              <a:rPr lang="el-GR" dirty="0"/>
              <a:t> κλάσμα MB (CK-MB), 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l-GR" dirty="0"/>
              <a:t>η </a:t>
            </a:r>
            <a:r>
              <a:rPr lang="el-GR" dirty="0" err="1"/>
              <a:t>οξαλοξεική</a:t>
            </a:r>
            <a:r>
              <a:rPr lang="el-GR" dirty="0"/>
              <a:t> (SGOT) και </a:t>
            </a:r>
            <a:r>
              <a:rPr lang="el-GR" dirty="0" err="1"/>
              <a:t>γλουταμινική</a:t>
            </a:r>
            <a:r>
              <a:rPr lang="el-GR" dirty="0"/>
              <a:t> (SGPT) </a:t>
            </a:r>
            <a:r>
              <a:rPr lang="el-GR" dirty="0" err="1"/>
              <a:t>τρανσαμινάση</a:t>
            </a:r>
            <a:r>
              <a:rPr lang="el-GR" dirty="0"/>
              <a:t> και η γαλακτική </a:t>
            </a:r>
            <a:r>
              <a:rPr lang="el-GR" dirty="0" err="1"/>
              <a:t>δεϋδρογενάση</a:t>
            </a:r>
            <a:r>
              <a:rPr lang="el-GR" dirty="0"/>
              <a:t> (LDH).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l-GR" dirty="0"/>
              <a:t> Η καρδιακή </a:t>
            </a:r>
            <a:r>
              <a:rPr lang="el-GR" dirty="0" err="1"/>
              <a:t>τροπονίνη</a:t>
            </a:r>
            <a:r>
              <a:rPr lang="el-GR" dirty="0"/>
              <a:t> Τ και Ι και η καρδιακή CK-MB είναι τα πιο ευαίσθητα και ειδικά ένζυμα για τη διάγνωση του εμφράγματος. </a:t>
            </a:r>
          </a:p>
          <a:p>
            <a:pPr>
              <a:spcBef>
                <a:spcPts val="1800"/>
              </a:spcBef>
            </a:pPr>
            <a:r>
              <a:rPr lang="el-GR" dirty="0"/>
              <a:t>Παρουσία </a:t>
            </a:r>
            <a:r>
              <a:rPr lang="el-GR" dirty="0" err="1"/>
              <a:t>τροπονίνων</a:t>
            </a:r>
            <a:r>
              <a:rPr lang="el-GR" dirty="0"/>
              <a:t> μπορεί να διαπιστωθεί ακόμη και 10 ημέρες μετά το έμφραγμα του μυοκαρδίου και παραμένουν ακόμη και επί </a:t>
            </a:r>
            <a:r>
              <a:rPr lang="el-GR" dirty="0" err="1"/>
              <a:t>επαναιμάτωσης</a:t>
            </a:r>
            <a:r>
              <a:rPr lang="el-GR" dirty="0"/>
              <a:t> μετά </a:t>
            </a:r>
            <a:r>
              <a:rPr lang="el-GR" dirty="0" err="1"/>
              <a:t>θρομβόλυση</a:t>
            </a:r>
            <a:r>
              <a:rPr lang="el-GR" dirty="0"/>
              <a:t> του </a:t>
            </a:r>
            <a:r>
              <a:rPr lang="el-GR" dirty="0" err="1"/>
              <a:t>νεκρωθέντος</a:t>
            </a:r>
            <a:r>
              <a:rPr lang="el-GR" dirty="0"/>
              <a:t> τμήματος.</a:t>
            </a:r>
          </a:p>
          <a:p>
            <a:pPr>
              <a:spcBef>
                <a:spcPts val="1800"/>
              </a:spcBef>
            </a:pPr>
            <a:r>
              <a:rPr lang="el-GR" dirty="0"/>
              <a:t>Αν μετά από εξάωρη παρατήρηση δεν επισημανθούν αυξήσεις ενζύμων και </a:t>
            </a:r>
            <a:r>
              <a:rPr lang="el-GR" dirty="0" err="1"/>
              <a:t>ηλεκτροκαρδιογραφική</a:t>
            </a:r>
            <a:r>
              <a:rPr lang="el-GR" dirty="0"/>
              <a:t> επιβεβαίωση, υπάρχουν 99% πιθανότητες να μην υπάρχει έμφραγμα.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675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7034662"/>
              </p:ext>
            </p:extLst>
          </p:nvPr>
        </p:nvGraphicFramePr>
        <p:xfrm>
          <a:off x="179512" y="1628800"/>
          <a:ext cx="8784976" cy="385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192"/>
                <a:gridCol w="1440160"/>
                <a:gridCol w="1296144"/>
                <a:gridCol w="1440160"/>
                <a:gridCol w="1656184"/>
                <a:gridCol w="1224136"/>
              </a:tblGrid>
              <a:tr h="37084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Συχνότερα χρησιμοποιούμενοι βιοχημικοί δείκτες ορού για τη διάγνωση του οξέος εμφράγματος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Ουσία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Χρόνος για</a:t>
                      </a:r>
                      <a:b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</a:b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διαγνωστικά</a:t>
                      </a:r>
                      <a:b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</a:b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επίπεδα (ώρες)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Χρόνος για</a:t>
                      </a:r>
                      <a:b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</a:b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μέγιστα</a:t>
                      </a:r>
                      <a:b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</a:b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επίπεδα (ώρες)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Χρόνος </a:t>
                      </a:r>
                      <a:b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</a:b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επιστροφής</a:t>
                      </a:r>
                      <a:b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</a:b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στο φυσιολογικό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Χρόνος για</a:t>
                      </a:r>
                      <a:b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</a:b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διαγνωστικά</a:t>
                      </a:r>
                      <a:b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</a:b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επίπεδα (ώρες)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ΕΥ/ΕΙΔ</a:t>
                      </a:r>
                      <a:b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</a:b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% 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Μυογλοβίνη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-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μυοσφαιρίνη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1-4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6-7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24 ώρες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1-4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CK-MB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3-12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24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48-72 ώρες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3-12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96/98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Γαλακτική</a:t>
                      </a:r>
                      <a:b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</a:b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Αφυδρογονάση 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10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24-48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10-14 ημέρες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10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Τροπονίνη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 Ι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3-12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24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5-10 ημέρες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3-12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 pitchFamily="2" charset="-122"/>
                          <a:cs typeface="Times New Roman" pitchFamily="18" charset="0"/>
                        </a:rPr>
                        <a:t>~100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447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400" u="sng" dirty="0"/>
              <a:t>Αυξημένη LDL χοληστερόλη </a:t>
            </a:r>
            <a:r>
              <a:rPr lang="el-GR" sz="2400" u="sng" dirty="0" smtClean="0"/>
              <a:t>,</a:t>
            </a:r>
            <a:endParaRPr lang="el-GR" sz="2400" u="sng" dirty="0"/>
          </a:p>
          <a:p>
            <a:pPr>
              <a:spcBef>
                <a:spcPts val="2400"/>
              </a:spcBef>
            </a:pPr>
            <a:r>
              <a:rPr lang="el-GR" sz="2400" u="sng" dirty="0"/>
              <a:t>Χαμηλή {μικρότερη από 35 </a:t>
            </a:r>
            <a:r>
              <a:rPr lang="el-GR" sz="2400" u="sng" dirty="0" err="1"/>
              <a:t>mg</a:t>
            </a:r>
            <a:r>
              <a:rPr lang="el-GR" sz="2400" u="sng" dirty="0"/>
              <a:t>/</a:t>
            </a:r>
            <a:r>
              <a:rPr lang="el-GR" sz="2400" u="sng" dirty="0" err="1"/>
              <a:t>dl</a:t>
            </a:r>
            <a:r>
              <a:rPr lang="el-GR" sz="2400" u="sng" dirty="0"/>
              <a:t>} HDL χοληστερόλη</a:t>
            </a:r>
            <a:r>
              <a:rPr lang="el-GR" sz="2400" u="sng" dirty="0" smtClean="0"/>
              <a:t>),</a:t>
            </a:r>
            <a:endParaRPr lang="el-GR" sz="2400" u="sng" dirty="0"/>
          </a:p>
          <a:p>
            <a:pPr>
              <a:spcBef>
                <a:spcPts val="2400"/>
              </a:spcBef>
            </a:pPr>
            <a:r>
              <a:rPr lang="el-GR" sz="2400" u="sng" dirty="0"/>
              <a:t>Λευκοκυττάρωση:</a:t>
            </a:r>
            <a:r>
              <a:rPr lang="el-GR" sz="2400" dirty="0"/>
              <a:t>10.000-15000 ή και 20.000 από την 1η μέχρι την 8η-10η </a:t>
            </a:r>
            <a:r>
              <a:rPr lang="el-GR" sz="2400" dirty="0" smtClean="0"/>
              <a:t>ημέρα,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u="sng" dirty="0"/>
              <a:t>Αύξηση της Ταχύτητας Καθίζησης των ερυθρών(έως 20 </a:t>
            </a:r>
            <a:r>
              <a:rPr lang="el-GR" sz="2400" u="sng" dirty="0" err="1"/>
              <a:t>χιλ.τη</a:t>
            </a:r>
            <a:r>
              <a:rPr lang="el-GR" sz="2400" u="sng" dirty="0"/>
              <a:t> 2η ώρα</a:t>
            </a:r>
            <a:r>
              <a:rPr lang="el-GR" sz="2400" u="sng" dirty="0" smtClean="0"/>
              <a:t>),</a:t>
            </a:r>
            <a:endParaRPr lang="el-GR" sz="2400" u="sng" dirty="0"/>
          </a:p>
          <a:p>
            <a:pPr>
              <a:spcBef>
                <a:spcPts val="2400"/>
              </a:spcBef>
            </a:pPr>
            <a:r>
              <a:rPr lang="el-GR" sz="2400" u="sng" dirty="0"/>
              <a:t>Αύξηση των </a:t>
            </a:r>
            <a:r>
              <a:rPr lang="el-GR" sz="2400" u="sng" dirty="0" err="1"/>
              <a:t>Κατεχολαμινών</a:t>
            </a:r>
            <a:r>
              <a:rPr lang="el-GR" sz="2400" u="sng" dirty="0"/>
              <a:t> (αδρεναλίνη, </a:t>
            </a:r>
            <a:r>
              <a:rPr lang="el-GR" sz="2400" u="sng" dirty="0" err="1"/>
              <a:t>Νοραδρεναλίνη</a:t>
            </a:r>
            <a:r>
              <a:rPr lang="el-GR" sz="2400" u="sng" dirty="0" smtClean="0"/>
              <a:t>),</a:t>
            </a:r>
            <a:endParaRPr lang="el-GR" sz="2400" u="sng" dirty="0"/>
          </a:p>
          <a:p>
            <a:pPr>
              <a:spcBef>
                <a:spcPts val="2400"/>
              </a:spcBef>
            </a:pPr>
            <a:r>
              <a:rPr lang="el-GR" sz="2400" u="sng" dirty="0" err="1"/>
              <a:t>Υποκαλιαιμία</a:t>
            </a:r>
            <a:r>
              <a:rPr lang="el-GR" sz="2400" u="sng" dirty="0"/>
              <a:t> &lt;</a:t>
            </a:r>
            <a:r>
              <a:rPr lang="el-GR" sz="2400" u="sng" dirty="0" smtClean="0"/>
              <a:t>3,4.</a:t>
            </a:r>
            <a:endParaRPr lang="el-GR" sz="2400" u="sng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205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Τύποι εμφραγμάτων -Μακροσκοπικά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l-GR" sz="2400" u="sng" dirty="0"/>
              <a:t>Διατοιχωματικά</a:t>
            </a:r>
            <a:r>
              <a:rPr lang="el-GR" sz="2400" dirty="0"/>
              <a:t> εμφράγματα, στα οποία η </a:t>
            </a:r>
            <a:r>
              <a:rPr lang="el-GR" sz="2400" dirty="0" err="1"/>
              <a:t>μυοκαρδιακή</a:t>
            </a:r>
            <a:r>
              <a:rPr lang="el-GR" sz="2400" dirty="0"/>
              <a:t> νέκρωση καταλαμβάνει όλο το πάχος του κοιλιακού τοιχώματος </a:t>
            </a:r>
          </a:p>
          <a:p>
            <a:pPr>
              <a:spcBef>
                <a:spcPts val="3000"/>
              </a:spcBef>
            </a:pPr>
            <a:r>
              <a:rPr lang="el-GR" sz="2400" u="sng" dirty="0" err="1"/>
              <a:t>Υπενδοκάρδια</a:t>
            </a:r>
            <a:r>
              <a:rPr lang="el-GR" sz="2400" dirty="0"/>
              <a:t> στα οποία η νέκρωση καταλαμβάνει το </a:t>
            </a:r>
            <a:r>
              <a:rPr lang="el-GR" sz="2400" dirty="0" err="1"/>
              <a:t>υπενδοκάρδιο</a:t>
            </a:r>
            <a:r>
              <a:rPr lang="el-GR" sz="2400" dirty="0"/>
              <a:t>, το </a:t>
            </a:r>
            <a:r>
              <a:rPr lang="el-GR" sz="2400" dirty="0" err="1"/>
              <a:t>ενδοτοιχωματικό</a:t>
            </a:r>
            <a:r>
              <a:rPr lang="el-GR" sz="2400" dirty="0"/>
              <a:t> μυοκάρδιο ή και τα δύο, χωρίς να επεκτείνεται σε όλο το πάχος του κοιλιακού τοιχώματος </a:t>
            </a:r>
          </a:p>
          <a:p>
            <a:pPr>
              <a:spcBef>
                <a:spcPts val="3000"/>
              </a:spcBef>
            </a:pPr>
            <a:r>
              <a:rPr lang="el-GR" sz="2400" b="1" dirty="0" smtClean="0"/>
              <a:t>Οι </a:t>
            </a:r>
            <a:r>
              <a:rPr lang="el-GR" sz="2400" b="1" dirty="0"/>
              <a:t>μακροσκοπικές αλλοιώσεις του μυοκαρδίου είναι δύσκολο να αναγνωρισθούν πριν παρέλθουν 6 με 12 ώρες τουλάχιστον μετά την έναρξη της νέκρωσης.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183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Μακροσκοπικές αλλοιώσεις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400" b="1" dirty="0"/>
              <a:t>Ανοιχτό κίτρινο ή πορφυρό χρώμα</a:t>
            </a:r>
            <a:r>
              <a:rPr lang="el-GR" sz="2400" dirty="0"/>
              <a:t> με </a:t>
            </a:r>
            <a:r>
              <a:rPr lang="el-GR" sz="2400" dirty="0" err="1"/>
              <a:t>οροϊνώδες</a:t>
            </a:r>
            <a:r>
              <a:rPr lang="el-GR" sz="2400" dirty="0"/>
              <a:t> εξίδρωμα εμφανές πάνω στο </a:t>
            </a:r>
            <a:r>
              <a:rPr lang="el-GR" sz="2400" dirty="0" err="1"/>
              <a:t>επικάρδιο</a:t>
            </a:r>
            <a:r>
              <a:rPr lang="el-GR" sz="2400" dirty="0"/>
              <a:t> στα </a:t>
            </a:r>
            <a:r>
              <a:rPr lang="el-GR" sz="2400" dirty="0" err="1"/>
              <a:t>διατοιχωματικά</a:t>
            </a:r>
            <a:r>
              <a:rPr lang="el-GR" sz="2400" dirty="0"/>
              <a:t> εμφράγματα μετά από 18 έως 36 ώρες από την έναρξη του εμφράγματος.</a:t>
            </a:r>
          </a:p>
          <a:p>
            <a:pPr>
              <a:spcBef>
                <a:spcPts val="2400"/>
              </a:spcBef>
            </a:pPr>
            <a:r>
              <a:rPr lang="el-GR" sz="2400" b="1" dirty="0"/>
              <a:t>Φαιό χρώμα μετά από 48 περίπου ώρες.  </a:t>
            </a:r>
            <a:r>
              <a:rPr lang="el-GR" sz="2400" dirty="0"/>
              <a:t>Στην περιφέρεια του εμφανίζονται λεπτές κίτρινες </a:t>
            </a:r>
            <a:r>
              <a:rPr lang="el-GR" sz="2400" b="1" dirty="0"/>
              <a:t>γραμμώσεις,</a:t>
            </a:r>
            <a:r>
              <a:rPr lang="el-GR" sz="2400" dirty="0"/>
              <a:t> λόγω της διήθησης από ουδετερόφιλα. 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Οκτώ με δέκα ημέρες μετά το έμφραγμα, </a:t>
            </a:r>
            <a:r>
              <a:rPr lang="el-GR" sz="2400" b="1" dirty="0"/>
              <a:t>το πάχος του καρδιακού τοιχώματος στην </a:t>
            </a:r>
            <a:r>
              <a:rPr lang="el-GR" sz="2400" b="1" dirty="0" smtClean="0"/>
              <a:t>περιοχή </a:t>
            </a:r>
            <a:r>
              <a:rPr lang="el-GR" sz="2400" b="1" dirty="0"/>
              <a:t>του εμφράγματος μειώνεται.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540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65</a:t>
            </a:fld>
            <a:endParaRPr lang="el-GR"/>
          </a:p>
        </p:txBody>
      </p:sp>
      <p:sp>
        <p:nvSpPr>
          <p:cNvPr id="6" name="Rectangle 10"/>
          <p:cNvSpPr/>
          <p:nvPr/>
        </p:nvSpPr>
        <p:spPr>
          <a:xfrm>
            <a:off x="3214834" y="5894685"/>
            <a:ext cx="3023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2"/>
              </a:rPr>
              <a:t>heart attack anatomy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by 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2"/>
              </a:rPr>
              <a:t>ravindra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2"/>
              </a:rPr>
              <a:t>gandhi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2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	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available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under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CC BY-SA 2.0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1124744"/>
            <a:ext cx="4169664" cy="430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6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9219" y="1340768"/>
            <a:ext cx="4286250" cy="4295775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66</a:t>
            </a:fld>
            <a:endParaRPr lang="el-GR"/>
          </a:p>
        </p:txBody>
      </p:sp>
      <p:sp>
        <p:nvSpPr>
          <p:cNvPr id="6" name="Rectangle 10"/>
          <p:cNvSpPr/>
          <p:nvPr/>
        </p:nvSpPr>
        <p:spPr>
          <a:xfrm>
            <a:off x="3003500" y="5721126"/>
            <a:ext cx="3157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Atherosclerosis diagram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by 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EhJJ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available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under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346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Τύποι </a:t>
            </a:r>
            <a:r>
              <a:rPr lang="el-GR" dirty="0" err="1"/>
              <a:t>μυοκαρδιακής</a:t>
            </a:r>
            <a:r>
              <a:rPr lang="el-GR" dirty="0"/>
              <a:t> νέκρωσης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600" b="1" dirty="0"/>
              <a:t>Τύποι </a:t>
            </a:r>
            <a:r>
              <a:rPr lang="el-GR" sz="2600" b="1" dirty="0" err="1"/>
              <a:t>μυοκαρδιακής</a:t>
            </a:r>
            <a:r>
              <a:rPr lang="el-GR" sz="2600" b="1" dirty="0"/>
              <a:t> νέκρωσης 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l-GR" sz="2600" u="sng" dirty="0" smtClean="0">
                <a:solidFill>
                  <a:srgbClr val="820000"/>
                </a:solidFill>
              </a:rPr>
              <a:t>Πηκτική </a:t>
            </a:r>
            <a:r>
              <a:rPr lang="el-GR" sz="2600" u="sng" dirty="0">
                <a:solidFill>
                  <a:srgbClr val="820000"/>
                </a:solidFill>
              </a:rPr>
              <a:t>νέκρωση: </a:t>
            </a:r>
            <a:r>
              <a:rPr lang="el-GR" sz="2600" dirty="0"/>
              <a:t>Αυτή είναι αποτέλεσμα σοβαρής επίμονης ισχαιμίας και υπάρχει συνήθως στην κεντρική περιοχή των εμφραγμάτων. Αυτό έχει αποτέλεσμα το σταμάτημα των μυϊκών κυττάρων σε χαλαρή κατάσταση και τον παθητικό </a:t>
            </a:r>
            <a:r>
              <a:rPr lang="el-GR" sz="2600" dirty="0" err="1"/>
              <a:t>τανυσμό</a:t>
            </a:r>
            <a:r>
              <a:rPr lang="el-GR" sz="2600" dirty="0"/>
              <a:t> των ισχαιμικών μυϊκών κυττάρων. 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l-GR" sz="2600" u="sng" dirty="0" smtClean="0">
                <a:solidFill>
                  <a:srgbClr val="820000"/>
                </a:solidFill>
              </a:rPr>
              <a:t>Νέκρωση </a:t>
            </a:r>
            <a:r>
              <a:rPr lang="el-GR" sz="2600" u="sng" dirty="0">
                <a:solidFill>
                  <a:srgbClr val="820000"/>
                </a:solidFill>
              </a:rPr>
              <a:t>με ζώνες σύσπασης: </a:t>
            </a:r>
            <a:r>
              <a:rPr lang="el-GR" sz="2600" dirty="0"/>
              <a:t>Προκαλείται από αυξημένη εισροή </a:t>
            </a:r>
            <a:r>
              <a:rPr lang="el-GR" sz="2600" dirty="0" err="1"/>
              <a:t>Ca</a:t>
            </a:r>
            <a:r>
              <a:rPr lang="el-GR" sz="2600" dirty="0"/>
              <a:t> ++ στα </a:t>
            </a:r>
            <a:r>
              <a:rPr lang="el-GR" sz="2600" dirty="0" err="1"/>
              <a:t>θνήσκοντα</a:t>
            </a:r>
            <a:r>
              <a:rPr lang="el-GR" sz="2600" dirty="0"/>
              <a:t> κύτταρα, με αποτέλεσμα το σταμάτημα των κυττάρων σε κατάσταση σύσπασης. 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l-GR" sz="2600" u="sng" dirty="0" err="1" smtClean="0">
                <a:solidFill>
                  <a:srgbClr val="820000"/>
                </a:solidFill>
              </a:rPr>
              <a:t>Μυοκυτόλυση</a:t>
            </a:r>
            <a:r>
              <a:rPr lang="el-GR" sz="2600" u="sng" dirty="0">
                <a:solidFill>
                  <a:srgbClr val="820000"/>
                </a:solidFill>
              </a:rPr>
              <a:t>: </a:t>
            </a:r>
            <a:r>
              <a:rPr lang="el-GR" sz="2600" dirty="0"/>
              <a:t>Η παρατεταμένη σοβαρή ισχαιμία προκαλεί θολερή εξοίδηση καθώς και υδρωπική αγγειακή και λιπώδη εκφύλιση. 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9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Εντόπιση Του Εμφράγματος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4800"/>
              </a:spcBef>
              <a:buNone/>
            </a:pPr>
            <a:r>
              <a:rPr lang="el-GR" sz="2400" i="1" dirty="0"/>
              <a:t>Διακρίνεται κυρίως σε: </a:t>
            </a:r>
          </a:p>
          <a:p>
            <a:pPr>
              <a:spcBef>
                <a:spcPts val="4800"/>
              </a:spcBef>
            </a:pPr>
            <a:r>
              <a:rPr lang="el-GR" sz="2400" dirty="0"/>
              <a:t>έμφραγμα του </a:t>
            </a:r>
            <a:r>
              <a:rPr lang="el-GR" sz="2400" dirty="0" smtClean="0"/>
              <a:t>πρόσθιου, </a:t>
            </a:r>
            <a:endParaRPr lang="el-GR" sz="2400" dirty="0"/>
          </a:p>
          <a:p>
            <a:pPr>
              <a:spcBef>
                <a:spcPts val="4800"/>
              </a:spcBef>
            </a:pPr>
            <a:r>
              <a:rPr lang="el-GR" sz="2400" dirty="0" smtClean="0"/>
              <a:t>έμφραγμα </a:t>
            </a:r>
            <a:r>
              <a:rPr lang="el-GR" sz="2400" dirty="0"/>
              <a:t>του κατώτερου ή διαφραγματικού </a:t>
            </a:r>
            <a:r>
              <a:rPr lang="el-GR" sz="2400" dirty="0" smtClean="0"/>
              <a:t>τοιχώματος</a:t>
            </a:r>
            <a:r>
              <a:rPr lang="el-GR" dirty="0" smtClean="0"/>
              <a:t>. 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951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Παράγοντες Κινδύνου Στεφανιαίας Νόσου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663826"/>
              </p:ext>
            </p:extLst>
          </p:nvPr>
        </p:nvGraphicFramePr>
        <p:xfrm>
          <a:off x="457200" y="1340768"/>
          <a:ext cx="822960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42325"/>
                <a:gridCol w="2144075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/>
                        <a:t>ΜΗ ΤΡΟΠΟΠΟΙΗΣΙΜΟΙ</a:t>
                      </a:r>
                      <a:endParaRPr lang="el-GR" sz="2200" b="1" dirty="0"/>
                    </a:p>
                  </a:txBody>
                  <a:tcPr marL="91439" marR="91439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2200" b="1" dirty="0" smtClean="0"/>
                        <a:t> ΤΡΟΠΟΠΟΙΗΣΙΜΟΙ</a:t>
                      </a:r>
                      <a:endParaRPr lang="el-GR" sz="2200" b="1" dirty="0"/>
                    </a:p>
                  </a:txBody>
                  <a:tcPr marL="91439" marR="91439"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Ηλικία</a:t>
                      </a:r>
                      <a:endParaRPr lang="el-GR" sz="2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Υπέρταση</a:t>
                      </a:r>
                      <a:endParaRPr lang="el-GR" sz="2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Κάπνισμα</a:t>
                      </a:r>
                      <a:endParaRPr lang="el-GR" sz="2200" dirty="0"/>
                    </a:p>
                  </a:txBody>
                  <a:tcPr marL="91439" marR="9143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Φύλο /</a:t>
                      </a:r>
                      <a:r>
                        <a:rPr lang="el-GR" sz="2200" dirty="0" err="1" smtClean="0"/>
                        <a:t>εθνοτική</a:t>
                      </a:r>
                      <a:r>
                        <a:rPr lang="el-GR" sz="2200" baseline="0" dirty="0" smtClean="0"/>
                        <a:t> καταγωγή </a:t>
                      </a:r>
                      <a:endParaRPr lang="el-GR" sz="2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Σακχαρώδης διαβήτης</a:t>
                      </a:r>
                      <a:endParaRPr lang="el-GR" sz="2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Παχυσαρκία</a:t>
                      </a:r>
                      <a:endParaRPr lang="el-GR" sz="2200" dirty="0"/>
                    </a:p>
                  </a:txBody>
                  <a:tcPr marL="91439" marR="9143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κληρονομικότητα</a:t>
                      </a:r>
                      <a:endParaRPr lang="el-GR" sz="2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l-GR" sz="2200" dirty="0" err="1" smtClean="0"/>
                        <a:t>Υπερλιπιδαιμία</a:t>
                      </a:r>
                      <a:endParaRPr lang="el-GR" sz="2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Έλλειψη</a:t>
                      </a:r>
                      <a:r>
                        <a:rPr lang="el-GR" sz="2200" baseline="0" dirty="0" smtClean="0"/>
                        <a:t> φυσικής δραστηριότητας</a:t>
                      </a:r>
                      <a:endParaRPr lang="el-GR" sz="2200" dirty="0"/>
                    </a:p>
                  </a:txBody>
                  <a:tcPr marL="91439" marR="91439"/>
                </a:tc>
              </a:tr>
              <a:tr h="370840">
                <a:tc>
                  <a:txBody>
                    <a:bodyPr/>
                    <a:lstStyle/>
                    <a:p>
                      <a:endParaRPr lang="el-GR" sz="2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Αύξηση</a:t>
                      </a:r>
                      <a:r>
                        <a:rPr lang="el-GR" sz="2200" baseline="0" dirty="0" smtClean="0"/>
                        <a:t> στάθμης </a:t>
                      </a:r>
                      <a:r>
                        <a:rPr lang="el-GR" sz="2200" baseline="0" dirty="0" err="1" smtClean="0"/>
                        <a:t>ομοκυστείνης</a:t>
                      </a:r>
                      <a:endParaRPr lang="el-GR" sz="2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Δίαιτα</a:t>
                      </a:r>
                      <a:endParaRPr lang="el-GR" sz="2200" dirty="0"/>
                    </a:p>
                  </a:txBody>
                  <a:tcPr marL="91439" marR="91439"/>
                </a:tc>
              </a:tr>
              <a:tr h="370840">
                <a:tc>
                  <a:txBody>
                    <a:bodyPr/>
                    <a:lstStyle/>
                    <a:p>
                      <a:endParaRPr lang="el-GR" sz="2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Μεταβολικό σύνδρομο</a:t>
                      </a:r>
                      <a:endParaRPr lang="el-GR" sz="2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Χρήση</a:t>
                      </a:r>
                      <a:r>
                        <a:rPr lang="el-GR" sz="2200" baseline="0" dirty="0" smtClean="0"/>
                        <a:t> αντισυλληπτικών από το στόμα</a:t>
                      </a:r>
                      <a:endParaRPr lang="el-GR" sz="2200" dirty="0"/>
                    </a:p>
                  </a:txBody>
                  <a:tcPr marL="91439" marR="91439"/>
                </a:tc>
              </a:tr>
              <a:tr h="370840">
                <a:tc>
                  <a:txBody>
                    <a:bodyPr/>
                    <a:lstStyle/>
                    <a:p>
                      <a:endParaRPr lang="el-GR" sz="220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Εμμηνόπαυση</a:t>
                      </a:r>
                      <a:endParaRPr lang="el-GR" sz="2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l-GR" sz="2200" dirty="0"/>
                    </a:p>
                  </a:txBody>
                  <a:tcPr marL="91439" marR="91439"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137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Τύποι Εμφράγματος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2400"/>
              </a:spcBef>
              <a:buFont typeface="+mj-lt"/>
              <a:buAutoNum type="arabicParenR"/>
            </a:pPr>
            <a:r>
              <a:rPr lang="el-GR" sz="2400" dirty="0"/>
              <a:t>Αληθές οπίσθιο έμφραγμα 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arenR"/>
            </a:pPr>
            <a:r>
              <a:rPr lang="el-GR" sz="2400" dirty="0" smtClean="0"/>
              <a:t>non </a:t>
            </a:r>
            <a:r>
              <a:rPr lang="el-GR" sz="2400" dirty="0"/>
              <a:t>Q και 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arenR"/>
            </a:pPr>
            <a:r>
              <a:rPr lang="el-GR" sz="2400" dirty="0" smtClean="0"/>
              <a:t>Non </a:t>
            </a:r>
            <a:r>
              <a:rPr lang="el-GR" sz="2400" dirty="0" err="1"/>
              <a:t>stemi</a:t>
            </a:r>
            <a:r>
              <a:rPr lang="el-GR" sz="2400" dirty="0"/>
              <a:t> χωρίς ανάσπαση-</a:t>
            </a:r>
            <a:r>
              <a:rPr lang="el-GR" sz="2400" dirty="0" err="1"/>
              <a:t>υπενδοκάρδιο</a:t>
            </a:r>
            <a:r>
              <a:rPr lang="el-GR" sz="2400" dirty="0"/>
              <a:t> έμφραγμα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arenR"/>
            </a:pPr>
            <a:r>
              <a:rPr lang="el-GR" sz="2400" dirty="0" err="1" smtClean="0"/>
              <a:t>Stemi</a:t>
            </a:r>
            <a:r>
              <a:rPr lang="el-GR" sz="2400" dirty="0" smtClean="0"/>
              <a:t> </a:t>
            </a:r>
            <a:r>
              <a:rPr lang="el-GR" sz="2400" dirty="0"/>
              <a:t>με ανάσπαση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arenR"/>
            </a:pPr>
            <a:r>
              <a:rPr lang="el-GR" sz="2400" dirty="0" smtClean="0"/>
              <a:t>Έμφραγμα </a:t>
            </a:r>
            <a:r>
              <a:rPr lang="el-GR" sz="2400" dirty="0"/>
              <a:t>της δεξιάς κοιλίας. 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arenR"/>
            </a:pPr>
            <a:r>
              <a:rPr lang="el-GR" sz="2400" dirty="0" smtClean="0"/>
              <a:t>Έμφραγμα </a:t>
            </a:r>
            <a:r>
              <a:rPr lang="el-GR" sz="2400" dirty="0"/>
              <a:t>του κόλπου 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arenR"/>
            </a:pPr>
            <a:r>
              <a:rPr lang="el-GR" sz="2400" dirty="0" smtClean="0"/>
              <a:t>Έμφραγμα </a:t>
            </a:r>
            <a:r>
              <a:rPr lang="el-GR" sz="2400" dirty="0"/>
              <a:t>με </a:t>
            </a:r>
            <a:r>
              <a:rPr lang="el-GR" sz="2400" dirty="0" err="1"/>
              <a:t>αγγειογραφικώς</a:t>
            </a:r>
            <a:r>
              <a:rPr lang="el-GR" sz="2400" dirty="0"/>
              <a:t> φυσιολογικά στεφανιαία αγγεία –στηθάγχη </a:t>
            </a:r>
            <a:r>
              <a:rPr lang="el-GR" sz="2400" dirty="0" err="1"/>
              <a:t>pritzmetal</a:t>
            </a:r>
            <a:r>
              <a:rPr lang="el-GR" sz="2400" dirty="0"/>
              <a:t> 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arenR"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006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 err="1" smtClean="0"/>
              <a:t>Κλινικη</a:t>
            </a:r>
            <a:r>
              <a:rPr lang="el-GR" sz="4400" dirty="0" smtClean="0"/>
              <a:t> </a:t>
            </a:r>
            <a:r>
              <a:rPr lang="el-GR" sz="4400" dirty="0" err="1" smtClean="0"/>
              <a:t>Εικονα</a:t>
            </a:r>
            <a:r>
              <a:rPr lang="el-GR" sz="4400" dirty="0" smtClean="0"/>
              <a:t> </a:t>
            </a:r>
            <a:r>
              <a:rPr lang="el-GR" sz="4400" dirty="0" err="1" smtClean="0"/>
              <a:t>Εμφραγματος</a:t>
            </a:r>
            <a:r>
              <a:rPr lang="el-GR" sz="4400" dirty="0" smtClean="0"/>
              <a:t> </a:t>
            </a:r>
            <a:r>
              <a:rPr lang="el-GR" sz="4400" dirty="0" err="1" smtClean="0"/>
              <a:t>Μυοκαρδιου</a:t>
            </a:r>
            <a:r>
              <a:rPr lang="el-GR" sz="4400" dirty="0" smtClean="0"/>
              <a:t> </a:t>
            </a:r>
            <a:r>
              <a:rPr lang="el-GR" sz="3600" b="0" dirty="0" smtClean="0"/>
              <a:t>(1</a:t>
            </a:r>
            <a:r>
              <a:rPr lang="en-US" sz="3600" b="0" dirty="0" smtClean="0"/>
              <a:t> </a:t>
            </a:r>
            <a:r>
              <a:rPr lang="el-GR" sz="3600" b="0" dirty="0" smtClean="0"/>
              <a:t>από 3) 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sz="9600" u="sng" dirty="0"/>
              <a:t>Θωρακικός πόνος στεφανιαίας νόσου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sz="9600" dirty="0" smtClean="0"/>
              <a:t>Ο </a:t>
            </a:r>
            <a:r>
              <a:rPr lang="el-GR" sz="9600" dirty="0"/>
              <a:t>πόνος παρουσιάζεται στο </a:t>
            </a:r>
            <a:r>
              <a:rPr lang="el-GR" sz="9600" u="sng" dirty="0"/>
              <a:t>70% </a:t>
            </a:r>
            <a:r>
              <a:rPr lang="el-GR" sz="9600" dirty="0"/>
              <a:t>των ασθενών με οξύ έμφραγμα του μυοκαρδίου, </a:t>
            </a:r>
            <a:r>
              <a:rPr lang="el-GR" sz="9600" dirty="0" smtClean="0"/>
              <a:t>αλλά </a:t>
            </a:r>
            <a:r>
              <a:rPr lang="el-GR" sz="9600" u="sng" dirty="0" smtClean="0"/>
              <a:t>μόνο </a:t>
            </a:r>
            <a:r>
              <a:rPr lang="el-GR" sz="9600" u="sng" dirty="0"/>
              <a:t>το 25%</a:t>
            </a:r>
            <a:r>
              <a:rPr lang="el-GR" sz="9600" dirty="0"/>
              <a:t> των ασθενών με θωρακικό πόνο πάσχουν από έμφραγμα.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sz="9600" dirty="0"/>
              <a:t>Συχνά είναι </a:t>
            </a:r>
            <a:r>
              <a:rPr lang="el-GR" sz="9600" u="sng" dirty="0"/>
              <a:t>εντονότερος από όσο στη στηθάγχη, </a:t>
            </a:r>
            <a:r>
              <a:rPr lang="el-GR" sz="9600" dirty="0"/>
              <a:t>μπορεί όμως να μην περιγράφεται ως πραγματικός πόνος άλλα </a:t>
            </a:r>
            <a:r>
              <a:rPr lang="el-GR" sz="9600" u="sng" dirty="0"/>
              <a:t>σαν σφίξιμο, κάψιμο ή πίεση</a:t>
            </a:r>
            <a:r>
              <a:rPr lang="el-GR" sz="9600" dirty="0"/>
              <a:t> στο στήθος.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sz="9600" dirty="0"/>
              <a:t>Η μέγιστη ένταση συνηθέστερα εντοπίζεται στο βάθος κάτω από το </a:t>
            </a:r>
            <a:r>
              <a:rPr lang="el-GR" sz="9600" u="sng" dirty="0"/>
              <a:t>στέρνο </a:t>
            </a:r>
            <a:r>
              <a:rPr lang="el-GR" sz="9600" dirty="0"/>
              <a:t>και από κει ακτινοβολεί στη </a:t>
            </a:r>
            <a:r>
              <a:rPr lang="el-GR" sz="9600" u="sng" dirty="0"/>
              <a:t>πλάτη</a:t>
            </a:r>
            <a:r>
              <a:rPr lang="el-GR" sz="9600" dirty="0"/>
              <a:t> και όλο το </a:t>
            </a:r>
            <a:r>
              <a:rPr lang="el-GR" sz="9600" u="sng" dirty="0"/>
              <a:t>θώρακα.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sz="9600" dirty="0"/>
              <a:t>Η συμπτωματολογία συχνά </a:t>
            </a:r>
            <a:r>
              <a:rPr lang="el-GR" sz="9600" dirty="0" smtClean="0"/>
              <a:t>επεκτείνεται </a:t>
            </a:r>
            <a:r>
              <a:rPr lang="el-GR" sz="9600" u="sng" dirty="0" smtClean="0"/>
              <a:t>στον </a:t>
            </a:r>
            <a:r>
              <a:rPr lang="el-GR" sz="9600" u="sng" dirty="0"/>
              <a:t>τράχηλο, </a:t>
            </a:r>
            <a:r>
              <a:rPr lang="el-GR" sz="9600" dirty="0"/>
              <a:t>την </a:t>
            </a:r>
            <a:r>
              <a:rPr lang="el-GR" sz="9600" u="sng" dirty="0"/>
              <a:t>κάτω γνάθο, τους ώμους, τους βραχίονες,  αγκώνες, </a:t>
            </a:r>
            <a:r>
              <a:rPr lang="el-GR" sz="9600" u="sng" dirty="0" smtClean="0"/>
              <a:t> καρπούς</a:t>
            </a:r>
            <a:r>
              <a:rPr lang="el-GR" sz="9600" u="sng" dirty="0"/>
              <a:t>,</a:t>
            </a:r>
            <a:r>
              <a:rPr lang="el-GR" sz="9600" dirty="0"/>
              <a:t> ιδιαίτερα αριστερά.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355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 err="1" smtClean="0"/>
              <a:t>Κλινικη</a:t>
            </a:r>
            <a:r>
              <a:rPr lang="el-GR" sz="4400" dirty="0" smtClean="0"/>
              <a:t> </a:t>
            </a:r>
            <a:r>
              <a:rPr lang="el-GR" sz="4400" dirty="0" err="1" smtClean="0"/>
              <a:t>Εικονα</a:t>
            </a:r>
            <a:r>
              <a:rPr lang="el-GR" sz="4400" dirty="0" smtClean="0"/>
              <a:t> </a:t>
            </a:r>
            <a:r>
              <a:rPr lang="el-GR" sz="4400" dirty="0" err="1" smtClean="0"/>
              <a:t>Εμφραγματος</a:t>
            </a:r>
            <a:r>
              <a:rPr lang="el-GR" sz="4400" dirty="0" smtClean="0"/>
              <a:t> </a:t>
            </a:r>
            <a:r>
              <a:rPr lang="el-GR" sz="4400" dirty="0" err="1" smtClean="0"/>
              <a:t>Μυοκαρδιου</a:t>
            </a:r>
            <a:r>
              <a:rPr lang="el-GR" sz="4400" dirty="0" smtClean="0"/>
              <a:t> </a:t>
            </a:r>
            <a:r>
              <a:rPr lang="el-GR" sz="3600" b="0" dirty="0" smtClean="0"/>
              <a:t>(2</a:t>
            </a:r>
            <a:r>
              <a:rPr lang="en-US" sz="3600" b="0" dirty="0" smtClean="0"/>
              <a:t> </a:t>
            </a:r>
            <a:r>
              <a:rPr lang="el-GR" sz="3600" b="0" dirty="0" smtClean="0"/>
              <a:t>από 3) </a:t>
            </a:r>
            <a:endParaRPr lang="el-GR" sz="36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71</a:t>
            </a:fld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400" dirty="0"/>
              <a:t>Ο πόνος συνήθως συνδυάζεται με σωματική καταβολή, ωχρότητα και εφίδρωση. 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Μερικές φορές ο ψυχρός ιδρώτας είναι το μόνο σύμπτωμα που αναφέρει ο ασθενής. 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Άλλοτε ο πόνος συνδυάζεται με ζάλη, σκοτοδίνη ή λιποθυμία και ναυτία. 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Ορισμένοι ασθενείς αντί για πόνο αναφέρουν δύσπνοια ή αδυνατούν να διευκρινίσουν εάν επικρατούσε ο πόνος ή η δύσπνοια 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036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 err="1" smtClean="0"/>
              <a:t>Κλινικη</a:t>
            </a:r>
            <a:r>
              <a:rPr lang="el-GR" sz="4400" dirty="0" smtClean="0"/>
              <a:t> </a:t>
            </a:r>
            <a:r>
              <a:rPr lang="el-GR" sz="4400" dirty="0" err="1" smtClean="0"/>
              <a:t>Εικονα</a:t>
            </a:r>
            <a:r>
              <a:rPr lang="el-GR" sz="4400" dirty="0" smtClean="0"/>
              <a:t> </a:t>
            </a:r>
            <a:r>
              <a:rPr lang="el-GR" sz="4400" dirty="0" err="1" smtClean="0"/>
              <a:t>Εμφραγματος</a:t>
            </a:r>
            <a:r>
              <a:rPr lang="el-GR" sz="4400" dirty="0" smtClean="0"/>
              <a:t> </a:t>
            </a:r>
            <a:r>
              <a:rPr lang="el-GR" sz="4400" dirty="0" err="1" smtClean="0"/>
              <a:t>Μυοκαρδιου</a:t>
            </a:r>
            <a:r>
              <a:rPr lang="el-GR" sz="4400" dirty="0" smtClean="0"/>
              <a:t> </a:t>
            </a:r>
            <a:r>
              <a:rPr lang="el-GR" sz="3600" b="0" dirty="0" smtClean="0"/>
              <a:t>(3</a:t>
            </a:r>
            <a:r>
              <a:rPr lang="en-US" sz="3600" b="0" dirty="0" smtClean="0"/>
              <a:t> </a:t>
            </a:r>
            <a:r>
              <a:rPr lang="el-GR" sz="3600" b="0" dirty="0" smtClean="0"/>
              <a:t>από 3) </a:t>
            </a:r>
            <a:endParaRPr lang="el-GR" sz="36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72</a:t>
            </a:fld>
            <a:endParaRPr lang="el-GR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060848"/>
            <a:ext cx="2751799" cy="3024113"/>
          </a:xfrm>
        </p:spPr>
      </p:pic>
      <p:sp>
        <p:nvSpPr>
          <p:cNvPr id="7" name="Rectangle 10"/>
          <p:cNvSpPr/>
          <p:nvPr/>
        </p:nvSpPr>
        <p:spPr>
          <a:xfrm>
            <a:off x="790077" y="5084961"/>
            <a:ext cx="2250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AMI pain front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by 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JHeuser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available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under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5861" y="2132856"/>
            <a:ext cx="3077429" cy="2952105"/>
          </a:xfrm>
          <a:prstGeom prst="rect">
            <a:avLst/>
          </a:prstGeom>
        </p:spPr>
      </p:pic>
      <p:sp>
        <p:nvSpPr>
          <p:cNvPr id="9" name="Rectangle 10"/>
          <p:cNvSpPr/>
          <p:nvPr/>
        </p:nvSpPr>
        <p:spPr>
          <a:xfrm>
            <a:off x="3857209" y="5106894"/>
            <a:ext cx="2250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AMI pain back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by 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JHeuser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available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under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5941" y="2106586"/>
            <a:ext cx="2373914" cy="316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0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400" dirty="0"/>
              <a:t>Από το ιστορικό ο </a:t>
            </a:r>
            <a:r>
              <a:rPr lang="el-GR" sz="2400" dirty="0" err="1"/>
              <a:t>εμφραγματικός</a:t>
            </a:r>
            <a:r>
              <a:rPr lang="el-GR" sz="2400" dirty="0"/>
              <a:t> πόνος από άλλης αιτίας πόνο ξεχωρίζεται όταν: 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Ο ασθενής </a:t>
            </a:r>
            <a:r>
              <a:rPr lang="el-GR" sz="2400" u="sng" dirty="0"/>
              <a:t>έπασχε από χρόνια σταθερή </a:t>
            </a:r>
            <a:r>
              <a:rPr lang="el-GR" sz="2400" u="sng" dirty="0" smtClean="0"/>
              <a:t>στηθάγχη</a:t>
            </a:r>
            <a:endParaRPr lang="el-GR" sz="2400" u="sng" dirty="0"/>
          </a:p>
          <a:p>
            <a:pPr>
              <a:spcBef>
                <a:spcPts val="2400"/>
              </a:spcBef>
            </a:pPr>
            <a:r>
              <a:rPr lang="el-GR" sz="2400" dirty="0"/>
              <a:t>και αναφέρει ότι πρόκειται για τον ίδιο </a:t>
            </a:r>
            <a:r>
              <a:rPr lang="el-GR" sz="2400" dirty="0" err="1"/>
              <a:t>στηθαγχικό</a:t>
            </a:r>
            <a:r>
              <a:rPr lang="el-GR" sz="2400" dirty="0"/>
              <a:t> πόνο,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l-GR" sz="2400" dirty="0"/>
              <a:t>με την διαφορά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 ότι είναι </a:t>
            </a:r>
            <a:r>
              <a:rPr lang="el-GR" sz="2400" dirty="0" smtClean="0"/>
              <a:t>εντονότερος, 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δεν να υποχωρεί με νιτρογλυκερίνη. </a:t>
            </a:r>
          </a:p>
          <a:p>
            <a:pPr>
              <a:spcBef>
                <a:spcPts val="24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572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Πρόδρομα </a:t>
            </a:r>
            <a:r>
              <a:rPr lang="el-GR" dirty="0" smtClean="0"/>
              <a:t>Συμπτώματα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025352"/>
            <a:ext cx="8229600" cy="569612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l-GR" sz="2400" u="sng" dirty="0"/>
              <a:t>Επεισόδια </a:t>
            </a:r>
            <a:r>
              <a:rPr lang="el-GR" sz="2400" u="sng" dirty="0" err="1"/>
              <a:t>παροξυσμικού</a:t>
            </a:r>
            <a:r>
              <a:rPr lang="el-GR" sz="2400" u="sng" dirty="0"/>
              <a:t> πόνου ή δυσφορίας.</a:t>
            </a:r>
            <a:r>
              <a:rPr lang="el-GR" sz="2400" dirty="0"/>
              <a:t> Ένα ή περισσότερα 24ωρα πριν από την προσβολή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Τα πρόδρομα αυτά επεισόδια μπορεί να εμφανίζονται κατά τη σωματική προσπάθεια.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Συχνότερα παρουσιάζονται κατά την ανάπαυση ή και τον ύπνο. 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l-GR" sz="2400" b="1" dirty="0"/>
              <a:t>Η </a:t>
            </a:r>
            <a:r>
              <a:rPr lang="el-GR" sz="2400" b="1" dirty="0" err="1"/>
              <a:t>εμφραγματική</a:t>
            </a:r>
            <a:r>
              <a:rPr lang="el-GR" sz="2400" b="1" dirty="0"/>
              <a:t> προσβολή μπορεί να εκδηλωθεί με :</a:t>
            </a:r>
          </a:p>
          <a:p>
            <a:pPr>
              <a:spcBef>
                <a:spcPts val="1200"/>
              </a:spcBef>
            </a:pPr>
            <a:r>
              <a:rPr lang="el-GR" sz="2400" u="sng" dirty="0" smtClean="0"/>
              <a:t>Εικόνα </a:t>
            </a:r>
            <a:r>
              <a:rPr lang="el-GR" sz="2400" u="sng" dirty="0" err="1" smtClean="0"/>
              <a:t>shock</a:t>
            </a:r>
            <a:r>
              <a:rPr lang="el-GR" sz="2400" u="sng" dirty="0" smtClean="0"/>
              <a:t>, </a:t>
            </a:r>
            <a:endParaRPr lang="el-GR" sz="2400" u="sng" dirty="0"/>
          </a:p>
          <a:p>
            <a:pPr>
              <a:spcBef>
                <a:spcPts val="1200"/>
              </a:spcBef>
            </a:pPr>
            <a:r>
              <a:rPr lang="el-GR" sz="2400" u="sng" dirty="0" smtClean="0"/>
              <a:t>Οξείας </a:t>
            </a:r>
            <a:r>
              <a:rPr lang="el-GR" sz="2400" u="sng" dirty="0"/>
              <a:t>κάμψης </a:t>
            </a:r>
            <a:r>
              <a:rPr lang="el-GR" sz="2400" dirty="0"/>
              <a:t>της αριστερής κοιλίας, </a:t>
            </a:r>
          </a:p>
          <a:p>
            <a:pPr>
              <a:spcBef>
                <a:spcPts val="1200"/>
              </a:spcBef>
            </a:pPr>
            <a:r>
              <a:rPr lang="el-GR" sz="2400" u="sng" dirty="0"/>
              <a:t>Πνευμονικό οίδημα </a:t>
            </a:r>
            <a:r>
              <a:rPr lang="el-GR" sz="2400" dirty="0"/>
              <a:t>ή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επιδείνωση </a:t>
            </a:r>
            <a:r>
              <a:rPr lang="el-GR" sz="2400" dirty="0" err="1"/>
              <a:t>προϋπάρχουσας</a:t>
            </a:r>
            <a:r>
              <a:rPr lang="el-GR" sz="2400" dirty="0"/>
              <a:t> </a:t>
            </a:r>
            <a:r>
              <a:rPr lang="el-GR" sz="2400" u="sng" dirty="0"/>
              <a:t>καρδιακής</a:t>
            </a:r>
            <a:r>
              <a:rPr lang="el-GR" sz="2400" dirty="0"/>
              <a:t> ανεπάρκειας. 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Περικαρδιακός πόνος-Πόνος εμφράγματος </a:t>
            </a:r>
            <a:r>
              <a:rPr lang="el-GR" sz="2400" dirty="0" smtClean="0"/>
              <a:t>.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787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Νοσηλευτικές </a:t>
            </a:r>
            <a:r>
              <a:rPr lang="el-GR" dirty="0" smtClean="0"/>
              <a:t>Διαγνώσεις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0"/>
              </a:spcBef>
            </a:pPr>
            <a:r>
              <a:rPr lang="el-GR" sz="2400" dirty="0"/>
              <a:t>Οξύς </a:t>
            </a:r>
            <a:r>
              <a:rPr lang="el-GR" sz="2400" dirty="0" smtClean="0"/>
              <a:t>πόνος,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Αναποτελεσματική </a:t>
            </a:r>
            <a:r>
              <a:rPr lang="el-GR" sz="2400" dirty="0" err="1"/>
              <a:t>ιστική</a:t>
            </a:r>
            <a:r>
              <a:rPr lang="el-GR" sz="2400" dirty="0"/>
              <a:t> </a:t>
            </a:r>
            <a:r>
              <a:rPr lang="el-GR" sz="2400" dirty="0" smtClean="0"/>
              <a:t>Αιμάτωση,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 smtClean="0"/>
              <a:t>Φόβος,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 err="1"/>
              <a:t>Κατ΄οίκον</a:t>
            </a:r>
            <a:r>
              <a:rPr lang="el-GR" sz="2400" dirty="0"/>
              <a:t> </a:t>
            </a:r>
            <a:r>
              <a:rPr lang="el-GR" sz="2400" dirty="0" smtClean="0"/>
              <a:t>Φροντίδα.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622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Οξύς </a:t>
            </a:r>
            <a:r>
              <a:rPr lang="el-GR" dirty="0" smtClean="0"/>
              <a:t>Πόνος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4574409"/>
              </p:ext>
            </p:extLst>
          </p:nvPr>
        </p:nvGraphicFramePr>
        <p:xfrm>
          <a:off x="107504" y="1196752"/>
          <a:ext cx="8964488" cy="481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849688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Νοσηλευτική παρέμβαση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/>
                        <a:t>Αιτιολόγηση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Εκτίμηση πόνου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Έγκαιρη επέμβαση για μείωση του κινδύνου περαιτέρω βλάβης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Χορήγηση οξυγόνου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Αυξάνει</a:t>
                      </a:r>
                      <a:r>
                        <a:rPr lang="el-GR" sz="2000" baseline="0" dirty="0" smtClean="0"/>
                        <a:t> την παροχή αίματος στο μυοκάρδιο μειώνοντας την ισχαιμία και τον πόνο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Εξασφάλιση σωματικής ανάπαυσης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 Η ανάπαυση αυξάνει το έργο της καρδιάς και τη διέγερση</a:t>
                      </a:r>
                      <a:r>
                        <a:rPr lang="el-GR" sz="2000" baseline="0" dirty="0" smtClean="0"/>
                        <a:t> του συμπαθητικού προάγοντας την άνεση του ασθενούς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Χορήγηση Νιτρογλυκερίνης  </a:t>
                      </a:r>
                      <a:r>
                        <a:rPr lang="en-US" sz="2000" dirty="0" smtClean="0"/>
                        <a:t>IV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Μειώνει</a:t>
                      </a:r>
                      <a:r>
                        <a:rPr lang="el-GR" sz="2000" baseline="0" dirty="0" smtClean="0"/>
                        <a:t> τον πόνο γιατί </a:t>
                      </a:r>
                      <a:r>
                        <a:rPr lang="el-GR" sz="2000" baseline="0" dirty="0" err="1" smtClean="0"/>
                        <a:t>διαστέλει</a:t>
                      </a:r>
                      <a:r>
                        <a:rPr lang="el-GR" sz="2000" baseline="0" dirty="0" smtClean="0"/>
                        <a:t> τα περιφερικά αγγεία μειώνοντας το καρδιακό έργο και διαστέλλοντας τα στεφανιαία αγγεία μειώνει την ισχαιμία.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Χορήγηση μορφίνης </a:t>
                      </a:r>
                      <a:r>
                        <a:rPr lang="en-US" sz="2000" dirty="0" smtClean="0"/>
                        <a:t>IV </a:t>
                      </a:r>
                      <a:r>
                        <a:rPr lang="el-GR" sz="2000" baseline="0" dirty="0" smtClean="0"/>
                        <a:t> </a:t>
                      </a:r>
                      <a:r>
                        <a:rPr lang="el-GR" sz="2000" dirty="0" smtClean="0"/>
                        <a:t>(2-4</a:t>
                      </a:r>
                      <a:r>
                        <a:rPr lang="en-US" sz="2000" dirty="0" smtClean="0"/>
                        <a:t> mg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Bolus)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Είναι</a:t>
                      </a:r>
                      <a:r>
                        <a:rPr lang="el-GR" sz="2000" baseline="0" dirty="0" smtClean="0"/>
                        <a:t> ναρκωτικό αναλγητικό. Μειώνει τον πόνο και το άγχος.</a:t>
                      </a:r>
                      <a:endParaRPr lang="el-G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781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Αναποτελεσματική </a:t>
            </a:r>
            <a:r>
              <a:rPr lang="el-GR" sz="4400" dirty="0" err="1" smtClean="0"/>
              <a:t>Ιστική</a:t>
            </a:r>
            <a:r>
              <a:rPr lang="el-GR" sz="4400" dirty="0" smtClean="0"/>
              <a:t> Αιμάτωση</a:t>
            </a:r>
            <a:br>
              <a:rPr lang="el-GR" sz="4400" dirty="0" smtClean="0"/>
            </a:b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8263054"/>
              </p:ext>
            </p:extLst>
          </p:nvPr>
        </p:nvGraphicFramePr>
        <p:xfrm>
          <a:off x="224880" y="1245235"/>
          <a:ext cx="8856984" cy="5247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92488"/>
                <a:gridCol w="4464496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800" b="1" dirty="0" smtClean="0"/>
                        <a:t>Νοσηλευτική παρέμβαση</a:t>
                      </a:r>
                      <a:endParaRPr lang="el-G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/>
                        <a:t>Αιτιολόγηση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Λήψη</a:t>
                      </a:r>
                      <a:r>
                        <a:rPr lang="el-GR" sz="1800" baseline="0" dirty="0" smtClean="0"/>
                        <a:t> ζωτικών σημείων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Η μείωση της καρδιακής παροχής ενδέχεται να προκαλέσουν</a:t>
                      </a:r>
                      <a:r>
                        <a:rPr lang="el-GR" sz="1800" baseline="0" dirty="0" smtClean="0"/>
                        <a:t> ταχυκαρδία και </a:t>
                      </a:r>
                      <a:r>
                        <a:rPr lang="el-GR" sz="1800" baseline="0" dirty="0" err="1" smtClean="0"/>
                        <a:t>αγγειοσύσπαση</a:t>
                      </a:r>
                      <a:r>
                        <a:rPr lang="el-GR" sz="1800" baseline="0" dirty="0" smtClean="0"/>
                        <a:t>, αυξάνοντας το καρδιακό έργο.</a:t>
                      </a:r>
                      <a:endParaRPr lang="el-G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l-GR" sz="1800" dirty="0" smtClean="0"/>
                        <a:t>Έλεγχος για: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l-GR" sz="1600" dirty="0" smtClean="0"/>
                        <a:t>Μεταβολές του επιπέδου συνείδησης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l-GR" sz="1600" dirty="0" smtClean="0"/>
                        <a:t>Μείωση της</a:t>
                      </a:r>
                      <a:r>
                        <a:rPr lang="el-GR" sz="1600" baseline="0" dirty="0" smtClean="0"/>
                        <a:t> παροχής ούρων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l-GR" sz="1600" baseline="0" dirty="0" smtClean="0"/>
                        <a:t>Δέρμα: σκούρο, </a:t>
                      </a:r>
                      <a:r>
                        <a:rPr lang="el-GR" sz="1600" baseline="0" dirty="0" err="1" smtClean="0"/>
                        <a:t>κυανωτικο</a:t>
                      </a:r>
                      <a:r>
                        <a:rPr lang="el-GR" sz="1600" baseline="0" dirty="0" smtClean="0"/>
                        <a:t> χρώμα </a:t>
                      </a:r>
                      <a:r>
                        <a:rPr lang="el-GR" sz="1600" baseline="0" dirty="0" err="1" smtClean="0"/>
                        <a:t>βλενογόνων</a:t>
                      </a:r>
                      <a:r>
                        <a:rPr lang="el-GR" sz="1600" baseline="0" dirty="0" smtClean="0"/>
                        <a:t>, καθυστερημένη </a:t>
                      </a:r>
                      <a:r>
                        <a:rPr lang="el-GR" sz="1600" baseline="0" dirty="0" err="1" smtClean="0"/>
                        <a:t>επαναπλήρωση</a:t>
                      </a:r>
                      <a:r>
                        <a:rPr lang="el-GR" sz="1600" baseline="0" dirty="0" smtClean="0"/>
                        <a:t> </a:t>
                      </a:r>
                      <a:r>
                        <a:rPr lang="el-GR" sz="1600" baseline="0" dirty="0" err="1" smtClean="0"/>
                        <a:t>τριχοείδών</a:t>
                      </a:r>
                      <a:r>
                        <a:rPr lang="el-GR" sz="1600" baseline="0" dirty="0" smtClean="0"/>
                        <a:t>, απουσία περιφερικών </a:t>
                      </a:r>
                      <a:r>
                        <a:rPr lang="el-GR" sz="1600" baseline="0" dirty="0" err="1" smtClean="0"/>
                        <a:t>σφύξεων</a:t>
                      </a:r>
                      <a:r>
                        <a:rPr lang="el-GR" sz="1600" baseline="0" dirty="0" smtClean="0"/>
                        <a:t>.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Σημεία διαταραχής αιμάτωσης</a:t>
                      </a:r>
                      <a:endParaRPr lang="el-G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Έλεγχος καρδιακών τόνων και αναπνευστικού</a:t>
                      </a:r>
                      <a:r>
                        <a:rPr lang="el-GR" sz="1800" baseline="0" dirty="0" smtClean="0"/>
                        <a:t> ψιθυρίσματος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Παθολογικοί ήχοι και πρόσθετο</a:t>
                      </a:r>
                      <a:r>
                        <a:rPr lang="el-GR" sz="1800" baseline="0" dirty="0" smtClean="0"/>
                        <a:t> πνευμονικοί ήχοι  υποδηλώνουν διαταραχή της κοιλιακής πλήρωσης αυξάνοντας τον κίνδυνο μειωμένης αιμάτωσης των ιστών.</a:t>
                      </a:r>
                      <a:endParaRPr lang="el-G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Συνεχής παρακολούθηση ΗΚΓ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Οι αρρυθμίες</a:t>
                      </a:r>
                      <a:r>
                        <a:rPr lang="el-GR" sz="1800" baseline="0" dirty="0" smtClean="0"/>
                        <a:t> μπορεί να επιδεινώσουν τη διαταραχή της καρδιακής  παροχής και την άρδευση των ιστών.</a:t>
                      </a:r>
                      <a:endParaRPr lang="el-GR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948264" y="6492875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761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40158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Αναποτελεσματική </a:t>
            </a:r>
            <a:r>
              <a:rPr lang="el-GR" sz="4400" dirty="0" err="1"/>
              <a:t>Ιστική</a:t>
            </a:r>
            <a:r>
              <a:rPr lang="el-GR" sz="4400" dirty="0"/>
              <a:t> Αιμάτωση</a:t>
            </a:r>
            <a:br>
              <a:rPr lang="el-GR" sz="4400" dirty="0"/>
            </a:br>
            <a:r>
              <a:rPr lang="el-GR" sz="3600" b="0" dirty="0" smtClean="0"/>
              <a:t>(2 </a:t>
            </a:r>
            <a:r>
              <a:rPr lang="el-GR" sz="3600" b="0" dirty="0"/>
              <a:t>από 2)</a:t>
            </a:r>
            <a:endParaRPr lang="el-GR" sz="3600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801189"/>
              </p:ext>
            </p:extLst>
          </p:nvPr>
        </p:nvGraphicFramePr>
        <p:xfrm>
          <a:off x="426872" y="1412776"/>
          <a:ext cx="8229600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Νοσηλευτική παρέμβαση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/>
                        <a:t>Αιτιολόγηση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Έλεγχος</a:t>
                      </a:r>
                      <a:r>
                        <a:rPr lang="el-GR" sz="2000" baseline="0" dirty="0" smtClean="0"/>
                        <a:t> κορεσμού Οξυγόνου αρτηριακού αίματος</a:t>
                      </a:r>
                    </a:p>
                    <a:p>
                      <a:r>
                        <a:rPr lang="el-GR" sz="2000" baseline="0" dirty="0" smtClean="0"/>
                        <a:t>Αέρια αίματος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Είναι</a:t>
                      </a:r>
                      <a:r>
                        <a:rPr lang="el-GR" sz="2000" baseline="0" dirty="0" smtClean="0"/>
                        <a:t> δείκτης της ανταλλαγής των αερίων, της άρδευσης των ιστών και της αποτελεσματικότητας της χορήγησης οξυγόνου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Χορήγηση </a:t>
                      </a:r>
                      <a:r>
                        <a:rPr lang="el-GR" sz="2000" dirty="0" err="1" smtClean="0"/>
                        <a:t>αντιαρρυθμικών</a:t>
                      </a:r>
                      <a:r>
                        <a:rPr lang="el-GR" sz="2000" dirty="0" smtClean="0"/>
                        <a:t> φαρμάκων σύμφωνα με τις ανάγκες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Οι </a:t>
                      </a:r>
                      <a:r>
                        <a:rPr lang="el-GR" sz="2000" dirty="0" err="1" smtClean="0"/>
                        <a:t>αρρυθμιες</a:t>
                      </a:r>
                      <a:r>
                        <a:rPr lang="el-GR" sz="2000" dirty="0" smtClean="0"/>
                        <a:t> μειώνουν την καρδιακή παροχή και επηρεάζουν</a:t>
                      </a:r>
                      <a:r>
                        <a:rPr lang="el-GR" sz="2000" baseline="0" dirty="0" smtClean="0"/>
                        <a:t> την αιμάτωση των ιστών .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Διαδοχικές</a:t>
                      </a:r>
                      <a:r>
                        <a:rPr lang="el-GR" sz="2000" baseline="0" dirty="0" smtClean="0"/>
                        <a:t> εξετάσεις </a:t>
                      </a:r>
                      <a:r>
                        <a:rPr lang="en-US" sz="2000" baseline="0" dirty="0" smtClean="0"/>
                        <a:t>CK, CK-MB</a:t>
                      </a:r>
                      <a:r>
                        <a:rPr lang="el-GR" sz="2000" baseline="0" dirty="0" smtClean="0"/>
                        <a:t>, </a:t>
                      </a:r>
                      <a:r>
                        <a:rPr lang="el-GR" sz="2000" baseline="0" dirty="0" err="1" smtClean="0"/>
                        <a:t>τροπονίνη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Τα επίπεδα σχετίζονται με την έκταση </a:t>
                      </a:r>
                      <a:r>
                        <a:rPr lang="el-GR" sz="2000" dirty="0" err="1" smtClean="0"/>
                        <a:t>έκταση</a:t>
                      </a:r>
                      <a:r>
                        <a:rPr lang="el-GR" sz="2000" dirty="0" smtClean="0"/>
                        <a:t> της </a:t>
                      </a:r>
                      <a:r>
                        <a:rPr lang="el-GR" sz="2000" dirty="0" err="1" smtClean="0"/>
                        <a:t>μυοκαρδικής</a:t>
                      </a:r>
                      <a:r>
                        <a:rPr lang="el-GR" sz="2000" dirty="0" smtClean="0"/>
                        <a:t> βλάβης.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Σχεδιασμός</a:t>
                      </a:r>
                      <a:r>
                        <a:rPr lang="el-GR" sz="2000" baseline="0" dirty="0" smtClean="0"/>
                        <a:t> αιμοδυναμικής παρακολούθησης ασθενούς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err="1" smtClean="0"/>
                        <a:t>Διευκολίνει</a:t>
                      </a:r>
                      <a:r>
                        <a:rPr lang="el-GR" sz="2000" baseline="0" dirty="0" smtClean="0"/>
                        <a:t> τη θεραπεία του ΟΕΜ</a:t>
                      </a:r>
                      <a:endParaRPr lang="el-G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262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Μη Τροποποιήσιμοι Παράγοντες Κινδύνου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600"/>
              </a:spcBef>
            </a:pPr>
            <a:r>
              <a:rPr lang="el-GR" sz="2400" b="1" dirty="0">
                <a:solidFill>
                  <a:srgbClr val="820000"/>
                </a:solidFill>
              </a:rPr>
              <a:t>Ηλικία:</a:t>
            </a:r>
            <a:r>
              <a:rPr lang="el-GR" sz="2400" dirty="0"/>
              <a:t> περισσότεροι από τους μισούς από τα θύματα καρδιαγγειακών επεισοδίων είναι πάνω από </a:t>
            </a:r>
            <a:r>
              <a:rPr lang="el-GR" sz="2400" dirty="0" smtClean="0"/>
              <a:t>65,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Το 80% των θανάτων από έμφραγμα είναι άνω των </a:t>
            </a:r>
            <a:r>
              <a:rPr lang="el-GR" sz="2400" dirty="0" smtClean="0"/>
              <a:t>65,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Οι άνδρες προσβάλλονται σε μικρότερη ηλικία από τις </a:t>
            </a:r>
            <a:r>
              <a:rPr lang="el-GR" sz="2400" dirty="0" smtClean="0"/>
              <a:t>γυναίκες.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896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Φόβος </a:t>
            </a:r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550038"/>
              </p:ext>
            </p:extLst>
          </p:nvPr>
        </p:nvGraphicFramePr>
        <p:xfrm>
          <a:off x="539552" y="1196752"/>
          <a:ext cx="8229600" cy="5044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800" b="1" dirty="0" smtClean="0"/>
                        <a:t>Νοσηλευτική παρέμβαση</a:t>
                      </a:r>
                      <a:endParaRPr lang="el-G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/>
                        <a:t>Αιτιολόγηση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Σημείωση λεκτικών</a:t>
                      </a:r>
                      <a:r>
                        <a:rPr lang="el-GR" sz="1800" baseline="0" dirty="0" smtClean="0"/>
                        <a:t> και μη λεκτικών ενδείξεων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Οι</a:t>
                      </a:r>
                      <a:r>
                        <a:rPr lang="el-GR" sz="1800" baseline="0" dirty="0" smtClean="0"/>
                        <a:t> ασθενείς μπορεί να μην ομολογούν τις ανησυχίες τους και η αναζήτηση ενδείξεων είναι πολύ σημαντική.</a:t>
                      </a:r>
                      <a:endParaRPr lang="el-G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Δείξτε</a:t>
                      </a:r>
                      <a:r>
                        <a:rPr lang="el-GR" sz="1800" baseline="0" dirty="0" smtClean="0"/>
                        <a:t> στον  ότι καταλαβαίνετε το πώς αντιλαμβάνεται την κατάσταση του. Αφήστε τον να μιλήσει για τις ανησυχίες του.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Η ανοικτή παραδοχή των φόβων</a:t>
                      </a:r>
                      <a:r>
                        <a:rPr lang="el-GR" sz="1800" baseline="0" dirty="0" smtClean="0"/>
                        <a:t> μπορεί να βοη</a:t>
                      </a:r>
                      <a:r>
                        <a:rPr lang="el-GR" sz="1800" baseline="0" dirty="0" smtClean="0">
                          <a:solidFill>
                            <a:sysClr val="windowText" lastClr="000000"/>
                          </a:solidFill>
                        </a:rPr>
                        <a:t>θήσει τον ασθενή να αντιμετωπίσει την κατάσταση.</a:t>
                      </a:r>
                      <a:endParaRPr lang="el-G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Ενθάρρυνση</a:t>
                      </a:r>
                      <a:r>
                        <a:rPr lang="el-GR" sz="1800" baseline="0" dirty="0" smtClean="0"/>
                        <a:t> του ασθενή να υποβάλλει ερωτήσεις . 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Η ακριβής και συνεπής πληροφόρηση</a:t>
                      </a:r>
                      <a:r>
                        <a:rPr lang="el-GR" sz="1800" baseline="0" dirty="0" smtClean="0"/>
                        <a:t> μπορεί να μειώσει τον φόβο του ασθενούς.</a:t>
                      </a:r>
                      <a:endParaRPr lang="el-G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Ενθαρρύνεται για </a:t>
                      </a:r>
                      <a:r>
                        <a:rPr lang="el-GR" sz="1800" dirty="0" err="1" smtClean="0"/>
                        <a:t>αυτοφροντίδα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Προάγεται η προσωπική</a:t>
                      </a:r>
                      <a:r>
                        <a:rPr lang="el-GR" sz="1800" baseline="0" dirty="0" smtClean="0"/>
                        <a:t> ευθύνη. Η εμπιστοσύνη  του ασθενούς αυξάνεται όσο μειώνεται η εξάρτηση από άλλους</a:t>
                      </a:r>
                      <a:endParaRPr lang="el-G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Χορήγηση αγχολυτικών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Μειώνουν το</a:t>
                      </a:r>
                      <a:r>
                        <a:rPr lang="el-GR" sz="1800" baseline="0" dirty="0" smtClean="0"/>
                        <a:t> άγχος.</a:t>
                      </a:r>
                      <a:endParaRPr lang="el-G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Διδασκαλί</a:t>
                      </a:r>
                      <a:r>
                        <a:rPr lang="el-GR" sz="1800" baseline="0" dirty="0" smtClean="0"/>
                        <a:t>α τεχνικών μείωσης του στρες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Μειώνουν την ένταση και το άγχος</a:t>
                      </a:r>
                      <a:endParaRPr lang="el-GR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409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</a:t>
            </a:r>
            <a:r>
              <a:rPr lang="el-GR" dirty="0" smtClean="0"/>
              <a:t>΄ </a:t>
            </a:r>
            <a:r>
              <a:rPr lang="el-GR" dirty="0" err="1" smtClean="0"/>
              <a:t>οίκον</a:t>
            </a:r>
            <a:r>
              <a:rPr lang="el-GR" dirty="0" smtClean="0"/>
              <a:t> </a:t>
            </a:r>
            <a:r>
              <a:rPr lang="el-GR" dirty="0"/>
              <a:t>φροντίδα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600"/>
              </a:spcBef>
            </a:pPr>
            <a:r>
              <a:rPr lang="el-GR" sz="2400" dirty="0"/>
              <a:t>Διδασκαλία για εφαρμογή παρεχόμενων πληροφοριών ώστε να διατηρηθούν οι αλλαγές του τρόπου ζωής.</a:t>
            </a:r>
          </a:p>
          <a:p>
            <a:pPr>
              <a:spcBef>
                <a:spcPts val="3600"/>
              </a:spcBef>
            </a:pPr>
            <a:r>
              <a:rPr lang="el-GR" sz="2400" dirty="0"/>
              <a:t>Εκτίμηση της ικανότητας για </a:t>
            </a:r>
            <a:r>
              <a:rPr lang="el-GR" sz="2400" dirty="0" smtClean="0"/>
              <a:t>μάθηση,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Έντυπο </a:t>
            </a:r>
            <a:r>
              <a:rPr lang="el-GR" sz="2400" dirty="0" smtClean="0"/>
              <a:t>υλικό,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Τηλέφωνα άμεσου </a:t>
            </a:r>
            <a:r>
              <a:rPr lang="el-GR" sz="2400" dirty="0" smtClean="0"/>
              <a:t>ανάγκης,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Εκπαίδευση συγγενών στην </a:t>
            </a:r>
            <a:r>
              <a:rPr lang="el-GR" sz="2400" dirty="0" smtClean="0"/>
              <a:t>ΚΑΡΠΑ.</a:t>
            </a:r>
            <a:endParaRPr lang="el-GR" sz="2400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780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Θέματα Διδασκαλίας Ασθενούς: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600"/>
              </a:spcBef>
              <a:buFont typeface="Wingdings" panose="05000000000000000000" pitchFamily="2" charset="2"/>
              <a:buChar char="v"/>
            </a:pPr>
            <a:r>
              <a:rPr lang="el-GR" sz="2400" dirty="0"/>
              <a:t>Ανατομία φυσιολογία της καρδιάς, παθολογία της </a:t>
            </a:r>
            <a:r>
              <a:rPr lang="el-GR" sz="2400" dirty="0" smtClean="0"/>
              <a:t>νόσου,</a:t>
            </a:r>
            <a:endParaRPr lang="el-GR" sz="2400" dirty="0"/>
          </a:p>
          <a:p>
            <a:pPr>
              <a:spcBef>
                <a:spcPts val="3600"/>
              </a:spcBef>
              <a:buFont typeface="Wingdings" panose="05000000000000000000" pitchFamily="2" charset="2"/>
              <a:buChar char="v"/>
            </a:pPr>
            <a:r>
              <a:rPr lang="el-GR" sz="2400" dirty="0"/>
              <a:t>Επιθυμητές ανεπιθύμητες δράσεις χορηγούμενων </a:t>
            </a:r>
            <a:r>
              <a:rPr lang="el-GR" sz="2400" dirty="0" smtClean="0"/>
              <a:t>φαρμάκων,</a:t>
            </a:r>
            <a:endParaRPr lang="el-GR" sz="2400" dirty="0"/>
          </a:p>
          <a:p>
            <a:pPr>
              <a:spcBef>
                <a:spcPts val="3600"/>
              </a:spcBef>
              <a:buFont typeface="Wingdings" panose="05000000000000000000" pitchFamily="2" charset="2"/>
              <a:buChar char="v"/>
            </a:pPr>
            <a:r>
              <a:rPr lang="el-GR" sz="2400" dirty="0"/>
              <a:t>Σημασία συμμόρφωσης με τη φαρμακευτική </a:t>
            </a:r>
            <a:r>
              <a:rPr lang="el-GR" sz="2400" dirty="0" smtClean="0"/>
              <a:t>αγωγή,</a:t>
            </a:r>
            <a:endParaRPr lang="el-GR" sz="2400" dirty="0"/>
          </a:p>
          <a:p>
            <a:pPr>
              <a:spcBef>
                <a:spcPts val="3600"/>
              </a:spcBef>
              <a:buFont typeface="Wingdings" panose="05000000000000000000" pitchFamily="2" charset="2"/>
              <a:buChar char="v"/>
            </a:pPr>
            <a:r>
              <a:rPr lang="el-GR" sz="2400" dirty="0"/>
              <a:t>Πληροφορίες για τις υπάρχουσες υπηρεσίες στην </a:t>
            </a:r>
            <a:r>
              <a:rPr lang="el-GR" sz="2400" dirty="0" smtClean="0"/>
              <a:t>κοινότητα.</a:t>
            </a:r>
            <a:endParaRPr lang="el-GR" sz="2400" dirty="0"/>
          </a:p>
          <a:p>
            <a:pPr>
              <a:spcBef>
                <a:spcPts val="3600"/>
              </a:spcBef>
              <a:buFont typeface="Wingdings" panose="05000000000000000000" pitchFamily="2" charset="2"/>
              <a:buChar char="v"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762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Προβλήματα Αρρώστου Με Οξύ Έμφραγμα Μυοκαρδίου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1800"/>
              </a:spcBef>
            </a:pPr>
            <a:r>
              <a:rPr lang="el-GR" sz="2600" dirty="0"/>
              <a:t>Ελλιπής οξυγόνωση </a:t>
            </a:r>
            <a:r>
              <a:rPr lang="el-GR" sz="2600" dirty="0" smtClean="0"/>
              <a:t>ιστών,</a:t>
            </a:r>
            <a:endParaRPr lang="el-GR" sz="2600" dirty="0"/>
          </a:p>
          <a:p>
            <a:pPr>
              <a:spcBef>
                <a:spcPts val="1800"/>
              </a:spcBef>
            </a:pPr>
            <a:r>
              <a:rPr lang="el-GR" sz="2600" dirty="0" err="1"/>
              <a:t>Υδατοηλεκτρολυτικό</a:t>
            </a:r>
            <a:r>
              <a:rPr lang="el-GR" sz="2600" dirty="0"/>
              <a:t>  </a:t>
            </a:r>
            <a:r>
              <a:rPr lang="el-GR" sz="2600" dirty="0" err="1"/>
              <a:t>ανισοζύγιο</a:t>
            </a:r>
            <a:r>
              <a:rPr lang="el-GR" sz="2600" dirty="0"/>
              <a:t> (δύσπνοια, μειωμένη νεφρική λειτουργία</a:t>
            </a:r>
            <a:r>
              <a:rPr lang="el-GR" sz="2600" dirty="0" smtClean="0"/>
              <a:t>),</a:t>
            </a:r>
            <a:endParaRPr lang="el-GR" sz="2600" dirty="0"/>
          </a:p>
          <a:p>
            <a:pPr>
              <a:spcBef>
                <a:spcPts val="1800"/>
              </a:spcBef>
            </a:pPr>
            <a:r>
              <a:rPr lang="el-GR" sz="2600" dirty="0" err="1"/>
              <a:t>Οξεοβασικό</a:t>
            </a:r>
            <a:r>
              <a:rPr lang="el-GR" sz="2600" dirty="0"/>
              <a:t>  </a:t>
            </a:r>
            <a:r>
              <a:rPr lang="el-GR" sz="2600" dirty="0" err="1"/>
              <a:t>ανισοζύγιο</a:t>
            </a:r>
            <a:r>
              <a:rPr lang="el-GR" sz="2600" dirty="0"/>
              <a:t> (</a:t>
            </a:r>
            <a:r>
              <a:rPr lang="el-GR" sz="2600" dirty="0" err="1"/>
              <a:t>υποξία</a:t>
            </a:r>
            <a:r>
              <a:rPr lang="el-GR" sz="2600" dirty="0"/>
              <a:t> ιστών, οξύ πνευμονικό οίδημα, μειωμένη νεφρική λειτουργία</a:t>
            </a:r>
            <a:r>
              <a:rPr lang="el-GR" sz="2600" dirty="0" smtClean="0"/>
              <a:t>),</a:t>
            </a:r>
            <a:endParaRPr lang="el-GR" sz="2600" dirty="0"/>
          </a:p>
          <a:p>
            <a:pPr>
              <a:spcBef>
                <a:spcPts val="1800"/>
              </a:spcBef>
            </a:pPr>
            <a:r>
              <a:rPr lang="el-GR" sz="2600" dirty="0"/>
              <a:t>Μειωμένη </a:t>
            </a:r>
            <a:r>
              <a:rPr lang="el-GR" sz="2600" dirty="0" smtClean="0"/>
              <a:t>δραστηριοτήτων,</a:t>
            </a:r>
            <a:endParaRPr lang="el-GR" sz="2600" dirty="0"/>
          </a:p>
          <a:p>
            <a:pPr>
              <a:spcBef>
                <a:spcPts val="1800"/>
              </a:spcBef>
            </a:pPr>
            <a:r>
              <a:rPr lang="el-GR" sz="2600" dirty="0"/>
              <a:t>Μείωση </a:t>
            </a:r>
            <a:r>
              <a:rPr lang="el-GR" sz="2600" dirty="0" smtClean="0"/>
              <a:t>άνεσης,</a:t>
            </a:r>
            <a:endParaRPr lang="el-GR" sz="2600" dirty="0"/>
          </a:p>
          <a:p>
            <a:pPr>
              <a:spcBef>
                <a:spcPts val="1800"/>
              </a:spcBef>
            </a:pPr>
            <a:r>
              <a:rPr lang="el-GR" sz="2600" dirty="0"/>
              <a:t>Προβλήματα απέκκρισης (δυσκοιλιότητα</a:t>
            </a:r>
            <a:r>
              <a:rPr lang="el-GR" sz="2600" dirty="0" smtClean="0"/>
              <a:t>),</a:t>
            </a:r>
            <a:endParaRPr lang="el-GR" sz="2600" dirty="0"/>
          </a:p>
          <a:p>
            <a:pPr>
              <a:spcBef>
                <a:spcPts val="1800"/>
              </a:spcBef>
            </a:pPr>
            <a:r>
              <a:rPr lang="el-GR" sz="2600" dirty="0"/>
              <a:t>Μείωση ασφάλειας (κίνδυνοι επιπλοκών</a:t>
            </a:r>
            <a:r>
              <a:rPr lang="el-GR" sz="2600" dirty="0" smtClean="0"/>
              <a:t>),</a:t>
            </a:r>
            <a:endParaRPr lang="el-GR" sz="2600" dirty="0"/>
          </a:p>
          <a:p>
            <a:pPr>
              <a:spcBef>
                <a:spcPts val="1800"/>
              </a:spcBef>
            </a:pPr>
            <a:r>
              <a:rPr lang="el-GR" sz="2600" dirty="0"/>
              <a:t>Άγχος, φόβος θανάτου, </a:t>
            </a:r>
            <a:r>
              <a:rPr lang="el-GR" sz="2600" dirty="0" smtClean="0"/>
              <a:t>αβεβαιότητα,</a:t>
            </a:r>
            <a:endParaRPr lang="el-GR" sz="2600" dirty="0"/>
          </a:p>
          <a:p>
            <a:pPr>
              <a:spcBef>
                <a:spcPts val="1800"/>
              </a:spcBef>
            </a:pPr>
            <a:r>
              <a:rPr lang="el-GR" sz="2600" dirty="0"/>
              <a:t>Κίνδυνος κατάθλιψης που σχετίζεται με μείωση αυτοεκτίμησης.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837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Νοσηλευτική Φροντίδα Ασθενούς Με Έμφραγμα Του Μυοκαρδίου </a:t>
            </a: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Εισαγωγή αρρώστου σε ΜΕΠ, σύνδεση του σε μόνιτορ, </a:t>
            </a:r>
            <a:r>
              <a:rPr lang="el-GR" sz="2400" dirty="0" err="1" smtClean="0"/>
              <a:t>φλεβοκέντηση</a:t>
            </a:r>
            <a:r>
              <a:rPr lang="el-GR" sz="2400" dirty="0" smtClean="0"/>
              <a:t>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Συνεχής παρακολούθηση του μόνιτορ (κίνδυνος κοιλιακής μαρμαρυγής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Παρακολούθηση </a:t>
            </a:r>
            <a:r>
              <a:rPr lang="el-GR" sz="2400" dirty="0" err="1"/>
              <a:t>σφύξεων</a:t>
            </a:r>
            <a:r>
              <a:rPr lang="el-GR" sz="2400" dirty="0"/>
              <a:t> –αρτηριακής </a:t>
            </a:r>
            <a:r>
              <a:rPr lang="el-GR" sz="2400" dirty="0" smtClean="0"/>
              <a:t>πίεσης,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Συχνότητα-βάθος </a:t>
            </a:r>
            <a:r>
              <a:rPr lang="el-GR" sz="2400" dirty="0" smtClean="0"/>
              <a:t>αναπνοών,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Εκτίμηση θερμοκρασίας και χρώματος </a:t>
            </a:r>
            <a:r>
              <a:rPr lang="el-GR" sz="2400" dirty="0" smtClean="0"/>
              <a:t>δέρματος,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Ακρόαση </a:t>
            </a:r>
            <a:r>
              <a:rPr lang="el-GR" sz="2400" dirty="0" smtClean="0"/>
              <a:t>καρδιάς,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Εκτίμηση φλεβών </a:t>
            </a:r>
            <a:r>
              <a:rPr lang="el-GR" sz="2400" dirty="0" smtClean="0"/>
              <a:t>τραχήλου,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Εκτίμηση διανοητικής </a:t>
            </a:r>
            <a:r>
              <a:rPr lang="el-GR" sz="2400" dirty="0" smtClean="0"/>
              <a:t>κατάστασης, 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Μέτρηση ούρων (30mL/ώρα</a:t>
            </a:r>
            <a:r>
              <a:rPr lang="el-GR" sz="2400" dirty="0" smtClean="0"/>
              <a:t>). </a:t>
            </a:r>
            <a:endParaRPr lang="el-GR" sz="2400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134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Νοσηλευτική Φροντίδα Ασθενούς Με Έμφραγμα Του Μυοκαρδίου </a:t>
            </a:r>
            <a:r>
              <a:rPr lang="el-GR" sz="3600" b="0" dirty="0" smtClean="0"/>
              <a:t>(2 από 2)</a:t>
            </a:r>
            <a:endParaRPr lang="el-GR" sz="36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84</a:t>
            </a:fld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400" dirty="0"/>
              <a:t>Μέτρηση κορεσμού οξυγόνου (οξύμετρο</a:t>
            </a:r>
            <a:r>
              <a:rPr lang="el-GR" sz="2400" dirty="0" smtClean="0"/>
              <a:t>), 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Ενδοφλέβια πρόσβαση (ορός</a:t>
            </a:r>
            <a:r>
              <a:rPr lang="el-GR" sz="2400" dirty="0" smtClean="0"/>
              <a:t>), 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ΗΚΓ 12-απαγωγών </a:t>
            </a:r>
            <a:r>
              <a:rPr lang="el-GR" sz="2400" dirty="0" smtClean="0"/>
              <a:t>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Βραχύ εστιασμένο ιστορικό και εστιασμένη φυσική εξέταση (διάγνωση εμφράγματος/ αντενδείξεις </a:t>
            </a:r>
            <a:r>
              <a:rPr lang="el-GR" sz="2400" dirty="0" err="1"/>
              <a:t>θρομβόλυσης</a:t>
            </a:r>
            <a:r>
              <a:rPr lang="el-GR" sz="2400" dirty="0"/>
              <a:t>) </a:t>
            </a:r>
            <a:r>
              <a:rPr lang="el-GR" sz="2400" dirty="0" smtClean="0"/>
              <a:t>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Καρδιακά ένζυμα, ηλεκτρολύτες, πηκτικό </a:t>
            </a:r>
            <a:r>
              <a:rPr lang="el-GR" sz="2400" dirty="0" smtClean="0"/>
              <a:t>προφίλ,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Παραγγελία φορητής ακτινογραφίας θώρακος ή</a:t>
            </a:r>
            <a:br>
              <a:rPr lang="el-GR" sz="2400" dirty="0"/>
            </a:br>
            <a:r>
              <a:rPr lang="el-GR" sz="2400" dirty="0"/>
              <a:t>(ολοκλήρωση σε &lt;30 </a:t>
            </a:r>
            <a:r>
              <a:rPr lang="el-GR" sz="2400" dirty="0" err="1"/>
              <a:t>min</a:t>
            </a:r>
            <a:r>
              <a:rPr lang="el-GR" sz="2400" dirty="0" smtClean="0"/>
              <a:t>). </a:t>
            </a:r>
            <a:endParaRPr lang="el-GR" sz="24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534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Άμεση Γενική Φροντίδα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0"/>
              </a:spcBef>
            </a:pPr>
            <a:r>
              <a:rPr lang="el-GR" sz="2400" dirty="0"/>
              <a:t>Ανακούφιση  από τον πόνο, τη δύσπνοια και το </a:t>
            </a:r>
            <a:r>
              <a:rPr lang="el-GR" sz="2400" dirty="0" smtClean="0"/>
              <a:t>άγχος, 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 smtClean="0"/>
              <a:t>Οξυγόνο,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Ασπιρίνη 160-325 </a:t>
            </a:r>
            <a:r>
              <a:rPr lang="el-GR" sz="2400" dirty="0" err="1" smtClean="0"/>
              <a:t>mg</a:t>
            </a:r>
            <a:r>
              <a:rPr lang="el-GR" sz="2400" dirty="0" smtClean="0"/>
              <a:t>, 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 smtClean="0"/>
              <a:t>Νιτρώδη, 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Μορφίνη (εάν δεν έχει ήδη ανακούφιση) 2-10mg, </a:t>
            </a:r>
            <a:r>
              <a:rPr lang="el-GR" sz="2400" dirty="0" smtClean="0"/>
              <a:t>σταδιακά.</a:t>
            </a:r>
            <a:endParaRPr lang="el-GR" sz="2400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541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Άμεση Ειδική Θεραπεία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sz="3000" b="1" dirty="0"/>
              <a:t>(</a:t>
            </a:r>
            <a:r>
              <a:rPr lang="el-GR" sz="3000" b="1" dirty="0" err="1"/>
              <a:t>Επαναιμάτωση</a:t>
            </a:r>
            <a:r>
              <a:rPr lang="el-GR" sz="3000" b="1" dirty="0"/>
              <a:t>) (σε χρόνο &lt; 30 </a:t>
            </a:r>
            <a:r>
              <a:rPr lang="el-GR" sz="3000" b="1" dirty="0" err="1"/>
              <a:t>min</a:t>
            </a:r>
            <a:r>
              <a:rPr lang="el-GR" sz="3000" b="1" dirty="0"/>
              <a:t> </a:t>
            </a:r>
          </a:p>
          <a:p>
            <a:pPr>
              <a:spcBef>
                <a:spcPts val="5400"/>
              </a:spcBef>
            </a:pPr>
            <a:r>
              <a:rPr lang="el-GR" sz="2400" dirty="0"/>
              <a:t>IV </a:t>
            </a:r>
            <a:r>
              <a:rPr lang="el-GR" sz="2400" dirty="0" err="1"/>
              <a:t>θρομβόλυση</a:t>
            </a:r>
            <a:r>
              <a:rPr lang="el-GR" sz="2400" dirty="0"/>
              <a:t> </a:t>
            </a:r>
          </a:p>
          <a:p>
            <a:pPr>
              <a:spcBef>
                <a:spcPts val="5400"/>
              </a:spcBef>
            </a:pPr>
            <a:r>
              <a:rPr lang="el-GR" sz="2400" dirty="0"/>
              <a:t>ή Άμεση αγγειοπλαστική </a:t>
            </a: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019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3600" dirty="0"/>
              <a:t>Νοσηλευτική φροντίδα ασθενούς που υποβάλλεται σε θρομβολυτική θεραπεία</a:t>
            </a:r>
            <a:r>
              <a:rPr lang="el-GR" dirty="0"/>
              <a:t> </a:t>
            </a:r>
            <a:r>
              <a:rPr lang="el-GR" sz="3600" b="0" dirty="0"/>
              <a:t>(</a:t>
            </a:r>
            <a:r>
              <a:rPr lang="el-GR" sz="3600" b="0" dirty="0" smtClean="0"/>
              <a:t>1 από 2)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552472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l-GR" sz="2600" b="1" dirty="0" smtClean="0"/>
              <a:t>Πριν Τη </a:t>
            </a:r>
            <a:r>
              <a:rPr lang="el-GR" sz="2600" b="1" dirty="0" err="1" smtClean="0"/>
              <a:t>Θρομβόλυση</a:t>
            </a:r>
            <a:endParaRPr lang="el-GR" sz="2600" b="1" dirty="0" smtClean="0"/>
          </a:p>
          <a:p>
            <a:pPr>
              <a:spcBef>
                <a:spcPts val="1200"/>
              </a:spcBef>
            </a:pPr>
            <a:r>
              <a:rPr lang="el-GR" sz="2600" dirty="0" smtClean="0"/>
              <a:t>Ιστορικό,</a:t>
            </a:r>
            <a:endParaRPr lang="el-GR" sz="2600" dirty="0"/>
          </a:p>
          <a:p>
            <a:pPr>
              <a:spcBef>
                <a:spcPts val="1200"/>
              </a:spcBef>
            </a:pPr>
            <a:r>
              <a:rPr lang="el-GR" sz="2600" dirty="0"/>
              <a:t>Διερεύνηση αντενδείξεων </a:t>
            </a:r>
            <a:r>
              <a:rPr lang="el-GR" sz="2600" dirty="0" err="1" smtClean="0"/>
              <a:t>θρομβόλυσης</a:t>
            </a:r>
            <a:r>
              <a:rPr lang="el-GR" sz="2600" dirty="0" smtClean="0"/>
              <a:t>,</a:t>
            </a:r>
            <a:endParaRPr lang="el-GR" sz="2600" dirty="0"/>
          </a:p>
          <a:p>
            <a:pPr>
              <a:spcBef>
                <a:spcPts val="1200"/>
              </a:spcBef>
            </a:pPr>
            <a:r>
              <a:rPr lang="el-GR" sz="2600" dirty="0"/>
              <a:t>Ενημέρωση για το σκοπό της θεραπείας και τους κινδύνους για </a:t>
            </a:r>
            <a:r>
              <a:rPr lang="el-GR" sz="2600" dirty="0" smtClean="0"/>
              <a:t>αιμορραγία.</a:t>
            </a:r>
            <a:endParaRPr lang="el-GR" sz="2600" dirty="0"/>
          </a:p>
          <a:p>
            <a:pPr marL="0" indent="0" algn="ctr">
              <a:spcBef>
                <a:spcPts val="2400"/>
              </a:spcBef>
              <a:buNone/>
            </a:pPr>
            <a:r>
              <a:rPr lang="el-GR" sz="2600" b="1" dirty="0" smtClean="0"/>
              <a:t>Κατά Την </a:t>
            </a:r>
            <a:r>
              <a:rPr lang="el-GR" sz="2600" b="1" dirty="0" err="1" smtClean="0"/>
              <a:t>Θρομβόλυση</a:t>
            </a:r>
            <a:endParaRPr lang="el-GR" sz="2600" b="1" dirty="0" smtClean="0"/>
          </a:p>
          <a:p>
            <a:pPr>
              <a:spcBef>
                <a:spcPts val="1200"/>
              </a:spcBef>
            </a:pPr>
            <a:r>
              <a:rPr lang="el-GR" sz="2600" dirty="0" smtClean="0"/>
              <a:t>Έλεγχος </a:t>
            </a:r>
            <a:r>
              <a:rPr lang="el-GR" sz="2600" dirty="0"/>
              <a:t>και καταγραφή </a:t>
            </a:r>
            <a:r>
              <a:rPr lang="el-GR" sz="2600" dirty="0" smtClean="0"/>
              <a:t>ζωτικών.</a:t>
            </a:r>
            <a:endParaRPr lang="el-GR" sz="2600" dirty="0"/>
          </a:p>
          <a:p>
            <a:pPr>
              <a:spcBef>
                <a:spcPts val="1200"/>
              </a:spcBef>
            </a:pPr>
            <a:r>
              <a:rPr lang="el-GR" sz="2600" dirty="0"/>
              <a:t>Υπενθύμιση να κρατάει το άκρο που γίνεται η έγχυση ακίνητο και τεντωμένο.</a:t>
            </a:r>
          </a:p>
          <a:p>
            <a:pPr>
              <a:spcBef>
                <a:spcPts val="1200"/>
              </a:spcBef>
            </a:pPr>
            <a:r>
              <a:rPr lang="el-GR" sz="2600" dirty="0" err="1"/>
              <a:t>Ερεσείνωτο</a:t>
            </a:r>
            <a:r>
              <a:rPr lang="el-GR" sz="2600" dirty="0"/>
              <a:t> μέχρι 15 μοίρες.</a:t>
            </a:r>
          </a:p>
          <a:p>
            <a:pPr>
              <a:spcBef>
                <a:spcPts val="1200"/>
              </a:spcBef>
            </a:pPr>
            <a:r>
              <a:rPr lang="el-GR" sz="2600" dirty="0"/>
              <a:t>Καρδιακή παρακολούθηση κατά την έγχυση</a:t>
            </a:r>
          </a:p>
          <a:p>
            <a:pPr>
              <a:spcBef>
                <a:spcPts val="1200"/>
              </a:spcBef>
            </a:pPr>
            <a:r>
              <a:rPr lang="el-GR" sz="2600" dirty="0"/>
              <a:t>Ετοιμότητα </a:t>
            </a:r>
            <a:r>
              <a:rPr lang="el-GR" sz="2600" dirty="0" err="1"/>
              <a:t>αντιαρυθμικών</a:t>
            </a:r>
            <a:r>
              <a:rPr lang="el-GR" sz="2600" dirty="0"/>
              <a:t> φαρμάκων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314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3600" dirty="0"/>
              <a:t>Νοσηλευτική φροντίδα ασθενούς που υποβάλλεται σε θρομβολυτική θεραπεία</a:t>
            </a:r>
            <a:r>
              <a:rPr lang="el-GR" dirty="0"/>
              <a:t> </a:t>
            </a:r>
            <a:r>
              <a:rPr lang="el-GR" sz="3600" b="0" dirty="0" smtClean="0"/>
              <a:t>(</a:t>
            </a:r>
            <a:r>
              <a:rPr lang="el-GR" sz="3600" b="0" dirty="0"/>
              <a:t>2</a:t>
            </a:r>
            <a:r>
              <a:rPr lang="el-GR" sz="3600" b="0" dirty="0" smtClean="0"/>
              <a:t> από 2)</a:t>
            </a:r>
            <a:endParaRPr lang="el-GR" sz="36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88</a:t>
            </a:fld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spcBef>
                <a:spcPts val="1800"/>
              </a:spcBef>
              <a:buNone/>
            </a:pPr>
            <a:r>
              <a:rPr lang="el-GR" sz="2400" b="1" dirty="0" smtClean="0"/>
              <a:t>Μετά Τη </a:t>
            </a:r>
            <a:r>
              <a:rPr lang="el-GR" sz="2400" b="1" dirty="0" err="1" smtClean="0"/>
              <a:t>Θρομβόλυση</a:t>
            </a:r>
            <a:endParaRPr lang="el-GR" sz="2400" b="1" dirty="0" smtClean="0"/>
          </a:p>
          <a:p>
            <a:pPr>
              <a:spcBef>
                <a:spcPts val="1800"/>
              </a:spcBef>
            </a:pPr>
            <a:r>
              <a:rPr lang="el-GR" sz="2400" dirty="0" smtClean="0"/>
              <a:t>έλεγχος </a:t>
            </a:r>
            <a:r>
              <a:rPr lang="el-GR" sz="2400" dirty="0"/>
              <a:t>ζωτικών </a:t>
            </a:r>
            <a:r>
              <a:rPr lang="el-GR" sz="2400" dirty="0" smtClean="0"/>
              <a:t>σημείων,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err="1"/>
              <a:t>Ηλεκτοκαρδιογραφική</a:t>
            </a:r>
            <a:r>
              <a:rPr lang="el-GR" sz="2400" dirty="0"/>
              <a:t> </a:t>
            </a:r>
            <a:r>
              <a:rPr lang="el-GR" sz="2400" dirty="0" smtClean="0"/>
              <a:t>αξιολόγηση,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err="1"/>
              <a:t>Κλινοστατισμός</a:t>
            </a:r>
            <a:r>
              <a:rPr lang="el-GR" sz="2400" dirty="0"/>
              <a:t> για 6 </a:t>
            </a:r>
            <a:r>
              <a:rPr lang="el-GR" sz="2400" dirty="0" smtClean="0"/>
              <a:t>ώρες,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Έλεγχος σημείων παρακεντήσεων για </a:t>
            </a:r>
            <a:r>
              <a:rPr lang="el-GR" sz="2400" dirty="0" smtClean="0"/>
              <a:t>αιμορραγία,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Μέτρηση προσλαμβανομένων – </a:t>
            </a:r>
            <a:r>
              <a:rPr lang="el-GR" sz="2400" dirty="0" err="1"/>
              <a:t>αποβαλομένων</a:t>
            </a:r>
            <a:r>
              <a:rPr lang="el-GR" sz="2400" dirty="0"/>
              <a:t> </a:t>
            </a:r>
            <a:r>
              <a:rPr lang="el-GR" sz="2400" dirty="0" smtClean="0"/>
              <a:t>υγρών,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Χορήγηση </a:t>
            </a:r>
            <a:r>
              <a:rPr lang="el-GR" sz="2400" dirty="0" err="1"/>
              <a:t>αιμοπεταλιακών</a:t>
            </a:r>
            <a:r>
              <a:rPr lang="el-GR" sz="2400" dirty="0"/>
              <a:t> φαρμάκων σύμφωνα με τις </a:t>
            </a:r>
            <a:r>
              <a:rPr lang="el-GR" sz="2400" dirty="0" smtClean="0"/>
              <a:t>οδηγίες,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Αναφορά για τυχόν μεταβολές του ST, θωρακικό πόνο, αρρυθμίες.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7834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Τροποποιήσιμοι Παράγοντες Κινδύνου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Μπορούν να </a:t>
            </a:r>
            <a:r>
              <a:rPr lang="el-GR" sz="2400" dirty="0" smtClean="0"/>
              <a:t>ελεγχθούν </a:t>
            </a:r>
            <a:r>
              <a:rPr lang="el-GR" sz="2400" dirty="0"/>
              <a:t>με αλλαγή του τρόπου ζωής</a:t>
            </a:r>
            <a:r>
              <a:rPr lang="el-GR" sz="2400" dirty="0" smtClean="0"/>
              <a:t>.</a:t>
            </a:r>
            <a:endParaRPr lang="el-GR" sz="2400" dirty="0"/>
          </a:p>
          <a:p>
            <a:pPr marL="0" indent="0">
              <a:spcBef>
                <a:spcPts val="4800"/>
              </a:spcBef>
              <a:buNone/>
            </a:pPr>
            <a:r>
              <a:rPr lang="el-GR" sz="2400" u="sng" dirty="0"/>
              <a:t>Ρόλος νοσηλευτών: 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l-GR" sz="2400" dirty="0" smtClean="0"/>
              <a:t>Αγωγή </a:t>
            </a:r>
            <a:r>
              <a:rPr lang="el-GR" sz="2400" dirty="0"/>
              <a:t>- προαγωγή </a:t>
            </a:r>
            <a:r>
              <a:rPr lang="el-GR" sz="2400" dirty="0" smtClean="0"/>
              <a:t>υγείας,</a:t>
            </a:r>
            <a:endParaRPr lang="el-GR" sz="2400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l-GR" sz="2400" dirty="0"/>
              <a:t>Ενθάρρυνση πληθυσμού- ασθενών για θετικές αλλαγές στον τρόπο </a:t>
            </a:r>
            <a:r>
              <a:rPr lang="el-GR" sz="2400" dirty="0" smtClean="0"/>
              <a:t>ζωής, </a:t>
            </a:r>
            <a:endParaRPr lang="el-GR" sz="2400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l-GR" sz="2400" dirty="0"/>
              <a:t>Διδασκαλία υγιεινών συνηθειών ζωής.</a:t>
            </a:r>
          </a:p>
          <a:p>
            <a:pPr>
              <a:spcBef>
                <a:spcPts val="18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39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Νοσηλευτική φροντίδα ασθενούς στη ΜΕΘ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l-GR" sz="2400" dirty="0"/>
              <a:t>Ο σπουδαιότερος λόγος παραμονής του ασθενούς στη ΜΕΘ είναι ή </a:t>
            </a:r>
            <a:r>
              <a:rPr lang="el-GR" sz="2400" b="1" dirty="0">
                <a:solidFill>
                  <a:srgbClr val="820000"/>
                </a:solidFill>
              </a:rPr>
              <a:t>πρόληψη, άμεση αποκάλυψη και θεραπεία της κοιλιακής ταχυκαρδίας.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l-GR" sz="2400" dirty="0"/>
              <a:t>Σήμερα για </a:t>
            </a:r>
            <a:r>
              <a:rPr lang="el-GR" sz="2400" dirty="0" err="1"/>
              <a:t>ανεπίπλεκτα</a:t>
            </a:r>
            <a:r>
              <a:rPr lang="el-GR" sz="2400" dirty="0"/>
              <a:t> εμφράγματα νοσηλεία και κατάκλιση όχι πάνω από </a:t>
            </a:r>
            <a:r>
              <a:rPr lang="el-GR" sz="2400" b="1" dirty="0">
                <a:solidFill>
                  <a:srgbClr val="820000"/>
                </a:solidFill>
              </a:rPr>
              <a:t>μια εβδομάδα </a:t>
            </a:r>
            <a:r>
              <a:rPr lang="el-GR" sz="2400" dirty="0"/>
              <a:t>και παραμονή στη μονάδα εμφραγμάτων όχι πάνω από </a:t>
            </a:r>
            <a:r>
              <a:rPr lang="el-GR" sz="2400" b="1" dirty="0">
                <a:solidFill>
                  <a:srgbClr val="820000"/>
                </a:solidFill>
              </a:rPr>
              <a:t>3 ημέρες. </a:t>
            </a:r>
            <a:r>
              <a:rPr lang="el-GR" sz="2400" dirty="0"/>
              <a:t>Κατά την κατάκλιση ο ασθενής μπορεί να κάνει ελαφρές ασκήσεις άνω-κάτω άκρων και να κάθεται από τη 2η μέρα, μπορεί να βαδίζει στο δωμάτιο από την 4-5 ημέρα. 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l-GR" sz="2400" dirty="0"/>
              <a:t>Ενδιάμεση (</a:t>
            </a:r>
            <a:r>
              <a:rPr lang="el-GR" sz="2400" dirty="0" err="1"/>
              <a:t>intermediate</a:t>
            </a:r>
            <a:r>
              <a:rPr lang="el-GR" sz="2400" dirty="0"/>
              <a:t> -</a:t>
            </a:r>
            <a:r>
              <a:rPr lang="el-GR" sz="2400" dirty="0" err="1"/>
              <a:t>step</a:t>
            </a:r>
            <a:r>
              <a:rPr lang="el-GR" sz="2400" dirty="0"/>
              <a:t> </a:t>
            </a:r>
            <a:r>
              <a:rPr lang="el-GR" sz="2400" dirty="0" err="1"/>
              <a:t>down</a:t>
            </a:r>
            <a:r>
              <a:rPr lang="el-GR" sz="2400" dirty="0"/>
              <a:t>) μονάδα για τους αρρώστους που εξέρχονται της μονάδας εμφραγμάτων, αλλά χρειάζονται περαιτέρω παρακολούθηση προτού μεταβούν σε κοινό θάλαμο.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54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Ο αναγκαίος εξοπλισμός μιας σύγχρονης ΜΕΘ περιλαμβάνει </a:t>
            </a:r>
            <a:r>
              <a:rPr lang="el-GR" sz="3600" b="0" dirty="0"/>
              <a:t>(</a:t>
            </a:r>
            <a:r>
              <a:rPr lang="el-GR" sz="3600" b="0" dirty="0" smtClean="0"/>
              <a:t>1 από 3)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552472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el-GR" sz="2400" dirty="0" smtClean="0"/>
              <a:t>Αναπνευστήρες</a:t>
            </a:r>
            <a:r>
              <a:rPr lang="el-GR" sz="2400" dirty="0"/>
              <a:t>: Έναν για κάθε κρεβάτι και δύο εφεδρικούς ανά 3 κλίνες.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Μηχανήματα παρακολούθησης των ασθενών.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 Μηχανήματα </a:t>
            </a:r>
            <a:r>
              <a:rPr lang="el-GR" sz="2400" dirty="0" err="1"/>
              <a:t>εξωνεφρικής</a:t>
            </a:r>
            <a:r>
              <a:rPr lang="el-GR" sz="2400" dirty="0"/>
              <a:t> κάθαρσης.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 Αντλίες έγχυσης φαρμάκων.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 Εφεδρικά μηχανήματα για </a:t>
            </a:r>
            <a:r>
              <a:rPr lang="el-GR" sz="2400" dirty="0" err="1"/>
              <a:t>monitoring</a:t>
            </a:r>
            <a:r>
              <a:rPr lang="el-GR" sz="2400" dirty="0"/>
              <a:t>.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 </a:t>
            </a:r>
            <a:r>
              <a:rPr lang="el-GR" sz="2400" dirty="0" err="1"/>
              <a:t>Απινιδωτές</a:t>
            </a:r>
            <a:r>
              <a:rPr lang="el-GR" sz="2400" dirty="0"/>
              <a:t> με εξωτερικό βηματοδότη.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 Ηλεκτροκαρδιογράφο.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 Διαθερμία.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 Φορητή αναρρόφηση.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 Φορητούς αναπνευστήρες.</a:t>
            </a: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221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Ο αναγκαίος εξοπλισμός μιας σύγχρονης ΜΕΘ περιλαμβάνει </a:t>
            </a:r>
            <a:r>
              <a:rPr lang="el-GR" sz="3600" b="0" dirty="0" smtClean="0"/>
              <a:t>(</a:t>
            </a:r>
            <a:r>
              <a:rPr lang="el-GR" sz="3600" b="0" dirty="0"/>
              <a:t>2</a:t>
            </a:r>
            <a:r>
              <a:rPr lang="el-GR" sz="3600" b="0" dirty="0" smtClean="0"/>
              <a:t> από 3)</a:t>
            </a:r>
            <a:endParaRPr lang="el-GR" sz="36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91</a:t>
            </a:fld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400" dirty="0"/>
              <a:t>Αναλυτή αερίων, ηλεκτρολυτών και άλλων βιοχημικών παραμέτρων.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Φορητό ακτινολογικό μηχάνημα.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Υπερηχογράφο με δυνατότητες </a:t>
            </a:r>
            <a:r>
              <a:rPr lang="el-GR" sz="2400" dirty="0" err="1"/>
              <a:t>διοισοφάγειας</a:t>
            </a:r>
            <a:r>
              <a:rPr lang="el-GR" sz="2400" dirty="0"/>
              <a:t> υπερηχογραφίας παράλληλα με όλες την δυνατότητα εκτέλεσης όλων των άλλων </a:t>
            </a:r>
            <a:r>
              <a:rPr lang="el-GR" sz="2400" dirty="0" err="1"/>
              <a:t>υπερηχογραφικών</a:t>
            </a:r>
            <a:r>
              <a:rPr lang="el-GR" sz="2400" dirty="0"/>
              <a:t> </a:t>
            </a:r>
            <a:r>
              <a:rPr lang="el-GR" sz="2400" dirty="0" smtClean="0"/>
              <a:t>εξετάσεων</a:t>
            </a:r>
            <a:r>
              <a:rPr lang="el-GR" sz="2400" dirty="0"/>
              <a:t>.</a:t>
            </a:r>
          </a:p>
          <a:p>
            <a:pPr>
              <a:spcBef>
                <a:spcPts val="2400"/>
              </a:spcBef>
            </a:pPr>
            <a:r>
              <a:rPr lang="el-GR" sz="2400" dirty="0" smtClean="0"/>
              <a:t>Βρογχοσκόπιο </a:t>
            </a:r>
            <a:r>
              <a:rPr lang="el-GR" sz="2400" dirty="0"/>
              <a:t>και </a:t>
            </a:r>
            <a:r>
              <a:rPr lang="el-GR" sz="2400" dirty="0" err="1"/>
              <a:t>γαστροσκόπιο</a:t>
            </a:r>
            <a:r>
              <a:rPr lang="el-GR" sz="2400" dirty="0"/>
              <a:t> με οθόνη.</a:t>
            </a:r>
          </a:p>
          <a:p>
            <a:pPr>
              <a:spcBef>
                <a:spcPts val="2400"/>
              </a:spcBef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82230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Ο αναγκαίος εξοπλισμός μιας σύγχρονης ΜΕΘ περιλαμβάνει </a:t>
            </a:r>
            <a:r>
              <a:rPr lang="el-GR" sz="3600" b="0" dirty="0" smtClean="0"/>
              <a:t>(3 από 3)</a:t>
            </a:r>
            <a:endParaRPr lang="el-GR" sz="36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92</a:t>
            </a:fld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400" dirty="0"/>
              <a:t>Ειδικές για ΜΕΘ ηλεκτροκίνητες κλίνες με δυνατότητα πολλαπλών κινήσεων με τα ανάλογα </a:t>
            </a:r>
            <a:r>
              <a:rPr lang="el-GR" sz="2400" dirty="0" err="1"/>
              <a:t>αεροστρώματα</a:t>
            </a:r>
            <a:r>
              <a:rPr lang="el-GR" sz="2400" dirty="0"/>
              <a:t> και δυνατότητα ζυγίσματος του ασθενούς.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Ειδικό τροχήλατο ανάνηψης με </a:t>
            </a:r>
            <a:r>
              <a:rPr lang="el-GR" sz="2400" dirty="0" err="1"/>
              <a:t>απινιδωτή</a:t>
            </a:r>
            <a:r>
              <a:rPr lang="el-GR" sz="2400" dirty="0"/>
              <a:t> με επαναφορτιζόμενη μπαταρία με οθόνη, καταγραφικό και βηματοδότη, πλήρη εξοπλισμό </a:t>
            </a:r>
            <a:r>
              <a:rPr lang="el-GR" sz="2400" dirty="0" smtClean="0"/>
              <a:t>εξασφάλισης αεραγωγού </a:t>
            </a:r>
            <a:r>
              <a:rPr lang="el-GR" sz="2400" dirty="0"/>
              <a:t>και εκτεταμένο φάσμα φαρμάκων ανάνηψης.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 Συσκευές με κουβέρτες θέρμανσης ή υποθερμίας.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172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 smtClean="0"/>
              <a:t>Επιπλοκές Εμφράγματος Μυοκαρδίου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1800"/>
              </a:spcBef>
            </a:pPr>
            <a:r>
              <a:rPr lang="el-GR" sz="2600" dirty="0" smtClean="0"/>
              <a:t>Αρρυθμίες,</a:t>
            </a:r>
            <a:endParaRPr lang="el-GR" sz="2600" dirty="0"/>
          </a:p>
          <a:p>
            <a:pPr>
              <a:spcBef>
                <a:spcPts val="1800"/>
              </a:spcBef>
            </a:pPr>
            <a:r>
              <a:rPr lang="el-GR" sz="2600" dirty="0"/>
              <a:t>Αποκλεισμός σκέλους δεματίου του </a:t>
            </a:r>
            <a:r>
              <a:rPr lang="el-GR" sz="2600" dirty="0" err="1" smtClean="0"/>
              <a:t>His</a:t>
            </a:r>
            <a:r>
              <a:rPr lang="el-GR" sz="2600" dirty="0" smtClean="0"/>
              <a:t>, </a:t>
            </a:r>
            <a:endParaRPr lang="el-GR" sz="2600" dirty="0"/>
          </a:p>
          <a:p>
            <a:pPr>
              <a:spcBef>
                <a:spcPts val="1800"/>
              </a:spcBef>
            </a:pPr>
            <a:r>
              <a:rPr lang="el-GR" sz="2600" dirty="0"/>
              <a:t>Υπόταση από αφυδάτωση και ελάττωση του όγκου του </a:t>
            </a:r>
            <a:r>
              <a:rPr lang="el-GR" sz="2600" dirty="0" smtClean="0"/>
              <a:t>αίματος,</a:t>
            </a:r>
            <a:endParaRPr lang="el-GR" sz="2600" dirty="0"/>
          </a:p>
          <a:p>
            <a:pPr>
              <a:spcBef>
                <a:spcPts val="1800"/>
              </a:spcBef>
            </a:pPr>
            <a:r>
              <a:rPr lang="el-GR" sz="2600" dirty="0"/>
              <a:t>Αριστερή καρδιακή </a:t>
            </a:r>
            <a:r>
              <a:rPr lang="el-GR" sz="2600" dirty="0" smtClean="0"/>
              <a:t>ανεπάρκεια-</a:t>
            </a:r>
            <a:r>
              <a:rPr lang="el-GR" sz="2600" dirty="0" err="1" smtClean="0"/>
              <a:t>Shock</a:t>
            </a:r>
            <a:r>
              <a:rPr lang="el-GR" sz="2600" dirty="0" smtClean="0"/>
              <a:t>, </a:t>
            </a:r>
            <a:endParaRPr lang="el-GR" sz="2600" dirty="0"/>
          </a:p>
          <a:p>
            <a:pPr>
              <a:spcBef>
                <a:spcPts val="1800"/>
              </a:spcBef>
            </a:pPr>
            <a:r>
              <a:rPr lang="el-GR" sz="2600" dirty="0"/>
              <a:t>Ρήξη </a:t>
            </a:r>
            <a:r>
              <a:rPr lang="el-GR" sz="2600" dirty="0" err="1"/>
              <a:t>μεσοκοιλιακού</a:t>
            </a:r>
            <a:r>
              <a:rPr lang="el-GR" sz="2600" dirty="0"/>
              <a:t> </a:t>
            </a:r>
            <a:r>
              <a:rPr lang="el-GR" sz="2600" dirty="0" smtClean="0"/>
              <a:t>διαφράγματος,</a:t>
            </a:r>
            <a:endParaRPr lang="el-GR" sz="2600" dirty="0"/>
          </a:p>
          <a:p>
            <a:pPr>
              <a:spcBef>
                <a:spcPts val="1800"/>
              </a:spcBef>
            </a:pPr>
            <a:r>
              <a:rPr lang="el-GR" sz="2600" dirty="0"/>
              <a:t>Ρήξη θηλοειδούς </a:t>
            </a:r>
            <a:r>
              <a:rPr lang="el-GR" sz="2600" dirty="0" smtClean="0"/>
              <a:t>μυός,</a:t>
            </a:r>
            <a:endParaRPr lang="el-GR" sz="2600" dirty="0"/>
          </a:p>
          <a:p>
            <a:pPr>
              <a:spcBef>
                <a:spcPts val="1800"/>
              </a:spcBef>
            </a:pPr>
            <a:r>
              <a:rPr lang="el-GR" sz="2600" dirty="0"/>
              <a:t>Επίπονος υποτροπιάζων πόνος από επιμένουσα ισχαιμία του </a:t>
            </a:r>
            <a:r>
              <a:rPr lang="el-GR" sz="2600" dirty="0" smtClean="0"/>
              <a:t>μυοκαρδίου,</a:t>
            </a:r>
            <a:endParaRPr lang="el-GR" sz="2600" dirty="0"/>
          </a:p>
          <a:p>
            <a:pPr>
              <a:spcBef>
                <a:spcPts val="1800"/>
              </a:spcBef>
            </a:pPr>
            <a:r>
              <a:rPr lang="el-GR" sz="2600" dirty="0" smtClean="0"/>
              <a:t>Περικαρδίτιδα,</a:t>
            </a:r>
            <a:endParaRPr lang="el-GR" sz="2600" dirty="0"/>
          </a:p>
          <a:p>
            <a:pPr>
              <a:spcBef>
                <a:spcPts val="1800"/>
              </a:spcBef>
            </a:pPr>
            <a:r>
              <a:rPr lang="el-GR" sz="2600" dirty="0"/>
              <a:t>Ανεύρυσμα αριστερής </a:t>
            </a:r>
            <a:r>
              <a:rPr lang="el-GR" sz="2600" dirty="0" smtClean="0"/>
              <a:t>κοιλίας,</a:t>
            </a:r>
            <a:endParaRPr lang="el-GR" sz="2600" dirty="0"/>
          </a:p>
          <a:p>
            <a:pPr>
              <a:spcBef>
                <a:spcPts val="1800"/>
              </a:spcBef>
            </a:pPr>
            <a:r>
              <a:rPr lang="el-GR" sz="2600" dirty="0" err="1"/>
              <a:t>Μεταφραγματική</a:t>
            </a:r>
            <a:r>
              <a:rPr lang="el-GR" sz="2600" dirty="0"/>
              <a:t> </a:t>
            </a:r>
            <a:r>
              <a:rPr lang="el-GR" sz="2600" dirty="0" smtClean="0"/>
              <a:t>στηθάγχη.</a:t>
            </a:r>
            <a:endParaRPr lang="el-GR" sz="26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006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Θνητότητα Οξέος Εμφράγματος Μυοκαρδίου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el-GR" sz="2600" dirty="0"/>
              <a:t>Την εποχή προ της εισαγωγής των μονάδων εμφραγμάτων, αυτή έφθανε μέχρι </a:t>
            </a:r>
            <a:r>
              <a:rPr lang="el-GR" sz="2600" b="1" dirty="0">
                <a:solidFill>
                  <a:srgbClr val="820000"/>
                </a:solidFill>
              </a:rPr>
              <a:t>25%-30%. </a:t>
            </a:r>
          </a:p>
          <a:p>
            <a:pPr>
              <a:spcBef>
                <a:spcPts val="1800"/>
              </a:spcBef>
            </a:pPr>
            <a:r>
              <a:rPr lang="el-GR" sz="2600" dirty="0"/>
              <a:t> Η εισαγωγή των μονάδων εμφραγμάτων κατά τη δεκαετία του '60 συνοδεύθηκε από </a:t>
            </a:r>
            <a:r>
              <a:rPr lang="el-GR" sz="2600" b="1" dirty="0">
                <a:solidFill>
                  <a:srgbClr val="820000"/>
                </a:solidFill>
              </a:rPr>
              <a:t>μείωση</a:t>
            </a:r>
            <a:r>
              <a:rPr lang="el-GR" sz="2600" dirty="0"/>
              <a:t> της θνητότητας κατά το </a:t>
            </a:r>
            <a:r>
              <a:rPr lang="el-GR" sz="2600" b="1" dirty="0">
                <a:solidFill>
                  <a:srgbClr val="820000"/>
                </a:solidFill>
              </a:rPr>
              <a:t>ήμισυ,</a:t>
            </a:r>
            <a:r>
              <a:rPr lang="el-GR" sz="2600" dirty="0"/>
              <a:t> κυρίως λόγω της διάσωσης από θανατηφόρες κοιλιακές αρρυθμίες, όπως κοιλιακή μαρμαρυγή.</a:t>
            </a:r>
          </a:p>
          <a:p>
            <a:pPr>
              <a:spcBef>
                <a:spcPts val="1800"/>
              </a:spcBef>
            </a:pPr>
            <a:r>
              <a:rPr lang="el-GR" sz="2600" dirty="0"/>
              <a:t>  Στη δεκαετία του '80 εισήχθη η </a:t>
            </a:r>
            <a:r>
              <a:rPr lang="el-GR" sz="2600" dirty="0" err="1"/>
              <a:t>θρομβόλυση</a:t>
            </a:r>
            <a:r>
              <a:rPr lang="el-GR" sz="2600" dirty="0"/>
              <a:t>, η οποία επέτυχε περαιτέρω </a:t>
            </a:r>
            <a:r>
              <a:rPr lang="el-GR" sz="2600" b="1" dirty="0">
                <a:solidFill>
                  <a:srgbClr val="820000"/>
                </a:solidFill>
              </a:rPr>
              <a:t>μείωση</a:t>
            </a:r>
            <a:r>
              <a:rPr lang="el-GR" sz="2600" dirty="0"/>
              <a:t> της θνητότητας στα σημερινά επίπεδα, περί το 7% . </a:t>
            </a:r>
          </a:p>
          <a:p>
            <a:pPr>
              <a:spcBef>
                <a:spcPts val="1800"/>
              </a:spcBef>
            </a:pPr>
            <a:r>
              <a:rPr lang="el-GR" sz="2600" dirty="0"/>
              <a:t>Απώλεια &gt;40% της μάζας της </a:t>
            </a:r>
            <a:r>
              <a:rPr lang="el-GR" sz="2600" dirty="0" err="1"/>
              <a:t>αριστεράς</a:t>
            </a:r>
            <a:r>
              <a:rPr lang="el-GR" sz="2600" dirty="0"/>
              <a:t> κοιλίας συνεπάγεται οξεία καρδιακή καταπληξία και θάνατο. Απώλεια &gt;25% συνεπάγεται χρόνια </a:t>
            </a:r>
            <a:r>
              <a:rPr lang="el-GR" sz="2600" dirty="0" err="1"/>
              <a:t>μετεμφραγματική</a:t>
            </a:r>
            <a:r>
              <a:rPr lang="el-GR" sz="2600" dirty="0"/>
              <a:t> δυσλειτουργία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489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Επεμβάσεις </a:t>
            </a:r>
            <a:r>
              <a:rPr lang="el-GR" dirty="0" err="1" smtClean="0"/>
              <a:t>Επαναγγείωσης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b="1" dirty="0" smtClean="0"/>
              <a:t>Διαθερμική </a:t>
            </a:r>
            <a:r>
              <a:rPr lang="el-GR" sz="2400" b="1" dirty="0" err="1" smtClean="0"/>
              <a:t>Επαναγγείωση</a:t>
            </a:r>
            <a:r>
              <a:rPr lang="el-GR" sz="2400" b="1" dirty="0" smtClean="0"/>
              <a:t>  </a:t>
            </a:r>
            <a:r>
              <a:rPr lang="el-GR" sz="2400" dirty="0" smtClean="0"/>
              <a:t>(</a:t>
            </a:r>
            <a:r>
              <a:rPr lang="el-GR" sz="2400" dirty="0"/>
              <a:t>PCR ή PCR) </a:t>
            </a:r>
            <a:r>
              <a:rPr lang="el-GR" sz="2400" dirty="0" smtClean="0"/>
              <a:t>Αγγειοπλαστική και </a:t>
            </a:r>
            <a:r>
              <a:rPr lang="el-GR" sz="2400" dirty="0"/>
              <a:t>τοποθέτηση πρόθεσης (</a:t>
            </a:r>
            <a:r>
              <a:rPr lang="el-GR" sz="2400" dirty="0" err="1"/>
              <a:t>stent</a:t>
            </a:r>
            <a:r>
              <a:rPr lang="el-GR" sz="2400" dirty="0"/>
              <a:t>)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95</a:t>
            </a:fld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2060848"/>
            <a:ext cx="3062413" cy="3245635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471448" y="5590981"/>
            <a:ext cx="82153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None/>
            </a:pPr>
            <a:r>
              <a:rPr lang="el-GR" sz="2400" b="1" dirty="0" smtClean="0">
                <a:latin typeface="+mn-lt"/>
              </a:rPr>
              <a:t>Χειρουργική </a:t>
            </a:r>
            <a:r>
              <a:rPr lang="el-GR" sz="2400" b="1" dirty="0" err="1" smtClean="0">
                <a:latin typeface="+mn-lt"/>
              </a:rPr>
              <a:t>Αορτοστεφανιαία</a:t>
            </a:r>
            <a:r>
              <a:rPr lang="el-GR" sz="2400" b="1" dirty="0" smtClean="0">
                <a:latin typeface="+mn-lt"/>
              </a:rPr>
              <a:t> Παράκαμψη </a:t>
            </a:r>
            <a:r>
              <a:rPr lang="en-US" sz="2400" dirty="0" smtClean="0">
                <a:latin typeface="+mn-lt"/>
              </a:rPr>
              <a:t>(</a:t>
            </a:r>
            <a:r>
              <a:rPr lang="en-US" sz="2400" dirty="0">
                <a:latin typeface="+mn-lt"/>
              </a:rPr>
              <a:t>CABG)</a:t>
            </a:r>
            <a:r>
              <a:rPr lang="el-GR" sz="2400" dirty="0">
                <a:latin typeface="+mn-lt"/>
              </a:rPr>
              <a:t> </a:t>
            </a:r>
            <a:endParaRPr lang="he-I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85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1340768"/>
            <a:ext cx="4377307" cy="4395597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840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Ενδοαρτική</a:t>
            </a:r>
            <a:r>
              <a:rPr lang="el-GR" dirty="0" smtClean="0"/>
              <a:t> Αντλία (</a:t>
            </a:r>
            <a:r>
              <a:rPr lang="en-US" dirty="0"/>
              <a:t>IABP, intra-aortic </a:t>
            </a:r>
            <a:r>
              <a:rPr lang="en-US" dirty="0" err="1"/>
              <a:t>ballon</a:t>
            </a:r>
            <a:r>
              <a:rPr lang="en-US" dirty="0"/>
              <a:t> pump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Είναι μια μηχανική συσκευή υποστήριξης της κυκλοφορίας η οποία χρησιμοποιείται σε </a:t>
            </a:r>
            <a:r>
              <a:rPr lang="el-GR" sz="2400" dirty="0" err="1"/>
              <a:t>καρδιογενή</a:t>
            </a:r>
            <a:r>
              <a:rPr lang="el-GR" sz="2400" dirty="0"/>
              <a:t> καταπληξία μετά από ΟΕΜ Καθετήρας φέρει μπαλόνι(30-40 </a:t>
            </a:r>
            <a:r>
              <a:rPr lang="el-GR" sz="2400" dirty="0" err="1"/>
              <a:t>ml</a:t>
            </a:r>
            <a:r>
              <a:rPr lang="el-GR" sz="2400" dirty="0"/>
              <a:t>) το οποίο εισάγεται στην αορτή  και φουσκώνεται κατά τη διαστολή και ξεφουσκώνει κατά τη συστολή.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97</a:t>
            </a:fld>
            <a:endParaRPr lang="el-G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428" y="3395836"/>
            <a:ext cx="4608512" cy="307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3274289"/>
            <a:ext cx="2117969" cy="3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8173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98</a:t>
            </a:fld>
            <a:endParaRPr lang="el-GR"/>
          </a:p>
        </p:txBody>
      </p:sp>
      <p:pic>
        <p:nvPicPr>
          <p:cNvPr id="5" name="Picture 6" descr="C:\Documents and Settings\c\Τα έγγραφά μου\IABPC AND ICU_files\INTRAAORTIC BALLOON PUMP_files\Intra_Aortic ballon pump positio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7531" y="1340768"/>
            <a:ext cx="4149625" cy="4213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204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PRESENTER" val="db5b65cdb4641a8253adcb341375d22017a811"/>
</p:tagLst>
</file>

<file path=ppt/theme/theme1.xml><?xml version="1.0" encoding="utf-8"?>
<a:theme xmlns:a="http://schemas.openxmlformats.org/drawingml/2006/main" name="OC_template_updated">
  <a:themeElements>
    <a:clrScheme name="Προσαρμοσμένο 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o-opistho_simeiomata">
  <a:themeElements>
    <a:clrScheme name="Custom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xo-opistho_simeiomata">
  <a:themeElements>
    <a:clrScheme name="Custom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385</TotalTime>
  <Words>5742</Words>
  <Application>Microsoft Office PowerPoint</Application>
  <PresentationFormat>On-screen Show (4:3)</PresentationFormat>
  <Paragraphs>744</Paragraphs>
  <Slides>107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107</vt:i4>
      </vt:variant>
    </vt:vector>
  </HeadingPairs>
  <TitlesOfParts>
    <vt:vector size="111" baseType="lpstr">
      <vt:lpstr>OC_template_updated</vt:lpstr>
      <vt:lpstr>exo-opistho_simeiomata</vt:lpstr>
      <vt:lpstr>1_exo-opistho_simeiomata</vt:lpstr>
      <vt:lpstr>1_OC_template_updated</vt:lpstr>
      <vt:lpstr>Παθολογική Νοσηλευτική (Θ)</vt:lpstr>
      <vt:lpstr>Ασθενής Με Στεφανιαία Νόσο</vt:lpstr>
      <vt:lpstr>Στεφανιαία Νόσος (1 από 2)</vt:lpstr>
      <vt:lpstr>Στεφανιαία Νόσος (2 από 2)</vt:lpstr>
      <vt:lpstr>Επιδημιολογία Στεφανιαίας Νόσου</vt:lpstr>
      <vt:lpstr>Εκδηλώσεις Της Στεφανιαίας Νόσου</vt:lpstr>
      <vt:lpstr>Παράγοντες Κινδύνου Στεφανιαίας Νόσου</vt:lpstr>
      <vt:lpstr>Μη Τροποποιήσιμοι Παράγοντες Κινδύνου</vt:lpstr>
      <vt:lpstr>Τροποποιήσιμοι Παράγοντες Κινδύνου</vt:lpstr>
      <vt:lpstr>Τροποποιήσιμοι Παράγοντες Κινδύνου (Παθολογικές Καταστάσεις) (1 από 2)</vt:lpstr>
      <vt:lpstr>Τροποποιήσιμοι Παράγοντες Κινδύνου (Παθολογικές Καταστάσεις) (2 από 2)</vt:lpstr>
      <vt:lpstr>Τροποποιήσιμοι παράγοντες κινδύνου παράγοντες που αφορούν τον τρόπο ζωής (1 από 2)</vt:lpstr>
      <vt:lpstr>Τροποποιήσιμοι παράγοντες κινδύνου παράγοντες που αφορούν τον τρόπο ζωής (2 από 2)</vt:lpstr>
      <vt:lpstr>Πυραμίδα διατροφής του Harvard</vt:lpstr>
      <vt:lpstr>Αθηροσκλήρωση</vt:lpstr>
      <vt:lpstr>Σχηματισμός αθηρωματικής πλάκας  (1 από 2)</vt:lpstr>
      <vt:lpstr>Σχηματισμός αθηρωματικής πλάκας  (2 από 2)</vt:lpstr>
      <vt:lpstr>Στάδια Αθηρογένεσης</vt:lpstr>
      <vt:lpstr>PowerPoint Presentation</vt:lpstr>
      <vt:lpstr>PowerPoint Presentation</vt:lpstr>
      <vt:lpstr>Α. Στηθάγχη </vt:lpstr>
      <vt:lpstr>Κλινικές Εκδηλώσεις Στηθάγχης</vt:lpstr>
      <vt:lpstr>Στηθάγχη </vt:lpstr>
      <vt:lpstr>Στηθάγχη – παράγοντες </vt:lpstr>
      <vt:lpstr>Είδη Στηθάγχης</vt:lpstr>
      <vt:lpstr>Σταθερή Στηθάγχη  (1 από 2)</vt:lpstr>
      <vt:lpstr>Σταθερή Στηθάγχη  (2 από 2)</vt:lpstr>
      <vt:lpstr>Ασταθής Στηθάγχη  (1 από 2)</vt:lpstr>
      <vt:lpstr>Ασταθής Στηθάγχη  (2 από 2)</vt:lpstr>
      <vt:lpstr>Στηθάγχη Prinzmetal</vt:lpstr>
      <vt:lpstr>Διαγνωστικές Εξετάσεις Σε Στηθάγχη</vt:lpstr>
      <vt:lpstr>Στεφανιογραφία  (1 από 4)</vt:lpstr>
      <vt:lpstr>Στεφανιογραφία  (2 από 4)</vt:lpstr>
      <vt:lpstr>Στεφανιογραφία  (3 από 4)</vt:lpstr>
      <vt:lpstr>Στεφανιογραφία  (4 από 4)</vt:lpstr>
      <vt:lpstr>Νοσηλευτική φροντίδα ασθενούς που υποβάλλεται σε στεφανιογραφία (1 από 4)</vt:lpstr>
      <vt:lpstr>Νοσηλευτική φροντίδα ασθενούς που υποβάλλεται σε στεφανιογραφία (2 από 4)</vt:lpstr>
      <vt:lpstr>Νοσηλευτική φροντίδα ασθενούς που υποβάλλεται σε στεφανιογραφία (3 από 4)</vt:lpstr>
      <vt:lpstr>Νοσηλευτική φροντίδα ασθενούς που υποβάλλεται σε στεφανιογραφία (4 από 4)</vt:lpstr>
      <vt:lpstr>Νοσηλευτική Διάγνωση Στηθάγχης</vt:lpstr>
      <vt:lpstr>Σκοποί Της Φροντίδας</vt:lpstr>
      <vt:lpstr>Νοσηλευτική Παρέμβαση  (1 από 2)</vt:lpstr>
      <vt:lpstr>Νοσηλευτική Παρέμβαση  (2 από 2)</vt:lpstr>
      <vt:lpstr>Χορήγηση Φαρμάκων – Νιτρώδη</vt:lpstr>
      <vt:lpstr>Νοσηλευτική Φροντίδα Ασθενών Κατά Τη Χορήγηση Νιτρωδών Φαρμάκων</vt:lpstr>
      <vt:lpstr>Νοσηλευτική φροντίδα ασθενών κατά τη λήψη νιτρωδών φαρμάκων (εκπαίδευση ασθενών) (1 από 2)</vt:lpstr>
      <vt:lpstr>Νοσηλευτική φροντίδα ασθενών κατά τη λήψη νιτρωδών φαρμάκων (εκπαίδευση ασθενών) (2 από 2)</vt:lpstr>
      <vt:lpstr>Νοσηλευτική φροντίδα ασθενών κατά τη χορήγηση βήτα αποκλειστών (1 από 2)</vt:lpstr>
      <vt:lpstr>Νοσηλευτική φροντίδα ασθενών κατά τη χορήγηση βήτα αποκλειστών (2 από 2)</vt:lpstr>
      <vt:lpstr>Νοσηλευτική φροντίδα ασθενών κατά τη χορήγηση: αναστολεων ασβεστίου</vt:lpstr>
      <vt:lpstr>Νοσηλευτική φροντίδα ασθενών κατά τη χορήγηση ασπιρίνης</vt:lpstr>
      <vt:lpstr>Β. Έμφραγμα Μυοκαρδίου</vt:lpstr>
      <vt:lpstr>Έμφραγμα Μυοκαρδίου</vt:lpstr>
      <vt:lpstr>Διαγνωστικές εξετάσεις σε έμφραγμα μυοκαρδίου</vt:lpstr>
      <vt:lpstr>Έμφραγμα Μυοκαρδίου (Ηλεκτροκαρδιογράφημα)</vt:lpstr>
      <vt:lpstr>Ανάσπαση SΤ σε οξύ έμφραγμα μυοκαρδίου</vt:lpstr>
      <vt:lpstr>PowerPoint Presentation</vt:lpstr>
      <vt:lpstr>PowerPoint Presentation</vt:lpstr>
      <vt:lpstr>PowerPoint Presentation</vt:lpstr>
      <vt:lpstr>PowerPoint Presentation</vt:lpstr>
      <vt:lpstr>Εργαστηριακές Eξετάσεις</vt:lpstr>
      <vt:lpstr>PowerPoint Presentation</vt:lpstr>
      <vt:lpstr>PowerPoint Presentation</vt:lpstr>
      <vt:lpstr>Τύποι εμφραγμάτων -Μακροσκοπικά </vt:lpstr>
      <vt:lpstr>Μακροσκοπικές αλλοιώσεις </vt:lpstr>
      <vt:lpstr>PowerPoint Presentation</vt:lpstr>
      <vt:lpstr>PowerPoint Presentation</vt:lpstr>
      <vt:lpstr>Τύποι μυοκαρδιακής νέκρωσης </vt:lpstr>
      <vt:lpstr>Εντόπιση Του Εμφράγματος </vt:lpstr>
      <vt:lpstr>Τύποι Εμφράγματος </vt:lpstr>
      <vt:lpstr>Κλινικη Εικονα Εμφραγματος Μυοκαρδιου (1 από 3) </vt:lpstr>
      <vt:lpstr>Κλινικη Εικονα Εμφραγματος Μυοκαρδιου (2 από 3) </vt:lpstr>
      <vt:lpstr>Κλινικη Εικονα Εμφραγματος Μυοκαρδιου (3 από 3) </vt:lpstr>
      <vt:lpstr>PowerPoint Presentation</vt:lpstr>
      <vt:lpstr>Πρόδρομα Συμπτώματα </vt:lpstr>
      <vt:lpstr>Νοσηλευτικές Διαγνώσεις</vt:lpstr>
      <vt:lpstr>Οξύς Πόνος</vt:lpstr>
      <vt:lpstr>Αναποτελεσματική Ιστική Αιμάτωση (1 από 2)</vt:lpstr>
      <vt:lpstr>Αναποτελεσματική Ιστική Αιμάτωση (2 από 2)</vt:lpstr>
      <vt:lpstr>Φόβος </vt:lpstr>
      <vt:lpstr>Κατ΄ οίκον φροντίδα</vt:lpstr>
      <vt:lpstr>Θέματα Διδασκαλίας Ασθενούς:</vt:lpstr>
      <vt:lpstr>Προβλήματα Αρρώστου Με Οξύ Έμφραγμα Μυοκαρδίου</vt:lpstr>
      <vt:lpstr>Νοσηλευτική Φροντίδα Ασθενούς Με Έμφραγμα Του Μυοκαρδίου (1 από 2)</vt:lpstr>
      <vt:lpstr>Νοσηλευτική Φροντίδα Ασθενούς Με Έμφραγμα Του Μυοκαρδίου (2 από 2)</vt:lpstr>
      <vt:lpstr>Άμεση Γενική Φροντίδα</vt:lpstr>
      <vt:lpstr>Άμεση Ειδική Θεραπεία </vt:lpstr>
      <vt:lpstr>Νοσηλευτική φροντίδα ασθενούς που υποβάλλεται σε θρομβολυτική θεραπεία (1 από 2)</vt:lpstr>
      <vt:lpstr>Νοσηλευτική φροντίδα ασθενούς που υποβάλλεται σε θρομβολυτική θεραπεία (2 από 2)</vt:lpstr>
      <vt:lpstr>Νοσηλευτική φροντίδα ασθενούς στη ΜΕΘ</vt:lpstr>
      <vt:lpstr>Ο αναγκαίος εξοπλισμός μιας σύγχρονης ΜΕΘ περιλαμβάνει (1 από 3)</vt:lpstr>
      <vt:lpstr>Ο αναγκαίος εξοπλισμός μιας σύγχρονης ΜΕΘ περιλαμβάνει (2 από 3)</vt:lpstr>
      <vt:lpstr>Ο αναγκαίος εξοπλισμός μιας σύγχρονης ΜΕΘ περιλαμβάνει (3 από 3)</vt:lpstr>
      <vt:lpstr>Επιπλοκές Εμφράγματος Μυοκαρδίου</vt:lpstr>
      <vt:lpstr>Θνητότητα Οξέος Εμφράγματος Μυοκαρδίου</vt:lpstr>
      <vt:lpstr>Επεμβάσεις Επαναγγείωσης</vt:lpstr>
      <vt:lpstr>PowerPoint Presentation</vt:lpstr>
      <vt:lpstr>Ενδοαρτική Αντλία (IABP, intra-aortic ballon pump)</vt:lpstr>
      <vt:lpstr>PowerPoint Presentation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Elenh Xoumh</dc:creator>
  <cp:lastModifiedBy>alex</cp:lastModifiedBy>
  <cp:revision>50</cp:revision>
  <dcterms:created xsi:type="dcterms:W3CDTF">2013-12-16T07:35:10Z</dcterms:created>
  <dcterms:modified xsi:type="dcterms:W3CDTF">2015-09-21T12:06:28Z</dcterms:modified>
</cp:coreProperties>
</file>