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8" r:id="rId3"/>
  </p:sldMasterIdLst>
  <p:notesMasterIdLst>
    <p:notesMasterId r:id="rId70"/>
  </p:notesMasterIdLst>
  <p:handoutMasterIdLst>
    <p:handoutMasterId r:id="rId71"/>
  </p:handoutMasterIdLst>
  <p:sldIdLst>
    <p:sldId id="256"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257" r:id="rId63"/>
    <p:sldId id="262" r:id="rId64"/>
    <p:sldId id="264" r:id="rId65"/>
    <p:sldId id="327" r:id="rId66"/>
    <p:sldId id="328" r:id="rId67"/>
    <p:sldId id="266" r:id="rId68"/>
    <p:sldId id="261" r:id="rId69"/>
  </p:sldIdLst>
  <p:sldSz cx="9144000" cy="6858000" type="screen4x3"/>
  <p:notesSz cx="7104063" cy="10234613"/>
  <p:custDataLst>
    <p:tags r:id="rId72"/>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94660"/>
  </p:normalViewPr>
  <p:slideViewPr>
    <p:cSldViewPr>
      <p:cViewPr varScale="1">
        <p:scale>
          <a:sx n="107" d="100"/>
          <a:sy n="107" d="100"/>
        </p:scale>
        <p:origin x="-182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24/2/2015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24/2/2015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16</a:t>
            </a:fld>
            <a:endParaRPr lang="el-GR">
              <a:solidFill>
                <a:prstClr val="black"/>
              </a:solidFill>
            </a:endParaRPr>
          </a:p>
        </p:txBody>
      </p:sp>
    </p:spTree>
    <p:extLst>
      <p:ext uri="{BB962C8B-B14F-4D97-AF65-F5344CB8AC3E}">
        <p14:creationId xmlns:p14="http://schemas.microsoft.com/office/powerpoint/2010/main" val="2524920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AEED176-3F3C-4312-9299-CD348775D6EA}" type="slidenum">
              <a:rPr lang="el-GR" smtClean="0">
                <a:solidFill>
                  <a:prstClr val="black"/>
                </a:solidFill>
              </a:rPr>
              <a:pPr>
                <a:defRPr/>
              </a:pPr>
              <a:t>17</a:t>
            </a:fld>
            <a:endParaRPr lang="el-GR" smtClean="0">
              <a:solidFill>
                <a:prstClr val="black"/>
              </a:solidFill>
            </a:endParaRPr>
          </a:p>
        </p:txBody>
      </p:sp>
    </p:spTree>
    <p:extLst>
      <p:ext uri="{BB962C8B-B14F-4D97-AF65-F5344CB8AC3E}">
        <p14:creationId xmlns:p14="http://schemas.microsoft.com/office/powerpoint/2010/main" val="1542970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20</a:t>
            </a:fld>
            <a:endParaRPr lang="el-GR">
              <a:solidFill>
                <a:prstClr val="black"/>
              </a:solidFill>
            </a:endParaRPr>
          </a:p>
        </p:txBody>
      </p:sp>
    </p:spTree>
    <p:extLst>
      <p:ext uri="{BB962C8B-B14F-4D97-AF65-F5344CB8AC3E}">
        <p14:creationId xmlns:p14="http://schemas.microsoft.com/office/powerpoint/2010/main" val="250077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21</a:t>
            </a:fld>
            <a:endParaRPr lang="el-GR">
              <a:solidFill>
                <a:prstClr val="black"/>
              </a:solidFill>
            </a:endParaRPr>
          </a:p>
        </p:txBody>
      </p:sp>
    </p:spTree>
    <p:extLst>
      <p:ext uri="{BB962C8B-B14F-4D97-AF65-F5344CB8AC3E}">
        <p14:creationId xmlns:p14="http://schemas.microsoft.com/office/powerpoint/2010/main" val="3608183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23</a:t>
            </a:fld>
            <a:endParaRPr lang="el-GR">
              <a:solidFill>
                <a:prstClr val="black"/>
              </a:solidFill>
            </a:endParaRPr>
          </a:p>
        </p:txBody>
      </p:sp>
    </p:spTree>
    <p:extLst>
      <p:ext uri="{BB962C8B-B14F-4D97-AF65-F5344CB8AC3E}">
        <p14:creationId xmlns:p14="http://schemas.microsoft.com/office/powerpoint/2010/main" val="1951105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24</a:t>
            </a:fld>
            <a:endParaRPr lang="el-GR">
              <a:solidFill>
                <a:prstClr val="black"/>
              </a:solidFill>
            </a:endParaRPr>
          </a:p>
        </p:txBody>
      </p:sp>
    </p:spTree>
    <p:extLst>
      <p:ext uri="{BB962C8B-B14F-4D97-AF65-F5344CB8AC3E}">
        <p14:creationId xmlns:p14="http://schemas.microsoft.com/office/powerpoint/2010/main" val="540817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32</a:t>
            </a:fld>
            <a:endParaRPr lang="el-GR">
              <a:solidFill>
                <a:prstClr val="black"/>
              </a:solidFill>
            </a:endParaRPr>
          </a:p>
        </p:txBody>
      </p:sp>
    </p:spTree>
    <p:extLst>
      <p:ext uri="{BB962C8B-B14F-4D97-AF65-F5344CB8AC3E}">
        <p14:creationId xmlns:p14="http://schemas.microsoft.com/office/powerpoint/2010/main" val="1238937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41</a:t>
            </a:fld>
            <a:endParaRPr lang="el-GR">
              <a:solidFill>
                <a:prstClr val="black"/>
              </a:solidFill>
            </a:endParaRPr>
          </a:p>
        </p:txBody>
      </p:sp>
    </p:spTree>
    <p:extLst>
      <p:ext uri="{BB962C8B-B14F-4D97-AF65-F5344CB8AC3E}">
        <p14:creationId xmlns:p14="http://schemas.microsoft.com/office/powerpoint/2010/main" val="1204664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45</a:t>
            </a:fld>
            <a:endParaRPr lang="el-GR">
              <a:solidFill>
                <a:prstClr val="black"/>
              </a:solidFill>
            </a:endParaRPr>
          </a:p>
        </p:txBody>
      </p:sp>
    </p:spTree>
    <p:extLst>
      <p:ext uri="{BB962C8B-B14F-4D97-AF65-F5344CB8AC3E}">
        <p14:creationId xmlns:p14="http://schemas.microsoft.com/office/powerpoint/2010/main" val="1651590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59</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a:t>
            </a:fld>
            <a:endParaRPr lang="el-GR">
              <a:solidFill>
                <a:prstClr val="black"/>
              </a:solidFill>
            </a:endParaRPr>
          </a:p>
        </p:txBody>
      </p:sp>
    </p:spTree>
    <p:extLst>
      <p:ext uri="{BB962C8B-B14F-4D97-AF65-F5344CB8AC3E}">
        <p14:creationId xmlns:p14="http://schemas.microsoft.com/office/powerpoint/2010/main" val="3569465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60</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61</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62</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64</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65</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a:t>
            </a:fld>
            <a:endParaRPr lang="el-GR">
              <a:solidFill>
                <a:prstClr val="black"/>
              </a:solidFill>
            </a:endParaRPr>
          </a:p>
        </p:txBody>
      </p:sp>
    </p:spTree>
    <p:extLst>
      <p:ext uri="{BB962C8B-B14F-4D97-AF65-F5344CB8AC3E}">
        <p14:creationId xmlns:p14="http://schemas.microsoft.com/office/powerpoint/2010/main" val="1774941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a:t>
            </a:fld>
            <a:endParaRPr lang="el-GR">
              <a:solidFill>
                <a:prstClr val="black"/>
              </a:solidFill>
            </a:endParaRPr>
          </a:p>
        </p:txBody>
      </p:sp>
    </p:spTree>
    <p:extLst>
      <p:ext uri="{BB962C8B-B14F-4D97-AF65-F5344CB8AC3E}">
        <p14:creationId xmlns:p14="http://schemas.microsoft.com/office/powerpoint/2010/main" val="159916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a:t>
            </a:fld>
            <a:endParaRPr lang="el-GR">
              <a:solidFill>
                <a:prstClr val="black"/>
              </a:solidFill>
            </a:endParaRPr>
          </a:p>
        </p:txBody>
      </p:sp>
    </p:spTree>
    <p:extLst>
      <p:ext uri="{BB962C8B-B14F-4D97-AF65-F5344CB8AC3E}">
        <p14:creationId xmlns:p14="http://schemas.microsoft.com/office/powerpoint/2010/main" val="2105306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a:t>
            </a:fld>
            <a:endParaRPr lang="el-GR">
              <a:solidFill>
                <a:prstClr val="black"/>
              </a:solidFill>
            </a:endParaRPr>
          </a:p>
        </p:txBody>
      </p:sp>
    </p:spTree>
    <p:extLst>
      <p:ext uri="{BB962C8B-B14F-4D97-AF65-F5344CB8AC3E}">
        <p14:creationId xmlns:p14="http://schemas.microsoft.com/office/powerpoint/2010/main" val="251030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10</a:t>
            </a:fld>
            <a:endParaRPr lang="el-GR">
              <a:solidFill>
                <a:prstClr val="black"/>
              </a:solidFill>
            </a:endParaRPr>
          </a:p>
        </p:txBody>
      </p:sp>
    </p:spTree>
    <p:extLst>
      <p:ext uri="{BB962C8B-B14F-4D97-AF65-F5344CB8AC3E}">
        <p14:creationId xmlns:p14="http://schemas.microsoft.com/office/powerpoint/2010/main" val="1507637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smtClean="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30D9B5-CFE8-46DC-BA50-0E6A5745325A}" type="slidenum">
              <a:rPr lang="el-GR" smtClean="0">
                <a:solidFill>
                  <a:prstClr val="black"/>
                </a:solidFill>
              </a:rPr>
              <a:pPr>
                <a:defRPr/>
              </a:pPr>
              <a:t>13</a:t>
            </a:fld>
            <a:endParaRPr lang="el-GR" smtClean="0">
              <a:solidFill>
                <a:prstClr val="black"/>
              </a:solidFill>
            </a:endParaRPr>
          </a:p>
        </p:txBody>
      </p:sp>
    </p:spTree>
    <p:extLst>
      <p:ext uri="{BB962C8B-B14F-4D97-AF65-F5344CB8AC3E}">
        <p14:creationId xmlns:p14="http://schemas.microsoft.com/office/powerpoint/2010/main" val="3627468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14</a:t>
            </a:fld>
            <a:endParaRPr lang="el-GR">
              <a:solidFill>
                <a:prstClr val="black"/>
              </a:solidFill>
            </a:endParaRPr>
          </a:p>
        </p:txBody>
      </p:sp>
    </p:spTree>
    <p:extLst>
      <p:ext uri="{BB962C8B-B14F-4D97-AF65-F5344CB8AC3E}">
        <p14:creationId xmlns:p14="http://schemas.microsoft.com/office/powerpoint/2010/main" val="1575684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9805258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04A7B"/>
                </a:solidFill>
              </a:defRPr>
            </a:lvl1pPr>
          </a:lstStyle>
          <a:p>
            <a:r>
              <a:rPr lang="el-GR" dirty="0" smtClean="0"/>
              <a:t>Στυλ κύριου τίτλου</a:t>
            </a:r>
            <a:endParaRPr lang="el-GR" dirty="0"/>
          </a:p>
        </p:txBody>
      </p:sp>
      <p:sp>
        <p:nvSpPr>
          <p:cNvPr id="3" name="Content Placeholder 2"/>
          <p:cNvSpPr>
            <a:spLocks noGrp="1"/>
          </p:cNvSpPr>
          <p:nvPr>
            <p:ph idx="1"/>
          </p:nvPr>
        </p:nvSpPr>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6062527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47120358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649172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0524920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rgbClr val="604A7B"/>
                </a:solidFill>
              </a:defRPr>
            </a:lvl1pPr>
          </a:lstStyle>
          <a:p>
            <a:r>
              <a:rPr lang="el-GR" dirty="0"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642493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21153955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75506377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04A7B"/>
                </a:solidFill>
              </a:defRPr>
            </a:lvl1pPr>
          </a:lstStyle>
          <a:p>
            <a:r>
              <a:rPr lang="el-GR" dirty="0" smtClean="0"/>
              <a:t>Στυλ κύριου τίτλου</a:t>
            </a:r>
            <a:endParaRPr lang="el-GR"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1013261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876775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3" name="4 - Θέση υποσέλιδου"/>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4" name="5 - Θέση αριθμού διαφάνειας"/>
          <p:cNvSpPr>
            <a:spLocks noGrp="1"/>
          </p:cNvSpPr>
          <p:nvPr>
            <p:ph type="sldNum" sz="quarter" idx="12"/>
          </p:nvPr>
        </p:nvSpPr>
        <p:spPr/>
        <p:txBody>
          <a:bodyPr/>
          <a:lstStyle>
            <a:lvl1pPr>
              <a:defRPr/>
            </a:lvl1pPr>
          </a:lstStyle>
          <a:p>
            <a:pPr>
              <a:defRPr/>
            </a:pPr>
            <a:fld id="{9E3942B6-D8D6-4F41-AB63-2A65C4EE98EA}" type="slidenum">
              <a:rPr lang="el-GR">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882327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6394779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l-GR" dirty="0"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72362638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5540101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1611262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93939943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accent4">
                    <a:lumMod val="75000"/>
                  </a:schemeClr>
                </a:solidFill>
              </a:defRPr>
            </a:lvl1pPr>
          </a:lstStyle>
          <a:p>
            <a:r>
              <a:rPr lang="el-GR" dirty="0"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95312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80813383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8449884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l-GR" dirty="0" smtClean="0"/>
              <a:t>Στυλ κύριου τίτλου</a:t>
            </a:r>
            <a:endParaRPr lang="el-GR"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43766660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152802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639052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rgbClr val="604A7B"/>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687539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accent4">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lizalimcomposer.wordpress.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hyperlink" Target="http://commons.wikimedia.org/wiki/File:Saffron_gatherers_detail_Thera_Santorini.gif" TargetMode="External"/><Relationship Id="rId3" Type="http://schemas.openxmlformats.org/officeDocument/2006/relationships/hyperlink" Target="http://en.wikipedia.org/wiki/Snake_Goddess" TargetMode="External"/><Relationship Id="rId7" Type="http://schemas.openxmlformats.org/officeDocument/2006/relationships/image" Target="../media/image21.png"/><Relationship Id="rId12" Type="http://schemas.openxmlformats.org/officeDocument/2006/relationships/hyperlink" Target="http://commons.wikimedia.org/w/index.php?title=User:Nergal&amp;action=edit&amp;redlink=1" TargetMode="External"/><Relationship Id="rId2" Type="http://schemas.openxmlformats.org/officeDocument/2006/relationships/image" Target="../media/image20.jpeg"/><Relationship Id="rId1" Type="http://schemas.openxmlformats.org/officeDocument/2006/relationships/slideLayout" Target="../slideLayouts/slideLayout16.xml"/><Relationship Id="rId6" Type="http://schemas.openxmlformats.org/officeDocument/2006/relationships/hyperlink" Target="http://creativecommons.org/licenses/by-sa/3.0/deed.en" TargetMode="External"/><Relationship Id="rId11" Type="http://schemas.openxmlformats.org/officeDocument/2006/relationships/hyperlink" Target="http://commons.wikimedia.org/wiki/File:Mycenaean_Woman.jpg" TargetMode="External"/><Relationship Id="rId5" Type="http://schemas.openxmlformats.org/officeDocument/2006/relationships/hyperlink" Target="http://commons.wikimedia.org/wiki/User:Shakko" TargetMode="External"/><Relationship Id="rId10" Type="http://schemas.openxmlformats.org/officeDocument/2006/relationships/image" Target="../media/image22.jpeg"/><Relationship Id="rId4" Type="http://schemas.openxmlformats.org/officeDocument/2006/relationships/hyperlink" Target="http://commons.wikimedia.org/wiki/File:Museu_arqueologic_de_Creta24.jpg" TargetMode="External"/><Relationship Id="rId9" Type="http://schemas.openxmlformats.org/officeDocument/2006/relationships/hyperlink" Target="http://commons.wikimedia.org/wiki/User:Saravask"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3.jpeg"/><Relationship Id="rId7" Type="http://schemas.openxmlformats.org/officeDocument/2006/relationships/hyperlink" Target="http://creativecommons.org/licenses/by-sa/2.0/de/deed.en"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en.wikipedia.org/wiki/File:Apollo_black_bird_AM_Delphi_8140.jpg" TargetMode="External"/><Relationship Id="rId5" Type="http://schemas.openxmlformats.org/officeDocument/2006/relationships/image" Target="../media/image24.jpeg"/><Relationship Id="rId10" Type="http://schemas.openxmlformats.org/officeDocument/2006/relationships/hyperlink" Target="http://creativecommons.org/licenses/by/2.5/deed.en" TargetMode="External"/><Relationship Id="rId4" Type="http://schemas.openxmlformats.org/officeDocument/2006/relationships/hyperlink" Target="http://en.wikipedia.org/wiki/File:%D0%92%D0%B5%D1%80%D1%82%D0%B8%D0%BA%D0%B0%D0%BB%D1%8C%D0%BD%D1%8B%D0%B9_%D1%82%D0%BA%D0%B0%D1%86%D0%BA%D0%B8%D0%B9_%D1%81%D1%82%D0%B0%D0%BD%D0%BE%D0%BA_%D0%95%D0%B3%D0%B8%D0%BF%D0%B5%D1%82.jpg" TargetMode="External"/><Relationship Id="rId9" Type="http://schemas.openxmlformats.org/officeDocument/2006/relationships/hyperlink" Target="http://en.wikipedia.org/wiki/File:Amazon_trousers_BM_VaseB673.jp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www.cornellcollege.edu/classical_studies/ariadne/images/ch8.shtml" TargetMode="External"/><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hyperlink" Target="http://www.metmuseum.org/" TargetMode="External"/><Relationship Id="rId3" Type="http://schemas.openxmlformats.org/officeDocument/2006/relationships/image" Target="../media/image27.jpeg"/><Relationship Id="rId7" Type="http://schemas.openxmlformats.org/officeDocument/2006/relationships/image" Target="../media/image28.jpeg"/><Relationship Id="rId12" Type="http://schemas.openxmlformats.org/officeDocument/2006/relationships/hyperlink" Target="http://creativecommons.org/licenses/by-sa/3.0/deed.en"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creativecommons.org/licenses/by/3.0/deed.en" TargetMode="External"/><Relationship Id="rId11" Type="http://schemas.openxmlformats.org/officeDocument/2006/relationships/hyperlink" Target="http://commons.wikimedia.org/wiki/File:KV54-Linen01_MetropolitanMuseum.png" TargetMode="External"/><Relationship Id="rId5" Type="http://schemas.openxmlformats.org/officeDocument/2006/relationships/hyperlink" Target="http://commons.wikimedia.org/wiki/User:Sandstein" TargetMode="External"/><Relationship Id="rId10" Type="http://schemas.openxmlformats.org/officeDocument/2006/relationships/hyperlink" Target="http://commons.wikimedia.org/wiki/User:Captmondo" TargetMode="External"/><Relationship Id="rId4" Type="http://schemas.openxmlformats.org/officeDocument/2006/relationships/hyperlink" Target="http://en.wikipedia.org/wiki/File:Clothes_of_%C3%96tzi,_Naturhistorisches_Museum_Wien.jpg" TargetMode="External"/><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commons.wikimedia.org/wiki/File:Shroud_of_Charlemagne_manufactured_in_Constantinople_814.jpg" TargetMode="External"/><Relationship Id="rId7" Type="http://schemas.openxmlformats.org/officeDocument/2006/relationships/hyperlink" Target="http://commons.wikimedia.org/wiki/User:Saibo" TargetMode="External"/><Relationship Id="rId2"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hyperlink" Target="http://commons.wikimedia.org/wiki/File:Gunthertuch.jpg" TargetMode="External"/><Relationship Id="rId5" Type="http://schemas.openxmlformats.org/officeDocument/2006/relationships/image" Target="../media/image31.jpeg"/><Relationship Id="rId4" Type="http://schemas.openxmlformats.org/officeDocument/2006/relationships/hyperlink" Target="http://commons.wikimedia.org/wiki/User:World_Imag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hyperlink" Target="http://creativecommons.org/licenses/by-nc-nd/2.0/deed.en" TargetMode="External"/><Relationship Id="rId3" Type="http://schemas.openxmlformats.org/officeDocument/2006/relationships/image" Target="../media/image32.jpeg"/><Relationship Id="rId7" Type="http://schemas.openxmlformats.org/officeDocument/2006/relationships/hyperlink" Target="http://www.flickr.com/photos/prudencemapstone/2055131951/" TargetMode="External"/><Relationship Id="rId12" Type="http://schemas.openxmlformats.org/officeDocument/2006/relationships/hyperlink" Target="http://creativecommons.org/licenses/by-sa/3.0/deed.en" TargetMode="External"/><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33.jpeg"/><Relationship Id="rId11" Type="http://schemas.openxmlformats.org/officeDocument/2006/relationships/hyperlink" Target="http://commons.wikimedia.org/wiki/User:Johntex" TargetMode="External"/><Relationship Id="rId5" Type="http://schemas.openxmlformats.org/officeDocument/2006/relationships/hyperlink" Target="http://creativecommons.org/licenses/by-nd/2.0/deed.en" TargetMode="External"/><Relationship Id="rId10" Type="http://schemas.openxmlformats.org/officeDocument/2006/relationships/hyperlink" Target="http://commons.wikimedia.org/wiki/File:Pink_knitting_in_front_of_pink_sweatshirt.JPG" TargetMode="External"/><Relationship Id="rId4" Type="http://schemas.openxmlformats.org/officeDocument/2006/relationships/hyperlink" Target="http://www.flickr.com/photos/yosoynuts/2623342170/" TargetMode="External"/><Relationship Id="rId9"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hyperlink" Target="http://commons.wikimedia.org/wiki/File:MAKING_%22BOHEMIAN_LACE%22_IS_A_TRADITION_AND_CRAFT_HANDED_DOWN_THROUGH_GENERATIONS_OF_WOMEN_LIVING_IN_NEW_ULM..._-_NARA_-_558343.jpg" TargetMode="External"/><Relationship Id="rId3" Type="http://schemas.openxmlformats.org/officeDocument/2006/relationships/image" Target="../media/image35.jpe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hyperlink" Target="http://creativecommons.org/licenses/by-sa/3.0/deed.en" TargetMode="External"/><Relationship Id="rId11" Type="http://schemas.openxmlformats.org/officeDocument/2006/relationships/hyperlink" Target="http://en.wikipedia.org/wiki/File:Knit-schematic.png" TargetMode="External"/><Relationship Id="rId5" Type="http://schemas.openxmlformats.org/officeDocument/2006/relationships/hyperlink" Target="http://commons.wikimedia.org/wiki/User:MGA73bot2" TargetMode="External"/><Relationship Id="rId10" Type="http://schemas.openxmlformats.org/officeDocument/2006/relationships/image" Target="../media/image37.png"/><Relationship Id="rId4" Type="http://schemas.openxmlformats.org/officeDocument/2006/relationships/hyperlink" Target="http://commons.wikimedia.org/wiki/File:Bird_netting.jpg" TargetMode="External"/><Relationship Id="rId9" Type="http://schemas.openxmlformats.org/officeDocument/2006/relationships/hyperlink" Target="http://commons.wikimedia.org/wiki/User:US_National_Archives_bo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hyperlink" Target="http://creativecommons.org/licenses/by-nc-nd/2.0/deed.en" TargetMode="External"/><Relationship Id="rId5" Type="http://schemas.openxmlformats.org/officeDocument/2006/relationships/hyperlink" Target="http://www.flickr.com/photos/36583165@N00" TargetMode="External"/><Relationship Id="rId4" Type="http://schemas.openxmlformats.org/officeDocument/2006/relationships/hyperlink" Target="http://www.fotopedia.com/wiki/Basket_weaving#!/items/flickr-209940205"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flickr.com/photos/blprnt/7880114316/" TargetMode="External"/><Relationship Id="rId7" Type="http://schemas.openxmlformats.org/officeDocument/2006/relationships/hyperlink" Target="http://creativecommons.org/licenses/by-nc-sa/2.5/scotland/" TargetMode="External"/><Relationship Id="rId2" Type="http://schemas.openxmlformats.org/officeDocument/2006/relationships/image" Target="../media/image40.jpeg"/><Relationship Id="rId1" Type="http://schemas.openxmlformats.org/officeDocument/2006/relationships/slideLayout" Target="../slideLayouts/slideLayout23.xml"/><Relationship Id="rId6" Type="http://schemas.openxmlformats.org/officeDocument/2006/relationships/hyperlink" Target="http://callybooker.co.uk/2012/11/more-tent-talk/" TargetMode="External"/><Relationship Id="rId5" Type="http://schemas.openxmlformats.org/officeDocument/2006/relationships/image" Target="../media/image41.jpeg"/><Relationship Id="rId4" Type="http://schemas.openxmlformats.org/officeDocument/2006/relationships/hyperlink" Target="http://creativecommons.org/licenses/by/2.0/deed.en"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commons.wikimedia.org/w/index.php?title=User:Piseth1&amp;action=edit&amp;redlink=1" TargetMode="External"/><Relationship Id="rId3" Type="http://schemas.openxmlformats.org/officeDocument/2006/relationships/hyperlink" Target="http://en.wikipedia.org/wiki/File:Weaving_shuttles.JPG" TargetMode="External"/><Relationship Id="rId7" Type="http://schemas.openxmlformats.org/officeDocument/2006/relationships/hyperlink" Target="http://commons.wikimedia.org/wiki/File:Weaving_with_the_shuttle.jpg" TargetMode="External"/><Relationship Id="rId2" Type="http://schemas.openxmlformats.org/officeDocument/2006/relationships/image" Target="../media/image42.jpeg"/><Relationship Id="rId1" Type="http://schemas.openxmlformats.org/officeDocument/2006/relationships/slideLayout" Target="../slideLayouts/slideLayout23.xml"/><Relationship Id="rId6" Type="http://schemas.openxmlformats.org/officeDocument/2006/relationships/image" Target="../media/image43.jpeg"/><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Surya_Prakash.S.A."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flickr.com/photos/blprnt/7880106416/in/photostream/" TargetMode="External"/><Relationship Id="rId2" Type="http://schemas.openxmlformats.org/officeDocument/2006/relationships/image" Target="../media/image44.jpeg"/><Relationship Id="rId1" Type="http://schemas.openxmlformats.org/officeDocument/2006/relationships/slideLayout" Target="../slideLayouts/slideLayout23.xml"/><Relationship Id="rId4" Type="http://schemas.openxmlformats.org/officeDocument/2006/relationships/hyperlink" Target="http://creativecommons.org/licenses/by/2.0/deed.en"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flickr.com/photos/banksias/4427039882/" TargetMode="External"/><Relationship Id="rId2" Type="http://schemas.openxmlformats.org/officeDocument/2006/relationships/image" Target="../media/image45.jpeg"/><Relationship Id="rId1" Type="http://schemas.openxmlformats.org/officeDocument/2006/relationships/slideLayout" Target="../slideLayouts/slideLayout23.xml"/><Relationship Id="rId6" Type="http://schemas.openxmlformats.org/officeDocument/2006/relationships/hyperlink" Target="http://www.flickr.com/photos/banksias/4427038940/" TargetMode="External"/><Relationship Id="rId5" Type="http://schemas.openxmlformats.org/officeDocument/2006/relationships/image" Target="../media/image46.jpeg"/><Relationship Id="rId4" Type="http://schemas.openxmlformats.org/officeDocument/2006/relationships/hyperlink" Target="http://creativecommons.org/licenses/by-nc-sa/2.0/"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it.wikipedia.org/wiki/File:NOAA_corps_uniforms.jpg" TargetMode="External"/><Relationship Id="rId13" Type="http://schemas.openxmlformats.org/officeDocument/2006/relationships/image" Target="../media/image9.jpeg"/><Relationship Id="rId18" Type="http://schemas.openxmlformats.org/officeDocument/2006/relationships/hyperlink" Target="http://creativecommons.org/licenses/by-nc-nd/2.0/" TargetMode="External"/><Relationship Id="rId3" Type="http://schemas.openxmlformats.org/officeDocument/2006/relationships/image" Target="../media/image6.jpeg"/><Relationship Id="rId7" Type="http://schemas.openxmlformats.org/officeDocument/2006/relationships/image" Target="../media/image7.jpeg"/><Relationship Id="rId12" Type="http://schemas.openxmlformats.org/officeDocument/2006/relationships/hyperlink" Target="http://creativecommons.org/licenses/by-sa/3.0/deed.en" TargetMode="External"/><Relationship Id="rId17" Type="http://schemas.openxmlformats.org/officeDocument/2006/relationships/hyperlink" Target="http://www.flickr.com/photos/49627256@N00/6821254866/" TargetMode="External"/><Relationship Id="rId2" Type="http://schemas.openxmlformats.org/officeDocument/2006/relationships/notesSlide" Target="../notesSlides/notesSlide2.xml"/><Relationship Id="rId16"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hyperlink" Target="http://creativecommons.org/licenses/by/2.5/deed.en" TargetMode="External"/><Relationship Id="rId11" Type="http://schemas.openxmlformats.org/officeDocument/2006/relationships/hyperlink" Target="http://en.wikipedia.org/wiki/User:Julianhayda" TargetMode="External"/><Relationship Id="rId5" Type="http://schemas.openxmlformats.org/officeDocument/2006/relationships/hyperlink" Target="http://commons.wikimedia.org/wiki/User:File_Upload_Bot_(Kaldari)" TargetMode="External"/><Relationship Id="rId15" Type="http://schemas.openxmlformats.org/officeDocument/2006/relationships/hyperlink" Target="http://commons.wikimedia.org/wiki/User:Officer" TargetMode="External"/><Relationship Id="rId10" Type="http://schemas.openxmlformats.org/officeDocument/2006/relationships/hyperlink" Target="http://en.wikipedia.org/wiki/File:Fr._Pavlo_Smiling.jpg" TargetMode="External"/><Relationship Id="rId4" Type="http://schemas.openxmlformats.org/officeDocument/2006/relationships/hyperlink" Target="http://commons.wikimedia.org/wiki/File:WLA_vanda_Wedding_Dress_ca_1870.jpg" TargetMode="External"/><Relationship Id="rId9" Type="http://schemas.openxmlformats.org/officeDocument/2006/relationships/image" Target="../media/image8.jpeg"/><Relationship Id="rId14" Type="http://schemas.openxmlformats.org/officeDocument/2006/relationships/hyperlink" Target="http://commons.wikimedia.org/wiki/File:Afghan_girls_in_traditional_clothes.jp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commons.wikimedia.org/wiki/File:V&amp;A_-_Raphael,_The_Death_of_Ananias_(1515).jpg" TargetMode="External"/><Relationship Id="rId2" Type="http://schemas.openxmlformats.org/officeDocument/2006/relationships/image" Target="../media/image47.jpeg"/><Relationship Id="rId1" Type="http://schemas.openxmlformats.org/officeDocument/2006/relationships/slideLayout" Target="../slideLayouts/slideLayout23.xml"/><Relationship Id="rId4" Type="http://schemas.openxmlformats.org/officeDocument/2006/relationships/hyperlink" Target="http://commons.wikimedia.org/wiki/User:M.choha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commons.wikimedia.org/wiki/File:Franz%C3%B6sischer_Tapisseur_(15._Jahrhundert)_001.jpg" TargetMode="External"/><Relationship Id="rId2" Type="http://schemas.openxmlformats.org/officeDocument/2006/relationships/image" Target="../media/image48.jpeg"/><Relationship Id="rId1" Type="http://schemas.openxmlformats.org/officeDocument/2006/relationships/slideLayout" Target="../slideLayouts/slideLayout23.xml"/><Relationship Id="rId4" Type="http://schemas.openxmlformats.org/officeDocument/2006/relationships/hyperlink" Target="http://commons.wikimedia.org/wiki/User:File_Upload_Bot_(Eloquenc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3.xml"/><Relationship Id="rId5" Type="http://schemas.openxmlformats.org/officeDocument/2006/relationships/hyperlink" Target="http://mytextilenotes.blogspot.gr/2010_09_01_archive.html#chitika_close_button" TargetMode="Externa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en.wikipedia.org/wiki/File:Noeud_turc.jpg" TargetMode="External"/><Relationship Id="rId7" Type="http://schemas.openxmlformats.org/officeDocument/2006/relationships/hyperlink" Target="http://en.wikipedia.org/wiki/File:Noeud_senneh.jpg" TargetMode="External"/><Relationship Id="rId2" Type="http://schemas.openxmlformats.org/officeDocument/2006/relationships/image" Target="../media/image56.jpeg"/><Relationship Id="rId1" Type="http://schemas.openxmlformats.org/officeDocument/2006/relationships/slideLayout" Target="../slideLayouts/slideLayout23.xml"/><Relationship Id="rId6" Type="http://schemas.openxmlformats.org/officeDocument/2006/relationships/image" Target="../media/image57.jpeg"/><Relationship Id="rId11" Type="http://schemas.openxmlformats.org/officeDocument/2006/relationships/hyperlink" Target="http://creativecommons.org/licenses/by/3.0/deed.en" TargetMode="External"/><Relationship Id="rId5" Type="http://schemas.openxmlformats.org/officeDocument/2006/relationships/hyperlink" Target="http://creativecommons.org/licenses/by-sa/2.5/deed.en" TargetMode="External"/><Relationship Id="rId10" Type="http://schemas.openxmlformats.org/officeDocument/2006/relationships/hyperlink" Target="http://commons.wikimedia.org/w/index.php?title=User:Arie_m_den_toom&amp;action=edit&amp;redlink=1" TargetMode="External"/><Relationship Id="rId4" Type="http://schemas.openxmlformats.org/officeDocument/2006/relationships/hyperlink" Target="http://commons.wikimedia.org/wiki/User:Dake" TargetMode="External"/><Relationship Id="rId9" Type="http://schemas.openxmlformats.org/officeDocument/2006/relationships/hyperlink" Target="http://commons.wikimedia.org/wiki/File:Knopen_amt_07.jp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hyperlink" Target="http://www.flickr.com/photos/levork/144906454/" TargetMode="External"/><Relationship Id="rId7" Type="http://schemas.openxmlformats.org/officeDocument/2006/relationships/hyperlink" Target="http://creativecommons.org/licenses/by-nc-sa/2.0/deed.en" TargetMode="External"/><Relationship Id="rId2" Type="http://schemas.openxmlformats.org/officeDocument/2006/relationships/image" Target="../media/image59.jpeg"/><Relationship Id="rId1" Type="http://schemas.openxmlformats.org/officeDocument/2006/relationships/slideLayout" Target="../slideLayouts/slideLayout23.xml"/><Relationship Id="rId6" Type="http://schemas.openxmlformats.org/officeDocument/2006/relationships/hyperlink" Target="http://www.flickr.com/photos/hoder/3301518/" TargetMode="External"/><Relationship Id="rId5" Type="http://schemas.openxmlformats.org/officeDocument/2006/relationships/image" Target="../media/image60.jpeg"/><Relationship Id="rId10" Type="http://schemas.openxmlformats.org/officeDocument/2006/relationships/hyperlink" Target="http://www.flickr.com/help/general/#147" TargetMode="External"/><Relationship Id="rId4" Type="http://schemas.openxmlformats.org/officeDocument/2006/relationships/hyperlink" Target="http://creativecommons.org/licenses/by-sa/2.0/deed.en" TargetMode="External"/><Relationship Id="rId9" Type="http://schemas.openxmlformats.org/officeDocument/2006/relationships/hyperlink" Target="http://www.flickr.com/photos/brianritchie/560863975/"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hyperlink" Target="http://commons.wikimedia.org/w/index.php?title=User:Raanansk&amp;action=edit&amp;redlink=1" TargetMode="External"/><Relationship Id="rId13" Type="http://schemas.openxmlformats.org/officeDocument/2006/relationships/image" Target="../media/image14.jpeg"/><Relationship Id="rId3" Type="http://schemas.openxmlformats.org/officeDocument/2006/relationships/hyperlink" Target="http://commons.wikimedia.org/wiki/File:Window_with_transluscent_curtains.jpg" TargetMode="External"/><Relationship Id="rId7" Type="http://schemas.openxmlformats.org/officeDocument/2006/relationships/hyperlink" Target="http://commons.wikimedia.org/wiki/File:%D7%93%D7%92%D7%9D_%D7%9C%D7%91%D7%A0%D7%93%D7%A8_%D7%A9%D7%9C_%D7%9E%D7%A6%D7%A2%D7%99%D7%9D_%D7%90%D7%99%D7%9B%D7%95%D7%AA%D7%99%D7%99%D7%9D.jpg" TargetMode="External"/><Relationship Id="rId12" Type="http://schemas.openxmlformats.org/officeDocument/2006/relationships/hyperlink" Target="http://commons.wikimedia.org/wiki/User:Vearthy" TargetMode="External"/><Relationship Id="rId17" Type="http://schemas.openxmlformats.org/officeDocument/2006/relationships/hyperlink" Target="http://en.wikipedia.org/wiki/File:Western_Anatolian_knotted_woll_carpet_with_'Lotto'_patern,_16th_century,_Saint_Louis_Art_Museum.jpg" TargetMode="External"/><Relationship Id="rId2" Type="http://schemas.openxmlformats.org/officeDocument/2006/relationships/image" Target="../media/image11.jpeg"/><Relationship Id="rId16"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2.jpeg"/><Relationship Id="rId11" Type="http://schemas.openxmlformats.org/officeDocument/2006/relationships/hyperlink" Target="http://commons.wikimedia.org/wiki/File:Bathroom_towels.jpg" TargetMode="External"/><Relationship Id="rId5" Type="http://schemas.openxmlformats.org/officeDocument/2006/relationships/hyperlink" Target="http://creativecommons.org/licenses/by/2.0/deed.en" TargetMode="External"/><Relationship Id="rId15" Type="http://schemas.openxmlformats.org/officeDocument/2006/relationships/hyperlink" Target="https://commons.wikimedia.org/w/index.php?title=User:Dguendel&amp;action=edit&amp;redlink=1" TargetMode="External"/><Relationship Id="rId10" Type="http://schemas.openxmlformats.org/officeDocument/2006/relationships/image" Target="../media/image13.jpeg"/><Relationship Id="rId4" Type="http://schemas.openxmlformats.org/officeDocument/2006/relationships/hyperlink" Target="http://commons.wikimedia.org/wiki/User:Flickr_upload_bot" TargetMode="External"/><Relationship Id="rId9" Type="http://schemas.openxmlformats.org/officeDocument/2006/relationships/hyperlink" Target="http://creativecommons.org/licenses/by-sa/3.0/deed.en" TargetMode="External"/><Relationship Id="rId14" Type="http://schemas.openxmlformats.org/officeDocument/2006/relationships/hyperlink" Target="https://commons.wikimedia.org/wiki/File:Fert%C3%B6d-_ch%C3%A2teau_Esterhaza,_dining_room.JPG"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commons.wikimedia.org/wiki/File:Victoria_and_albert_-_white_on_red_lace_(4355719590).jpg" TargetMode="External"/><Relationship Id="rId13" Type="http://schemas.openxmlformats.org/officeDocument/2006/relationships/hyperlink" Target="http://commons.wikimedia.org/wiki/User:Annelis" TargetMode="External"/><Relationship Id="rId3" Type="http://schemas.openxmlformats.org/officeDocument/2006/relationships/hyperlink" Target="http://commons.wikimedia.org/wiki/File:Lace_Its_Origin_and_History_Imitation_Point_de_Venise.png" TargetMode="External"/><Relationship Id="rId7" Type="http://schemas.openxmlformats.org/officeDocument/2006/relationships/image" Target="../media/image64.jpeg"/><Relationship Id="rId12" Type="http://schemas.openxmlformats.org/officeDocument/2006/relationships/hyperlink" Target="http://commons.wikimedia.org/wiki/File:Bobbin_lace_5054_Nypl%C3%A4tty_pitsi_C.JPG" TargetMode="External"/><Relationship Id="rId2" Type="http://schemas.openxmlformats.org/officeDocument/2006/relationships/image" Target="../media/image62.png"/><Relationship Id="rId1" Type="http://schemas.openxmlformats.org/officeDocument/2006/relationships/slideLayout" Target="../slideLayouts/slideLayout23.xml"/><Relationship Id="rId6" Type="http://schemas.openxmlformats.org/officeDocument/2006/relationships/hyperlink" Target="http://commons.wikimedia.org/wiki/File:Lace_Its_Origin_and_History_Real_Chantilly.png" TargetMode="External"/><Relationship Id="rId11" Type="http://schemas.openxmlformats.org/officeDocument/2006/relationships/image" Target="../media/image65.jpeg"/><Relationship Id="rId5" Type="http://schemas.openxmlformats.org/officeDocument/2006/relationships/image" Target="../media/image63.png"/><Relationship Id="rId10" Type="http://schemas.openxmlformats.org/officeDocument/2006/relationships/hyperlink" Target="http://creativecommons.org/licenses/by/2.0/deed.en" TargetMode="External"/><Relationship Id="rId4" Type="http://schemas.openxmlformats.org/officeDocument/2006/relationships/hyperlink" Target="http://commons.wikimedia.org/wiki/User:Keith_Edkins" TargetMode="External"/><Relationship Id="rId9" Type="http://schemas.openxmlformats.org/officeDocument/2006/relationships/hyperlink" Target="http://commons.wikimedia.org/wiki/User:File_Upload_Bot_(Magnus_Manske)" TargetMode="External"/><Relationship Id="rId14" Type="http://schemas.openxmlformats.org/officeDocument/2006/relationships/hyperlink" Target="http://creativecommons.org/licenses/by-sa/3.0/deed.en"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hyperlink" Target="http://creativecommons.org/licenses/by-sa/2.0/deed.en" TargetMode="External"/><Relationship Id="rId5" Type="http://schemas.openxmlformats.org/officeDocument/2006/relationships/hyperlink" Target="http://en.wikipedia.org/wiki/File:Crochet_sweden.jpg" TargetMode="External"/><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hyperlink" Target="http://commons.wikimedia.org/wiki/File:BLW_Pair_of_socks.jpg" TargetMode="External"/><Relationship Id="rId2" Type="http://schemas.openxmlformats.org/officeDocument/2006/relationships/image" Target="../media/image68.jpeg"/><Relationship Id="rId1" Type="http://schemas.openxmlformats.org/officeDocument/2006/relationships/slideLayout" Target="../slideLayouts/slideLayout23.xml"/><Relationship Id="rId5" Type="http://schemas.openxmlformats.org/officeDocument/2006/relationships/hyperlink" Target="http://creativecommons.org/licenses/by-sa/2.0/uk/deed.en" TargetMode="External"/><Relationship Id="rId4" Type="http://schemas.openxmlformats.org/officeDocument/2006/relationships/hyperlink" Target="http://commons.wikimedia.org/wiki/User:File_Upload_Bot_(Mike_Peel)"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commons.wikimedia.org/w/index.php?title=User:Afog&amp;action=edit&amp;redlink=1" TargetMode="External"/><Relationship Id="rId3" Type="http://schemas.openxmlformats.org/officeDocument/2006/relationships/hyperlink" Target="http://commons.wikimedia.org/wiki/File:Pink_knitting_in_front_of_pink_sweatshirt.JPG" TargetMode="External"/><Relationship Id="rId7" Type="http://schemas.openxmlformats.org/officeDocument/2006/relationships/hyperlink" Target="http://commons.wikimedia.org/wiki/File:MachineKnittingKnittax.jpg" TargetMode="External"/><Relationship Id="rId2" Type="http://schemas.openxmlformats.org/officeDocument/2006/relationships/image" Target="../media/image34.jpeg"/><Relationship Id="rId1" Type="http://schemas.openxmlformats.org/officeDocument/2006/relationships/slideLayout" Target="../slideLayouts/slideLayout23.xml"/><Relationship Id="rId6" Type="http://schemas.openxmlformats.org/officeDocument/2006/relationships/image" Target="../media/image69.jpeg"/><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Johntex"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z8.invisionfree.com/Bronze_Age_Center/ar/t840.htm" TargetMode="External"/><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8" Type="http://schemas.openxmlformats.org/officeDocument/2006/relationships/hyperlink" Target="http://vikinggirlsworkshop2.tripod.com/index.html" TargetMode="External"/><Relationship Id="rId3" Type="http://schemas.openxmlformats.org/officeDocument/2006/relationships/image" Target="../media/image71.jpeg"/><Relationship Id="rId7"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Lillyundfreya" TargetMode="External"/><Relationship Id="rId4" Type="http://schemas.openxmlformats.org/officeDocument/2006/relationships/hyperlink" Target="http://en.wikipedia.org/wiki/File:Haarnetz.jp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8" Type="http://schemas.openxmlformats.org/officeDocument/2006/relationships/hyperlink" Target="http://en.wikipedia.org/wiki/User:Hrynkiw" TargetMode="External"/><Relationship Id="rId3" Type="http://schemas.openxmlformats.org/officeDocument/2006/relationships/hyperlink" Target="http://commons.wikimedia.org/wiki/File:Bird_netting.jpg" TargetMode="External"/><Relationship Id="rId7" Type="http://schemas.openxmlformats.org/officeDocument/2006/relationships/hyperlink" Target="http://en.wikipedia.org/wiki/File:Lace-filet-hrynkiw.jpg" TargetMode="External"/><Relationship Id="rId2" Type="http://schemas.openxmlformats.org/officeDocument/2006/relationships/image" Target="../media/image35.jpeg"/><Relationship Id="rId1" Type="http://schemas.openxmlformats.org/officeDocument/2006/relationships/slideLayout" Target="../slideLayouts/slideLayout23.xml"/><Relationship Id="rId6" Type="http://schemas.openxmlformats.org/officeDocument/2006/relationships/image" Target="../media/image73.jpeg"/><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MGA73bot2"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commons.wikimedia.org/wiki/User:Pitke" TargetMode="External"/><Relationship Id="rId3" Type="http://schemas.openxmlformats.org/officeDocument/2006/relationships/hyperlink" Target="http://commons.wikimedia.org/wiki/File:Tablet-weaving.svg" TargetMode="External"/><Relationship Id="rId7" Type="http://schemas.openxmlformats.org/officeDocument/2006/relationships/hyperlink" Target="http://commons.wikimedia.org/wiki/File:Lautanauha_weaving.jpg" TargetMode="External"/><Relationship Id="rId2" Type="http://schemas.openxmlformats.org/officeDocument/2006/relationships/image" Target="../media/image74.png"/><Relationship Id="rId1" Type="http://schemas.openxmlformats.org/officeDocument/2006/relationships/slideLayout" Target="../slideLayouts/slideLayout23.xml"/><Relationship Id="rId6" Type="http://schemas.openxmlformats.org/officeDocument/2006/relationships/image" Target="../media/image75.jpeg"/><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File_Upload_Bot_(Magnus_Manske)"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en.wikipedia.org/wiki/File:Tapestry_showing_the_Sea_Battle_between_the_Fleets_of_Constantine_and_Licinius.jpg" TargetMode="External"/><Relationship Id="rId3" Type="http://schemas.openxmlformats.org/officeDocument/2006/relationships/image" Target="../media/image16.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Eusebius" TargetMode="External"/><Relationship Id="rId10" Type="http://schemas.openxmlformats.org/officeDocument/2006/relationships/hyperlink" Target="http://en.wikipedia.org/wiki/File:LAFAYETTE_ESCADRILLE_banner.jpg" TargetMode="External"/><Relationship Id="rId4" Type="http://schemas.openxmlformats.org/officeDocument/2006/relationships/hyperlink" Target="http://commons.wikimedia.org/wiki/File:Acropolis_flag.jpg" TargetMode="External"/><Relationship Id="rId9"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J1H2LepsF4I" TargetMode="External"/><Relationship Id="rId2" Type="http://schemas.openxmlformats.org/officeDocument/2006/relationships/hyperlink" Target="http://www.youtube.com/watch?v=gJ0uojUHYdA" TargetMode="Externa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hyperlink" Target="http://www.flickr.com/photos/massimobottelli/4970352875/" TargetMode="External"/><Relationship Id="rId7" Type="http://schemas.openxmlformats.org/officeDocument/2006/relationships/hyperlink" Target="http://creativecommons.org/licenses/by/2.0/deed.en" TargetMode="External"/><Relationship Id="rId12" Type="http://schemas.openxmlformats.org/officeDocument/2006/relationships/hyperlink" Target="http://creativecommons.org/licenses/by-nc-nd/2.0/deed.en" TargetMode="External"/><Relationship Id="rId2" Type="http://schemas.openxmlformats.org/officeDocument/2006/relationships/image" Target="../media/image76.jpeg"/><Relationship Id="rId1" Type="http://schemas.openxmlformats.org/officeDocument/2006/relationships/slideLayout" Target="../slideLayouts/slideLayout23.xml"/><Relationship Id="rId6" Type="http://schemas.openxmlformats.org/officeDocument/2006/relationships/hyperlink" Target="http://www.flickr.com/photos/ingermaaike2/2416285336/" TargetMode="External"/><Relationship Id="rId11" Type="http://schemas.openxmlformats.org/officeDocument/2006/relationships/hyperlink" Target="http://www.flickr.com/photos/p39designs/5535771780/" TargetMode="External"/><Relationship Id="rId5" Type="http://schemas.openxmlformats.org/officeDocument/2006/relationships/image" Target="../media/image77.jpeg"/><Relationship Id="rId10" Type="http://schemas.openxmlformats.org/officeDocument/2006/relationships/image" Target="../media/image79.jpeg"/><Relationship Id="rId4" Type="http://schemas.openxmlformats.org/officeDocument/2006/relationships/hyperlink" Target="http://creativecommons.org/licenses/by-nc-sa/2.0/deed.en" TargetMode="External"/><Relationship Id="rId9" Type="http://schemas.openxmlformats.org/officeDocument/2006/relationships/hyperlink" Target="http://www.flickr.com/photos/sassafrasdesign/5125816766/"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8" Type="http://schemas.openxmlformats.org/officeDocument/2006/relationships/hyperlink" Target="http://upload.wikimedia.org/wikipedia/commons/d/d5/FatuIva_TapaMaking_4_20061111.jpg" TargetMode="External"/><Relationship Id="rId3" Type="http://schemas.openxmlformats.org/officeDocument/2006/relationships/hyperlink" Target="http://commons.wikimedia.org/wiki/File:FatuIva_TapaMaking_2_20061111.jpg" TargetMode="External"/><Relationship Id="rId7" Type="http://schemas.openxmlformats.org/officeDocument/2006/relationships/hyperlink" Target="http://commons.wikimedia.org/wiki/File:FatuIva_TapaMaking_3_20061111.jpg" TargetMode="External"/><Relationship Id="rId2" Type="http://schemas.openxmlformats.org/officeDocument/2006/relationships/image" Target="../media/image80.jpeg"/><Relationship Id="rId1" Type="http://schemas.openxmlformats.org/officeDocument/2006/relationships/slideLayout" Target="../slideLayouts/slideLayout23.xml"/><Relationship Id="rId6" Type="http://schemas.openxmlformats.org/officeDocument/2006/relationships/image" Target="../media/image81.jpeg"/><Relationship Id="rId5" Type="http://schemas.openxmlformats.org/officeDocument/2006/relationships/hyperlink" Target="http://creativecommons.org/licenses/by-sa/3.0/deed.en" TargetMode="External"/><Relationship Id="rId10" Type="http://schemas.openxmlformats.org/officeDocument/2006/relationships/hyperlink" Target="http://commons.wikimedia.org/wiki/File:FatuIva_TapaMaking_4_20061111.jpg" TargetMode="External"/><Relationship Id="rId4" Type="http://schemas.openxmlformats.org/officeDocument/2006/relationships/hyperlink" Target="http://commons.wikimedia.org/wiki/User:S%C3%A9mhur" TargetMode="External"/><Relationship Id="rId9" Type="http://schemas.openxmlformats.org/officeDocument/2006/relationships/image" Target="../media/image8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hyperlink" Target="http://commons.wikimedia.org/wiki/File:Siapo_mamanu_(tapa_cloth)_-_Google_Art_Project.jpg" TargetMode="External"/><Relationship Id="rId7" Type="http://schemas.openxmlformats.org/officeDocument/2006/relationships/hyperlink" Target="http://commons.wikimedia.org/wiki/User:KAVEBEAR" TargetMode="External"/><Relationship Id="rId2" Type="http://schemas.openxmlformats.org/officeDocument/2006/relationships/image" Target="../media/image83.jpeg"/><Relationship Id="rId1" Type="http://schemas.openxmlformats.org/officeDocument/2006/relationships/slideLayout" Target="../slideLayouts/slideLayout23.xml"/><Relationship Id="rId6" Type="http://schemas.openxmlformats.org/officeDocument/2006/relationships/hyperlink" Target="http://commons.wikimedia.org/wiki/File:Fa%E2%80%99amusami_Malietoa,_ca._1889-1890,_British_Museum.jpg" TargetMode="External"/><Relationship Id="rId5" Type="http://schemas.openxmlformats.org/officeDocument/2006/relationships/image" Target="../media/image84.jpeg"/><Relationship Id="rId4" Type="http://schemas.openxmlformats.org/officeDocument/2006/relationships/hyperlink" Target="http://commons.wikimedia.org/wiki/User:DcoetzeeBot"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creativecommons.org/licenses/by-sa/2.0/deed.en" TargetMode="External"/><Relationship Id="rId3" Type="http://schemas.openxmlformats.org/officeDocument/2006/relationships/hyperlink" Target="http://commons.wikimedia.org/wiki/File:Bark_Broussonetia_papyrifera.jpg" TargetMode="External"/><Relationship Id="rId7" Type="http://schemas.openxmlformats.org/officeDocument/2006/relationships/hyperlink" Target="http://www.flickr.com/photos/gbaku/2338142550/" TargetMode="External"/><Relationship Id="rId2" Type="http://schemas.openxmlformats.org/officeDocument/2006/relationships/image" Target="../media/image85.jpeg"/><Relationship Id="rId1" Type="http://schemas.openxmlformats.org/officeDocument/2006/relationships/slideLayout" Target="../slideLayouts/slideLayout23.xml"/><Relationship Id="rId6" Type="http://schemas.openxmlformats.org/officeDocument/2006/relationships/image" Target="../media/image86.jpeg"/><Relationship Id="rId11" Type="http://schemas.openxmlformats.org/officeDocument/2006/relationships/hyperlink" Target="http://creativecommons.org/licenses/by-nd/2.0/deed.en" TargetMode="External"/><Relationship Id="rId5" Type="http://schemas.openxmlformats.org/officeDocument/2006/relationships/hyperlink" Target="http://creativecommons.org/licenses/by-sa/3.0/deed.en" TargetMode="External"/><Relationship Id="rId10" Type="http://schemas.openxmlformats.org/officeDocument/2006/relationships/hyperlink" Target="http://www.flickr.com/photos/cherriemio/5596641767/" TargetMode="External"/><Relationship Id="rId4" Type="http://schemas.openxmlformats.org/officeDocument/2006/relationships/hyperlink" Target="http://commons.wikimedia.org/w/index.php?title=User:Dodshe&amp;action=edit&amp;redlink=1" TargetMode="External"/><Relationship Id="rId9" Type="http://schemas.openxmlformats.org/officeDocument/2006/relationships/image" Target="../media/image8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052736"/>
            <a:ext cx="7772400" cy="1068239"/>
          </a:xfrm>
        </p:spPr>
        <p:txBody>
          <a:bodyPr>
            <a:normAutofit/>
          </a:bodyPr>
          <a:lstStyle/>
          <a:p>
            <a:pPr lvl="1" algn="ctr"/>
            <a:r>
              <a:rPr lang="el-GR" sz="4000" b="1" dirty="0" smtClean="0">
                <a:solidFill>
                  <a:schemeClr val="tx1"/>
                </a:solidFill>
                <a:latin typeface="+mn-lt"/>
              </a:rPr>
              <a:t>Συντήρηση </a:t>
            </a:r>
            <a:r>
              <a:rPr lang="el-GR" sz="4000" b="1" dirty="0" smtClean="0">
                <a:solidFill>
                  <a:schemeClr val="tx1"/>
                </a:solidFill>
                <a:latin typeface="+mn-lt"/>
              </a:rPr>
              <a:t>Υφάσματος</a:t>
            </a:r>
            <a:r>
              <a:rPr lang="en-US" sz="4000" b="1" dirty="0" smtClean="0">
                <a:solidFill>
                  <a:schemeClr val="tx1"/>
                </a:solidFill>
                <a:latin typeface="+mn-lt"/>
              </a:rPr>
              <a:t> (</a:t>
            </a:r>
            <a:r>
              <a:rPr lang="el-GR" sz="4000" b="1" dirty="0" smtClean="0">
                <a:solidFill>
                  <a:schemeClr val="tx1"/>
                </a:solidFill>
                <a:latin typeface="+mn-lt"/>
              </a:rPr>
              <a:t>Θ)</a:t>
            </a:r>
            <a:endParaRPr lang="el-GR" sz="4000" b="1" dirty="0">
              <a:solidFill>
                <a:schemeClr val="tx1"/>
              </a:solidFill>
              <a:latin typeface="+mn-lt"/>
            </a:endParaRPr>
          </a:p>
        </p:txBody>
      </p:sp>
      <p:sp>
        <p:nvSpPr>
          <p:cNvPr id="3" name="Υπότιτλος 2"/>
          <p:cNvSpPr>
            <a:spLocks noGrp="1"/>
          </p:cNvSpPr>
          <p:nvPr>
            <p:ph type="subTitle" idx="1"/>
          </p:nvPr>
        </p:nvSpPr>
        <p:spPr>
          <a:xfrm>
            <a:off x="0" y="3573016"/>
            <a:ext cx="9144000" cy="1752600"/>
          </a:xfrm>
        </p:spPr>
        <p:txBody>
          <a:bodyPr>
            <a:normAutofit/>
          </a:bodyPr>
          <a:lstStyle/>
          <a:p>
            <a:pPr>
              <a:spcBef>
                <a:spcPts val="600"/>
              </a:spcBef>
              <a:spcAft>
                <a:spcPts val="1800"/>
              </a:spcAft>
            </a:pPr>
            <a:r>
              <a:rPr lang="el-GR" sz="2600" b="1" dirty="0" smtClean="0"/>
              <a:t>Ενότητα 1</a:t>
            </a:r>
            <a:r>
              <a:rPr lang="el-GR" sz="2600" dirty="0" smtClean="0"/>
              <a:t>: </a:t>
            </a:r>
            <a:r>
              <a:rPr lang="el-GR" sz="2600" dirty="0"/>
              <a:t>Γενική Εισαγωγή - Τρόποι κατασκευής υφασμάτων</a:t>
            </a:r>
            <a:endParaRPr lang="en-US" sz="2600" dirty="0" smtClean="0"/>
          </a:p>
          <a:p>
            <a:pPr>
              <a:spcBef>
                <a:spcPts val="600"/>
              </a:spcBef>
            </a:pPr>
            <a:r>
              <a:rPr lang="el-GR" sz="2200" dirty="0"/>
              <a:t>Άννα </a:t>
            </a:r>
            <a:r>
              <a:rPr lang="el-GR" sz="2200" dirty="0" err="1"/>
              <a:t>Καρατζάνη</a:t>
            </a:r>
            <a:endParaRPr lang="el-GR" sz="2200" dirty="0"/>
          </a:p>
          <a:p>
            <a:pPr>
              <a:spcBef>
                <a:spcPts val="0"/>
              </a:spcBef>
            </a:pPr>
            <a:r>
              <a:rPr lang="el-GR" sz="2200" dirty="0"/>
              <a:t>Τμήμα Συντήρησης Αρχαιοτήτων &amp; Έργων Τέχνης</a:t>
            </a: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Aias\opencourses\Α_ΥΠΟΣΤΗΡΙΞΗ ΑΝΑΠΤΥΞΗΣ ΑΨΜ\ΜΑΘΗΜΑΤΑ ΣΧΟΛΗ-ΚΑΘΗΓΗΤΗΣ\ΣΓΤΚΣ\ΚΑΡΑΤΖΑΝΗ ΑΝΝΑ\ΣΥΝΤΗΡΗΣΗ ΥΦΑΣΜΑΤΟΣ - Θ\ΕΚΠΑΙΔΕΥΤΙΚΟ ΥΛΙΚΟ\ΨΗΦΙΟΠΟΙΗΣΗ_ΒΕΛΤΙΩΣΗ\apo synantisi_01_11_13\prosthikes 23_11_2013\ΘΕΜΑ.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9298" y="1934275"/>
            <a:ext cx="2125404" cy="17107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Εξέλιξη </a:t>
            </a:r>
            <a:r>
              <a:rPr lang="el-GR" sz="3200" b="0" dirty="0" smtClean="0"/>
              <a:t>(1 από 3)</a:t>
            </a:r>
            <a:endParaRPr lang="el-GR" sz="3200" b="0" dirty="0"/>
          </a:p>
        </p:txBody>
      </p:sp>
      <p:sp>
        <p:nvSpPr>
          <p:cNvPr id="3" name="Content Placeholder 2"/>
          <p:cNvSpPr>
            <a:spLocks noGrp="1"/>
          </p:cNvSpPr>
          <p:nvPr>
            <p:ph idx="1"/>
          </p:nvPr>
        </p:nvSpPr>
        <p:spPr/>
        <p:txBody>
          <a:bodyPr rtlCol="0">
            <a:normAutofit lnSpcReduction="10000"/>
          </a:bodyPr>
          <a:lstStyle/>
          <a:p>
            <a:pPr>
              <a:lnSpc>
                <a:spcPct val="130000"/>
              </a:lnSpc>
              <a:spcBef>
                <a:spcPts val="1200"/>
              </a:spcBef>
              <a:defRPr/>
            </a:pPr>
            <a:r>
              <a:rPr lang="el-GR" sz="2400" dirty="0" smtClean="0">
                <a:cs typeface="Arial" pitchFamily="34" charset="0"/>
              </a:rPr>
              <a:t>Τα πρώτα υφάσματα αποτελούνταν από ίνες φυτών που διαπλέκονταν μεταξύ τους χωρίς προηγούμενη επεξεργασία ακολουθώντας την διαδικασία της καλαθοπλεκτικής</a:t>
            </a:r>
            <a:r>
              <a:rPr lang="el-GR" sz="2400" dirty="0">
                <a:cs typeface="Arial" pitchFamily="34" charset="0"/>
              </a:rPr>
              <a:t>,</a:t>
            </a:r>
            <a:endParaRPr lang="el-GR" sz="2400" dirty="0" smtClean="0">
              <a:cs typeface="Arial" pitchFamily="34" charset="0"/>
            </a:endParaRPr>
          </a:p>
          <a:p>
            <a:pPr>
              <a:lnSpc>
                <a:spcPct val="130000"/>
              </a:lnSpc>
              <a:spcBef>
                <a:spcPts val="1200"/>
              </a:spcBef>
              <a:defRPr/>
            </a:pPr>
            <a:r>
              <a:rPr lang="el-GR" sz="2400" dirty="0" smtClean="0">
                <a:cs typeface="Arial" pitchFamily="34" charset="0"/>
              </a:rPr>
              <a:t>Κατόπιν, επινοήθηκε το γνέσιμο και το κλώσιμο των ινών, για να παραχθεί η κλωστή. Αυτή η δουλειά αρχικά γινόταν με το χέρι, αργότερα όμως εφευρέθηκαν ξύλινα εργαλεία περιστροφικής κίνησης</a:t>
            </a:r>
            <a:r>
              <a:rPr lang="el-GR" sz="2400" dirty="0">
                <a:cs typeface="Arial" pitchFamily="34" charset="0"/>
              </a:rPr>
              <a:t>,</a:t>
            </a:r>
            <a:endParaRPr lang="el-GR" sz="2400" dirty="0" smtClean="0">
              <a:cs typeface="Arial" pitchFamily="34" charset="0"/>
            </a:endParaRPr>
          </a:p>
          <a:p>
            <a:pPr>
              <a:lnSpc>
                <a:spcPct val="130000"/>
              </a:lnSpc>
              <a:spcBef>
                <a:spcPts val="1200"/>
              </a:spcBef>
              <a:defRPr/>
            </a:pPr>
            <a:r>
              <a:rPr lang="el-GR" sz="2400" dirty="0" smtClean="0">
                <a:cs typeface="Arial" pitchFamily="34" charset="0"/>
              </a:rPr>
              <a:t>Μετά τις φυτικές ίνες, κατασκευάστηκε κλωστή από μαλλί, ώσπου ήρθε η σειρά του λιναριού, του βαμβακιού και του μεταξιού.</a:t>
            </a: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a:t>
            </a:fld>
            <a:endParaRPr lang="el-GR">
              <a:solidFill>
                <a:prstClr val="black"/>
              </a:solidFill>
            </a:endParaRPr>
          </a:p>
        </p:txBody>
      </p:sp>
    </p:spTree>
    <p:extLst>
      <p:ext uri="{BB962C8B-B14F-4D97-AF65-F5344CB8AC3E}">
        <p14:creationId xmlns:p14="http://schemas.microsoft.com/office/powerpoint/2010/main" val="31918683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Αναπαραστάσεις υφασμάτων</a:t>
            </a:r>
          </a:p>
        </p:txBody>
      </p:sp>
      <p:sp>
        <p:nvSpPr>
          <p:cNvPr id="12291" name="5 - Ορθογώνιο"/>
          <p:cNvSpPr>
            <a:spLocks noChangeArrowheads="1"/>
          </p:cNvSpPr>
          <p:nvPr/>
        </p:nvSpPr>
        <p:spPr bwMode="auto">
          <a:xfrm>
            <a:off x="3419872" y="4598683"/>
            <a:ext cx="5328592" cy="707886"/>
          </a:xfrm>
          <a:prstGeom prst="rect">
            <a:avLst/>
          </a:prstGeom>
          <a:solidFill>
            <a:srgbClr val="604A7B"/>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Ειδώλιο  </a:t>
            </a:r>
            <a:r>
              <a:rPr lang="en-US" altLang="el-GR" sz="2000" i="1" dirty="0" smtClean="0">
                <a:solidFill>
                  <a:prstClr val="white"/>
                </a:solidFill>
                <a:latin typeface="Calibri"/>
              </a:rPr>
              <a:t>“Lespugue</a:t>
            </a:r>
            <a:r>
              <a:rPr lang="el-GR" altLang="el-GR" sz="2000" i="1" dirty="0" smtClean="0">
                <a:solidFill>
                  <a:prstClr val="white"/>
                </a:solidFill>
                <a:latin typeface="Calibri"/>
              </a:rPr>
              <a:t> </a:t>
            </a:r>
            <a:r>
              <a:rPr lang="en-US" altLang="el-GR" sz="2000" i="1" dirty="0" smtClean="0">
                <a:solidFill>
                  <a:prstClr val="white"/>
                </a:solidFill>
                <a:latin typeface="Calibri"/>
              </a:rPr>
              <a:t>Venus”, </a:t>
            </a:r>
            <a:r>
              <a:rPr lang="el-GR" altLang="el-GR" sz="2000" dirty="0">
                <a:solidFill>
                  <a:prstClr val="white"/>
                </a:solidFill>
                <a:latin typeface="Calibri"/>
              </a:rPr>
              <a:t>που φοράει φούστα από κορδόνια π.</a:t>
            </a:r>
            <a:r>
              <a:rPr lang="en-US" altLang="el-GR" sz="2000" dirty="0">
                <a:solidFill>
                  <a:prstClr val="white"/>
                </a:solidFill>
                <a:latin typeface="Calibri"/>
              </a:rPr>
              <a:t> </a:t>
            </a:r>
            <a:r>
              <a:rPr lang="el-GR" altLang="el-GR" sz="2000" dirty="0">
                <a:solidFill>
                  <a:prstClr val="white"/>
                </a:solidFill>
                <a:latin typeface="Calibri"/>
              </a:rPr>
              <a:t>25.000</a:t>
            </a:r>
            <a:r>
              <a:rPr lang="en-US" altLang="el-GR" sz="2000" dirty="0">
                <a:solidFill>
                  <a:prstClr val="white"/>
                </a:solidFill>
                <a:latin typeface="Calibri"/>
              </a:rPr>
              <a:t>-18.000</a:t>
            </a:r>
            <a:r>
              <a:rPr lang="el-GR" altLang="el-GR" sz="2000" dirty="0">
                <a:solidFill>
                  <a:prstClr val="white"/>
                </a:solidFill>
                <a:latin typeface="Calibri"/>
              </a:rPr>
              <a:t> </a:t>
            </a:r>
            <a:r>
              <a:rPr lang="el-GR" altLang="el-GR" sz="2000" dirty="0" err="1">
                <a:solidFill>
                  <a:prstClr val="white"/>
                </a:solidFill>
                <a:latin typeface="Calibri"/>
              </a:rPr>
              <a:t>π.Χ.</a:t>
            </a:r>
            <a:r>
              <a:rPr lang="en-US" altLang="el-GR" sz="2000" dirty="0">
                <a:solidFill>
                  <a:prstClr val="white"/>
                </a:solidFill>
                <a:latin typeface="Calibri"/>
              </a:rPr>
              <a:t>, </a:t>
            </a:r>
            <a:r>
              <a:rPr lang="el-GR" altLang="el-GR" sz="2000" dirty="0">
                <a:solidFill>
                  <a:prstClr val="white"/>
                </a:solidFill>
                <a:latin typeface="Calibri"/>
              </a:rPr>
              <a:t>Γαλλία</a:t>
            </a:r>
            <a:endParaRPr lang="en-US" altLang="el-GR" sz="2000" dirty="0">
              <a:solidFill>
                <a:prstClr val="white"/>
              </a:solidFill>
              <a:latin typeface="Calibri"/>
            </a:endParaRPr>
          </a:p>
        </p:txBody>
      </p:sp>
      <p:pic>
        <p:nvPicPr>
          <p:cNvPr id="1026" name="Picture 2" descr="ειδώλι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341197"/>
            <a:ext cx="2345804" cy="4739160"/>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3341648" y="5433191"/>
            <a:ext cx="3257528" cy="461665"/>
          </a:xfrm>
          <a:prstGeom prst="rect">
            <a:avLst/>
          </a:prstGeom>
        </p:spPr>
        <p:txBody>
          <a:bodyPr wrap="square">
            <a:spAutoFit/>
          </a:bodyPr>
          <a:lstStyle/>
          <a:p>
            <a:r>
              <a:rPr lang="en-US" sz="1200" dirty="0">
                <a:solidFill>
                  <a:prstClr val="black"/>
                </a:solidFill>
                <a:latin typeface="Calibri"/>
                <a:hlinkClick r:id="rId4"/>
              </a:rPr>
              <a:t>Lespugue Venus, back view (photo: </a:t>
            </a:r>
            <a:r>
              <a:rPr lang="en-US" sz="1200" dirty="0" err="1">
                <a:solidFill>
                  <a:prstClr val="black"/>
                </a:solidFill>
                <a:latin typeface="Calibri"/>
                <a:hlinkClick r:id="rId4"/>
              </a:rPr>
              <a:t>Leroi-Gourhan</a:t>
            </a:r>
            <a:r>
              <a:rPr lang="en-US" sz="1200" dirty="0">
                <a:solidFill>
                  <a:prstClr val="black"/>
                </a:solidFill>
                <a:latin typeface="Calibri"/>
                <a:hlinkClick r:id="rId4"/>
              </a:rPr>
              <a:t>, 1982; </a:t>
            </a:r>
            <a:r>
              <a:rPr lang="en-US" sz="1200" dirty="0" err="1">
                <a:solidFill>
                  <a:prstClr val="black"/>
                </a:solidFill>
                <a:latin typeface="Calibri"/>
                <a:hlinkClick r:id="rId4"/>
              </a:rPr>
              <a:t>Musée</a:t>
            </a:r>
            <a:r>
              <a:rPr lang="en-US" sz="1200" dirty="0">
                <a:solidFill>
                  <a:prstClr val="black"/>
                </a:solidFill>
                <a:latin typeface="Calibri"/>
                <a:hlinkClick r:id="rId4"/>
              </a:rPr>
              <a:t> de </a:t>
            </a:r>
            <a:r>
              <a:rPr lang="en-US" sz="1200" dirty="0" err="1">
                <a:solidFill>
                  <a:prstClr val="black"/>
                </a:solidFill>
                <a:latin typeface="Calibri"/>
                <a:hlinkClick r:id="rId4"/>
              </a:rPr>
              <a:t>l’Homme</a:t>
            </a:r>
            <a:r>
              <a:rPr lang="en-US" sz="1200" dirty="0">
                <a:solidFill>
                  <a:prstClr val="black"/>
                </a:solidFill>
                <a:latin typeface="Calibri"/>
                <a:hlinkClick r:id="rId4"/>
              </a:rPr>
              <a:t>, Paris</a:t>
            </a:r>
            <a:endParaRPr lang="el-GR" sz="1200" dirty="0">
              <a:solidFill>
                <a:prstClr val="black"/>
              </a:solidFill>
              <a:latin typeface="Calibri"/>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a:t>
            </a:fld>
            <a:endParaRPr lang="el-GR">
              <a:solidFill>
                <a:prstClr val="black"/>
              </a:solidFill>
            </a:endParaRPr>
          </a:p>
        </p:txBody>
      </p:sp>
    </p:spTree>
    <p:extLst>
      <p:ext uri="{BB962C8B-B14F-4D97-AF65-F5344CB8AC3E}">
        <p14:creationId xmlns:p14="http://schemas.microsoft.com/office/powerpoint/2010/main" val="4208412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Εξέλιξη </a:t>
            </a:r>
            <a:r>
              <a:rPr lang="el-GR" sz="3200" b="0" dirty="0"/>
              <a:t>(</a:t>
            </a:r>
            <a:r>
              <a:rPr lang="el-GR" sz="3200" b="0" dirty="0" smtClean="0"/>
              <a:t>2 από 3)</a:t>
            </a:r>
            <a:endParaRPr lang="el-GR" sz="3200" b="0" dirty="0"/>
          </a:p>
        </p:txBody>
      </p:sp>
      <p:sp>
        <p:nvSpPr>
          <p:cNvPr id="13314" name="Content Placeholder 2"/>
          <p:cNvSpPr>
            <a:spLocks noGrp="1"/>
          </p:cNvSpPr>
          <p:nvPr>
            <p:ph idx="1"/>
          </p:nvPr>
        </p:nvSpPr>
        <p:spPr/>
        <p:txBody>
          <a:bodyPr>
            <a:normAutofit lnSpcReduction="10000"/>
          </a:bodyPr>
          <a:lstStyle/>
          <a:p>
            <a:pPr eaLnBrk="1" hangingPunct="1">
              <a:lnSpc>
                <a:spcPct val="120000"/>
              </a:lnSpc>
              <a:spcBef>
                <a:spcPts val="1200"/>
              </a:spcBef>
            </a:pPr>
            <a:r>
              <a:rPr lang="el-GR" altLang="el-GR" sz="2400" dirty="0" smtClean="0">
                <a:cs typeface="Arial" charset="0"/>
              </a:rPr>
              <a:t>Ταυτόχρονα επινοήθηκε και ο πρωτόγονος αργαλειός όπως αυτός αναπαριστάται σε βραχογραφίες που χρονολογούνται από το 5000 </a:t>
            </a:r>
            <a:r>
              <a:rPr lang="el-GR" altLang="el-GR" sz="2400" dirty="0" err="1" smtClean="0">
                <a:cs typeface="Arial" charset="0"/>
              </a:rPr>
              <a:t>π.Χ.</a:t>
            </a:r>
            <a:endParaRPr lang="el-GR" altLang="el-GR" sz="2400" dirty="0" smtClean="0">
              <a:cs typeface="Arial" charset="0"/>
            </a:endParaRPr>
          </a:p>
          <a:p>
            <a:pPr eaLnBrk="1" hangingPunct="1">
              <a:lnSpc>
                <a:spcPct val="120000"/>
              </a:lnSpc>
              <a:spcBef>
                <a:spcPts val="1200"/>
              </a:spcBef>
            </a:pPr>
            <a:r>
              <a:rPr lang="el-GR" altLang="el-GR" sz="2400" dirty="0" smtClean="0">
                <a:cs typeface="Arial" charset="0"/>
              </a:rPr>
              <a:t>Οι τοιχογραφίες της Κρήτης και της Αιγύπτου δείχνουν ότι οι κάτοικοι της γνώριζαν να υφαίνουν έντονα διακοσμημένα και πολύχρωμα υφάσματα.</a:t>
            </a:r>
          </a:p>
          <a:p>
            <a:pPr lvl="1" eaLnBrk="1" hangingPunct="1">
              <a:lnSpc>
                <a:spcPct val="120000"/>
              </a:lnSpc>
              <a:spcBef>
                <a:spcPts val="1200"/>
              </a:spcBef>
            </a:pPr>
            <a:r>
              <a:rPr lang="el-GR" altLang="el-GR" sz="2400" dirty="0" smtClean="0">
                <a:cs typeface="Arial" charset="0"/>
              </a:rPr>
              <a:t>Μπάλες από χρωματιστό μαλλί, που χρονολογούνται γύρω στο 2000 </a:t>
            </a:r>
            <a:r>
              <a:rPr lang="el-GR" altLang="el-GR" sz="2400" dirty="0" err="1" smtClean="0">
                <a:cs typeface="Arial" charset="0"/>
              </a:rPr>
              <a:t>π.Χ.</a:t>
            </a:r>
            <a:r>
              <a:rPr lang="el-GR" altLang="el-GR" sz="2400" dirty="0" smtClean="0">
                <a:cs typeface="Arial" charset="0"/>
              </a:rPr>
              <a:t> έχουν βρεθεί σε αιγυπτιακούς τάφους,</a:t>
            </a:r>
          </a:p>
          <a:p>
            <a:pPr lvl="1" eaLnBrk="1" hangingPunct="1">
              <a:lnSpc>
                <a:spcPct val="120000"/>
              </a:lnSpc>
              <a:spcBef>
                <a:spcPts val="1200"/>
              </a:spcBef>
            </a:pPr>
            <a:r>
              <a:rPr lang="el-GR" altLang="el-GR" sz="2400" dirty="0" smtClean="0">
                <a:cs typeface="Arial" charset="0"/>
              </a:rPr>
              <a:t>Διακοσμήσεις αγγείων δείχνουν ότι τα ρούχα της εποχής ήταν διακοσμημένα με μοτίβα διαφορετικού χρώματος. </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a:t>
            </a:fld>
            <a:endParaRPr lang="el-GR">
              <a:solidFill>
                <a:prstClr val="black"/>
              </a:solidFill>
            </a:endParaRPr>
          </a:p>
        </p:txBody>
      </p:sp>
    </p:spTree>
    <p:extLst>
      <p:ext uri="{BB962C8B-B14F-4D97-AF65-F5344CB8AC3E}">
        <p14:creationId xmlns:p14="http://schemas.microsoft.com/office/powerpoint/2010/main" val="35950704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8313" y="115888"/>
            <a:ext cx="8229600" cy="908050"/>
          </a:xfrm>
        </p:spPr>
        <p:txBody>
          <a:bodyPr>
            <a:normAutofit/>
          </a:bodyPr>
          <a:lstStyle/>
          <a:p>
            <a:pPr>
              <a:defRPr/>
            </a:pPr>
            <a:r>
              <a:rPr lang="el-GR" dirty="0" smtClean="0">
                <a:solidFill>
                  <a:schemeClr val="accent4">
                    <a:lumMod val="75000"/>
                  </a:schemeClr>
                </a:solidFill>
              </a:rPr>
              <a:t>Μινωικό- μυκηναϊκό ένδυμα  </a:t>
            </a:r>
            <a:endParaRPr lang="el-GR" dirty="0">
              <a:solidFill>
                <a:schemeClr val="accent4">
                  <a:lumMod val="75000"/>
                </a:schemeClr>
              </a:solidFill>
            </a:endParaRPr>
          </a:p>
        </p:txBody>
      </p:sp>
      <p:pic>
        <p:nvPicPr>
          <p:cNvPr id="3074" name="Picture 2" descr="File:Museu arqueologic de Creta24.jpg" title="Η θεά των όφεων, Μινωική Περίοδος, Κρήτη"/>
          <p:cNvPicPr>
            <a:picLocks noChangeAspect="1" noChangeArrowheads="1"/>
          </p:cNvPicPr>
          <p:nvPr/>
        </p:nvPicPr>
        <p:blipFill rotWithShape="1">
          <a:blip r:embed="rId2">
            <a:extLst>
              <a:ext uri="{28A0092B-C50C-407E-A947-70E740481C1C}">
                <a14:useLocalDpi xmlns:a14="http://schemas.microsoft.com/office/drawing/2010/main" val="0"/>
              </a:ext>
            </a:extLst>
          </a:blip>
          <a:srcRect l="34931" t="3947" r="37744" b="2806"/>
          <a:stretch/>
        </p:blipFill>
        <p:spPr bwMode="auto">
          <a:xfrm>
            <a:off x="641910" y="1178094"/>
            <a:ext cx="2317471" cy="4191411"/>
          </a:xfrm>
          <a:prstGeom prst="rect">
            <a:avLst/>
          </a:prstGeom>
          <a:noFill/>
          <a:extLst>
            <a:ext uri="{909E8E84-426E-40DD-AFC4-6F175D3DCCD1}">
              <a14:hiddenFill xmlns:a14="http://schemas.microsoft.com/office/drawing/2010/main">
                <a:solidFill>
                  <a:srgbClr val="FFFFFF"/>
                </a:solidFill>
              </a14:hiddenFill>
            </a:ext>
          </a:extLst>
        </p:spPr>
      </p:pic>
      <p:sp>
        <p:nvSpPr>
          <p:cNvPr id="10" name="9 - TextBox"/>
          <p:cNvSpPr txBox="1"/>
          <p:nvPr/>
        </p:nvSpPr>
        <p:spPr>
          <a:xfrm>
            <a:off x="641910" y="5817919"/>
            <a:ext cx="2317471" cy="1015663"/>
          </a:xfrm>
          <a:prstGeom prst="rect">
            <a:avLst/>
          </a:prstGeom>
          <a:solidFill>
            <a:schemeClr val="accent4">
              <a:lumMod val="75000"/>
            </a:schemeClr>
          </a:solidFill>
        </p:spPr>
        <p:txBody>
          <a:bodyPr wrap="square">
            <a:spAutoFit/>
          </a:bodyPr>
          <a:lstStyle/>
          <a:p>
            <a:pPr>
              <a:defRPr/>
            </a:pPr>
            <a:r>
              <a:rPr lang="el-GR" sz="2000" dirty="0">
                <a:solidFill>
                  <a:prstClr val="white"/>
                </a:solidFill>
                <a:latin typeface="Calibri"/>
              </a:rPr>
              <a:t>Η θεά των όφεων, Μινωική Περίοδος, </a:t>
            </a:r>
            <a:r>
              <a:rPr lang="el-GR" sz="2000" dirty="0" smtClean="0">
                <a:solidFill>
                  <a:prstClr val="white"/>
                </a:solidFill>
                <a:latin typeface="Calibri"/>
              </a:rPr>
              <a:t>Κρήτη</a:t>
            </a:r>
            <a:endParaRPr lang="el-GR" sz="2000" dirty="0">
              <a:solidFill>
                <a:prstClr val="white"/>
              </a:solidFill>
              <a:latin typeface="Calibri"/>
              <a:hlinkClick r:id="rId3"/>
            </a:endParaRPr>
          </a:p>
        </p:txBody>
      </p:sp>
      <p:sp>
        <p:nvSpPr>
          <p:cNvPr id="11" name="Rectangle 8"/>
          <p:cNvSpPr/>
          <p:nvPr/>
        </p:nvSpPr>
        <p:spPr>
          <a:xfrm>
            <a:off x="533897" y="5356254"/>
            <a:ext cx="2533496" cy="430887"/>
          </a:xfrm>
          <a:prstGeom prst="rect">
            <a:avLst/>
          </a:prstGeom>
        </p:spPr>
        <p:txBody>
          <a:bodyPr wrap="square">
            <a:spAutoFit/>
          </a:bodyPr>
          <a:lstStyle/>
          <a:p>
            <a:pPr algn="ctr"/>
            <a:r>
              <a:rPr lang="en-US" sz="1100" dirty="0" smtClean="0">
                <a:solidFill>
                  <a:prstClr val="black">
                    <a:lumMod val="75000"/>
                    <a:lumOff val="25000"/>
                  </a:prstClr>
                </a:solidFill>
                <a:latin typeface="Calibri"/>
              </a:rPr>
              <a:t>“</a:t>
            </a:r>
            <a:r>
              <a:rPr lang="en-US" sz="1100" dirty="0">
                <a:solidFill>
                  <a:prstClr val="black"/>
                </a:solidFill>
                <a:latin typeface="Calibri"/>
                <a:hlinkClick r:id="rId4"/>
              </a:rPr>
              <a:t>Museu </a:t>
            </a:r>
            <a:r>
              <a:rPr lang="en-US" sz="1100" dirty="0" err="1">
                <a:solidFill>
                  <a:prstClr val="black"/>
                </a:solidFill>
                <a:latin typeface="Calibri"/>
                <a:hlinkClick r:id="rId4"/>
              </a:rPr>
              <a:t>arqueologic</a:t>
            </a:r>
            <a:r>
              <a:rPr lang="en-US" sz="1100" dirty="0">
                <a:solidFill>
                  <a:prstClr val="black"/>
                </a:solidFill>
                <a:latin typeface="Calibri"/>
                <a:hlinkClick r:id="rId4"/>
              </a:rPr>
              <a:t> de </a:t>
            </a:r>
            <a:r>
              <a:rPr lang="en-US" sz="1100" dirty="0" smtClean="0">
                <a:solidFill>
                  <a:prstClr val="black"/>
                </a:solidFill>
                <a:latin typeface="Calibri"/>
                <a:hlinkClick r:id="rId4"/>
              </a:rPr>
              <a:t>Creta24</a:t>
            </a:r>
            <a:r>
              <a:rPr lang="en-US" sz="1100" dirty="0" smtClean="0">
                <a:solidFill>
                  <a:prstClr val="black">
                    <a:lumMod val="75000"/>
                    <a:lumOff val="25000"/>
                  </a:prstClr>
                </a:solidFill>
                <a:latin typeface="Calibri"/>
              </a:rPr>
              <a:t>”,</a:t>
            </a:r>
            <a:r>
              <a:rPr lang="el-GR" sz="1100" dirty="0" smtClean="0">
                <a:solidFill>
                  <a:prstClr val="black">
                    <a:lumMod val="75000"/>
                    <a:lumOff val="25000"/>
                  </a:prstClr>
                </a:solidFill>
                <a:latin typeface="Calibri"/>
              </a:rPr>
              <a:t> από </a:t>
            </a:r>
            <a:r>
              <a:rPr lang="en-US" sz="1100" dirty="0" err="1" smtClean="0">
                <a:solidFill>
                  <a:prstClr val="black"/>
                </a:solidFill>
                <a:latin typeface="Calibri"/>
                <a:hlinkClick r:id="rId5"/>
              </a:rPr>
              <a:t>Shakko</a:t>
            </a:r>
            <a:r>
              <a:rPr lang="en-US" sz="1100" dirty="0" smtClean="0">
                <a:solidFill>
                  <a:prstClr val="black">
                    <a:lumMod val="75000"/>
                    <a:lumOff val="25000"/>
                  </a:prstClr>
                </a:solidFill>
                <a:latin typeface="Calibri"/>
                <a:hlinkClick r:id="rId5"/>
              </a:rPr>
              <a:t> </a:t>
            </a:r>
            <a:r>
              <a:rPr lang="el-GR" sz="1100" dirty="0" smtClean="0">
                <a:solidFill>
                  <a:prstClr val="black">
                    <a:lumMod val="75000"/>
                    <a:lumOff val="25000"/>
                  </a:prstClr>
                </a:solidFill>
                <a:latin typeface="Calibri"/>
              </a:rPr>
              <a:t>διαθέσιμο με άδεια</a:t>
            </a:r>
            <a:r>
              <a:rPr lang="en-US" sz="1100" dirty="0" smtClean="0">
                <a:solidFill>
                  <a:prstClr val="black">
                    <a:lumMod val="75000"/>
                    <a:lumOff val="25000"/>
                  </a:prstClr>
                </a:solidFill>
                <a:latin typeface="Calibri"/>
              </a:rPr>
              <a:t> </a:t>
            </a:r>
            <a:r>
              <a:rPr lang="el-GR" sz="1100" dirty="0" smtClean="0">
                <a:solidFill>
                  <a:prstClr val="black">
                    <a:lumMod val="75000"/>
                    <a:lumOff val="25000"/>
                  </a:prstClr>
                </a:solidFill>
                <a:latin typeface="Calibri"/>
              </a:rPr>
              <a:t> </a:t>
            </a:r>
            <a:r>
              <a:rPr lang="en-US" sz="1100" dirty="0">
                <a:solidFill>
                  <a:prstClr val="black"/>
                </a:solidFill>
                <a:latin typeface="Calibri"/>
                <a:hlinkClick r:id="rId6"/>
              </a:rPr>
              <a:t>CC BY-SA 3.0</a:t>
            </a:r>
            <a:endParaRPr lang="en-US" sz="1100" dirty="0">
              <a:solidFill>
                <a:prstClr val="black"/>
              </a:solidFill>
              <a:latin typeface="Calibri"/>
            </a:endParaRPr>
          </a:p>
        </p:txBody>
      </p:sp>
      <p:pic>
        <p:nvPicPr>
          <p:cNvPr id="14341" name="Picture 6" descr="http://upload.wikimedia.org/wikipedia/commons/6/62/Saffron_gatherers_detail_Thera_Santorini.gif" title="Η κροκοσυλλέκτρια, Σαντορίνη"/>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558" y="1178094"/>
            <a:ext cx="2228850" cy="2690812"/>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9" name="8 - TextBox"/>
          <p:cNvSpPr txBox="1"/>
          <p:nvPr/>
        </p:nvSpPr>
        <p:spPr>
          <a:xfrm>
            <a:off x="3343541" y="4658112"/>
            <a:ext cx="2286000" cy="707886"/>
          </a:xfrm>
          <a:prstGeom prst="rect">
            <a:avLst/>
          </a:prstGeom>
          <a:solidFill>
            <a:schemeClr val="accent4">
              <a:lumMod val="75000"/>
            </a:schemeClr>
          </a:solidFill>
        </p:spPr>
        <p:txBody>
          <a:bodyPr>
            <a:spAutoFit/>
          </a:bodyPr>
          <a:lstStyle/>
          <a:p>
            <a:pPr>
              <a:defRPr/>
            </a:pPr>
            <a:r>
              <a:rPr lang="el-GR" sz="2000" dirty="0">
                <a:solidFill>
                  <a:prstClr val="white"/>
                </a:solidFill>
                <a:latin typeface="Calibri"/>
              </a:rPr>
              <a:t>Η </a:t>
            </a:r>
            <a:r>
              <a:rPr lang="el-GR" sz="2000" dirty="0" err="1">
                <a:solidFill>
                  <a:prstClr val="white"/>
                </a:solidFill>
                <a:latin typeface="Calibri"/>
              </a:rPr>
              <a:t>κροκοσυλλέκτρια</a:t>
            </a:r>
            <a:r>
              <a:rPr lang="el-GR" sz="2000" dirty="0">
                <a:solidFill>
                  <a:prstClr val="white"/>
                </a:solidFill>
                <a:latin typeface="Calibri"/>
              </a:rPr>
              <a:t>, Σαντορίνη</a:t>
            </a:r>
          </a:p>
        </p:txBody>
      </p:sp>
      <p:sp>
        <p:nvSpPr>
          <p:cNvPr id="12" name="Rectangle 8"/>
          <p:cNvSpPr/>
          <p:nvPr/>
        </p:nvSpPr>
        <p:spPr>
          <a:xfrm>
            <a:off x="3219793" y="3940575"/>
            <a:ext cx="2533496" cy="600164"/>
          </a:xfrm>
          <a:prstGeom prst="rect">
            <a:avLst/>
          </a:prstGeom>
        </p:spPr>
        <p:txBody>
          <a:bodyPr wrap="square">
            <a:spAutoFit/>
          </a:bodyPr>
          <a:lstStyle/>
          <a:p>
            <a:pPr algn="ctr"/>
            <a:r>
              <a:rPr lang="en-US" sz="1100" dirty="0" smtClean="0">
                <a:solidFill>
                  <a:prstClr val="black">
                    <a:lumMod val="75000"/>
                    <a:lumOff val="25000"/>
                  </a:prstClr>
                </a:solidFill>
                <a:latin typeface="Calibri"/>
              </a:rPr>
              <a:t>“</a:t>
            </a:r>
            <a:r>
              <a:rPr lang="en-US" sz="1100" dirty="0">
                <a:solidFill>
                  <a:prstClr val="black"/>
                </a:solidFill>
                <a:latin typeface="Calibri"/>
                <a:hlinkClick r:id="rId8"/>
              </a:rPr>
              <a:t>Saffron gatherers detail </a:t>
            </a:r>
            <a:r>
              <a:rPr lang="en-US" sz="1100" dirty="0" err="1">
                <a:solidFill>
                  <a:prstClr val="black"/>
                </a:solidFill>
                <a:latin typeface="Calibri"/>
                <a:hlinkClick r:id="rId8"/>
              </a:rPr>
              <a:t>Thera</a:t>
            </a:r>
            <a:r>
              <a:rPr lang="en-US" sz="1100" dirty="0">
                <a:solidFill>
                  <a:prstClr val="black"/>
                </a:solidFill>
                <a:latin typeface="Calibri"/>
                <a:hlinkClick r:id="rId8"/>
              </a:rPr>
              <a:t> </a:t>
            </a:r>
            <a:r>
              <a:rPr lang="en-US" sz="1100" dirty="0" smtClean="0">
                <a:solidFill>
                  <a:prstClr val="black"/>
                </a:solidFill>
                <a:latin typeface="Calibri"/>
                <a:hlinkClick r:id="rId8"/>
              </a:rPr>
              <a:t>Santorini</a:t>
            </a:r>
            <a:r>
              <a:rPr lang="en-US" sz="1100" dirty="0" smtClean="0">
                <a:solidFill>
                  <a:prstClr val="black">
                    <a:lumMod val="75000"/>
                    <a:lumOff val="25000"/>
                  </a:prstClr>
                </a:solidFill>
                <a:latin typeface="Calibri"/>
              </a:rPr>
              <a:t>”,</a:t>
            </a:r>
            <a:r>
              <a:rPr lang="el-GR" sz="1100" dirty="0" smtClean="0">
                <a:solidFill>
                  <a:prstClr val="black">
                    <a:lumMod val="75000"/>
                    <a:lumOff val="25000"/>
                  </a:prstClr>
                </a:solidFill>
                <a:latin typeface="Calibri"/>
              </a:rPr>
              <a:t> από </a:t>
            </a:r>
            <a:r>
              <a:rPr lang="en-US" sz="1100" dirty="0" err="1" smtClean="0">
                <a:solidFill>
                  <a:prstClr val="black"/>
                </a:solidFill>
                <a:latin typeface="Calibri"/>
                <a:hlinkClick r:id="rId9"/>
              </a:rPr>
              <a:t>Saravask</a:t>
            </a:r>
            <a:r>
              <a:rPr lang="en-US" sz="1100" dirty="0" smtClean="0">
                <a:solidFill>
                  <a:prstClr val="black">
                    <a:lumMod val="75000"/>
                    <a:lumOff val="25000"/>
                  </a:prstClr>
                </a:solidFill>
                <a:latin typeface="Calibri"/>
                <a:hlinkClick r:id="rId5"/>
              </a:rPr>
              <a:t> </a:t>
            </a:r>
            <a:r>
              <a:rPr lang="el-GR" sz="1100" dirty="0" smtClean="0">
                <a:solidFill>
                  <a:prstClr val="black">
                    <a:lumMod val="75000"/>
                    <a:lumOff val="25000"/>
                  </a:prstClr>
                </a:solidFill>
                <a:latin typeface="Calibri"/>
              </a:rPr>
              <a:t>διαθέσιμο ως κοινό κτήμα</a:t>
            </a:r>
            <a:endParaRPr lang="en-US" sz="1100" dirty="0">
              <a:solidFill>
                <a:prstClr val="black"/>
              </a:solidFill>
              <a:latin typeface="Calibri"/>
            </a:endParaRPr>
          </a:p>
        </p:txBody>
      </p:sp>
      <p:pic>
        <p:nvPicPr>
          <p:cNvPr id="14339" name="Picture 4" descr="https://encrypted-tbn2.gstatic.com/images?q=tbn:ANd9GcRnTB-D4nVPRskdSHrHpoqIJ8p4kxHGGIYVMGbRV8ZA5ei5kZ3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2801" y="1164392"/>
            <a:ext cx="2457450" cy="4095750"/>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4 - TextBox"/>
          <p:cNvSpPr txBox="1"/>
          <p:nvPr/>
        </p:nvSpPr>
        <p:spPr>
          <a:xfrm>
            <a:off x="6141370" y="5714795"/>
            <a:ext cx="2500312" cy="400110"/>
          </a:xfrm>
          <a:prstGeom prst="rect">
            <a:avLst/>
          </a:prstGeom>
          <a:solidFill>
            <a:schemeClr val="accent4">
              <a:lumMod val="75000"/>
            </a:schemeClr>
          </a:solidFill>
        </p:spPr>
        <p:txBody>
          <a:bodyPr>
            <a:spAutoFit/>
          </a:bodyPr>
          <a:lstStyle/>
          <a:p>
            <a:pPr>
              <a:defRPr/>
            </a:pPr>
            <a:r>
              <a:rPr lang="el-GR" sz="2000" dirty="0" smtClean="0">
                <a:solidFill>
                  <a:prstClr val="white"/>
                </a:solidFill>
                <a:latin typeface="Calibri"/>
              </a:rPr>
              <a:t>Μυκηναία</a:t>
            </a:r>
            <a:endParaRPr lang="el-GR" sz="2000" dirty="0">
              <a:solidFill>
                <a:prstClr val="white"/>
              </a:solidFill>
            </a:endParaRPr>
          </a:p>
        </p:txBody>
      </p:sp>
      <p:sp>
        <p:nvSpPr>
          <p:cNvPr id="13" name="Rectangle 8"/>
          <p:cNvSpPr/>
          <p:nvPr/>
        </p:nvSpPr>
        <p:spPr>
          <a:xfrm>
            <a:off x="6086755" y="5260142"/>
            <a:ext cx="2533496" cy="430887"/>
          </a:xfrm>
          <a:prstGeom prst="rect">
            <a:avLst/>
          </a:prstGeom>
        </p:spPr>
        <p:txBody>
          <a:bodyPr wrap="square">
            <a:spAutoFit/>
          </a:bodyPr>
          <a:lstStyle/>
          <a:p>
            <a:pPr algn="ctr"/>
            <a:r>
              <a:rPr lang="en-US" sz="1100" dirty="0" smtClean="0">
                <a:solidFill>
                  <a:prstClr val="black">
                    <a:lumMod val="75000"/>
                    <a:lumOff val="25000"/>
                  </a:prstClr>
                </a:solidFill>
                <a:latin typeface="Calibri"/>
              </a:rPr>
              <a:t>“</a:t>
            </a:r>
            <a:r>
              <a:rPr lang="en-US" sz="1100" dirty="0">
                <a:solidFill>
                  <a:prstClr val="black"/>
                </a:solidFill>
                <a:latin typeface="Calibri"/>
                <a:hlinkClick r:id="rId11"/>
              </a:rPr>
              <a:t>Mycenaean </a:t>
            </a:r>
            <a:r>
              <a:rPr lang="en-US" sz="1100" dirty="0" smtClean="0">
                <a:solidFill>
                  <a:prstClr val="black"/>
                </a:solidFill>
                <a:latin typeface="Calibri"/>
                <a:hlinkClick r:id="rId11"/>
              </a:rPr>
              <a:t>Woman</a:t>
            </a:r>
            <a:r>
              <a:rPr lang="en-US" sz="1100" dirty="0" smtClean="0">
                <a:solidFill>
                  <a:prstClr val="black">
                    <a:lumMod val="75000"/>
                    <a:lumOff val="25000"/>
                  </a:prstClr>
                </a:solidFill>
                <a:latin typeface="Calibri"/>
              </a:rPr>
              <a:t>”,</a:t>
            </a:r>
            <a:r>
              <a:rPr lang="el-GR" sz="1100" dirty="0" smtClean="0">
                <a:solidFill>
                  <a:prstClr val="black">
                    <a:lumMod val="75000"/>
                    <a:lumOff val="25000"/>
                  </a:prstClr>
                </a:solidFill>
                <a:latin typeface="Calibri"/>
              </a:rPr>
              <a:t> από </a:t>
            </a:r>
            <a:r>
              <a:rPr lang="en-US" sz="1100" dirty="0" err="1" smtClean="0">
                <a:solidFill>
                  <a:prstClr val="black"/>
                </a:solidFill>
                <a:latin typeface="Calibri"/>
                <a:hlinkClick r:id="rId12"/>
              </a:rPr>
              <a:t>Nergal</a:t>
            </a:r>
            <a:r>
              <a:rPr lang="en-US" sz="1100" dirty="0">
                <a:solidFill>
                  <a:prstClr val="black"/>
                </a:solidFill>
                <a:latin typeface="Calibri"/>
              </a:rPr>
              <a:t> </a:t>
            </a:r>
            <a:r>
              <a:rPr lang="el-GR" sz="1100" dirty="0" smtClean="0">
                <a:solidFill>
                  <a:prstClr val="black">
                    <a:lumMod val="75000"/>
                    <a:lumOff val="25000"/>
                  </a:prstClr>
                </a:solidFill>
                <a:latin typeface="Calibri"/>
              </a:rPr>
              <a:t>διαθέσιμο ως κοινό κτήμα</a:t>
            </a:r>
            <a:endParaRPr lang="en-US" sz="1100" dirty="0">
              <a:solidFill>
                <a:prstClr val="black"/>
              </a:solidFill>
              <a:latin typeface="Calibri"/>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a:t>
            </a:fld>
            <a:endParaRPr lang="el-GR">
              <a:solidFill>
                <a:prstClr val="black"/>
              </a:solidFill>
            </a:endParaRPr>
          </a:p>
        </p:txBody>
      </p:sp>
    </p:spTree>
    <p:extLst>
      <p:ext uri="{BB962C8B-B14F-4D97-AF65-F5344CB8AC3E}">
        <p14:creationId xmlns:p14="http://schemas.microsoft.com/office/powerpoint/2010/main" val="5004680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Autofit/>
          </a:bodyPr>
          <a:lstStyle/>
          <a:p>
            <a:r>
              <a:rPr lang="el-GR" altLang="el-GR" dirty="0"/>
              <a:t>Παραστάσεις αργαλειών -υφασμάτων</a:t>
            </a:r>
            <a:endParaRPr lang="el-GR" dirty="0"/>
          </a:p>
        </p:txBody>
      </p:sp>
      <p:pic>
        <p:nvPicPr>
          <p:cNvPr id="2050" name="Picture 2" descr="Αναπαράσταση όρθιου αργαλειού από την Αίγυπτο, 1900 π. X.&#10;"/>
          <p:cNvPicPr>
            <a:picLocks noChangeAspect="1" noChangeArrowheads="1"/>
          </p:cNvPicPr>
          <p:nvPr/>
        </p:nvPicPr>
        <p:blipFill rotWithShape="1">
          <a:blip r:embed="rId3">
            <a:extLst>
              <a:ext uri="{28A0092B-C50C-407E-A947-70E740481C1C}">
                <a14:useLocalDpi xmlns:a14="http://schemas.microsoft.com/office/drawing/2010/main" val="0"/>
              </a:ext>
            </a:extLst>
          </a:blip>
          <a:srcRect b="58628"/>
          <a:stretch/>
        </p:blipFill>
        <p:spPr bwMode="auto">
          <a:xfrm>
            <a:off x="464211" y="1274513"/>
            <a:ext cx="2638425" cy="1879682"/>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4339" name="Rectangle 5"/>
          <p:cNvSpPr>
            <a:spLocks noChangeArrowheads="1"/>
          </p:cNvSpPr>
          <p:nvPr/>
        </p:nvSpPr>
        <p:spPr bwMode="auto">
          <a:xfrm>
            <a:off x="3187582" y="1274513"/>
            <a:ext cx="3152418" cy="1015663"/>
          </a:xfrm>
          <a:prstGeom prst="rect">
            <a:avLst/>
          </a:prstGeom>
          <a:solidFill>
            <a:srgbClr val="604A7B"/>
          </a:solidFill>
          <a:ln>
            <a:noFill/>
          </a:ln>
          <a:effectLst/>
          <a:extLst/>
        </p:spPr>
        <p:txBody>
          <a:bodyPr wrap="square">
            <a:spAutoFit/>
          </a:bodyPr>
          <a:lstStyle>
            <a:lvl1pPr eaLnBrk="0" hangingPunct="0">
              <a:tabLst>
                <a:tab pos="20638" algn="l"/>
              </a:tabLst>
              <a:defRPr>
                <a:solidFill>
                  <a:schemeClr val="tx1"/>
                </a:solidFill>
                <a:latin typeface="Arial" charset="0"/>
                <a:cs typeface="Arial" charset="0"/>
              </a:defRPr>
            </a:lvl1pPr>
            <a:lvl2pPr marL="742950" indent="-285750" eaLnBrk="0" hangingPunct="0">
              <a:tabLst>
                <a:tab pos="20638" algn="l"/>
              </a:tabLst>
              <a:defRPr>
                <a:solidFill>
                  <a:schemeClr val="tx1"/>
                </a:solidFill>
                <a:latin typeface="Arial" charset="0"/>
                <a:cs typeface="Arial" charset="0"/>
              </a:defRPr>
            </a:lvl2pPr>
            <a:lvl3pPr marL="1143000" indent="-228600" eaLnBrk="0" hangingPunct="0">
              <a:tabLst>
                <a:tab pos="20638" algn="l"/>
              </a:tabLst>
              <a:defRPr>
                <a:solidFill>
                  <a:schemeClr val="tx1"/>
                </a:solidFill>
                <a:latin typeface="Arial" charset="0"/>
                <a:cs typeface="Arial" charset="0"/>
              </a:defRPr>
            </a:lvl3pPr>
            <a:lvl4pPr marL="1600200" indent="-228600" eaLnBrk="0" hangingPunct="0">
              <a:tabLst>
                <a:tab pos="20638" algn="l"/>
              </a:tabLst>
              <a:defRPr>
                <a:solidFill>
                  <a:schemeClr val="tx1"/>
                </a:solidFill>
                <a:latin typeface="Arial" charset="0"/>
                <a:cs typeface="Arial" charset="0"/>
              </a:defRPr>
            </a:lvl4pPr>
            <a:lvl5pPr marL="2057400" indent="-228600" eaLnBrk="0" hangingPunct="0">
              <a:tabLst>
                <a:tab pos="2063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2063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2063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2063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20638" algn="l"/>
              </a:tabLst>
              <a:defRPr>
                <a:solidFill>
                  <a:schemeClr val="tx1"/>
                </a:solidFill>
                <a:latin typeface="Arial" charset="0"/>
                <a:cs typeface="Arial" charset="0"/>
              </a:defRPr>
            </a:lvl9pPr>
          </a:lstStyle>
          <a:p>
            <a:pPr eaLnBrk="1" hangingPunct="1"/>
            <a:r>
              <a:rPr lang="el-GR" altLang="el-GR" sz="2000" dirty="0">
                <a:solidFill>
                  <a:prstClr val="white"/>
                </a:solidFill>
                <a:latin typeface="Calibri"/>
              </a:rPr>
              <a:t>Αναπαράσταση </a:t>
            </a:r>
            <a:r>
              <a:rPr lang="el-GR" altLang="el-GR" sz="2000" dirty="0" smtClean="0">
                <a:solidFill>
                  <a:prstClr val="white"/>
                </a:solidFill>
                <a:latin typeface="Calibri"/>
              </a:rPr>
              <a:t>οριζοντίου </a:t>
            </a:r>
            <a:r>
              <a:rPr lang="el-GR" altLang="el-GR" sz="2000" dirty="0">
                <a:solidFill>
                  <a:prstClr val="white"/>
                </a:solidFill>
                <a:latin typeface="Calibri"/>
              </a:rPr>
              <a:t>αργαλειού από την Αίγυπτο, 1900 π. X.</a:t>
            </a:r>
          </a:p>
        </p:txBody>
      </p:sp>
      <p:sp>
        <p:nvSpPr>
          <p:cNvPr id="11" name="Rectangle 8"/>
          <p:cNvSpPr/>
          <p:nvPr/>
        </p:nvSpPr>
        <p:spPr>
          <a:xfrm>
            <a:off x="379267" y="3154195"/>
            <a:ext cx="2808311" cy="461665"/>
          </a:xfrm>
          <a:prstGeom prst="rect">
            <a:avLst/>
          </a:prstGeom>
        </p:spPr>
        <p:txBody>
          <a:bodyPr wrap="square">
            <a:spAutoFit/>
          </a:bodyPr>
          <a:lstStyle/>
          <a:p>
            <a:r>
              <a:rPr lang="en-US" sz="1200" dirty="0" smtClean="0">
                <a:solidFill>
                  <a:prstClr val="black">
                    <a:lumMod val="65000"/>
                    <a:lumOff val="35000"/>
                  </a:prstClr>
                </a:solidFill>
                <a:latin typeface="Calibri"/>
              </a:rPr>
              <a:t>“</a:t>
            </a:r>
            <a:r>
              <a:rPr lang="az-Cyrl-AZ" sz="1200" dirty="0">
                <a:solidFill>
                  <a:prstClr val="black">
                    <a:lumMod val="65000"/>
                    <a:lumOff val="35000"/>
                  </a:prstClr>
                </a:solidFill>
                <a:latin typeface="Calibri"/>
                <a:hlinkClick r:id="rId4"/>
              </a:rPr>
              <a:t>Вертикальный ткацкий станок </a:t>
            </a:r>
            <a:r>
              <a:rPr lang="az-Cyrl-AZ" sz="1200" dirty="0" smtClean="0">
                <a:solidFill>
                  <a:prstClr val="black">
                    <a:lumMod val="65000"/>
                    <a:lumOff val="35000"/>
                  </a:prstClr>
                </a:solidFill>
                <a:latin typeface="Calibri"/>
                <a:hlinkClick r:id="rId4"/>
              </a:rPr>
              <a:t>Египет</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smtClean="0">
                <a:solidFill>
                  <a:prstClr val="black">
                    <a:lumMod val="65000"/>
                    <a:lumOff val="35000"/>
                  </a:prstClr>
                </a:solidFill>
                <a:latin typeface="Calibri"/>
              </a:rPr>
              <a:t>Karlusa</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pic>
        <p:nvPicPr>
          <p:cNvPr id="2052" name="Picture 4" descr="Λεπτομέρεια αγγείου με παραστάσεις ενδυμάτων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1165" y="3475666"/>
            <a:ext cx="2306217" cy="2268410"/>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3" name="Rectangle 8"/>
          <p:cNvSpPr/>
          <p:nvPr/>
        </p:nvSpPr>
        <p:spPr>
          <a:xfrm>
            <a:off x="4040974" y="5729937"/>
            <a:ext cx="2431741" cy="646331"/>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lumMod val="65000"/>
                    <a:lumOff val="35000"/>
                  </a:prstClr>
                </a:solidFill>
                <a:latin typeface="Calibri"/>
                <a:hlinkClick r:id="rId6"/>
              </a:rPr>
              <a:t>Apollo black bird AM Delphi </a:t>
            </a:r>
            <a:r>
              <a:rPr lang="en-US" sz="1200" dirty="0" smtClean="0">
                <a:solidFill>
                  <a:prstClr val="black">
                    <a:lumMod val="65000"/>
                    <a:lumOff val="35000"/>
                  </a:prstClr>
                </a:solidFill>
                <a:latin typeface="Calibri"/>
                <a:hlinkClick r:id="rId6"/>
              </a:rPr>
              <a:t>8140</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a:solidFill>
                  <a:prstClr val="black">
                    <a:lumMod val="65000"/>
                    <a:lumOff val="35000"/>
                  </a:prstClr>
                </a:solidFill>
                <a:latin typeface="Calibri"/>
              </a:rPr>
              <a:t>BetacommandBot</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 </a:t>
            </a:r>
            <a:r>
              <a:rPr lang="en-US" sz="1200" dirty="0" smtClean="0">
                <a:solidFill>
                  <a:prstClr val="black">
                    <a:lumMod val="65000"/>
                    <a:lumOff val="35000"/>
                  </a:prstClr>
                </a:solidFill>
                <a:latin typeface="Calibri"/>
                <a:hlinkClick r:id="rId7"/>
              </a:rPr>
              <a:t>CC </a:t>
            </a:r>
            <a:r>
              <a:rPr lang="en-US" sz="1200" dirty="0">
                <a:solidFill>
                  <a:prstClr val="black">
                    <a:lumMod val="65000"/>
                    <a:lumOff val="35000"/>
                  </a:prstClr>
                </a:solidFill>
                <a:latin typeface="Calibri"/>
                <a:hlinkClick r:id="rId7"/>
              </a:rPr>
              <a:t>BY-SA 2.0 DE</a:t>
            </a:r>
            <a:endParaRPr lang="en-US" sz="1200" dirty="0">
              <a:solidFill>
                <a:prstClr val="black">
                  <a:lumMod val="65000"/>
                  <a:lumOff val="35000"/>
                </a:prstClr>
              </a:solidFill>
              <a:latin typeface="Calibri"/>
            </a:endParaRPr>
          </a:p>
        </p:txBody>
      </p:sp>
      <p:pic>
        <p:nvPicPr>
          <p:cNvPr id="2054" name="Picture 6" descr="Λεπτομέρεια αγγείου με παραστάσεις ενδυμάτων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2240" y="1274513"/>
            <a:ext cx="2011303" cy="4469563"/>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5" name="Rectangle 8"/>
          <p:cNvSpPr/>
          <p:nvPr/>
        </p:nvSpPr>
        <p:spPr>
          <a:xfrm>
            <a:off x="6703993" y="5714622"/>
            <a:ext cx="2116479" cy="646331"/>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lumMod val="65000"/>
                    <a:lumOff val="35000"/>
                  </a:prstClr>
                </a:solidFill>
                <a:latin typeface="Calibri"/>
                <a:hlinkClick r:id="rId9"/>
              </a:rPr>
              <a:t>Amazon trousers BM </a:t>
            </a:r>
            <a:r>
              <a:rPr lang="en-US" sz="1200" dirty="0" smtClean="0">
                <a:solidFill>
                  <a:prstClr val="black">
                    <a:lumMod val="65000"/>
                    <a:lumOff val="35000"/>
                  </a:prstClr>
                </a:solidFill>
                <a:latin typeface="Calibri"/>
                <a:hlinkClick r:id="rId9"/>
              </a:rPr>
              <a:t>VaseB673</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 </a:t>
            </a:r>
            <a:r>
              <a:rPr lang="en-US" sz="1200" dirty="0" err="1">
                <a:solidFill>
                  <a:prstClr val="black">
                    <a:lumMod val="65000"/>
                    <a:lumOff val="35000"/>
                  </a:prstClr>
                </a:solidFill>
                <a:latin typeface="Calibri"/>
              </a:rPr>
              <a:t>Jastrow</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10"/>
              </a:rPr>
              <a:t>CC BY 2.5</a:t>
            </a:r>
            <a:endParaRPr lang="en-US" sz="1200" dirty="0">
              <a:solidFill>
                <a:prstClr val="black">
                  <a:lumMod val="65000"/>
                  <a:lumOff val="35000"/>
                </a:prstClr>
              </a:solidFill>
              <a:latin typeface="Calibri"/>
            </a:endParaRPr>
          </a:p>
        </p:txBody>
      </p:sp>
      <p:sp>
        <p:nvSpPr>
          <p:cNvPr id="14342" name="5 - TextBox"/>
          <p:cNvSpPr txBox="1">
            <a:spLocks noChangeArrowheads="1"/>
          </p:cNvSpPr>
          <p:nvPr/>
        </p:nvSpPr>
        <p:spPr bwMode="auto">
          <a:xfrm>
            <a:off x="1091326" y="5036190"/>
            <a:ext cx="2915728" cy="707886"/>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Λεπτομέρειες αγγείων με παραστάσεις ενδυμάτων </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a:t>
            </a:fld>
            <a:endParaRPr lang="el-GR">
              <a:solidFill>
                <a:prstClr val="black"/>
              </a:solidFill>
            </a:endParaRPr>
          </a:p>
        </p:txBody>
      </p:sp>
    </p:spTree>
    <p:extLst>
      <p:ext uri="{BB962C8B-B14F-4D97-AF65-F5344CB8AC3E}">
        <p14:creationId xmlns:p14="http://schemas.microsoft.com/office/powerpoint/2010/main" val="35719777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Εξέλιξη </a:t>
            </a:r>
            <a:r>
              <a:rPr lang="el-GR" sz="3200" b="0" dirty="0" smtClean="0"/>
              <a:t>(3 από 3</a:t>
            </a:r>
            <a:r>
              <a:rPr lang="el-GR" sz="3200" b="0" dirty="0"/>
              <a:t>)</a:t>
            </a:r>
          </a:p>
        </p:txBody>
      </p:sp>
      <p:sp>
        <p:nvSpPr>
          <p:cNvPr id="15362" name="Content Placeholder 2"/>
          <p:cNvSpPr>
            <a:spLocks noGrp="1"/>
          </p:cNvSpPr>
          <p:nvPr>
            <p:ph idx="1"/>
          </p:nvPr>
        </p:nvSpPr>
        <p:spPr/>
        <p:txBody>
          <a:bodyPr>
            <a:normAutofit/>
          </a:bodyPr>
          <a:lstStyle/>
          <a:p>
            <a:pPr eaLnBrk="1" hangingPunct="1">
              <a:lnSpc>
                <a:spcPct val="120000"/>
              </a:lnSpc>
              <a:spcBef>
                <a:spcPts val="1200"/>
              </a:spcBef>
            </a:pPr>
            <a:r>
              <a:rPr lang="el-GR" altLang="el-GR" sz="2400" dirty="0" smtClean="0">
                <a:cs typeface="Arial" charset="0"/>
              </a:rPr>
              <a:t>Οι λαοί της Ανατολής ήταν πιο εξελιγμένοι στην υφαντουργία από ότι οι δυτικοί</a:t>
            </a:r>
            <a:r>
              <a:rPr lang="en-US" altLang="el-GR" sz="2400" dirty="0" smtClean="0">
                <a:cs typeface="Arial" charset="0"/>
              </a:rPr>
              <a:t>  </a:t>
            </a:r>
            <a:r>
              <a:rPr lang="el-GR" altLang="el-GR" sz="2400" dirty="0" smtClean="0">
                <a:cs typeface="Arial" charset="0"/>
              </a:rPr>
              <a:t>λαοί : </a:t>
            </a:r>
          </a:p>
          <a:p>
            <a:pPr lvl="1" eaLnBrk="1" hangingPunct="1">
              <a:lnSpc>
                <a:spcPct val="120000"/>
              </a:lnSpc>
              <a:spcBef>
                <a:spcPts val="1200"/>
              </a:spcBef>
            </a:pPr>
            <a:r>
              <a:rPr lang="el-GR" altLang="el-GR" sz="2400" dirty="0" smtClean="0">
                <a:cs typeface="Arial" charset="0"/>
              </a:rPr>
              <a:t>Οι λαοί γύρω από τη Μεσόγειο ύφαιναν πολλών ειδών υφάσματα, από τα πιο λεπτά ως τα πιο χονδρά, παρόλο που είχαν στη διάθεσή τους περιορισμένες πρώτες ύλες,</a:t>
            </a:r>
          </a:p>
          <a:p>
            <a:pPr lvl="1" eaLnBrk="1" hangingPunct="1">
              <a:lnSpc>
                <a:spcPct val="120000"/>
              </a:lnSpc>
              <a:spcBef>
                <a:spcPts val="1200"/>
              </a:spcBef>
            </a:pPr>
            <a:r>
              <a:rPr lang="el-GR" altLang="el-GR" sz="2400" dirty="0" smtClean="0">
                <a:cs typeface="Arial" charset="0"/>
              </a:rPr>
              <a:t>Χρησιμοποιούσαν κυρίως το μαλλί και διάφορες φυτικές ίνες. Μερικές από αυτές, όπως π.χ. της μολόχας, έδιναν υφάσματα εξαιρετικής λεπτότητας</a:t>
            </a:r>
            <a:r>
              <a:rPr lang="el-GR" altLang="el-GR" sz="2400" dirty="0">
                <a:cs typeface="Arial" charset="0"/>
              </a:rPr>
              <a:t>,</a:t>
            </a:r>
            <a:endParaRPr lang="el-GR" altLang="el-GR" sz="2400" dirty="0" smtClean="0">
              <a:cs typeface="Arial" charset="0"/>
            </a:endParaRPr>
          </a:p>
          <a:p>
            <a:pPr lvl="1" eaLnBrk="1" hangingPunct="1">
              <a:lnSpc>
                <a:spcPct val="120000"/>
              </a:lnSpc>
              <a:spcBef>
                <a:spcPts val="1200"/>
              </a:spcBef>
            </a:pPr>
            <a:r>
              <a:rPr lang="el-GR" altLang="el-GR" sz="2400" dirty="0" smtClean="0">
                <a:cs typeface="Arial" charset="0"/>
              </a:rPr>
              <a:t>Κατασκεύαζαν επίσης υφάσματα από ίνες αμιάντου, που προορίζονταν για το κάψιμο των νεκρών.</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a:t>
            </a:fld>
            <a:endParaRPr lang="el-GR">
              <a:solidFill>
                <a:prstClr val="black"/>
              </a:solidFill>
            </a:endParaRPr>
          </a:p>
        </p:txBody>
      </p:sp>
    </p:spTree>
    <p:extLst>
      <p:ext uri="{BB962C8B-B14F-4D97-AF65-F5344CB8AC3E}">
        <p14:creationId xmlns:p14="http://schemas.microsoft.com/office/powerpoint/2010/main" val="2338284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t>Μελέτη υφασμάτων</a:t>
            </a:r>
            <a:endParaRPr lang="el-GR" dirty="0"/>
          </a:p>
        </p:txBody>
      </p:sp>
      <p:sp>
        <p:nvSpPr>
          <p:cNvPr id="16386" name="2 - Θέση περιεχομένου"/>
          <p:cNvSpPr>
            <a:spLocks noGrp="1"/>
          </p:cNvSpPr>
          <p:nvPr>
            <p:ph idx="1"/>
          </p:nvPr>
        </p:nvSpPr>
        <p:spPr>
          <a:xfrm>
            <a:off x="467544" y="1048832"/>
            <a:ext cx="8229600" cy="5040560"/>
          </a:xfrm>
        </p:spPr>
        <p:txBody>
          <a:bodyPr>
            <a:normAutofit/>
          </a:bodyPr>
          <a:lstStyle/>
          <a:p>
            <a:pPr eaLnBrk="1" hangingPunct="1">
              <a:lnSpc>
                <a:spcPct val="120000"/>
              </a:lnSpc>
              <a:spcBef>
                <a:spcPts val="1200"/>
              </a:spcBef>
            </a:pPr>
            <a:r>
              <a:rPr lang="el-GR" altLang="el-GR" sz="2400" dirty="0" smtClean="0">
                <a:cs typeface="Arial" charset="0"/>
              </a:rPr>
              <a:t>Τα αρχαιολογικά υφάσματα δίνουν πολλές πληροφορίες τόσο για τα υλικά όσο και για την τεχνολογία κατασκευής των υφασμάτων αυτών.</a:t>
            </a:r>
          </a:p>
          <a:p>
            <a:pPr eaLnBrk="1" hangingPunct="1">
              <a:lnSpc>
                <a:spcPct val="120000"/>
              </a:lnSpc>
              <a:spcBef>
                <a:spcPts val="1200"/>
              </a:spcBef>
            </a:pPr>
            <a:r>
              <a:rPr lang="el-GR" altLang="el-GR" sz="2400" dirty="0" smtClean="0">
                <a:cs typeface="Arial" charset="0"/>
              </a:rPr>
              <a:t>Η μελέτη των καταλοίπων αργαλειών, </a:t>
            </a:r>
            <a:r>
              <a:rPr lang="el-GR" altLang="el-GR" sz="2400" dirty="0" err="1" smtClean="0">
                <a:cs typeface="Arial" charset="0"/>
              </a:rPr>
              <a:t>σφονδυλιών</a:t>
            </a:r>
            <a:r>
              <a:rPr lang="el-GR" altLang="el-GR" sz="2400" dirty="0" smtClean="0">
                <a:cs typeface="Arial" charset="0"/>
              </a:rPr>
              <a:t> και </a:t>
            </a:r>
            <a:r>
              <a:rPr lang="el-GR" altLang="el-GR" sz="2400" dirty="0" err="1" smtClean="0">
                <a:cs typeface="Arial" charset="0"/>
              </a:rPr>
              <a:t>αγνύθων</a:t>
            </a:r>
            <a:r>
              <a:rPr lang="el-GR" altLang="el-GR" sz="2400" dirty="0" smtClean="0">
                <a:cs typeface="Arial" charset="0"/>
              </a:rPr>
              <a:t> (υφαντικά βάρη) επιτρέπει την κατασκευή υφασμάτων με τα ίδια χαρακτηριστικά, βοηθώντας στην καλύτερη κατανόηση της εξέλιξης της υφαντικής τέχνης.</a:t>
            </a:r>
          </a:p>
        </p:txBody>
      </p:sp>
      <p:pic>
        <p:nvPicPr>
          <p:cNvPr id="5" name="Picture 10" descr="image"/>
          <p:cNvPicPr>
            <a:picLocks noChangeAspect="1" noChangeArrowheads="1"/>
          </p:cNvPicPr>
          <p:nvPr/>
        </p:nvPicPr>
        <p:blipFill>
          <a:blip r:embed="rId2">
            <a:extLst>
              <a:ext uri="{28A0092B-C50C-407E-A947-70E740481C1C}">
                <a14:useLocalDpi xmlns:a14="http://schemas.microsoft.com/office/drawing/2010/main" val="0"/>
              </a:ext>
            </a:extLst>
          </a:blip>
          <a:srcRect l="9677" r="9677"/>
          <a:stretch>
            <a:fillRect/>
          </a:stretch>
        </p:blipFill>
        <p:spPr bwMode="auto">
          <a:xfrm>
            <a:off x="1763688" y="4628236"/>
            <a:ext cx="3571875" cy="2114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5 - TextBox"/>
          <p:cNvSpPr txBox="1"/>
          <p:nvPr/>
        </p:nvSpPr>
        <p:spPr>
          <a:xfrm>
            <a:off x="5508104" y="4632463"/>
            <a:ext cx="2071688" cy="369888"/>
          </a:xfrm>
          <a:prstGeom prst="rect">
            <a:avLst/>
          </a:prstGeom>
          <a:solidFill>
            <a:schemeClr val="accent4">
              <a:lumMod val="75000"/>
            </a:schemeClr>
          </a:solidFill>
        </p:spPr>
        <p:txBody>
          <a:bodyPr>
            <a:spAutoFit/>
          </a:bodyPr>
          <a:lstStyle/>
          <a:p>
            <a:pPr>
              <a:defRPr/>
            </a:pPr>
            <a:r>
              <a:rPr lang="el-GR" dirty="0" err="1">
                <a:solidFill>
                  <a:prstClr val="white"/>
                </a:solidFill>
                <a:latin typeface="Calibri"/>
              </a:rPr>
              <a:t>Αγνύθες</a:t>
            </a:r>
            <a:r>
              <a:rPr lang="el-GR" dirty="0">
                <a:solidFill>
                  <a:prstClr val="white"/>
                </a:solidFill>
                <a:latin typeface="Calibri"/>
              </a:rPr>
              <a:t> σε χρήση.</a:t>
            </a:r>
          </a:p>
        </p:txBody>
      </p:sp>
      <p:sp>
        <p:nvSpPr>
          <p:cNvPr id="7" name="6 - Ορθογώνιο"/>
          <p:cNvSpPr>
            <a:spLocks noChangeArrowheads="1"/>
          </p:cNvSpPr>
          <p:nvPr/>
        </p:nvSpPr>
        <p:spPr bwMode="auto">
          <a:xfrm rot="16200000">
            <a:off x="4550578" y="5667273"/>
            <a:ext cx="1881335" cy="27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l-GR" sz="1200" dirty="0" smtClean="0">
                <a:solidFill>
                  <a:prstClr val="black"/>
                </a:solidFill>
                <a:latin typeface="Calibri"/>
                <a:hlinkClick r:id="rId3"/>
              </a:rPr>
              <a:t>cornellcollege.edu</a:t>
            </a:r>
            <a:endParaRPr lang="el-GR" altLang="el-GR" sz="1200" dirty="0">
              <a:solidFill>
                <a:prstClr val="black"/>
              </a:solidFill>
              <a:latin typeface="Calibri"/>
            </a:endParaRPr>
          </a:p>
        </p:txBody>
      </p:sp>
      <p:sp>
        <p:nvSpPr>
          <p:cNvPr id="3" name="Θέση αριθμού διαφάνειας 2"/>
          <p:cNvSpPr>
            <a:spLocks noGrp="1"/>
          </p:cNvSpPr>
          <p:nvPr>
            <p:ph type="sldNum" sz="quarter" idx="12"/>
          </p:nvPr>
        </p:nvSpPr>
        <p:spPr>
          <a:xfrm>
            <a:off x="6660232" y="6377661"/>
            <a:ext cx="2133600" cy="365125"/>
          </a:xfrm>
        </p:spPr>
        <p:txBody>
          <a:bodyPr/>
          <a:lstStyle/>
          <a:p>
            <a:pPr>
              <a:defRPr/>
            </a:pPr>
            <a:fld id="{7E55E3B3-0445-4CFC-BED8-763D4409E61F}" type="slidenum">
              <a:rPr lang="el-GR" smtClean="0">
                <a:solidFill>
                  <a:prstClr val="black"/>
                </a:solidFill>
              </a:rPr>
              <a:pPr>
                <a:defRPr/>
              </a:pPr>
              <a:t>15</a:t>
            </a:fld>
            <a:endParaRPr lang="el-GR">
              <a:solidFill>
                <a:prstClr val="black"/>
              </a:solidFill>
            </a:endParaRPr>
          </a:p>
        </p:txBody>
      </p:sp>
    </p:spTree>
    <p:extLst>
      <p:ext uri="{BB962C8B-B14F-4D97-AF65-F5344CB8AC3E}">
        <p14:creationId xmlns:p14="http://schemas.microsoft.com/office/powerpoint/2010/main" val="3023327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Αρχαιολογικά υφάσματα</a:t>
            </a:r>
          </a:p>
        </p:txBody>
      </p:sp>
      <p:pic>
        <p:nvPicPr>
          <p:cNvPr id="17416" name="Picture 10" descr="Ο χιονάνθρωπος των Ιταλικών  Άλπεων 3500-3000 π.Χ.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07" y="1809499"/>
            <a:ext cx="3312368" cy="4519269"/>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12" name="Rectangle 8"/>
          <p:cNvSpPr/>
          <p:nvPr/>
        </p:nvSpPr>
        <p:spPr>
          <a:xfrm>
            <a:off x="392407" y="6328768"/>
            <a:ext cx="3293568" cy="430887"/>
          </a:xfrm>
          <a:prstGeom prst="rect">
            <a:avLst/>
          </a:prstGeom>
        </p:spPr>
        <p:txBody>
          <a:bodyPr wrap="square">
            <a:spAutoFit/>
          </a:bodyPr>
          <a:lstStyle/>
          <a:p>
            <a:r>
              <a:rPr lang="en-US" sz="1100" dirty="0" smtClean="0">
                <a:solidFill>
                  <a:prstClr val="black">
                    <a:lumMod val="75000"/>
                    <a:lumOff val="25000"/>
                  </a:prstClr>
                </a:solidFill>
                <a:latin typeface="Calibri"/>
              </a:rPr>
              <a:t>“</a:t>
            </a:r>
            <a:r>
              <a:rPr lang="en-US" sz="1100" dirty="0">
                <a:solidFill>
                  <a:prstClr val="black"/>
                </a:solidFill>
                <a:latin typeface="Calibri"/>
                <a:hlinkClick r:id="rId4"/>
              </a:rPr>
              <a:t>Clothes of </a:t>
            </a:r>
            <a:r>
              <a:rPr lang="en-US" sz="1100" dirty="0" err="1">
                <a:solidFill>
                  <a:prstClr val="black"/>
                </a:solidFill>
                <a:latin typeface="Calibri"/>
                <a:hlinkClick r:id="rId4"/>
              </a:rPr>
              <a:t>Ötzi</a:t>
            </a:r>
            <a:r>
              <a:rPr lang="en-US" sz="1100" dirty="0">
                <a:solidFill>
                  <a:prstClr val="black"/>
                </a:solidFill>
                <a:latin typeface="Calibri"/>
                <a:hlinkClick r:id="rId4"/>
              </a:rPr>
              <a:t>, </a:t>
            </a:r>
            <a:r>
              <a:rPr lang="en-US" sz="1100" dirty="0" err="1">
                <a:solidFill>
                  <a:prstClr val="black"/>
                </a:solidFill>
                <a:latin typeface="Calibri"/>
                <a:hlinkClick r:id="rId4"/>
              </a:rPr>
              <a:t>Naturhistorisches</a:t>
            </a:r>
            <a:r>
              <a:rPr lang="en-US" sz="1100" dirty="0">
                <a:solidFill>
                  <a:prstClr val="black"/>
                </a:solidFill>
                <a:latin typeface="Calibri"/>
                <a:hlinkClick r:id="rId4"/>
              </a:rPr>
              <a:t> Museum </a:t>
            </a:r>
            <a:r>
              <a:rPr lang="en-US" sz="1100" dirty="0" smtClean="0">
                <a:solidFill>
                  <a:prstClr val="black"/>
                </a:solidFill>
                <a:latin typeface="Calibri"/>
                <a:hlinkClick r:id="rId4"/>
              </a:rPr>
              <a:t>Wien</a:t>
            </a:r>
            <a:r>
              <a:rPr lang="en-US" sz="1100" dirty="0" smtClean="0">
                <a:solidFill>
                  <a:prstClr val="black">
                    <a:lumMod val="75000"/>
                    <a:lumOff val="25000"/>
                  </a:prstClr>
                </a:solidFill>
                <a:latin typeface="Calibri"/>
              </a:rPr>
              <a:t>”,</a:t>
            </a:r>
            <a:r>
              <a:rPr lang="el-GR" sz="1100" dirty="0" smtClean="0">
                <a:solidFill>
                  <a:prstClr val="black">
                    <a:lumMod val="75000"/>
                    <a:lumOff val="25000"/>
                  </a:prstClr>
                </a:solidFill>
                <a:latin typeface="Calibri"/>
              </a:rPr>
              <a:t> από </a:t>
            </a:r>
            <a:r>
              <a:rPr lang="en-US" sz="1100" dirty="0" err="1" smtClean="0">
                <a:solidFill>
                  <a:prstClr val="black"/>
                </a:solidFill>
                <a:latin typeface="Calibri"/>
                <a:hlinkClick r:id="rId5"/>
              </a:rPr>
              <a:t>Sandstein</a:t>
            </a:r>
            <a:r>
              <a:rPr lang="en-US" sz="1100" dirty="0" smtClean="0">
                <a:solidFill>
                  <a:prstClr val="black">
                    <a:lumMod val="75000"/>
                    <a:lumOff val="25000"/>
                  </a:prstClr>
                </a:solidFill>
                <a:latin typeface="Calibri"/>
              </a:rPr>
              <a:t> </a:t>
            </a:r>
            <a:r>
              <a:rPr lang="el-GR" sz="1100" dirty="0" smtClean="0">
                <a:solidFill>
                  <a:prstClr val="black">
                    <a:lumMod val="75000"/>
                    <a:lumOff val="25000"/>
                  </a:prstClr>
                </a:solidFill>
                <a:latin typeface="Calibri"/>
              </a:rPr>
              <a:t>διαθέσιμο με άδεια</a:t>
            </a:r>
            <a:r>
              <a:rPr lang="en-US" sz="1100" dirty="0" smtClean="0">
                <a:solidFill>
                  <a:prstClr val="black">
                    <a:lumMod val="75000"/>
                    <a:lumOff val="25000"/>
                  </a:prstClr>
                </a:solidFill>
                <a:latin typeface="Calibri"/>
              </a:rPr>
              <a:t> </a:t>
            </a:r>
            <a:r>
              <a:rPr lang="el-GR" sz="1100" dirty="0" smtClean="0">
                <a:solidFill>
                  <a:prstClr val="black">
                    <a:lumMod val="75000"/>
                    <a:lumOff val="25000"/>
                  </a:prstClr>
                </a:solidFill>
                <a:latin typeface="Calibri"/>
              </a:rPr>
              <a:t> </a:t>
            </a:r>
            <a:r>
              <a:rPr lang="en-US" sz="1100" dirty="0">
                <a:solidFill>
                  <a:prstClr val="black"/>
                </a:solidFill>
                <a:latin typeface="Calibri"/>
                <a:hlinkClick r:id="rId6"/>
              </a:rPr>
              <a:t>CC BY 3.0</a:t>
            </a:r>
            <a:endParaRPr lang="en-US" sz="1100" dirty="0">
              <a:solidFill>
                <a:prstClr val="black"/>
              </a:solidFill>
              <a:latin typeface="Calibri"/>
            </a:endParaRPr>
          </a:p>
        </p:txBody>
      </p:sp>
      <p:sp>
        <p:nvSpPr>
          <p:cNvPr id="17412" name="TextBox 6"/>
          <p:cNvSpPr txBox="1">
            <a:spLocks noChangeArrowheads="1"/>
          </p:cNvSpPr>
          <p:nvPr/>
        </p:nvSpPr>
        <p:spPr bwMode="auto">
          <a:xfrm>
            <a:off x="392407" y="977844"/>
            <a:ext cx="3312368" cy="707886"/>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Ο χιονάνθρωπος των Ιταλικών  Άλπεων 3500-3000 </a:t>
            </a:r>
            <a:r>
              <a:rPr lang="el-GR" altLang="el-GR" sz="2000" dirty="0" err="1">
                <a:solidFill>
                  <a:prstClr val="white"/>
                </a:solidFill>
                <a:latin typeface="Calibri"/>
              </a:rPr>
              <a:t>π.Χ.</a:t>
            </a:r>
            <a:r>
              <a:rPr lang="el-GR" altLang="el-GR" sz="2000" dirty="0">
                <a:solidFill>
                  <a:prstClr val="white"/>
                </a:solidFill>
                <a:latin typeface="Calibri"/>
              </a:rPr>
              <a:t> </a:t>
            </a:r>
          </a:p>
        </p:txBody>
      </p:sp>
      <p:pic>
        <p:nvPicPr>
          <p:cNvPr id="6146" name="Picture 2" descr="Υφαντό από λινάρι  που βρέθηκε σε Αιγυπτιακό τάφο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039" y="977844"/>
            <a:ext cx="3331066" cy="2319096"/>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6" name="Ορθογώνιο 15"/>
          <p:cNvSpPr/>
          <p:nvPr/>
        </p:nvSpPr>
        <p:spPr>
          <a:xfrm>
            <a:off x="5601337" y="3296940"/>
            <a:ext cx="1992469" cy="276999"/>
          </a:xfrm>
          <a:prstGeom prst="rect">
            <a:avLst/>
          </a:prstGeom>
        </p:spPr>
        <p:txBody>
          <a:bodyPr wrap="none">
            <a:spAutoFit/>
          </a:bodyPr>
          <a:lstStyle/>
          <a:p>
            <a:r>
              <a:rPr lang="en-US" sz="1200" dirty="0">
                <a:solidFill>
                  <a:prstClr val="black">
                    <a:lumMod val="75000"/>
                    <a:lumOff val="25000"/>
                  </a:prstClr>
                </a:solidFill>
                <a:latin typeface="Calibri"/>
                <a:hlinkClick r:id="rId8"/>
              </a:rPr>
              <a:t>Metropolitan Museum of Art</a:t>
            </a:r>
            <a:endParaRPr lang="el-GR" sz="1200" dirty="0">
              <a:solidFill>
                <a:prstClr val="black">
                  <a:lumMod val="75000"/>
                  <a:lumOff val="25000"/>
                </a:prstClr>
              </a:solidFill>
              <a:latin typeface="Calibri"/>
            </a:endParaRPr>
          </a:p>
        </p:txBody>
      </p:sp>
      <p:pic>
        <p:nvPicPr>
          <p:cNvPr id="6150" name="Picture 6" descr="Υφαντό από λινάρι  που βρέθηκε σε Αιγυπτιακό τάφο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2039" y="3594524"/>
            <a:ext cx="3331066" cy="1694680"/>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9" name="Rectangle 8">
            <a:hlinkClick r:id="rId10"/>
          </p:cNvPr>
          <p:cNvSpPr/>
          <p:nvPr/>
        </p:nvSpPr>
        <p:spPr>
          <a:xfrm>
            <a:off x="4932039" y="5298374"/>
            <a:ext cx="3331066" cy="461665"/>
          </a:xfrm>
          <a:prstGeom prst="rect">
            <a:avLst/>
          </a:prstGeom>
        </p:spPr>
        <p:txBody>
          <a:bodyPr wrap="square">
            <a:spAutoFit/>
          </a:bodyPr>
          <a:lstStyle/>
          <a:p>
            <a:r>
              <a:rPr lang="en-US" sz="1200" dirty="0" smtClean="0">
                <a:solidFill>
                  <a:prstClr val="black">
                    <a:lumMod val="65000"/>
                    <a:lumOff val="35000"/>
                  </a:prstClr>
                </a:solidFill>
                <a:latin typeface="Calibri"/>
              </a:rPr>
              <a:t>“</a:t>
            </a:r>
            <a:r>
              <a:rPr lang="en-US" sz="1200" dirty="0">
                <a:solidFill>
                  <a:prstClr val="black">
                    <a:lumMod val="65000"/>
                    <a:lumOff val="35000"/>
                  </a:prstClr>
                </a:solidFill>
                <a:latin typeface="Calibri"/>
                <a:hlinkClick r:id="rId11"/>
              </a:rPr>
              <a:t>KV54-Linen01 </a:t>
            </a:r>
            <a:r>
              <a:rPr lang="en-US" sz="1200" dirty="0" err="1" smtClean="0">
                <a:solidFill>
                  <a:prstClr val="black">
                    <a:lumMod val="65000"/>
                    <a:lumOff val="35000"/>
                  </a:prstClr>
                </a:solidFill>
                <a:latin typeface="Calibri"/>
                <a:hlinkClick r:id="rId11"/>
              </a:rPr>
              <a:t>MetropolitanMuseum</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 </a:t>
            </a:r>
            <a:r>
              <a:rPr lang="en-US" sz="1200" dirty="0" err="1" smtClean="0">
                <a:solidFill>
                  <a:prstClr val="black">
                    <a:lumMod val="65000"/>
                    <a:lumOff val="35000"/>
                  </a:prstClr>
                </a:solidFill>
                <a:latin typeface="Calibri"/>
              </a:rPr>
              <a:t>Captmondo</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12"/>
              </a:rPr>
              <a:t>CC BY-SA 3.0</a:t>
            </a:r>
            <a:endParaRPr lang="en-US" sz="1200" dirty="0">
              <a:solidFill>
                <a:prstClr val="black">
                  <a:lumMod val="65000"/>
                  <a:lumOff val="35000"/>
                </a:prstClr>
              </a:solidFill>
              <a:latin typeface="Calibri"/>
            </a:endParaRPr>
          </a:p>
        </p:txBody>
      </p:sp>
      <p:sp>
        <p:nvSpPr>
          <p:cNvPr id="17415" name="TextBox 6"/>
          <p:cNvSpPr txBox="1">
            <a:spLocks noChangeArrowheads="1"/>
          </p:cNvSpPr>
          <p:nvPr/>
        </p:nvSpPr>
        <p:spPr bwMode="auto">
          <a:xfrm>
            <a:off x="4932038" y="5782138"/>
            <a:ext cx="3331066" cy="969496"/>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1900" dirty="0">
                <a:solidFill>
                  <a:prstClr val="white"/>
                </a:solidFill>
                <a:latin typeface="Calibri"/>
              </a:rPr>
              <a:t>Υφαντά από λινάρι  που βρέθηκαν σε </a:t>
            </a:r>
            <a:r>
              <a:rPr lang="el-GR" altLang="el-GR" sz="1900" dirty="0" smtClean="0">
                <a:solidFill>
                  <a:prstClr val="white"/>
                </a:solidFill>
                <a:latin typeface="Calibri"/>
              </a:rPr>
              <a:t>Αιγυπτιακούς τάφους.</a:t>
            </a:r>
            <a:endParaRPr lang="el-GR" altLang="el-GR" sz="1900" dirty="0">
              <a:solidFill>
                <a:prstClr val="white"/>
              </a:solidFill>
              <a:latin typeface="Calibri"/>
            </a:endParaRPr>
          </a:p>
        </p:txBody>
      </p:sp>
      <p:sp>
        <p:nvSpPr>
          <p:cNvPr id="4" name="Θέση αριθμού διαφάνειας 3"/>
          <p:cNvSpPr>
            <a:spLocks noGrp="1"/>
          </p:cNvSpPr>
          <p:nvPr>
            <p:ph type="sldNum" sz="quarter" idx="12"/>
          </p:nvPr>
        </p:nvSpPr>
        <p:spPr>
          <a:xfrm>
            <a:off x="6597572" y="6329325"/>
            <a:ext cx="2133600" cy="365125"/>
          </a:xfrm>
        </p:spPr>
        <p:txBody>
          <a:bodyPr/>
          <a:lstStyle/>
          <a:p>
            <a:pPr>
              <a:defRPr/>
            </a:pPr>
            <a:fld id="{7E55E3B3-0445-4CFC-BED8-763D4409E61F}" type="slidenum">
              <a:rPr lang="el-GR" smtClean="0">
                <a:solidFill>
                  <a:prstClr val="black"/>
                </a:solidFill>
              </a:rPr>
              <a:pPr>
                <a:defRPr/>
              </a:pPr>
              <a:t>16</a:t>
            </a:fld>
            <a:endParaRPr lang="el-GR" dirty="0">
              <a:solidFill>
                <a:prstClr val="black"/>
              </a:solidFill>
            </a:endParaRPr>
          </a:p>
        </p:txBody>
      </p:sp>
    </p:spTree>
    <p:extLst>
      <p:ext uri="{BB962C8B-B14F-4D97-AF65-F5344CB8AC3E}">
        <p14:creationId xmlns:p14="http://schemas.microsoft.com/office/powerpoint/2010/main" val="1644414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t>Μεσαιωνικά υφάσματα</a:t>
            </a:r>
            <a:endParaRPr lang="el-GR" dirty="0"/>
          </a:p>
        </p:txBody>
      </p:sp>
      <p:sp>
        <p:nvSpPr>
          <p:cNvPr id="18434" name="Content Placeholder 2"/>
          <p:cNvSpPr>
            <a:spLocks noGrp="1"/>
          </p:cNvSpPr>
          <p:nvPr>
            <p:ph idx="1"/>
          </p:nvPr>
        </p:nvSpPr>
        <p:spPr/>
        <p:txBody>
          <a:bodyPr>
            <a:normAutofit/>
          </a:bodyPr>
          <a:lstStyle/>
          <a:p>
            <a:pPr eaLnBrk="1" hangingPunct="1">
              <a:lnSpc>
                <a:spcPct val="120000"/>
              </a:lnSpc>
              <a:spcBef>
                <a:spcPts val="1200"/>
              </a:spcBef>
            </a:pPr>
            <a:r>
              <a:rPr lang="el-GR" altLang="el-GR" sz="2400" dirty="0" smtClean="0">
                <a:cs typeface="Arial" charset="0"/>
              </a:rPr>
              <a:t>Τα παλιότερα αντικείμενα που σώζονται είναι κυρίως εκκλησιαστικά υφάσματα, τα οποία ήταν πολύτιμα εξαιτίας των υλικών που είχαν χρησιμοποιηθεί για την κατασκευή τους, όπως χρυσός και άργυρος. </a:t>
            </a:r>
          </a:p>
          <a:p>
            <a:pPr lvl="1" eaLnBrk="1" hangingPunct="1">
              <a:lnSpc>
                <a:spcPct val="120000"/>
              </a:lnSpc>
              <a:spcBef>
                <a:spcPts val="1200"/>
              </a:spcBef>
            </a:pPr>
            <a:r>
              <a:rPr lang="el-GR" altLang="el-GR" sz="2400" dirty="0" smtClean="0">
                <a:cs typeface="Arial" charset="0"/>
              </a:rPr>
              <a:t>Βρίσκονται σε θησαυροφυλάκια μοναστηριών χρονολογούνται από τον 11</a:t>
            </a:r>
            <a:r>
              <a:rPr lang="el-GR" altLang="el-GR" sz="2400" baseline="30000" dirty="0" smtClean="0">
                <a:cs typeface="Arial" charset="0"/>
              </a:rPr>
              <a:t>ο</a:t>
            </a:r>
            <a:r>
              <a:rPr lang="el-GR" altLang="el-GR" sz="2400" dirty="0" smtClean="0">
                <a:cs typeface="Arial" charset="0"/>
              </a:rPr>
              <a:t> αιώνα και διασώθηκαν λόγω της μεγάλης θρησκευτικής αλλά και υλικής τους αξίας.</a:t>
            </a:r>
          </a:p>
          <a:p>
            <a:pPr eaLnBrk="1" hangingPunct="1">
              <a:lnSpc>
                <a:spcPct val="120000"/>
              </a:lnSpc>
              <a:spcBef>
                <a:spcPts val="1200"/>
              </a:spcBef>
            </a:pPr>
            <a:r>
              <a:rPr lang="el-GR" altLang="el-GR" sz="2400" dirty="0" smtClean="0">
                <a:cs typeface="Arial" charset="0"/>
              </a:rPr>
              <a:t>Από τον 14</a:t>
            </a:r>
            <a:r>
              <a:rPr lang="el-GR" altLang="el-GR" sz="2400" baseline="30000" dirty="0" smtClean="0">
                <a:cs typeface="Arial" charset="0"/>
              </a:rPr>
              <a:t>ο</a:t>
            </a:r>
            <a:r>
              <a:rPr lang="el-GR" altLang="el-GR" sz="2400" dirty="0" smtClean="0">
                <a:cs typeface="Arial" charset="0"/>
              </a:rPr>
              <a:t> αιώνα και μετά υπάρχουν αρκετά παραδείγματα υφαντών, βελούδων, δαντελών  αλλά και </a:t>
            </a:r>
            <a:r>
              <a:rPr lang="el-GR" altLang="el-GR" sz="2400" dirty="0" err="1" smtClean="0">
                <a:cs typeface="Arial" charset="0"/>
              </a:rPr>
              <a:t>τοιχοτάπητων</a:t>
            </a:r>
            <a:r>
              <a:rPr lang="el-GR" altLang="el-GR" sz="2400" dirty="0" smtClean="0">
                <a:cs typeface="Arial" charset="0"/>
              </a:rPr>
              <a:t>  (</a:t>
            </a:r>
            <a:r>
              <a:rPr lang="el-GR" altLang="el-GR" sz="2400" dirty="0" err="1" smtClean="0">
                <a:cs typeface="Arial" charset="0"/>
              </a:rPr>
              <a:t>ταπισερί</a:t>
            </a:r>
            <a:r>
              <a:rPr lang="el-GR" altLang="el-GR" sz="2400" dirty="0" smtClean="0">
                <a:cs typeface="Arial" charset="0"/>
              </a:rPr>
              <a:t>) που έχουν διατηρηθεί μέχρι σήμερα. </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a:t>
            </a:fld>
            <a:endParaRPr lang="el-GR">
              <a:solidFill>
                <a:prstClr val="black"/>
              </a:solidFill>
            </a:endParaRPr>
          </a:p>
        </p:txBody>
      </p:sp>
    </p:spTree>
    <p:extLst>
      <p:ext uri="{BB962C8B-B14F-4D97-AF65-F5344CB8AC3E}">
        <p14:creationId xmlns:p14="http://schemas.microsoft.com/office/powerpoint/2010/main" val="24988240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l-GR" dirty="0" smtClean="0">
                <a:solidFill>
                  <a:schemeClr val="accent4">
                    <a:lumMod val="75000"/>
                  </a:schemeClr>
                </a:solidFill>
              </a:rPr>
              <a:t>Βυζαντινά υφάσματα</a:t>
            </a:r>
            <a:endParaRPr lang="el-GR" dirty="0">
              <a:solidFill>
                <a:schemeClr val="accent4">
                  <a:lumMod val="75000"/>
                </a:schemeClr>
              </a:solidFill>
            </a:endParaRPr>
          </a:p>
        </p:txBody>
      </p:sp>
      <p:pic>
        <p:nvPicPr>
          <p:cNvPr id="20483" name="Picture 2" descr="http://upload.wikimedia.org/wikipedia/commons/thumb/c/cc/Shroud_of_Charlemagne_manufactured_in_Constantinople_814.jpg/300px-Shroud_of_Charlemagne_manufactured_in_Constantinople_814.jpg" title="Βυζαντινό ύφασμα με παράσταση τέθριππου από τον  τάφο του Καρλομάγνου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503363"/>
            <a:ext cx="3429000" cy="3497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5 - TextBox"/>
          <p:cNvSpPr txBox="1"/>
          <p:nvPr/>
        </p:nvSpPr>
        <p:spPr>
          <a:xfrm>
            <a:off x="642938" y="5152616"/>
            <a:ext cx="3461897" cy="1323439"/>
          </a:xfrm>
          <a:prstGeom prst="rect">
            <a:avLst/>
          </a:prstGeom>
          <a:solidFill>
            <a:schemeClr val="accent4">
              <a:lumMod val="75000"/>
            </a:schemeClr>
          </a:solidFill>
        </p:spPr>
        <p:txBody>
          <a:bodyPr wrap="square">
            <a:spAutoFit/>
          </a:bodyPr>
          <a:lstStyle/>
          <a:p>
            <a:pPr>
              <a:defRPr/>
            </a:pPr>
            <a:r>
              <a:rPr lang="el-GR" sz="2000" dirty="0">
                <a:solidFill>
                  <a:prstClr val="white"/>
                </a:solidFill>
                <a:latin typeface="Calibri"/>
              </a:rPr>
              <a:t>Βυζαντινό ύφασμα με παράσταση τέθριππου από τον  τάφο του Καρλομάγνου (742-814). </a:t>
            </a:r>
          </a:p>
        </p:txBody>
      </p:sp>
      <p:sp>
        <p:nvSpPr>
          <p:cNvPr id="10" name="Rectangle 8"/>
          <p:cNvSpPr/>
          <p:nvPr/>
        </p:nvSpPr>
        <p:spPr>
          <a:xfrm rot="16200000">
            <a:off x="2970554" y="2928828"/>
            <a:ext cx="2808311" cy="646331"/>
          </a:xfrm>
          <a:prstGeom prst="rect">
            <a:avLst/>
          </a:prstGeom>
        </p:spPr>
        <p:txBody>
          <a:bodyPr wrap="square">
            <a:spAutoFit/>
          </a:bodyPr>
          <a:lstStyle/>
          <a:p>
            <a:pPr algn="ctr"/>
            <a:r>
              <a:rPr lang="en-US" sz="1200" dirty="0" smtClean="0">
                <a:solidFill>
                  <a:schemeClr val="tx1">
                    <a:lumMod val="65000"/>
                    <a:lumOff val="35000"/>
                  </a:schemeClr>
                </a:solidFill>
                <a:latin typeface="Calibri"/>
              </a:rPr>
              <a:t>“</a:t>
            </a:r>
            <a:r>
              <a:rPr lang="en-US" sz="1200" dirty="0">
                <a:solidFill>
                  <a:schemeClr val="tx1">
                    <a:lumMod val="65000"/>
                    <a:lumOff val="35000"/>
                  </a:schemeClr>
                </a:solidFill>
                <a:latin typeface="Calibri"/>
                <a:hlinkClick r:id="rId3"/>
              </a:rPr>
              <a:t>Shroud of Charlemagne manufactured in Constantinople </a:t>
            </a:r>
            <a:r>
              <a:rPr lang="en-US" sz="1200" dirty="0" smtClean="0">
                <a:solidFill>
                  <a:schemeClr val="tx1">
                    <a:lumMod val="65000"/>
                    <a:lumOff val="35000"/>
                  </a:schemeClr>
                </a:solidFill>
                <a:latin typeface="Calibri"/>
                <a:hlinkClick r:id="rId3"/>
              </a:rPr>
              <a:t>814</a:t>
            </a:r>
            <a:r>
              <a:rPr lang="en-US" sz="1200" dirty="0" smtClean="0">
                <a:solidFill>
                  <a:schemeClr val="tx1">
                    <a:lumMod val="65000"/>
                    <a:lumOff val="35000"/>
                  </a:schemeClr>
                </a:solidFill>
                <a:latin typeface="Calibri"/>
              </a:rPr>
              <a:t>”,</a:t>
            </a:r>
            <a:r>
              <a:rPr lang="el-GR" sz="1200" dirty="0" smtClean="0">
                <a:solidFill>
                  <a:schemeClr val="tx1">
                    <a:lumMod val="65000"/>
                    <a:lumOff val="35000"/>
                  </a:schemeClr>
                </a:solidFill>
                <a:latin typeface="Calibri"/>
              </a:rPr>
              <a:t> από</a:t>
            </a:r>
            <a:r>
              <a:rPr lang="en-US" sz="1200" dirty="0" smtClean="0">
                <a:solidFill>
                  <a:schemeClr val="tx1">
                    <a:lumMod val="65000"/>
                    <a:lumOff val="35000"/>
                  </a:schemeClr>
                </a:solidFill>
                <a:latin typeface="Calibri"/>
              </a:rPr>
              <a:t> </a:t>
            </a:r>
            <a:r>
              <a:rPr lang="en-US" sz="1200" dirty="0">
                <a:solidFill>
                  <a:schemeClr val="tx1">
                    <a:lumMod val="65000"/>
                    <a:lumOff val="35000"/>
                  </a:schemeClr>
                </a:solidFill>
                <a:latin typeface="Calibri"/>
                <a:hlinkClick r:id="rId4"/>
              </a:rPr>
              <a:t>World </a:t>
            </a:r>
            <a:r>
              <a:rPr lang="en-US" sz="1200" dirty="0" smtClean="0">
                <a:solidFill>
                  <a:schemeClr val="tx1">
                    <a:lumMod val="65000"/>
                    <a:lumOff val="35000"/>
                  </a:schemeClr>
                </a:solidFill>
                <a:latin typeface="Calibri"/>
                <a:hlinkClick r:id="rId4"/>
              </a:rPr>
              <a:t>Imaging</a:t>
            </a:r>
            <a:r>
              <a:rPr lang="el-GR" sz="1200" dirty="0" smtClean="0">
                <a:solidFill>
                  <a:schemeClr val="tx1">
                    <a:lumMod val="65000"/>
                    <a:lumOff val="35000"/>
                  </a:schemeClr>
                </a:solidFill>
                <a:latin typeface="Calibri"/>
              </a:rPr>
              <a:t> διαθέσιμο ως κοινό κτήμα</a:t>
            </a:r>
            <a:endParaRPr lang="en-US" sz="1200" dirty="0">
              <a:solidFill>
                <a:schemeClr val="tx1">
                  <a:lumMod val="65000"/>
                  <a:lumOff val="35000"/>
                </a:schemeClr>
              </a:solidFill>
              <a:latin typeface="Calibri"/>
            </a:endParaRPr>
          </a:p>
        </p:txBody>
      </p:sp>
      <p:pic>
        <p:nvPicPr>
          <p:cNvPr id="20485" name="Picture 4" descr="http://upload.wikimedia.org/wikipedia/commons/thumb/4/4b/Gunthertuch.jpg/220px-Gunthertuch.jpg" title="Βυζαντινή ταπισερί  με παράσταση της θριαμβευτικής επιστροφής του αυτοκράτορ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1504950"/>
            <a:ext cx="3357562" cy="3495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7 - TextBox"/>
          <p:cNvSpPr txBox="1"/>
          <p:nvPr/>
        </p:nvSpPr>
        <p:spPr>
          <a:xfrm>
            <a:off x="4932040" y="5152617"/>
            <a:ext cx="3357562" cy="1323439"/>
          </a:xfrm>
          <a:prstGeom prst="rect">
            <a:avLst/>
          </a:prstGeom>
          <a:solidFill>
            <a:schemeClr val="accent4">
              <a:lumMod val="75000"/>
            </a:schemeClr>
          </a:solidFill>
        </p:spPr>
        <p:txBody>
          <a:bodyPr>
            <a:spAutoFit/>
          </a:bodyPr>
          <a:lstStyle/>
          <a:p>
            <a:pPr>
              <a:defRPr/>
            </a:pPr>
            <a:r>
              <a:rPr lang="el-GR" sz="2000" dirty="0">
                <a:solidFill>
                  <a:prstClr val="white"/>
                </a:solidFill>
                <a:latin typeface="Calibri"/>
              </a:rPr>
              <a:t>Βυζαντινή </a:t>
            </a:r>
            <a:r>
              <a:rPr lang="el-GR" sz="2000" dirty="0" err="1">
                <a:solidFill>
                  <a:prstClr val="white"/>
                </a:solidFill>
                <a:latin typeface="Calibri"/>
              </a:rPr>
              <a:t>ταπισερί</a:t>
            </a:r>
            <a:r>
              <a:rPr lang="el-GR" sz="2000" dirty="0">
                <a:solidFill>
                  <a:prstClr val="white"/>
                </a:solidFill>
                <a:latin typeface="Calibri"/>
              </a:rPr>
              <a:t>  με παράσταση της θριαμβευτικής επιστροφής του αυτοκράτορα,  (π. 970</a:t>
            </a:r>
            <a:r>
              <a:rPr lang="en-US" sz="2000" dirty="0">
                <a:solidFill>
                  <a:prstClr val="white"/>
                </a:solidFill>
                <a:latin typeface="Calibri"/>
              </a:rPr>
              <a:t>)</a:t>
            </a:r>
            <a:r>
              <a:rPr lang="el-GR" sz="2000" dirty="0">
                <a:solidFill>
                  <a:prstClr val="white"/>
                </a:solidFill>
                <a:latin typeface="Calibri"/>
              </a:rPr>
              <a:t>. </a:t>
            </a:r>
            <a:endParaRPr lang="el-GR" sz="2000" dirty="0">
              <a:solidFill>
                <a:prstClr val="black"/>
              </a:solidFill>
              <a:latin typeface="Calibri"/>
            </a:endParaRPr>
          </a:p>
        </p:txBody>
      </p:sp>
      <p:sp>
        <p:nvSpPr>
          <p:cNvPr id="11" name="Rectangle 8"/>
          <p:cNvSpPr/>
          <p:nvPr/>
        </p:nvSpPr>
        <p:spPr>
          <a:xfrm rot="16200000">
            <a:off x="7415610" y="3021160"/>
            <a:ext cx="2209649" cy="461665"/>
          </a:xfrm>
          <a:prstGeom prst="rect">
            <a:avLst/>
          </a:prstGeom>
        </p:spPr>
        <p:txBody>
          <a:bodyPr wrap="square">
            <a:spAutoFit/>
          </a:bodyPr>
          <a:lstStyle/>
          <a:p>
            <a:pPr algn="ctr"/>
            <a:r>
              <a:rPr lang="en-US" sz="1200" dirty="0" smtClean="0">
                <a:solidFill>
                  <a:schemeClr val="tx1">
                    <a:lumMod val="65000"/>
                    <a:lumOff val="35000"/>
                  </a:schemeClr>
                </a:solidFill>
                <a:latin typeface="Calibri"/>
              </a:rPr>
              <a:t>“</a:t>
            </a:r>
            <a:r>
              <a:rPr lang="en-US" sz="1200" dirty="0" smtClean="0">
                <a:solidFill>
                  <a:schemeClr val="tx1">
                    <a:lumMod val="65000"/>
                    <a:lumOff val="35000"/>
                  </a:schemeClr>
                </a:solidFill>
                <a:hlinkClick r:id="rId6"/>
              </a:rPr>
              <a:t>Gunthertuch</a:t>
            </a:r>
            <a:r>
              <a:rPr lang="en-US" sz="1200" dirty="0" smtClean="0">
                <a:solidFill>
                  <a:schemeClr val="tx1">
                    <a:lumMod val="65000"/>
                    <a:lumOff val="35000"/>
                  </a:schemeClr>
                </a:solidFill>
                <a:latin typeface="Calibri"/>
              </a:rPr>
              <a:t>”,</a:t>
            </a:r>
            <a:r>
              <a:rPr lang="el-GR" sz="1200" dirty="0" smtClean="0">
                <a:solidFill>
                  <a:schemeClr val="tx1">
                    <a:lumMod val="65000"/>
                    <a:lumOff val="35000"/>
                  </a:schemeClr>
                </a:solidFill>
                <a:latin typeface="Calibri"/>
              </a:rPr>
              <a:t> από</a:t>
            </a:r>
            <a:r>
              <a:rPr lang="en-US" sz="1200" dirty="0" smtClean="0">
                <a:solidFill>
                  <a:schemeClr val="tx1">
                    <a:lumMod val="65000"/>
                    <a:lumOff val="35000"/>
                  </a:schemeClr>
                </a:solidFill>
                <a:latin typeface="Calibri"/>
              </a:rPr>
              <a:t> </a:t>
            </a:r>
            <a:r>
              <a:rPr lang="en-US" sz="1200" dirty="0" err="1" smtClean="0">
                <a:solidFill>
                  <a:schemeClr val="tx1">
                    <a:lumMod val="65000"/>
                    <a:lumOff val="35000"/>
                  </a:schemeClr>
                </a:solidFill>
                <a:hlinkClick r:id="rId7"/>
              </a:rPr>
              <a:t>Saibo</a:t>
            </a:r>
            <a:r>
              <a:rPr lang="el-GR" sz="1200" dirty="0">
                <a:solidFill>
                  <a:schemeClr val="tx1">
                    <a:lumMod val="65000"/>
                    <a:lumOff val="35000"/>
                  </a:schemeClr>
                </a:solidFill>
                <a:hlinkClick r:id="rId7"/>
              </a:rPr>
              <a:t> </a:t>
            </a:r>
            <a:r>
              <a:rPr lang="el-GR" sz="1200" dirty="0" smtClean="0">
                <a:solidFill>
                  <a:schemeClr val="tx1">
                    <a:lumMod val="65000"/>
                    <a:lumOff val="35000"/>
                  </a:schemeClr>
                </a:solidFill>
                <a:latin typeface="Calibri"/>
              </a:rPr>
              <a:t>διαθέσιμο ως κοινό κτήμα</a:t>
            </a:r>
            <a:endParaRPr lang="en-US" sz="1200" dirty="0">
              <a:solidFill>
                <a:schemeClr val="tx1">
                  <a:lumMod val="65000"/>
                  <a:lumOff val="35000"/>
                </a:schemeClr>
              </a:solidFill>
              <a:latin typeface="Calibri"/>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18</a:t>
            </a:fld>
            <a:endParaRPr lang="el-GR">
              <a:solidFill>
                <a:prstClr val="black"/>
              </a:solidFill>
            </a:endParaRPr>
          </a:p>
        </p:txBody>
      </p:sp>
    </p:spTree>
    <p:extLst>
      <p:ext uri="{BB962C8B-B14F-4D97-AF65-F5344CB8AC3E}">
        <p14:creationId xmlns:p14="http://schemas.microsoft.com/office/powerpoint/2010/main" val="41242272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rtlCol="0">
            <a:normAutofit/>
          </a:bodyPr>
          <a:lstStyle/>
          <a:p>
            <a:pPr eaLnBrk="1" fontAlgn="auto" hangingPunct="1">
              <a:spcAft>
                <a:spcPts val="0"/>
              </a:spcAft>
              <a:defRPr/>
            </a:pPr>
            <a:r>
              <a:rPr lang="el-GR" b="1" dirty="0" smtClean="0">
                <a:solidFill>
                  <a:schemeClr val="accent4">
                    <a:lumMod val="75000"/>
                  </a:schemeClr>
                </a:solidFill>
                <a:cs typeface="Arial" pitchFamily="34" charset="0"/>
              </a:rPr>
              <a:t>Ύφασμα</a:t>
            </a:r>
          </a:p>
        </p:txBody>
      </p:sp>
      <p:sp>
        <p:nvSpPr>
          <p:cNvPr id="3075" name="Content Placeholder 2"/>
          <p:cNvSpPr>
            <a:spLocks noGrp="1"/>
          </p:cNvSpPr>
          <p:nvPr>
            <p:ph idx="1"/>
          </p:nvPr>
        </p:nvSpPr>
        <p:spPr/>
        <p:txBody>
          <a:bodyPr/>
          <a:lstStyle/>
          <a:p>
            <a:pPr>
              <a:lnSpc>
                <a:spcPct val="130000"/>
              </a:lnSpc>
              <a:spcBef>
                <a:spcPts val="1200"/>
              </a:spcBef>
            </a:pPr>
            <a:r>
              <a:rPr lang="el-GR" altLang="el-GR" sz="2600" dirty="0" smtClean="0">
                <a:cs typeface="Arial" charset="0"/>
              </a:rPr>
              <a:t>Ο όρος </a:t>
            </a:r>
            <a:r>
              <a:rPr lang="el-GR" altLang="el-GR" sz="2600" b="1" dirty="0" smtClean="0">
                <a:cs typeface="Arial" charset="0"/>
              </a:rPr>
              <a:t>ύφασμα</a:t>
            </a:r>
            <a:r>
              <a:rPr lang="el-GR" altLang="el-GR" sz="2600" dirty="0" smtClean="0">
                <a:cs typeface="Arial" charset="0"/>
              </a:rPr>
              <a:t> περιλαμβάνει όλα τα αντικείμενα που είναι κατασκευασμένα με </a:t>
            </a:r>
            <a:r>
              <a:rPr lang="el-GR" altLang="el-GR" sz="2600" b="1" dirty="0" smtClean="0">
                <a:cs typeface="Arial" charset="0"/>
              </a:rPr>
              <a:t>διαπλοκή νημάτων (ινών ή κλωστών) </a:t>
            </a:r>
            <a:r>
              <a:rPr lang="el-GR" altLang="el-GR" sz="2600" dirty="0" smtClean="0">
                <a:cs typeface="Arial" charset="0"/>
              </a:rPr>
              <a:t>με διάφορους τρόπους:</a:t>
            </a:r>
          </a:p>
          <a:p>
            <a:pPr lvl="1" eaLnBrk="1" hangingPunct="1">
              <a:lnSpc>
                <a:spcPct val="130000"/>
              </a:lnSpc>
              <a:spcBef>
                <a:spcPts val="1200"/>
              </a:spcBef>
            </a:pPr>
            <a:r>
              <a:rPr lang="el-GR" altLang="el-GR" sz="2400" dirty="0" smtClean="0">
                <a:cs typeface="Arial" charset="0"/>
              </a:rPr>
              <a:t>Ενδύματα, λινά που χρησιμοποιούνται στο νοικοκυριό, κουρτίνες, χαλιά, </a:t>
            </a:r>
            <a:r>
              <a:rPr lang="el-GR" altLang="el-GR" sz="2400" dirty="0" err="1" smtClean="0">
                <a:cs typeface="Arial" charset="0"/>
              </a:rPr>
              <a:t>τοιχοτάπητες</a:t>
            </a:r>
            <a:r>
              <a:rPr lang="el-GR" altLang="el-GR" sz="2400" dirty="0" smtClean="0">
                <a:cs typeface="Arial" charset="0"/>
              </a:rPr>
              <a:t> (</a:t>
            </a:r>
            <a:r>
              <a:rPr lang="el-GR" altLang="el-GR" sz="2400" dirty="0" err="1" smtClean="0">
                <a:cs typeface="Arial" charset="0"/>
              </a:rPr>
              <a:t>ταπισερί</a:t>
            </a:r>
            <a:r>
              <a:rPr lang="el-GR" altLang="el-GR" sz="2400" dirty="0" smtClean="0">
                <a:cs typeface="Arial" charset="0"/>
              </a:rPr>
              <a:t>), σημαίες, εκκλησιαστικά άμφια και κεντήματα, όπως</a:t>
            </a:r>
            <a:r>
              <a:rPr lang="el-GR" altLang="el-GR" sz="2400" i="1" dirty="0" smtClean="0">
                <a:cs typeface="Arial" charset="0"/>
              </a:rPr>
              <a:t> </a:t>
            </a:r>
            <a:r>
              <a:rPr lang="el-GR" altLang="el-GR" sz="2400" dirty="0" smtClean="0">
                <a:cs typeface="Arial" charset="0"/>
              </a:rPr>
              <a:t>και ορισμένα εξαρτήματα της φορεσιάς π.χ. τα μαντήλια, τα ζωνάρια αλλά και πλεχτά, δαντέλες, τσόχινα αντικείμενα κλπ.</a:t>
            </a:r>
          </a:p>
          <a:p>
            <a:pPr eaLnBrk="1" hangingPunct="1">
              <a:lnSpc>
                <a:spcPct val="130000"/>
              </a:lnSpc>
              <a:spcBef>
                <a:spcPts val="1200"/>
              </a:spcBef>
            </a:pPr>
            <a:endParaRPr lang="el-GR" altLang="el-GR" sz="28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a:t>
            </a:fld>
            <a:endParaRPr lang="el-GR">
              <a:solidFill>
                <a:prstClr val="black"/>
              </a:solidFill>
            </a:endParaRPr>
          </a:p>
        </p:txBody>
      </p:sp>
    </p:spTree>
    <p:extLst>
      <p:ext uri="{BB962C8B-B14F-4D97-AF65-F5344CB8AC3E}">
        <p14:creationId xmlns:p14="http://schemas.microsoft.com/office/powerpoint/2010/main" val="35958503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Τίτλος"/>
          <p:cNvSpPr>
            <a:spLocks noGrp="1"/>
          </p:cNvSpPr>
          <p:nvPr>
            <p:ph type="title"/>
          </p:nvPr>
        </p:nvSpPr>
        <p:spPr>
          <a:xfrm>
            <a:off x="571500" y="2857500"/>
            <a:ext cx="8229600" cy="908050"/>
          </a:xfrm>
          <a:ln>
            <a:solidFill>
              <a:schemeClr val="accent4">
                <a:lumMod val="60000"/>
                <a:lumOff val="40000"/>
              </a:schemeClr>
            </a:solidFill>
          </a:ln>
        </p:spPr>
        <p:txBody>
          <a:bodyPr/>
          <a:lstStyle/>
          <a:p>
            <a:pPr eaLnBrk="1" hangingPunct="1"/>
            <a:r>
              <a:rPr lang="el-GR" altLang="el-GR" b="1" smtClean="0">
                <a:solidFill>
                  <a:srgbClr val="604A7B"/>
                </a:solidFill>
              </a:rPr>
              <a:t>Τρόποι Κατασκευής Υφασμάτων</a:t>
            </a:r>
          </a:p>
        </p:txBody>
      </p:sp>
      <p:sp>
        <p:nvSpPr>
          <p:cNvPr id="4" name="3 - Θέση αριθμού διαφάνειας"/>
          <p:cNvSpPr>
            <a:spLocks noGrp="1"/>
          </p:cNvSpPr>
          <p:nvPr>
            <p:ph type="sldNum" sz="quarter" idx="12"/>
          </p:nvPr>
        </p:nvSpPr>
        <p:spPr/>
        <p:txBody>
          <a:bodyPr/>
          <a:lstStyle/>
          <a:p>
            <a:pPr>
              <a:defRPr/>
            </a:pPr>
            <a:fld id="{9A5AA813-FA17-4A24-B28A-B2E375FEA4F7}" type="slidenum">
              <a:rPr lang="el-GR">
                <a:solidFill>
                  <a:prstClr val="black"/>
                </a:solidFill>
              </a:rPr>
              <a:pPr>
                <a:defRPr/>
              </a:pPr>
              <a:t>19</a:t>
            </a:fld>
            <a:endParaRPr lang="el-GR">
              <a:solidFill>
                <a:prstClr val="black"/>
              </a:solidFill>
            </a:endParaRPr>
          </a:p>
        </p:txBody>
      </p:sp>
    </p:spTree>
    <p:extLst>
      <p:ext uri="{BB962C8B-B14F-4D97-AF65-F5344CB8AC3E}">
        <p14:creationId xmlns:p14="http://schemas.microsoft.com/office/powerpoint/2010/main" val="1358966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rmAutofit/>
          </a:bodyPr>
          <a:lstStyle/>
          <a:p>
            <a:r>
              <a:rPr lang="el-GR" dirty="0"/>
              <a:t>Τρόποι κατασκευής </a:t>
            </a:r>
            <a:r>
              <a:rPr lang="el-GR" dirty="0" smtClean="0"/>
              <a:t>Υφασμάτων</a:t>
            </a:r>
            <a:r>
              <a:rPr lang="en-US" dirty="0" smtClean="0"/>
              <a:t> </a:t>
            </a:r>
            <a:r>
              <a:rPr lang="el-GR" sz="3200" b="0" dirty="0" smtClean="0"/>
              <a:t>(1 από 2)</a:t>
            </a:r>
            <a:endParaRPr lang="el-GR" sz="3200" b="0" dirty="0"/>
          </a:p>
        </p:txBody>
      </p:sp>
      <p:sp>
        <p:nvSpPr>
          <p:cNvPr id="3080" name="7 - Ορθογώνιο"/>
          <p:cNvSpPr>
            <a:spLocks noChangeArrowheads="1"/>
          </p:cNvSpPr>
          <p:nvPr/>
        </p:nvSpPr>
        <p:spPr bwMode="auto">
          <a:xfrm>
            <a:off x="284206" y="1095704"/>
            <a:ext cx="4248472" cy="459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spcBef>
                <a:spcPts val="700"/>
              </a:spcBef>
              <a:buClr>
                <a:prstClr val="black"/>
              </a:buClr>
              <a:buFont typeface="Arial" panose="020B0604020202020204" pitchFamily="34" charset="0"/>
              <a:buChar char="•"/>
            </a:pPr>
            <a:r>
              <a:rPr lang="el-GR" altLang="el-GR" sz="2400" dirty="0">
                <a:solidFill>
                  <a:srgbClr val="000000"/>
                </a:solidFill>
                <a:latin typeface="Calibri"/>
              </a:rPr>
              <a:t>Ύφανση</a:t>
            </a:r>
            <a:r>
              <a:rPr lang="en-US" altLang="el-GR" sz="2400" dirty="0">
                <a:solidFill>
                  <a:srgbClr val="000000"/>
                </a:solidFill>
                <a:latin typeface="Calibri"/>
              </a:rPr>
              <a:t>,</a:t>
            </a:r>
            <a:r>
              <a:rPr lang="el-GR" altLang="el-GR" sz="2400" dirty="0">
                <a:solidFill>
                  <a:srgbClr val="000000"/>
                </a:solidFill>
                <a:latin typeface="Calibri"/>
              </a:rPr>
              <a:t> </a:t>
            </a:r>
            <a:endParaRPr lang="en-US" altLang="el-GR" sz="2400" dirty="0">
              <a:solidFill>
                <a:srgbClr val="000000"/>
              </a:solidFill>
              <a:latin typeface="Calibri"/>
            </a:endParaRPr>
          </a:p>
          <a:p>
            <a:pPr marL="342900" indent="-342900" eaLnBrk="1" hangingPunct="1">
              <a:spcBef>
                <a:spcPts val="700"/>
              </a:spcBef>
              <a:buClr>
                <a:prstClr val="black"/>
              </a:buClr>
              <a:buFont typeface="Arial" panose="020B0604020202020204" pitchFamily="34" charset="0"/>
              <a:buChar char="•"/>
            </a:pPr>
            <a:r>
              <a:rPr lang="el-GR" altLang="el-GR" sz="2400" dirty="0" err="1">
                <a:solidFill>
                  <a:srgbClr val="000000"/>
                </a:solidFill>
                <a:latin typeface="Calibri"/>
              </a:rPr>
              <a:t>Υφαντοποικιλτική</a:t>
            </a:r>
            <a:r>
              <a:rPr lang="en-US" altLang="el-GR" sz="2400" dirty="0">
                <a:solidFill>
                  <a:srgbClr val="000000"/>
                </a:solidFill>
                <a:latin typeface="Calibri"/>
              </a:rPr>
              <a:t>,</a:t>
            </a:r>
            <a:r>
              <a:rPr lang="el-GR" altLang="el-GR" sz="2400" dirty="0">
                <a:solidFill>
                  <a:srgbClr val="000000"/>
                </a:solidFill>
                <a:latin typeface="Calibri"/>
              </a:rPr>
              <a:t> </a:t>
            </a:r>
            <a:endParaRPr lang="en-US" altLang="el-GR" sz="2400" dirty="0">
              <a:solidFill>
                <a:srgbClr val="000000"/>
              </a:solidFill>
              <a:latin typeface="Calibri"/>
            </a:endParaRPr>
          </a:p>
          <a:p>
            <a:pPr marL="342900" indent="-342900" eaLnBrk="1" hangingPunct="1">
              <a:spcBef>
                <a:spcPts val="700"/>
              </a:spcBef>
              <a:buClr>
                <a:prstClr val="black"/>
              </a:buClr>
              <a:buFont typeface="Arial" panose="020B0604020202020204" pitchFamily="34" charset="0"/>
              <a:buChar char="•"/>
            </a:pPr>
            <a:r>
              <a:rPr lang="el-GR" altLang="el-GR" sz="2400" dirty="0">
                <a:solidFill>
                  <a:srgbClr val="000000"/>
                </a:solidFill>
                <a:latin typeface="Calibri"/>
              </a:rPr>
              <a:t>Ύφανση χαλιών και κιλιμιών</a:t>
            </a:r>
            <a:r>
              <a:rPr lang="en-US" altLang="el-GR" sz="2400" dirty="0">
                <a:solidFill>
                  <a:srgbClr val="000000"/>
                </a:solidFill>
                <a:latin typeface="Calibri"/>
              </a:rPr>
              <a:t>,</a:t>
            </a:r>
            <a:r>
              <a:rPr lang="el-GR" altLang="el-GR" sz="2400" dirty="0">
                <a:solidFill>
                  <a:srgbClr val="000000"/>
                </a:solidFill>
                <a:latin typeface="Calibri"/>
              </a:rPr>
              <a:t>  </a:t>
            </a:r>
            <a:endParaRPr lang="en-US" altLang="el-GR" sz="2400" dirty="0">
              <a:solidFill>
                <a:srgbClr val="000000"/>
              </a:solidFill>
              <a:latin typeface="Calibri"/>
            </a:endParaRPr>
          </a:p>
          <a:p>
            <a:pPr marL="342900" indent="-342900" eaLnBrk="1" hangingPunct="1">
              <a:spcBef>
                <a:spcPts val="700"/>
              </a:spcBef>
              <a:buClr>
                <a:prstClr val="black"/>
              </a:buClr>
              <a:buFont typeface="Arial" panose="020B0604020202020204" pitchFamily="34" charset="0"/>
              <a:buChar char="•"/>
            </a:pPr>
            <a:r>
              <a:rPr lang="el-GR" altLang="el-GR" sz="2400" dirty="0">
                <a:solidFill>
                  <a:srgbClr val="000000"/>
                </a:solidFill>
                <a:latin typeface="Calibri"/>
              </a:rPr>
              <a:t>Πλέξιμο με βελονάκι,</a:t>
            </a:r>
          </a:p>
          <a:p>
            <a:pPr marL="342900" indent="-342900" eaLnBrk="1" hangingPunct="1">
              <a:spcBef>
                <a:spcPts val="700"/>
              </a:spcBef>
              <a:buClr>
                <a:prstClr val="black"/>
              </a:buClr>
              <a:buFont typeface="Arial" panose="020B0604020202020204" pitchFamily="34" charset="0"/>
              <a:buChar char="•"/>
            </a:pPr>
            <a:r>
              <a:rPr lang="el-GR" altLang="el-GR" sz="2400" dirty="0">
                <a:solidFill>
                  <a:srgbClr val="000000"/>
                </a:solidFill>
                <a:latin typeface="Calibri"/>
              </a:rPr>
              <a:t>Πλέξιμο με βελόνες</a:t>
            </a:r>
            <a:r>
              <a:rPr lang="en-US" altLang="el-GR" sz="2400" dirty="0">
                <a:solidFill>
                  <a:srgbClr val="000000"/>
                </a:solidFill>
                <a:latin typeface="Calibri"/>
              </a:rPr>
              <a:t>,</a:t>
            </a:r>
            <a:r>
              <a:rPr lang="el-GR" altLang="el-GR" sz="2400" dirty="0">
                <a:solidFill>
                  <a:srgbClr val="000000"/>
                </a:solidFill>
                <a:latin typeface="Calibri"/>
              </a:rPr>
              <a:t> </a:t>
            </a:r>
            <a:endParaRPr lang="en-US" altLang="el-GR" sz="2400" dirty="0">
              <a:solidFill>
                <a:srgbClr val="000000"/>
              </a:solidFill>
              <a:latin typeface="Calibri"/>
            </a:endParaRPr>
          </a:p>
          <a:p>
            <a:pPr marL="342900" indent="-342900" eaLnBrk="1" hangingPunct="1">
              <a:spcBef>
                <a:spcPts val="700"/>
              </a:spcBef>
              <a:buClr>
                <a:prstClr val="black"/>
              </a:buClr>
              <a:buFont typeface="Arial" panose="020B0604020202020204" pitchFamily="34" charset="0"/>
              <a:buChar char="•"/>
            </a:pPr>
            <a:r>
              <a:rPr lang="en-US" altLang="el-GR" sz="2400" dirty="0">
                <a:solidFill>
                  <a:srgbClr val="000000"/>
                </a:solidFill>
                <a:latin typeface="Calibri"/>
              </a:rPr>
              <a:t>Sprang, </a:t>
            </a:r>
          </a:p>
          <a:p>
            <a:pPr marL="342900" indent="-342900" eaLnBrk="1" hangingPunct="1">
              <a:spcBef>
                <a:spcPts val="700"/>
              </a:spcBef>
              <a:buClr>
                <a:prstClr val="black"/>
              </a:buClr>
              <a:buFont typeface="Arial" panose="020B0604020202020204" pitchFamily="34" charset="0"/>
              <a:buChar char="•"/>
            </a:pPr>
            <a:r>
              <a:rPr lang="el-GR" altLang="el-GR" sz="2400" dirty="0">
                <a:solidFill>
                  <a:srgbClr val="000000"/>
                </a:solidFill>
                <a:latin typeface="Calibri"/>
              </a:rPr>
              <a:t>Δίχτυ - Φιλέ</a:t>
            </a:r>
            <a:r>
              <a:rPr lang="en-US" altLang="el-GR" sz="2400" dirty="0">
                <a:solidFill>
                  <a:srgbClr val="000000"/>
                </a:solidFill>
                <a:latin typeface="Calibri"/>
              </a:rPr>
              <a:t>,</a:t>
            </a:r>
            <a:r>
              <a:rPr lang="el-GR" altLang="el-GR" sz="2400" dirty="0">
                <a:solidFill>
                  <a:srgbClr val="000000"/>
                </a:solidFill>
                <a:latin typeface="Calibri"/>
              </a:rPr>
              <a:t> </a:t>
            </a:r>
            <a:endParaRPr lang="en-US" altLang="el-GR" sz="2400" dirty="0">
              <a:solidFill>
                <a:srgbClr val="000000"/>
              </a:solidFill>
              <a:latin typeface="Calibri"/>
            </a:endParaRPr>
          </a:p>
          <a:p>
            <a:pPr marL="342900" indent="-342900" eaLnBrk="1" hangingPunct="1">
              <a:spcBef>
                <a:spcPts val="700"/>
              </a:spcBef>
              <a:buClr>
                <a:prstClr val="black"/>
              </a:buClr>
              <a:buFont typeface="Arial" panose="020B0604020202020204" pitchFamily="34" charset="0"/>
              <a:buChar char="•"/>
            </a:pPr>
            <a:r>
              <a:rPr lang="el-GR" altLang="el-GR" sz="2400" dirty="0">
                <a:solidFill>
                  <a:srgbClr val="000000"/>
                </a:solidFill>
                <a:latin typeface="Calibri"/>
              </a:rPr>
              <a:t>Υφαντική με κάρτες,</a:t>
            </a:r>
            <a:endParaRPr lang="en-US" altLang="el-GR" sz="2400" dirty="0">
              <a:solidFill>
                <a:srgbClr val="000000"/>
              </a:solidFill>
              <a:latin typeface="Calibri"/>
            </a:endParaRPr>
          </a:p>
          <a:p>
            <a:pPr marL="342900" indent="-342900" eaLnBrk="1" hangingPunct="1">
              <a:spcBef>
                <a:spcPts val="700"/>
              </a:spcBef>
              <a:buClr>
                <a:prstClr val="black"/>
              </a:buClr>
              <a:buFont typeface="Arial" panose="020B0604020202020204" pitchFamily="34" charset="0"/>
              <a:buChar char="•"/>
            </a:pPr>
            <a:r>
              <a:rPr lang="el-GR" altLang="el-GR" sz="2400" dirty="0">
                <a:solidFill>
                  <a:srgbClr val="000000"/>
                </a:solidFill>
                <a:latin typeface="Calibri"/>
              </a:rPr>
              <a:t>Τσόχα</a:t>
            </a:r>
            <a:r>
              <a:rPr lang="en-US" altLang="el-GR" sz="2400" dirty="0">
                <a:solidFill>
                  <a:srgbClr val="000000"/>
                </a:solidFill>
                <a:latin typeface="Calibri"/>
              </a:rPr>
              <a:t>,</a:t>
            </a:r>
            <a:r>
              <a:rPr lang="el-GR" altLang="el-GR" sz="2400" dirty="0">
                <a:solidFill>
                  <a:srgbClr val="000000"/>
                </a:solidFill>
                <a:latin typeface="Calibri"/>
              </a:rPr>
              <a:t>  </a:t>
            </a:r>
            <a:endParaRPr lang="en-US" altLang="el-GR" sz="2400" dirty="0">
              <a:solidFill>
                <a:srgbClr val="000000"/>
              </a:solidFill>
              <a:latin typeface="Calibri"/>
            </a:endParaRPr>
          </a:p>
          <a:p>
            <a:pPr marL="342900" indent="-342900" eaLnBrk="1" hangingPunct="1">
              <a:spcBef>
                <a:spcPts val="700"/>
              </a:spcBef>
              <a:buClr>
                <a:prstClr val="black"/>
              </a:buClr>
              <a:buFont typeface="Arial" panose="020B0604020202020204" pitchFamily="34" charset="0"/>
              <a:buChar char="•"/>
            </a:pPr>
            <a:r>
              <a:rPr lang="en-US" altLang="el-GR" sz="2400" dirty="0" err="1">
                <a:solidFill>
                  <a:srgbClr val="000000"/>
                </a:solidFill>
                <a:latin typeface="Calibri"/>
              </a:rPr>
              <a:t>Barkcloth</a:t>
            </a:r>
            <a:r>
              <a:rPr lang="el-GR" altLang="el-GR" sz="2400" dirty="0">
                <a:solidFill>
                  <a:srgbClr val="000000"/>
                </a:solidFill>
                <a:latin typeface="Calibri"/>
              </a:rPr>
              <a:t>.</a:t>
            </a:r>
            <a:r>
              <a:rPr lang="en-US" altLang="el-GR" sz="2400" dirty="0">
                <a:solidFill>
                  <a:srgbClr val="000000"/>
                </a:solidFill>
                <a:latin typeface="Calibri"/>
              </a:rPr>
              <a:t> </a:t>
            </a:r>
          </a:p>
        </p:txBody>
      </p:sp>
      <p:pic>
        <p:nvPicPr>
          <p:cNvPr id="1026" name="Picture 2" descr="υφαντό&#10;"/>
          <p:cNvPicPr>
            <a:picLocks noChangeAspect="1" noChangeArrowheads="1"/>
          </p:cNvPicPr>
          <p:nvPr/>
        </p:nvPicPr>
        <p:blipFill rotWithShape="1">
          <a:blip r:embed="rId3">
            <a:extLst>
              <a:ext uri="{28A0092B-C50C-407E-A947-70E740481C1C}">
                <a14:useLocalDpi xmlns:a14="http://schemas.microsoft.com/office/drawing/2010/main" val="0"/>
              </a:ext>
            </a:extLst>
          </a:blip>
          <a:srcRect l="10601" t="14440" r="5034"/>
          <a:stretch/>
        </p:blipFill>
        <p:spPr bwMode="auto">
          <a:xfrm>
            <a:off x="4551973" y="1124744"/>
            <a:ext cx="2273740" cy="3074603"/>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3" name="Rectangle 8"/>
          <p:cNvSpPr/>
          <p:nvPr/>
        </p:nvSpPr>
        <p:spPr>
          <a:xfrm rot="16200000">
            <a:off x="5865281" y="2082912"/>
            <a:ext cx="2405303" cy="430887"/>
          </a:xfrm>
          <a:prstGeom prst="rect">
            <a:avLst/>
          </a:prstGeom>
        </p:spPr>
        <p:txBody>
          <a:bodyPr wrap="square">
            <a:spAutoFit/>
          </a:bodyPr>
          <a:lstStyle/>
          <a:p>
            <a:pPr algn="ctr"/>
            <a:r>
              <a:rPr lang="en-US" sz="1100" dirty="0" smtClean="0">
                <a:solidFill>
                  <a:prstClr val="black">
                    <a:lumMod val="65000"/>
                    <a:lumOff val="35000"/>
                  </a:prstClr>
                </a:solidFill>
                <a:latin typeface="Calibri"/>
              </a:rPr>
              <a:t>“</a:t>
            </a:r>
            <a:r>
              <a:rPr lang="en-US" sz="1100" dirty="0">
                <a:solidFill>
                  <a:prstClr val="black"/>
                </a:solidFill>
                <a:latin typeface="Calibri"/>
                <a:hlinkClick r:id="rId4"/>
              </a:rPr>
              <a:t>Weaving </a:t>
            </a:r>
            <a:r>
              <a:rPr lang="en-US" sz="1100" dirty="0" smtClean="0">
                <a:solidFill>
                  <a:prstClr val="black"/>
                </a:solidFill>
                <a:latin typeface="Calibri"/>
                <a:hlinkClick r:id="rId4"/>
              </a:rPr>
              <a:t>loom</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smtClean="0">
                <a:solidFill>
                  <a:prstClr val="black"/>
                </a:solidFill>
                <a:latin typeface="Calibri"/>
              </a:rPr>
              <a:t> </a:t>
            </a:r>
            <a:r>
              <a:rPr lang="en-US" sz="1100" dirty="0" err="1" smtClean="0">
                <a:solidFill>
                  <a:prstClr val="black"/>
                </a:solidFill>
                <a:latin typeface="Calibri"/>
                <a:hlinkClick r:id="rId4"/>
              </a:rPr>
              <a:t>yosoynuts</a:t>
            </a:r>
            <a:r>
              <a:rPr lang="el-GR" sz="1100" dirty="0" smtClean="0">
                <a:solidFill>
                  <a:prstClr val="black"/>
                </a:solidFill>
                <a:latin typeface="Calibri"/>
                <a:hlinkClick r:id="rId4"/>
              </a:rPr>
              <a:t> </a:t>
            </a:r>
            <a:r>
              <a:rPr lang="el-GR" sz="1100" dirty="0" smtClean="0">
                <a:solidFill>
                  <a:prstClr val="black">
                    <a:lumMod val="65000"/>
                    <a:lumOff val="35000"/>
                  </a:prstClr>
                </a:solidFill>
                <a:latin typeface="Calibri"/>
              </a:rPr>
              <a:t>διαθέσιμο με άδεια</a:t>
            </a:r>
            <a:r>
              <a:rPr lang="en-US" sz="1100" dirty="0" smtClean="0">
                <a:solidFill>
                  <a:prstClr val="black">
                    <a:lumMod val="65000"/>
                    <a:lumOff val="35000"/>
                  </a:prstClr>
                </a:solidFill>
                <a:latin typeface="Calibri"/>
              </a:rPr>
              <a:t> </a:t>
            </a:r>
            <a:r>
              <a:rPr lang="en-US" sz="1100" dirty="0">
                <a:solidFill>
                  <a:prstClr val="black"/>
                </a:solidFill>
                <a:latin typeface="Calibri"/>
                <a:hlinkClick r:id="rId5"/>
              </a:rPr>
              <a:t>CC BY-ND 2.0</a:t>
            </a:r>
            <a:endParaRPr lang="en-US" sz="1100" dirty="0">
              <a:solidFill>
                <a:prstClr val="black"/>
              </a:solidFill>
              <a:latin typeface="Calibri"/>
            </a:endParaRPr>
          </a:p>
        </p:txBody>
      </p:sp>
      <p:pic>
        <p:nvPicPr>
          <p:cNvPr id="1030" name="Picture 6" descr="πλεκτό με βελονάκι"/>
          <p:cNvPicPr>
            <a:picLocks noChangeAspect="1" noChangeArrowheads="1"/>
          </p:cNvPicPr>
          <p:nvPr/>
        </p:nvPicPr>
        <p:blipFill rotWithShape="1">
          <a:blip r:embed="rId6">
            <a:extLst>
              <a:ext uri="{28A0092B-C50C-407E-A947-70E740481C1C}">
                <a14:useLocalDpi xmlns:a14="http://schemas.microsoft.com/office/drawing/2010/main" val="0"/>
              </a:ext>
            </a:extLst>
          </a:blip>
          <a:stretch/>
        </p:blipFill>
        <p:spPr bwMode="auto">
          <a:xfrm>
            <a:off x="3531814" y="4260965"/>
            <a:ext cx="2494110" cy="1870583"/>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9" name="Rectangle 8"/>
          <p:cNvSpPr/>
          <p:nvPr/>
        </p:nvSpPr>
        <p:spPr>
          <a:xfrm>
            <a:off x="3531814" y="6157469"/>
            <a:ext cx="2494110"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7"/>
              </a:rPr>
              <a:t>block-stitch-1</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rPr>
              <a:t> </a:t>
            </a:r>
            <a:r>
              <a:rPr lang="en-US" sz="1200" dirty="0" smtClean="0">
                <a:solidFill>
                  <a:prstClr val="black"/>
                </a:solidFill>
                <a:latin typeface="Calibri"/>
                <a:hlinkClick r:id="rId7"/>
              </a:rPr>
              <a:t>Prudence</a:t>
            </a:r>
            <a:r>
              <a:rPr lang="el-GR" sz="1200" dirty="0" smtClean="0">
                <a:solidFill>
                  <a:prstClr val="black"/>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8"/>
              </a:rPr>
              <a:t>CC BY-NC-ND 2.0</a:t>
            </a:r>
            <a:endParaRPr lang="en-US" sz="1200" dirty="0">
              <a:solidFill>
                <a:prstClr val="black"/>
              </a:solidFill>
              <a:latin typeface="Calibri"/>
            </a:endParaRPr>
          </a:p>
        </p:txBody>
      </p:sp>
      <p:pic>
        <p:nvPicPr>
          <p:cNvPr id="4" name="Picture 2" descr="πλεκτό με βελόνες"/>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077" t="7035" r="11285"/>
          <a:stretch/>
        </p:blipFill>
        <p:spPr bwMode="auto">
          <a:xfrm>
            <a:off x="6310704" y="4260965"/>
            <a:ext cx="2556136" cy="1870583"/>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6" name="Rectangle 8"/>
          <p:cNvSpPr/>
          <p:nvPr/>
        </p:nvSpPr>
        <p:spPr>
          <a:xfrm>
            <a:off x="6310704" y="6131548"/>
            <a:ext cx="2556136" cy="400110"/>
          </a:xfrm>
          <a:prstGeom prst="rect">
            <a:avLst/>
          </a:prstGeom>
        </p:spPr>
        <p:txBody>
          <a:bodyPr wrap="square">
            <a:spAutoFit/>
          </a:bodyPr>
          <a:lstStyle/>
          <a:p>
            <a:pPr algn="ctr"/>
            <a:r>
              <a:rPr lang="en-US" sz="1000" dirty="0" smtClean="0">
                <a:solidFill>
                  <a:prstClr val="black">
                    <a:lumMod val="65000"/>
                    <a:lumOff val="35000"/>
                  </a:prstClr>
                </a:solidFill>
                <a:latin typeface="Calibri"/>
              </a:rPr>
              <a:t>“</a:t>
            </a:r>
            <a:r>
              <a:rPr lang="en-US" sz="1000" dirty="0">
                <a:solidFill>
                  <a:prstClr val="black"/>
                </a:solidFill>
                <a:latin typeface="Calibri"/>
                <a:hlinkClick r:id="rId10"/>
              </a:rPr>
              <a:t>Pink knitting in front of pink </a:t>
            </a:r>
            <a:r>
              <a:rPr lang="en-US" sz="1000" dirty="0" smtClean="0">
                <a:solidFill>
                  <a:prstClr val="black"/>
                </a:solidFill>
                <a:latin typeface="Calibri"/>
                <a:hlinkClick r:id="rId10"/>
              </a:rPr>
              <a:t>sweatshirt</a:t>
            </a:r>
            <a:r>
              <a:rPr lang="en-US" sz="1000" dirty="0" smtClean="0">
                <a:solidFill>
                  <a:prstClr val="black">
                    <a:lumMod val="65000"/>
                    <a:lumOff val="35000"/>
                  </a:prstClr>
                </a:solidFill>
                <a:latin typeface="Calibri"/>
              </a:rPr>
              <a:t>”,</a:t>
            </a:r>
            <a:r>
              <a:rPr lang="el-GR" sz="1000" dirty="0" smtClean="0">
                <a:solidFill>
                  <a:prstClr val="black">
                    <a:lumMod val="65000"/>
                    <a:lumOff val="35000"/>
                  </a:prstClr>
                </a:solidFill>
                <a:latin typeface="Calibri"/>
              </a:rPr>
              <a:t> από</a:t>
            </a:r>
            <a:r>
              <a:rPr lang="en-US" sz="1000" dirty="0" smtClean="0">
                <a:solidFill>
                  <a:prstClr val="black">
                    <a:lumMod val="65000"/>
                    <a:lumOff val="35000"/>
                  </a:prstClr>
                </a:solidFill>
                <a:latin typeface="Calibri"/>
              </a:rPr>
              <a:t> </a:t>
            </a:r>
            <a:r>
              <a:rPr lang="en-US" sz="1000" dirty="0" smtClean="0">
                <a:solidFill>
                  <a:prstClr val="black"/>
                </a:solidFill>
                <a:latin typeface="Calibri"/>
              </a:rPr>
              <a:t> </a:t>
            </a:r>
            <a:r>
              <a:rPr lang="en-US" sz="1000" dirty="0" err="1" smtClean="0">
                <a:solidFill>
                  <a:prstClr val="black"/>
                </a:solidFill>
                <a:latin typeface="Calibri"/>
                <a:hlinkClick r:id="rId11"/>
              </a:rPr>
              <a:t>Johntex</a:t>
            </a:r>
            <a:r>
              <a:rPr lang="en-US" sz="1000" dirty="0">
                <a:solidFill>
                  <a:prstClr val="black"/>
                </a:solidFill>
                <a:latin typeface="Calibri"/>
              </a:rPr>
              <a:t> </a:t>
            </a:r>
            <a:r>
              <a:rPr lang="el-GR" sz="1000" dirty="0" smtClean="0">
                <a:solidFill>
                  <a:prstClr val="black">
                    <a:lumMod val="65000"/>
                    <a:lumOff val="35000"/>
                  </a:prstClr>
                </a:solidFill>
                <a:latin typeface="Calibri"/>
              </a:rPr>
              <a:t>διαθέσιμο με άδεια</a:t>
            </a:r>
            <a:r>
              <a:rPr lang="en-US" sz="1000" dirty="0" smtClean="0">
                <a:solidFill>
                  <a:prstClr val="black">
                    <a:lumMod val="65000"/>
                    <a:lumOff val="35000"/>
                  </a:prstClr>
                </a:solidFill>
                <a:latin typeface="Calibri"/>
              </a:rPr>
              <a:t> </a:t>
            </a:r>
            <a:r>
              <a:rPr lang="en-US" sz="1000" dirty="0">
                <a:solidFill>
                  <a:prstClr val="black"/>
                </a:solidFill>
                <a:latin typeface="Calibri"/>
                <a:hlinkClick r:id="rId12"/>
              </a:rPr>
              <a:t>CC BY-SA 3.0</a:t>
            </a:r>
            <a:endParaRPr lang="en-US" sz="1000" dirty="0">
              <a:solidFill>
                <a:prstClr val="black"/>
              </a:solidFill>
              <a:latin typeface="Calibri"/>
            </a:endParaRPr>
          </a:p>
        </p:txBody>
      </p:sp>
      <p:sp>
        <p:nvSpPr>
          <p:cNvPr id="3079" name="6 - TextBox"/>
          <p:cNvSpPr txBox="1">
            <a:spLocks noChangeArrowheads="1"/>
          </p:cNvSpPr>
          <p:nvPr/>
        </p:nvSpPr>
        <p:spPr bwMode="auto">
          <a:xfrm>
            <a:off x="6919235" y="3553016"/>
            <a:ext cx="1947605" cy="646331"/>
          </a:xfrm>
          <a:prstGeom prst="rect">
            <a:avLst/>
          </a:prstGeom>
          <a:solidFill>
            <a:srgbClr val="604A7B"/>
          </a:solidFill>
          <a:ln w="19050">
            <a:noFill/>
            <a:miter lim="800000"/>
            <a:headEnd/>
            <a:tailEnd/>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dirty="0">
                <a:solidFill>
                  <a:prstClr val="white"/>
                </a:solidFill>
                <a:latin typeface="+mn-lt"/>
                <a:cs typeface="Arial" pitchFamily="34" charset="0"/>
              </a:rPr>
              <a:t>Υφαντό, πλεκτό με βελόνες, </a:t>
            </a:r>
            <a:r>
              <a:rPr lang="el-GR" altLang="el-GR" dirty="0" smtClean="0">
                <a:solidFill>
                  <a:prstClr val="white"/>
                </a:solidFill>
                <a:latin typeface="+mn-lt"/>
                <a:cs typeface="Arial" pitchFamily="34" charset="0"/>
              </a:rPr>
              <a:t>δαντέλα.</a:t>
            </a:r>
            <a:endParaRPr lang="el-GR" altLang="el-GR" dirty="0">
              <a:solidFill>
                <a:prstClr val="white"/>
              </a:solidFill>
              <a:latin typeface="+mn-lt"/>
              <a:cs typeface="Arial" pitchFamily="34" charset="0"/>
            </a:endParaRPr>
          </a:p>
        </p:txBody>
      </p:sp>
      <p:sp>
        <p:nvSpPr>
          <p:cNvPr id="2" name="Θέση αριθμού διαφάνειας 1"/>
          <p:cNvSpPr>
            <a:spLocks noGrp="1"/>
          </p:cNvSpPr>
          <p:nvPr>
            <p:ph type="sldNum" sz="quarter" idx="12"/>
          </p:nvPr>
        </p:nvSpPr>
        <p:spPr>
          <a:xfrm>
            <a:off x="6956952" y="6444417"/>
            <a:ext cx="2133600" cy="365125"/>
          </a:xfrm>
        </p:spPr>
        <p:txBody>
          <a:bodyPr/>
          <a:lstStyle/>
          <a:p>
            <a:pPr>
              <a:defRPr/>
            </a:pPr>
            <a:fld id="{7E55E3B3-0445-4CFC-BED8-763D4409E61F}" type="slidenum">
              <a:rPr lang="el-GR" smtClean="0">
                <a:solidFill>
                  <a:prstClr val="black"/>
                </a:solidFill>
              </a:rPr>
              <a:pPr>
                <a:defRPr/>
              </a:pPr>
              <a:t>20</a:t>
            </a:fld>
            <a:endParaRPr lang="el-GR" dirty="0">
              <a:solidFill>
                <a:prstClr val="black"/>
              </a:solidFill>
            </a:endParaRPr>
          </a:p>
        </p:txBody>
      </p:sp>
    </p:spTree>
    <p:extLst>
      <p:ext uri="{BB962C8B-B14F-4D97-AF65-F5344CB8AC3E}">
        <p14:creationId xmlns:p14="http://schemas.microsoft.com/office/powerpoint/2010/main" val="38628254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Τίτλος 2"/>
          <p:cNvSpPr>
            <a:spLocks noGrp="1"/>
          </p:cNvSpPr>
          <p:nvPr>
            <p:ph type="title"/>
          </p:nvPr>
        </p:nvSpPr>
        <p:spPr>
          <a:xfrm>
            <a:off x="0" y="116632"/>
            <a:ext cx="9144000" cy="908720"/>
          </a:xfrm>
        </p:spPr>
        <p:txBody>
          <a:bodyPr>
            <a:normAutofit/>
          </a:bodyPr>
          <a:lstStyle/>
          <a:p>
            <a:r>
              <a:rPr lang="el-GR" dirty="0"/>
              <a:t>Τρόποι κατασκευής </a:t>
            </a:r>
            <a:r>
              <a:rPr lang="el-GR" dirty="0" smtClean="0"/>
              <a:t>Υφασμάτων</a:t>
            </a:r>
            <a:r>
              <a:rPr lang="en-US" dirty="0" smtClean="0"/>
              <a:t> </a:t>
            </a:r>
            <a:r>
              <a:rPr lang="el-GR" sz="3200" b="0" dirty="0" smtClean="0"/>
              <a:t>(2 από 2)</a:t>
            </a:r>
            <a:endParaRPr lang="el-GR" sz="3200" b="0" dirty="0"/>
          </a:p>
        </p:txBody>
      </p:sp>
      <p:pic>
        <p:nvPicPr>
          <p:cNvPr id="2050" name="Picture 2" descr="πλεκτό δίχτυ"/>
          <p:cNvPicPr>
            <a:picLocks noChangeAspect="1" noChangeArrowheads="1"/>
          </p:cNvPicPr>
          <p:nvPr/>
        </p:nvPicPr>
        <p:blipFill rotWithShape="1">
          <a:blip r:embed="rId3">
            <a:extLst>
              <a:ext uri="{28A0092B-C50C-407E-A947-70E740481C1C}">
                <a14:useLocalDpi xmlns:a14="http://schemas.microsoft.com/office/drawing/2010/main" val="0"/>
              </a:ext>
            </a:extLst>
          </a:blip>
          <a:srcRect l="30870" t="18941" r="38391" b="11592"/>
          <a:stretch/>
        </p:blipFill>
        <p:spPr bwMode="auto">
          <a:xfrm>
            <a:off x="273948" y="1750280"/>
            <a:ext cx="2342367" cy="3533329"/>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9" name="Rectangle 8"/>
          <p:cNvSpPr/>
          <p:nvPr/>
        </p:nvSpPr>
        <p:spPr>
          <a:xfrm>
            <a:off x="289604" y="5330742"/>
            <a:ext cx="2233048" cy="461665"/>
          </a:xfrm>
          <a:prstGeom prst="rect">
            <a:avLst/>
          </a:prstGeom>
        </p:spPr>
        <p:txBody>
          <a:bodyPr wrap="square">
            <a:spAutoFit/>
          </a:bodyPr>
          <a:lstStyle/>
          <a:p>
            <a:pPr algn="ctr"/>
            <a:r>
              <a:rPr lang="en-US" sz="1200" dirty="0" smtClean="0">
                <a:solidFill>
                  <a:prstClr val="black">
                    <a:lumMod val="65000"/>
                    <a:lumOff val="35000"/>
                  </a:prstClr>
                </a:solidFill>
                <a:latin typeface="+mn-lt"/>
              </a:rPr>
              <a:t>“</a:t>
            </a:r>
            <a:r>
              <a:rPr lang="en-US" sz="1200" dirty="0" smtClean="0">
                <a:solidFill>
                  <a:prstClr val="black"/>
                </a:solidFill>
                <a:latin typeface="+mn-lt"/>
                <a:hlinkClick r:id="rId4"/>
              </a:rPr>
              <a:t>Bird netting</a:t>
            </a:r>
            <a:r>
              <a:rPr lang="en-US" sz="1200" dirty="0" smtClean="0">
                <a:solidFill>
                  <a:prstClr val="black">
                    <a:lumMod val="65000"/>
                    <a:lumOff val="35000"/>
                  </a:prstClr>
                </a:solidFill>
                <a:latin typeface="+mn-lt"/>
              </a:rPr>
              <a:t>”,</a:t>
            </a:r>
            <a:r>
              <a:rPr lang="el-GR" sz="1200" dirty="0" smtClean="0">
                <a:solidFill>
                  <a:prstClr val="black">
                    <a:lumMod val="65000"/>
                    <a:lumOff val="35000"/>
                  </a:prstClr>
                </a:solidFill>
                <a:latin typeface="+mn-lt"/>
              </a:rPr>
              <a:t> από</a:t>
            </a:r>
            <a:r>
              <a:rPr lang="en-US" sz="1200" dirty="0" smtClean="0">
                <a:solidFill>
                  <a:prstClr val="black">
                    <a:lumMod val="65000"/>
                    <a:lumOff val="35000"/>
                  </a:prstClr>
                </a:solidFill>
                <a:latin typeface="+mn-lt"/>
              </a:rPr>
              <a:t>  </a:t>
            </a:r>
            <a:r>
              <a:rPr lang="en-US" sz="1200" dirty="0" smtClean="0">
                <a:solidFill>
                  <a:prstClr val="black"/>
                </a:solidFill>
                <a:latin typeface="+mn-lt"/>
                <a:hlinkClick r:id="rId5"/>
              </a:rPr>
              <a:t>MGA73bot2</a:t>
            </a:r>
            <a:r>
              <a:rPr lang="en-US" sz="1200" dirty="0" smtClean="0">
                <a:solidFill>
                  <a:prstClr val="black">
                    <a:lumMod val="65000"/>
                    <a:lumOff val="35000"/>
                  </a:prstClr>
                </a:solidFill>
                <a:latin typeface="+mn-lt"/>
              </a:rPr>
              <a:t> </a:t>
            </a:r>
            <a:r>
              <a:rPr lang="el-GR" sz="1200" dirty="0" smtClean="0">
                <a:solidFill>
                  <a:prstClr val="black">
                    <a:lumMod val="65000"/>
                    <a:lumOff val="35000"/>
                  </a:prstClr>
                </a:solidFill>
                <a:latin typeface="+mn-lt"/>
              </a:rPr>
              <a:t>διαθέσιμο με άδεια</a:t>
            </a:r>
            <a:r>
              <a:rPr lang="en-US" sz="1200" dirty="0" smtClean="0">
                <a:solidFill>
                  <a:prstClr val="black">
                    <a:lumMod val="65000"/>
                    <a:lumOff val="35000"/>
                  </a:prstClr>
                </a:solidFill>
                <a:latin typeface="+mn-lt"/>
              </a:rPr>
              <a:t> </a:t>
            </a:r>
            <a:r>
              <a:rPr lang="en-US" sz="1200" dirty="0" smtClean="0">
                <a:solidFill>
                  <a:prstClr val="black">
                    <a:lumMod val="65000"/>
                    <a:lumOff val="35000"/>
                  </a:prstClr>
                </a:solidFill>
                <a:latin typeface="+mn-lt"/>
                <a:hlinkClick r:id="rId6"/>
              </a:rPr>
              <a:t>CC </a:t>
            </a:r>
            <a:r>
              <a:rPr lang="en-US" sz="1200" dirty="0">
                <a:solidFill>
                  <a:prstClr val="black">
                    <a:lumMod val="65000"/>
                    <a:lumOff val="35000"/>
                  </a:prstClr>
                </a:solidFill>
                <a:latin typeface="+mn-lt"/>
                <a:hlinkClick r:id="rId6"/>
              </a:rPr>
              <a:t>BY-SA 3.0</a:t>
            </a:r>
            <a:endParaRPr lang="en-US" sz="1200" dirty="0">
              <a:solidFill>
                <a:prstClr val="black">
                  <a:lumMod val="65000"/>
                  <a:lumOff val="35000"/>
                </a:prstClr>
              </a:solidFill>
              <a:latin typeface="+mn-lt"/>
            </a:endParaRPr>
          </a:p>
        </p:txBody>
      </p:sp>
      <p:pic>
        <p:nvPicPr>
          <p:cNvPr id="1028" name="Picture 4" descr="κοπανέλι"/>
          <p:cNvPicPr>
            <a:picLocks noChangeAspect="1" noChangeArrowheads="1"/>
          </p:cNvPicPr>
          <p:nvPr/>
        </p:nvPicPr>
        <p:blipFill rotWithShape="1">
          <a:blip r:embed="rId7">
            <a:extLst>
              <a:ext uri="{28A0092B-C50C-407E-A947-70E740481C1C}">
                <a14:useLocalDpi xmlns:a14="http://schemas.microsoft.com/office/drawing/2010/main" val="0"/>
              </a:ext>
            </a:extLst>
          </a:blip>
          <a:srcRect t="39661"/>
          <a:stretch/>
        </p:blipFill>
        <p:spPr bwMode="auto">
          <a:xfrm>
            <a:off x="2822928" y="1750280"/>
            <a:ext cx="3332323" cy="2978821"/>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5" name="Rectangle 8"/>
          <p:cNvSpPr/>
          <p:nvPr/>
        </p:nvSpPr>
        <p:spPr>
          <a:xfrm>
            <a:off x="2915770" y="4775777"/>
            <a:ext cx="3198413" cy="1015663"/>
          </a:xfrm>
          <a:prstGeom prst="rect">
            <a:avLst/>
          </a:prstGeom>
        </p:spPr>
        <p:txBody>
          <a:bodyPr wrap="square">
            <a:spAutoFit/>
          </a:bodyPr>
          <a:lstStyle/>
          <a:p>
            <a:pPr algn="ctr"/>
            <a:r>
              <a:rPr lang="en-US" sz="1200" dirty="0" smtClean="0">
                <a:solidFill>
                  <a:prstClr val="black">
                    <a:lumMod val="65000"/>
                    <a:lumOff val="35000"/>
                  </a:prstClr>
                </a:solidFill>
                <a:latin typeface="+mn-lt"/>
              </a:rPr>
              <a:t>“</a:t>
            </a:r>
            <a:r>
              <a:rPr lang="en-US" sz="1200" dirty="0">
                <a:solidFill>
                  <a:prstClr val="black">
                    <a:lumMod val="65000"/>
                    <a:lumOff val="35000"/>
                  </a:prstClr>
                </a:solidFill>
                <a:latin typeface="+mn-lt"/>
                <a:hlinkClick r:id="rId8"/>
              </a:rPr>
              <a:t>MAKING "BOHEMIAN LACE" IS A TRADITION AND CRAFT HANDED DOWN THROUGH GENERATIONS OF WOMEN LIVING IN NEW ULM... - NARA - </a:t>
            </a:r>
            <a:r>
              <a:rPr lang="en-US" sz="1200" dirty="0" smtClean="0">
                <a:solidFill>
                  <a:prstClr val="black">
                    <a:lumMod val="65000"/>
                    <a:lumOff val="35000"/>
                  </a:prstClr>
                </a:solidFill>
                <a:latin typeface="+mn-lt"/>
                <a:hlinkClick r:id="rId8"/>
              </a:rPr>
              <a:t>558343</a:t>
            </a:r>
            <a:r>
              <a:rPr lang="en-US" sz="1200" dirty="0" smtClean="0">
                <a:solidFill>
                  <a:prstClr val="black">
                    <a:lumMod val="65000"/>
                    <a:lumOff val="35000"/>
                  </a:prstClr>
                </a:solidFill>
                <a:latin typeface="+mn-lt"/>
              </a:rPr>
              <a:t>”,</a:t>
            </a:r>
            <a:r>
              <a:rPr lang="el-GR" sz="1200" dirty="0" smtClean="0">
                <a:solidFill>
                  <a:prstClr val="black">
                    <a:lumMod val="65000"/>
                    <a:lumOff val="35000"/>
                  </a:prstClr>
                </a:solidFill>
                <a:latin typeface="+mn-lt"/>
              </a:rPr>
              <a:t> από</a:t>
            </a:r>
            <a:r>
              <a:rPr lang="en-US" sz="1200" dirty="0" smtClean="0">
                <a:solidFill>
                  <a:prstClr val="black">
                    <a:lumMod val="65000"/>
                    <a:lumOff val="35000"/>
                  </a:prstClr>
                </a:solidFill>
                <a:latin typeface="+mn-lt"/>
              </a:rPr>
              <a:t> </a:t>
            </a:r>
            <a:r>
              <a:rPr lang="en-US" sz="1200" dirty="0" smtClean="0">
                <a:solidFill>
                  <a:prstClr val="black">
                    <a:lumMod val="65000"/>
                    <a:lumOff val="35000"/>
                  </a:prstClr>
                </a:solidFill>
                <a:latin typeface="+mn-lt"/>
                <a:hlinkClick r:id="rId9"/>
              </a:rPr>
              <a:t> </a:t>
            </a:r>
            <a:r>
              <a:rPr lang="en-US" sz="1200" dirty="0">
                <a:solidFill>
                  <a:prstClr val="black">
                    <a:lumMod val="65000"/>
                    <a:lumOff val="35000"/>
                  </a:prstClr>
                </a:solidFill>
                <a:latin typeface="+mn-lt"/>
                <a:hlinkClick r:id="rId9"/>
              </a:rPr>
              <a:t>US National Archives </a:t>
            </a:r>
            <a:r>
              <a:rPr lang="en-US" sz="1200" dirty="0" smtClean="0">
                <a:solidFill>
                  <a:prstClr val="black">
                    <a:lumMod val="65000"/>
                    <a:lumOff val="35000"/>
                  </a:prstClr>
                </a:solidFill>
                <a:latin typeface="+mn-lt"/>
                <a:hlinkClick r:id="rId9"/>
              </a:rPr>
              <a:t>bot</a:t>
            </a:r>
            <a:r>
              <a:rPr lang="el-GR" sz="1200" dirty="0" smtClean="0">
                <a:solidFill>
                  <a:prstClr val="black">
                    <a:lumMod val="65000"/>
                    <a:lumOff val="35000"/>
                  </a:prstClr>
                </a:solidFill>
                <a:latin typeface="+mn-lt"/>
                <a:hlinkClick r:id="rId9"/>
              </a:rPr>
              <a:t> </a:t>
            </a:r>
            <a:r>
              <a:rPr lang="el-GR" sz="1200" dirty="0" smtClean="0">
                <a:solidFill>
                  <a:prstClr val="black">
                    <a:lumMod val="65000"/>
                    <a:lumOff val="35000"/>
                  </a:prstClr>
                </a:solidFill>
                <a:latin typeface="+mn-lt"/>
              </a:rPr>
              <a:t>διαθέσιμο ως κοινό κτήμα</a:t>
            </a:r>
            <a:endParaRPr lang="en-US" sz="1200" dirty="0">
              <a:solidFill>
                <a:prstClr val="black">
                  <a:lumMod val="65000"/>
                  <a:lumOff val="35000"/>
                </a:prstClr>
              </a:solidFill>
              <a:latin typeface="+mn-lt"/>
            </a:endParaRPr>
          </a:p>
        </p:txBody>
      </p:sp>
      <p:pic>
        <p:nvPicPr>
          <p:cNvPr id="5" name="Picture 4" descr="σχήμα είδους πλέξης"/>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69626" y="1750280"/>
            <a:ext cx="2772372" cy="2056921"/>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7" name="Rectangle 8"/>
          <p:cNvSpPr/>
          <p:nvPr/>
        </p:nvSpPr>
        <p:spPr>
          <a:xfrm>
            <a:off x="6221987" y="3807201"/>
            <a:ext cx="2820011" cy="461665"/>
          </a:xfrm>
          <a:prstGeom prst="rect">
            <a:avLst/>
          </a:prstGeom>
        </p:spPr>
        <p:txBody>
          <a:bodyPr wrap="square">
            <a:spAutoFit/>
          </a:bodyPr>
          <a:lstStyle/>
          <a:p>
            <a:r>
              <a:rPr lang="en-US" sz="1200" dirty="0" smtClean="0">
                <a:solidFill>
                  <a:prstClr val="black">
                    <a:lumMod val="65000"/>
                    <a:lumOff val="35000"/>
                  </a:prstClr>
                </a:solidFill>
                <a:latin typeface="Calibri"/>
              </a:rPr>
              <a:t>“</a:t>
            </a:r>
            <a:r>
              <a:rPr lang="en-US" sz="1200" dirty="0" smtClean="0">
                <a:solidFill>
                  <a:prstClr val="black">
                    <a:lumMod val="65000"/>
                    <a:lumOff val="35000"/>
                  </a:prstClr>
                </a:solidFill>
                <a:latin typeface="Calibri"/>
                <a:hlinkClick r:id="rId11"/>
              </a:rPr>
              <a:t>Knit-schematic</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smtClean="0">
                <a:solidFill>
                  <a:prstClr val="black">
                    <a:lumMod val="65000"/>
                    <a:lumOff val="35000"/>
                  </a:prstClr>
                </a:solidFill>
                <a:latin typeface="Calibri"/>
              </a:rPr>
              <a:t>Blahedo</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smtClean="0">
                <a:solidFill>
                  <a:prstClr val="black">
                    <a:lumMod val="65000"/>
                    <a:lumOff val="35000"/>
                  </a:prstClr>
                </a:solidFill>
                <a:latin typeface="Calibri"/>
                <a:hlinkClick r:id="rId6"/>
              </a:rPr>
              <a:t>CC </a:t>
            </a:r>
            <a:r>
              <a:rPr lang="en-US" sz="1200" dirty="0">
                <a:solidFill>
                  <a:prstClr val="black">
                    <a:lumMod val="65000"/>
                    <a:lumOff val="35000"/>
                  </a:prstClr>
                </a:solidFill>
                <a:latin typeface="Calibri"/>
                <a:hlinkClick r:id="rId6"/>
              </a:rPr>
              <a:t>BY-SA 3.0</a:t>
            </a:r>
            <a:endParaRPr lang="en-US" sz="1200" dirty="0">
              <a:solidFill>
                <a:prstClr val="black">
                  <a:lumMod val="65000"/>
                  <a:lumOff val="35000"/>
                </a:prstClr>
              </a:solidFill>
              <a:latin typeface="Calibri"/>
            </a:endParaRPr>
          </a:p>
        </p:txBody>
      </p:sp>
      <p:sp>
        <p:nvSpPr>
          <p:cNvPr id="3079" name="6 - TextBox"/>
          <p:cNvSpPr txBox="1">
            <a:spLocks noChangeArrowheads="1"/>
          </p:cNvSpPr>
          <p:nvPr/>
        </p:nvSpPr>
        <p:spPr bwMode="auto">
          <a:xfrm>
            <a:off x="6269626" y="4328991"/>
            <a:ext cx="2262200" cy="400110"/>
          </a:xfrm>
          <a:prstGeom prst="rect">
            <a:avLst/>
          </a:prstGeom>
          <a:solidFill>
            <a:srgbClr val="604A7B"/>
          </a:solidFill>
          <a:ln w="19050">
            <a:noFill/>
            <a:miter lim="800000"/>
            <a:headEnd/>
            <a:tailEnd/>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err="1" smtClean="0">
                <a:solidFill>
                  <a:prstClr val="white"/>
                </a:solidFill>
                <a:latin typeface="Arial" pitchFamily="34" charset="0"/>
                <a:cs typeface="Arial" pitchFamily="34" charset="0"/>
              </a:rPr>
              <a:t>Κοπανέλι</a:t>
            </a:r>
            <a:r>
              <a:rPr lang="el-GR" altLang="el-GR" sz="2000" dirty="0">
                <a:solidFill>
                  <a:prstClr val="white"/>
                </a:solidFill>
                <a:latin typeface="Arial" pitchFamily="34" charset="0"/>
                <a:cs typeface="Arial" pitchFamily="34" charset="0"/>
              </a:rPr>
              <a:t>, δίχτυ.</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a:t>
            </a:fld>
            <a:endParaRPr lang="el-GR">
              <a:solidFill>
                <a:prstClr val="black"/>
              </a:solidFill>
            </a:endParaRPr>
          </a:p>
        </p:txBody>
      </p:sp>
    </p:spTree>
    <p:extLst>
      <p:ext uri="{BB962C8B-B14F-4D97-AF65-F5344CB8AC3E}">
        <p14:creationId xmlns:p14="http://schemas.microsoft.com/office/powerpoint/2010/main" val="1978731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Υφαντική </a:t>
            </a:r>
            <a:r>
              <a:rPr lang="el-GR" sz="3200" b="0" dirty="0" smtClean="0"/>
              <a:t>(1 από 6) </a:t>
            </a:r>
            <a:endParaRPr lang="el-GR" sz="3200" b="0" dirty="0"/>
          </a:p>
        </p:txBody>
      </p:sp>
      <p:sp>
        <p:nvSpPr>
          <p:cNvPr id="4099" name="2 - Θέση περιεχομένου"/>
          <p:cNvSpPr>
            <a:spLocks noGrp="1"/>
          </p:cNvSpPr>
          <p:nvPr>
            <p:ph idx="1"/>
          </p:nvPr>
        </p:nvSpPr>
        <p:spPr/>
        <p:txBody>
          <a:bodyPr>
            <a:normAutofit/>
          </a:bodyPr>
          <a:lstStyle/>
          <a:p>
            <a:pPr marL="0" indent="363538" eaLnBrk="1" hangingPunct="1">
              <a:lnSpc>
                <a:spcPct val="150000"/>
              </a:lnSpc>
              <a:spcBef>
                <a:spcPts val="1200"/>
              </a:spcBef>
              <a:buFont typeface="Arial" charset="0"/>
              <a:buNone/>
            </a:pPr>
            <a:r>
              <a:rPr lang="el-GR" altLang="el-GR" sz="2400" dirty="0" smtClean="0">
                <a:cs typeface="Arial" charset="0"/>
              </a:rPr>
              <a:t>Η υφαντική</a:t>
            </a:r>
            <a:r>
              <a:rPr lang="en-US" altLang="el-GR" sz="2400" dirty="0" smtClean="0">
                <a:cs typeface="Arial" charset="0"/>
              </a:rPr>
              <a:t> </a:t>
            </a:r>
            <a:r>
              <a:rPr lang="el-GR" altLang="el-GR" sz="2400" dirty="0" smtClean="0">
                <a:cs typeface="Arial" charset="0"/>
              </a:rPr>
              <a:t>είναι η διαδικασία της διαπλοκής των νημάτων για την παραγωγή του υφάσματος, αλλά ταυτόχρονα δηλώνει και ολόκληρο τον κύκλο παραγωγής των υφασμάτων, περιλαμβάνοντας δηλαδή και διάφορες επιμέρους τεχνικές, όπως η νηματουργία και η βαφική.</a:t>
            </a:r>
          </a:p>
          <a:p>
            <a:pPr algn="just" eaLnBrk="1" hangingPunct="1">
              <a:lnSpc>
                <a:spcPct val="150000"/>
              </a:lnSpc>
              <a:spcBef>
                <a:spcPts val="1200"/>
              </a:spcBef>
              <a:buFont typeface="Arial" charset="0"/>
              <a:buNone/>
            </a:pPr>
            <a:endParaRPr lang="el-GR" altLang="el-GR" sz="2400" dirty="0" smtClean="0">
              <a:cs typeface="Arial" charset="0"/>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22</a:t>
            </a:fld>
            <a:endParaRPr lang="el-GR">
              <a:solidFill>
                <a:prstClr val="black"/>
              </a:solidFill>
            </a:endParaRPr>
          </a:p>
        </p:txBody>
      </p:sp>
    </p:spTree>
    <p:extLst>
      <p:ext uri="{BB962C8B-B14F-4D97-AF65-F5344CB8AC3E}">
        <p14:creationId xmlns:p14="http://schemas.microsoft.com/office/powerpoint/2010/main" val="2744905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8064A2">
                    <a:lumMod val="75000"/>
                  </a:srgbClr>
                </a:solidFill>
              </a:rPr>
              <a:t>Υφαντική </a:t>
            </a:r>
            <a:r>
              <a:rPr lang="el-GR" sz="3200" b="0" dirty="0" smtClean="0">
                <a:solidFill>
                  <a:srgbClr val="8064A2">
                    <a:lumMod val="75000"/>
                  </a:srgbClr>
                </a:solidFill>
              </a:rPr>
              <a:t>(2 </a:t>
            </a:r>
            <a:r>
              <a:rPr lang="el-GR" sz="3200" b="0" dirty="0">
                <a:solidFill>
                  <a:srgbClr val="8064A2">
                    <a:lumMod val="75000"/>
                  </a:srgbClr>
                </a:solidFill>
              </a:rPr>
              <a:t>από </a:t>
            </a:r>
            <a:r>
              <a:rPr lang="el-GR" sz="3200" b="0" dirty="0" smtClean="0">
                <a:solidFill>
                  <a:srgbClr val="8064A2">
                    <a:lumMod val="75000"/>
                  </a:srgbClr>
                </a:solidFill>
              </a:rPr>
              <a:t>6) </a:t>
            </a:r>
            <a:endParaRPr lang="el-GR" b="0" dirty="0"/>
          </a:p>
        </p:txBody>
      </p:sp>
      <p:sp>
        <p:nvSpPr>
          <p:cNvPr id="4" name="Rectangle 3"/>
          <p:cNvSpPr/>
          <p:nvPr/>
        </p:nvSpPr>
        <p:spPr>
          <a:xfrm>
            <a:off x="389848" y="1124744"/>
            <a:ext cx="8128906" cy="1421928"/>
          </a:xfrm>
          <a:prstGeom prst="rect">
            <a:avLst/>
          </a:prstGeom>
        </p:spPr>
        <p:txBody>
          <a:bodyPr wrap="square">
            <a:spAutoFit/>
          </a:bodyPr>
          <a:lstStyle/>
          <a:p>
            <a:pPr marL="342900" indent="-342900">
              <a:lnSpc>
                <a:spcPct val="120000"/>
              </a:lnSpc>
              <a:spcBef>
                <a:spcPts val="1200"/>
              </a:spcBef>
              <a:buFont typeface="Arial" pitchFamily="34" charset="0"/>
              <a:buChar char="•"/>
            </a:pPr>
            <a:r>
              <a:rPr lang="el-GR" altLang="el-GR" sz="2400" dirty="0">
                <a:solidFill>
                  <a:prstClr val="black"/>
                </a:solidFill>
                <a:latin typeface="Calibri"/>
                <a:cs typeface="Arial" charset="0"/>
              </a:rPr>
              <a:t>Ένα υφαντό αποτελείται από δύο ομάδες νημάτων, τα </a:t>
            </a:r>
            <a:r>
              <a:rPr lang="el-GR" altLang="el-GR" sz="2400" b="1" dirty="0">
                <a:solidFill>
                  <a:prstClr val="black"/>
                </a:solidFill>
                <a:latin typeface="Calibri"/>
                <a:cs typeface="Arial" charset="0"/>
              </a:rPr>
              <a:t>στημόνια</a:t>
            </a:r>
            <a:r>
              <a:rPr lang="el-GR" altLang="el-GR" sz="2400" dirty="0">
                <a:solidFill>
                  <a:prstClr val="black"/>
                </a:solidFill>
                <a:latin typeface="Calibri"/>
                <a:cs typeface="Arial" charset="0"/>
              </a:rPr>
              <a:t> και τα </a:t>
            </a:r>
            <a:r>
              <a:rPr lang="el-GR" altLang="el-GR" sz="2400" b="1" dirty="0">
                <a:solidFill>
                  <a:prstClr val="black"/>
                </a:solidFill>
                <a:latin typeface="Calibri"/>
                <a:cs typeface="Arial" charset="0"/>
              </a:rPr>
              <a:t>υφάδια</a:t>
            </a:r>
            <a:r>
              <a:rPr lang="el-GR" altLang="el-GR" sz="2400" dirty="0">
                <a:solidFill>
                  <a:prstClr val="black"/>
                </a:solidFill>
                <a:latin typeface="Calibri"/>
                <a:cs typeface="Arial" charset="0"/>
              </a:rPr>
              <a:t> τα οποία διαπλέκονται για την κατασκευή του υφάσματος,</a:t>
            </a:r>
          </a:p>
        </p:txBody>
      </p:sp>
      <p:sp>
        <p:nvSpPr>
          <p:cNvPr id="5122" name="2 - Θέση περιεχομένου"/>
          <p:cNvSpPr>
            <a:spLocks noGrp="1"/>
          </p:cNvSpPr>
          <p:nvPr>
            <p:ph idx="1"/>
          </p:nvPr>
        </p:nvSpPr>
        <p:spPr>
          <a:xfrm>
            <a:off x="389848" y="2780928"/>
            <a:ext cx="4186808" cy="2471102"/>
          </a:xfrm>
        </p:spPr>
        <p:txBody>
          <a:bodyPr>
            <a:normAutofit/>
          </a:bodyPr>
          <a:lstStyle/>
          <a:p>
            <a:pPr eaLnBrk="1" hangingPunct="1">
              <a:lnSpc>
                <a:spcPct val="120000"/>
              </a:lnSpc>
              <a:spcBef>
                <a:spcPts val="1200"/>
              </a:spcBef>
            </a:pPr>
            <a:r>
              <a:rPr lang="el-GR" altLang="el-GR" sz="2400" dirty="0" smtClean="0">
                <a:cs typeface="Arial" charset="0"/>
              </a:rPr>
              <a:t>Τα στημόνια  διατηρούνται παράλληλα μεταξύ τους και τεντωμένα, ενώ τα υφάδια περνάνε πάνω και κάτω από τα στημόνια σε κάθε σειρά. </a:t>
            </a:r>
          </a:p>
        </p:txBody>
      </p:sp>
      <p:pic>
        <p:nvPicPr>
          <p:cNvPr id="5" name="Picture 2" descr="Αρχή λειτουργίας της ύφανσης (το στημόνι και το υφάδι)"/>
          <p:cNvPicPr>
            <a:picLocks noChangeAspect="1" noChangeArrowheads="1"/>
          </p:cNvPicPr>
          <p:nvPr/>
        </p:nvPicPr>
        <p:blipFill>
          <a:blip r:embed="rId3"/>
          <a:srcRect/>
          <a:stretch>
            <a:fillRect/>
          </a:stretch>
        </p:blipFill>
        <p:spPr bwMode="auto">
          <a:xfrm>
            <a:off x="4644008" y="2171312"/>
            <a:ext cx="3744416" cy="2741135"/>
          </a:xfrm>
          <a:prstGeom prst="rect">
            <a:avLst/>
          </a:prstGeom>
          <a:ln>
            <a:solidFill>
              <a:schemeClr val="tx1"/>
            </a:solidFill>
          </a:ln>
          <a:effectLst/>
        </p:spPr>
      </p:pic>
      <p:sp>
        <p:nvSpPr>
          <p:cNvPr id="5124" name="Rectangle 3"/>
          <p:cNvSpPr>
            <a:spLocks noChangeArrowheads="1"/>
          </p:cNvSpPr>
          <p:nvPr/>
        </p:nvSpPr>
        <p:spPr bwMode="auto">
          <a:xfrm>
            <a:off x="4644008" y="5013176"/>
            <a:ext cx="3744416" cy="707886"/>
          </a:xfrm>
          <a:prstGeom prst="rect">
            <a:avLst/>
          </a:prstGeom>
          <a:solidFill>
            <a:srgbClr val="604A7B"/>
          </a:solidFill>
          <a:ln>
            <a:noFill/>
          </a:ln>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l-GR" altLang="el-GR" sz="2000" dirty="0">
                <a:solidFill>
                  <a:prstClr val="white"/>
                </a:solidFill>
                <a:latin typeface="Calibri"/>
              </a:rPr>
              <a:t>Αρχή λειτουργίας της ύφανσης (το στημόνι και το υφάδι)</a:t>
            </a:r>
          </a:p>
        </p:txBody>
      </p:sp>
      <p:sp>
        <p:nvSpPr>
          <p:cNvPr id="7" name="Ορθογώνιο 6"/>
          <p:cNvSpPr/>
          <p:nvPr/>
        </p:nvSpPr>
        <p:spPr>
          <a:xfrm rot="16200000">
            <a:off x="7358853" y="3218714"/>
            <a:ext cx="2669984" cy="646331"/>
          </a:xfrm>
          <a:prstGeom prst="rect">
            <a:avLst/>
          </a:prstGeom>
        </p:spPr>
        <p:txBody>
          <a:bodyPr wrap="square">
            <a:spAutoFit/>
          </a:bodyPr>
          <a:lstStyle/>
          <a:p>
            <a:r>
              <a:rPr lang="el-GR" sz="1200" dirty="0">
                <a:solidFill>
                  <a:prstClr val="black"/>
                </a:solidFill>
                <a:latin typeface="Calibri"/>
              </a:rPr>
              <a:t>Συντήρηση Έργων </a:t>
            </a:r>
            <a:r>
              <a:rPr lang="el-GR" sz="1200" dirty="0" err="1">
                <a:solidFill>
                  <a:prstClr val="black"/>
                </a:solidFill>
                <a:latin typeface="Calibri"/>
              </a:rPr>
              <a:t>Τέχνης,τόμος</a:t>
            </a:r>
            <a:r>
              <a:rPr lang="el-GR" sz="1200" dirty="0">
                <a:solidFill>
                  <a:prstClr val="black"/>
                </a:solidFill>
                <a:latin typeface="Calibri"/>
              </a:rPr>
              <a:t> </a:t>
            </a:r>
            <a:r>
              <a:rPr lang="el-GR" sz="1200" dirty="0" smtClean="0">
                <a:solidFill>
                  <a:prstClr val="black"/>
                </a:solidFill>
                <a:latin typeface="Calibri"/>
              </a:rPr>
              <a:t>2ος</a:t>
            </a:r>
            <a:r>
              <a:rPr lang="el-GR" sz="1200" dirty="0">
                <a:solidFill>
                  <a:prstClr val="black"/>
                </a:solidFill>
                <a:latin typeface="Calibri"/>
              </a:rPr>
              <a:t/>
            </a:r>
            <a:br>
              <a:rPr lang="el-GR" sz="1200" dirty="0">
                <a:solidFill>
                  <a:prstClr val="black"/>
                </a:solidFill>
                <a:latin typeface="Calibri"/>
              </a:rPr>
            </a:br>
            <a:r>
              <a:rPr lang="el-GR" sz="1200" dirty="0" smtClean="0">
                <a:solidFill>
                  <a:prstClr val="black"/>
                </a:solidFill>
                <a:latin typeface="Calibri"/>
              </a:rPr>
              <a:t>ΥΠΕΠΘ, </a:t>
            </a:r>
            <a:r>
              <a:rPr lang="el-GR" sz="1200" dirty="0">
                <a:solidFill>
                  <a:prstClr val="black"/>
                </a:solidFill>
                <a:latin typeface="Calibri"/>
              </a:rPr>
              <a:t>ΠΑΙΔΑΓΩΓΙΚΟ ΙΝΣΤΙΤΟΥΤΟ, Τομέας Εφαρμοσμένων τεχνών</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23</a:t>
            </a:fld>
            <a:endParaRPr lang="el-GR">
              <a:solidFill>
                <a:prstClr val="black"/>
              </a:solidFill>
            </a:endParaRPr>
          </a:p>
        </p:txBody>
      </p:sp>
    </p:spTree>
    <p:extLst>
      <p:ext uri="{BB962C8B-B14F-4D97-AF65-F5344CB8AC3E}">
        <p14:creationId xmlns:p14="http://schemas.microsoft.com/office/powerpoint/2010/main" val="33382208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8064A2">
                    <a:lumMod val="75000"/>
                  </a:srgbClr>
                </a:solidFill>
              </a:rPr>
              <a:t>Υφαντική </a:t>
            </a:r>
            <a:r>
              <a:rPr lang="el-GR" sz="3200" b="0" dirty="0" smtClean="0">
                <a:solidFill>
                  <a:srgbClr val="8064A2">
                    <a:lumMod val="75000"/>
                  </a:srgbClr>
                </a:solidFill>
              </a:rPr>
              <a:t>(3 </a:t>
            </a:r>
            <a:r>
              <a:rPr lang="el-GR" sz="3200" b="0" dirty="0">
                <a:solidFill>
                  <a:srgbClr val="8064A2">
                    <a:lumMod val="75000"/>
                  </a:srgbClr>
                </a:solidFill>
              </a:rPr>
              <a:t>από </a:t>
            </a:r>
            <a:r>
              <a:rPr lang="el-GR" sz="3200" b="0" dirty="0" smtClean="0">
                <a:solidFill>
                  <a:srgbClr val="8064A2">
                    <a:lumMod val="75000"/>
                  </a:srgbClr>
                </a:solidFill>
              </a:rPr>
              <a:t>6) </a:t>
            </a:r>
            <a:endParaRPr lang="el-GR" b="0" dirty="0"/>
          </a:p>
        </p:txBody>
      </p:sp>
      <p:sp>
        <p:nvSpPr>
          <p:cNvPr id="6146" name="2 - Θέση περιεχομένου"/>
          <p:cNvSpPr>
            <a:spLocks noGrp="1"/>
          </p:cNvSpPr>
          <p:nvPr>
            <p:ph idx="1"/>
          </p:nvPr>
        </p:nvSpPr>
        <p:spPr>
          <a:xfrm>
            <a:off x="136775" y="1124744"/>
            <a:ext cx="4507233" cy="5472608"/>
          </a:xfrm>
        </p:spPr>
        <p:txBody>
          <a:bodyPr>
            <a:normAutofit/>
          </a:bodyPr>
          <a:lstStyle/>
          <a:p>
            <a:pPr eaLnBrk="1" hangingPunct="1">
              <a:lnSpc>
                <a:spcPct val="120000"/>
              </a:lnSpc>
              <a:spcBef>
                <a:spcPts val="1200"/>
              </a:spcBef>
            </a:pPr>
            <a:r>
              <a:rPr lang="el-GR" altLang="el-GR" sz="2400" dirty="0" smtClean="0">
                <a:cs typeface="Arial" charset="0"/>
              </a:rPr>
              <a:t>Πρόκειται για μια μέθοδο κατασκευής που αναπτύχθηκε κατά την νεολιθική περίοδο, γύρω στο 6.000 </a:t>
            </a:r>
            <a:r>
              <a:rPr lang="el-GR" altLang="el-GR" sz="2400" dirty="0" err="1" smtClean="0">
                <a:cs typeface="Arial" charset="0"/>
              </a:rPr>
              <a:t>π.Χ.</a:t>
            </a:r>
            <a:endParaRPr lang="el-GR" altLang="el-GR" sz="2400" dirty="0" smtClean="0">
              <a:cs typeface="Arial" charset="0"/>
            </a:endParaRPr>
          </a:p>
          <a:p>
            <a:pPr>
              <a:lnSpc>
                <a:spcPct val="120000"/>
              </a:lnSpc>
              <a:spcBef>
                <a:spcPts val="1200"/>
              </a:spcBef>
            </a:pPr>
            <a:r>
              <a:rPr lang="el-GR" altLang="el-GR" sz="2400" dirty="0" smtClean="0">
                <a:cs typeface="Arial" charset="0"/>
              </a:rPr>
              <a:t>Αποτελεί εξέλιξη της καλαθοπλεκτικής η οποία βασίζεται στην ίδια βασική</a:t>
            </a:r>
            <a:r>
              <a:rPr lang="en-US" altLang="el-GR" sz="2400" dirty="0" smtClean="0">
                <a:cs typeface="Arial" charset="0"/>
              </a:rPr>
              <a:t> </a:t>
            </a:r>
            <a:r>
              <a:rPr lang="el-GR" altLang="el-GR" sz="2400" dirty="0">
                <a:cs typeface="Arial" charset="0"/>
              </a:rPr>
              <a:t>αρχή της διαπλοκής αλλά χρησιμοποιεί ινώδη στελέχη φυτών χωρίς κάποια περαιτέρω κατεργασία.  </a:t>
            </a:r>
          </a:p>
          <a:p>
            <a:pPr eaLnBrk="1" hangingPunct="1">
              <a:lnSpc>
                <a:spcPct val="120000"/>
              </a:lnSpc>
              <a:spcBef>
                <a:spcPts val="1200"/>
              </a:spcBef>
            </a:pPr>
            <a:endParaRPr lang="el-GR" altLang="el-GR" sz="2400" dirty="0" smtClean="0">
              <a:cs typeface="Arial" charset="0"/>
            </a:endParaRPr>
          </a:p>
        </p:txBody>
      </p:sp>
      <p:pic>
        <p:nvPicPr>
          <p:cNvPr id="3074" name="Picture 2" descr="Πλέξιμο καλαθιού&#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6260" y="1312208"/>
            <a:ext cx="3456384" cy="2592288"/>
          </a:xfrm>
          <a:prstGeom prst="rect">
            <a:avLst/>
          </a:prstGeom>
          <a:solidFill>
            <a:srgbClr val="604A7B"/>
          </a:solidFill>
          <a:ln>
            <a:noFill/>
          </a:ln>
          <a:effectLst/>
          <a:extLst/>
        </p:spPr>
      </p:pic>
      <p:sp>
        <p:nvSpPr>
          <p:cNvPr id="8" name="Rectangle 8"/>
          <p:cNvSpPr/>
          <p:nvPr/>
        </p:nvSpPr>
        <p:spPr>
          <a:xfrm>
            <a:off x="5196260" y="3933056"/>
            <a:ext cx="3441936"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4"/>
              </a:rPr>
              <a:t>Basket weaving</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smtClean="0">
                <a:solidFill>
                  <a:prstClr val="black"/>
                </a:solidFill>
                <a:latin typeface="Calibri"/>
                <a:hlinkClick r:id="rId5"/>
              </a:rPr>
              <a:t>richdrogpa</a:t>
            </a:r>
            <a:r>
              <a:rPr lang="el-GR" sz="1200" dirty="0">
                <a:solidFill>
                  <a:prstClr val="black"/>
                </a:solidFill>
                <a:latin typeface="Calibri"/>
              </a:rPr>
              <a:t> </a:t>
            </a:r>
            <a:r>
              <a:rPr lang="el-GR" sz="1200" dirty="0" smtClean="0">
                <a:solidFill>
                  <a:prstClr val="black">
                    <a:lumMod val="65000"/>
                    <a:lumOff val="35000"/>
                  </a:prstClr>
                </a:solidFill>
                <a:latin typeface="Calibri"/>
              </a:rPr>
              <a:t>διαθέσιμο με άδεια </a:t>
            </a:r>
            <a:r>
              <a:rPr lang="en-US" sz="1200" dirty="0" smtClean="0">
                <a:solidFill>
                  <a:prstClr val="black"/>
                </a:solidFill>
                <a:latin typeface="Calibri"/>
                <a:hlinkClick r:id="rId6"/>
              </a:rPr>
              <a:t>CC </a:t>
            </a:r>
            <a:r>
              <a:rPr lang="en-US" sz="1200" dirty="0">
                <a:solidFill>
                  <a:prstClr val="black"/>
                </a:solidFill>
                <a:latin typeface="Calibri"/>
                <a:hlinkClick r:id="rId6"/>
              </a:rPr>
              <a:t>BY-NC-ND 2.0</a:t>
            </a:r>
            <a:endParaRPr lang="en-US" sz="1200" dirty="0">
              <a:solidFill>
                <a:prstClr val="black"/>
              </a:solidFill>
              <a:latin typeface="Calibri"/>
            </a:endParaRPr>
          </a:p>
        </p:txBody>
      </p:sp>
      <p:sp>
        <p:nvSpPr>
          <p:cNvPr id="6148" name="4 - TextBox"/>
          <p:cNvSpPr txBox="1">
            <a:spLocks noChangeArrowheads="1"/>
          </p:cNvSpPr>
          <p:nvPr/>
        </p:nvSpPr>
        <p:spPr bwMode="auto">
          <a:xfrm>
            <a:off x="5203484" y="1312208"/>
            <a:ext cx="2160240" cy="400110"/>
          </a:xfrm>
          <a:prstGeom prst="rect">
            <a:avLst/>
          </a:prstGeom>
          <a:solidFill>
            <a:srgbClr val="604A7B"/>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Πλέξιμο καλαθιού</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24</a:t>
            </a:fld>
            <a:endParaRPr lang="el-GR">
              <a:solidFill>
                <a:prstClr val="black"/>
              </a:solidFill>
            </a:endParaRPr>
          </a:p>
        </p:txBody>
      </p:sp>
    </p:spTree>
    <p:extLst>
      <p:ext uri="{BB962C8B-B14F-4D97-AF65-F5344CB8AC3E}">
        <p14:creationId xmlns:p14="http://schemas.microsoft.com/office/powerpoint/2010/main" val="6241961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34975" y="116632"/>
            <a:ext cx="8229600" cy="908720"/>
          </a:xfrm>
        </p:spPr>
        <p:txBody>
          <a:bodyPr/>
          <a:lstStyle/>
          <a:p>
            <a:r>
              <a:rPr lang="el-GR" dirty="0">
                <a:solidFill>
                  <a:srgbClr val="8064A2">
                    <a:lumMod val="75000"/>
                  </a:srgbClr>
                </a:solidFill>
              </a:rPr>
              <a:t>Υφαντική </a:t>
            </a:r>
            <a:r>
              <a:rPr lang="el-GR" sz="3200" b="0" dirty="0" smtClean="0">
                <a:solidFill>
                  <a:srgbClr val="8064A2">
                    <a:lumMod val="75000"/>
                  </a:srgbClr>
                </a:solidFill>
              </a:rPr>
              <a:t>(4 </a:t>
            </a:r>
            <a:r>
              <a:rPr lang="el-GR" sz="3200" b="0" dirty="0">
                <a:solidFill>
                  <a:srgbClr val="8064A2">
                    <a:lumMod val="75000"/>
                  </a:srgbClr>
                </a:solidFill>
              </a:rPr>
              <a:t>από </a:t>
            </a:r>
            <a:r>
              <a:rPr lang="el-GR" sz="3200" b="0" dirty="0" smtClean="0">
                <a:solidFill>
                  <a:srgbClr val="8064A2">
                    <a:lumMod val="75000"/>
                  </a:srgbClr>
                </a:solidFill>
              </a:rPr>
              <a:t>6)</a:t>
            </a:r>
            <a:endParaRPr lang="el-GR" b="0" dirty="0"/>
          </a:p>
        </p:txBody>
      </p:sp>
      <p:sp>
        <p:nvSpPr>
          <p:cNvPr id="7170" name="2 - Θέση περιεχομένου"/>
          <p:cNvSpPr>
            <a:spLocks noGrp="1"/>
          </p:cNvSpPr>
          <p:nvPr>
            <p:ph idx="1"/>
          </p:nvPr>
        </p:nvSpPr>
        <p:spPr>
          <a:xfrm>
            <a:off x="434975" y="1124744"/>
            <a:ext cx="8229600" cy="1440160"/>
          </a:xfrm>
        </p:spPr>
        <p:txBody>
          <a:bodyPr>
            <a:normAutofit/>
          </a:bodyPr>
          <a:lstStyle/>
          <a:p>
            <a:pPr eaLnBrk="1" hangingPunct="1">
              <a:buFont typeface="Arial" charset="0"/>
              <a:buNone/>
            </a:pPr>
            <a:r>
              <a:rPr lang="el-GR" altLang="el-GR" sz="2400" dirty="0" smtClean="0">
                <a:cs typeface="Arial" charset="0"/>
              </a:rPr>
              <a:t>Η υφαντική περιλαμβάνει τρεις βασικές διαδικασίες:</a:t>
            </a:r>
          </a:p>
          <a:p>
            <a:pPr marL="971550" lvl="1" indent="-514350" eaLnBrk="1" hangingPunct="1">
              <a:buFont typeface="Calibri" pitchFamily="34" charset="0"/>
              <a:buAutoNum type="arabicPeriod"/>
            </a:pPr>
            <a:r>
              <a:rPr lang="el-GR" altLang="el-GR" sz="2400" dirty="0" smtClean="0">
                <a:cs typeface="Arial" charset="0"/>
              </a:rPr>
              <a:t>Τα στημόνια ανασηκώνονται και διαχωρίζονται σχηματίζοντας ένα κενό τρίγωνο μεταξύ τους.</a:t>
            </a:r>
          </a:p>
        </p:txBody>
      </p:sp>
      <p:sp>
        <p:nvSpPr>
          <p:cNvPr id="7173" name="4 - TextBox"/>
          <p:cNvSpPr txBox="1">
            <a:spLocks noChangeArrowheads="1"/>
          </p:cNvSpPr>
          <p:nvPr/>
        </p:nvSpPr>
        <p:spPr bwMode="auto">
          <a:xfrm>
            <a:off x="285750" y="6088127"/>
            <a:ext cx="8626602" cy="400110"/>
          </a:xfrm>
          <a:prstGeom prst="rect">
            <a:avLst/>
          </a:prstGeom>
          <a:solidFill>
            <a:srgbClr val="604A7B"/>
          </a:solidFill>
          <a:ln w="9525">
            <a:noFill/>
            <a:miter lim="800000"/>
            <a:headEnd/>
            <a:tailEnd/>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l-GR" altLang="el-GR" sz="2000" dirty="0">
                <a:solidFill>
                  <a:prstClr val="white"/>
                </a:solidFill>
                <a:latin typeface="Calibri"/>
              </a:rPr>
              <a:t>Ανασήκωμα στημονιών και σχηματισμός τριγώνου για να περάσει το </a:t>
            </a:r>
            <a:r>
              <a:rPr lang="el-GR" altLang="el-GR" sz="2000" dirty="0" smtClean="0">
                <a:solidFill>
                  <a:prstClr val="white"/>
                </a:solidFill>
                <a:latin typeface="Calibri"/>
              </a:rPr>
              <a:t>υφάδι.</a:t>
            </a:r>
            <a:endParaRPr lang="el-GR" altLang="el-GR" sz="2000" dirty="0">
              <a:solidFill>
                <a:prstClr val="white"/>
              </a:solidFill>
              <a:latin typeface="Calibri"/>
            </a:endParaRPr>
          </a:p>
        </p:txBody>
      </p:sp>
      <p:pic>
        <p:nvPicPr>
          <p:cNvPr id="4098" name="Picture 2" descr="Ανασήκωμα στημονιών και σχηματισμός τριγώνου για να περάσει το υφάδι.&#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 y="2660370"/>
            <a:ext cx="4128393" cy="274951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926677" y="5409881"/>
            <a:ext cx="2802087"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Infinite Weft - Weaving </a:t>
            </a:r>
            <a:r>
              <a:rPr lang="en-US" sz="1200" dirty="0" smtClean="0">
                <a:solidFill>
                  <a:prstClr val="black"/>
                </a:solidFill>
                <a:latin typeface="Calibri"/>
                <a:hlinkClick r:id="rId3"/>
              </a:rPr>
              <a:t>Process</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rPr>
              <a:t> </a:t>
            </a:r>
            <a:r>
              <a:rPr lang="en-US" sz="1200" dirty="0">
                <a:solidFill>
                  <a:prstClr val="black"/>
                </a:solidFill>
                <a:latin typeface="Calibri"/>
                <a:hlinkClick r:id="rId3"/>
              </a:rPr>
              <a:t>Jer </a:t>
            </a:r>
            <a:r>
              <a:rPr lang="en-US" sz="1200" dirty="0" smtClean="0">
                <a:solidFill>
                  <a:prstClr val="black"/>
                </a:solidFill>
                <a:latin typeface="Calibri"/>
                <a:hlinkClick r:id="rId3"/>
              </a:rPr>
              <a:t>Thorp</a:t>
            </a:r>
            <a:r>
              <a:rPr lang="el-GR" sz="1200" dirty="0" smtClean="0">
                <a:solidFill>
                  <a:prstClr val="black"/>
                </a:solidFill>
                <a:latin typeface="Calibri"/>
                <a:hlinkClick r:id="rId3"/>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4"/>
              </a:rPr>
              <a:t>CC BY 2.0</a:t>
            </a:r>
            <a:endParaRPr lang="en-US" sz="1200" dirty="0">
              <a:solidFill>
                <a:prstClr val="black"/>
              </a:solidFill>
              <a:latin typeface="Calibri"/>
            </a:endParaRPr>
          </a:p>
        </p:txBody>
      </p:sp>
      <p:pic>
        <p:nvPicPr>
          <p:cNvPr id="4100" name="Picture 4" descr="Ανασήκωμα στημονιών και σχηματισμός τριγώνου για να περάσει το υφάδι.&#10;"/>
          <p:cNvPicPr>
            <a:picLocks noChangeAspect="1" noChangeArrowheads="1"/>
          </p:cNvPicPr>
          <p:nvPr/>
        </p:nvPicPr>
        <p:blipFill rotWithShape="1">
          <a:blip r:embed="rId5">
            <a:extLst>
              <a:ext uri="{28A0092B-C50C-407E-A947-70E740481C1C}">
                <a14:useLocalDpi xmlns:a14="http://schemas.microsoft.com/office/drawing/2010/main" val="0"/>
              </a:ext>
            </a:extLst>
          </a:blip>
          <a:srcRect b="14304"/>
          <a:stretch/>
        </p:blipFill>
        <p:spPr bwMode="auto">
          <a:xfrm>
            <a:off x="4644008" y="2660370"/>
            <a:ext cx="4277938" cy="274951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1" name="Rectangle 8"/>
          <p:cNvSpPr/>
          <p:nvPr/>
        </p:nvSpPr>
        <p:spPr>
          <a:xfrm>
            <a:off x="5198801" y="5404410"/>
            <a:ext cx="3168352"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lumMod val="65000"/>
                    <a:lumOff val="35000"/>
                  </a:prstClr>
                </a:solidFill>
                <a:latin typeface="Calibri"/>
                <a:hlinkClick r:id="rId6"/>
              </a:rPr>
              <a:t>more tent </a:t>
            </a:r>
            <a:r>
              <a:rPr lang="en-US" sz="1200" dirty="0" smtClean="0">
                <a:solidFill>
                  <a:prstClr val="black">
                    <a:lumMod val="65000"/>
                    <a:lumOff val="35000"/>
                  </a:prstClr>
                </a:solidFill>
                <a:latin typeface="Calibri"/>
                <a:hlinkClick r:id="rId6"/>
              </a:rPr>
              <a:t>talk</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smtClean="0">
                <a:solidFill>
                  <a:prstClr val="black">
                    <a:lumMod val="65000"/>
                    <a:lumOff val="35000"/>
                  </a:prstClr>
                </a:solidFill>
                <a:latin typeface="Calibri"/>
              </a:rPr>
              <a:t>Cally</a:t>
            </a:r>
            <a:r>
              <a:rPr lang="el-GR" sz="1200" dirty="0" smtClean="0">
                <a:solidFill>
                  <a:prstClr val="black">
                    <a:lumMod val="65000"/>
                    <a:lumOff val="35000"/>
                  </a:prstClr>
                </a:solidFill>
                <a:latin typeface="Calibri"/>
              </a:rPr>
              <a:t>  διαθέσιμο με άδεια</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7"/>
              </a:rPr>
              <a:t>CC BY-NC-SA 2.5 SCOTLAND</a:t>
            </a:r>
            <a:endParaRPr lang="en-US" sz="1200" dirty="0">
              <a:solidFill>
                <a:prstClr val="black">
                  <a:lumMod val="65000"/>
                  <a:lumOff val="35000"/>
                </a:prstClr>
              </a:solidFill>
              <a:latin typeface="Calibri"/>
            </a:endParaRPr>
          </a:p>
        </p:txBody>
      </p:sp>
      <p:sp>
        <p:nvSpPr>
          <p:cNvPr id="3" name="Θέση αριθμού διαφάνειας 2"/>
          <p:cNvSpPr>
            <a:spLocks noGrp="1"/>
          </p:cNvSpPr>
          <p:nvPr>
            <p:ph type="sldNum" sz="quarter" idx="12"/>
          </p:nvPr>
        </p:nvSpPr>
        <p:spPr>
          <a:xfrm>
            <a:off x="6931390" y="6492875"/>
            <a:ext cx="2133600" cy="365125"/>
          </a:xfrm>
        </p:spPr>
        <p:txBody>
          <a:bodyPr/>
          <a:lstStyle/>
          <a:p>
            <a:pPr>
              <a:defRPr/>
            </a:pPr>
            <a:fld id="{7E55E3B3-0445-4CFC-BED8-763D4409E61F}" type="slidenum">
              <a:rPr lang="el-GR" smtClean="0">
                <a:solidFill>
                  <a:prstClr val="black"/>
                </a:solidFill>
              </a:rPr>
              <a:pPr>
                <a:defRPr/>
              </a:pPr>
              <a:t>25</a:t>
            </a:fld>
            <a:endParaRPr lang="el-GR">
              <a:solidFill>
                <a:prstClr val="black"/>
              </a:solidFill>
            </a:endParaRPr>
          </a:p>
        </p:txBody>
      </p:sp>
    </p:spTree>
    <p:extLst>
      <p:ext uri="{BB962C8B-B14F-4D97-AF65-F5344CB8AC3E}">
        <p14:creationId xmlns:p14="http://schemas.microsoft.com/office/powerpoint/2010/main" val="3673077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8064A2">
                    <a:lumMod val="75000"/>
                  </a:srgbClr>
                </a:solidFill>
              </a:rPr>
              <a:t>Υφαντική </a:t>
            </a:r>
            <a:r>
              <a:rPr lang="el-GR" sz="3200" b="0" dirty="0" smtClean="0">
                <a:solidFill>
                  <a:srgbClr val="8064A2">
                    <a:lumMod val="75000"/>
                  </a:srgbClr>
                </a:solidFill>
              </a:rPr>
              <a:t>(5 </a:t>
            </a:r>
            <a:r>
              <a:rPr lang="el-GR" sz="3200" b="0" dirty="0">
                <a:solidFill>
                  <a:srgbClr val="8064A2">
                    <a:lumMod val="75000"/>
                  </a:srgbClr>
                </a:solidFill>
              </a:rPr>
              <a:t>από </a:t>
            </a:r>
            <a:r>
              <a:rPr lang="el-GR" sz="3200" b="0" dirty="0" smtClean="0">
                <a:solidFill>
                  <a:srgbClr val="8064A2">
                    <a:lumMod val="75000"/>
                  </a:srgbClr>
                </a:solidFill>
              </a:rPr>
              <a:t>6) </a:t>
            </a:r>
            <a:endParaRPr lang="el-GR" b="0" dirty="0"/>
          </a:p>
        </p:txBody>
      </p:sp>
      <p:sp>
        <p:nvSpPr>
          <p:cNvPr id="8197" name="11 - Ορθογώνιο"/>
          <p:cNvSpPr>
            <a:spLocks noChangeArrowheads="1"/>
          </p:cNvSpPr>
          <p:nvPr/>
        </p:nvSpPr>
        <p:spPr bwMode="auto">
          <a:xfrm>
            <a:off x="617678" y="1268841"/>
            <a:ext cx="4344417" cy="18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eaLnBrk="1" hangingPunct="1">
              <a:lnSpc>
                <a:spcPct val="120000"/>
              </a:lnSpc>
              <a:spcBef>
                <a:spcPts val="1200"/>
              </a:spcBef>
              <a:buFont typeface="+mj-lt"/>
              <a:buAutoNum type="arabicPeriod" startAt="2"/>
            </a:pPr>
            <a:r>
              <a:rPr lang="el-GR" altLang="el-GR" sz="2400" dirty="0" smtClean="0">
                <a:solidFill>
                  <a:prstClr val="black"/>
                </a:solidFill>
                <a:latin typeface="Calibri"/>
              </a:rPr>
              <a:t>Το </a:t>
            </a:r>
            <a:r>
              <a:rPr lang="el-GR" altLang="el-GR" sz="2400" dirty="0">
                <a:solidFill>
                  <a:prstClr val="black"/>
                </a:solidFill>
                <a:latin typeface="Calibri"/>
              </a:rPr>
              <a:t>υφάδι το οποίο είναι τυλιγμένο σε ένα είδος σαΐτας περνάει ανάμεσα  στο κενό που έχει </a:t>
            </a:r>
            <a:r>
              <a:rPr lang="el-GR" altLang="el-GR" sz="2400" dirty="0" smtClean="0">
                <a:solidFill>
                  <a:prstClr val="black"/>
                </a:solidFill>
                <a:latin typeface="Calibri"/>
              </a:rPr>
              <a:t>δημιουργηθεί,  </a:t>
            </a:r>
            <a:endParaRPr lang="el-GR" altLang="el-GR" sz="2400" dirty="0">
              <a:solidFill>
                <a:prstClr val="black"/>
              </a:solidFill>
              <a:latin typeface="Calibri"/>
            </a:endParaRPr>
          </a:p>
        </p:txBody>
      </p:sp>
      <p:sp>
        <p:nvSpPr>
          <p:cNvPr id="8199" name="6 - TextBox"/>
          <p:cNvSpPr txBox="1">
            <a:spLocks noChangeArrowheads="1"/>
          </p:cNvSpPr>
          <p:nvPr/>
        </p:nvSpPr>
        <p:spPr bwMode="auto">
          <a:xfrm>
            <a:off x="4604690" y="1466190"/>
            <a:ext cx="790939" cy="400110"/>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Σαΐτα</a:t>
            </a:r>
          </a:p>
        </p:txBody>
      </p:sp>
      <p:pic>
        <p:nvPicPr>
          <p:cNvPr id="5122" name="Picture 2" descr="Σαΐτα&#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5942" y="1468896"/>
            <a:ext cx="3155504" cy="2366628"/>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4" name="Rectangle 8"/>
          <p:cNvSpPr/>
          <p:nvPr/>
        </p:nvSpPr>
        <p:spPr>
          <a:xfrm>
            <a:off x="5535942" y="3854144"/>
            <a:ext cx="3155504"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lumMod val="65000"/>
                    <a:lumOff val="35000"/>
                  </a:prstClr>
                </a:solidFill>
                <a:latin typeface="Calibri"/>
                <a:hlinkClick r:id="rId3"/>
              </a:rPr>
              <a:t>Weaving </a:t>
            </a:r>
            <a:r>
              <a:rPr lang="en-US" sz="1200" dirty="0" smtClean="0">
                <a:solidFill>
                  <a:prstClr val="black">
                    <a:lumMod val="65000"/>
                    <a:lumOff val="35000"/>
                  </a:prstClr>
                </a:solidFill>
                <a:latin typeface="Calibri"/>
                <a:hlinkClick r:id="rId3"/>
              </a:rPr>
              <a:t>shuttles</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4"/>
              </a:rPr>
              <a:t>Surya Prakash.S.A</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smtClean="0">
                <a:solidFill>
                  <a:prstClr val="black">
                    <a:lumMod val="65000"/>
                    <a:lumOff val="35000"/>
                  </a:prstClr>
                </a:solidFill>
                <a:latin typeface="Calibri"/>
                <a:hlinkClick r:id="rId5"/>
              </a:rPr>
              <a:t>CC </a:t>
            </a:r>
            <a:r>
              <a:rPr lang="en-US" sz="1200" dirty="0">
                <a:solidFill>
                  <a:prstClr val="black">
                    <a:lumMod val="65000"/>
                    <a:lumOff val="35000"/>
                  </a:prstClr>
                </a:solidFill>
                <a:latin typeface="Calibri"/>
                <a:hlinkClick r:id="rId5"/>
              </a:rPr>
              <a:t>BY-SA 3.0</a:t>
            </a:r>
            <a:endParaRPr lang="en-US" sz="1200" dirty="0">
              <a:solidFill>
                <a:prstClr val="black">
                  <a:lumMod val="65000"/>
                  <a:lumOff val="35000"/>
                </a:prstClr>
              </a:solidFill>
              <a:latin typeface="Calibri"/>
            </a:endParaRPr>
          </a:p>
        </p:txBody>
      </p:sp>
      <p:sp>
        <p:nvSpPr>
          <p:cNvPr id="16" name="7 - TextBox"/>
          <p:cNvSpPr txBox="1">
            <a:spLocks noChangeArrowheads="1"/>
          </p:cNvSpPr>
          <p:nvPr/>
        </p:nvSpPr>
        <p:spPr bwMode="auto">
          <a:xfrm>
            <a:off x="5098335" y="5273260"/>
            <a:ext cx="3384376" cy="707886"/>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Πέρασμα της σαΐτας ανάμεσα από τα στημόνια</a:t>
            </a:r>
          </a:p>
        </p:txBody>
      </p:sp>
      <p:pic>
        <p:nvPicPr>
          <p:cNvPr id="15" name="Picture 12" descr="Πέρασμα της σαΐτας ανάμεσα από τα στημόνια&#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158" y="3272016"/>
            <a:ext cx="4071937" cy="2709862"/>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17" name="Rectangle 8"/>
          <p:cNvSpPr/>
          <p:nvPr/>
        </p:nvSpPr>
        <p:spPr>
          <a:xfrm>
            <a:off x="1485966" y="5999603"/>
            <a:ext cx="2880320"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7"/>
              </a:rPr>
              <a:t>Weaving with the </a:t>
            </a:r>
            <a:r>
              <a:rPr lang="en-US" sz="1200" dirty="0" smtClean="0">
                <a:solidFill>
                  <a:prstClr val="black"/>
                </a:solidFill>
                <a:latin typeface="Calibri"/>
                <a:hlinkClick r:id="rId7"/>
              </a:rPr>
              <a:t>shuttle</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hlinkClick r:id="rId8"/>
              </a:rPr>
              <a:t>Piseth1</a:t>
            </a:r>
            <a:r>
              <a:rPr lang="el-GR" sz="1200" dirty="0">
                <a:solidFill>
                  <a:prstClr val="black"/>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smtClean="0">
                <a:solidFill>
                  <a:prstClr val="black">
                    <a:lumMod val="65000"/>
                    <a:lumOff val="35000"/>
                  </a:prstClr>
                </a:solidFill>
                <a:latin typeface="Calibri"/>
                <a:hlinkClick r:id="rId5"/>
              </a:rPr>
              <a:t>CC </a:t>
            </a:r>
            <a:r>
              <a:rPr lang="en-US" sz="1200" dirty="0">
                <a:solidFill>
                  <a:prstClr val="black">
                    <a:lumMod val="65000"/>
                    <a:lumOff val="35000"/>
                  </a:prstClr>
                </a:solidFill>
                <a:latin typeface="Calibri"/>
                <a:hlinkClick r:id="rId5"/>
              </a:rPr>
              <a:t>BY-SA 3.0</a:t>
            </a:r>
            <a:endParaRPr lang="en-US" sz="1200" dirty="0">
              <a:solidFill>
                <a:prstClr val="black">
                  <a:lumMod val="65000"/>
                  <a:lumOff val="3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26</a:t>
            </a:fld>
            <a:endParaRPr lang="el-GR">
              <a:solidFill>
                <a:prstClr val="black"/>
              </a:solidFill>
            </a:endParaRPr>
          </a:p>
        </p:txBody>
      </p:sp>
    </p:spTree>
    <p:extLst>
      <p:ext uri="{BB962C8B-B14F-4D97-AF65-F5344CB8AC3E}">
        <p14:creationId xmlns:p14="http://schemas.microsoft.com/office/powerpoint/2010/main" val="22508896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8064A2">
                    <a:lumMod val="75000"/>
                  </a:srgbClr>
                </a:solidFill>
              </a:rPr>
              <a:t>Υφαντική </a:t>
            </a:r>
            <a:r>
              <a:rPr lang="el-GR" sz="3200" b="0" dirty="0" smtClean="0">
                <a:solidFill>
                  <a:srgbClr val="8064A2">
                    <a:lumMod val="75000"/>
                  </a:srgbClr>
                </a:solidFill>
              </a:rPr>
              <a:t>(6 </a:t>
            </a:r>
            <a:r>
              <a:rPr lang="el-GR" sz="3200" b="0" dirty="0">
                <a:solidFill>
                  <a:srgbClr val="8064A2">
                    <a:lumMod val="75000"/>
                  </a:srgbClr>
                </a:solidFill>
              </a:rPr>
              <a:t>από </a:t>
            </a:r>
            <a:r>
              <a:rPr lang="el-GR" sz="3200" b="0" dirty="0" smtClean="0">
                <a:solidFill>
                  <a:srgbClr val="8064A2">
                    <a:lumMod val="75000"/>
                  </a:srgbClr>
                </a:solidFill>
              </a:rPr>
              <a:t>6) </a:t>
            </a:r>
            <a:endParaRPr lang="el-GR" b="0" dirty="0"/>
          </a:p>
        </p:txBody>
      </p:sp>
      <p:sp>
        <p:nvSpPr>
          <p:cNvPr id="8197" name="11 - Ορθογώνιο"/>
          <p:cNvSpPr>
            <a:spLocks noChangeArrowheads="1"/>
          </p:cNvSpPr>
          <p:nvPr/>
        </p:nvSpPr>
        <p:spPr bwMode="auto">
          <a:xfrm>
            <a:off x="549412" y="2121062"/>
            <a:ext cx="3816424"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eaLnBrk="1" hangingPunct="1">
              <a:lnSpc>
                <a:spcPct val="120000"/>
              </a:lnSpc>
              <a:spcBef>
                <a:spcPts val="1200"/>
              </a:spcBef>
              <a:buFont typeface="+mj-lt"/>
              <a:buAutoNum type="arabicPeriod" startAt="3"/>
              <a:tabLst>
                <a:tab pos="0" algn="l"/>
              </a:tabLst>
            </a:pPr>
            <a:r>
              <a:rPr lang="el-GR" altLang="el-GR" sz="2400" dirty="0" smtClean="0">
                <a:solidFill>
                  <a:prstClr val="black"/>
                </a:solidFill>
                <a:latin typeface="Calibri"/>
              </a:rPr>
              <a:t>Το </a:t>
            </a:r>
            <a:r>
              <a:rPr lang="el-GR" altLang="el-GR" sz="2400" dirty="0">
                <a:solidFill>
                  <a:prstClr val="black"/>
                </a:solidFill>
                <a:latin typeface="Calibri"/>
              </a:rPr>
              <a:t>υφάδι πιέζεται  ή χτυπιέται με ένα είδος χτένας  για  να γίνει συμπαγές  το ύφασμα.  </a:t>
            </a:r>
            <a:endParaRPr lang="el-GR" altLang="el-GR" sz="2800" dirty="0">
              <a:solidFill>
                <a:prstClr val="black"/>
              </a:solidFill>
              <a:latin typeface="Calibri"/>
            </a:endParaRPr>
          </a:p>
        </p:txBody>
      </p:sp>
      <p:pic>
        <p:nvPicPr>
          <p:cNvPr id="8194" name="Picture 6" descr="Χτύπημα με το χτένι&#10;"/>
          <p:cNvPicPr>
            <a:picLocks noChangeAspect="1" noChangeArrowheads="1"/>
          </p:cNvPicPr>
          <p:nvPr/>
        </p:nvPicPr>
        <p:blipFill>
          <a:blip r:embed="rId2">
            <a:extLst>
              <a:ext uri="{28A0092B-C50C-407E-A947-70E740481C1C}">
                <a14:useLocalDpi xmlns:a14="http://schemas.microsoft.com/office/drawing/2010/main" val="0"/>
              </a:ext>
            </a:extLst>
          </a:blip>
          <a:srcRect l="20634"/>
          <a:stretch>
            <a:fillRect/>
          </a:stretch>
        </p:blipFill>
        <p:spPr bwMode="auto">
          <a:xfrm>
            <a:off x="4870264" y="2265077"/>
            <a:ext cx="3333336" cy="2795557"/>
          </a:xfrm>
          <a:prstGeom prst="rect">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8201" name="8 - TextBox"/>
          <p:cNvSpPr txBox="1">
            <a:spLocks noChangeArrowheads="1"/>
          </p:cNvSpPr>
          <p:nvPr/>
        </p:nvSpPr>
        <p:spPr bwMode="auto">
          <a:xfrm>
            <a:off x="4870264" y="1720952"/>
            <a:ext cx="3333336" cy="400110"/>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Χτύπημα με το χτένι</a:t>
            </a:r>
          </a:p>
        </p:txBody>
      </p:sp>
      <p:sp>
        <p:nvSpPr>
          <p:cNvPr id="13" name="Rectangle 8"/>
          <p:cNvSpPr/>
          <p:nvPr/>
        </p:nvSpPr>
        <p:spPr>
          <a:xfrm>
            <a:off x="4870264" y="5082220"/>
            <a:ext cx="3333336"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Infinite Weft - Weaving </a:t>
            </a:r>
            <a:r>
              <a:rPr lang="en-US" sz="1200" dirty="0" smtClean="0">
                <a:solidFill>
                  <a:prstClr val="black"/>
                </a:solidFill>
                <a:latin typeface="Calibri"/>
                <a:hlinkClick r:id="rId3"/>
              </a:rPr>
              <a:t>Process</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3"/>
              </a:rPr>
              <a:t>Jer </a:t>
            </a:r>
            <a:r>
              <a:rPr lang="en-US" sz="1200" dirty="0" smtClean="0">
                <a:solidFill>
                  <a:prstClr val="black"/>
                </a:solidFill>
                <a:latin typeface="Calibri"/>
                <a:hlinkClick r:id="rId3"/>
              </a:rPr>
              <a:t>Thorp</a:t>
            </a:r>
            <a:r>
              <a:rPr lang="el-GR" sz="1200" dirty="0" smtClean="0">
                <a:solidFill>
                  <a:prstClr val="black"/>
                </a:solidFill>
                <a:latin typeface="Calibri"/>
                <a:hlinkClick r:id="rId3"/>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4"/>
              </a:rPr>
              <a:t>CC BY 2.0</a:t>
            </a:r>
            <a:endParaRPr lang="en-US" sz="1200" dirty="0">
              <a:solidFill>
                <a:prstClr val="black"/>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27</a:t>
            </a:fld>
            <a:endParaRPr lang="el-GR">
              <a:solidFill>
                <a:prstClr val="black"/>
              </a:solidFill>
            </a:endParaRPr>
          </a:p>
        </p:txBody>
      </p:sp>
    </p:spTree>
    <p:extLst>
      <p:ext uri="{BB962C8B-B14F-4D97-AF65-F5344CB8AC3E}">
        <p14:creationId xmlns:p14="http://schemas.microsoft.com/office/powerpoint/2010/main" val="1377923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1008112"/>
          </a:xfrm>
        </p:spPr>
        <p:txBody>
          <a:bodyPr>
            <a:noAutofit/>
          </a:bodyPr>
          <a:lstStyle/>
          <a:p>
            <a:r>
              <a:rPr lang="el-GR" dirty="0" err="1"/>
              <a:t>Υφαντοποικιλτική</a:t>
            </a:r>
            <a:r>
              <a:rPr lang="el-GR" dirty="0"/>
              <a:t> (</a:t>
            </a:r>
            <a:r>
              <a:rPr lang="el-GR" dirty="0" err="1"/>
              <a:t>ταπισερί</a:t>
            </a:r>
            <a:r>
              <a:rPr lang="el-GR" dirty="0"/>
              <a:t> -</a:t>
            </a:r>
            <a:r>
              <a:rPr lang="en-US" dirty="0" smtClean="0"/>
              <a:t>tapestry)</a:t>
            </a:r>
            <a:r>
              <a:rPr lang="el-GR" dirty="0" smtClean="0"/>
              <a:t/>
            </a:r>
            <a:br>
              <a:rPr lang="el-GR" dirty="0" smtClean="0"/>
            </a:br>
            <a:r>
              <a:rPr lang="el-GR" b="0" dirty="0" smtClean="0"/>
              <a:t>(</a:t>
            </a:r>
            <a:r>
              <a:rPr lang="el-GR" sz="3200" b="0" dirty="0" smtClean="0"/>
              <a:t>1 από 5)</a:t>
            </a:r>
            <a:endParaRPr lang="el-GR" sz="3200" b="0" dirty="0"/>
          </a:p>
        </p:txBody>
      </p:sp>
      <p:sp>
        <p:nvSpPr>
          <p:cNvPr id="9219" name="2 - Θέση περιεχομένου"/>
          <p:cNvSpPr>
            <a:spLocks noGrp="1"/>
          </p:cNvSpPr>
          <p:nvPr>
            <p:ph idx="1"/>
          </p:nvPr>
        </p:nvSpPr>
        <p:spPr>
          <a:xfrm>
            <a:off x="349143" y="1340768"/>
            <a:ext cx="4870929" cy="2088231"/>
          </a:xfrm>
        </p:spPr>
        <p:txBody>
          <a:bodyPr>
            <a:normAutofit lnSpcReduction="10000"/>
          </a:bodyPr>
          <a:lstStyle/>
          <a:p>
            <a:pPr eaLnBrk="1" hangingPunct="1"/>
            <a:r>
              <a:rPr lang="el-GR" altLang="el-GR" sz="2400" dirty="0" smtClean="0">
                <a:cs typeface="Arial" charset="0"/>
              </a:rPr>
              <a:t>Ο όρος χρησιμοποιείται για να περιγράψει ένα είδος υφαντικής που χρησιμοποιείται με την κατεύθυνση του υφαδιού και χαρακτηρίζεται από ασυνεχή υφάδια.</a:t>
            </a:r>
          </a:p>
        </p:txBody>
      </p:sp>
      <p:sp>
        <p:nvSpPr>
          <p:cNvPr id="9226" name="10 - TextBox"/>
          <p:cNvSpPr txBox="1">
            <a:spLocks noChangeArrowheads="1"/>
          </p:cNvSpPr>
          <p:nvPr/>
        </p:nvSpPr>
        <p:spPr bwMode="auto">
          <a:xfrm>
            <a:off x="5476302" y="1268760"/>
            <a:ext cx="2988054" cy="1015663"/>
          </a:xfrm>
          <a:prstGeom prst="rect">
            <a:avLst/>
          </a:prstGeom>
          <a:solidFill>
            <a:srgbClr val="604A7B"/>
          </a:solidFill>
          <a:ln w="9525">
            <a:solidFill>
              <a:schemeClr val="accent4">
                <a:lumMod val="75000"/>
              </a:schemeClr>
            </a:solid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Ύφανση </a:t>
            </a:r>
            <a:r>
              <a:rPr lang="el-GR" altLang="el-GR" sz="2000" dirty="0" err="1">
                <a:solidFill>
                  <a:prstClr val="white"/>
                </a:solidFill>
                <a:latin typeface="Calibri"/>
              </a:rPr>
              <a:t>ταπισερί</a:t>
            </a:r>
            <a:r>
              <a:rPr lang="el-GR" altLang="el-GR" sz="2000" dirty="0">
                <a:solidFill>
                  <a:prstClr val="white"/>
                </a:solidFill>
                <a:latin typeface="Calibri"/>
              </a:rPr>
              <a:t> και χρήση με την κατεύθυνση του </a:t>
            </a:r>
            <a:r>
              <a:rPr lang="el-GR" altLang="el-GR" sz="2000" dirty="0" smtClean="0">
                <a:solidFill>
                  <a:prstClr val="white"/>
                </a:solidFill>
                <a:latin typeface="Calibri"/>
              </a:rPr>
              <a:t>υφαδιού.</a:t>
            </a:r>
            <a:endParaRPr lang="el-GR" altLang="el-GR" sz="2000" dirty="0">
              <a:solidFill>
                <a:prstClr val="white"/>
              </a:solidFill>
              <a:latin typeface="Calibri"/>
            </a:endParaRPr>
          </a:p>
        </p:txBody>
      </p:sp>
      <p:pic>
        <p:nvPicPr>
          <p:cNvPr id="6146" name="Picture 2" descr="Ύφανση ταπισερί και χρήση με την κατεύθυνση του υφαδιού.&#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302" y="2384531"/>
            <a:ext cx="2988054" cy="3994724"/>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4" name="Rectangle 8"/>
          <p:cNvSpPr/>
          <p:nvPr/>
        </p:nvSpPr>
        <p:spPr>
          <a:xfrm>
            <a:off x="5476302" y="6379255"/>
            <a:ext cx="2988054" cy="430887"/>
          </a:xfrm>
          <a:prstGeom prst="rect">
            <a:avLst/>
          </a:prstGeom>
        </p:spPr>
        <p:txBody>
          <a:bodyPr wrap="square">
            <a:spAutoFit/>
          </a:bodyPr>
          <a:lstStyle/>
          <a:p>
            <a:pPr algn="ctr"/>
            <a:r>
              <a:rPr lang="en-US" sz="1100" dirty="0" smtClean="0">
                <a:solidFill>
                  <a:prstClr val="black">
                    <a:lumMod val="65000"/>
                    <a:lumOff val="35000"/>
                  </a:prstClr>
                </a:solidFill>
                <a:latin typeface="Calibri"/>
              </a:rPr>
              <a:t>“</a:t>
            </a:r>
            <a:r>
              <a:rPr lang="en-US" sz="1100" dirty="0" smtClean="0">
                <a:solidFill>
                  <a:prstClr val="black"/>
                </a:solidFill>
                <a:latin typeface="Calibri"/>
                <a:hlinkClick r:id="rId3"/>
              </a:rPr>
              <a:t>Shaped-tapestry-progress</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a:solidFill>
                  <a:prstClr val="black"/>
                </a:solidFill>
                <a:latin typeface="Calibri"/>
                <a:hlinkClick r:id="rId3"/>
              </a:rPr>
              <a:t>Ruth </a:t>
            </a:r>
            <a:r>
              <a:rPr lang="en-US" sz="1100" dirty="0" err="1" smtClean="0">
                <a:solidFill>
                  <a:prstClr val="black"/>
                </a:solidFill>
                <a:latin typeface="Calibri"/>
                <a:hlinkClick r:id="rId3"/>
              </a:rPr>
              <a:t>Lathlean</a:t>
            </a:r>
            <a:r>
              <a:rPr lang="el-GR" sz="1100" dirty="0">
                <a:solidFill>
                  <a:prstClr val="black"/>
                </a:solidFill>
                <a:latin typeface="Calibri"/>
              </a:rPr>
              <a:t> </a:t>
            </a:r>
            <a:r>
              <a:rPr lang="el-GR" sz="1100" dirty="0" smtClean="0">
                <a:solidFill>
                  <a:prstClr val="black">
                    <a:lumMod val="65000"/>
                    <a:lumOff val="35000"/>
                  </a:prstClr>
                </a:solidFill>
                <a:latin typeface="Calibri"/>
              </a:rPr>
              <a:t>διαθέσιμο με άδεια</a:t>
            </a:r>
            <a:r>
              <a:rPr lang="en-US" sz="1100" dirty="0" smtClean="0">
                <a:solidFill>
                  <a:prstClr val="black">
                    <a:lumMod val="65000"/>
                    <a:lumOff val="35000"/>
                  </a:prstClr>
                </a:solidFill>
                <a:latin typeface="Calibri"/>
              </a:rPr>
              <a:t> </a:t>
            </a:r>
            <a:r>
              <a:rPr lang="en-US" sz="1100" dirty="0">
                <a:solidFill>
                  <a:prstClr val="black"/>
                </a:solidFill>
                <a:latin typeface="Calibri"/>
                <a:hlinkClick r:id="rId4"/>
              </a:rPr>
              <a:t>CC BY-NC-SA 2.0</a:t>
            </a:r>
            <a:endParaRPr lang="en-US" sz="1100" dirty="0">
              <a:solidFill>
                <a:prstClr val="black"/>
              </a:solidFill>
              <a:latin typeface="Calibri"/>
            </a:endParaRPr>
          </a:p>
        </p:txBody>
      </p:sp>
      <p:pic>
        <p:nvPicPr>
          <p:cNvPr id="6148" name="Picture 4" descr="Ύφανση ταπισερί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3501008"/>
            <a:ext cx="3076684" cy="2652102"/>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6" name="Rectangle 8"/>
          <p:cNvSpPr/>
          <p:nvPr/>
        </p:nvSpPr>
        <p:spPr>
          <a:xfrm>
            <a:off x="1547664" y="6153110"/>
            <a:ext cx="3076684" cy="461665"/>
          </a:xfrm>
          <a:prstGeom prst="rect">
            <a:avLst/>
          </a:prstGeom>
        </p:spPr>
        <p:txBody>
          <a:bodyPr wrap="square">
            <a:spAutoFit/>
          </a:bodyPr>
          <a:lstStyle/>
          <a:p>
            <a:pPr algn="ctr"/>
            <a:r>
              <a:rPr lang="en-US" sz="1200" dirty="0" smtClean="0">
                <a:solidFill>
                  <a:prstClr val="black">
                    <a:lumMod val="65000"/>
                    <a:lumOff val="35000"/>
                  </a:prstClr>
                </a:solidFill>
                <a:latin typeface="+mn-lt"/>
              </a:rPr>
              <a:t>“</a:t>
            </a:r>
            <a:r>
              <a:rPr lang="en-US" sz="1200" dirty="0">
                <a:solidFill>
                  <a:prstClr val="black"/>
                </a:solidFill>
                <a:latin typeface="+mn-lt"/>
                <a:hlinkClick r:id="rId6"/>
              </a:rPr>
              <a:t>Shaped tapestry </a:t>
            </a:r>
            <a:r>
              <a:rPr lang="en-US" sz="1200" dirty="0" smtClean="0">
                <a:solidFill>
                  <a:prstClr val="black"/>
                </a:solidFill>
                <a:latin typeface="+mn-lt"/>
                <a:hlinkClick r:id="rId6"/>
              </a:rPr>
              <a:t>finished</a:t>
            </a:r>
            <a:r>
              <a:rPr lang="en-US" sz="1200" dirty="0" smtClean="0">
                <a:solidFill>
                  <a:prstClr val="black">
                    <a:lumMod val="65000"/>
                    <a:lumOff val="35000"/>
                  </a:prstClr>
                </a:solidFill>
                <a:latin typeface="+mn-lt"/>
              </a:rPr>
              <a:t>”,</a:t>
            </a:r>
            <a:r>
              <a:rPr lang="el-GR" sz="1200" dirty="0" smtClean="0">
                <a:solidFill>
                  <a:prstClr val="black">
                    <a:lumMod val="65000"/>
                    <a:lumOff val="35000"/>
                  </a:prstClr>
                </a:solidFill>
                <a:latin typeface="+mn-lt"/>
              </a:rPr>
              <a:t> από</a:t>
            </a:r>
            <a:r>
              <a:rPr lang="en-US" sz="1200" dirty="0" smtClean="0">
                <a:solidFill>
                  <a:prstClr val="black">
                    <a:lumMod val="65000"/>
                    <a:lumOff val="35000"/>
                  </a:prstClr>
                </a:solidFill>
                <a:latin typeface="+mn-lt"/>
              </a:rPr>
              <a:t>  </a:t>
            </a:r>
            <a:r>
              <a:rPr lang="en-US" sz="1200" dirty="0">
                <a:solidFill>
                  <a:prstClr val="black"/>
                </a:solidFill>
                <a:latin typeface="+mn-lt"/>
                <a:hlinkClick r:id="rId3"/>
              </a:rPr>
              <a:t>Ruth </a:t>
            </a:r>
            <a:r>
              <a:rPr lang="en-US" sz="1200" dirty="0" err="1" smtClean="0">
                <a:solidFill>
                  <a:prstClr val="black"/>
                </a:solidFill>
                <a:latin typeface="+mn-lt"/>
                <a:hlinkClick r:id="rId3"/>
              </a:rPr>
              <a:t>Lathlean</a:t>
            </a:r>
            <a:r>
              <a:rPr lang="el-GR" sz="1200" dirty="0">
                <a:solidFill>
                  <a:prstClr val="black"/>
                </a:solidFill>
                <a:latin typeface="+mn-lt"/>
              </a:rPr>
              <a:t> </a:t>
            </a:r>
            <a:r>
              <a:rPr lang="el-GR" sz="1200" dirty="0" smtClean="0">
                <a:solidFill>
                  <a:prstClr val="black">
                    <a:lumMod val="65000"/>
                    <a:lumOff val="35000"/>
                  </a:prstClr>
                </a:solidFill>
                <a:latin typeface="+mn-lt"/>
              </a:rPr>
              <a:t>διαθέσιμο με άδεια</a:t>
            </a:r>
            <a:r>
              <a:rPr lang="en-US" sz="1200" dirty="0" smtClean="0">
                <a:solidFill>
                  <a:prstClr val="black">
                    <a:lumMod val="65000"/>
                    <a:lumOff val="35000"/>
                  </a:prstClr>
                </a:solidFill>
                <a:latin typeface="+mn-lt"/>
              </a:rPr>
              <a:t> </a:t>
            </a:r>
            <a:r>
              <a:rPr lang="en-US" sz="1200" dirty="0">
                <a:solidFill>
                  <a:prstClr val="black"/>
                </a:solidFill>
                <a:latin typeface="+mn-lt"/>
                <a:hlinkClick r:id="rId4"/>
              </a:rPr>
              <a:t>CC BY-NC-SA 2.0</a:t>
            </a:r>
            <a:endParaRPr lang="en-US" sz="1200" dirty="0">
              <a:solidFill>
                <a:prstClr val="black"/>
              </a:solidFill>
              <a:latin typeface="+mn-lt"/>
            </a:endParaRPr>
          </a:p>
        </p:txBody>
      </p:sp>
      <p:sp>
        <p:nvSpPr>
          <p:cNvPr id="2" name="Θέση αριθμού διαφάνειας 1"/>
          <p:cNvSpPr>
            <a:spLocks noGrp="1"/>
          </p:cNvSpPr>
          <p:nvPr>
            <p:ph type="sldNum" sz="quarter" idx="12"/>
          </p:nvPr>
        </p:nvSpPr>
        <p:spPr>
          <a:xfrm>
            <a:off x="6719880" y="6488761"/>
            <a:ext cx="2133600" cy="365125"/>
          </a:xfrm>
        </p:spPr>
        <p:txBody>
          <a:bodyPr/>
          <a:lstStyle/>
          <a:p>
            <a:pPr>
              <a:defRPr/>
            </a:pPr>
            <a:fld id="{7E55E3B3-0445-4CFC-BED8-763D4409E61F}" type="slidenum">
              <a:rPr lang="el-GR" smtClean="0">
                <a:solidFill>
                  <a:prstClr val="black"/>
                </a:solidFill>
              </a:rPr>
              <a:pPr>
                <a:defRPr/>
              </a:pPr>
              <a:t>28</a:t>
            </a:fld>
            <a:endParaRPr lang="el-GR" dirty="0">
              <a:solidFill>
                <a:prstClr val="black"/>
              </a:solidFill>
            </a:endParaRPr>
          </a:p>
        </p:txBody>
      </p:sp>
    </p:spTree>
    <p:extLst>
      <p:ext uri="{BB962C8B-B14F-4D97-AF65-F5344CB8AC3E}">
        <p14:creationId xmlns:p14="http://schemas.microsoft.com/office/powerpoint/2010/main" val="17917861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2957" y="32695"/>
            <a:ext cx="8229600" cy="908720"/>
          </a:xfrm>
        </p:spPr>
        <p:txBody>
          <a:bodyPr/>
          <a:lstStyle/>
          <a:p>
            <a:r>
              <a:rPr lang="el-GR" dirty="0" err="1" smtClean="0">
                <a:solidFill>
                  <a:srgbClr val="604A7B"/>
                </a:solidFill>
              </a:rPr>
              <a:t>Ένδυματα</a:t>
            </a:r>
            <a:endParaRPr lang="el-GR" dirty="0">
              <a:solidFill>
                <a:srgbClr val="604A7B"/>
              </a:solidFill>
            </a:endParaRPr>
          </a:p>
        </p:txBody>
      </p:sp>
      <p:pic>
        <p:nvPicPr>
          <p:cNvPr id="4100" name="Picture 4" descr="νυφικ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70362"/>
            <a:ext cx="1977224" cy="2970336"/>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13" name="Rectangle 8"/>
          <p:cNvSpPr/>
          <p:nvPr/>
        </p:nvSpPr>
        <p:spPr>
          <a:xfrm rot="16200000">
            <a:off x="832540" y="2046039"/>
            <a:ext cx="3456384" cy="461665"/>
          </a:xfrm>
          <a:prstGeom prst="rect">
            <a:avLst/>
          </a:prstGeom>
        </p:spPr>
        <p:txBody>
          <a:bodyPr wrap="square">
            <a:spAutoFit/>
          </a:bodyPr>
          <a:lstStyle/>
          <a:p>
            <a:r>
              <a:rPr lang="en-US" sz="1200" dirty="0" smtClean="0">
                <a:solidFill>
                  <a:prstClr val="black">
                    <a:lumMod val="65000"/>
                    <a:lumOff val="35000"/>
                  </a:prstClr>
                </a:solidFill>
                <a:latin typeface="Calibri"/>
              </a:rPr>
              <a:t>“</a:t>
            </a:r>
            <a:r>
              <a:rPr lang="nn-NO" sz="1200" dirty="0">
                <a:solidFill>
                  <a:prstClr val="black"/>
                </a:solidFill>
                <a:latin typeface="Calibri"/>
                <a:hlinkClick r:id="rId4"/>
              </a:rPr>
              <a:t>WLA vanda Wedding Dress ca </a:t>
            </a:r>
            <a:r>
              <a:rPr lang="nn-NO" sz="1200" dirty="0" smtClean="0">
                <a:solidFill>
                  <a:prstClr val="black"/>
                </a:solidFill>
                <a:latin typeface="Calibri"/>
                <a:hlinkClick r:id="rId4"/>
              </a:rPr>
              <a:t>1870</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5"/>
              </a:rPr>
              <a:t>File Upload Bot (</a:t>
            </a:r>
            <a:r>
              <a:rPr lang="en-US" sz="1200" dirty="0" err="1" smtClean="0">
                <a:solidFill>
                  <a:prstClr val="black"/>
                </a:solidFill>
                <a:latin typeface="Calibri"/>
                <a:hlinkClick r:id="rId5"/>
              </a:rPr>
              <a:t>Kaldari</a:t>
            </a:r>
            <a:r>
              <a:rPr lang="en-US" sz="1200" dirty="0" smtClean="0">
                <a:solidFill>
                  <a:prstClr val="black"/>
                </a:solidFill>
                <a:latin typeface="Calibri"/>
                <a:hlinkClick r:id="rId5"/>
              </a:rPr>
              <a:t>)</a:t>
            </a:r>
            <a:r>
              <a:rPr lang="el-GR" sz="1200" dirty="0" smtClean="0">
                <a:solidFill>
                  <a:prstClr val="black"/>
                </a:solidFill>
                <a:latin typeface="Calibri"/>
                <a:hlinkClick r:id="rId5"/>
              </a:rPr>
              <a:t> </a:t>
            </a:r>
            <a:r>
              <a:rPr lang="el-GR" sz="1200" dirty="0">
                <a:solidFill>
                  <a:prstClr val="black">
                    <a:lumMod val="65000"/>
                    <a:lumOff val="35000"/>
                  </a:prstClr>
                </a:solidFill>
                <a:latin typeface="Calibri"/>
              </a:rPr>
              <a:t>διαθέσιμο με άδεια </a:t>
            </a:r>
            <a:r>
              <a:rPr lang="en-US" sz="1200" dirty="0" smtClean="0">
                <a:solidFill>
                  <a:prstClr val="black">
                    <a:lumMod val="65000"/>
                    <a:lumOff val="35000"/>
                  </a:prstClr>
                </a:solidFill>
                <a:latin typeface="Calibri"/>
              </a:rPr>
              <a:t> </a:t>
            </a:r>
            <a:r>
              <a:rPr lang="en-US" sz="1200" dirty="0">
                <a:solidFill>
                  <a:prstClr val="black"/>
                </a:solidFill>
                <a:latin typeface="Calibri"/>
                <a:hlinkClick r:id="rId6"/>
              </a:rPr>
              <a:t>CC BY 2.5</a:t>
            </a:r>
            <a:endParaRPr lang="en-US" sz="1200" dirty="0">
              <a:solidFill>
                <a:prstClr val="black"/>
              </a:solidFill>
              <a:latin typeface="Calibri"/>
            </a:endParaRPr>
          </a:p>
        </p:txBody>
      </p:sp>
      <p:pic>
        <p:nvPicPr>
          <p:cNvPr id="4099" name="Picture 2" descr="στολές"/>
          <p:cNvPicPr>
            <a:picLocks noChangeAspect="1" noChangeArrowheads="1"/>
          </p:cNvPicPr>
          <p:nvPr/>
        </p:nvPicPr>
        <p:blipFill>
          <a:blip r:embed="rId7"/>
          <a:srcRect l="26826" r="27187"/>
          <a:stretch>
            <a:fillRect/>
          </a:stretch>
        </p:blipFill>
        <p:spPr bwMode="auto">
          <a:xfrm>
            <a:off x="3635896" y="870362"/>
            <a:ext cx="1620183" cy="2970336"/>
          </a:xfrm>
          <a:prstGeom prst="rect">
            <a:avLst/>
          </a:prstGeom>
          <a:ln>
            <a:solidFill>
              <a:schemeClr val="accent4">
                <a:lumMod val="60000"/>
                <a:lumOff val="40000"/>
              </a:schemeClr>
            </a:solidFill>
          </a:ln>
          <a:effectLst/>
        </p:spPr>
      </p:pic>
      <p:sp>
        <p:nvSpPr>
          <p:cNvPr id="14" name="Rectangle 8"/>
          <p:cNvSpPr/>
          <p:nvPr/>
        </p:nvSpPr>
        <p:spPr>
          <a:xfrm rot="16200000">
            <a:off x="4172494" y="2301178"/>
            <a:ext cx="2752934" cy="461665"/>
          </a:xfrm>
          <a:prstGeom prst="rect">
            <a:avLst/>
          </a:prstGeom>
        </p:spPr>
        <p:txBody>
          <a:bodyPr wrap="square">
            <a:spAutoFit/>
          </a:bodyPr>
          <a:lstStyle/>
          <a:p>
            <a:r>
              <a:rPr lang="en-US" sz="1200" dirty="0" smtClean="0">
                <a:solidFill>
                  <a:prstClr val="black">
                    <a:lumMod val="65000"/>
                    <a:lumOff val="35000"/>
                  </a:prstClr>
                </a:solidFill>
                <a:latin typeface="Calibri"/>
              </a:rPr>
              <a:t>“</a:t>
            </a:r>
            <a:r>
              <a:rPr lang="it-IT" sz="1200" dirty="0">
                <a:solidFill>
                  <a:prstClr val="black">
                    <a:lumMod val="65000"/>
                    <a:lumOff val="35000"/>
                  </a:prstClr>
                </a:solidFill>
                <a:latin typeface="Calibri"/>
                <a:hlinkClick r:id="rId8"/>
              </a:rPr>
              <a:t>NOAA corps </a:t>
            </a:r>
            <a:r>
              <a:rPr lang="it-IT" sz="1200" dirty="0" smtClean="0">
                <a:solidFill>
                  <a:prstClr val="black">
                    <a:lumMod val="65000"/>
                    <a:lumOff val="35000"/>
                  </a:prstClr>
                </a:solidFill>
                <a:latin typeface="Calibri"/>
                <a:hlinkClick r:id="rId8"/>
              </a:rPr>
              <a:t>uniforms</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Kyle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pic>
        <p:nvPicPr>
          <p:cNvPr id="1028" name="Picture 4" descr="εκκλησιαστικά ενδύματα"/>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7397" y="870362"/>
            <a:ext cx="2079235" cy="2970336"/>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9" name="Rectangle 8"/>
          <p:cNvSpPr/>
          <p:nvPr/>
        </p:nvSpPr>
        <p:spPr>
          <a:xfrm rot="16200000">
            <a:off x="7475514" y="2373212"/>
            <a:ext cx="2454597" cy="461665"/>
          </a:xfrm>
          <a:prstGeom prst="rect">
            <a:avLst/>
          </a:prstGeom>
        </p:spPr>
        <p:txBody>
          <a:bodyPr wrap="square">
            <a:spAutoFit/>
          </a:bodyPr>
          <a:lstStyle/>
          <a:p>
            <a:r>
              <a:rPr lang="en-US" sz="1200" dirty="0" smtClean="0">
                <a:solidFill>
                  <a:prstClr val="black">
                    <a:lumMod val="65000"/>
                    <a:lumOff val="35000"/>
                  </a:prstClr>
                </a:solidFill>
                <a:latin typeface="Calibri"/>
              </a:rPr>
              <a:t>“</a:t>
            </a:r>
            <a:r>
              <a:rPr lang="en-US" sz="1200" dirty="0">
                <a:solidFill>
                  <a:prstClr val="black">
                    <a:lumMod val="65000"/>
                    <a:lumOff val="35000"/>
                  </a:prstClr>
                </a:solidFill>
                <a:latin typeface="Calibri"/>
                <a:hlinkClick r:id="rId10"/>
              </a:rPr>
              <a:t>Fr. </a:t>
            </a:r>
            <a:r>
              <a:rPr lang="en-US" sz="1200" dirty="0" err="1">
                <a:solidFill>
                  <a:prstClr val="black">
                    <a:lumMod val="65000"/>
                    <a:lumOff val="35000"/>
                  </a:prstClr>
                </a:solidFill>
                <a:latin typeface="Calibri"/>
                <a:hlinkClick r:id="rId10"/>
              </a:rPr>
              <a:t>Pavlo</a:t>
            </a:r>
            <a:r>
              <a:rPr lang="en-US" sz="1200" dirty="0">
                <a:solidFill>
                  <a:prstClr val="black">
                    <a:lumMod val="65000"/>
                    <a:lumOff val="35000"/>
                  </a:prstClr>
                </a:solidFill>
                <a:latin typeface="Calibri"/>
                <a:hlinkClick r:id="rId10"/>
              </a:rPr>
              <a:t> </a:t>
            </a:r>
            <a:r>
              <a:rPr lang="en-US" sz="1200" dirty="0" smtClean="0">
                <a:solidFill>
                  <a:prstClr val="black">
                    <a:lumMod val="65000"/>
                    <a:lumOff val="35000"/>
                  </a:prstClr>
                </a:solidFill>
                <a:latin typeface="Calibri"/>
                <a:hlinkClick r:id="rId10"/>
              </a:rPr>
              <a:t>Smiling</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smtClean="0">
                <a:solidFill>
                  <a:prstClr val="black">
                    <a:lumMod val="65000"/>
                    <a:lumOff val="35000"/>
                  </a:prstClr>
                </a:solidFill>
                <a:latin typeface="Calibri"/>
                <a:hlinkClick r:id="rId11"/>
              </a:rPr>
              <a:t>Julianhayda</a:t>
            </a:r>
            <a:r>
              <a:rPr lang="en-US" sz="1200" dirty="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με άδεια </a:t>
            </a:r>
            <a:r>
              <a:rPr lang="en-US" sz="1200" dirty="0" smtClean="0">
                <a:solidFill>
                  <a:prstClr val="black">
                    <a:lumMod val="65000"/>
                    <a:lumOff val="35000"/>
                  </a:prstClr>
                </a:solidFill>
                <a:latin typeface="Calibri"/>
                <a:hlinkClick r:id="rId12"/>
              </a:rPr>
              <a:t>CC </a:t>
            </a:r>
            <a:r>
              <a:rPr lang="en-US" sz="1200" dirty="0">
                <a:solidFill>
                  <a:prstClr val="black">
                    <a:lumMod val="65000"/>
                    <a:lumOff val="35000"/>
                  </a:prstClr>
                </a:solidFill>
                <a:latin typeface="Calibri"/>
                <a:hlinkClick r:id="rId12"/>
              </a:rPr>
              <a:t>BY-SA 3.0</a:t>
            </a:r>
            <a:endParaRPr lang="en-US" sz="1200" dirty="0">
              <a:solidFill>
                <a:prstClr val="black">
                  <a:lumMod val="65000"/>
                  <a:lumOff val="35000"/>
                </a:prstClr>
              </a:solidFill>
              <a:latin typeface="Calibri"/>
            </a:endParaRPr>
          </a:p>
        </p:txBody>
      </p:sp>
      <p:pic>
        <p:nvPicPr>
          <p:cNvPr id="1026" name="Picture 2" descr="παραδοσιακές ενδυμασίες"/>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4679" y="4149080"/>
            <a:ext cx="2808428" cy="2106321"/>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7" name="Rectangle 8"/>
          <p:cNvSpPr/>
          <p:nvPr/>
        </p:nvSpPr>
        <p:spPr>
          <a:xfrm>
            <a:off x="297875" y="6255401"/>
            <a:ext cx="2718000" cy="461665"/>
          </a:xfrm>
          <a:prstGeom prst="rect">
            <a:avLst/>
          </a:prstGeom>
        </p:spPr>
        <p:txBody>
          <a:bodyPr wrap="square">
            <a:spAutoFit/>
          </a:bodyPr>
          <a:lstStyle/>
          <a:p>
            <a:r>
              <a:rPr lang="en-US" sz="1200" dirty="0" smtClean="0">
                <a:solidFill>
                  <a:prstClr val="black">
                    <a:lumMod val="65000"/>
                    <a:lumOff val="35000"/>
                  </a:prstClr>
                </a:solidFill>
                <a:latin typeface="Calibri"/>
              </a:rPr>
              <a:t>“</a:t>
            </a:r>
            <a:r>
              <a:rPr lang="en-US" sz="1200" dirty="0">
                <a:solidFill>
                  <a:prstClr val="black"/>
                </a:solidFill>
                <a:latin typeface="Calibri"/>
                <a:hlinkClick r:id="rId14"/>
              </a:rPr>
              <a:t>Afghan girls in traditional </a:t>
            </a:r>
            <a:r>
              <a:rPr lang="en-US" sz="1200" dirty="0" smtClean="0">
                <a:solidFill>
                  <a:prstClr val="black"/>
                </a:solidFill>
                <a:latin typeface="Calibri"/>
                <a:hlinkClick r:id="rId14"/>
              </a:rPr>
              <a:t>clothes</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rPr>
              <a:t> </a:t>
            </a:r>
            <a:r>
              <a:rPr lang="en-US" sz="1200" dirty="0" smtClean="0">
                <a:solidFill>
                  <a:prstClr val="black"/>
                </a:solidFill>
                <a:latin typeface="Calibri"/>
                <a:hlinkClick r:id="rId15"/>
              </a:rPr>
              <a:t>Officer</a:t>
            </a:r>
            <a:r>
              <a:rPr lang="el-GR" sz="1200" dirty="0" smtClean="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pic>
        <p:nvPicPr>
          <p:cNvPr id="1030" name="Picture 6" descr="αθλητικά ενδύματα"/>
          <p:cNvPicPr>
            <a:picLocks noChangeAspect="1" noChangeArrowheads="1"/>
          </p:cNvPicPr>
          <p:nvPr/>
        </p:nvPicPr>
        <p:blipFill rotWithShape="1">
          <a:blip r:embed="rId16">
            <a:extLst>
              <a:ext uri="{28A0092B-C50C-407E-A947-70E740481C1C}">
                <a14:useLocalDpi xmlns:a14="http://schemas.microsoft.com/office/drawing/2010/main" val="0"/>
              </a:ext>
            </a:extLst>
          </a:blip>
          <a:srcRect l="18794" b="27449"/>
          <a:stretch/>
        </p:blipFill>
        <p:spPr bwMode="auto">
          <a:xfrm>
            <a:off x="3411832" y="4149080"/>
            <a:ext cx="2635555" cy="2119192"/>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21" name="Rectangle 8"/>
          <p:cNvSpPr/>
          <p:nvPr/>
        </p:nvSpPr>
        <p:spPr>
          <a:xfrm>
            <a:off x="3279489" y="6293079"/>
            <a:ext cx="3024336" cy="430887"/>
          </a:xfrm>
          <a:prstGeom prst="rect">
            <a:avLst/>
          </a:prstGeom>
        </p:spPr>
        <p:txBody>
          <a:bodyPr wrap="square">
            <a:spAutoFit/>
          </a:bodyPr>
          <a:lstStyle/>
          <a:p>
            <a:r>
              <a:rPr lang="en-US" sz="1100" dirty="0" smtClean="0">
                <a:solidFill>
                  <a:prstClr val="black">
                    <a:lumMod val="65000"/>
                    <a:lumOff val="35000"/>
                  </a:prstClr>
                </a:solidFill>
                <a:latin typeface="Calibri"/>
              </a:rPr>
              <a:t>“</a:t>
            </a:r>
            <a:r>
              <a:rPr lang="en-US" sz="1100" dirty="0">
                <a:solidFill>
                  <a:prstClr val="black">
                    <a:lumMod val="65000"/>
                    <a:lumOff val="35000"/>
                  </a:prstClr>
                </a:solidFill>
                <a:latin typeface="Calibri"/>
                <a:hlinkClick r:id="rId17"/>
              </a:rPr>
              <a:t>Manchester University </a:t>
            </a:r>
            <a:r>
              <a:rPr lang="en-US" sz="1100" dirty="0" smtClean="0">
                <a:solidFill>
                  <a:prstClr val="black">
                    <a:lumMod val="65000"/>
                    <a:lumOff val="35000"/>
                  </a:prstClr>
                </a:solidFill>
                <a:latin typeface="Calibri"/>
                <a:hlinkClick r:id="rId17"/>
              </a:rPr>
              <a:t>Sports</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a:solidFill>
                  <a:prstClr val="black">
                    <a:lumMod val="65000"/>
                    <a:lumOff val="35000"/>
                  </a:prstClr>
                </a:solidFill>
                <a:latin typeface="Calibri"/>
                <a:hlinkClick r:id="rId17"/>
              </a:rPr>
              <a:t>One-eyed </a:t>
            </a:r>
            <a:r>
              <a:rPr lang="en-US" sz="1100" dirty="0" smtClean="0">
                <a:solidFill>
                  <a:prstClr val="black">
                    <a:lumMod val="65000"/>
                    <a:lumOff val="35000"/>
                  </a:prstClr>
                </a:solidFill>
                <a:latin typeface="Calibri"/>
              </a:rPr>
              <a:t>Vision </a:t>
            </a:r>
            <a:r>
              <a:rPr lang="el-GR" sz="1100" dirty="0" smtClean="0">
                <a:solidFill>
                  <a:prstClr val="black">
                    <a:lumMod val="65000"/>
                    <a:lumOff val="35000"/>
                  </a:prstClr>
                </a:solidFill>
                <a:latin typeface="Calibri"/>
              </a:rPr>
              <a:t>διαθέσιμο με άδεια</a:t>
            </a:r>
            <a:r>
              <a:rPr lang="en-US" sz="1100" dirty="0" smtClean="0">
                <a:solidFill>
                  <a:prstClr val="black">
                    <a:lumMod val="65000"/>
                    <a:lumOff val="35000"/>
                  </a:prstClr>
                </a:solidFill>
                <a:latin typeface="Calibri"/>
              </a:rPr>
              <a:t> </a:t>
            </a:r>
            <a:r>
              <a:rPr lang="en-US" sz="1100" dirty="0">
                <a:solidFill>
                  <a:prstClr val="black">
                    <a:lumMod val="65000"/>
                    <a:lumOff val="35000"/>
                  </a:prstClr>
                </a:solidFill>
                <a:latin typeface="Calibri"/>
                <a:hlinkClick r:id="rId18"/>
              </a:rPr>
              <a:t>CC BY-NC-ND 2.0</a:t>
            </a:r>
            <a:endParaRPr lang="en-US" sz="1100" dirty="0">
              <a:solidFill>
                <a:prstClr val="black">
                  <a:lumMod val="65000"/>
                  <a:lumOff val="35000"/>
                </a:prstClr>
              </a:solidFill>
              <a:latin typeface="Calibri"/>
            </a:endParaRPr>
          </a:p>
        </p:txBody>
      </p:sp>
      <p:sp>
        <p:nvSpPr>
          <p:cNvPr id="4102" name="13 - TextBox"/>
          <p:cNvSpPr txBox="1">
            <a:spLocks noChangeArrowheads="1"/>
          </p:cNvSpPr>
          <p:nvPr/>
        </p:nvSpPr>
        <p:spPr bwMode="auto">
          <a:xfrm>
            <a:off x="6327397" y="4149080"/>
            <a:ext cx="2549337" cy="2124000"/>
          </a:xfrm>
          <a:prstGeom prst="rect">
            <a:avLst/>
          </a:prstGeom>
          <a:solidFill>
            <a:srgbClr val="604A7B"/>
          </a:solidFill>
          <a:ln w="9525">
            <a:noFill/>
            <a:miter lim="800000"/>
            <a:headEnd/>
            <a:tailEnd/>
          </a:ln>
          <a:effectLs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Ρούχα, νυφικά, στολές, παραδοσιακές φορεσιές, εκκλησιαστικά ενδύματα, αθλητικά ενδύματα.</a:t>
            </a:r>
          </a:p>
        </p:txBody>
      </p:sp>
      <p:sp>
        <p:nvSpPr>
          <p:cNvPr id="3" name="Θέση αριθμού διαφάνειας 2"/>
          <p:cNvSpPr>
            <a:spLocks noGrp="1"/>
          </p:cNvSpPr>
          <p:nvPr>
            <p:ph type="sldNum" sz="quarter" idx="12"/>
          </p:nvPr>
        </p:nvSpPr>
        <p:spPr>
          <a:xfrm>
            <a:off x="6937785" y="6492875"/>
            <a:ext cx="2133600" cy="365125"/>
          </a:xfrm>
        </p:spPr>
        <p:txBody>
          <a:bodyPr/>
          <a:lstStyle/>
          <a:p>
            <a:pPr>
              <a:defRPr/>
            </a:pPr>
            <a:fld id="{7E55E3B3-0445-4CFC-BED8-763D4409E61F}" type="slidenum">
              <a:rPr lang="el-GR" smtClean="0">
                <a:solidFill>
                  <a:prstClr val="black"/>
                </a:solidFill>
              </a:rPr>
              <a:pPr>
                <a:defRPr/>
              </a:pPr>
              <a:t>2</a:t>
            </a:fld>
            <a:endParaRPr lang="el-GR">
              <a:solidFill>
                <a:prstClr val="black"/>
              </a:solidFill>
            </a:endParaRPr>
          </a:p>
        </p:txBody>
      </p:sp>
    </p:spTree>
    <p:extLst>
      <p:ext uri="{BB962C8B-B14F-4D97-AF65-F5344CB8AC3E}">
        <p14:creationId xmlns:p14="http://schemas.microsoft.com/office/powerpoint/2010/main" val="150080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2"/>
          <p:cNvSpPr>
            <a:spLocks noGrp="1"/>
          </p:cNvSpPr>
          <p:nvPr>
            <p:ph type="title"/>
          </p:nvPr>
        </p:nvSpPr>
        <p:spPr>
          <a:xfrm>
            <a:off x="0" y="116632"/>
            <a:ext cx="9144000" cy="1008112"/>
          </a:xfrm>
        </p:spPr>
        <p:txBody>
          <a:bodyPr>
            <a:noAutofit/>
          </a:bodyPr>
          <a:lstStyle/>
          <a:p>
            <a:r>
              <a:rPr lang="el-GR" dirty="0" err="1"/>
              <a:t>Υφαντοποικιλτική</a:t>
            </a:r>
            <a:r>
              <a:rPr lang="el-GR" dirty="0"/>
              <a:t> (</a:t>
            </a:r>
            <a:r>
              <a:rPr lang="el-GR" dirty="0" err="1"/>
              <a:t>ταπισερί</a:t>
            </a:r>
            <a:r>
              <a:rPr lang="el-GR" dirty="0"/>
              <a:t> -</a:t>
            </a:r>
            <a:r>
              <a:rPr lang="en-US" dirty="0" smtClean="0"/>
              <a:t>tapestry)</a:t>
            </a:r>
            <a:r>
              <a:rPr lang="el-GR" dirty="0" smtClean="0"/>
              <a:t/>
            </a:r>
            <a:br>
              <a:rPr lang="el-GR" dirty="0" smtClean="0"/>
            </a:br>
            <a:r>
              <a:rPr lang="el-GR" b="0" dirty="0" smtClean="0"/>
              <a:t>(</a:t>
            </a:r>
            <a:r>
              <a:rPr lang="el-GR" sz="3200" b="0" dirty="0"/>
              <a:t>2</a:t>
            </a:r>
            <a:r>
              <a:rPr lang="el-GR" sz="3200" b="0" dirty="0" smtClean="0"/>
              <a:t> από 5)</a:t>
            </a:r>
            <a:endParaRPr lang="el-GR" sz="3200" b="0" dirty="0"/>
          </a:p>
        </p:txBody>
      </p:sp>
      <p:sp>
        <p:nvSpPr>
          <p:cNvPr id="10242" name="2 - Θέση περιεχομένου"/>
          <p:cNvSpPr>
            <a:spLocks noGrp="1"/>
          </p:cNvSpPr>
          <p:nvPr>
            <p:ph idx="1"/>
          </p:nvPr>
        </p:nvSpPr>
        <p:spPr>
          <a:xfrm>
            <a:off x="124480" y="1484784"/>
            <a:ext cx="3151376" cy="5040560"/>
          </a:xfrm>
        </p:spPr>
        <p:txBody>
          <a:bodyPr>
            <a:normAutofit/>
          </a:bodyPr>
          <a:lstStyle/>
          <a:p>
            <a:pPr eaLnBrk="1" hangingPunct="1"/>
            <a:r>
              <a:rPr lang="el-GR" altLang="el-GR" sz="2400" dirty="0" smtClean="0">
                <a:cs typeface="Arial" charset="0"/>
              </a:rPr>
              <a:t>Η ύφανση γίνεται  με τη βοήθεια ενός σχεδίου</a:t>
            </a:r>
            <a:r>
              <a:rPr lang="en-US" altLang="el-GR" sz="2400" dirty="0" smtClean="0">
                <a:cs typeface="Arial" charset="0"/>
              </a:rPr>
              <a:t> (cartoon)</a:t>
            </a:r>
            <a:r>
              <a:rPr lang="el-GR" altLang="el-GR" sz="2400" dirty="0" smtClean="0">
                <a:cs typeface="Arial" charset="0"/>
              </a:rPr>
              <a:t> που τοποθετείται μπροστά από το αργαλειό το οποίο αντιγράφεται</a:t>
            </a:r>
            <a:r>
              <a:rPr lang="en-US" altLang="el-GR" sz="2400" dirty="0" smtClean="0">
                <a:cs typeface="Arial" charset="0"/>
              </a:rPr>
              <a:t> </a:t>
            </a:r>
            <a:r>
              <a:rPr lang="el-GR" altLang="el-GR" sz="2400" dirty="0" smtClean="0">
                <a:cs typeface="Arial" charset="0"/>
              </a:rPr>
              <a:t> ο υφαντής  που δουλεύει την </a:t>
            </a:r>
            <a:r>
              <a:rPr lang="el-GR" altLang="el-GR" sz="2400" dirty="0" err="1" smtClean="0">
                <a:cs typeface="Arial" charset="0"/>
              </a:rPr>
              <a:t>ταπισερί</a:t>
            </a:r>
            <a:r>
              <a:rPr lang="el-GR" altLang="el-GR" sz="2400" dirty="0" smtClean="0">
                <a:cs typeface="Arial" charset="0"/>
              </a:rPr>
              <a:t> από την πίσω όψη.</a:t>
            </a:r>
          </a:p>
        </p:txBody>
      </p:sp>
      <p:sp>
        <p:nvSpPr>
          <p:cNvPr id="10244" name="4 - TextBox"/>
          <p:cNvSpPr txBox="1">
            <a:spLocks noChangeArrowheads="1"/>
          </p:cNvSpPr>
          <p:nvPr/>
        </p:nvSpPr>
        <p:spPr bwMode="auto">
          <a:xfrm>
            <a:off x="3131840" y="5884101"/>
            <a:ext cx="5749925" cy="400110"/>
          </a:xfrm>
          <a:prstGeom prst="rect">
            <a:avLst/>
          </a:prstGeom>
          <a:solidFill>
            <a:srgbClr val="604A7B"/>
          </a:solidFill>
          <a:ln w="9525">
            <a:no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Ο θάνατος του </a:t>
            </a:r>
            <a:r>
              <a:rPr lang="el-GR" altLang="el-GR" sz="2000" dirty="0" err="1">
                <a:solidFill>
                  <a:prstClr val="white"/>
                </a:solidFill>
                <a:latin typeface="Calibri"/>
              </a:rPr>
              <a:t>Ανανία</a:t>
            </a:r>
            <a:r>
              <a:rPr lang="el-GR" altLang="el-GR" sz="2000" dirty="0">
                <a:solidFill>
                  <a:prstClr val="white"/>
                </a:solidFill>
                <a:latin typeface="Calibri"/>
              </a:rPr>
              <a:t>, </a:t>
            </a:r>
            <a:r>
              <a:rPr lang="en-US" altLang="el-GR" sz="2000" dirty="0">
                <a:solidFill>
                  <a:prstClr val="white"/>
                </a:solidFill>
                <a:latin typeface="Calibri"/>
              </a:rPr>
              <a:t>cartoon</a:t>
            </a:r>
            <a:r>
              <a:rPr lang="el-GR" altLang="el-GR" sz="2000" dirty="0">
                <a:solidFill>
                  <a:prstClr val="white"/>
                </a:solidFill>
                <a:latin typeface="Calibri"/>
              </a:rPr>
              <a:t> του Ραφαήλ</a:t>
            </a:r>
            <a:r>
              <a:rPr lang="en-US" altLang="el-GR" sz="2000" dirty="0">
                <a:solidFill>
                  <a:prstClr val="white"/>
                </a:solidFill>
                <a:latin typeface="Calibri"/>
              </a:rPr>
              <a:t>  c. 1515</a:t>
            </a:r>
            <a:endParaRPr lang="el-GR" altLang="el-GR" sz="2000" dirty="0">
              <a:solidFill>
                <a:prstClr val="white"/>
              </a:solidFill>
              <a:latin typeface="Calibri"/>
            </a:endParaRPr>
          </a:p>
        </p:txBody>
      </p:sp>
      <p:pic>
        <p:nvPicPr>
          <p:cNvPr id="86019" name="Picture 2" descr="Ο θάνατος του Ανανία, cartoon του Ραφαήλ  c. 1515&#10;"/>
          <p:cNvPicPr>
            <a:picLocks noChangeAspect="1" noChangeArrowheads="1"/>
          </p:cNvPicPr>
          <p:nvPr/>
        </p:nvPicPr>
        <p:blipFill>
          <a:blip r:embed="rId2"/>
          <a:srcRect/>
          <a:stretch>
            <a:fillRect/>
          </a:stretch>
        </p:blipFill>
        <p:spPr bwMode="auto">
          <a:xfrm>
            <a:off x="3131840" y="1685584"/>
            <a:ext cx="5749925" cy="3529013"/>
          </a:xfrm>
          <a:prstGeom prst="rect">
            <a:avLst/>
          </a:prstGeom>
          <a:ln>
            <a:solidFill>
              <a:schemeClr val="accent4">
                <a:lumMod val="60000"/>
                <a:lumOff val="40000"/>
              </a:schemeClr>
            </a:solidFill>
          </a:ln>
          <a:effectLst/>
        </p:spPr>
      </p:pic>
      <p:sp>
        <p:nvSpPr>
          <p:cNvPr id="8" name="Rectangle 8"/>
          <p:cNvSpPr/>
          <p:nvPr/>
        </p:nvSpPr>
        <p:spPr>
          <a:xfrm>
            <a:off x="4314614" y="5229821"/>
            <a:ext cx="3384376"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V&amp;A - Raphael, The Death of Ananias (1515</a:t>
            </a:r>
            <a:r>
              <a:rPr lang="en-US" sz="1200" dirty="0" smtClean="0">
                <a:solidFill>
                  <a:prstClr val="black"/>
                </a:solidFill>
                <a:latin typeface="Calibri"/>
                <a:hlinkClick r:id="rId3"/>
              </a:rPr>
              <a:t>)</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smtClean="0">
                <a:solidFill>
                  <a:prstClr val="black"/>
                </a:solidFill>
                <a:latin typeface="Calibri"/>
                <a:hlinkClick r:id="rId4"/>
              </a:rPr>
              <a:t>M.chohan</a:t>
            </a:r>
            <a:r>
              <a:rPr lang="el-GR" sz="1200" dirty="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solidFill>
              <a:latin typeface="Calibri"/>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29</a:t>
            </a:fld>
            <a:endParaRPr lang="el-GR">
              <a:solidFill>
                <a:prstClr val="black"/>
              </a:solidFill>
            </a:endParaRPr>
          </a:p>
        </p:txBody>
      </p:sp>
    </p:spTree>
    <p:extLst>
      <p:ext uri="{BB962C8B-B14F-4D97-AF65-F5344CB8AC3E}">
        <p14:creationId xmlns:p14="http://schemas.microsoft.com/office/powerpoint/2010/main" val="42936164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2"/>
          <p:cNvSpPr>
            <a:spLocks noGrp="1"/>
          </p:cNvSpPr>
          <p:nvPr>
            <p:ph type="title"/>
          </p:nvPr>
        </p:nvSpPr>
        <p:spPr>
          <a:xfrm>
            <a:off x="0" y="116632"/>
            <a:ext cx="9144000" cy="1008112"/>
          </a:xfrm>
        </p:spPr>
        <p:txBody>
          <a:bodyPr>
            <a:noAutofit/>
          </a:bodyPr>
          <a:lstStyle/>
          <a:p>
            <a:r>
              <a:rPr lang="el-GR" dirty="0" err="1"/>
              <a:t>Υφαντοποικιλτική</a:t>
            </a:r>
            <a:r>
              <a:rPr lang="el-GR" dirty="0"/>
              <a:t> (</a:t>
            </a:r>
            <a:r>
              <a:rPr lang="el-GR" dirty="0" err="1"/>
              <a:t>ταπισερί</a:t>
            </a:r>
            <a:r>
              <a:rPr lang="el-GR" dirty="0"/>
              <a:t> -</a:t>
            </a:r>
            <a:r>
              <a:rPr lang="en-US" dirty="0" smtClean="0"/>
              <a:t>tapestry)</a:t>
            </a:r>
            <a:r>
              <a:rPr lang="el-GR" dirty="0" smtClean="0"/>
              <a:t/>
            </a:r>
            <a:br>
              <a:rPr lang="el-GR" dirty="0" smtClean="0"/>
            </a:br>
            <a:r>
              <a:rPr lang="el-GR" sz="3200" b="0" dirty="0" smtClean="0"/>
              <a:t>(</a:t>
            </a:r>
            <a:r>
              <a:rPr lang="el-GR" sz="3200" b="0" dirty="0"/>
              <a:t>3</a:t>
            </a:r>
            <a:r>
              <a:rPr lang="el-GR" sz="3200" b="0" dirty="0" smtClean="0"/>
              <a:t> από 5)</a:t>
            </a:r>
            <a:endParaRPr lang="el-GR" sz="3200" b="0" dirty="0"/>
          </a:p>
        </p:txBody>
      </p:sp>
      <p:sp>
        <p:nvSpPr>
          <p:cNvPr id="2" name="Θέση περιεχομένου 1"/>
          <p:cNvSpPr>
            <a:spLocks noGrp="1"/>
          </p:cNvSpPr>
          <p:nvPr>
            <p:ph idx="1"/>
          </p:nvPr>
        </p:nvSpPr>
        <p:spPr>
          <a:xfrm>
            <a:off x="1475656" y="6381328"/>
            <a:ext cx="6280249" cy="405247"/>
          </a:xfrm>
          <a:solidFill>
            <a:srgbClr val="604A7B"/>
          </a:solidFill>
          <a:ln>
            <a:noFill/>
          </a:ln>
          <a:effectLst/>
        </p:spPr>
        <p:txBody>
          <a:bodyPr>
            <a:normAutofit/>
          </a:bodyPr>
          <a:lstStyle/>
          <a:p>
            <a:pPr marL="0" indent="0">
              <a:buNone/>
            </a:pPr>
            <a:r>
              <a:rPr lang="el-GR" altLang="el-GR" sz="2000" dirty="0">
                <a:solidFill>
                  <a:schemeClr val="bg1"/>
                </a:solidFill>
                <a:cs typeface="Arial" charset="0"/>
              </a:rPr>
              <a:t>Η κυρία με τον </a:t>
            </a:r>
            <a:r>
              <a:rPr lang="el-GR" altLang="el-GR" sz="2000" dirty="0" err="1" smtClean="0">
                <a:solidFill>
                  <a:schemeClr val="bg1"/>
                </a:solidFill>
                <a:cs typeface="Arial" charset="0"/>
              </a:rPr>
              <a:t>μονόκερο</a:t>
            </a:r>
            <a:r>
              <a:rPr lang="en-US" altLang="el-GR" sz="2000" dirty="0" smtClean="0">
                <a:solidFill>
                  <a:schemeClr val="bg1"/>
                </a:solidFill>
                <a:cs typeface="Arial" charset="0"/>
              </a:rPr>
              <a:t>, </a:t>
            </a:r>
            <a:r>
              <a:rPr lang="en-US" altLang="el-GR" sz="2000" dirty="0">
                <a:solidFill>
                  <a:schemeClr val="bg1"/>
                </a:solidFill>
                <a:cs typeface="Arial" charset="0"/>
              </a:rPr>
              <a:t>c. 1500 </a:t>
            </a:r>
            <a:r>
              <a:rPr lang="el-GR" altLang="el-GR" sz="2000" dirty="0" smtClean="0">
                <a:solidFill>
                  <a:schemeClr val="bg1"/>
                </a:solidFill>
                <a:cs typeface="Arial" charset="0"/>
              </a:rPr>
              <a:t>(</a:t>
            </a:r>
            <a:r>
              <a:rPr lang="el-GR" altLang="el-GR" sz="2000" dirty="0">
                <a:solidFill>
                  <a:schemeClr val="bg1"/>
                </a:solidFill>
                <a:cs typeface="Arial" charset="0"/>
              </a:rPr>
              <a:t>Μ</a:t>
            </a:r>
            <a:r>
              <a:rPr lang="el-GR" altLang="el-GR" sz="2000" dirty="0" smtClean="0">
                <a:solidFill>
                  <a:schemeClr val="bg1"/>
                </a:solidFill>
                <a:cs typeface="Arial" charset="0"/>
              </a:rPr>
              <a:t>ουσείο </a:t>
            </a:r>
            <a:r>
              <a:rPr lang="en-US" altLang="el-GR" sz="2000" dirty="0" smtClean="0">
                <a:solidFill>
                  <a:schemeClr val="bg1"/>
                </a:solidFill>
                <a:cs typeface="Arial" charset="0"/>
              </a:rPr>
              <a:t>Cluny, </a:t>
            </a:r>
            <a:r>
              <a:rPr lang="el-GR" altLang="el-GR" sz="2000" dirty="0" smtClean="0">
                <a:solidFill>
                  <a:schemeClr val="bg1"/>
                </a:solidFill>
                <a:cs typeface="Arial" charset="0"/>
              </a:rPr>
              <a:t>Γαλλία</a:t>
            </a:r>
            <a:r>
              <a:rPr lang="en-US" altLang="el-GR" sz="2000" dirty="0" smtClean="0">
                <a:solidFill>
                  <a:schemeClr val="bg1"/>
                </a:solidFill>
                <a:cs typeface="Arial" charset="0"/>
              </a:rPr>
              <a:t>)</a:t>
            </a:r>
            <a:endParaRPr lang="el-GR" sz="2000" dirty="0">
              <a:solidFill>
                <a:schemeClr val="bg1"/>
              </a:solidFill>
            </a:endParaRPr>
          </a:p>
        </p:txBody>
      </p:sp>
      <p:pic>
        <p:nvPicPr>
          <p:cNvPr id="8194" name="Picture 2" descr="ταπισερί : Η κυρία με τον μονόκερο , c. 1500 (Cluny Museum, Franc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264" y="1270087"/>
            <a:ext cx="4791472" cy="460718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2727530" y="5877272"/>
            <a:ext cx="3688940"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de-DE" sz="1200" dirty="0">
                <a:solidFill>
                  <a:prstClr val="black"/>
                </a:solidFill>
                <a:latin typeface="Calibri"/>
                <a:hlinkClick r:id="rId3"/>
              </a:rPr>
              <a:t>Französischer </a:t>
            </a:r>
            <a:r>
              <a:rPr lang="de-DE" sz="1200" dirty="0" err="1">
                <a:solidFill>
                  <a:prstClr val="black"/>
                </a:solidFill>
                <a:latin typeface="Calibri"/>
                <a:hlinkClick r:id="rId3"/>
              </a:rPr>
              <a:t>Tapisseur</a:t>
            </a:r>
            <a:r>
              <a:rPr lang="de-DE" sz="1200" dirty="0">
                <a:solidFill>
                  <a:prstClr val="black"/>
                </a:solidFill>
                <a:latin typeface="Calibri"/>
                <a:hlinkClick r:id="rId3"/>
              </a:rPr>
              <a:t> (15. Jahrhundert) </a:t>
            </a:r>
            <a:r>
              <a:rPr lang="de-DE" sz="1200" dirty="0" smtClean="0">
                <a:solidFill>
                  <a:prstClr val="black"/>
                </a:solidFill>
                <a:latin typeface="Calibri"/>
                <a:hlinkClick r:id="rId3"/>
              </a:rPr>
              <a:t>001</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4"/>
              </a:rPr>
              <a:t>File Upload Bot (Eloquence</a:t>
            </a:r>
            <a:r>
              <a:rPr lang="en-US" sz="1200" dirty="0" smtClean="0">
                <a:solidFill>
                  <a:prstClr val="black"/>
                </a:solidFill>
                <a:latin typeface="Calibri"/>
                <a:hlinkClick r:id="rId4"/>
              </a:rPr>
              <a:t>)</a:t>
            </a:r>
            <a:r>
              <a:rPr lang="el-GR" sz="1200" dirty="0" smtClean="0">
                <a:solidFill>
                  <a:prstClr val="black"/>
                </a:solidFill>
                <a:latin typeface="Calibri"/>
                <a:hlinkClick r:id="rId4"/>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solidFill>
              <a:latin typeface="Calibri"/>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30</a:t>
            </a:fld>
            <a:endParaRPr lang="el-GR" dirty="0">
              <a:solidFill>
                <a:prstClr val="black"/>
              </a:solidFill>
            </a:endParaRPr>
          </a:p>
        </p:txBody>
      </p:sp>
    </p:spTree>
    <p:extLst>
      <p:ext uri="{BB962C8B-B14F-4D97-AF65-F5344CB8AC3E}">
        <p14:creationId xmlns:p14="http://schemas.microsoft.com/office/powerpoint/2010/main" val="572793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2"/>
          <p:cNvSpPr>
            <a:spLocks noGrp="1"/>
          </p:cNvSpPr>
          <p:nvPr>
            <p:ph type="title"/>
          </p:nvPr>
        </p:nvSpPr>
        <p:spPr>
          <a:xfrm>
            <a:off x="0" y="116632"/>
            <a:ext cx="9144000" cy="1008112"/>
          </a:xfrm>
        </p:spPr>
        <p:txBody>
          <a:bodyPr>
            <a:noAutofit/>
          </a:bodyPr>
          <a:lstStyle/>
          <a:p>
            <a:r>
              <a:rPr lang="el-GR" dirty="0" err="1"/>
              <a:t>Υφαντοποικιλτική</a:t>
            </a:r>
            <a:r>
              <a:rPr lang="el-GR" dirty="0"/>
              <a:t> (</a:t>
            </a:r>
            <a:r>
              <a:rPr lang="el-GR" dirty="0" err="1"/>
              <a:t>ταπισερί</a:t>
            </a:r>
            <a:r>
              <a:rPr lang="el-GR" dirty="0"/>
              <a:t> -</a:t>
            </a:r>
            <a:r>
              <a:rPr lang="en-US" dirty="0" smtClean="0"/>
              <a:t>tapestry)</a:t>
            </a:r>
            <a:r>
              <a:rPr lang="el-GR" dirty="0" smtClean="0"/>
              <a:t/>
            </a:r>
            <a:br>
              <a:rPr lang="el-GR" dirty="0" smtClean="0"/>
            </a:br>
            <a:r>
              <a:rPr lang="el-GR" b="0" dirty="0" smtClean="0"/>
              <a:t>(</a:t>
            </a:r>
            <a:r>
              <a:rPr lang="el-GR" sz="3200" b="0" dirty="0"/>
              <a:t>4</a:t>
            </a:r>
            <a:r>
              <a:rPr lang="el-GR" sz="3200" b="0" dirty="0" smtClean="0"/>
              <a:t> από 5)</a:t>
            </a:r>
            <a:endParaRPr lang="el-GR" sz="3200" b="0" dirty="0"/>
          </a:p>
        </p:txBody>
      </p:sp>
      <p:sp>
        <p:nvSpPr>
          <p:cNvPr id="12290" name="2 - Θέση περιεχομένου"/>
          <p:cNvSpPr>
            <a:spLocks noGrp="1"/>
          </p:cNvSpPr>
          <p:nvPr>
            <p:ph idx="1"/>
          </p:nvPr>
        </p:nvSpPr>
        <p:spPr>
          <a:xfrm>
            <a:off x="323528" y="1196751"/>
            <a:ext cx="8712968" cy="2660873"/>
          </a:xfrm>
        </p:spPr>
        <p:txBody>
          <a:bodyPr>
            <a:normAutofit lnSpcReduction="10000"/>
          </a:bodyPr>
          <a:lstStyle/>
          <a:p>
            <a:pPr eaLnBrk="1" hangingPunct="1">
              <a:lnSpc>
                <a:spcPct val="120000"/>
              </a:lnSpc>
              <a:spcBef>
                <a:spcPts val="1200"/>
              </a:spcBef>
            </a:pPr>
            <a:r>
              <a:rPr lang="el-GR" altLang="el-GR" sz="2400" dirty="0" smtClean="0">
                <a:cs typeface="Arial" charset="0"/>
              </a:rPr>
              <a:t>Η </a:t>
            </a:r>
            <a:r>
              <a:rPr lang="el-GR" altLang="el-GR" sz="2400" dirty="0" err="1" smtClean="0">
                <a:cs typeface="Arial" charset="0"/>
              </a:rPr>
              <a:t>υφαντοποικιλτική</a:t>
            </a:r>
            <a:r>
              <a:rPr lang="el-GR" altLang="el-GR" sz="2400" dirty="0" smtClean="0">
                <a:cs typeface="Arial" charset="0"/>
              </a:rPr>
              <a:t> χαρακτηρίζεται</a:t>
            </a:r>
            <a:r>
              <a:rPr lang="en-US" altLang="el-GR" sz="2400" dirty="0" smtClean="0">
                <a:cs typeface="Arial" charset="0"/>
              </a:rPr>
              <a:t> </a:t>
            </a:r>
            <a:r>
              <a:rPr lang="el-GR" altLang="el-GR" sz="2400" dirty="0" smtClean="0">
                <a:cs typeface="Arial" charset="0"/>
              </a:rPr>
              <a:t>από ασυνεχή υφάδια. Το υφάδι δηλαδή διαπλέκεται με το στημόνι μόνο όπου απαιτείται το συγκεκριμένο χρώμα στο σχέδιο.</a:t>
            </a:r>
          </a:p>
          <a:p>
            <a:pPr eaLnBrk="1" hangingPunct="1">
              <a:lnSpc>
                <a:spcPct val="120000"/>
              </a:lnSpc>
              <a:spcBef>
                <a:spcPts val="1200"/>
              </a:spcBef>
            </a:pPr>
            <a:r>
              <a:rPr lang="el-GR" altLang="el-GR" sz="2400" dirty="0" smtClean="0">
                <a:cs typeface="Arial" charset="0"/>
              </a:rPr>
              <a:t>Τα υφάδια μπορούν να συναντιόνται ή να ενώνονται με ποικίλους τρόπους. Όταν δεν ενώνονται τα κενά ράβονται όταν ολοκληρωθεί η ύφανση. </a:t>
            </a:r>
          </a:p>
        </p:txBody>
      </p:sp>
      <p:sp>
        <p:nvSpPr>
          <p:cNvPr id="12294" name="5 - TextBox"/>
          <p:cNvSpPr txBox="1">
            <a:spLocks noChangeArrowheads="1"/>
          </p:cNvSpPr>
          <p:nvPr/>
        </p:nvSpPr>
        <p:spPr bwMode="auto">
          <a:xfrm>
            <a:off x="251521" y="3924000"/>
            <a:ext cx="8496944" cy="400110"/>
          </a:xfrm>
          <a:prstGeom prst="rect">
            <a:avLst/>
          </a:prstGeom>
          <a:solidFill>
            <a:srgbClr val="604A7B"/>
          </a:solidFill>
          <a:ln w="9525">
            <a:noFill/>
            <a:miter lim="800000"/>
            <a:headEnd/>
            <a:tailEnd/>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l-GR" altLang="el-GR" sz="2000" dirty="0">
                <a:solidFill>
                  <a:prstClr val="white"/>
                </a:solidFill>
                <a:latin typeface="Calibri"/>
              </a:rPr>
              <a:t>Τρόποι διαπλοκής –ένωσης υφαδιών στην τεχνική της </a:t>
            </a:r>
            <a:r>
              <a:rPr lang="el-GR" altLang="el-GR" sz="2000" dirty="0" err="1" smtClean="0">
                <a:solidFill>
                  <a:prstClr val="white"/>
                </a:solidFill>
                <a:latin typeface="Calibri"/>
              </a:rPr>
              <a:t>υφαντοποικιλτικής</a:t>
            </a:r>
            <a:r>
              <a:rPr lang="en-US" altLang="el-GR" sz="2000" dirty="0" smtClean="0">
                <a:solidFill>
                  <a:prstClr val="white"/>
                </a:solidFill>
                <a:latin typeface="Calibri"/>
              </a:rPr>
              <a:t>.</a:t>
            </a:r>
            <a:endParaRPr lang="el-GR" altLang="el-GR" sz="2000" dirty="0">
              <a:solidFill>
                <a:prstClr val="white"/>
              </a:solidFill>
              <a:latin typeface="Calibri"/>
            </a:endParaRPr>
          </a:p>
        </p:txBody>
      </p:sp>
      <p:pic>
        <p:nvPicPr>
          <p:cNvPr id="10245" name="Picture 5" descr="Τρόποι διαπλοκής –ένωσης υφαδιών στην τεχνική της υφαντοποικιλτικής.&#10;"/>
          <p:cNvPicPr>
            <a:picLocks noChangeAspect="1" noChangeArrowheads="1"/>
          </p:cNvPicPr>
          <p:nvPr/>
        </p:nvPicPr>
        <p:blipFill rotWithShape="1">
          <a:blip r:embed="rId2">
            <a:extLst>
              <a:ext uri="{28A0092B-C50C-407E-A947-70E740481C1C}">
                <a14:useLocalDpi xmlns:a14="http://schemas.microsoft.com/office/drawing/2010/main" val="0"/>
              </a:ext>
            </a:extLst>
          </a:blip>
          <a:srcRect l="2771" t="770" r="13512" b="4447"/>
          <a:stretch/>
        </p:blipFill>
        <p:spPr bwMode="auto">
          <a:xfrm>
            <a:off x="120872" y="4482250"/>
            <a:ext cx="2869908" cy="2029790"/>
          </a:xfrm>
          <a:prstGeom prst="rect">
            <a:avLst/>
          </a:prstGeom>
          <a:ln>
            <a:solidFill>
              <a:schemeClr val="tx1"/>
            </a:solidFill>
          </a:ln>
          <a:effectLst/>
          <a:scene3d>
            <a:camera prst="perspectiveContrastingLeftFacing">
              <a:rot lat="300000" lon="19800000" rev="0"/>
            </a:camera>
            <a:lightRig rig="threePt" dir="t">
              <a:rot lat="0" lon="0" rev="2700000"/>
            </a:lightRig>
          </a:scene3d>
          <a:sp3d/>
          <a:extLst>
            <a:ext uri="{909E8E84-426E-40DD-AFC4-6F175D3DCCD1}">
              <a14:hiddenFill xmlns:a14="http://schemas.microsoft.com/office/drawing/2010/main">
                <a:solidFill>
                  <a:srgbClr val="FFFFFF"/>
                </a:solidFill>
              </a14:hiddenFill>
            </a:ext>
          </a:extLst>
        </p:spPr>
      </p:pic>
      <p:pic>
        <p:nvPicPr>
          <p:cNvPr id="10244" name="Picture 4" descr="Τρόποι διαπλοκής –ένωσης υφαδιών στην τεχνική της υφαντοποικιλτικής.&#10;"/>
          <p:cNvPicPr>
            <a:picLocks noChangeAspect="1" noChangeArrowheads="1"/>
          </p:cNvPicPr>
          <p:nvPr/>
        </p:nvPicPr>
        <p:blipFill rotWithShape="1">
          <a:blip r:embed="rId3">
            <a:extLst>
              <a:ext uri="{28A0092B-C50C-407E-A947-70E740481C1C}">
                <a14:useLocalDpi xmlns:a14="http://schemas.microsoft.com/office/drawing/2010/main" val="0"/>
              </a:ext>
            </a:extLst>
          </a:blip>
          <a:srcRect l="3870" t="5179" r="3576" b="4906"/>
          <a:stretch/>
        </p:blipFill>
        <p:spPr bwMode="auto">
          <a:xfrm>
            <a:off x="3034221" y="4482250"/>
            <a:ext cx="2809531" cy="2040606"/>
          </a:xfrm>
          <a:prstGeom prst="rect">
            <a:avLst/>
          </a:prstGeom>
          <a:ln>
            <a:solidFill>
              <a:schemeClr val="tx1"/>
            </a:solidFill>
          </a:ln>
          <a:effectLst/>
          <a:scene3d>
            <a:camera prst="perspectiveContrastingLeftFacing">
              <a:rot lat="300000" lon="19800000" rev="0"/>
            </a:camera>
            <a:lightRig rig="threePt" dir="t">
              <a:rot lat="0" lon="0" rev="2700000"/>
            </a:lightRig>
          </a:scene3d>
          <a:sp3d/>
          <a:extLst>
            <a:ext uri="{909E8E84-426E-40DD-AFC4-6F175D3DCCD1}">
              <a14:hiddenFill xmlns:a14="http://schemas.microsoft.com/office/drawing/2010/main">
                <a:solidFill>
                  <a:srgbClr val="FFFFFF"/>
                </a:solidFill>
              </a14:hiddenFill>
            </a:ext>
          </a:extLst>
        </p:spPr>
      </p:pic>
      <p:pic>
        <p:nvPicPr>
          <p:cNvPr id="10242" name="Picture 2" descr="Τρόποι διαπλοκής –ένωσης υφαδιών στην τεχνική της υφαντοποικιλτικής.&#10;"/>
          <p:cNvPicPr>
            <a:picLocks noChangeAspect="1" noChangeArrowheads="1"/>
          </p:cNvPicPr>
          <p:nvPr/>
        </p:nvPicPr>
        <p:blipFill rotWithShape="1">
          <a:blip r:embed="rId4">
            <a:extLst>
              <a:ext uri="{28A0092B-C50C-407E-A947-70E740481C1C}">
                <a14:useLocalDpi xmlns:a14="http://schemas.microsoft.com/office/drawing/2010/main" val="0"/>
              </a:ext>
            </a:extLst>
          </a:blip>
          <a:srcRect l="13940" t="6452" r="11102" b="5994"/>
          <a:stretch/>
        </p:blipFill>
        <p:spPr bwMode="auto">
          <a:xfrm>
            <a:off x="5843752" y="4489138"/>
            <a:ext cx="3113511" cy="2022902"/>
          </a:xfrm>
          <a:prstGeom prst="rect">
            <a:avLst/>
          </a:prstGeom>
          <a:ln>
            <a:solidFill>
              <a:schemeClr val="tx1"/>
            </a:solidFill>
          </a:ln>
          <a:effectLst/>
          <a:scene3d>
            <a:camera prst="perspectiveContrastingLeftFacing">
              <a:rot lat="300000" lon="19800000" rev="0"/>
            </a:camera>
            <a:lightRig rig="threePt" dir="t">
              <a:rot lat="0" lon="0" rev="2700000"/>
            </a:lightRig>
          </a:scene3d>
          <a:sp3d/>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3635896" y="6581001"/>
            <a:ext cx="2412608" cy="276999"/>
          </a:xfrm>
          <a:prstGeom prst="rect">
            <a:avLst/>
          </a:prstGeom>
        </p:spPr>
        <p:txBody>
          <a:bodyPr wrap="square">
            <a:spAutoFit/>
          </a:bodyPr>
          <a:lstStyle/>
          <a:p>
            <a:r>
              <a:rPr lang="en-US" sz="1200" dirty="0" smtClean="0">
                <a:solidFill>
                  <a:prstClr val="black"/>
                </a:solidFill>
                <a:latin typeface="Calibri"/>
                <a:hlinkClick r:id="rId5"/>
              </a:rPr>
              <a:t>mytextilenotes.blogspot.gr</a:t>
            </a:r>
            <a:endParaRPr lang="el-GR" sz="1200" dirty="0">
              <a:solidFill>
                <a:prstClr val="black"/>
              </a:solidFill>
              <a:latin typeface="Calibri"/>
            </a:endParaRPr>
          </a:p>
        </p:txBody>
      </p:sp>
      <p:sp>
        <p:nvSpPr>
          <p:cNvPr id="3" name="Θέση αριθμού διαφάνειας 2"/>
          <p:cNvSpPr>
            <a:spLocks noGrp="1"/>
          </p:cNvSpPr>
          <p:nvPr>
            <p:ph type="sldNum" sz="quarter" idx="12"/>
          </p:nvPr>
        </p:nvSpPr>
        <p:spPr>
          <a:xfrm>
            <a:off x="6981334" y="6471270"/>
            <a:ext cx="2133600" cy="365125"/>
          </a:xfrm>
        </p:spPr>
        <p:txBody>
          <a:bodyPr/>
          <a:lstStyle/>
          <a:p>
            <a:pPr>
              <a:defRPr/>
            </a:pPr>
            <a:fld id="{7E55E3B3-0445-4CFC-BED8-763D4409E61F}" type="slidenum">
              <a:rPr lang="el-GR" smtClean="0">
                <a:solidFill>
                  <a:prstClr val="black"/>
                </a:solidFill>
              </a:rPr>
              <a:pPr>
                <a:defRPr/>
              </a:pPr>
              <a:t>31</a:t>
            </a:fld>
            <a:endParaRPr lang="el-GR">
              <a:solidFill>
                <a:prstClr val="black"/>
              </a:solidFill>
            </a:endParaRPr>
          </a:p>
        </p:txBody>
      </p:sp>
    </p:spTree>
    <p:extLst>
      <p:ext uri="{BB962C8B-B14F-4D97-AF65-F5344CB8AC3E}">
        <p14:creationId xmlns:p14="http://schemas.microsoft.com/office/powerpoint/2010/main" val="21821678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2"/>
          <p:cNvSpPr>
            <a:spLocks noGrp="1"/>
          </p:cNvSpPr>
          <p:nvPr>
            <p:ph type="title"/>
          </p:nvPr>
        </p:nvSpPr>
        <p:spPr>
          <a:xfrm>
            <a:off x="0" y="116632"/>
            <a:ext cx="9144000" cy="1008112"/>
          </a:xfrm>
        </p:spPr>
        <p:txBody>
          <a:bodyPr>
            <a:noAutofit/>
          </a:bodyPr>
          <a:lstStyle/>
          <a:p>
            <a:r>
              <a:rPr lang="el-GR" dirty="0" err="1"/>
              <a:t>Υφαντοποικιλτική</a:t>
            </a:r>
            <a:r>
              <a:rPr lang="el-GR" dirty="0"/>
              <a:t> (</a:t>
            </a:r>
            <a:r>
              <a:rPr lang="el-GR" dirty="0" err="1"/>
              <a:t>ταπισερί</a:t>
            </a:r>
            <a:r>
              <a:rPr lang="el-GR" dirty="0"/>
              <a:t> -</a:t>
            </a:r>
            <a:r>
              <a:rPr lang="en-US" dirty="0" smtClean="0"/>
              <a:t>tapestry)</a:t>
            </a:r>
            <a:r>
              <a:rPr lang="el-GR" dirty="0" smtClean="0"/>
              <a:t/>
            </a:r>
            <a:br>
              <a:rPr lang="el-GR" dirty="0" smtClean="0"/>
            </a:br>
            <a:r>
              <a:rPr lang="el-GR" b="0" dirty="0" smtClean="0"/>
              <a:t>(</a:t>
            </a:r>
            <a:r>
              <a:rPr lang="el-GR" sz="3200" b="0" dirty="0"/>
              <a:t>5</a:t>
            </a:r>
            <a:r>
              <a:rPr lang="el-GR" sz="3200" b="0" dirty="0" smtClean="0"/>
              <a:t> από 5)</a:t>
            </a:r>
            <a:endParaRPr lang="el-GR" sz="3200" b="0" dirty="0"/>
          </a:p>
        </p:txBody>
      </p:sp>
      <p:pic>
        <p:nvPicPr>
          <p:cNvPr id="13315" name="Picture 4" descr="http://backstrapweaving.files.wordpress.com/2010/02/a_b1.jpg" title="Τρόποι διαπλοκής – ένωσης των υφαδιών στην τεχνική της υφαντοποικιλτικής."/>
          <p:cNvPicPr>
            <a:picLocks noChangeAspect="1" noChangeArrowheads="1"/>
          </p:cNvPicPr>
          <p:nvPr/>
        </p:nvPicPr>
        <p:blipFill rotWithShape="1">
          <a:blip r:embed="rId3">
            <a:extLst>
              <a:ext uri="{28A0092B-C50C-407E-A947-70E740481C1C}">
                <a14:useLocalDpi xmlns:a14="http://schemas.microsoft.com/office/drawing/2010/main" val="0"/>
              </a:ext>
            </a:extLst>
          </a:blip>
          <a:srcRect l="6250" t="63035" r="79473" b="18571"/>
          <a:stretch/>
        </p:blipFill>
        <p:spPr bwMode="auto">
          <a:xfrm>
            <a:off x="1790057" y="2520871"/>
            <a:ext cx="2345264" cy="2203270"/>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3314" name="Picture 2" descr="http://www.marlamallett.com/DD-00137-Dovetailed_contrast.jpg" title="Τρόποι διαπλοκής – ένωσης των υφαδιών στην τεχνική της υφαντοποικιλτικής."/>
          <p:cNvPicPr>
            <a:picLocks noChangeAspect="1" noChangeArrowheads="1"/>
          </p:cNvPicPr>
          <p:nvPr/>
        </p:nvPicPr>
        <p:blipFill rotWithShape="1">
          <a:blip r:embed="rId4">
            <a:extLst>
              <a:ext uri="{28A0092B-C50C-407E-A947-70E740481C1C}">
                <a14:useLocalDpi xmlns:a14="http://schemas.microsoft.com/office/drawing/2010/main" val="0"/>
              </a:ext>
            </a:extLst>
          </a:blip>
          <a:srcRect l="61901" b="43603"/>
          <a:stretch/>
        </p:blipFill>
        <p:spPr bwMode="auto">
          <a:xfrm>
            <a:off x="5159482" y="2520871"/>
            <a:ext cx="1994024" cy="2203269"/>
          </a:xfrm>
          <a:prstGeom prst="rect">
            <a:avLst/>
          </a:pr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13316" name="4 - TextBox"/>
          <p:cNvSpPr txBox="1">
            <a:spLocks noChangeArrowheads="1"/>
          </p:cNvSpPr>
          <p:nvPr/>
        </p:nvSpPr>
        <p:spPr bwMode="auto">
          <a:xfrm>
            <a:off x="1790057" y="5085184"/>
            <a:ext cx="5363449" cy="707886"/>
          </a:xfrm>
          <a:prstGeom prst="rect">
            <a:avLst/>
          </a:prstGeom>
          <a:solidFill>
            <a:srgbClr val="604A7B"/>
          </a:solidFill>
          <a:ln w="9525">
            <a:no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Τρόποι διαπλοκής – ένωσης των υφαδιών στην τεχνική της </a:t>
            </a:r>
            <a:r>
              <a:rPr lang="el-GR" altLang="el-GR" sz="2000" dirty="0" err="1" smtClean="0">
                <a:solidFill>
                  <a:prstClr val="white"/>
                </a:solidFill>
                <a:latin typeface="Calibri"/>
              </a:rPr>
              <a:t>υφαντοποικιλτικής</a:t>
            </a:r>
            <a:r>
              <a:rPr lang="en-US" altLang="el-GR" sz="2000" dirty="0" smtClean="0">
                <a:solidFill>
                  <a:prstClr val="white"/>
                </a:solidFill>
                <a:latin typeface="Calibri"/>
              </a:rPr>
              <a:t>.</a:t>
            </a:r>
            <a:endParaRPr lang="el-GR" altLang="el-GR" sz="2000" dirty="0">
              <a:solidFill>
                <a:prstClr val="white"/>
              </a:solidFill>
              <a:latin typeface="Calibri"/>
            </a:endParaRPr>
          </a:p>
        </p:txBody>
      </p:sp>
      <p:sp>
        <p:nvSpPr>
          <p:cNvPr id="2" name="TextBox 1"/>
          <p:cNvSpPr txBox="1"/>
          <p:nvPr/>
        </p:nvSpPr>
        <p:spPr>
          <a:xfrm>
            <a:off x="7212329" y="4447141"/>
            <a:ext cx="1418209"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Λεπτομέρεια έργου</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32</a:t>
            </a:fld>
            <a:endParaRPr lang="el-GR">
              <a:solidFill>
                <a:prstClr val="black"/>
              </a:solidFill>
            </a:endParaRPr>
          </a:p>
        </p:txBody>
      </p:sp>
    </p:spTree>
    <p:extLst>
      <p:ext uri="{BB962C8B-B14F-4D97-AF65-F5344CB8AC3E}">
        <p14:creationId xmlns:p14="http://schemas.microsoft.com/office/powerpoint/2010/main" val="22145609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Ύφανση χαλιών και κιλιμιών </a:t>
            </a:r>
            <a:r>
              <a:rPr lang="el-GR" sz="3200" b="0" dirty="0" smtClean="0"/>
              <a:t>(1 από 4)</a:t>
            </a:r>
            <a:endParaRPr lang="el-GR" sz="3200" b="0" dirty="0"/>
          </a:p>
        </p:txBody>
      </p:sp>
      <p:sp>
        <p:nvSpPr>
          <p:cNvPr id="14339" name="2 - Θέση περιεχομένου"/>
          <p:cNvSpPr>
            <a:spLocks noGrp="1"/>
          </p:cNvSpPr>
          <p:nvPr>
            <p:ph idx="1"/>
          </p:nvPr>
        </p:nvSpPr>
        <p:spPr/>
        <p:txBody>
          <a:bodyPr>
            <a:normAutofit/>
          </a:bodyPr>
          <a:lstStyle/>
          <a:p>
            <a:pPr eaLnBrk="1" hangingPunct="1">
              <a:lnSpc>
                <a:spcPct val="150000"/>
              </a:lnSpc>
              <a:spcBef>
                <a:spcPts val="1200"/>
              </a:spcBef>
            </a:pPr>
            <a:r>
              <a:rPr lang="el-GR" altLang="el-GR" sz="2400" dirty="0" smtClean="0">
                <a:cs typeface="Arial" charset="0"/>
              </a:rPr>
              <a:t>Τα κιλίμια μπορούν να κατασκευαστούν με διαφορετικές τεχνικές:</a:t>
            </a:r>
          </a:p>
          <a:p>
            <a:pPr lvl="1" eaLnBrk="1" hangingPunct="1">
              <a:lnSpc>
                <a:spcPct val="150000"/>
              </a:lnSpc>
              <a:spcBef>
                <a:spcPts val="1200"/>
              </a:spcBef>
            </a:pPr>
            <a:r>
              <a:rPr lang="el-GR" altLang="el-GR" sz="2400" dirty="0" smtClean="0">
                <a:cs typeface="Arial" charset="0"/>
              </a:rPr>
              <a:t>Τεχνική της υφαντοποικιλτικής, </a:t>
            </a:r>
          </a:p>
          <a:p>
            <a:pPr lvl="1" eaLnBrk="1" hangingPunct="1">
              <a:lnSpc>
                <a:spcPct val="150000"/>
              </a:lnSpc>
              <a:spcBef>
                <a:spcPts val="1200"/>
              </a:spcBef>
            </a:pPr>
            <a:r>
              <a:rPr lang="el-GR" altLang="el-GR" sz="2400" dirty="0" smtClean="0">
                <a:cs typeface="Arial" charset="0"/>
              </a:rPr>
              <a:t>Τεχνική της τσόχας: διαπλοκή ινών με άσκηση πίεσης και υγρασίας, </a:t>
            </a:r>
          </a:p>
          <a:p>
            <a:pPr lvl="1" eaLnBrk="1" hangingPunct="1">
              <a:lnSpc>
                <a:spcPct val="150000"/>
              </a:lnSpc>
              <a:spcBef>
                <a:spcPts val="1200"/>
              </a:spcBef>
            </a:pPr>
            <a:r>
              <a:rPr lang="el-GR" altLang="el-GR" sz="2400" dirty="0" smtClean="0">
                <a:cs typeface="Arial" charset="0"/>
              </a:rPr>
              <a:t>Τεχνική μπροκάρ: το σχέδιο προστίθεται σε μια υφαντή βάση με την χρήση βοηθητικών υφαδιών.</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33</a:t>
            </a:fld>
            <a:endParaRPr lang="el-GR">
              <a:solidFill>
                <a:prstClr val="black"/>
              </a:solidFill>
            </a:endParaRPr>
          </a:p>
        </p:txBody>
      </p:sp>
    </p:spTree>
    <p:extLst>
      <p:ext uri="{BB962C8B-B14F-4D97-AF65-F5344CB8AC3E}">
        <p14:creationId xmlns:p14="http://schemas.microsoft.com/office/powerpoint/2010/main" val="35146248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8313" y="115888"/>
            <a:ext cx="8229600" cy="908050"/>
          </a:xfrm>
        </p:spPr>
        <p:txBody>
          <a:bodyPr>
            <a:normAutofit/>
          </a:bodyPr>
          <a:lstStyle/>
          <a:p>
            <a:pPr>
              <a:defRPr/>
            </a:pPr>
            <a:r>
              <a:rPr lang="el-GR" dirty="0" smtClean="0"/>
              <a:t>Τεχνική </a:t>
            </a:r>
            <a:r>
              <a:rPr lang="el-GR" dirty="0" err="1" smtClean="0"/>
              <a:t>μπροκάρ</a:t>
            </a:r>
            <a:endParaRPr lang="el-GR" dirty="0"/>
          </a:p>
        </p:txBody>
      </p:sp>
      <p:sp>
        <p:nvSpPr>
          <p:cNvPr id="6" name="5 - TextBox"/>
          <p:cNvSpPr txBox="1"/>
          <p:nvPr/>
        </p:nvSpPr>
        <p:spPr>
          <a:xfrm>
            <a:off x="642935" y="5620136"/>
            <a:ext cx="7858125" cy="707886"/>
          </a:xfrm>
          <a:prstGeom prst="rect">
            <a:avLst/>
          </a:prstGeom>
          <a:solidFill>
            <a:schemeClr val="accent4">
              <a:lumMod val="75000"/>
            </a:schemeClr>
          </a:solidFill>
        </p:spPr>
        <p:txBody>
          <a:bodyPr>
            <a:spAutoFit/>
          </a:bodyPr>
          <a:lstStyle/>
          <a:p>
            <a:pPr>
              <a:defRPr/>
            </a:pPr>
            <a:r>
              <a:rPr lang="el-GR" sz="2000" dirty="0">
                <a:solidFill>
                  <a:prstClr val="white"/>
                </a:solidFill>
                <a:latin typeface="Calibri"/>
              </a:rPr>
              <a:t>Παραδείγματα χρήσης βοηθητικών στημονιών (αριστερά) και βοηθητικών υφαδιών (δεξιά</a:t>
            </a:r>
            <a:r>
              <a:rPr lang="el-GR" sz="2000" dirty="0" smtClean="0">
                <a:solidFill>
                  <a:prstClr val="white"/>
                </a:solidFill>
                <a:latin typeface="Calibri"/>
              </a:rPr>
              <a:t>).</a:t>
            </a:r>
            <a:endParaRPr lang="el-GR" sz="2000" dirty="0">
              <a:solidFill>
                <a:prstClr val="white"/>
              </a:solidFill>
              <a:latin typeface="Calibri"/>
            </a:endParaRPr>
          </a:p>
        </p:txBody>
      </p:sp>
      <p:pic>
        <p:nvPicPr>
          <p:cNvPr id="17412" name="Picture 2" descr="C:\Users\user\Pictures\San  Francisco\DSC06452.JPG" title="Παραδείγματα χρήσης βοηθητικών στημονιών"/>
          <p:cNvPicPr>
            <a:picLocks noChangeAspect="1" noChangeArrowheads="1"/>
          </p:cNvPicPr>
          <p:nvPr/>
        </p:nvPicPr>
        <p:blipFill>
          <a:blip r:embed="rId2">
            <a:extLst>
              <a:ext uri="{28A0092B-C50C-407E-A947-70E740481C1C}">
                <a14:useLocalDpi xmlns:a14="http://schemas.microsoft.com/office/drawing/2010/main" val="0"/>
              </a:ext>
            </a:extLst>
          </a:blip>
          <a:srcRect r="17775"/>
          <a:stretch>
            <a:fillRect/>
          </a:stretch>
        </p:blipFill>
        <p:spPr bwMode="auto">
          <a:xfrm>
            <a:off x="642938" y="2071688"/>
            <a:ext cx="3571875" cy="3257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1946" y="5329237"/>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17413" name="Picture 3" descr="C:\Users\user\Pictures\San  Francisco\DSC06453.JPG" title="Παραδείγματα χρήσης βοηθητικών υφαδίων"/>
          <p:cNvPicPr>
            <a:picLocks noChangeAspect="1" noChangeArrowheads="1"/>
          </p:cNvPicPr>
          <p:nvPr/>
        </p:nvPicPr>
        <p:blipFill>
          <a:blip r:embed="rId3">
            <a:extLst>
              <a:ext uri="{28A0092B-C50C-407E-A947-70E740481C1C}">
                <a14:useLocalDpi xmlns:a14="http://schemas.microsoft.com/office/drawing/2010/main" val="0"/>
              </a:ext>
            </a:extLst>
          </a:blip>
          <a:srcRect r="11195"/>
          <a:stretch>
            <a:fillRect/>
          </a:stretch>
        </p:blipFill>
        <p:spPr bwMode="auto">
          <a:xfrm>
            <a:off x="4643438" y="2071688"/>
            <a:ext cx="3857625" cy="3257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65321" y="5343137"/>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3" name="2 - Θέση αριθμού διαφάνειας"/>
          <p:cNvSpPr>
            <a:spLocks noGrp="1"/>
          </p:cNvSpPr>
          <p:nvPr>
            <p:ph type="sldNum" sz="quarter" idx="12"/>
          </p:nvPr>
        </p:nvSpPr>
        <p:spPr/>
        <p:txBody>
          <a:bodyPr/>
          <a:lstStyle/>
          <a:p>
            <a:pPr>
              <a:defRPr/>
            </a:pPr>
            <a:fld id="{8DAA981C-A1EA-4DDE-8073-0118CDCBD681}" type="slidenum">
              <a:rPr lang="el-GR" smtClean="0">
                <a:solidFill>
                  <a:prstClr val="black"/>
                </a:solidFill>
              </a:rPr>
              <a:pPr>
                <a:defRPr/>
              </a:pPr>
              <a:t>34</a:t>
            </a:fld>
            <a:endParaRPr lang="el-GR">
              <a:solidFill>
                <a:prstClr val="black"/>
              </a:solidFill>
            </a:endParaRPr>
          </a:p>
        </p:txBody>
      </p:sp>
    </p:spTree>
    <p:extLst>
      <p:ext uri="{BB962C8B-B14F-4D97-AF65-F5344CB8AC3E}">
        <p14:creationId xmlns:p14="http://schemas.microsoft.com/office/powerpoint/2010/main" val="14535844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8064A2">
                    <a:lumMod val="75000"/>
                  </a:srgbClr>
                </a:solidFill>
              </a:rPr>
              <a:t>Ύφανση χαλιών και κιλιμιών </a:t>
            </a:r>
            <a:r>
              <a:rPr lang="el-GR" sz="3200" b="0" dirty="0" smtClean="0">
                <a:solidFill>
                  <a:srgbClr val="8064A2">
                    <a:lumMod val="75000"/>
                  </a:srgbClr>
                </a:solidFill>
              </a:rPr>
              <a:t>(2 </a:t>
            </a:r>
            <a:r>
              <a:rPr lang="el-GR" sz="3200" b="0" dirty="0">
                <a:solidFill>
                  <a:srgbClr val="8064A2">
                    <a:lumMod val="75000"/>
                  </a:srgbClr>
                </a:solidFill>
              </a:rPr>
              <a:t>από </a:t>
            </a:r>
            <a:r>
              <a:rPr lang="el-GR" sz="3200" b="0" dirty="0" smtClean="0">
                <a:solidFill>
                  <a:srgbClr val="8064A2">
                    <a:lumMod val="75000"/>
                  </a:srgbClr>
                </a:solidFill>
              </a:rPr>
              <a:t>4)</a:t>
            </a:r>
            <a:endParaRPr lang="el-GR" dirty="0"/>
          </a:p>
        </p:txBody>
      </p:sp>
      <p:sp>
        <p:nvSpPr>
          <p:cNvPr id="15362" name="2 - Θέση περιεχομένου"/>
          <p:cNvSpPr>
            <a:spLocks noGrp="1"/>
          </p:cNvSpPr>
          <p:nvPr>
            <p:ph idx="1"/>
          </p:nvPr>
        </p:nvSpPr>
        <p:spPr>
          <a:xfrm>
            <a:off x="323528" y="980728"/>
            <a:ext cx="8640960" cy="2592288"/>
          </a:xfrm>
        </p:spPr>
        <p:txBody>
          <a:bodyPr>
            <a:normAutofit/>
          </a:bodyPr>
          <a:lstStyle/>
          <a:p>
            <a:pPr eaLnBrk="1" hangingPunct="1"/>
            <a:r>
              <a:rPr lang="el-GR" altLang="el-GR" sz="2400" dirty="0" smtClean="0">
                <a:cs typeface="Arial" charset="0"/>
              </a:rPr>
              <a:t>Τα χαλιά κατασκευάζονται με την τεχνική των κόμπων : πρόκειται για υφάδια τα οποία δένονται πάνω στα στημόνια σχηματίζοντας το πέλος, από το 19</a:t>
            </a:r>
            <a:r>
              <a:rPr lang="el-GR" altLang="el-GR" sz="2400" baseline="30000" dirty="0" smtClean="0">
                <a:cs typeface="Arial" charset="0"/>
              </a:rPr>
              <a:t>ο</a:t>
            </a:r>
            <a:r>
              <a:rPr lang="el-GR" altLang="el-GR" sz="2400" dirty="0" smtClean="0">
                <a:cs typeface="Arial" charset="0"/>
              </a:rPr>
              <a:t> αιώνα κατασκευάζονται και σε μηχανές</a:t>
            </a:r>
            <a:r>
              <a:rPr lang="en-US" altLang="el-GR" sz="2400" dirty="0" smtClean="0">
                <a:cs typeface="Arial" charset="0"/>
              </a:rPr>
              <a:t>,</a:t>
            </a:r>
            <a:endParaRPr lang="el-GR" altLang="el-GR" sz="2400" dirty="0" smtClean="0">
              <a:cs typeface="Arial" charset="0"/>
            </a:endParaRPr>
          </a:p>
          <a:p>
            <a:pPr eaLnBrk="1" hangingPunct="1"/>
            <a:r>
              <a:rPr lang="el-GR" altLang="el-GR" sz="2400" dirty="0" smtClean="0">
                <a:cs typeface="Arial" charset="0"/>
              </a:rPr>
              <a:t>Οι κόμποι χωρίζονται σε:</a:t>
            </a:r>
          </a:p>
          <a:p>
            <a:pPr marL="354013" indent="0" eaLnBrk="1" hangingPunct="1">
              <a:buNone/>
            </a:pPr>
            <a:r>
              <a:rPr lang="el-GR" altLang="el-GR" sz="2400" dirty="0" smtClean="0">
                <a:cs typeface="Arial" charset="0"/>
              </a:rPr>
              <a:t>Συμμετρικούς ή τούρκικους και ασύμμετρους  ή περσικούς.</a:t>
            </a:r>
          </a:p>
        </p:txBody>
      </p:sp>
      <p:pic>
        <p:nvPicPr>
          <p:cNvPr id="15365" name="Picture 6" descr="Συμμετρικοί κόμπο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52" y="3706282"/>
            <a:ext cx="2145054" cy="2700000"/>
          </a:xfrm>
          <a:prstGeom prst="rect">
            <a:avLst/>
          </a:prstGeom>
          <a:ln w="3175">
            <a:noFill/>
          </a:ln>
          <a:effectLst/>
          <a:extLst>
            <a:ext uri="{909E8E84-426E-40DD-AFC4-6F175D3DCCD1}">
              <a14:hiddenFill xmlns:a14="http://schemas.microsoft.com/office/drawing/2010/main">
                <a:solidFill>
                  <a:srgbClr val="FFFFFF"/>
                </a:solidFill>
              </a14:hiddenFill>
            </a:ext>
          </a:extLst>
        </p:spPr>
      </p:pic>
      <p:sp>
        <p:nvSpPr>
          <p:cNvPr id="15367" name="8 - TextBox"/>
          <p:cNvSpPr txBox="1">
            <a:spLocks noChangeArrowheads="1"/>
          </p:cNvSpPr>
          <p:nvPr/>
        </p:nvSpPr>
        <p:spPr bwMode="auto">
          <a:xfrm>
            <a:off x="799844" y="3413506"/>
            <a:ext cx="2158062" cy="400110"/>
          </a:xfrm>
          <a:prstGeom prst="rect">
            <a:avLst/>
          </a:prstGeom>
          <a:solidFill>
            <a:srgbClr val="604A7B"/>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smtClean="0">
                <a:solidFill>
                  <a:prstClr val="white"/>
                </a:solidFill>
                <a:latin typeface="Calibri"/>
              </a:rPr>
              <a:t>Συμμετρικοί</a:t>
            </a:r>
            <a:endParaRPr lang="el-GR" altLang="el-GR" sz="2000" dirty="0">
              <a:solidFill>
                <a:prstClr val="white"/>
              </a:solidFill>
              <a:latin typeface="Calibri"/>
            </a:endParaRPr>
          </a:p>
        </p:txBody>
      </p:sp>
      <p:sp>
        <p:nvSpPr>
          <p:cNvPr id="13" name="Rectangle 8"/>
          <p:cNvSpPr/>
          <p:nvPr/>
        </p:nvSpPr>
        <p:spPr>
          <a:xfrm>
            <a:off x="667160" y="6406284"/>
            <a:ext cx="2304256"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Noeud </a:t>
            </a:r>
            <a:r>
              <a:rPr lang="en-US" sz="1200" dirty="0" err="1" smtClean="0">
                <a:solidFill>
                  <a:prstClr val="black"/>
                </a:solidFill>
                <a:latin typeface="Calibri"/>
                <a:hlinkClick r:id="rId3"/>
              </a:rPr>
              <a:t>turc</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smtClean="0">
                <a:solidFill>
                  <a:prstClr val="black"/>
                </a:solidFill>
                <a:latin typeface="Calibri"/>
                <a:hlinkClick r:id="rId4"/>
              </a:rPr>
              <a:t>Dake</a:t>
            </a:r>
            <a:r>
              <a:rPr lang="el-GR" sz="1200" dirty="0" smtClean="0">
                <a:solidFill>
                  <a:prstClr val="black"/>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smtClean="0">
                <a:solidFill>
                  <a:prstClr val="black"/>
                </a:solidFill>
                <a:latin typeface="Calibri"/>
                <a:hlinkClick r:id="rId5"/>
              </a:rPr>
              <a:t>CC BY-SA 2.5</a:t>
            </a:r>
            <a:endParaRPr lang="en-US" sz="1200" dirty="0">
              <a:solidFill>
                <a:prstClr val="black"/>
              </a:solidFill>
              <a:latin typeface="Calibri"/>
            </a:endParaRPr>
          </a:p>
        </p:txBody>
      </p:sp>
      <p:pic>
        <p:nvPicPr>
          <p:cNvPr id="15364" name="Picture 4" descr="Ασύμμετροι κόμποι"/>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124" y="3706283"/>
            <a:ext cx="2140340" cy="2700000"/>
          </a:xfrm>
          <a:prstGeom prst="rect">
            <a:avLst/>
          </a:prstGeom>
          <a:ln w="3175">
            <a:noFill/>
          </a:ln>
          <a:effectLst/>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3240000" y="3413506"/>
            <a:ext cx="2161464" cy="400110"/>
          </a:xfrm>
          <a:prstGeom prst="rect">
            <a:avLst/>
          </a:prstGeom>
          <a:solidFill>
            <a:srgbClr val="604A7B"/>
          </a:solidFill>
          <a:ln>
            <a:noFill/>
          </a:ln>
        </p:spPr>
        <p:txBody>
          <a:bodyPr wrap="square">
            <a:spAutoFit/>
          </a:bodyPr>
          <a:lstStyle/>
          <a:p>
            <a:r>
              <a:rPr lang="el-GR" altLang="el-GR" sz="2000" dirty="0">
                <a:solidFill>
                  <a:prstClr val="white"/>
                </a:solidFill>
                <a:latin typeface="Calibri"/>
              </a:rPr>
              <a:t>Ασύμμετροι</a:t>
            </a:r>
          </a:p>
        </p:txBody>
      </p:sp>
      <p:sp>
        <p:nvSpPr>
          <p:cNvPr id="14" name="Rectangle 8"/>
          <p:cNvSpPr/>
          <p:nvPr/>
        </p:nvSpPr>
        <p:spPr>
          <a:xfrm>
            <a:off x="3173192" y="6406284"/>
            <a:ext cx="2304256"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7"/>
              </a:rPr>
              <a:t>Noeud </a:t>
            </a:r>
            <a:r>
              <a:rPr lang="en-US" sz="1200" dirty="0" err="1" smtClean="0">
                <a:solidFill>
                  <a:prstClr val="black"/>
                </a:solidFill>
                <a:latin typeface="Calibri"/>
                <a:hlinkClick r:id="rId7"/>
              </a:rPr>
              <a:t>senneh</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smtClean="0">
                <a:solidFill>
                  <a:prstClr val="black"/>
                </a:solidFill>
                <a:latin typeface="Calibri"/>
                <a:hlinkClick r:id="rId4"/>
              </a:rPr>
              <a:t>Dake</a:t>
            </a:r>
            <a:r>
              <a:rPr lang="el-GR" sz="1200" dirty="0" smtClean="0">
                <a:solidFill>
                  <a:prstClr val="black"/>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smtClean="0">
                <a:solidFill>
                  <a:prstClr val="black"/>
                </a:solidFill>
                <a:latin typeface="Calibri"/>
                <a:hlinkClick r:id="rId5"/>
              </a:rPr>
              <a:t>CC BY-SA 2.5</a:t>
            </a:r>
            <a:endParaRPr lang="en-US" sz="1200" dirty="0">
              <a:solidFill>
                <a:prstClr val="black"/>
              </a:solidFill>
              <a:latin typeface="Calibri"/>
            </a:endParaRPr>
          </a:p>
        </p:txBody>
      </p:sp>
      <p:pic>
        <p:nvPicPr>
          <p:cNvPr id="15366" name="Picture 4" descr="Κατασκευή κόμπων χαλιού  &#10;"/>
          <p:cNvPicPr>
            <a:picLocks noChangeAspect="1" noChangeArrowheads="1"/>
          </p:cNvPicPr>
          <p:nvPr/>
        </p:nvPicPr>
        <p:blipFill>
          <a:blip r:embed="rId8">
            <a:extLst>
              <a:ext uri="{28A0092B-C50C-407E-A947-70E740481C1C}">
                <a14:useLocalDpi xmlns:a14="http://schemas.microsoft.com/office/drawing/2010/main" val="0"/>
              </a:ext>
            </a:extLst>
          </a:blip>
          <a:srcRect l="5728" r="10817"/>
          <a:stretch>
            <a:fillRect/>
          </a:stretch>
        </p:blipFill>
        <p:spPr bwMode="auto">
          <a:xfrm>
            <a:off x="5664833" y="3706283"/>
            <a:ext cx="2684959" cy="2698104"/>
          </a:xfrm>
          <a:prstGeom prst="rect">
            <a:avLst/>
          </a:prstGeom>
          <a:ln w="3175">
            <a:noFill/>
          </a:ln>
          <a:effectLst/>
          <a:extLst>
            <a:ext uri="{909E8E84-426E-40DD-AFC4-6F175D3DCCD1}">
              <a14:hiddenFill xmlns:a14="http://schemas.microsoft.com/office/drawing/2010/main">
                <a:solidFill>
                  <a:srgbClr val="FFFFFF"/>
                </a:solidFill>
              </a14:hiddenFill>
            </a:ext>
          </a:extLst>
        </p:spPr>
      </p:pic>
      <p:sp>
        <p:nvSpPr>
          <p:cNvPr id="15368" name="8 - TextBox"/>
          <p:cNvSpPr txBox="1">
            <a:spLocks noChangeArrowheads="1"/>
          </p:cNvSpPr>
          <p:nvPr/>
        </p:nvSpPr>
        <p:spPr bwMode="auto">
          <a:xfrm>
            <a:off x="5664833" y="3413506"/>
            <a:ext cx="2684960" cy="537070"/>
          </a:xfrm>
          <a:prstGeom prst="rect">
            <a:avLst/>
          </a:prstGeom>
          <a:solidFill>
            <a:srgbClr val="604A7B"/>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70000"/>
              </a:lnSpc>
            </a:pPr>
            <a:r>
              <a:rPr lang="el-GR" altLang="el-GR" sz="2000" dirty="0">
                <a:solidFill>
                  <a:prstClr val="white"/>
                </a:solidFill>
                <a:latin typeface="Calibri"/>
              </a:rPr>
              <a:t>Κατασκευή κόμπων χαλιού  </a:t>
            </a:r>
          </a:p>
        </p:txBody>
      </p:sp>
      <p:sp>
        <p:nvSpPr>
          <p:cNvPr id="12" name="Rectangle 8"/>
          <p:cNvSpPr/>
          <p:nvPr/>
        </p:nvSpPr>
        <p:spPr>
          <a:xfrm>
            <a:off x="5664833" y="6406283"/>
            <a:ext cx="2684959"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9"/>
              </a:rPr>
              <a:t>Knopen amt </a:t>
            </a:r>
            <a:r>
              <a:rPr lang="en-US" sz="1200" dirty="0" smtClean="0">
                <a:solidFill>
                  <a:prstClr val="black"/>
                </a:solidFill>
                <a:latin typeface="Calibri"/>
                <a:hlinkClick r:id="rId9"/>
              </a:rPr>
              <a:t>07</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10"/>
              </a:rPr>
              <a:t>Arie m den </a:t>
            </a:r>
            <a:r>
              <a:rPr lang="en-US" sz="1200" dirty="0" err="1" smtClean="0">
                <a:solidFill>
                  <a:prstClr val="black"/>
                </a:solidFill>
                <a:latin typeface="Calibri"/>
                <a:hlinkClick r:id="rId10"/>
              </a:rPr>
              <a:t>toom</a:t>
            </a:r>
            <a:r>
              <a:rPr lang="el-GR" sz="1200" dirty="0" smtClean="0">
                <a:solidFill>
                  <a:prstClr val="black"/>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11"/>
              </a:rPr>
              <a:t>CC BY 3.0</a:t>
            </a:r>
            <a:endParaRPr lang="en-US" sz="1200" dirty="0">
              <a:solidFill>
                <a:prstClr val="black"/>
              </a:solidFill>
              <a:latin typeface="Calibri"/>
            </a:endParaRPr>
          </a:p>
        </p:txBody>
      </p:sp>
      <p:sp>
        <p:nvSpPr>
          <p:cNvPr id="3" name="Θέση αριθμού διαφάνειας 2"/>
          <p:cNvSpPr>
            <a:spLocks noGrp="1"/>
          </p:cNvSpPr>
          <p:nvPr>
            <p:ph type="sldNum" sz="quarter" idx="12"/>
          </p:nvPr>
        </p:nvSpPr>
        <p:spPr>
          <a:xfrm>
            <a:off x="6682484" y="6356350"/>
            <a:ext cx="2133600" cy="365125"/>
          </a:xfrm>
        </p:spPr>
        <p:txBody>
          <a:bodyPr/>
          <a:lstStyle/>
          <a:p>
            <a:pPr>
              <a:defRPr/>
            </a:pPr>
            <a:fld id="{7E55E3B3-0445-4CFC-BED8-763D4409E61F}" type="slidenum">
              <a:rPr lang="el-GR" smtClean="0">
                <a:solidFill>
                  <a:prstClr val="black"/>
                </a:solidFill>
              </a:rPr>
              <a:pPr>
                <a:defRPr/>
              </a:pPr>
              <a:t>35</a:t>
            </a:fld>
            <a:endParaRPr lang="el-GR" dirty="0">
              <a:solidFill>
                <a:prstClr val="black"/>
              </a:solidFill>
            </a:endParaRPr>
          </a:p>
        </p:txBody>
      </p:sp>
    </p:spTree>
    <p:extLst>
      <p:ext uri="{BB962C8B-B14F-4D97-AF65-F5344CB8AC3E}">
        <p14:creationId xmlns:p14="http://schemas.microsoft.com/office/powerpoint/2010/main" val="34194696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8064A2">
                    <a:lumMod val="75000"/>
                  </a:srgbClr>
                </a:solidFill>
              </a:rPr>
              <a:t>Ύφανση χαλιών και κιλιμιών </a:t>
            </a:r>
            <a:r>
              <a:rPr lang="el-GR" sz="3200" b="0" dirty="0" smtClean="0">
                <a:solidFill>
                  <a:srgbClr val="8064A2">
                    <a:lumMod val="75000"/>
                  </a:srgbClr>
                </a:solidFill>
              </a:rPr>
              <a:t>(3 </a:t>
            </a:r>
            <a:r>
              <a:rPr lang="el-GR" sz="3200" b="0" dirty="0">
                <a:solidFill>
                  <a:srgbClr val="8064A2">
                    <a:lumMod val="75000"/>
                  </a:srgbClr>
                </a:solidFill>
              </a:rPr>
              <a:t>από </a:t>
            </a:r>
            <a:r>
              <a:rPr lang="el-GR" sz="3200" b="0" dirty="0" smtClean="0">
                <a:solidFill>
                  <a:srgbClr val="8064A2">
                    <a:lumMod val="75000"/>
                  </a:srgbClr>
                </a:solidFill>
              </a:rPr>
              <a:t>4)</a:t>
            </a:r>
            <a:endParaRPr lang="el-GR" dirty="0"/>
          </a:p>
        </p:txBody>
      </p:sp>
      <p:sp>
        <p:nvSpPr>
          <p:cNvPr id="16387" name="2 - Θέση περιεχομένου"/>
          <p:cNvSpPr>
            <a:spLocks noGrp="1"/>
          </p:cNvSpPr>
          <p:nvPr>
            <p:ph idx="1"/>
          </p:nvPr>
        </p:nvSpPr>
        <p:spPr/>
        <p:txBody>
          <a:bodyPr>
            <a:normAutofit/>
          </a:bodyPr>
          <a:lstStyle/>
          <a:p>
            <a:pPr eaLnBrk="1" hangingPunct="1">
              <a:lnSpc>
                <a:spcPct val="150000"/>
              </a:lnSpc>
              <a:spcBef>
                <a:spcPts val="1200"/>
              </a:spcBef>
            </a:pPr>
            <a:r>
              <a:rPr lang="el-GR" altLang="el-GR" sz="2400" dirty="0" smtClean="0">
                <a:cs typeface="Arial" charset="0"/>
              </a:rPr>
              <a:t>Δένονται κόμποι στα 2 στημόνια και το υφάδι κόβεται συνεχίζοντας στα επόμενα 2 στημόνια, με νήμα όμοιου ή διαφορετικού χρώματος, ανάλογα με το σχέδιο,</a:t>
            </a:r>
          </a:p>
          <a:p>
            <a:pPr eaLnBrk="1" hangingPunct="1">
              <a:lnSpc>
                <a:spcPct val="150000"/>
              </a:lnSpc>
              <a:spcBef>
                <a:spcPts val="1200"/>
              </a:spcBef>
            </a:pPr>
            <a:r>
              <a:rPr lang="el-GR" altLang="el-GR" sz="2400" dirty="0" smtClean="0">
                <a:cs typeface="Arial" charset="0"/>
              </a:rPr>
              <a:t>Όταν ολοκληρωθεί μια σειρά κόμπων το υφάδι περνάει ανάμεσα από τα στημόνια και στη συνέχεια πιέζεται με μια μεταλλική χτένα για να γίνει συμπαγές και ομοιόμορφο</a:t>
            </a:r>
            <a:r>
              <a:rPr lang="el-GR" altLang="el-GR" sz="2400" dirty="0">
                <a:cs typeface="Arial" charset="0"/>
              </a:rPr>
              <a:t>,</a:t>
            </a:r>
            <a:endParaRPr lang="el-GR" altLang="el-GR" sz="2400" dirty="0" smtClean="0">
              <a:cs typeface="Arial" charset="0"/>
            </a:endParaRPr>
          </a:p>
          <a:p>
            <a:pPr eaLnBrk="1" hangingPunct="1">
              <a:lnSpc>
                <a:spcPct val="150000"/>
              </a:lnSpc>
              <a:spcBef>
                <a:spcPts val="1200"/>
              </a:spcBef>
            </a:pPr>
            <a:r>
              <a:rPr lang="el-GR" altLang="el-GR" sz="2400" dirty="0" smtClean="0">
                <a:cs typeface="Arial" charset="0"/>
              </a:rPr>
              <a:t>Το πέλος κόβεται στο επιθυμητό ύψος με ειδικά ψαλίδια.</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36</a:t>
            </a:fld>
            <a:endParaRPr lang="el-GR">
              <a:solidFill>
                <a:prstClr val="black"/>
              </a:solidFill>
            </a:endParaRPr>
          </a:p>
        </p:txBody>
      </p:sp>
    </p:spTree>
    <p:extLst>
      <p:ext uri="{BB962C8B-B14F-4D97-AF65-F5344CB8AC3E}">
        <p14:creationId xmlns:p14="http://schemas.microsoft.com/office/powerpoint/2010/main" val="22340892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8064A2">
                    <a:lumMod val="75000"/>
                  </a:srgbClr>
                </a:solidFill>
              </a:rPr>
              <a:t>Ύφανση χαλιών και κιλιμιών </a:t>
            </a:r>
            <a:r>
              <a:rPr lang="el-GR" sz="3200" b="0" dirty="0" smtClean="0">
                <a:solidFill>
                  <a:srgbClr val="8064A2">
                    <a:lumMod val="75000"/>
                  </a:srgbClr>
                </a:solidFill>
              </a:rPr>
              <a:t>(4 </a:t>
            </a:r>
            <a:r>
              <a:rPr lang="el-GR" sz="3200" b="0" dirty="0">
                <a:solidFill>
                  <a:srgbClr val="8064A2">
                    <a:lumMod val="75000"/>
                  </a:srgbClr>
                </a:solidFill>
              </a:rPr>
              <a:t>από </a:t>
            </a:r>
            <a:r>
              <a:rPr lang="el-GR" sz="3200" b="0" dirty="0" smtClean="0">
                <a:solidFill>
                  <a:srgbClr val="8064A2">
                    <a:lumMod val="75000"/>
                  </a:srgbClr>
                </a:solidFill>
              </a:rPr>
              <a:t>4)</a:t>
            </a:r>
            <a:endParaRPr lang="el-GR" dirty="0"/>
          </a:p>
        </p:txBody>
      </p:sp>
      <p:pic>
        <p:nvPicPr>
          <p:cNvPr id="11266" name="Picture 2" descr="Κατασκευή χαλιού&#10;"/>
          <p:cNvPicPr>
            <a:picLocks noChangeAspect="1" noChangeArrowheads="1"/>
          </p:cNvPicPr>
          <p:nvPr/>
        </p:nvPicPr>
        <p:blipFill rotWithShape="1">
          <a:blip r:embed="rId2">
            <a:extLst>
              <a:ext uri="{28A0092B-C50C-407E-A947-70E740481C1C}">
                <a14:useLocalDpi xmlns:a14="http://schemas.microsoft.com/office/drawing/2010/main" val="0"/>
              </a:ext>
            </a:extLst>
          </a:blip>
          <a:srcRect t="14020"/>
          <a:stretch/>
        </p:blipFill>
        <p:spPr bwMode="auto">
          <a:xfrm>
            <a:off x="369874" y="1100340"/>
            <a:ext cx="3571875" cy="4094780"/>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7414" name="8 - TextBox"/>
          <p:cNvSpPr txBox="1">
            <a:spLocks noChangeArrowheads="1"/>
          </p:cNvSpPr>
          <p:nvPr/>
        </p:nvSpPr>
        <p:spPr bwMode="auto">
          <a:xfrm>
            <a:off x="369874" y="4795010"/>
            <a:ext cx="2191462" cy="400110"/>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Κατασκευή χαλιού</a:t>
            </a:r>
          </a:p>
        </p:txBody>
      </p:sp>
      <p:sp>
        <p:nvSpPr>
          <p:cNvPr id="13" name="Rectangle 8"/>
          <p:cNvSpPr/>
          <p:nvPr/>
        </p:nvSpPr>
        <p:spPr>
          <a:xfrm>
            <a:off x="369874" y="5195120"/>
            <a:ext cx="3571875"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Turkish Carpet </a:t>
            </a:r>
            <a:r>
              <a:rPr lang="en-US" sz="1200" dirty="0" smtClean="0">
                <a:solidFill>
                  <a:prstClr val="black"/>
                </a:solidFill>
                <a:latin typeface="Calibri"/>
                <a:hlinkClick r:id="rId3"/>
              </a:rPr>
              <a:t>Knotting</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3"/>
              </a:rPr>
              <a:t>Julian </a:t>
            </a:r>
            <a:r>
              <a:rPr lang="en-US" sz="1200" dirty="0" smtClean="0">
                <a:solidFill>
                  <a:prstClr val="black"/>
                </a:solidFill>
                <a:latin typeface="Calibri"/>
                <a:hlinkClick r:id="rId3"/>
              </a:rPr>
              <a:t>Fong</a:t>
            </a:r>
            <a:r>
              <a:rPr lang="el-GR" sz="1200" dirty="0" smtClean="0">
                <a:solidFill>
                  <a:prstClr val="black"/>
                </a:solidFill>
                <a:latin typeface="Calibri"/>
                <a:hlinkClick r:id="rId3"/>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4"/>
              </a:rPr>
              <a:t>CC BY-SA 2.0</a:t>
            </a:r>
            <a:endParaRPr lang="en-US" sz="1200" dirty="0">
              <a:solidFill>
                <a:prstClr val="black"/>
              </a:solidFill>
              <a:latin typeface="Calibri"/>
            </a:endParaRPr>
          </a:p>
        </p:txBody>
      </p:sp>
      <p:pic>
        <p:nvPicPr>
          <p:cNvPr id="17412" name="Picture 10" descr="Χτένα χαλιού&#10;"/>
          <p:cNvPicPr>
            <a:picLocks noChangeAspect="1" noChangeArrowheads="1"/>
          </p:cNvPicPr>
          <p:nvPr/>
        </p:nvPicPr>
        <p:blipFill>
          <a:blip r:embed="rId5">
            <a:extLst>
              <a:ext uri="{28A0092B-C50C-407E-A947-70E740481C1C}">
                <a14:useLocalDpi xmlns:a14="http://schemas.microsoft.com/office/drawing/2010/main" val="0"/>
              </a:ext>
            </a:extLst>
          </a:blip>
          <a:srcRect l="34483" t="20685"/>
          <a:stretch>
            <a:fillRect/>
          </a:stretch>
        </p:blipFill>
        <p:spPr bwMode="auto">
          <a:xfrm>
            <a:off x="4740427" y="1100340"/>
            <a:ext cx="2979631" cy="2720123"/>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17415" name="9 - TextBox"/>
          <p:cNvSpPr txBox="1">
            <a:spLocks noChangeArrowheads="1"/>
          </p:cNvSpPr>
          <p:nvPr/>
        </p:nvSpPr>
        <p:spPr bwMode="auto">
          <a:xfrm>
            <a:off x="4740427" y="3420353"/>
            <a:ext cx="1582568" cy="400110"/>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Χτένα χαλιού</a:t>
            </a:r>
          </a:p>
        </p:txBody>
      </p:sp>
      <p:sp>
        <p:nvSpPr>
          <p:cNvPr id="14" name="Rectangle 8"/>
          <p:cNvSpPr/>
          <p:nvPr/>
        </p:nvSpPr>
        <p:spPr>
          <a:xfrm rot="16200000">
            <a:off x="6522352" y="2258618"/>
            <a:ext cx="2926425" cy="415498"/>
          </a:xfrm>
          <a:prstGeom prst="rect">
            <a:avLst/>
          </a:prstGeom>
        </p:spPr>
        <p:txBody>
          <a:bodyPr wrap="square">
            <a:spAutoFit/>
          </a:bodyPr>
          <a:lstStyle/>
          <a:p>
            <a:r>
              <a:rPr lang="en-US" sz="1050" dirty="0" smtClean="0">
                <a:solidFill>
                  <a:prstClr val="black">
                    <a:lumMod val="65000"/>
                    <a:lumOff val="35000"/>
                  </a:prstClr>
                </a:solidFill>
                <a:latin typeface="Calibri"/>
              </a:rPr>
              <a:t>“</a:t>
            </a:r>
            <a:r>
              <a:rPr lang="en-US" sz="1050" dirty="0">
                <a:solidFill>
                  <a:prstClr val="black"/>
                </a:solidFill>
                <a:latin typeface="Calibri"/>
                <a:hlinkClick r:id="rId6"/>
              </a:rPr>
              <a:t>Carpet Weaving </a:t>
            </a:r>
            <a:r>
              <a:rPr lang="en-US" sz="1050" dirty="0" smtClean="0">
                <a:solidFill>
                  <a:prstClr val="black"/>
                </a:solidFill>
                <a:latin typeface="Calibri"/>
                <a:hlinkClick r:id="rId6"/>
              </a:rPr>
              <a:t>tools</a:t>
            </a:r>
            <a:r>
              <a:rPr lang="en-US" sz="1050" dirty="0" smtClean="0">
                <a:solidFill>
                  <a:prstClr val="black">
                    <a:lumMod val="65000"/>
                    <a:lumOff val="35000"/>
                  </a:prstClr>
                </a:solidFill>
                <a:latin typeface="Calibri"/>
              </a:rPr>
              <a:t>”,</a:t>
            </a:r>
            <a:r>
              <a:rPr lang="el-GR" sz="1050" dirty="0" smtClean="0">
                <a:solidFill>
                  <a:prstClr val="black">
                    <a:lumMod val="65000"/>
                    <a:lumOff val="35000"/>
                  </a:prstClr>
                </a:solidFill>
                <a:latin typeface="Calibri"/>
              </a:rPr>
              <a:t> από</a:t>
            </a:r>
            <a:r>
              <a:rPr lang="en-US" sz="1050" dirty="0" smtClean="0">
                <a:solidFill>
                  <a:prstClr val="black">
                    <a:lumMod val="65000"/>
                    <a:lumOff val="35000"/>
                  </a:prstClr>
                </a:solidFill>
                <a:latin typeface="Calibri"/>
              </a:rPr>
              <a:t> </a:t>
            </a:r>
            <a:r>
              <a:rPr lang="en-US" sz="1050" dirty="0">
                <a:solidFill>
                  <a:prstClr val="black"/>
                </a:solidFill>
                <a:latin typeface="Calibri"/>
                <a:hlinkClick r:id="rId6"/>
              </a:rPr>
              <a:t>Hossein </a:t>
            </a:r>
            <a:r>
              <a:rPr lang="en-US" sz="1050" dirty="0" err="1" smtClean="0">
                <a:solidFill>
                  <a:prstClr val="black"/>
                </a:solidFill>
                <a:latin typeface="Calibri"/>
                <a:hlinkClick r:id="rId6"/>
              </a:rPr>
              <a:t>Derakhshan</a:t>
            </a:r>
            <a:r>
              <a:rPr lang="el-GR" sz="1050" dirty="0">
                <a:solidFill>
                  <a:prstClr val="black"/>
                </a:solidFill>
                <a:latin typeface="Calibri"/>
                <a:hlinkClick r:id="rId6"/>
              </a:rPr>
              <a:t> </a:t>
            </a:r>
            <a:r>
              <a:rPr lang="el-GR" sz="1050" dirty="0" smtClean="0">
                <a:solidFill>
                  <a:prstClr val="black">
                    <a:lumMod val="65000"/>
                    <a:lumOff val="35000"/>
                  </a:prstClr>
                </a:solidFill>
                <a:latin typeface="Calibri"/>
              </a:rPr>
              <a:t>διαθέσιμο με άδεια</a:t>
            </a:r>
            <a:r>
              <a:rPr lang="en-US" sz="1050" dirty="0" smtClean="0">
                <a:solidFill>
                  <a:prstClr val="black">
                    <a:lumMod val="65000"/>
                    <a:lumOff val="35000"/>
                  </a:prstClr>
                </a:solidFill>
                <a:latin typeface="Calibri"/>
              </a:rPr>
              <a:t> </a:t>
            </a:r>
            <a:r>
              <a:rPr lang="en-US" sz="1050" dirty="0">
                <a:solidFill>
                  <a:prstClr val="black"/>
                </a:solidFill>
                <a:latin typeface="Calibri"/>
                <a:hlinkClick r:id="rId7"/>
              </a:rPr>
              <a:t>CC BY-NC-SA 2.0</a:t>
            </a:r>
            <a:endParaRPr lang="en-US" sz="1050" dirty="0">
              <a:solidFill>
                <a:prstClr val="black"/>
              </a:solidFill>
              <a:latin typeface="Calibri"/>
            </a:endParaRPr>
          </a:p>
        </p:txBody>
      </p:sp>
      <p:pic>
        <p:nvPicPr>
          <p:cNvPr id="17413" name="Picture 12" descr="Κόψιμο του πέλους&#10;&#10;"/>
          <p:cNvPicPr>
            <a:picLocks noChangeAspect="1" noChangeArrowheads="1"/>
          </p:cNvPicPr>
          <p:nvPr/>
        </p:nvPicPr>
        <p:blipFill>
          <a:blip r:embed="rId8">
            <a:extLst>
              <a:ext uri="{28A0092B-C50C-407E-A947-70E740481C1C}">
                <a14:useLocalDpi xmlns:a14="http://schemas.microsoft.com/office/drawing/2010/main" val="0"/>
              </a:ext>
            </a:extLst>
          </a:blip>
          <a:srcRect t="47408"/>
          <a:stretch>
            <a:fillRect/>
          </a:stretch>
        </p:blipFill>
        <p:spPr bwMode="auto">
          <a:xfrm>
            <a:off x="4740427" y="4197154"/>
            <a:ext cx="2989663" cy="2360726"/>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17416" name="10 - TextBox"/>
          <p:cNvSpPr txBox="1">
            <a:spLocks noChangeArrowheads="1"/>
          </p:cNvSpPr>
          <p:nvPr/>
        </p:nvSpPr>
        <p:spPr bwMode="auto">
          <a:xfrm>
            <a:off x="4740427" y="6157770"/>
            <a:ext cx="2279496" cy="400110"/>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smtClean="0">
                <a:solidFill>
                  <a:prstClr val="white"/>
                </a:solidFill>
                <a:latin typeface="Calibri"/>
              </a:rPr>
              <a:t>Κόψιμο του πέλους</a:t>
            </a:r>
            <a:endParaRPr lang="el-GR" altLang="el-GR" sz="2000" dirty="0">
              <a:solidFill>
                <a:prstClr val="white"/>
              </a:solidFill>
              <a:latin typeface="Calibri"/>
            </a:endParaRPr>
          </a:p>
        </p:txBody>
      </p:sp>
      <p:sp>
        <p:nvSpPr>
          <p:cNvPr id="15" name="Rectangle 8"/>
          <p:cNvSpPr/>
          <p:nvPr/>
        </p:nvSpPr>
        <p:spPr>
          <a:xfrm rot="16200000">
            <a:off x="6834784" y="5155573"/>
            <a:ext cx="2347726" cy="430887"/>
          </a:xfrm>
          <a:prstGeom prst="rect">
            <a:avLst/>
          </a:prstGeom>
        </p:spPr>
        <p:txBody>
          <a:bodyPr wrap="square">
            <a:spAutoFit/>
          </a:bodyPr>
          <a:lstStyle/>
          <a:p>
            <a:r>
              <a:rPr lang="en-US" sz="1100" dirty="0" smtClean="0">
                <a:solidFill>
                  <a:prstClr val="black">
                    <a:lumMod val="65000"/>
                    <a:lumOff val="35000"/>
                  </a:prstClr>
                </a:solidFill>
                <a:latin typeface="+mn-lt"/>
              </a:rPr>
              <a:t>“</a:t>
            </a:r>
            <a:r>
              <a:rPr lang="en-US" sz="1100" dirty="0">
                <a:solidFill>
                  <a:prstClr val="black"/>
                </a:solidFill>
                <a:latin typeface="+mn-lt"/>
                <a:hlinkClick r:id="rId9"/>
              </a:rPr>
              <a:t>Shearing a </a:t>
            </a:r>
            <a:r>
              <a:rPr lang="en-US" sz="1100" dirty="0" smtClean="0">
                <a:solidFill>
                  <a:prstClr val="black"/>
                </a:solidFill>
                <a:latin typeface="+mn-lt"/>
                <a:hlinkClick r:id="rId9"/>
              </a:rPr>
              <a:t>carpet</a:t>
            </a:r>
            <a:r>
              <a:rPr lang="en-US" sz="1100" dirty="0" smtClean="0">
                <a:solidFill>
                  <a:prstClr val="black">
                    <a:lumMod val="65000"/>
                    <a:lumOff val="35000"/>
                  </a:prstClr>
                </a:solidFill>
                <a:latin typeface="+mn-lt"/>
              </a:rPr>
              <a:t>”,</a:t>
            </a:r>
            <a:r>
              <a:rPr lang="el-GR" sz="1100" dirty="0" smtClean="0">
                <a:solidFill>
                  <a:prstClr val="black">
                    <a:lumMod val="65000"/>
                    <a:lumOff val="35000"/>
                  </a:prstClr>
                </a:solidFill>
                <a:latin typeface="+mn-lt"/>
              </a:rPr>
              <a:t> από</a:t>
            </a:r>
            <a:r>
              <a:rPr lang="en-US" sz="1100" dirty="0" smtClean="0">
                <a:solidFill>
                  <a:prstClr val="black">
                    <a:lumMod val="65000"/>
                    <a:lumOff val="35000"/>
                  </a:prstClr>
                </a:solidFill>
                <a:latin typeface="+mn-lt"/>
              </a:rPr>
              <a:t> </a:t>
            </a:r>
            <a:r>
              <a:rPr lang="en-US" sz="1100" dirty="0">
                <a:solidFill>
                  <a:prstClr val="black"/>
                </a:solidFill>
                <a:latin typeface="+mn-lt"/>
                <a:hlinkClick r:id="rId9"/>
              </a:rPr>
              <a:t>Brian </a:t>
            </a:r>
            <a:r>
              <a:rPr lang="en-US" sz="1100" dirty="0" smtClean="0">
                <a:solidFill>
                  <a:prstClr val="black"/>
                </a:solidFill>
                <a:latin typeface="+mn-lt"/>
                <a:hlinkClick r:id="rId9"/>
              </a:rPr>
              <a:t>Ritchie</a:t>
            </a:r>
            <a:r>
              <a:rPr lang="el-GR" sz="1100" dirty="0" smtClean="0">
                <a:solidFill>
                  <a:prstClr val="black"/>
                </a:solidFill>
                <a:latin typeface="+mn-lt"/>
                <a:hlinkClick r:id="rId9"/>
              </a:rPr>
              <a:t> </a:t>
            </a:r>
            <a:r>
              <a:rPr lang="el-GR" sz="1100" dirty="0" smtClean="0">
                <a:solidFill>
                  <a:prstClr val="black"/>
                </a:solidFill>
                <a:latin typeface="+mn-lt"/>
              </a:rPr>
              <a:t> </a:t>
            </a:r>
            <a:r>
              <a:rPr lang="el-GR" sz="1100" dirty="0">
                <a:solidFill>
                  <a:prstClr val="black"/>
                </a:solidFill>
                <a:latin typeface="+mn-lt"/>
              </a:rPr>
              <a:t>©</a:t>
            </a:r>
            <a:r>
              <a:rPr lang="en-US" sz="1100" dirty="0">
                <a:solidFill>
                  <a:prstClr val="black"/>
                </a:solidFill>
                <a:latin typeface="+mn-lt"/>
              </a:rPr>
              <a:t> </a:t>
            </a:r>
            <a:r>
              <a:rPr lang="en-US" sz="1100" dirty="0">
                <a:solidFill>
                  <a:prstClr val="black"/>
                </a:solidFill>
                <a:latin typeface="+mn-lt"/>
                <a:hlinkClick r:id="rId10"/>
              </a:rPr>
              <a:t>All Rights Reserved</a:t>
            </a:r>
            <a:endParaRPr lang="en-US" sz="1100" dirty="0">
              <a:solidFill>
                <a:prstClr val="black"/>
              </a:solidFill>
              <a:latin typeface="+mn-lt"/>
            </a:endParaRPr>
          </a:p>
        </p:txBody>
      </p:sp>
      <p:sp>
        <p:nvSpPr>
          <p:cNvPr id="4" name="Θέση αριθμού διαφάνειας 3"/>
          <p:cNvSpPr>
            <a:spLocks noGrp="1"/>
          </p:cNvSpPr>
          <p:nvPr>
            <p:ph type="sldNum" sz="quarter" idx="12"/>
          </p:nvPr>
        </p:nvSpPr>
        <p:spPr>
          <a:xfrm>
            <a:off x="6706106" y="6309320"/>
            <a:ext cx="2133600" cy="365125"/>
          </a:xfrm>
        </p:spPr>
        <p:txBody>
          <a:bodyPr/>
          <a:lstStyle/>
          <a:p>
            <a:pPr>
              <a:defRPr/>
            </a:pPr>
            <a:fld id="{7E55E3B3-0445-4CFC-BED8-763D4409E61F}" type="slidenum">
              <a:rPr lang="el-GR" smtClean="0">
                <a:solidFill>
                  <a:prstClr val="black"/>
                </a:solidFill>
              </a:rPr>
              <a:pPr>
                <a:defRPr/>
              </a:pPr>
              <a:t>37</a:t>
            </a:fld>
            <a:endParaRPr lang="el-GR">
              <a:solidFill>
                <a:prstClr val="black"/>
              </a:solidFill>
            </a:endParaRPr>
          </a:p>
        </p:txBody>
      </p:sp>
    </p:spTree>
    <p:extLst>
      <p:ext uri="{BB962C8B-B14F-4D97-AF65-F5344CB8AC3E}">
        <p14:creationId xmlns:p14="http://schemas.microsoft.com/office/powerpoint/2010/main" val="18622872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Δαντέλα</a:t>
            </a:r>
            <a:r>
              <a:rPr lang="en-US" dirty="0" smtClean="0"/>
              <a:t> </a:t>
            </a:r>
            <a:r>
              <a:rPr lang="el-GR" sz="3200" b="0" dirty="0" smtClean="0"/>
              <a:t>(1 από 3)</a:t>
            </a:r>
            <a:endParaRPr lang="el-GR" sz="3200" b="0" dirty="0"/>
          </a:p>
        </p:txBody>
      </p:sp>
      <p:sp>
        <p:nvSpPr>
          <p:cNvPr id="23555" name="2 - Θέση περιεχομένου"/>
          <p:cNvSpPr>
            <a:spLocks noGrp="1"/>
          </p:cNvSpPr>
          <p:nvPr>
            <p:ph idx="1"/>
          </p:nvPr>
        </p:nvSpPr>
        <p:spPr/>
        <p:txBody>
          <a:bodyPr>
            <a:normAutofit/>
          </a:bodyPr>
          <a:lstStyle/>
          <a:p>
            <a:pPr eaLnBrk="1" hangingPunct="1">
              <a:lnSpc>
                <a:spcPct val="150000"/>
              </a:lnSpc>
              <a:spcBef>
                <a:spcPts val="1200"/>
              </a:spcBef>
            </a:pPr>
            <a:r>
              <a:rPr lang="el-GR" altLang="el-GR" sz="2400" dirty="0" smtClean="0">
                <a:cs typeface="Arial" charset="0"/>
              </a:rPr>
              <a:t>Ο όρος δαντέλα χαρακτηρίζει ένα είδος διακοσμητικής  τέχνης από κλωστή, που μπορεί να έχει κατασκευαστεί με διάφορες τεχνικές: βελόνα του ραψίματος, σαΐτα, </a:t>
            </a:r>
            <a:r>
              <a:rPr lang="el-GR" altLang="el-GR" sz="2400" dirty="0" err="1" smtClean="0">
                <a:cs typeface="Arial" charset="0"/>
              </a:rPr>
              <a:t>κοπανέλι</a:t>
            </a:r>
            <a:r>
              <a:rPr lang="el-GR" altLang="el-GR" sz="2400" dirty="0" smtClean="0">
                <a:cs typeface="Arial" charset="0"/>
              </a:rPr>
              <a:t>, βελονάκι ή μηχανή</a:t>
            </a:r>
            <a:r>
              <a:rPr lang="el-GR" altLang="el-GR" sz="2400" dirty="0">
                <a:cs typeface="Arial" charset="0"/>
              </a:rPr>
              <a:t>,</a:t>
            </a:r>
            <a:endParaRPr lang="el-GR" altLang="el-GR" sz="2400" dirty="0" smtClean="0">
              <a:cs typeface="Arial" charset="0"/>
            </a:endParaRPr>
          </a:p>
          <a:p>
            <a:pPr eaLnBrk="1" hangingPunct="1">
              <a:lnSpc>
                <a:spcPct val="150000"/>
              </a:lnSpc>
              <a:spcBef>
                <a:spcPts val="1200"/>
              </a:spcBef>
            </a:pPr>
            <a:r>
              <a:rPr lang="el-GR" altLang="el-GR" sz="2400" dirty="0" smtClean="0">
                <a:cs typeface="Arial" charset="0"/>
              </a:rPr>
              <a:t>Η λέξη δαντέλα χρησιμοποιείται στη Γαλλία το 1545, όμως η τεχνική είχε αναπτυχθεί πολλούς αιώνες νωρίτερα,</a:t>
            </a:r>
          </a:p>
          <a:p>
            <a:pPr eaLnBrk="1" hangingPunct="1">
              <a:lnSpc>
                <a:spcPct val="150000"/>
              </a:lnSpc>
              <a:spcBef>
                <a:spcPts val="1200"/>
              </a:spcBef>
            </a:pPr>
            <a:r>
              <a:rPr lang="el-GR" altLang="el-GR" sz="2400" dirty="0" smtClean="0">
                <a:cs typeface="Arial" charset="0"/>
              </a:rPr>
              <a:t>Χρησιμοποιούνται  κυρίως λινές, μεταξωτές  και μεταλλικές κλωστές.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38</a:t>
            </a:fld>
            <a:endParaRPr lang="el-GR">
              <a:solidFill>
                <a:prstClr val="black"/>
              </a:solidFill>
            </a:endParaRPr>
          </a:p>
        </p:txBody>
      </p:sp>
    </p:spTree>
    <p:extLst>
      <p:ext uri="{BB962C8B-B14F-4D97-AF65-F5344CB8AC3E}">
        <p14:creationId xmlns:p14="http://schemas.microsoft.com/office/powerpoint/2010/main" val="22498681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7928" y="7937"/>
            <a:ext cx="8229600" cy="908720"/>
          </a:xfrm>
        </p:spPr>
        <p:txBody>
          <a:bodyPr>
            <a:normAutofit/>
          </a:bodyPr>
          <a:lstStyle/>
          <a:p>
            <a:r>
              <a:rPr lang="el-GR" dirty="0">
                <a:solidFill>
                  <a:schemeClr val="accent4">
                    <a:lumMod val="75000"/>
                  </a:schemeClr>
                </a:solidFill>
                <a:cs typeface="Arial" pitchFamily="34" charset="0"/>
              </a:rPr>
              <a:t>Είδη σπιτιού</a:t>
            </a:r>
            <a:endParaRPr lang="el-GR" dirty="0"/>
          </a:p>
        </p:txBody>
      </p:sp>
      <p:pic>
        <p:nvPicPr>
          <p:cNvPr id="5124" name="Picture 4" descr="κουρτίνε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47" y="842202"/>
            <a:ext cx="2396338" cy="2396338"/>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4" name="Rectangle 8"/>
          <p:cNvSpPr/>
          <p:nvPr/>
        </p:nvSpPr>
        <p:spPr>
          <a:xfrm>
            <a:off x="111545" y="3250571"/>
            <a:ext cx="2660256" cy="400110"/>
          </a:xfrm>
          <a:prstGeom prst="rect">
            <a:avLst/>
          </a:prstGeom>
        </p:spPr>
        <p:txBody>
          <a:bodyPr wrap="square">
            <a:spAutoFit/>
          </a:bodyPr>
          <a:lstStyle/>
          <a:p>
            <a:r>
              <a:rPr lang="en-US" sz="1000" dirty="0" smtClean="0">
                <a:solidFill>
                  <a:prstClr val="black">
                    <a:lumMod val="65000"/>
                    <a:lumOff val="35000"/>
                  </a:prstClr>
                </a:solidFill>
                <a:latin typeface="Calibri"/>
              </a:rPr>
              <a:t>“</a:t>
            </a:r>
            <a:r>
              <a:rPr lang="en-US" sz="1000" dirty="0">
                <a:solidFill>
                  <a:prstClr val="black"/>
                </a:solidFill>
                <a:latin typeface="Calibri"/>
                <a:hlinkClick r:id="rId3"/>
              </a:rPr>
              <a:t>Window with </a:t>
            </a:r>
            <a:r>
              <a:rPr lang="en-US" sz="1000" dirty="0" err="1">
                <a:solidFill>
                  <a:prstClr val="black"/>
                </a:solidFill>
                <a:latin typeface="Calibri"/>
                <a:hlinkClick r:id="rId3"/>
              </a:rPr>
              <a:t>transluscent</a:t>
            </a:r>
            <a:r>
              <a:rPr lang="en-US" sz="1000" dirty="0">
                <a:solidFill>
                  <a:prstClr val="black"/>
                </a:solidFill>
                <a:latin typeface="Calibri"/>
                <a:hlinkClick r:id="rId3"/>
              </a:rPr>
              <a:t> </a:t>
            </a:r>
            <a:r>
              <a:rPr lang="en-US" sz="1000" dirty="0" smtClean="0">
                <a:solidFill>
                  <a:prstClr val="black"/>
                </a:solidFill>
                <a:latin typeface="Calibri"/>
                <a:hlinkClick r:id="rId3"/>
              </a:rPr>
              <a:t>curtains</a:t>
            </a:r>
            <a:r>
              <a:rPr lang="en-US" sz="1000" dirty="0" smtClean="0">
                <a:solidFill>
                  <a:prstClr val="black">
                    <a:lumMod val="65000"/>
                    <a:lumOff val="35000"/>
                  </a:prstClr>
                </a:solidFill>
                <a:latin typeface="Calibri"/>
              </a:rPr>
              <a:t>”,</a:t>
            </a:r>
            <a:r>
              <a:rPr lang="el-GR" sz="1000" dirty="0" smtClean="0">
                <a:solidFill>
                  <a:prstClr val="black">
                    <a:lumMod val="65000"/>
                    <a:lumOff val="35000"/>
                  </a:prstClr>
                </a:solidFill>
                <a:latin typeface="Calibri"/>
              </a:rPr>
              <a:t> από</a:t>
            </a:r>
            <a:r>
              <a:rPr lang="en-US" sz="1000" dirty="0" smtClean="0">
                <a:solidFill>
                  <a:prstClr val="black">
                    <a:lumMod val="65000"/>
                    <a:lumOff val="35000"/>
                  </a:prstClr>
                </a:solidFill>
                <a:latin typeface="Calibri"/>
              </a:rPr>
              <a:t> </a:t>
            </a:r>
            <a:r>
              <a:rPr lang="en-US" sz="1000" dirty="0">
                <a:solidFill>
                  <a:prstClr val="black"/>
                </a:solidFill>
                <a:latin typeface="Calibri"/>
                <a:hlinkClick r:id="rId4"/>
              </a:rPr>
              <a:t>Flickr upload </a:t>
            </a:r>
            <a:r>
              <a:rPr lang="en-US" sz="1000" dirty="0" smtClean="0">
                <a:solidFill>
                  <a:prstClr val="black"/>
                </a:solidFill>
                <a:latin typeface="Calibri"/>
                <a:hlinkClick r:id="rId4"/>
              </a:rPr>
              <a:t>bot</a:t>
            </a:r>
            <a:r>
              <a:rPr lang="el-GR" sz="1000" dirty="0" smtClean="0">
                <a:solidFill>
                  <a:prstClr val="black"/>
                </a:solidFill>
                <a:latin typeface="Calibri"/>
                <a:hlinkClick r:id="rId4"/>
              </a:rPr>
              <a:t> </a:t>
            </a:r>
            <a:r>
              <a:rPr lang="el-GR" sz="1000" dirty="0" smtClean="0">
                <a:solidFill>
                  <a:prstClr val="black">
                    <a:lumMod val="65000"/>
                    <a:lumOff val="35000"/>
                  </a:prstClr>
                </a:solidFill>
                <a:latin typeface="Calibri"/>
              </a:rPr>
              <a:t>διαθέσιμο με άδεια</a:t>
            </a:r>
            <a:r>
              <a:rPr lang="en-US" sz="1000" dirty="0" smtClean="0">
                <a:solidFill>
                  <a:prstClr val="black">
                    <a:lumMod val="65000"/>
                    <a:lumOff val="35000"/>
                  </a:prstClr>
                </a:solidFill>
                <a:latin typeface="Calibri"/>
              </a:rPr>
              <a:t> </a:t>
            </a:r>
            <a:r>
              <a:rPr lang="en-US" sz="1000" dirty="0">
                <a:solidFill>
                  <a:prstClr val="black"/>
                </a:solidFill>
                <a:latin typeface="Calibri"/>
                <a:hlinkClick r:id="rId5"/>
              </a:rPr>
              <a:t>CC BY 2.0</a:t>
            </a:r>
            <a:endParaRPr lang="en-US" sz="1000" dirty="0">
              <a:solidFill>
                <a:prstClr val="black"/>
              </a:solidFill>
              <a:latin typeface="Calibri"/>
            </a:endParaRPr>
          </a:p>
        </p:txBody>
      </p:sp>
      <p:pic>
        <p:nvPicPr>
          <p:cNvPr id="22530" name="Picture 2" descr="κλινοσκεπάσματα"/>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6652" y="857164"/>
            <a:ext cx="2953500" cy="2366413"/>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6" name="Rectangle 8"/>
          <p:cNvSpPr/>
          <p:nvPr/>
        </p:nvSpPr>
        <p:spPr>
          <a:xfrm>
            <a:off x="2959322" y="3254267"/>
            <a:ext cx="2980830" cy="430887"/>
          </a:xfrm>
          <a:prstGeom prst="rect">
            <a:avLst/>
          </a:prstGeom>
        </p:spPr>
        <p:txBody>
          <a:bodyPr wrap="square">
            <a:spAutoFit/>
          </a:bodyPr>
          <a:lstStyle/>
          <a:p>
            <a:r>
              <a:rPr lang="en-US" sz="1100" dirty="0" smtClean="0">
                <a:solidFill>
                  <a:prstClr val="black">
                    <a:lumMod val="65000"/>
                    <a:lumOff val="35000"/>
                  </a:prstClr>
                </a:solidFill>
                <a:latin typeface="+mn-lt"/>
              </a:rPr>
              <a:t>“</a:t>
            </a:r>
            <a:r>
              <a:rPr lang="he-IL" sz="1100" dirty="0">
                <a:solidFill>
                  <a:prstClr val="black"/>
                </a:solidFill>
                <a:latin typeface="+mn-lt"/>
                <a:hlinkClick r:id="rId7"/>
              </a:rPr>
              <a:t>דגם לבנדר של מצעים </a:t>
            </a:r>
            <a:r>
              <a:rPr lang="he-IL" sz="1100" dirty="0" smtClean="0">
                <a:solidFill>
                  <a:prstClr val="black"/>
                </a:solidFill>
                <a:latin typeface="+mn-lt"/>
                <a:hlinkClick r:id="rId7"/>
              </a:rPr>
              <a:t>איכותיים</a:t>
            </a:r>
            <a:r>
              <a:rPr lang="en-US" sz="1100" dirty="0" smtClean="0">
                <a:solidFill>
                  <a:prstClr val="black">
                    <a:lumMod val="65000"/>
                    <a:lumOff val="35000"/>
                  </a:prstClr>
                </a:solidFill>
                <a:latin typeface="+mn-lt"/>
              </a:rPr>
              <a:t>”,</a:t>
            </a:r>
            <a:r>
              <a:rPr lang="el-GR" sz="1100" dirty="0" smtClean="0">
                <a:solidFill>
                  <a:prstClr val="black">
                    <a:lumMod val="65000"/>
                    <a:lumOff val="35000"/>
                  </a:prstClr>
                </a:solidFill>
                <a:latin typeface="+mn-lt"/>
              </a:rPr>
              <a:t> από</a:t>
            </a:r>
            <a:r>
              <a:rPr lang="en-US" sz="1100" dirty="0" smtClean="0">
                <a:solidFill>
                  <a:prstClr val="black">
                    <a:lumMod val="65000"/>
                    <a:lumOff val="35000"/>
                  </a:prstClr>
                </a:solidFill>
                <a:latin typeface="+mn-lt"/>
              </a:rPr>
              <a:t> </a:t>
            </a:r>
            <a:r>
              <a:rPr lang="en-US" sz="1100" dirty="0" err="1" smtClean="0">
                <a:solidFill>
                  <a:prstClr val="black"/>
                </a:solidFill>
                <a:latin typeface="+mn-lt"/>
                <a:hlinkClick r:id="rId8"/>
              </a:rPr>
              <a:t>Raanansk</a:t>
            </a:r>
            <a:r>
              <a:rPr lang="el-GR" sz="1100" dirty="0">
                <a:solidFill>
                  <a:prstClr val="black"/>
                </a:solidFill>
                <a:latin typeface="+mn-lt"/>
              </a:rPr>
              <a:t> </a:t>
            </a:r>
            <a:r>
              <a:rPr lang="el-GR" sz="1100" dirty="0" smtClean="0">
                <a:solidFill>
                  <a:prstClr val="black">
                    <a:lumMod val="65000"/>
                    <a:lumOff val="35000"/>
                  </a:prstClr>
                </a:solidFill>
                <a:latin typeface="+mn-lt"/>
              </a:rPr>
              <a:t>διαθέσιμο με άδεια</a:t>
            </a:r>
            <a:r>
              <a:rPr lang="en-US" sz="1100" dirty="0" smtClean="0">
                <a:solidFill>
                  <a:prstClr val="black">
                    <a:lumMod val="65000"/>
                    <a:lumOff val="35000"/>
                  </a:prstClr>
                </a:solidFill>
                <a:latin typeface="+mn-lt"/>
              </a:rPr>
              <a:t> </a:t>
            </a:r>
            <a:r>
              <a:rPr lang="en-US" sz="1100" dirty="0">
                <a:solidFill>
                  <a:prstClr val="black"/>
                </a:solidFill>
                <a:latin typeface="+mn-lt"/>
                <a:hlinkClick r:id="rId9"/>
              </a:rPr>
              <a:t>CC BY-SA 3.0</a:t>
            </a:r>
            <a:endParaRPr lang="en-US" sz="1100" dirty="0">
              <a:solidFill>
                <a:prstClr val="black"/>
              </a:solidFill>
              <a:latin typeface="+mn-lt"/>
            </a:endParaRPr>
          </a:p>
        </p:txBody>
      </p:sp>
      <p:pic>
        <p:nvPicPr>
          <p:cNvPr id="5129" name="Picture 14" descr="πετσέτες"/>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00192" y="867616"/>
            <a:ext cx="2664296" cy="2355961"/>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8" name="Rectangle 8"/>
          <p:cNvSpPr/>
          <p:nvPr/>
        </p:nvSpPr>
        <p:spPr>
          <a:xfrm>
            <a:off x="6228184" y="3250571"/>
            <a:ext cx="2736304" cy="430887"/>
          </a:xfrm>
          <a:prstGeom prst="rect">
            <a:avLst/>
          </a:prstGeom>
        </p:spPr>
        <p:txBody>
          <a:bodyPr wrap="square">
            <a:spAutoFit/>
          </a:bodyPr>
          <a:lstStyle/>
          <a:p>
            <a:r>
              <a:rPr lang="en-US" sz="1100" dirty="0" smtClean="0">
                <a:solidFill>
                  <a:prstClr val="black">
                    <a:lumMod val="65000"/>
                    <a:lumOff val="35000"/>
                  </a:prstClr>
                </a:solidFill>
                <a:latin typeface="+mn-lt"/>
              </a:rPr>
              <a:t>“</a:t>
            </a:r>
            <a:r>
              <a:rPr lang="en-US" sz="1100" dirty="0">
                <a:solidFill>
                  <a:prstClr val="black"/>
                </a:solidFill>
                <a:latin typeface="+mn-lt"/>
                <a:hlinkClick r:id="rId11"/>
              </a:rPr>
              <a:t>Bathroom </a:t>
            </a:r>
            <a:r>
              <a:rPr lang="en-US" sz="1100" dirty="0" smtClean="0">
                <a:solidFill>
                  <a:prstClr val="black"/>
                </a:solidFill>
                <a:latin typeface="+mn-lt"/>
                <a:hlinkClick r:id="rId11"/>
              </a:rPr>
              <a:t>towels</a:t>
            </a:r>
            <a:r>
              <a:rPr lang="en-US" sz="1100" dirty="0" smtClean="0">
                <a:solidFill>
                  <a:prstClr val="black">
                    <a:lumMod val="65000"/>
                    <a:lumOff val="35000"/>
                  </a:prstClr>
                </a:solidFill>
                <a:latin typeface="+mn-lt"/>
              </a:rPr>
              <a:t>”,</a:t>
            </a:r>
            <a:r>
              <a:rPr lang="el-GR" sz="1100" dirty="0" smtClean="0">
                <a:solidFill>
                  <a:prstClr val="black">
                    <a:lumMod val="65000"/>
                    <a:lumOff val="35000"/>
                  </a:prstClr>
                </a:solidFill>
                <a:latin typeface="+mn-lt"/>
              </a:rPr>
              <a:t> από</a:t>
            </a:r>
            <a:r>
              <a:rPr lang="en-US" sz="1100" dirty="0" smtClean="0">
                <a:solidFill>
                  <a:prstClr val="black">
                    <a:lumMod val="65000"/>
                    <a:lumOff val="35000"/>
                  </a:prstClr>
                </a:solidFill>
                <a:latin typeface="+mn-lt"/>
              </a:rPr>
              <a:t> </a:t>
            </a:r>
            <a:r>
              <a:rPr lang="en-US" sz="1100" dirty="0" err="1" smtClean="0">
                <a:solidFill>
                  <a:prstClr val="black"/>
                </a:solidFill>
                <a:latin typeface="+mn-lt"/>
                <a:hlinkClick r:id="rId12"/>
              </a:rPr>
              <a:t>Vearthy</a:t>
            </a:r>
            <a:r>
              <a:rPr lang="en-US" sz="1100" dirty="0">
                <a:solidFill>
                  <a:prstClr val="black"/>
                </a:solidFill>
                <a:latin typeface="+mn-lt"/>
              </a:rPr>
              <a:t> </a:t>
            </a:r>
            <a:r>
              <a:rPr lang="el-GR" sz="1100" dirty="0" smtClean="0">
                <a:solidFill>
                  <a:prstClr val="black">
                    <a:lumMod val="65000"/>
                    <a:lumOff val="35000"/>
                  </a:prstClr>
                </a:solidFill>
                <a:latin typeface="+mn-lt"/>
              </a:rPr>
              <a:t>διαθέσιμο με άδεια</a:t>
            </a:r>
            <a:r>
              <a:rPr lang="en-US" sz="1100" dirty="0" smtClean="0">
                <a:solidFill>
                  <a:prstClr val="black">
                    <a:lumMod val="65000"/>
                    <a:lumOff val="35000"/>
                  </a:prstClr>
                </a:solidFill>
                <a:latin typeface="+mn-lt"/>
              </a:rPr>
              <a:t> </a:t>
            </a:r>
            <a:r>
              <a:rPr lang="en-US" sz="1100" dirty="0">
                <a:solidFill>
                  <a:prstClr val="black"/>
                </a:solidFill>
                <a:latin typeface="+mn-lt"/>
                <a:hlinkClick r:id="rId5"/>
              </a:rPr>
              <a:t>CC BY 2.0</a:t>
            </a:r>
            <a:endParaRPr lang="en-US" sz="1100" dirty="0">
              <a:solidFill>
                <a:prstClr val="black"/>
              </a:solidFill>
              <a:latin typeface="+mn-lt"/>
            </a:endParaRPr>
          </a:p>
        </p:txBody>
      </p:sp>
      <p:sp>
        <p:nvSpPr>
          <p:cNvPr id="5130" name="10 - TextBox"/>
          <p:cNvSpPr txBox="1">
            <a:spLocks noChangeArrowheads="1"/>
          </p:cNvSpPr>
          <p:nvPr/>
        </p:nvSpPr>
        <p:spPr bwMode="auto">
          <a:xfrm>
            <a:off x="6784050" y="3915649"/>
            <a:ext cx="2180438" cy="2304000"/>
          </a:xfrm>
          <a:prstGeom prst="rect">
            <a:avLst/>
          </a:prstGeom>
          <a:solidFill>
            <a:srgbClr val="604A7B"/>
          </a:solidFill>
          <a:ln w="9525">
            <a:noFill/>
            <a:miter lim="800000"/>
            <a:headEnd/>
            <a:tailEnd/>
          </a:ln>
          <a:effectLs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Κουρτίνες, κλινοσκεπάσματα, πετσέτες, τραπεζομάντηλα, χαλιά.</a:t>
            </a:r>
          </a:p>
        </p:txBody>
      </p:sp>
      <p:pic>
        <p:nvPicPr>
          <p:cNvPr id="22534" name="Picture 6" descr="τραπεζομάντηλο"/>
          <p:cNvPicPr>
            <a:picLocks noChangeAspect="1" noChangeArrowheads="1"/>
          </p:cNvPicPr>
          <p:nvPr/>
        </p:nvPicPr>
        <p:blipFill rotWithShape="1">
          <a:blip r:embed="rId13">
            <a:extLst>
              <a:ext uri="{28A0092B-C50C-407E-A947-70E740481C1C}">
                <a14:useLocalDpi xmlns:a14="http://schemas.microsoft.com/office/drawing/2010/main" val="0"/>
              </a:ext>
            </a:extLst>
          </a:blip>
          <a:srcRect l="20168" t="3905" r="13489"/>
          <a:stretch/>
        </p:blipFill>
        <p:spPr bwMode="auto">
          <a:xfrm>
            <a:off x="231447" y="3915649"/>
            <a:ext cx="2396338" cy="2312569"/>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21" name="Rectangle 8"/>
          <p:cNvSpPr/>
          <p:nvPr/>
        </p:nvSpPr>
        <p:spPr>
          <a:xfrm>
            <a:off x="111545" y="6232333"/>
            <a:ext cx="2660256" cy="600164"/>
          </a:xfrm>
          <a:prstGeom prst="rect">
            <a:avLst/>
          </a:prstGeom>
        </p:spPr>
        <p:txBody>
          <a:bodyPr wrap="square">
            <a:spAutoFit/>
          </a:bodyPr>
          <a:lstStyle/>
          <a:p>
            <a:r>
              <a:rPr lang="en-US" sz="1100" dirty="0" smtClean="0">
                <a:solidFill>
                  <a:prstClr val="black">
                    <a:lumMod val="65000"/>
                    <a:lumOff val="35000"/>
                  </a:prstClr>
                </a:solidFill>
                <a:latin typeface="+mn-lt"/>
              </a:rPr>
              <a:t>“</a:t>
            </a:r>
            <a:r>
              <a:rPr lang="en-US" sz="1100" dirty="0">
                <a:solidFill>
                  <a:prstClr val="black"/>
                </a:solidFill>
                <a:latin typeface="+mn-lt"/>
                <a:hlinkClick r:id="rId14"/>
              </a:rPr>
              <a:t>Fertöd- château </a:t>
            </a:r>
            <a:r>
              <a:rPr lang="en-US" sz="1100" dirty="0" err="1">
                <a:solidFill>
                  <a:prstClr val="black"/>
                </a:solidFill>
                <a:latin typeface="+mn-lt"/>
                <a:hlinkClick r:id="rId14"/>
              </a:rPr>
              <a:t>Esterhaza</a:t>
            </a:r>
            <a:r>
              <a:rPr lang="en-US" sz="1100" dirty="0">
                <a:solidFill>
                  <a:prstClr val="black"/>
                </a:solidFill>
                <a:latin typeface="+mn-lt"/>
                <a:hlinkClick r:id="rId14"/>
              </a:rPr>
              <a:t>, dining </a:t>
            </a:r>
            <a:r>
              <a:rPr lang="en-US" sz="1100" dirty="0" smtClean="0">
                <a:solidFill>
                  <a:prstClr val="black"/>
                </a:solidFill>
                <a:latin typeface="+mn-lt"/>
                <a:hlinkClick r:id="rId14"/>
              </a:rPr>
              <a:t>room</a:t>
            </a:r>
            <a:r>
              <a:rPr lang="en-US" sz="1100" dirty="0" smtClean="0">
                <a:solidFill>
                  <a:prstClr val="black">
                    <a:lumMod val="65000"/>
                    <a:lumOff val="35000"/>
                  </a:prstClr>
                </a:solidFill>
                <a:latin typeface="+mn-lt"/>
              </a:rPr>
              <a:t>”,</a:t>
            </a:r>
            <a:r>
              <a:rPr lang="el-GR" sz="1100" dirty="0" smtClean="0">
                <a:solidFill>
                  <a:prstClr val="black">
                    <a:lumMod val="65000"/>
                    <a:lumOff val="35000"/>
                  </a:prstClr>
                </a:solidFill>
                <a:latin typeface="+mn-lt"/>
              </a:rPr>
              <a:t> από</a:t>
            </a:r>
            <a:r>
              <a:rPr lang="en-US" sz="1100" dirty="0" smtClean="0">
                <a:solidFill>
                  <a:prstClr val="black">
                    <a:lumMod val="65000"/>
                    <a:lumOff val="35000"/>
                  </a:prstClr>
                </a:solidFill>
                <a:latin typeface="+mn-lt"/>
              </a:rPr>
              <a:t> </a:t>
            </a:r>
            <a:r>
              <a:rPr lang="en-US" sz="1100" dirty="0" err="1" smtClean="0">
                <a:solidFill>
                  <a:prstClr val="black"/>
                </a:solidFill>
                <a:latin typeface="+mn-lt"/>
                <a:hlinkClick r:id="rId15"/>
              </a:rPr>
              <a:t>Dguendel</a:t>
            </a:r>
            <a:r>
              <a:rPr lang="en-US" sz="1100" dirty="0" smtClean="0">
                <a:solidFill>
                  <a:prstClr val="black"/>
                </a:solidFill>
                <a:latin typeface="+mn-lt"/>
                <a:hlinkClick r:id="rId15"/>
              </a:rPr>
              <a:t> </a:t>
            </a:r>
            <a:r>
              <a:rPr lang="el-GR" sz="1100" dirty="0" smtClean="0">
                <a:solidFill>
                  <a:prstClr val="black">
                    <a:lumMod val="65000"/>
                    <a:lumOff val="35000"/>
                  </a:prstClr>
                </a:solidFill>
                <a:latin typeface="+mn-lt"/>
              </a:rPr>
              <a:t>διαθέσιμο με άδεια</a:t>
            </a:r>
            <a:r>
              <a:rPr lang="en-US" sz="1100" dirty="0" smtClean="0">
                <a:solidFill>
                  <a:prstClr val="black">
                    <a:lumMod val="65000"/>
                    <a:lumOff val="35000"/>
                  </a:prstClr>
                </a:solidFill>
                <a:latin typeface="+mn-lt"/>
              </a:rPr>
              <a:t> </a:t>
            </a:r>
            <a:r>
              <a:rPr lang="en-US" sz="1100" dirty="0">
                <a:solidFill>
                  <a:prstClr val="black"/>
                </a:solidFill>
                <a:latin typeface="+mn-lt"/>
                <a:hlinkClick r:id="rId9"/>
              </a:rPr>
              <a:t>CC BY-SA 3.0</a:t>
            </a:r>
            <a:endParaRPr lang="en-US" sz="1100" dirty="0">
              <a:solidFill>
                <a:prstClr val="black"/>
              </a:solidFill>
              <a:latin typeface="+mn-lt"/>
            </a:endParaRPr>
          </a:p>
        </p:txBody>
      </p:sp>
      <p:pic>
        <p:nvPicPr>
          <p:cNvPr id="5132" name="Picture 12" descr="χαλί."/>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321" y="3893945"/>
            <a:ext cx="3571875" cy="2338388"/>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7" name="Rectangle 8"/>
          <p:cNvSpPr/>
          <p:nvPr/>
        </p:nvSpPr>
        <p:spPr>
          <a:xfrm>
            <a:off x="2986652" y="6203772"/>
            <a:ext cx="3571874" cy="600164"/>
          </a:xfrm>
          <a:prstGeom prst="rect">
            <a:avLst/>
          </a:prstGeom>
        </p:spPr>
        <p:txBody>
          <a:bodyPr wrap="square">
            <a:spAutoFit/>
          </a:bodyPr>
          <a:lstStyle/>
          <a:p>
            <a:r>
              <a:rPr lang="en-US" sz="1100" dirty="0" smtClean="0">
                <a:solidFill>
                  <a:prstClr val="black">
                    <a:lumMod val="65000"/>
                    <a:lumOff val="35000"/>
                  </a:prstClr>
                </a:solidFill>
                <a:latin typeface="+mn-lt"/>
              </a:rPr>
              <a:t>“</a:t>
            </a:r>
            <a:r>
              <a:rPr lang="en-US" sz="1100" dirty="0">
                <a:solidFill>
                  <a:prstClr val="black"/>
                </a:solidFill>
                <a:latin typeface="+mn-lt"/>
                <a:hlinkClick r:id="rId17"/>
              </a:rPr>
              <a:t>Western Anatolian knotted </a:t>
            </a:r>
            <a:r>
              <a:rPr lang="en-US" sz="1100" dirty="0" err="1">
                <a:solidFill>
                  <a:prstClr val="black"/>
                </a:solidFill>
                <a:latin typeface="+mn-lt"/>
                <a:hlinkClick r:id="rId17"/>
              </a:rPr>
              <a:t>woll</a:t>
            </a:r>
            <a:r>
              <a:rPr lang="en-US" sz="1100" dirty="0">
                <a:solidFill>
                  <a:prstClr val="black"/>
                </a:solidFill>
                <a:latin typeface="+mn-lt"/>
                <a:hlinkClick r:id="rId17"/>
              </a:rPr>
              <a:t> carpet with 'Lotto' </a:t>
            </a:r>
            <a:r>
              <a:rPr lang="en-US" sz="1100" dirty="0" err="1">
                <a:solidFill>
                  <a:prstClr val="black"/>
                </a:solidFill>
                <a:latin typeface="+mn-lt"/>
                <a:hlinkClick r:id="rId17"/>
              </a:rPr>
              <a:t>patern</a:t>
            </a:r>
            <a:r>
              <a:rPr lang="en-US" sz="1100" dirty="0">
                <a:solidFill>
                  <a:prstClr val="black"/>
                </a:solidFill>
                <a:latin typeface="+mn-lt"/>
                <a:hlinkClick r:id="rId17"/>
              </a:rPr>
              <a:t>, 16th century, Saint Louis Art </a:t>
            </a:r>
            <a:r>
              <a:rPr lang="en-US" sz="1100" dirty="0" smtClean="0">
                <a:solidFill>
                  <a:prstClr val="black"/>
                </a:solidFill>
                <a:latin typeface="+mn-lt"/>
                <a:hlinkClick r:id="rId17"/>
              </a:rPr>
              <a:t>Museum</a:t>
            </a:r>
            <a:r>
              <a:rPr lang="en-US" sz="1100" dirty="0" smtClean="0">
                <a:solidFill>
                  <a:prstClr val="black">
                    <a:lumMod val="65000"/>
                    <a:lumOff val="35000"/>
                  </a:prstClr>
                </a:solidFill>
                <a:latin typeface="+mn-lt"/>
              </a:rPr>
              <a:t>”,</a:t>
            </a:r>
            <a:r>
              <a:rPr lang="el-GR" sz="1100" dirty="0" smtClean="0">
                <a:solidFill>
                  <a:prstClr val="black">
                    <a:lumMod val="65000"/>
                    <a:lumOff val="35000"/>
                  </a:prstClr>
                </a:solidFill>
                <a:latin typeface="+mn-lt"/>
              </a:rPr>
              <a:t> από</a:t>
            </a:r>
            <a:r>
              <a:rPr lang="en-US" sz="1100" dirty="0" smtClean="0">
                <a:solidFill>
                  <a:prstClr val="black">
                    <a:lumMod val="65000"/>
                    <a:lumOff val="35000"/>
                  </a:prstClr>
                </a:solidFill>
                <a:latin typeface="+mn-lt"/>
              </a:rPr>
              <a:t> </a:t>
            </a:r>
            <a:r>
              <a:rPr lang="en-US" sz="1100" dirty="0" err="1">
                <a:solidFill>
                  <a:prstClr val="black">
                    <a:lumMod val="65000"/>
                    <a:lumOff val="35000"/>
                  </a:prstClr>
                </a:solidFill>
                <a:latin typeface="+mn-lt"/>
              </a:rPr>
              <a:t>Wmpearl</a:t>
            </a:r>
            <a:r>
              <a:rPr lang="el-GR" sz="1100" dirty="0" smtClean="0">
                <a:solidFill>
                  <a:prstClr val="black">
                    <a:lumMod val="65000"/>
                    <a:lumOff val="35000"/>
                  </a:prstClr>
                </a:solidFill>
                <a:latin typeface="+mn-lt"/>
              </a:rPr>
              <a:t> διαθέσιμο ως κοινό κτήμα</a:t>
            </a:r>
            <a:endParaRPr lang="en-US" sz="1100" dirty="0">
              <a:solidFill>
                <a:prstClr val="black"/>
              </a:solidFill>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a:t>
            </a:fld>
            <a:endParaRPr lang="el-GR" dirty="0">
              <a:solidFill>
                <a:prstClr val="black"/>
              </a:solidFill>
            </a:endParaRPr>
          </a:p>
        </p:txBody>
      </p:sp>
    </p:spTree>
    <p:extLst>
      <p:ext uri="{BB962C8B-B14F-4D97-AF65-F5344CB8AC3E}">
        <p14:creationId xmlns:p14="http://schemas.microsoft.com/office/powerpoint/2010/main" val="13131606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0"/>
            <a:ext cx="8229600" cy="908720"/>
          </a:xfrm>
        </p:spPr>
        <p:txBody>
          <a:bodyPr/>
          <a:lstStyle/>
          <a:p>
            <a:r>
              <a:rPr lang="el-GR" dirty="0"/>
              <a:t>Δαντέλα</a:t>
            </a:r>
            <a:r>
              <a:rPr lang="en-US" dirty="0"/>
              <a:t> </a:t>
            </a:r>
            <a:r>
              <a:rPr lang="el-GR" sz="3200" b="0" dirty="0" smtClean="0"/>
              <a:t>(2 </a:t>
            </a:r>
            <a:r>
              <a:rPr lang="el-GR" sz="3200" b="0" dirty="0"/>
              <a:t>από </a:t>
            </a:r>
            <a:r>
              <a:rPr lang="el-GR" sz="3200" b="0" dirty="0" smtClean="0"/>
              <a:t>3)</a:t>
            </a:r>
            <a:endParaRPr lang="el-GR" dirty="0"/>
          </a:p>
        </p:txBody>
      </p:sp>
      <p:pic>
        <p:nvPicPr>
          <p:cNvPr id="24578" name="Picture 2" descr="Point de Venise, 1904.&#10;"/>
          <p:cNvPicPr>
            <a:picLocks noChangeAspect="1" noChangeArrowheads="1"/>
          </p:cNvPicPr>
          <p:nvPr/>
        </p:nvPicPr>
        <p:blipFill rotWithShape="1">
          <a:blip r:embed="rId2">
            <a:extLst>
              <a:ext uri="{28A0092B-C50C-407E-A947-70E740481C1C}">
                <a14:useLocalDpi xmlns:a14="http://schemas.microsoft.com/office/drawing/2010/main" val="0"/>
              </a:ext>
            </a:extLst>
          </a:blip>
          <a:srcRect l="6563" t="9248" r="7187" b="6248"/>
          <a:stretch/>
        </p:blipFill>
        <p:spPr bwMode="auto">
          <a:xfrm>
            <a:off x="952499" y="879239"/>
            <a:ext cx="3429000" cy="2418235"/>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24579" name="3 - Ορθογώνιο"/>
          <p:cNvSpPr>
            <a:spLocks noChangeArrowheads="1"/>
          </p:cNvSpPr>
          <p:nvPr/>
        </p:nvSpPr>
        <p:spPr bwMode="auto">
          <a:xfrm>
            <a:off x="952499" y="879240"/>
            <a:ext cx="2487067" cy="400110"/>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l-GR" sz="2000" dirty="0">
                <a:solidFill>
                  <a:prstClr val="white"/>
                </a:solidFill>
                <a:latin typeface="Calibri"/>
              </a:rPr>
              <a:t>Point de </a:t>
            </a:r>
            <a:r>
              <a:rPr lang="en-GB" altLang="el-GR" sz="2000" dirty="0" err="1">
                <a:solidFill>
                  <a:prstClr val="white"/>
                </a:solidFill>
                <a:latin typeface="Calibri"/>
              </a:rPr>
              <a:t>Venise</a:t>
            </a:r>
            <a:r>
              <a:rPr lang="en-GB" altLang="el-GR" sz="2000" dirty="0">
                <a:solidFill>
                  <a:prstClr val="white"/>
                </a:solidFill>
                <a:latin typeface="Calibri"/>
              </a:rPr>
              <a:t>, 1904.</a:t>
            </a:r>
            <a:endParaRPr lang="el-GR" altLang="el-GR" sz="2000" dirty="0">
              <a:solidFill>
                <a:prstClr val="white"/>
              </a:solidFill>
              <a:latin typeface="Calibri"/>
            </a:endParaRPr>
          </a:p>
        </p:txBody>
      </p:sp>
      <p:sp>
        <p:nvSpPr>
          <p:cNvPr id="13" name="Rectangle 8"/>
          <p:cNvSpPr/>
          <p:nvPr/>
        </p:nvSpPr>
        <p:spPr>
          <a:xfrm>
            <a:off x="952499" y="3292934"/>
            <a:ext cx="3429000" cy="430887"/>
          </a:xfrm>
          <a:prstGeom prst="rect">
            <a:avLst/>
          </a:prstGeom>
        </p:spPr>
        <p:txBody>
          <a:bodyPr wrap="square">
            <a:spAutoFit/>
          </a:bodyPr>
          <a:lstStyle/>
          <a:p>
            <a:r>
              <a:rPr lang="en-US" sz="1100" dirty="0" smtClean="0">
                <a:solidFill>
                  <a:prstClr val="black">
                    <a:lumMod val="65000"/>
                    <a:lumOff val="35000"/>
                  </a:prstClr>
                </a:solidFill>
                <a:latin typeface="Calibri"/>
              </a:rPr>
              <a:t>“</a:t>
            </a:r>
            <a:r>
              <a:rPr lang="en-US" sz="1100" dirty="0">
                <a:solidFill>
                  <a:prstClr val="black"/>
                </a:solidFill>
                <a:latin typeface="Calibri"/>
                <a:hlinkClick r:id="rId3"/>
              </a:rPr>
              <a:t>Lace Its Origin and History Imitation Point de </a:t>
            </a:r>
            <a:r>
              <a:rPr lang="en-US" sz="1100" dirty="0" err="1" smtClean="0">
                <a:solidFill>
                  <a:prstClr val="black"/>
                </a:solidFill>
                <a:latin typeface="Calibri"/>
                <a:hlinkClick r:id="rId3"/>
              </a:rPr>
              <a:t>Venise</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a:solidFill>
                  <a:prstClr val="black"/>
                </a:solidFill>
                <a:latin typeface="Calibri"/>
                <a:hlinkClick r:id="rId4"/>
              </a:rPr>
              <a:t>Keith </a:t>
            </a:r>
            <a:r>
              <a:rPr lang="en-US" sz="1100" dirty="0" err="1" smtClean="0">
                <a:solidFill>
                  <a:prstClr val="black"/>
                </a:solidFill>
                <a:latin typeface="Calibri"/>
                <a:hlinkClick r:id="rId4"/>
              </a:rPr>
              <a:t>Edkins</a:t>
            </a:r>
            <a:r>
              <a:rPr lang="el-GR" sz="1100" dirty="0" smtClean="0">
                <a:solidFill>
                  <a:prstClr val="black"/>
                </a:solidFill>
                <a:latin typeface="Calibri"/>
                <a:hlinkClick r:id="rId4"/>
              </a:rPr>
              <a:t> </a:t>
            </a:r>
            <a:r>
              <a:rPr lang="el-GR" sz="1100" dirty="0" smtClean="0">
                <a:solidFill>
                  <a:prstClr val="black">
                    <a:lumMod val="65000"/>
                    <a:lumOff val="35000"/>
                  </a:prstClr>
                </a:solidFill>
                <a:latin typeface="Calibri"/>
              </a:rPr>
              <a:t>διαθέσιμο ως κοινό κτήμα</a:t>
            </a:r>
            <a:endParaRPr lang="en-US" sz="1100" dirty="0">
              <a:solidFill>
                <a:prstClr val="black"/>
              </a:solidFill>
              <a:latin typeface="Calibri"/>
            </a:endParaRPr>
          </a:p>
        </p:txBody>
      </p:sp>
      <p:pic>
        <p:nvPicPr>
          <p:cNvPr id="24580" name="Picture 4" descr="Chantilly, 1904&#10;"/>
          <p:cNvPicPr>
            <a:picLocks noChangeAspect="1" noChangeArrowheads="1"/>
          </p:cNvPicPr>
          <p:nvPr/>
        </p:nvPicPr>
        <p:blipFill rotWithShape="1">
          <a:blip r:embed="rId5">
            <a:extLst>
              <a:ext uri="{28A0092B-C50C-407E-A947-70E740481C1C}">
                <a14:useLocalDpi xmlns:a14="http://schemas.microsoft.com/office/drawing/2010/main" val="0"/>
              </a:ext>
            </a:extLst>
          </a:blip>
          <a:srcRect l="6602" t="5833" r="5928" b="2705"/>
          <a:stretch/>
        </p:blipFill>
        <p:spPr bwMode="auto">
          <a:xfrm>
            <a:off x="4844100" y="879239"/>
            <a:ext cx="3299774" cy="2427200"/>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24581" name="5 - Ορθογώνιο"/>
          <p:cNvSpPr>
            <a:spLocks noChangeArrowheads="1"/>
          </p:cNvSpPr>
          <p:nvPr/>
        </p:nvSpPr>
        <p:spPr bwMode="auto">
          <a:xfrm>
            <a:off x="4844099" y="878134"/>
            <a:ext cx="1711985" cy="400110"/>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l-GR" sz="2000" dirty="0">
                <a:solidFill>
                  <a:prstClr val="white"/>
                </a:solidFill>
                <a:latin typeface="Calibri"/>
              </a:rPr>
              <a:t>Chantilly, 1904</a:t>
            </a:r>
            <a:endParaRPr lang="el-GR" altLang="el-GR" sz="2000" dirty="0">
              <a:solidFill>
                <a:prstClr val="white"/>
              </a:solidFill>
              <a:latin typeface="Calibri"/>
            </a:endParaRPr>
          </a:p>
        </p:txBody>
      </p:sp>
      <p:sp>
        <p:nvSpPr>
          <p:cNvPr id="14" name="Rectangle 8"/>
          <p:cNvSpPr/>
          <p:nvPr/>
        </p:nvSpPr>
        <p:spPr>
          <a:xfrm>
            <a:off x="4791787" y="3317613"/>
            <a:ext cx="3352087" cy="430887"/>
          </a:xfrm>
          <a:prstGeom prst="rect">
            <a:avLst/>
          </a:prstGeom>
        </p:spPr>
        <p:txBody>
          <a:bodyPr wrap="square">
            <a:spAutoFit/>
          </a:bodyPr>
          <a:lstStyle/>
          <a:p>
            <a:pPr algn="ctr"/>
            <a:r>
              <a:rPr lang="en-US" sz="1100" dirty="0" smtClean="0">
                <a:solidFill>
                  <a:prstClr val="black">
                    <a:lumMod val="65000"/>
                    <a:lumOff val="35000"/>
                  </a:prstClr>
                </a:solidFill>
                <a:latin typeface="Calibri"/>
              </a:rPr>
              <a:t>“</a:t>
            </a:r>
            <a:r>
              <a:rPr lang="en-US" sz="1100" dirty="0">
                <a:solidFill>
                  <a:prstClr val="black"/>
                </a:solidFill>
                <a:latin typeface="Calibri"/>
                <a:hlinkClick r:id="rId6"/>
              </a:rPr>
              <a:t>Lace Its Origin and History Real </a:t>
            </a:r>
            <a:r>
              <a:rPr lang="en-US" sz="1100" dirty="0" smtClean="0">
                <a:solidFill>
                  <a:prstClr val="black"/>
                </a:solidFill>
                <a:latin typeface="Calibri"/>
                <a:hlinkClick r:id="rId6"/>
              </a:rPr>
              <a:t>Chantilly</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a:solidFill>
                  <a:prstClr val="black"/>
                </a:solidFill>
                <a:latin typeface="Calibri"/>
                <a:hlinkClick r:id="rId4"/>
              </a:rPr>
              <a:t>Keith </a:t>
            </a:r>
            <a:r>
              <a:rPr lang="en-US" sz="1100" dirty="0" err="1" smtClean="0">
                <a:solidFill>
                  <a:prstClr val="black"/>
                </a:solidFill>
                <a:latin typeface="Calibri"/>
                <a:hlinkClick r:id="rId4"/>
              </a:rPr>
              <a:t>Edkins</a:t>
            </a:r>
            <a:r>
              <a:rPr lang="el-GR" sz="1100" dirty="0" smtClean="0">
                <a:solidFill>
                  <a:prstClr val="black"/>
                </a:solidFill>
                <a:latin typeface="Calibri"/>
                <a:hlinkClick r:id="rId4"/>
              </a:rPr>
              <a:t> </a:t>
            </a:r>
            <a:r>
              <a:rPr lang="el-GR" sz="1100" dirty="0" smtClean="0">
                <a:solidFill>
                  <a:prstClr val="black">
                    <a:lumMod val="65000"/>
                    <a:lumOff val="35000"/>
                  </a:prstClr>
                </a:solidFill>
                <a:latin typeface="Calibri"/>
              </a:rPr>
              <a:t>διαθέσιμο ως κοινό κτήμα</a:t>
            </a:r>
            <a:endParaRPr lang="en-US" sz="1100" dirty="0">
              <a:solidFill>
                <a:prstClr val="black"/>
              </a:solidFill>
              <a:latin typeface="Calibri"/>
            </a:endParaRPr>
          </a:p>
        </p:txBody>
      </p:sp>
      <p:pic>
        <p:nvPicPr>
          <p:cNvPr id="24584" name="Picture 8" descr="needlepoint&#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499" y="3899694"/>
            <a:ext cx="3429000" cy="2500313"/>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24585" name="9 - TextBox"/>
          <p:cNvSpPr txBox="1">
            <a:spLocks noChangeArrowheads="1"/>
          </p:cNvSpPr>
          <p:nvPr/>
        </p:nvSpPr>
        <p:spPr bwMode="auto">
          <a:xfrm>
            <a:off x="952499" y="3899694"/>
            <a:ext cx="1531269" cy="400110"/>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l-GR" sz="2000" dirty="0">
                <a:solidFill>
                  <a:prstClr val="white"/>
                </a:solidFill>
                <a:latin typeface="Calibri"/>
              </a:rPr>
              <a:t>needlepoint</a:t>
            </a:r>
            <a:endParaRPr lang="el-GR" altLang="el-GR" sz="2000" dirty="0">
              <a:solidFill>
                <a:prstClr val="white"/>
              </a:solidFill>
              <a:latin typeface="Calibri"/>
            </a:endParaRPr>
          </a:p>
        </p:txBody>
      </p:sp>
      <p:sp>
        <p:nvSpPr>
          <p:cNvPr id="15" name="Rectangle 8"/>
          <p:cNvSpPr/>
          <p:nvPr/>
        </p:nvSpPr>
        <p:spPr>
          <a:xfrm>
            <a:off x="670923" y="6400007"/>
            <a:ext cx="3992149" cy="430887"/>
          </a:xfrm>
          <a:prstGeom prst="rect">
            <a:avLst/>
          </a:prstGeom>
        </p:spPr>
        <p:txBody>
          <a:bodyPr wrap="square">
            <a:spAutoFit/>
          </a:bodyPr>
          <a:lstStyle/>
          <a:p>
            <a:r>
              <a:rPr lang="en-US" sz="1100" dirty="0" smtClean="0">
                <a:solidFill>
                  <a:prstClr val="black">
                    <a:lumMod val="65000"/>
                    <a:lumOff val="35000"/>
                  </a:prstClr>
                </a:solidFill>
                <a:latin typeface="Calibri"/>
              </a:rPr>
              <a:t>“</a:t>
            </a:r>
            <a:r>
              <a:rPr lang="en-US" sz="1100" dirty="0">
                <a:solidFill>
                  <a:prstClr val="black"/>
                </a:solidFill>
                <a:latin typeface="Calibri"/>
                <a:hlinkClick r:id="rId8"/>
              </a:rPr>
              <a:t>Victoria and albert - white on red lace (4355719590</a:t>
            </a:r>
            <a:r>
              <a:rPr lang="en-US" sz="1100" dirty="0" smtClean="0">
                <a:solidFill>
                  <a:prstClr val="black"/>
                </a:solidFill>
                <a:latin typeface="Calibri"/>
                <a:hlinkClick r:id="rId8"/>
              </a:rPr>
              <a:t>)</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a:solidFill>
                  <a:prstClr val="black"/>
                </a:solidFill>
                <a:latin typeface="Calibri"/>
                <a:hlinkClick r:id="rId9"/>
              </a:rPr>
              <a:t>File Upload Bot (Magnus </a:t>
            </a:r>
            <a:r>
              <a:rPr lang="en-US" sz="1100" dirty="0" err="1" smtClean="0">
                <a:solidFill>
                  <a:prstClr val="black"/>
                </a:solidFill>
                <a:latin typeface="Calibri"/>
                <a:hlinkClick r:id="rId9"/>
              </a:rPr>
              <a:t>Manske</a:t>
            </a:r>
            <a:r>
              <a:rPr lang="en-US" sz="1100" dirty="0" smtClean="0">
                <a:solidFill>
                  <a:prstClr val="black"/>
                </a:solidFill>
                <a:latin typeface="Calibri"/>
                <a:hlinkClick r:id="rId9"/>
              </a:rPr>
              <a:t>)</a:t>
            </a:r>
            <a:r>
              <a:rPr lang="el-GR" sz="1100" dirty="0" smtClean="0">
                <a:solidFill>
                  <a:prstClr val="black"/>
                </a:solidFill>
                <a:latin typeface="Calibri"/>
                <a:hlinkClick r:id="rId9"/>
              </a:rPr>
              <a:t> </a:t>
            </a:r>
            <a:r>
              <a:rPr lang="el-GR" sz="1100" dirty="0" smtClean="0">
                <a:solidFill>
                  <a:prstClr val="black">
                    <a:lumMod val="65000"/>
                    <a:lumOff val="35000"/>
                  </a:prstClr>
                </a:solidFill>
                <a:latin typeface="Calibri"/>
              </a:rPr>
              <a:t>διαθέσιμο με άδεια </a:t>
            </a:r>
            <a:r>
              <a:rPr lang="en-US" sz="1100" dirty="0">
                <a:solidFill>
                  <a:prstClr val="black"/>
                </a:solidFill>
                <a:latin typeface="Calibri"/>
                <a:hlinkClick r:id="rId10"/>
              </a:rPr>
              <a:t>CC BY </a:t>
            </a:r>
            <a:r>
              <a:rPr lang="en-US" sz="1100" dirty="0" smtClean="0">
                <a:solidFill>
                  <a:prstClr val="black"/>
                </a:solidFill>
                <a:latin typeface="Calibri"/>
                <a:hlinkClick r:id="rId10"/>
              </a:rPr>
              <a:t>2.0</a:t>
            </a:r>
            <a:endParaRPr lang="en-US" sz="1100" dirty="0">
              <a:solidFill>
                <a:prstClr val="black"/>
              </a:solidFill>
              <a:latin typeface="Calibri"/>
            </a:endParaRPr>
          </a:p>
        </p:txBody>
      </p:sp>
      <p:pic>
        <p:nvPicPr>
          <p:cNvPr id="24582" name="Picture 6" descr="Bobbin lace ή κοπανέλι&#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3540" y="3899694"/>
            <a:ext cx="3320334" cy="2500313"/>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24583" name="7 - TextBox"/>
          <p:cNvSpPr txBox="1">
            <a:spLocks noChangeArrowheads="1"/>
          </p:cNvSpPr>
          <p:nvPr/>
        </p:nvSpPr>
        <p:spPr bwMode="auto">
          <a:xfrm>
            <a:off x="4823540" y="3901456"/>
            <a:ext cx="2628780" cy="400110"/>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l-GR" sz="2000" dirty="0">
                <a:solidFill>
                  <a:prstClr val="white"/>
                </a:solidFill>
                <a:latin typeface="Calibri"/>
              </a:rPr>
              <a:t>Bobbin</a:t>
            </a:r>
            <a:r>
              <a:rPr lang="el-GR" altLang="el-GR" sz="2000" dirty="0">
                <a:solidFill>
                  <a:prstClr val="white"/>
                </a:solidFill>
                <a:latin typeface="Calibri"/>
              </a:rPr>
              <a:t> </a:t>
            </a:r>
            <a:r>
              <a:rPr lang="en-US" altLang="el-GR" sz="2000" dirty="0">
                <a:solidFill>
                  <a:prstClr val="white"/>
                </a:solidFill>
                <a:latin typeface="Calibri"/>
              </a:rPr>
              <a:t>lace </a:t>
            </a:r>
            <a:r>
              <a:rPr lang="el-GR" altLang="el-GR" sz="2000" dirty="0">
                <a:solidFill>
                  <a:prstClr val="white"/>
                </a:solidFill>
                <a:latin typeface="Calibri"/>
              </a:rPr>
              <a:t>ή </a:t>
            </a:r>
            <a:r>
              <a:rPr lang="el-GR" altLang="el-GR" sz="2000" dirty="0" err="1">
                <a:solidFill>
                  <a:prstClr val="white"/>
                </a:solidFill>
                <a:latin typeface="Calibri"/>
              </a:rPr>
              <a:t>κοπανέλι</a:t>
            </a:r>
            <a:endParaRPr lang="el-GR" altLang="el-GR" sz="2000" dirty="0">
              <a:solidFill>
                <a:prstClr val="white"/>
              </a:solidFill>
              <a:latin typeface="Calibri"/>
            </a:endParaRPr>
          </a:p>
        </p:txBody>
      </p:sp>
      <p:sp>
        <p:nvSpPr>
          <p:cNvPr id="16" name="Rectangle 8"/>
          <p:cNvSpPr/>
          <p:nvPr/>
        </p:nvSpPr>
        <p:spPr>
          <a:xfrm>
            <a:off x="4823540" y="6396335"/>
            <a:ext cx="3320334" cy="430887"/>
          </a:xfrm>
          <a:prstGeom prst="rect">
            <a:avLst/>
          </a:prstGeom>
        </p:spPr>
        <p:txBody>
          <a:bodyPr wrap="square">
            <a:spAutoFit/>
          </a:bodyPr>
          <a:lstStyle/>
          <a:p>
            <a:pPr algn="ctr"/>
            <a:r>
              <a:rPr lang="en-US" sz="1100" dirty="0" smtClean="0">
                <a:solidFill>
                  <a:prstClr val="black">
                    <a:lumMod val="65000"/>
                    <a:lumOff val="35000"/>
                  </a:prstClr>
                </a:solidFill>
                <a:latin typeface="Calibri"/>
              </a:rPr>
              <a:t>“</a:t>
            </a:r>
            <a:r>
              <a:rPr lang="fi-FI" sz="1100" dirty="0">
                <a:solidFill>
                  <a:prstClr val="black"/>
                </a:solidFill>
                <a:latin typeface="Calibri"/>
                <a:hlinkClick r:id="rId12"/>
              </a:rPr>
              <a:t>Bobbin lace 5054 Nyplätty pitsi </a:t>
            </a:r>
            <a:r>
              <a:rPr lang="fi-FI" sz="1100" dirty="0" smtClean="0">
                <a:solidFill>
                  <a:prstClr val="black"/>
                </a:solidFill>
                <a:latin typeface="Calibri"/>
                <a:hlinkClick r:id="rId12"/>
              </a:rPr>
              <a:t>C</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err="1" smtClean="0">
                <a:solidFill>
                  <a:prstClr val="black"/>
                </a:solidFill>
                <a:latin typeface="Calibri"/>
                <a:hlinkClick r:id="rId13"/>
              </a:rPr>
              <a:t>Annelis</a:t>
            </a:r>
            <a:r>
              <a:rPr lang="el-GR" sz="1100" dirty="0" smtClean="0">
                <a:solidFill>
                  <a:prstClr val="black"/>
                </a:solidFill>
                <a:latin typeface="Calibri"/>
              </a:rPr>
              <a:t> </a:t>
            </a:r>
            <a:r>
              <a:rPr lang="el-GR" sz="1100" dirty="0" smtClean="0">
                <a:solidFill>
                  <a:prstClr val="black">
                    <a:lumMod val="65000"/>
                    <a:lumOff val="35000"/>
                  </a:prstClr>
                </a:solidFill>
                <a:latin typeface="Calibri"/>
              </a:rPr>
              <a:t>διαθέσιμο με άδεια </a:t>
            </a:r>
            <a:r>
              <a:rPr lang="en-US" sz="1100" dirty="0">
                <a:solidFill>
                  <a:prstClr val="black"/>
                </a:solidFill>
                <a:latin typeface="Calibri"/>
                <a:hlinkClick r:id="rId14"/>
              </a:rPr>
              <a:t>CC BY-SA 3.0</a:t>
            </a:r>
            <a:endParaRPr lang="en-US" sz="1100" dirty="0">
              <a:solidFill>
                <a:prstClr val="black"/>
              </a:solidFill>
              <a:latin typeface="Calibri"/>
            </a:endParaRPr>
          </a:p>
        </p:txBody>
      </p:sp>
      <p:sp>
        <p:nvSpPr>
          <p:cNvPr id="4" name="Θέση αριθμού διαφάνειας 3"/>
          <p:cNvSpPr>
            <a:spLocks noGrp="1"/>
          </p:cNvSpPr>
          <p:nvPr>
            <p:ph type="sldNum" sz="quarter" idx="12"/>
          </p:nvPr>
        </p:nvSpPr>
        <p:spPr>
          <a:xfrm>
            <a:off x="6746660" y="6400007"/>
            <a:ext cx="2133600" cy="365125"/>
          </a:xfrm>
        </p:spPr>
        <p:txBody>
          <a:bodyPr/>
          <a:lstStyle/>
          <a:p>
            <a:pPr>
              <a:defRPr/>
            </a:pPr>
            <a:fld id="{7E55E3B3-0445-4CFC-BED8-763D4409E61F}" type="slidenum">
              <a:rPr lang="el-GR" smtClean="0">
                <a:solidFill>
                  <a:prstClr val="black"/>
                </a:solidFill>
              </a:rPr>
              <a:pPr>
                <a:defRPr/>
              </a:pPr>
              <a:t>39</a:t>
            </a:fld>
            <a:endParaRPr lang="el-GR">
              <a:solidFill>
                <a:prstClr val="black"/>
              </a:solidFill>
            </a:endParaRPr>
          </a:p>
        </p:txBody>
      </p:sp>
    </p:spTree>
    <p:extLst>
      <p:ext uri="{BB962C8B-B14F-4D97-AF65-F5344CB8AC3E}">
        <p14:creationId xmlns:p14="http://schemas.microsoft.com/office/powerpoint/2010/main" val="4152865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Δαντέλα</a:t>
            </a:r>
            <a:r>
              <a:rPr lang="en-US" dirty="0"/>
              <a:t> </a:t>
            </a:r>
            <a:r>
              <a:rPr lang="el-GR" sz="3200" b="0" dirty="0" smtClean="0"/>
              <a:t>(3 </a:t>
            </a:r>
            <a:r>
              <a:rPr lang="el-GR" sz="3200" b="0" dirty="0"/>
              <a:t>από </a:t>
            </a:r>
            <a:r>
              <a:rPr lang="el-GR" sz="3200" b="0" dirty="0" smtClean="0"/>
              <a:t>3)</a:t>
            </a:r>
            <a:endParaRPr lang="el-GR" dirty="0"/>
          </a:p>
        </p:txBody>
      </p:sp>
      <p:sp>
        <p:nvSpPr>
          <p:cNvPr id="25602" name="2 - Θέση περιεχομένου"/>
          <p:cNvSpPr>
            <a:spLocks noGrp="1"/>
          </p:cNvSpPr>
          <p:nvPr>
            <p:ph idx="1"/>
          </p:nvPr>
        </p:nvSpPr>
        <p:spPr/>
        <p:txBody>
          <a:bodyPr>
            <a:normAutofit lnSpcReduction="10000"/>
          </a:bodyPr>
          <a:lstStyle/>
          <a:p>
            <a:pPr eaLnBrk="1" hangingPunct="1">
              <a:lnSpc>
                <a:spcPct val="120000"/>
              </a:lnSpc>
              <a:spcBef>
                <a:spcPts val="1200"/>
              </a:spcBef>
            </a:pPr>
            <a:r>
              <a:rPr lang="el-GR" altLang="el-GR" sz="2400" dirty="0" smtClean="0">
                <a:cs typeface="Arial" charset="0"/>
              </a:rPr>
              <a:t>Η δαντέλα με τη σημερινή μορφή εμφανίστηκε στην Βενετία  τον 15</a:t>
            </a:r>
            <a:r>
              <a:rPr lang="el-GR" altLang="el-GR" sz="2400" baseline="30000" dirty="0" smtClean="0">
                <a:cs typeface="Arial" charset="0"/>
              </a:rPr>
              <a:t>ο</a:t>
            </a:r>
            <a:r>
              <a:rPr lang="el-GR" altLang="el-GR" sz="2400" dirty="0" smtClean="0">
                <a:cs typeface="Arial" charset="0"/>
              </a:rPr>
              <a:t> αιώνα, πέρασε στη Γαλλία στη συνέχεια και από εκεί διαδόθηκε σε ολόκληρη την Ευρώπη</a:t>
            </a:r>
            <a:r>
              <a:rPr lang="el-GR" altLang="el-GR" sz="2400" dirty="0">
                <a:cs typeface="Arial" charset="0"/>
              </a:rPr>
              <a:t>,</a:t>
            </a:r>
            <a:endParaRPr lang="el-GR" altLang="el-GR" sz="2400" dirty="0" smtClean="0">
              <a:cs typeface="Arial" charset="0"/>
            </a:endParaRPr>
          </a:p>
          <a:p>
            <a:pPr eaLnBrk="1" hangingPunct="1">
              <a:lnSpc>
                <a:spcPct val="120000"/>
              </a:lnSpc>
              <a:spcBef>
                <a:spcPts val="1200"/>
              </a:spcBef>
            </a:pPr>
            <a:r>
              <a:rPr lang="el-GR" altLang="el-GR" sz="2400" dirty="0" err="1" smtClean="0">
                <a:cs typeface="Arial" charset="0"/>
              </a:rPr>
              <a:t>Πρωιμότερα</a:t>
            </a:r>
            <a:r>
              <a:rPr lang="el-GR" altLang="el-GR" sz="2400" dirty="0" smtClean="0">
                <a:cs typeface="Arial" charset="0"/>
              </a:rPr>
              <a:t> δείγματα αποτελούν:</a:t>
            </a:r>
          </a:p>
          <a:p>
            <a:pPr lvl="1" eaLnBrk="1" hangingPunct="1">
              <a:lnSpc>
                <a:spcPct val="120000"/>
              </a:lnSpc>
              <a:spcBef>
                <a:spcPts val="1200"/>
              </a:spcBef>
            </a:pPr>
            <a:r>
              <a:rPr lang="el-GR" altLang="el-GR" sz="2400" dirty="0" smtClean="0">
                <a:cs typeface="Arial" charset="0"/>
              </a:rPr>
              <a:t>Ο κεκρύφαλος των ελληνικών αγαλμάτων, ένα είδος διχτιού, με το οποίο μάζευαν οι γυναίκες τα μαλλιά τους</a:t>
            </a:r>
            <a:r>
              <a:rPr lang="el-GR" altLang="el-GR" sz="2400" dirty="0">
                <a:cs typeface="Arial" charset="0"/>
              </a:rPr>
              <a:t>,</a:t>
            </a:r>
            <a:endParaRPr lang="el-GR" altLang="el-GR" sz="2400" dirty="0" smtClean="0">
              <a:cs typeface="Arial" charset="0"/>
            </a:endParaRPr>
          </a:p>
          <a:p>
            <a:pPr lvl="1" eaLnBrk="1" hangingPunct="1">
              <a:lnSpc>
                <a:spcPct val="120000"/>
              </a:lnSpc>
              <a:spcBef>
                <a:spcPts val="1200"/>
              </a:spcBef>
            </a:pPr>
            <a:r>
              <a:rPr lang="el-GR" altLang="el-GR" sz="2400" dirty="0" smtClean="0">
                <a:cs typeface="Arial" charset="0"/>
              </a:rPr>
              <a:t>Η ούγια ή μπιμπίλα  ήταν λέξεις γνωστές και δηλώνουν διακοσμητικά τελειώματα στην άκρη των υφασμάτων,</a:t>
            </a:r>
          </a:p>
          <a:p>
            <a:pPr lvl="1" eaLnBrk="1" hangingPunct="1">
              <a:lnSpc>
                <a:spcPct val="120000"/>
              </a:lnSpc>
              <a:spcBef>
                <a:spcPts val="1200"/>
              </a:spcBef>
            </a:pPr>
            <a:r>
              <a:rPr lang="el-GR" altLang="el-GR" sz="2400" dirty="0" smtClean="0">
                <a:cs typeface="Arial" charset="0"/>
              </a:rPr>
              <a:t>Οι </a:t>
            </a:r>
            <a:r>
              <a:rPr lang="el-GR" altLang="el-GR" sz="2400" dirty="0" err="1" smtClean="0">
                <a:cs typeface="Arial" charset="0"/>
              </a:rPr>
              <a:t>κόσυμβοι</a:t>
            </a:r>
            <a:r>
              <a:rPr lang="el-GR" altLang="el-GR" sz="2400" dirty="0" smtClean="0">
                <a:cs typeface="Arial" charset="0"/>
              </a:rPr>
              <a:t> (κρόσσια) και οι </a:t>
            </a:r>
            <a:r>
              <a:rPr lang="el-GR" altLang="el-GR" sz="2400" dirty="0" err="1" smtClean="0">
                <a:cs typeface="Arial" charset="0"/>
              </a:rPr>
              <a:t>ροΐσκοι</a:t>
            </a:r>
            <a:r>
              <a:rPr lang="el-GR" altLang="el-GR" sz="2400" dirty="0" smtClean="0">
                <a:cs typeface="Arial" charset="0"/>
              </a:rPr>
              <a:t> (ρόδια) που διακοσμούσαν το στρίφωμα ενδυμάτων.</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40</a:t>
            </a:fld>
            <a:endParaRPr lang="el-GR">
              <a:solidFill>
                <a:prstClr val="black"/>
              </a:solidFill>
            </a:endParaRPr>
          </a:p>
        </p:txBody>
      </p:sp>
    </p:spTree>
    <p:extLst>
      <p:ext uri="{BB962C8B-B14F-4D97-AF65-F5344CB8AC3E}">
        <p14:creationId xmlns:p14="http://schemas.microsoft.com/office/powerpoint/2010/main" val="19733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Δαντέλα: </a:t>
            </a:r>
            <a:r>
              <a:rPr lang="el-GR" dirty="0"/>
              <a:t>Πλέξιμο με βελονάκι</a:t>
            </a:r>
          </a:p>
        </p:txBody>
      </p:sp>
      <p:sp>
        <p:nvSpPr>
          <p:cNvPr id="26627" name="2 - Θέση περιεχομένου"/>
          <p:cNvSpPr>
            <a:spLocks noGrp="1"/>
          </p:cNvSpPr>
          <p:nvPr>
            <p:ph idx="1"/>
          </p:nvPr>
        </p:nvSpPr>
        <p:spPr>
          <a:xfrm>
            <a:off x="457200" y="1196752"/>
            <a:ext cx="8229600" cy="2520280"/>
          </a:xfrm>
        </p:spPr>
        <p:txBody>
          <a:bodyPr>
            <a:normAutofit/>
          </a:bodyPr>
          <a:lstStyle/>
          <a:p>
            <a:pPr eaLnBrk="1" hangingPunct="1">
              <a:lnSpc>
                <a:spcPct val="120000"/>
              </a:lnSpc>
              <a:spcBef>
                <a:spcPts val="1200"/>
              </a:spcBef>
            </a:pPr>
            <a:r>
              <a:rPr lang="el-GR" altLang="el-GR" sz="2400" dirty="0" smtClean="0">
                <a:cs typeface="Arial" charset="0"/>
              </a:rPr>
              <a:t>Τεχνική κατασκευής υφάσματος με σχηματισμό θηλιών από ένα συνεχές νήμα με τη βοήθεια ενός μεταλλικού άγκιστρου (βελονάκι),</a:t>
            </a:r>
          </a:p>
          <a:p>
            <a:pPr eaLnBrk="1" hangingPunct="1">
              <a:lnSpc>
                <a:spcPct val="120000"/>
              </a:lnSpc>
              <a:spcBef>
                <a:spcPts val="1200"/>
              </a:spcBef>
            </a:pPr>
            <a:r>
              <a:rPr lang="el-GR" altLang="el-GR" sz="2400" dirty="0" smtClean="0">
                <a:cs typeface="Arial" charset="0"/>
              </a:rPr>
              <a:t>Οι θηλιές σταθεροποιούνται σε τέσσερα σημεία δίνοντας ένα τετράγωνο αποτέλεσμα.</a:t>
            </a:r>
          </a:p>
        </p:txBody>
      </p:sp>
      <p:pic>
        <p:nvPicPr>
          <p:cNvPr id="26629" name="Picture 5" descr="Η διαδικασία πλεξίματος με βελονάκι&#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667569"/>
            <a:ext cx="4032448" cy="3023854"/>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26630" name="5 - TextBox"/>
          <p:cNvSpPr txBox="1">
            <a:spLocks noChangeArrowheads="1"/>
          </p:cNvSpPr>
          <p:nvPr/>
        </p:nvSpPr>
        <p:spPr bwMode="auto">
          <a:xfrm>
            <a:off x="251520" y="6306702"/>
            <a:ext cx="4032448" cy="384721"/>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1900" dirty="0">
                <a:solidFill>
                  <a:prstClr val="white"/>
                </a:solidFill>
                <a:latin typeface="Calibri"/>
              </a:rPr>
              <a:t>Η διαδικασία πλεξίματος με </a:t>
            </a:r>
            <a:r>
              <a:rPr lang="el-GR" altLang="el-GR" sz="1900" dirty="0" smtClean="0">
                <a:solidFill>
                  <a:prstClr val="white"/>
                </a:solidFill>
                <a:latin typeface="Calibri"/>
              </a:rPr>
              <a:t>βελονάκι</a:t>
            </a:r>
            <a:endParaRPr lang="el-GR" altLang="el-GR" sz="1900" dirty="0">
              <a:solidFill>
                <a:prstClr val="white"/>
              </a:solidFill>
              <a:latin typeface="Calibri"/>
            </a:endParaRPr>
          </a:p>
        </p:txBody>
      </p:sp>
      <p:sp>
        <p:nvSpPr>
          <p:cNvPr id="10" name="TextBox 9"/>
          <p:cNvSpPr txBox="1"/>
          <p:nvPr/>
        </p:nvSpPr>
        <p:spPr>
          <a:xfrm>
            <a:off x="4211960" y="6029826"/>
            <a:ext cx="1296144" cy="276999"/>
          </a:xfrm>
          <a:prstGeom prst="rect">
            <a:avLst/>
          </a:prstGeom>
          <a:noFill/>
        </p:spPr>
        <p:txBody>
          <a:bodyPr wrap="square" rtlCol="0">
            <a:spAutoFit/>
          </a:bodyPr>
          <a:lstStyle/>
          <a:p>
            <a:pPr algn="ctr"/>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2050" name="Picture 2" descr="Λεπτομέρεια πλεκτού&#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326" y="3430680"/>
            <a:ext cx="4284296" cy="2077883"/>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4602326" y="3430680"/>
            <a:ext cx="2466060" cy="400110"/>
          </a:xfrm>
          <a:prstGeom prst="rect">
            <a:avLst/>
          </a:prstGeom>
          <a:solidFill>
            <a:srgbClr val="604A7B"/>
          </a:solidFill>
          <a:ln>
            <a:noFill/>
          </a:ln>
          <a:effectLst/>
        </p:spPr>
        <p:txBody>
          <a:bodyPr wrap="none">
            <a:spAutoFit/>
          </a:bodyPr>
          <a:lstStyle/>
          <a:p>
            <a:r>
              <a:rPr lang="el-GR" altLang="el-GR" sz="2000" dirty="0">
                <a:solidFill>
                  <a:prstClr val="white"/>
                </a:solidFill>
                <a:latin typeface="Calibri"/>
              </a:rPr>
              <a:t>Λεπτομέρεια πλεκτού</a:t>
            </a:r>
            <a:endParaRPr lang="el-GR" sz="2000" dirty="0">
              <a:solidFill>
                <a:prstClr val="white"/>
              </a:solidFill>
              <a:latin typeface="Calibri"/>
            </a:endParaRPr>
          </a:p>
        </p:txBody>
      </p:sp>
      <p:sp>
        <p:nvSpPr>
          <p:cNvPr id="11" name="Rectangle 8"/>
          <p:cNvSpPr/>
          <p:nvPr/>
        </p:nvSpPr>
        <p:spPr>
          <a:xfrm>
            <a:off x="4593174" y="5508563"/>
            <a:ext cx="4330776" cy="261610"/>
          </a:xfrm>
          <a:prstGeom prst="rect">
            <a:avLst/>
          </a:prstGeom>
        </p:spPr>
        <p:txBody>
          <a:bodyPr wrap="square">
            <a:spAutoFit/>
          </a:bodyPr>
          <a:lstStyle/>
          <a:p>
            <a:pPr algn="ctr"/>
            <a:r>
              <a:rPr lang="en-US" sz="1100" dirty="0" smtClean="0">
                <a:solidFill>
                  <a:schemeClr val="tx1">
                    <a:lumMod val="65000"/>
                    <a:lumOff val="35000"/>
                  </a:schemeClr>
                </a:solidFill>
                <a:latin typeface="Calibri"/>
              </a:rPr>
              <a:t>“</a:t>
            </a:r>
            <a:r>
              <a:rPr lang="en-US" sz="1100" dirty="0">
                <a:solidFill>
                  <a:schemeClr val="tx1">
                    <a:lumMod val="65000"/>
                    <a:lumOff val="35000"/>
                  </a:schemeClr>
                </a:solidFill>
                <a:latin typeface="Calibri"/>
                <a:hlinkClick r:id="rId5"/>
              </a:rPr>
              <a:t>Crochet </a:t>
            </a:r>
            <a:r>
              <a:rPr lang="en-US" sz="1100" dirty="0" err="1" smtClean="0">
                <a:solidFill>
                  <a:schemeClr val="tx1">
                    <a:lumMod val="65000"/>
                    <a:lumOff val="35000"/>
                  </a:schemeClr>
                </a:solidFill>
                <a:latin typeface="Calibri"/>
                <a:hlinkClick r:id="rId5"/>
              </a:rPr>
              <a:t>sweden</a:t>
            </a:r>
            <a:r>
              <a:rPr lang="en-US" sz="1100" dirty="0" smtClean="0">
                <a:solidFill>
                  <a:schemeClr val="tx1">
                    <a:lumMod val="65000"/>
                    <a:lumOff val="35000"/>
                  </a:schemeClr>
                </a:solidFill>
                <a:latin typeface="Calibri"/>
              </a:rPr>
              <a:t>”,</a:t>
            </a:r>
            <a:r>
              <a:rPr lang="el-GR" sz="1100" dirty="0" smtClean="0">
                <a:solidFill>
                  <a:schemeClr val="tx1">
                    <a:lumMod val="65000"/>
                    <a:lumOff val="35000"/>
                  </a:schemeClr>
                </a:solidFill>
                <a:latin typeface="Calibri"/>
              </a:rPr>
              <a:t> από</a:t>
            </a:r>
            <a:r>
              <a:rPr lang="en-US" sz="1100" dirty="0" smtClean="0">
                <a:solidFill>
                  <a:schemeClr val="tx1">
                    <a:lumMod val="65000"/>
                    <a:lumOff val="35000"/>
                  </a:schemeClr>
                </a:solidFill>
                <a:latin typeface="Calibri"/>
              </a:rPr>
              <a:t>  PKM</a:t>
            </a:r>
            <a:r>
              <a:rPr lang="el-GR" sz="1100" dirty="0" smtClean="0">
                <a:solidFill>
                  <a:schemeClr val="tx1">
                    <a:lumMod val="65000"/>
                    <a:lumOff val="35000"/>
                  </a:schemeClr>
                </a:solidFill>
                <a:latin typeface="Calibri"/>
              </a:rPr>
              <a:t> διαθέσιμο με άδεια </a:t>
            </a:r>
            <a:r>
              <a:rPr lang="en-US" sz="1100" dirty="0">
                <a:solidFill>
                  <a:schemeClr val="tx1">
                    <a:lumMod val="65000"/>
                    <a:lumOff val="35000"/>
                  </a:schemeClr>
                </a:solidFill>
                <a:latin typeface="Calibri"/>
                <a:hlinkClick r:id="rId6"/>
              </a:rPr>
              <a:t>CC BY-SA 2.0</a:t>
            </a:r>
            <a:endParaRPr lang="en-US" sz="1100" dirty="0">
              <a:solidFill>
                <a:schemeClr val="tx1">
                  <a:lumMod val="65000"/>
                  <a:lumOff val="35000"/>
                </a:scheme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41</a:t>
            </a:fld>
            <a:endParaRPr lang="el-GR" dirty="0">
              <a:solidFill>
                <a:prstClr val="black"/>
              </a:solidFill>
            </a:endParaRPr>
          </a:p>
        </p:txBody>
      </p:sp>
    </p:spTree>
    <p:extLst>
      <p:ext uri="{BB962C8B-B14F-4D97-AF65-F5344CB8AC3E}">
        <p14:creationId xmlns:p14="http://schemas.microsoft.com/office/powerpoint/2010/main" val="3007651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Πλέξιμο </a:t>
            </a:r>
            <a:r>
              <a:rPr lang="el-GR" dirty="0"/>
              <a:t>με βελόνες (</a:t>
            </a:r>
            <a:r>
              <a:rPr lang="el-GR" dirty="0" err="1"/>
              <a:t>knitting</a:t>
            </a:r>
            <a:r>
              <a:rPr lang="el-GR" dirty="0" smtClean="0"/>
              <a:t>) </a:t>
            </a:r>
            <a:r>
              <a:rPr lang="el-GR" sz="3200" b="0" dirty="0" smtClean="0"/>
              <a:t>(1 από 2)</a:t>
            </a:r>
            <a:endParaRPr lang="el-GR" sz="3200" b="0" dirty="0"/>
          </a:p>
        </p:txBody>
      </p:sp>
      <p:sp>
        <p:nvSpPr>
          <p:cNvPr id="4" name="Rectangle 3"/>
          <p:cNvSpPr/>
          <p:nvPr/>
        </p:nvSpPr>
        <p:spPr>
          <a:xfrm>
            <a:off x="291168" y="1233810"/>
            <a:ext cx="8644174" cy="1865126"/>
          </a:xfrm>
          <a:prstGeom prst="rect">
            <a:avLst/>
          </a:prstGeom>
        </p:spPr>
        <p:txBody>
          <a:bodyPr wrap="square">
            <a:spAutoFit/>
          </a:bodyPr>
          <a:lstStyle/>
          <a:p>
            <a:pPr marL="342900" indent="-342900">
              <a:lnSpc>
                <a:spcPct val="120000"/>
              </a:lnSpc>
              <a:spcBef>
                <a:spcPts val="1200"/>
              </a:spcBef>
              <a:buFont typeface="Arial" pitchFamily="34" charset="0"/>
              <a:buChar char="•"/>
            </a:pPr>
            <a:r>
              <a:rPr lang="el-GR" altLang="el-GR" sz="2400" dirty="0">
                <a:solidFill>
                  <a:prstClr val="black"/>
                </a:solidFill>
                <a:latin typeface="Calibri"/>
                <a:cs typeface="Arial" charset="0"/>
              </a:rPr>
              <a:t>Ως πλέξιμο χαρακτηρίζεται η τεχνική κατασκευής υφάσματος που βασίζεται στο σχηματισμό θηλιών με τη χρήση ενός συνεχούς νήματος και πραγματοποιείται με βελόνες στο χέρι ή σε μηχανή,</a:t>
            </a:r>
          </a:p>
        </p:txBody>
      </p:sp>
      <p:sp>
        <p:nvSpPr>
          <p:cNvPr id="27651" name="2 - Θέση περιεχομένου"/>
          <p:cNvSpPr>
            <a:spLocks noGrp="1"/>
          </p:cNvSpPr>
          <p:nvPr>
            <p:ph idx="1"/>
          </p:nvPr>
        </p:nvSpPr>
        <p:spPr>
          <a:xfrm>
            <a:off x="291168" y="3356992"/>
            <a:ext cx="4608512" cy="2376264"/>
          </a:xfrm>
        </p:spPr>
        <p:txBody>
          <a:bodyPr>
            <a:normAutofit/>
          </a:bodyPr>
          <a:lstStyle/>
          <a:p>
            <a:pPr eaLnBrk="1" hangingPunct="1">
              <a:lnSpc>
                <a:spcPct val="120000"/>
              </a:lnSpc>
              <a:spcBef>
                <a:spcPts val="1200"/>
              </a:spcBef>
            </a:pPr>
            <a:r>
              <a:rPr lang="el-GR" altLang="el-GR" sz="2400" dirty="0" smtClean="0">
                <a:cs typeface="Arial" charset="0"/>
              </a:rPr>
              <a:t>Η προέλευση της τεχνικής χάνεται στο χρόνο και τα πρωιμότερα δείγματα είναι κάλτσες που σώζονται σε ταφές του μεσαίωνα.</a:t>
            </a:r>
          </a:p>
        </p:txBody>
      </p:sp>
      <p:pic>
        <p:nvPicPr>
          <p:cNvPr id="27652" name="Picture 4" descr="Κάλτσες από την Αίγυπτο  κατασκευασμένες &#10;μεταξύ 300 και 499 μ.Χ.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362947"/>
            <a:ext cx="3509515" cy="2629669"/>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27653" name="5 - Ορθογώνιο"/>
          <p:cNvSpPr>
            <a:spLocks noChangeArrowheads="1"/>
          </p:cNvSpPr>
          <p:nvPr/>
        </p:nvSpPr>
        <p:spPr bwMode="auto">
          <a:xfrm>
            <a:off x="3829829" y="2685839"/>
            <a:ext cx="4831200" cy="707886"/>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Κάλτσες από την Αίγυπτο  κατασκευασμένες </a:t>
            </a:r>
          </a:p>
          <a:p>
            <a:pPr eaLnBrk="1" hangingPunct="1"/>
            <a:r>
              <a:rPr lang="el-GR" altLang="el-GR" sz="2000" dirty="0">
                <a:solidFill>
                  <a:prstClr val="white"/>
                </a:solidFill>
                <a:latin typeface="Calibri"/>
              </a:rPr>
              <a:t>μεταξύ 300 και 499 μ.Χ.  Μουσείο </a:t>
            </a:r>
            <a:r>
              <a:rPr lang="en-US" altLang="el-GR" sz="2000" dirty="0">
                <a:solidFill>
                  <a:prstClr val="white"/>
                </a:solidFill>
                <a:latin typeface="Calibri"/>
              </a:rPr>
              <a:t>V&amp;A</a:t>
            </a:r>
            <a:endParaRPr lang="el-GR" altLang="el-GR" sz="2000" dirty="0">
              <a:solidFill>
                <a:prstClr val="white"/>
              </a:solidFill>
              <a:latin typeface="Calibri"/>
            </a:endParaRPr>
          </a:p>
        </p:txBody>
      </p:sp>
      <p:sp>
        <p:nvSpPr>
          <p:cNvPr id="8" name="Rectangle 8"/>
          <p:cNvSpPr/>
          <p:nvPr/>
        </p:nvSpPr>
        <p:spPr>
          <a:xfrm>
            <a:off x="5148064" y="5992616"/>
            <a:ext cx="3512965" cy="430887"/>
          </a:xfrm>
          <a:prstGeom prst="rect">
            <a:avLst/>
          </a:prstGeom>
        </p:spPr>
        <p:txBody>
          <a:bodyPr wrap="square">
            <a:spAutoFit/>
          </a:bodyPr>
          <a:lstStyle/>
          <a:p>
            <a:pPr algn="ctr"/>
            <a:r>
              <a:rPr lang="en-US" sz="1100" dirty="0" smtClean="0">
                <a:solidFill>
                  <a:prstClr val="black">
                    <a:lumMod val="65000"/>
                    <a:lumOff val="35000"/>
                  </a:prstClr>
                </a:solidFill>
                <a:latin typeface="Calibri"/>
              </a:rPr>
              <a:t>“</a:t>
            </a:r>
            <a:r>
              <a:rPr lang="en-US" sz="1100" dirty="0">
                <a:solidFill>
                  <a:prstClr val="black"/>
                </a:solidFill>
                <a:latin typeface="Calibri"/>
                <a:hlinkClick r:id="rId3"/>
              </a:rPr>
              <a:t>BLW Pair of </a:t>
            </a:r>
            <a:r>
              <a:rPr lang="en-US" sz="1100" dirty="0" smtClean="0">
                <a:solidFill>
                  <a:prstClr val="black"/>
                </a:solidFill>
                <a:latin typeface="Calibri"/>
                <a:hlinkClick r:id="rId3"/>
              </a:rPr>
              <a:t>socks</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a:solidFill>
                  <a:prstClr val="black"/>
                </a:solidFill>
                <a:latin typeface="Calibri"/>
                <a:hlinkClick r:id="rId4"/>
              </a:rPr>
              <a:t>File Upload Bot (Mike Peel</a:t>
            </a:r>
            <a:r>
              <a:rPr lang="en-US" sz="1100" dirty="0" smtClean="0">
                <a:solidFill>
                  <a:prstClr val="black"/>
                </a:solidFill>
                <a:latin typeface="Calibri"/>
                <a:hlinkClick r:id="rId4"/>
              </a:rPr>
              <a:t>)</a:t>
            </a:r>
            <a:r>
              <a:rPr lang="el-GR" sz="1100" dirty="0" smtClean="0">
                <a:solidFill>
                  <a:prstClr val="black"/>
                </a:solidFill>
                <a:latin typeface="Calibri"/>
                <a:hlinkClick r:id="rId4"/>
              </a:rPr>
              <a:t> </a:t>
            </a:r>
            <a:r>
              <a:rPr lang="el-GR" sz="1100" dirty="0" smtClean="0">
                <a:solidFill>
                  <a:prstClr val="black">
                    <a:lumMod val="65000"/>
                    <a:lumOff val="35000"/>
                  </a:prstClr>
                </a:solidFill>
                <a:latin typeface="Calibri"/>
              </a:rPr>
              <a:t>διαθέσιμο με άδεια </a:t>
            </a:r>
            <a:r>
              <a:rPr lang="en-US" sz="1100" dirty="0">
                <a:solidFill>
                  <a:prstClr val="black"/>
                </a:solidFill>
                <a:latin typeface="Calibri"/>
                <a:hlinkClick r:id="rId5"/>
              </a:rPr>
              <a:t>CC BY-SA 2.0 UK</a:t>
            </a:r>
            <a:endParaRPr lang="en-US" sz="11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42</a:t>
            </a:fld>
            <a:endParaRPr lang="el-GR">
              <a:solidFill>
                <a:prstClr val="black"/>
              </a:solidFill>
            </a:endParaRPr>
          </a:p>
        </p:txBody>
      </p:sp>
    </p:spTree>
    <p:extLst>
      <p:ext uri="{BB962C8B-B14F-4D97-AF65-F5344CB8AC3E}">
        <p14:creationId xmlns:p14="http://schemas.microsoft.com/office/powerpoint/2010/main" val="39754945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8064A2">
                    <a:lumMod val="75000"/>
                  </a:srgbClr>
                </a:solidFill>
              </a:rPr>
              <a:t>Πλέξιμο με βελόνες (</a:t>
            </a:r>
            <a:r>
              <a:rPr lang="el-GR" dirty="0" err="1">
                <a:solidFill>
                  <a:srgbClr val="8064A2">
                    <a:lumMod val="75000"/>
                  </a:srgbClr>
                </a:solidFill>
              </a:rPr>
              <a:t>knitting</a:t>
            </a:r>
            <a:r>
              <a:rPr lang="el-GR" dirty="0">
                <a:solidFill>
                  <a:srgbClr val="8064A2">
                    <a:lumMod val="75000"/>
                  </a:srgbClr>
                </a:solidFill>
              </a:rPr>
              <a:t>) </a:t>
            </a:r>
            <a:r>
              <a:rPr lang="el-GR" sz="3200" b="0" dirty="0" smtClean="0">
                <a:solidFill>
                  <a:srgbClr val="8064A2">
                    <a:lumMod val="75000"/>
                  </a:srgbClr>
                </a:solidFill>
              </a:rPr>
              <a:t>(2 </a:t>
            </a:r>
            <a:r>
              <a:rPr lang="el-GR" sz="3200" b="0" dirty="0">
                <a:solidFill>
                  <a:srgbClr val="8064A2">
                    <a:lumMod val="75000"/>
                  </a:srgbClr>
                </a:solidFill>
              </a:rPr>
              <a:t>από </a:t>
            </a:r>
            <a:r>
              <a:rPr lang="el-GR" sz="3200" b="0" dirty="0" smtClean="0">
                <a:solidFill>
                  <a:srgbClr val="8064A2">
                    <a:lumMod val="75000"/>
                  </a:srgbClr>
                </a:solidFill>
              </a:rPr>
              <a:t>2)</a:t>
            </a:r>
            <a:endParaRPr lang="el-GR" dirty="0"/>
          </a:p>
        </p:txBody>
      </p:sp>
      <p:sp>
        <p:nvSpPr>
          <p:cNvPr id="28674" name="2 - Θέση περιεχομένου"/>
          <p:cNvSpPr>
            <a:spLocks noGrp="1"/>
          </p:cNvSpPr>
          <p:nvPr>
            <p:ph idx="1"/>
          </p:nvPr>
        </p:nvSpPr>
        <p:spPr>
          <a:xfrm>
            <a:off x="323528" y="1196752"/>
            <a:ext cx="8435280" cy="1160686"/>
          </a:xfrm>
        </p:spPr>
        <p:txBody>
          <a:bodyPr>
            <a:normAutofit lnSpcReduction="10000"/>
          </a:bodyPr>
          <a:lstStyle/>
          <a:p>
            <a:pPr eaLnBrk="1" hangingPunct="1"/>
            <a:r>
              <a:rPr lang="el-GR" altLang="el-GR" sz="2400" dirty="0" smtClean="0">
                <a:cs typeface="Arial" charset="0"/>
              </a:rPr>
              <a:t>Η τεχνική άνθησε κατά τον 17</a:t>
            </a:r>
            <a:r>
              <a:rPr lang="el-GR" altLang="el-GR" sz="2400" baseline="30000" dirty="0" smtClean="0">
                <a:cs typeface="Arial" charset="0"/>
              </a:rPr>
              <a:t>ο</a:t>
            </a:r>
            <a:r>
              <a:rPr lang="el-GR" altLang="el-GR" sz="2400" dirty="0" smtClean="0">
                <a:cs typeface="Arial" charset="0"/>
              </a:rPr>
              <a:t> και 18</a:t>
            </a:r>
            <a:r>
              <a:rPr lang="el-GR" altLang="el-GR" sz="2400" baseline="30000" dirty="0" smtClean="0">
                <a:cs typeface="Arial" charset="0"/>
              </a:rPr>
              <a:t>ο</a:t>
            </a:r>
            <a:r>
              <a:rPr lang="el-GR" altLang="el-GR" sz="2400" dirty="0" smtClean="0">
                <a:cs typeface="Arial" charset="0"/>
              </a:rPr>
              <a:t> αιώνα όταν άρχισε να αποτελεί δημιουργική απασχόληση για τις γυναίκες της εποχής.   </a:t>
            </a:r>
          </a:p>
          <a:p>
            <a:pPr eaLnBrk="1" hangingPunct="1"/>
            <a:endParaRPr lang="el-GR" altLang="el-GR" sz="2400" dirty="0" smtClean="0">
              <a:cs typeface="Arial" charset="0"/>
            </a:endParaRPr>
          </a:p>
          <a:p>
            <a:pPr eaLnBrk="1" hangingPunct="1"/>
            <a:endParaRPr lang="el-GR" altLang="el-GR" sz="2400" dirty="0" smtClean="0">
              <a:cs typeface="Arial" charset="0"/>
            </a:endParaRPr>
          </a:p>
        </p:txBody>
      </p:sp>
      <p:pic>
        <p:nvPicPr>
          <p:cNvPr id="9" name="Picture 2" descr="Πλέξιμο με βελόνες&#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77" t="7035" r="11285"/>
          <a:stretch/>
        </p:blipFill>
        <p:spPr bwMode="auto">
          <a:xfrm>
            <a:off x="307813" y="2492896"/>
            <a:ext cx="3544107" cy="2593581"/>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28678" name="5 - TextBox"/>
          <p:cNvSpPr txBox="1">
            <a:spLocks noChangeArrowheads="1"/>
          </p:cNvSpPr>
          <p:nvPr/>
        </p:nvSpPr>
        <p:spPr bwMode="auto">
          <a:xfrm>
            <a:off x="307813" y="2492036"/>
            <a:ext cx="2246780" cy="384721"/>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1900" dirty="0">
                <a:solidFill>
                  <a:prstClr val="white"/>
                </a:solidFill>
                <a:latin typeface="Calibri"/>
              </a:rPr>
              <a:t>Πλέξιμο με βελόνες</a:t>
            </a:r>
          </a:p>
        </p:txBody>
      </p:sp>
      <p:sp>
        <p:nvSpPr>
          <p:cNvPr id="10" name="Rectangle 8"/>
          <p:cNvSpPr/>
          <p:nvPr/>
        </p:nvSpPr>
        <p:spPr>
          <a:xfrm>
            <a:off x="621329" y="5086477"/>
            <a:ext cx="2917074" cy="430887"/>
          </a:xfrm>
          <a:prstGeom prst="rect">
            <a:avLst/>
          </a:prstGeom>
        </p:spPr>
        <p:txBody>
          <a:bodyPr wrap="square">
            <a:spAutoFit/>
          </a:bodyPr>
          <a:lstStyle/>
          <a:p>
            <a:pPr algn="ctr"/>
            <a:r>
              <a:rPr lang="en-US" sz="1100" dirty="0" smtClean="0">
                <a:solidFill>
                  <a:prstClr val="black">
                    <a:lumMod val="65000"/>
                    <a:lumOff val="35000"/>
                  </a:prstClr>
                </a:solidFill>
                <a:latin typeface="Calibri"/>
              </a:rPr>
              <a:t>“</a:t>
            </a:r>
            <a:r>
              <a:rPr lang="en-US" sz="1100" dirty="0">
                <a:solidFill>
                  <a:prstClr val="black"/>
                </a:solidFill>
                <a:latin typeface="Calibri"/>
                <a:hlinkClick r:id="rId3"/>
              </a:rPr>
              <a:t>Pink knitting in front of pink </a:t>
            </a:r>
            <a:r>
              <a:rPr lang="en-US" sz="1100" dirty="0" smtClean="0">
                <a:solidFill>
                  <a:prstClr val="black"/>
                </a:solidFill>
                <a:latin typeface="Calibri"/>
                <a:hlinkClick r:id="rId3"/>
              </a:rPr>
              <a:t>sweatshirt</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smtClean="0">
                <a:solidFill>
                  <a:prstClr val="black"/>
                </a:solidFill>
                <a:latin typeface="Calibri"/>
              </a:rPr>
              <a:t> </a:t>
            </a:r>
            <a:r>
              <a:rPr lang="en-US" sz="1100" dirty="0" err="1" smtClean="0">
                <a:solidFill>
                  <a:prstClr val="black"/>
                </a:solidFill>
                <a:latin typeface="Calibri"/>
                <a:hlinkClick r:id="rId4"/>
              </a:rPr>
              <a:t>Johntex</a:t>
            </a:r>
            <a:r>
              <a:rPr lang="en-US" sz="1100" dirty="0">
                <a:solidFill>
                  <a:prstClr val="black"/>
                </a:solidFill>
                <a:latin typeface="Calibri"/>
              </a:rPr>
              <a:t> </a:t>
            </a:r>
            <a:r>
              <a:rPr lang="el-GR" sz="1100" dirty="0" smtClean="0">
                <a:solidFill>
                  <a:prstClr val="black">
                    <a:lumMod val="65000"/>
                    <a:lumOff val="35000"/>
                  </a:prstClr>
                </a:solidFill>
                <a:latin typeface="Calibri"/>
              </a:rPr>
              <a:t>διαθέσιμο με άδεια</a:t>
            </a:r>
            <a:r>
              <a:rPr lang="en-US" sz="1100" dirty="0" smtClean="0">
                <a:solidFill>
                  <a:prstClr val="black">
                    <a:lumMod val="65000"/>
                    <a:lumOff val="35000"/>
                  </a:prstClr>
                </a:solidFill>
                <a:latin typeface="Calibri"/>
              </a:rPr>
              <a:t> </a:t>
            </a:r>
            <a:r>
              <a:rPr lang="en-US" sz="1100" dirty="0">
                <a:solidFill>
                  <a:prstClr val="black"/>
                </a:solidFill>
                <a:latin typeface="Calibri"/>
                <a:hlinkClick r:id="rId5"/>
              </a:rPr>
              <a:t>CC BY-SA 3.0</a:t>
            </a:r>
            <a:endParaRPr lang="en-US" sz="1100" dirty="0">
              <a:solidFill>
                <a:prstClr val="black"/>
              </a:solidFill>
              <a:latin typeface="Calibri"/>
            </a:endParaRPr>
          </a:p>
        </p:txBody>
      </p:sp>
      <p:pic>
        <p:nvPicPr>
          <p:cNvPr id="4100" name="Picture 4" descr="Μηχανή πλεκτικής&#10;"/>
          <p:cNvPicPr>
            <a:picLocks noChangeAspect="1" noChangeArrowheads="1"/>
          </p:cNvPicPr>
          <p:nvPr/>
        </p:nvPicPr>
        <p:blipFill rotWithShape="1">
          <a:blip r:embed="rId6">
            <a:extLst>
              <a:ext uri="{28A0092B-C50C-407E-A947-70E740481C1C}">
                <a14:useLocalDpi xmlns:a14="http://schemas.microsoft.com/office/drawing/2010/main" val="0"/>
              </a:ext>
            </a:extLst>
          </a:blip>
          <a:srcRect t="12452" b="19936"/>
          <a:stretch/>
        </p:blipFill>
        <p:spPr bwMode="auto">
          <a:xfrm>
            <a:off x="4101147" y="2492895"/>
            <a:ext cx="4837435" cy="2593581"/>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28677" name="4 - TextBox"/>
          <p:cNvSpPr txBox="1">
            <a:spLocks noChangeArrowheads="1"/>
          </p:cNvSpPr>
          <p:nvPr/>
        </p:nvSpPr>
        <p:spPr bwMode="auto">
          <a:xfrm>
            <a:off x="4101147" y="4695591"/>
            <a:ext cx="2162531" cy="384721"/>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1900" dirty="0">
                <a:solidFill>
                  <a:prstClr val="white"/>
                </a:solidFill>
                <a:latin typeface="Calibri"/>
              </a:rPr>
              <a:t>Μηχανή πλεκτικής</a:t>
            </a:r>
          </a:p>
        </p:txBody>
      </p:sp>
      <p:sp>
        <p:nvSpPr>
          <p:cNvPr id="13" name="Rectangle 8"/>
          <p:cNvSpPr/>
          <p:nvPr/>
        </p:nvSpPr>
        <p:spPr>
          <a:xfrm>
            <a:off x="4101146" y="5072082"/>
            <a:ext cx="4837435" cy="261610"/>
          </a:xfrm>
          <a:prstGeom prst="rect">
            <a:avLst/>
          </a:prstGeom>
        </p:spPr>
        <p:txBody>
          <a:bodyPr wrap="square">
            <a:spAutoFit/>
          </a:bodyPr>
          <a:lstStyle/>
          <a:p>
            <a:pPr algn="ctr"/>
            <a:r>
              <a:rPr lang="en-US" sz="1100" dirty="0" smtClean="0">
                <a:solidFill>
                  <a:prstClr val="black">
                    <a:lumMod val="65000"/>
                    <a:lumOff val="35000"/>
                  </a:prstClr>
                </a:solidFill>
                <a:latin typeface="+mn-lt"/>
              </a:rPr>
              <a:t>“</a:t>
            </a:r>
            <a:r>
              <a:rPr lang="en-US" sz="1100" dirty="0" smtClean="0">
                <a:solidFill>
                  <a:prstClr val="black"/>
                </a:solidFill>
                <a:latin typeface="+mn-lt"/>
                <a:hlinkClick r:id="rId7"/>
              </a:rPr>
              <a:t>MachineKnittingKnittax</a:t>
            </a:r>
            <a:r>
              <a:rPr lang="en-US" sz="1100" dirty="0" smtClean="0">
                <a:solidFill>
                  <a:prstClr val="black">
                    <a:lumMod val="65000"/>
                    <a:lumOff val="35000"/>
                  </a:prstClr>
                </a:solidFill>
                <a:latin typeface="+mn-lt"/>
              </a:rPr>
              <a:t>”,</a:t>
            </a:r>
            <a:r>
              <a:rPr lang="el-GR" sz="1100" dirty="0" smtClean="0">
                <a:solidFill>
                  <a:prstClr val="black">
                    <a:lumMod val="65000"/>
                    <a:lumOff val="35000"/>
                  </a:prstClr>
                </a:solidFill>
                <a:latin typeface="+mn-lt"/>
              </a:rPr>
              <a:t> από</a:t>
            </a:r>
            <a:r>
              <a:rPr lang="en-US" sz="1100" dirty="0" smtClean="0">
                <a:solidFill>
                  <a:prstClr val="black">
                    <a:lumMod val="65000"/>
                    <a:lumOff val="35000"/>
                  </a:prstClr>
                </a:solidFill>
                <a:latin typeface="+mn-lt"/>
              </a:rPr>
              <a:t> </a:t>
            </a:r>
            <a:r>
              <a:rPr lang="en-US" sz="1100" dirty="0" smtClean="0">
                <a:solidFill>
                  <a:prstClr val="black"/>
                </a:solidFill>
                <a:latin typeface="+mn-lt"/>
              </a:rPr>
              <a:t> </a:t>
            </a:r>
            <a:r>
              <a:rPr lang="en-US" sz="1100" dirty="0" err="1" smtClean="0">
                <a:solidFill>
                  <a:prstClr val="black"/>
                </a:solidFill>
                <a:latin typeface="+mn-lt"/>
                <a:hlinkClick r:id="rId8"/>
              </a:rPr>
              <a:t>Afog</a:t>
            </a:r>
            <a:r>
              <a:rPr lang="el-GR" sz="1100" dirty="0">
                <a:solidFill>
                  <a:prstClr val="black"/>
                </a:solidFill>
                <a:latin typeface="+mn-lt"/>
              </a:rPr>
              <a:t> </a:t>
            </a:r>
            <a:r>
              <a:rPr lang="el-GR" sz="1100" dirty="0" smtClean="0">
                <a:solidFill>
                  <a:prstClr val="black">
                    <a:lumMod val="65000"/>
                    <a:lumOff val="35000"/>
                  </a:prstClr>
                </a:solidFill>
                <a:latin typeface="+mn-lt"/>
              </a:rPr>
              <a:t>διαθέσιμο με άδεια</a:t>
            </a:r>
            <a:r>
              <a:rPr lang="en-US" sz="1100" dirty="0" smtClean="0">
                <a:solidFill>
                  <a:prstClr val="black">
                    <a:lumMod val="65000"/>
                    <a:lumOff val="35000"/>
                  </a:prstClr>
                </a:solidFill>
                <a:latin typeface="+mn-lt"/>
              </a:rPr>
              <a:t> </a:t>
            </a:r>
            <a:r>
              <a:rPr lang="en-US" sz="1100" dirty="0">
                <a:solidFill>
                  <a:prstClr val="black"/>
                </a:solidFill>
                <a:latin typeface="+mn-lt"/>
                <a:hlinkClick r:id="rId5"/>
              </a:rPr>
              <a:t>CC BY-SA 3.0</a:t>
            </a:r>
            <a:endParaRPr lang="en-US" sz="1100" dirty="0">
              <a:solidFill>
                <a:prstClr val="black"/>
              </a:solidFill>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43</a:t>
            </a:fld>
            <a:endParaRPr lang="el-GR">
              <a:solidFill>
                <a:prstClr val="black"/>
              </a:solidFill>
            </a:endParaRPr>
          </a:p>
        </p:txBody>
      </p:sp>
    </p:spTree>
    <p:extLst>
      <p:ext uri="{BB962C8B-B14F-4D97-AF65-F5344CB8AC3E}">
        <p14:creationId xmlns:p14="http://schemas.microsoft.com/office/powerpoint/2010/main" val="1537292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n-US" dirty="0" smtClean="0"/>
              <a:t>Sprang </a:t>
            </a:r>
            <a:r>
              <a:rPr lang="en-US" dirty="0"/>
              <a:t>(</a:t>
            </a:r>
            <a:r>
              <a:rPr lang="el-GR" dirty="0"/>
              <a:t>δικτυωτά</a:t>
            </a:r>
            <a:r>
              <a:rPr lang="el-GR" dirty="0" smtClean="0"/>
              <a:t>) </a:t>
            </a:r>
            <a:r>
              <a:rPr lang="el-GR" sz="3200" b="0" dirty="0" smtClean="0"/>
              <a:t>(1 από 2)</a:t>
            </a:r>
            <a:endParaRPr lang="el-GR" sz="3200" b="0" dirty="0"/>
          </a:p>
        </p:txBody>
      </p:sp>
      <p:sp>
        <p:nvSpPr>
          <p:cNvPr id="29698" name="2 - Ορθογώνιο"/>
          <p:cNvSpPr>
            <a:spLocks noChangeArrowheads="1"/>
          </p:cNvSpPr>
          <p:nvPr/>
        </p:nvSpPr>
        <p:spPr bwMode="auto">
          <a:xfrm>
            <a:off x="380206" y="1196752"/>
            <a:ext cx="8358187" cy="191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20000"/>
              </a:lnSpc>
              <a:spcBef>
                <a:spcPts val="600"/>
              </a:spcBef>
            </a:pPr>
            <a:r>
              <a:rPr lang="el-GR" altLang="el-GR" sz="2400" dirty="0">
                <a:solidFill>
                  <a:prstClr val="black"/>
                </a:solidFill>
                <a:latin typeface="Calibri"/>
              </a:rPr>
              <a:t>Πρόκειται για μια αρχαία μέθοδο κατασκευής υφάσματος, το οποίο έχει μια φυσική ελαστικότητα.     </a:t>
            </a:r>
          </a:p>
          <a:p>
            <a:pPr eaLnBrk="1" hangingPunct="1">
              <a:lnSpc>
                <a:spcPct val="120000"/>
              </a:lnSpc>
              <a:spcBef>
                <a:spcPts val="600"/>
              </a:spcBef>
            </a:pPr>
            <a:r>
              <a:rPr lang="el-GR" altLang="el-GR" sz="2400" dirty="0">
                <a:solidFill>
                  <a:prstClr val="black"/>
                </a:solidFill>
                <a:latin typeface="Calibri"/>
              </a:rPr>
              <a:t>Η εμφάνισή του είναι παρόμοια με δίχτυ, αλλά σε αντίθεση με αυτό είναι κατασκευασμένο εξ’ ολοκλήρου από στημόνι</a:t>
            </a:r>
            <a:r>
              <a:rPr lang="el-GR" altLang="el-GR" sz="2400" dirty="0" smtClean="0">
                <a:solidFill>
                  <a:prstClr val="black"/>
                </a:solidFill>
                <a:latin typeface="Calibri"/>
              </a:rPr>
              <a:t>.</a:t>
            </a:r>
            <a:endParaRPr lang="el-GR" altLang="el-GR" sz="2400" dirty="0">
              <a:solidFill>
                <a:prstClr val="black"/>
              </a:solidFill>
              <a:latin typeface="Calibri"/>
            </a:endParaRPr>
          </a:p>
        </p:txBody>
      </p:sp>
      <p:pic>
        <p:nvPicPr>
          <p:cNvPr id="29699" name="Picture 4" descr="Αναπαράσταση της τεχνικής του Sprang&#10;"/>
          <p:cNvPicPr>
            <a:picLocks noChangeAspect="1" noChangeArrowheads="1"/>
          </p:cNvPicPr>
          <p:nvPr/>
        </p:nvPicPr>
        <p:blipFill>
          <a:blip r:embed="rId2"/>
          <a:srcRect/>
          <a:stretch>
            <a:fillRect/>
          </a:stretch>
        </p:blipFill>
        <p:spPr bwMode="auto">
          <a:xfrm>
            <a:off x="512763" y="3429000"/>
            <a:ext cx="8118475" cy="2214563"/>
          </a:xfrm>
          <a:prstGeom prst="rect">
            <a:avLst/>
          </a:prstGeom>
          <a:ln>
            <a:noFill/>
          </a:ln>
          <a:effectLst/>
        </p:spPr>
      </p:pic>
      <p:sp>
        <p:nvSpPr>
          <p:cNvPr id="29701" name="4 - TextBox"/>
          <p:cNvSpPr txBox="1">
            <a:spLocks noChangeArrowheads="1"/>
          </p:cNvSpPr>
          <p:nvPr/>
        </p:nvSpPr>
        <p:spPr bwMode="auto">
          <a:xfrm>
            <a:off x="2392016" y="5976829"/>
            <a:ext cx="4359969" cy="369887"/>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dirty="0">
                <a:solidFill>
                  <a:prstClr val="white"/>
                </a:solidFill>
              </a:rPr>
              <a:t>Αναπαράσταση της τεχνικής του </a:t>
            </a:r>
            <a:r>
              <a:rPr lang="en-US" altLang="el-GR" dirty="0">
                <a:solidFill>
                  <a:prstClr val="white"/>
                </a:solidFill>
              </a:rPr>
              <a:t>Sprang</a:t>
            </a:r>
            <a:endParaRPr lang="el-GR" altLang="el-GR" dirty="0">
              <a:solidFill>
                <a:prstClr val="white"/>
              </a:solidFill>
            </a:endParaRPr>
          </a:p>
        </p:txBody>
      </p:sp>
      <p:sp>
        <p:nvSpPr>
          <p:cNvPr id="4" name="Ορθογώνιο 3"/>
          <p:cNvSpPr/>
          <p:nvPr/>
        </p:nvSpPr>
        <p:spPr>
          <a:xfrm>
            <a:off x="3610629" y="5643563"/>
            <a:ext cx="1922742" cy="276999"/>
          </a:xfrm>
          <a:prstGeom prst="rect">
            <a:avLst/>
          </a:prstGeom>
        </p:spPr>
        <p:txBody>
          <a:bodyPr wrap="square">
            <a:spAutoFit/>
          </a:bodyPr>
          <a:lstStyle/>
          <a:p>
            <a:pPr algn="ctr"/>
            <a:r>
              <a:rPr lang="en-US" sz="1200" dirty="0" smtClean="0">
                <a:solidFill>
                  <a:prstClr val="black"/>
                </a:solidFill>
                <a:latin typeface="Calibri"/>
                <a:hlinkClick r:id="rId3"/>
              </a:rPr>
              <a:t>z8.invisionfree.com</a:t>
            </a:r>
            <a:endParaRPr lang="el-GR" sz="1200" dirty="0">
              <a:solidFill>
                <a:prstClr val="black"/>
              </a:solidFill>
              <a:latin typeface="Calibri"/>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44</a:t>
            </a:fld>
            <a:endParaRPr lang="el-GR">
              <a:solidFill>
                <a:prstClr val="black"/>
              </a:solidFill>
            </a:endParaRPr>
          </a:p>
        </p:txBody>
      </p:sp>
    </p:spTree>
    <p:extLst>
      <p:ext uri="{BB962C8B-B14F-4D97-AF65-F5344CB8AC3E}">
        <p14:creationId xmlns:p14="http://schemas.microsoft.com/office/powerpoint/2010/main" val="7955851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solidFill>
                  <a:srgbClr val="8064A2">
                    <a:lumMod val="75000"/>
                  </a:srgbClr>
                </a:solidFill>
              </a:rPr>
              <a:t>Sprang </a:t>
            </a:r>
            <a:r>
              <a:rPr lang="en-US" dirty="0">
                <a:solidFill>
                  <a:srgbClr val="8064A2">
                    <a:lumMod val="75000"/>
                  </a:srgbClr>
                </a:solidFill>
              </a:rPr>
              <a:t>(</a:t>
            </a:r>
            <a:r>
              <a:rPr lang="el-GR" dirty="0">
                <a:solidFill>
                  <a:srgbClr val="8064A2">
                    <a:lumMod val="75000"/>
                  </a:srgbClr>
                </a:solidFill>
              </a:rPr>
              <a:t>δικτυωτά) </a:t>
            </a:r>
            <a:r>
              <a:rPr lang="el-GR" sz="3200" b="0" dirty="0" smtClean="0">
                <a:solidFill>
                  <a:srgbClr val="8064A2">
                    <a:lumMod val="75000"/>
                  </a:srgbClr>
                </a:solidFill>
              </a:rPr>
              <a:t>(2 </a:t>
            </a:r>
            <a:r>
              <a:rPr lang="el-GR" sz="3200" b="0" dirty="0">
                <a:solidFill>
                  <a:srgbClr val="8064A2">
                    <a:lumMod val="75000"/>
                  </a:srgbClr>
                </a:solidFill>
              </a:rPr>
              <a:t>από </a:t>
            </a:r>
            <a:r>
              <a:rPr lang="el-GR" sz="3200" b="0" dirty="0" smtClean="0">
                <a:solidFill>
                  <a:srgbClr val="8064A2">
                    <a:lumMod val="75000"/>
                  </a:srgbClr>
                </a:solidFill>
              </a:rPr>
              <a:t>2)</a:t>
            </a:r>
            <a:endParaRPr lang="el-GR" dirty="0"/>
          </a:p>
        </p:txBody>
      </p:sp>
      <p:sp>
        <p:nvSpPr>
          <p:cNvPr id="30724" name="6 - TextBox"/>
          <p:cNvSpPr txBox="1">
            <a:spLocks noChangeArrowheads="1"/>
          </p:cNvSpPr>
          <p:nvPr/>
        </p:nvSpPr>
        <p:spPr bwMode="auto">
          <a:xfrm>
            <a:off x="3936846" y="4898496"/>
            <a:ext cx="4794776" cy="1323439"/>
          </a:xfrm>
          <a:prstGeom prst="rect">
            <a:avLst/>
          </a:prstGeom>
          <a:solidFill>
            <a:schemeClr val="accent4">
              <a:lumMod val="75000"/>
            </a:scheme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Παραδείγματα διχτυού για τα μαλλιά με την τεχνική </a:t>
            </a:r>
            <a:r>
              <a:rPr lang="el-GR" altLang="el-GR" sz="2000" dirty="0" err="1">
                <a:solidFill>
                  <a:prstClr val="white"/>
                </a:solidFill>
                <a:latin typeface="Calibri"/>
              </a:rPr>
              <a:t>sprang</a:t>
            </a:r>
            <a:r>
              <a:rPr lang="el-GR" altLang="el-GR" sz="2000" dirty="0">
                <a:solidFill>
                  <a:prstClr val="white"/>
                </a:solidFill>
                <a:latin typeface="Calibri"/>
              </a:rPr>
              <a:t>. Αριστερά αρχαιολογικό εύρημα της εποχής του Χαλκού (</a:t>
            </a:r>
            <a:r>
              <a:rPr lang="el-GR" altLang="el-GR" sz="2000" dirty="0" err="1">
                <a:solidFill>
                  <a:prstClr val="white"/>
                </a:solidFill>
                <a:latin typeface="Calibri"/>
              </a:rPr>
              <a:t>Store</a:t>
            </a:r>
            <a:r>
              <a:rPr lang="el-GR" altLang="el-GR" sz="2000" dirty="0">
                <a:solidFill>
                  <a:prstClr val="white"/>
                </a:solidFill>
                <a:latin typeface="Calibri"/>
              </a:rPr>
              <a:t> </a:t>
            </a:r>
            <a:r>
              <a:rPr lang="el-GR" altLang="el-GR" sz="2000" dirty="0" err="1">
                <a:solidFill>
                  <a:prstClr val="white"/>
                </a:solidFill>
                <a:latin typeface="Calibri"/>
              </a:rPr>
              <a:t>Arden</a:t>
            </a:r>
            <a:r>
              <a:rPr lang="el-GR" altLang="el-GR" sz="2000" dirty="0">
                <a:solidFill>
                  <a:prstClr val="white"/>
                </a:solidFill>
                <a:latin typeface="Calibri"/>
              </a:rPr>
              <a:t>, Δανία). Δεξιά σύγχρονο παράδειγμα</a:t>
            </a:r>
          </a:p>
        </p:txBody>
      </p:sp>
      <p:pic>
        <p:nvPicPr>
          <p:cNvPr id="30722" name="Picture 2" descr="δίχτυ για τα μαλλιά με την τεχνική sprang"/>
          <p:cNvPicPr>
            <a:picLocks noChangeAspect="1" noChangeArrowheads="1"/>
          </p:cNvPicPr>
          <p:nvPr/>
        </p:nvPicPr>
        <p:blipFill rotWithShape="1">
          <a:blip r:embed="rId3">
            <a:extLst>
              <a:ext uri="{28A0092B-C50C-407E-A947-70E740481C1C}">
                <a14:useLocalDpi xmlns:a14="http://schemas.microsoft.com/office/drawing/2010/main" val="0"/>
              </a:ext>
            </a:extLst>
          </a:blip>
          <a:srcRect t="7495"/>
          <a:stretch/>
        </p:blipFill>
        <p:spPr bwMode="auto">
          <a:xfrm>
            <a:off x="5220072" y="1192124"/>
            <a:ext cx="3511550" cy="3599342"/>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8" name="Rectangle 8"/>
          <p:cNvSpPr/>
          <p:nvPr/>
        </p:nvSpPr>
        <p:spPr>
          <a:xfrm rot="16200000">
            <a:off x="3724077" y="2760962"/>
            <a:ext cx="2514595"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hlinkClick r:id="rId4"/>
              </a:rPr>
              <a:t>Haarnetz</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 </a:t>
            </a:r>
            <a:r>
              <a:rPr lang="en-US" sz="1200" dirty="0" err="1" smtClean="0">
                <a:solidFill>
                  <a:prstClr val="black"/>
                </a:solidFill>
                <a:hlinkClick r:id="rId5"/>
              </a:rPr>
              <a:t>Lillyundfreya</a:t>
            </a:r>
            <a:r>
              <a:rPr lang="el-GR" sz="1200" dirty="0" smtClean="0">
                <a:solidFill>
                  <a:prstClr val="black"/>
                </a:solidFill>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6"/>
              </a:rPr>
              <a:t>CC BY-SA 3.0</a:t>
            </a:r>
            <a:endParaRPr lang="en-US" sz="1200" dirty="0">
              <a:solidFill>
                <a:prstClr val="black"/>
              </a:solidFill>
              <a:latin typeface="Calibri"/>
            </a:endParaRPr>
          </a:p>
        </p:txBody>
      </p:sp>
      <p:pic>
        <p:nvPicPr>
          <p:cNvPr id="30723" name="Picture 4" descr="δίχτυ για τα μαλλιά με την τεχνική sprang, αρχαιολογικό εύρημα της εποχής του Χαλκού"/>
          <p:cNvPicPr>
            <a:picLocks noChangeAspect="1" noChangeArrowheads="1"/>
          </p:cNvPicPr>
          <p:nvPr/>
        </p:nvPicPr>
        <p:blipFill>
          <a:blip r:embed="rId7"/>
          <a:srcRect/>
          <a:stretch>
            <a:fillRect/>
          </a:stretch>
        </p:blipFill>
        <p:spPr bwMode="auto">
          <a:xfrm>
            <a:off x="232098" y="1192124"/>
            <a:ext cx="3547813" cy="5029811"/>
          </a:xfrm>
          <a:prstGeom prst="rect">
            <a:avLst/>
          </a:prstGeom>
          <a:ln>
            <a:solidFill>
              <a:schemeClr val="accent4">
                <a:lumMod val="60000"/>
                <a:lumOff val="40000"/>
              </a:schemeClr>
            </a:solidFill>
          </a:ln>
          <a:effectLst/>
        </p:spPr>
      </p:pic>
      <p:sp>
        <p:nvSpPr>
          <p:cNvPr id="5" name="Ορθογώνιο 4"/>
          <p:cNvSpPr/>
          <p:nvPr/>
        </p:nvSpPr>
        <p:spPr>
          <a:xfrm>
            <a:off x="769697" y="6221935"/>
            <a:ext cx="2376921" cy="276999"/>
          </a:xfrm>
          <a:prstGeom prst="rect">
            <a:avLst/>
          </a:prstGeom>
        </p:spPr>
        <p:txBody>
          <a:bodyPr wrap="square">
            <a:spAutoFit/>
          </a:bodyPr>
          <a:lstStyle/>
          <a:p>
            <a:pPr algn="ctr"/>
            <a:r>
              <a:rPr lang="en-US" sz="1200" dirty="0" smtClean="0">
                <a:solidFill>
                  <a:prstClr val="black"/>
                </a:solidFill>
                <a:latin typeface="Calibri"/>
                <a:hlinkClick r:id="rId8"/>
              </a:rPr>
              <a:t>vikinggirlsworkshop2.tripod.com</a:t>
            </a:r>
            <a:endParaRPr lang="el-GR" sz="1200" dirty="0">
              <a:solidFill>
                <a:prstClr val="black"/>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45</a:t>
            </a:fld>
            <a:endParaRPr lang="el-GR">
              <a:solidFill>
                <a:prstClr val="black"/>
              </a:solidFill>
            </a:endParaRPr>
          </a:p>
        </p:txBody>
      </p:sp>
    </p:spTree>
    <p:extLst>
      <p:ext uri="{BB962C8B-B14F-4D97-AF65-F5344CB8AC3E}">
        <p14:creationId xmlns:p14="http://schemas.microsoft.com/office/powerpoint/2010/main" val="6488996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Δίχτυ – Φιλέ</a:t>
            </a:r>
            <a:r>
              <a:rPr lang="en-US" dirty="0" smtClean="0"/>
              <a:t> </a:t>
            </a:r>
            <a:r>
              <a:rPr lang="el-GR" sz="3200" b="0" dirty="0" smtClean="0"/>
              <a:t>(1 από 2)</a:t>
            </a:r>
            <a:endParaRPr lang="el-GR" sz="3200" b="0" dirty="0"/>
          </a:p>
        </p:txBody>
      </p:sp>
      <p:sp>
        <p:nvSpPr>
          <p:cNvPr id="31747" name="2 - Θέση περιεχομένου"/>
          <p:cNvSpPr>
            <a:spLocks noGrp="1"/>
          </p:cNvSpPr>
          <p:nvPr>
            <p:ph idx="1"/>
          </p:nvPr>
        </p:nvSpPr>
        <p:spPr/>
        <p:txBody>
          <a:bodyPr>
            <a:normAutofit/>
          </a:bodyPr>
          <a:lstStyle/>
          <a:p>
            <a:pPr eaLnBrk="1" hangingPunct="1">
              <a:lnSpc>
                <a:spcPct val="120000"/>
              </a:lnSpc>
              <a:spcBef>
                <a:spcPts val="1200"/>
              </a:spcBef>
            </a:pPr>
            <a:r>
              <a:rPr lang="el-GR" altLang="el-GR" sz="2400" dirty="0" smtClean="0">
                <a:cs typeface="Arial" charset="0"/>
              </a:rPr>
              <a:t>Ως δίχτυ χαρακτηρίζεται το ύφασμα εκείνο στο οποίο τα στημόνια και τα υφάδια σχηματίζουν θηλιές ή δένονται στα σημεία διατομής σχηματίζοντας μεγάλα κενά ανάμεσα στις ίνες,</a:t>
            </a:r>
          </a:p>
          <a:p>
            <a:pPr eaLnBrk="1" hangingPunct="1">
              <a:lnSpc>
                <a:spcPct val="120000"/>
              </a:lnSpc>
              <a:spcBef>
                <a:spcPts val="1200"/>
              </a:spcBef>
            </a:pPr>
            <a:r>
              <a:rPr lang="el-GR" altLang="el-GR" sz="2400" dirty="0" smtClean="0">
                <a:cs typeface="Arial" charset="0"/>
              </a:rPr>
              <a:t>Δίχτυα έχουν βρεθεί σε νεολιθικές ανασκαφές και πιθανότατα χρησιμοποιούνταν για το ψάρεμα, ως παγίδες αλλά και ως καλύμματα κεφαλής,</a:t>
            </a:r>
          </a:p>
          <a:p>
            <a:pPr eaLnBrk="1" hangingPunct="1">
              <a:lnSpc>
                <a:spcPct val="120000"/>
              </a:lnSpc>
              <a:spcBef>
                <a:spcPts val="1200"/>
              </a:spcBef>
            </a:pPr>
            <a:r>
              <a:rPr lang="el-GR" altLang="el-GR" sz="2400" dirty="0" smtClean="0">
                <a:cs typeface="Arial" charset="0"/>
              </a:rPr>
              <a:t>Το δίχτυ – φιλέ χρησιμοποιείται ως το ύφασμα βάσης για πολλά είδη κεντητικής και δαντέλας.</a:t>
            </a:r>
          </a:p>
          <a:p>
            <a:pPr eaLnBrk="1" hangingPunct="1">
              <a:lnSpc>
                <a:spcPct val="120000"/>
              </a:lnSpc>
              <a:spcBef>
                <a:spcPts val="1200"/>
              </a:spcBef>
            </a:pPr>
            <a:endParaRPr lang="el-GR" altLang="el-GR" sz="2400" dirty="0" smtClean="0">
              <a:cs typeface="Arial" charset="0"/>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46</a:t>
            </a:fld>
            <a:endParaRPr lang="el-GR">
              <a:solidFill>
                <a:prstClr val="black"/>
              </a:solidFill>
            </a:endParaRPr>
          </a:p>
        </p:txBody>
      </p:sp>
    </p:spTree>
    <p:extLst>
      <p:ext uri="{BB962C8B-B14F-4D97-AF65-F5344CB8AC3E}">
        <p14:creationId xmlns:p14="http://schemas.microsoft.com/office/powerpoint/2010/main" val="3127634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8064A2">
                    <a:lumMod val="75000"/>
                  </a:srgbClr>
                </a:solidFill>
              </a:rPr>
              <a:t>Δίχτυ – Φιλέ</a:t>
            </a:r>
            <a:r>
              <a:rPr lang="en-US" dirty="0">
                <a:solidFill>
                  <a:srgbClr val="8064A2">
                    <a:lumMod val="75000"/>
                  </a:srgbClr>
                </a:solidFill>
              </a:rPr>
              <a:t> </a:t>
            </a:r>
            <a:r>
              <a:rPr lang="el-GR" sz="3200" b="0" dirty="0" smtClean="0">
                <a:solidFill>
                  <a:srgbClr val="8064A2">
                    <a:lumMod val="75000"/>
                  </a:srgbClr>
                </a:solidFill>
              </a:rPr>
              <a:t>(2 </a:t>
            </a:r>
            <a:r>
              <a:rPr lang="el-GR" sz="3200" b="0" dirty="0">
                <a:solidFill>
                  <a:srgbClr val="8064A2">
                    <a:lumMod val="75000"/>
                  </a:srgbClr>
                </a:solidFill>
              </a:rPr>
              <a:t>από </a:t>
            </a:r>
            <a:r>
              <a:rPr lang="el-GR" sz="3200" b="0" dirty="0" smtClean="0">
                <a:solidFill>
                  <a:srgbClr val="8064A2">
                    <a:lumMod val="75000"/>
                  </a:srgbClr>
                </a:solidFill>
              </a:rPr>
              <a:t>2)</a:t>
            </a:r>
            <a:endParaRPr lang="el-GR" dirty="0"/>
          </a:p>
        </p:txBody>
      </p:sp>
      <p:pic>
        <p:nvPicPr>
          <p:cNvPr id="9" name="Picture 2" descr="Απλό δίχτυ&#10;"/>
          <p:cNvPicPr>
            <a:picLocks noChangeAspect="1" noChangeArrowheads="1"/>
          </p:cNvPicPr>
          <p:nvPr/>
        </p:nvPicPr>
        <p:blipFill rotWithShape="1">
          <a:blip r:embed="rId2">
            <a:extLst>
              <a:ext uri="{28A0092B-C50C-407E-A947-70E740481C1C}">
                <a14:useLocalDpi xmlns:a14="http://schemas.microsoft.com/office/drawing/2010/main" val="0"/>
              </a:ext>
            </a:extLst>
          </a:blip>
          <a:srcRect l="15132" t="2697" r="27806" b="13301"/>
          <a:stretch/>
        </p:blipFill>
        <p:spPr bwMode="auto">
          <a:xfrm>
            <a:off x="342723" y="1586829"/>
            <a:ext cx="3886217" cy="3818728"/>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32773" name="7 - TextBox"/>
          <p:cNvSpPr txBox="1">
            <a:spLocks noChangeArrowheads="1"/>
          </p:cNvSpPr>
          <p:nvPr/>
        </p:nvSpPr>
        <p:spPr bwMode="auto">
          <a:xfrm>
            <a:off x="342723" y="1124744"/>
            <a:ext cx="1512168" cy="400110"/>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Απλό </a:t>
            </a:r>
            <a:r>
              <a:rPr lang="el-GR" altLang="el-GR" sz="2000" dirty="0" smtClean="0">
                <a:solidFill>
                  <a:prstClr val="white"/>
                </a:solidFill>
                <a:latin typeface="Calibri"/>
              </a:rPr>
              <a:t>δίχτυ</a:t>
            </a:r>
            <a:endParaRPr lang="el-GR" altLang="el-GR" sz="2000" dirty="0">
              <a:solidFill>
                <a:prstClr val="white"/>
              </a:solidFill>
              <a:latin typeface="Calibri"/>
            </a:endParaRPr>
          </a:p>
        </p:txBody>
      </p:sp>
      <p:sp>
        <p:nvSpPr>
          <p:cNvPr id="10" name="Rectangle 8"/>
          <p:cNvSpPr/>
          <p:nvPr/>
        </p:nvSpPr>
        <p:spPr>
          <a:xfrm>
            <a:off x="251520" y="5419893"/>
            <a:ext cx="3977419" cy="261610"/>
          </a:xfrm>
          <a:prstGeom prst="rect">
            <a:avLst/>
          </a:prstGeom>
        </p:spPr>
        <p:txBody>
          <a:bodyPr wrap="square">
            <a:spAutoFit/>
          </a:bodyPr>
          <a:lstStyle/>
          <a:p>
            <a:pPr algn="ctr"/>
            <a:r>
              <a:rPr lang="en-US" sz="1100" dirty="0" smtClean="0">
                <a:solidFill>
                  <a:prstClr val="black">
                    <a:lumMod val="65000"/>
                    <a:lumOff val="35000"/>
                  </a:prstClr>
                </a:solidFill>
                <a:latin typeface="+mn-lt"/>
              </a:rPr>
              <a:t>“</a:t>
            </a:r>
            <a:r>
              <a:rPr lang="en-US" sz="1100" dirty="0" smtClean="0">
                <a:solidFill>
                  <a:prstClr val="black"/>
                </a:solidFill>
                <a:latin typeface="+mn-lt"/>
                <a:hlinkClick r:id="rId3"/>
              </a:rPr>
              <a:t>Bird netting</a:t>
            </a:r>
            <a:r>
              <a:rPr lang="en-US" sz="1100" dirty="0" smtClean="0">
                <a:solidFill>
                  <a:prstClr val="black">
                    <a:lumMod val="65000"/>
                    <a:lumOff val="35000"/>
                  </a:prstClr>
                </a:solidFill>
                <a:latin typeface="+mn-lt"/>
              </a:rPr>
              <a:t>”,</a:t>
            </a:r>
            <a:r>
              <a:rPr lang="el-GR" sz="1100" dirty="0" smtClean="0">
                <a:solidFill>
                  <a:prstClr val="black">
                    <a:lumMod val="65000"/>
                    <a:lumOff val="35000"/>
                  </a:prstClr>
                </a:solidFill>
                <a:latin typeface="+mn-lt"/>
              </a:rPr>
              <a:t> από</a:t>
            </a:r>
            <a:r>
              <a:rPr lang="en-US" sz="1100" dirty="0" smtClean="0">
                <a:solidFill>
                  <a:prstClr val="black">
                    <a:lumMod val="65000"/>
                    <a:lumOff val="35000"/>
                  </a:prstClr>
                </a:solidFill>
                <a:latin typeface="+mn-lt"/>
              </a:rPr>
              <a:t>  </a:t>
            </a:r>
            <a:r>
              <a:rPr lang="en-US" sz="1100" dirty="0" smtClean="0">
                <a:solidFill>
                  <a:prstClr val="black"/>
                </a:solidFill>
                <a:latin typeface="+mn-lt"/>
                <a:hlinkClick r:id="rId4"/>
              </a:rPr>
              <a:t>MGA73bot2</a:t>
            </a:r>
            <a:r>
              <a:rPr lang="en-US" sz="1100" dirty="0" smtClean="0">
                <a:solidFill>
                  <a:prstClr val="black">
                    <a:lumMod val="65000"/>
                    <a:lumOff val="35000"/>
                  </a:prstClr>
                </a:solidFill>
                <a:latin typeface="+mn-lt"/>
              </a:rPr>
              <a:t> </a:t>
            </a:r>
            <a:r>
              <a:rPr lang="el-GR" sz="1100" dirty="0" smtClean="0">
                <a:solidFill>
                  <a:prstClr val="black">
                    <a:lumMod val="65000"/>
                    <a:lumOff val="35000"/>
                  </a:prstClr>
                </a:solidFill>
                <a:latin typeface="+mn-lt"/>
              </a:rPr>
              <a:t>διαθέσιμο με άδεια</a:t>
            </a:r>
            <a:r>
              <a:rPr lang="en-US" sz="1100" dirty="0" smtClean="0">
                <a:solidFill>
                  <a:prstClr val="black">
                    <a:lumMod val="65000"/>
                    <a:lumOff val="35000"/>
                  </a:prstClr>
                </a:solidFill>
                <a:latin typeface="+mn-lt"/>
              </a:rPr>
              <a:t> </a:t>
            </a:r>
            <a:r>
              <a:rPr lang="en-US" sz="1100" dirty="0" smtClean="0">
                <a:solidFill>
                  <a:prstClr val="black">
                    <a:lumMod val="65000"/>
                    <a:lumOff val="35000"/>
                  </a:prstClr>
                </a:solidFill>
                <a:latin typeface="+mn-lt"/>
                <a:hlinkClick r:id="rId5"/>
              </a:rPr>
              <a:t>CC </a:t>
            </a:r>
            <a:r>
              <a:rPr lang="en-US" sz="1100" dirty="0">
                <a:solidFill>
                  <a:prstClr val="black">
                    <a:lumMod val="65000"/>
                    <a:lumOff val="35000"/>
                  </a:prstClr>
                </a:solidFill>
                <a:latin typeface="+mn-lt"/>
                <a:hlinkClick r:id="rId5"/>
              </a:rPr>
              <a:t>BY-SA 3.0</a:t>
            </a:r>
            <a:endParaRPr lang="en-US" sz="1100" dirty="0">
              <a:solidFill>
                <a:prstClr val="black">
                  <a:lumMod val="65000"/>
                  <a:lumOff val="35000"/>
                </a:prstClr>
              </a:solidFill>
              <a:latin typeface="+mn-lt"/>
            </a:endParaRPr>
          </a:p>
        </p:txBody>
      </p:sp>
      <p:pic>
        <p:nvPicPr>
          <p:cNvPr id="32772" name="Picture 9" descr="Φιλέ (δίχτυ) ως βάση δαντέλας&#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1750" y="1586829"/>
            <a:ext cx="4268184" cy="3824049"/>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4574686" y="1124744"/>
            <a:ext cx="3444469" cy="400110"/>
          </a:xfrm>
          <a:prstGeom prst="rect">
            <a:avLst/>
          </a:prstGeom>
          <a:solidFill>
            <a:srgbClr val="604A7B"/>
          </a:solidFill>
          <a:ln>
            <a:noFill/>
          </a:ln>
          <a:effectLst/>
        </p:spPr>
        <p:txBody>
          <a:bodyPr wrap="none">
            <a:spAutoFit/>
          </a:bodyPr>
          <a:lstStyle/>
          <a:p>
            <a:r>
              <a:rPr lang="el-GR" altLang="el-GR" sz="2000" dirty="0">
                <a:solidFill>
                  <a:prstClr val="white"/>
                </a:solidFill>
                <a:latin typeface="Calibri"/>
              </a:rPr>
              <a:t>Φιλέ (δίχτυ) ως βάση δαντέλας</a:t>
            </a:r>
            <a:endParaRPr lang="el-GR" sz="2000" dirty="0">
              <a:solidFill>
                <a:prstClr val="white"/>
              </a:solidFill>
              <a:latin typeface="Calibri"/>
            </a:endParaRPr>
          </a:p>
        </p:txBody>
      </p:sp>
      <p:sp>
        <p:nvSpPr>
          <p:cNvPr id="11" name="Rectangle 8"/>
          <p:cNvSpPr/>
          <p:nvPr/>
        </p:nvSpPr>
        <p:spPr>
          <a:xfrm>
            <a:off x="4601750" y="5411290"/>
            <a:ext cx="4268184" cy="276999"/>
          </a:xfrm>
          <a:prstGeom prst="rect">
            <a:avLst/>
          </a:prstGeom>
        </p:spPr>
        <p:txBody>
          <a:bodyPr wrap="square">
            <a:spAutoFit/>
          </a:bodyPr>
          <a:lstStyle/>
          <a:p>
            <a:r>
              <a:rPr lang="en-US" sz="1200" dirty="0" smtClean="0">
                <a:solidFill>
                  <a:prstClr val="black">
                    <a:lumMod val="65000"/>
                    <a:lumOff val="35000"/>
                  </a:prstClr>
                </a:solidFill>
                <a:latin typeface="+mn-lt"/>
              </a:rPr>
              <a:t>“</a:t>
            </a:r>
            <a:r>
              <a:rPr lang="en-US" sz="1200" dirty="0" smtClean="0">
                <a:solidFill>
                  <a:prstClr val="black"/>
                </a:solidFill>
                <a:latin typeface="+mn-lt"/>
                <a:hlinkClick r:id="rId7"/>
              </a:rPr>
              <a:t>Lace-filet-</a:t>
            </a:r>
            <a:r>
              <a:rPr lang="en-US" sz="1200" dirty="0" err="1" smtClean="0">
                <a:solidFill>
                  <a:prstClr val="black"/>
                </a:solidFill>
                <a:latin typeface="+mn-lt"/>
                <a:hlinkClick r:id="rId7"/>
              </a:rPr>
              <a:t>hrynkiw</a:t>
            </a:r>
            <a:r>
              <a:rPr lang="en-US" sz="1200" dirty="0" smtClean="0">
                <a:solidFill>
                  <a:prstClr val="black">
                    <a:lumMod val="65000"/>
                    <a:lumOff val="35000"/>
                  </a:prstClr>
                </a:solidFill>
                <a:latin typeface="+mn-lt"/>
              </a:rPr>
              <a:t>”,</a:t>
            </a:r>
            <a:r>
              <a:rPr lang="el-GR" sz="1200" dirty="0" smtClean="0">
                <a:solidFill>
                  <a:prstClr val="black">
                    <a:lumMod val="65000"/>
                    <a:lumOff val="35000"/>
                  </a:prstClr>
                </a:solidFill>
                <a:latin typeface="+mn-lt"/>
              </a:rPr>
              <a:t> από</a:t>
            </a:r>
            <a:r>
              <a:rPr lang="en-US" sz="1200" dirty="0" smtClean="0">
                <a:solidFill>
                  <a:prstClr val="black">
                    <a:lumMod val="65000"/>
                    <a:lumOff val="35000"/>
                  </a:prstClr>
                </a:solidFill>
                <a:latin typeface="+mn-lt"/>
              </a:rPr>
              <a:t>  </a:t>
            </a:r>
            <a:r>
              <a:rPr lang="en-US" sz="1200" dirty="0" err="1" smtClean="0">
                <a:solidFill>
                  <a:prstClr val="black"/>
                </a:solidFill>
                <a:latin typeface="+mn-lt"/>
                <a:hlinkClick r:id="rId8"/>
              </a:rPr>
              <a:t>Hrynkiw</a:t>
            </a:r>
            <a:r>
              <a:rPr lang="en-US" sz="1200" dirty="0" smtClean="0">
                <a:solidFill>
                  <a:prstClr val="black">
                    <a:lumMod val="65000"/>
                    <a:lumOff val="35000"/>
                  </a:prstClr>
                </a:solidFill>
                <a:latin typeface="+mn-lt"/>
              </a:rPr>
              <a:t> </a:t>
            </a:r>
            <a:r>
              <a:rPr lang="el-GR" sz="1200" dirty="0" smtClean="0">
                <a:solidFill>
                  <a:prstClr val="black">
                    <a:lumMod val="65000"/>
                    <a:lumOff val="35000"/>
                  </a:prstClr>
                </a:solidFill>
                <a:latin typeface="+mn-lt"/>
              </a:rPr>
              <a:t>διαθέσιμο ως κοινό κτήμα</a:t>
            </a:r>
            <a:endParaRPr lang="en-US" sz="1200" dirty="0">
              <a:solidFill>
                <a:prstClr val="black">
                  <a:lumMod val="65000"/>
                  <a:lumOff val="35000"/>
                </a:prstClr>
              </a:solidFill>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47</a:t>
            </a:fld>
            <a:endParaRPr lang="el-GR">
              <a:solidFill>
                <a:prstClr val="black"/>
              </a:solidFill>
            </a:endParaRPr>
          </a:p>
        </p:txBody>
      </p:sp>
    </p:spTree>
    <p:extLst>
      <p:ext uri="{BB962C8B-B14F-4D97-AF65-F5344CB8AC3E}">
        <p14:creationId xmlns:p14="http://schemas.microsoft.com/office/powerpoint/2010/main" val="8417220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Υφαντική </a:t>
            </a:r>
            <a:r>
              <a:rPr lang="el-GR" dirty="0"/>
              <a:t>με κάρτες </a:t>
            </a:r>
          </a:p>
        </p:txBody>
      </p:sp>
      <p:sp>
        <p:nvSpPr>
          <p:cNvPr id="33794" name="2 - Ορθογώνιο"/>
          <p:cNvSpPr>
            <a:spLocks noChangeArrowheads="1"/>
          </p:cNvSpPr>
          <p:nvPr/>
        </p:nvSpPr>
        <p:spPr bwMode="auto">
          <a:xfrm>
            <a:off x="239412" y="1124744"/>
            <a:ext cx="874846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20000"/>
              </a:lnSpc>
            </a:pPr>
            <a:r>
              <a:rPr lang="el-GR" altLang="el-GR" sz="2400" dirty="0">
                <a:solidFill>
                  <a:prstClr val="black"/>
                </a:solidFill>
                <a:latin typeface="Calibri"/>
              </a:rPr>
              <a:t>Πρόκειται για μια ακόμη αρχαία τεχνική, στην οποία χρησιμοποιούνται κάρτες  για να σχηματίσουν το σύστημα των στημονιών μέσα από τα οποία διέρχεται το υφάδι. Χρησιμοποιείται για την κατασκευή στενών υφασμάτων όπως ζώνες, κορδόνια και τρέσες.</a:t>
            </a:r>
          </a:p>
        </p:txBody>
      </p:sp>
      <p:sp>
        <p:nvSpPr>
          <p:cNvPr id="33798" name="5 - TextBox"/>
          <p:cNvSpPr txBox="1">
            <a:spLocks noChangeArrowheads="1"/>
          </p:cNvSpPr>
          <p:nvPr/>
        </p:nvSpPr>
        <p:spPr bwMode="auto">
          <a:xfrm>
            <a:off x="305637" y="3440874"/>
            <a:ext cx="4325495" cy="400110"/>
          </a:xfrm>
          <a:prstGeom prst="rect">
            <a:avLst/>
          </a:prstGeom>
          <a:solidFill>
            <a:srgbClr val="604A7B"/>
          </a:solidFill>
          <a:ln w="9525">
            <a:no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Σχηματική αναπαράσταση της τεχνικής</a:t>
            </a:r>
          </a:p>
        </p:txBody>
      </p:sp>
      <p:pic>
        <p:nvPicPr>
          <p:cNvPr id="33795" name="Picture 10" descr="Σχηματική αναπαράσταση της τεχνικής της υφαντικής με κάρτες."/>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3125" y="3882258"/>
            <a:ext cx="4975883" cy="1658628"/>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sp>
        <p:nvSpPr>
          <p:cNvPr id="10" name="Rectangle 8"/>
          <p:cNvSpPr/>
          <p:nvPr/>
        </p:nvSpPr>
        <p:spPr>
          <a:xfrm>
            <a:off x="305637" y="5524828"/>
            <a:ext cx="4993371" cy="430887"/>
          </a:xfrm>
          <a:prstGeom prst="rect">
            <a:avLst/>
          </a:prstGeom>
        </p:spPr>
        <p:txBody>
          <a:bodyPr wrap="square">
            <a:spAutoFit/>
          </a:bodyPr>
          <a:lstStyle/>
          <a:p>
            <a:pPr algn="ctr"/>
            <a:r>
              <a:rPr lang="en-US" sz="1100" dirty="0" smtClean="0">
                <a:solidFill>
                  <a:prstClr val="black">
                    <a:lumMod val="65000"/>
                    <a:lumOff val="35000"/>
                  </a:prstClr>
                </a:solidFill>
                <a:latin typeface="+mn-lt"/>
              </a:rPr>
              <a:t>“</a:t>
            </a:r>
            <a:r>
              <a:rPr lang="en-US" sz="1100" dirty="0" smtClean="0">
                <a:solidFill>
                  <a:prstClr val="black"/>
                </a:solidFill>
                <a:latin typeface="+mn-lt"/>
                <a:hlinkClick r:id="rId3"/>
              </a:rPr>
              <a:t>Tablet-weaving</a:t>
            </a:r>
            <a:r>
              <a:rPr lang="en-US" sz="1100" dirty="0" smtClean="0">
                <a:solidFill>
                  <a:prstClr val="black">
                    <a:lumMod val="65000"/>
                    <a:lumOff val="35000"/>
                  </a:prstClr>
                </a:solidFill>
                <a:latin typeface="+mn-lt"/>
              </a:rPr>
              <a:t>”,</a:t>
            </a:r>
            <a:r>
              <a:rPr lang="el-GR" sz="1100" dirty="0" smtClean="0">
                <a:solidFill>
                  <a:prstClr val="black">
                    <a:lumMod val="65000"/>
                    <a:lumOff val="35000"/>
                  </a:prstClr>
                </a:solidFill>
                <a:latin typeface="+mn-lt"/>
              </a:rPr>
              <a:t> από</a:t>
            </a:r>
            <a:r>
              <a:rPr lang="en-US" sz="1100" dirty="0" smtClean="0">
                <a:solidFill>
                  <a:prstClr val="black">
                    <a:lumMod val="65000"/>
                    <a:lumOff val="35000"/>
                  </a:prstClr>
                </a:solidFill>
                <a:latin typeface="+mn-lt"/>
              </a:rPr>
              <a:t>  </a:t>
            </a:r>
            <a:r>
              <a:rPr lang="en-US" sz="1100" dirty="0">
                <a:solidFill>
                  <a:prstClr val="black"/>
                </a:solidFill>
                <a:latin typeface="+mn-lt"/>
                <a:hlinkClick r:id="rId4"/>
              </a:rPr>
              <a:t>File Upload Bot (Magnus </a:t>
            </a:r>
            <a:r>
              <a:rPr lang="en-US" sz="1100" dirty="0" err="1">
                <a:solidFill>
                  <a:prstClr val="black"/>
                </a:solidFill>
                <a:latin typeface="+mn-lt"/>
                <a:hlinkClick r:id="rId4"/>
              </a:rPr>
              <a:t>Manske</a:t>
            </a:r>
            <a:r>
              <a:rPr lang="en-US" sz="1100" dirty="0" smtClean="0">
                <a:solidFill>
                  <a:prstClr val="black"/>
                </a:solidFill>
                <a:latin typeface="+mn-lt"/>
                <a:hlinkClick r:id="rId4"/>
              </a:rPr>
              <a:t>)</a:t>
            </a:r>
            <a:r>
              <a:rPr lang="en-US" sz="1100" dirty="0" smtClean="0">
                <a:solidFill>
                  <a:prstClr val="black">
                    <a:lumMod val="65000"/>
                    <a:lumOff val="35000"/>
                  </a:prstClr>
                </a:solidFill>
                <a:latin typeface="+mn-lt"/>
              </a:rPr>
              <a:t> </a:t>
            </a:r>
            <a:r>
              <a:rPr lang="el-GR" sz="1100" dirty="0" smtClean="0">
                <a:solidFill>
                  <a:prstClr val="black">
                    <a:lumMod val="65000"/>
                    <a:lumOff val="35000"/>
                  </a:prstClr>
                </a:solidFill>
                <a:latin typeface="+mn-lt"/>
              </a:rPr>
              <a:t>διαθέσιμο με άδεια</a:t>
            </a:r>
            <a:r>
              <a:rPr lang="en-US" sz="1100" dirty="0" smtClean="0">
                <a:solidFill>
                  <a:prstClr val="black">
                    <a:lumMod val="65000"/>
                    <a:lumOff val="35000"/>
                  </a:prstClr>
                </a:solidFill>
                <a:latin typeface="+mn-lt"/>
              </a:rPr>
              <a:t> </a:t>
            </a:r>
            <a:r>
              <a:rPr lang="en-US" sz="1100" dirty="0" smtClean="0">
                <a:solidFill>
                  <a:prstClr val="black">
                    <a:lumMod val="65000"/>
                    <a:lumOff val="35000"/>
                  </a:prstClr>
                </a:solidFill>
                <a:latin typeface="+mn-lt"/>
                <a:hlinkClick r:id="rId5"/>
              </a:rPr>
              <a:t>CC </a:t>
            </a:r>
            <a:r>
              <a:rPr lang="en-US" sz="1100" dirty="0">
                <a:solidFill>
                  <a:prstClr val="black">
                    <a:lumMod val="65000"/>
                    <a:lumOff val="35000"/>
                  </a:prstClr>
                </a:solidFill>
                <a:latin typeface="+mn-lt"/>
                <a:hlinkClick r:id="rId5"/>
              </a:rPr>
              <a:t>BY-SA 3.0</a:t>
            </a:r>
            <a:endParaRPr lang="en-US" sz="1100" dirty="0">
              <a:solidFill>
                <a:prstClr val="black">
                  <a:lumMod val="65000"/>
                  <a:lumOff val="35000"/>
                </a:prstClr>
              </a:solidFill>
              <a:latin typeface="+mn-lt"/>
            </a:endParaRPr>
          </a:p>
        </p:txBody>
      </p:sp>
      <p:pic>
        <p:nvPicPr>
          <p:cNvPr id="33796" name="Picture 14" descr="Υφαντική με κάρτες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6662" y="3461220"/>
            <a:ext cx="3230563" cy="2419350"/>
          </a:xfrm>
          <a:prstGeom prst="rect">
            <a:avLst/>
          </a:prstGeom>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11" name="Rectangle 8"/>
          <p:cNvSpPr/>
          <p:nvPr/>
        </p:nvSpPr>
        <p:spPr>
          <a:xfrm>
            <a:off x="5536663" y="5896819"/>
            <a:ext cx="3230562" cy="430887"/>
          </a:xfrm>
          <a:prstGeom prst="rect">
            <a:avLst/>
          </a:prstGeom>
        </p:spPr>
        <p:txBody>
          <a:bodyPr wrap="square">
            <a:spAutoFit/>
          </a:bodyPr>
          <a:lstStyle/>
          <a:p>
            <a:pPr algn="ctr"/>
            <a:r>
              <a:rPr lang="en-US" sz="1100" dirty="0" smtClean="0">
                <a:solidFill>
                  <a:prstClr val="black">
                    <a:lumMod val="65000"/>
                    <a:lumOff val="35000"/>
                  </a:prstClr>
                </a:solidFill>
                <a:latin typeface="+mn-lt"/>
              </a:rPr>
              <a:t>“</a:t>
            </a:r>
            <a:r>
              <a:rPr lang="en-US" sz="1100" dirty="0">
                <a:solidFill>
                  <a:prstClr val="black"/>
                </a:solidFill>
                <a:latin typeface="+mn-lt"/>
                <a:hlinkClick r:id="rId7"/>
              </a:rPr>
              <a:t>Lautanauha </a:t>
            </a:r>
            <a:r>
              <a:rPr lang="en-US" sz="1100" dirty="0" smtClean="0">
                <a:solidFill>
                  <a:prstClr val="black"/>
                </a:solidFill>
                <a:latin typeface="+mn-lt"/>
                <a:hlinkClick r:id="rId7"/>
              </a:rPr>
              <a:t>weaving</a:t>
            </a:r>
            <a:r>
              <a:rPr lang="en-US" sz="1100" dirty="0" smtClean="0">
                <a:solidFill>
                  <a:prstClr val="black">
                    <a:lumMod val="65000"/>
                    <a:lumOff val="35000"/>
                  </a:prstClr>
                </a:solidFill>
                <a:latin typeface="+mn-lt"/>
              </a:rPr>
              <a:t>”,</a:t>
            </a:r>
            <a:r>
              <a:rPr lang="el-GR" sz="1100" dirty="0" smtClean="0">
                <a:solidFill>
                  <a:prstClr val="black">
                    <a:lumMod val="65000"/>
                    <a:lumOff val="35000"/>
                  </a:prstClr>
                </a:solidFill>
                <a:latin typeface="+mn-lt"/>
              </a:rPr>
              <a:t> από</a:t>
            </a:r>
            <a:r>
              <a:rPr lang="en-US" sz="1100" dirty="0" smtClean="0">
                <a:solidFill>
                  <a:prstClr val="black">
                    <a:lumMod val="65000"/>
                    <a:lumOff val="35000"/>
                  </a:prstClr>
                </a:solidFill>
                <a:latin typeface="+mn-lt"/>
              </a:rPr>
              <a:t> </a:t>
            </a:r>
            <a:r>
              <a:rPr lang="en-US" sz="1100" dirty="0" smtClean="0">
                <a:solidFill>
                  <a:prstClr val="black">
                    <a:lumMod val="65000"/>
                    <a:lumOff val="35000"/>
                  </a:prstClr>
                </a:solidFill>
                <a:latin typeface="+mn-lt"/>
                <a:hlinkClick r:id="rId8"/>
              </a:rPr>
              <a:t> </a:t>
            </a:r>
            <a:r>
              <a:rPr lang="en-US" sz="1100" dirty="0" err="1" smtClean="0">
                <a:solidFill>
                  <a:prstClr val="black"/>
                </a:solidFill>
                <a:latin typeface="+mn-lt"/>
                <a:hlinkClick r:id="rId8"/>
              </a:rPr>
              <a:t>Pitke</a:t>
            </a:r>
            <a:r>
              <a:rPr lang="en-US" sz="1100" dirty="0">
                <a:solidFill>
                  <a:prstClr val="black"/>
                </a:solidFill>
                <a:latin typeface="+mn-lt"/>
                <a:hlinkClick r:id="rId8"/>
              </a:rPr>
              <a:t> </a:t>
            </a:r>
            <a:r>
              <a:rPr lang="el-GR" sz="1100" dirty="0" smtClean="0">
                <a:solidFill>
                  <a:prstClr val="black">
                    <a:lumMod val="65000"/>
                    <a:lumOff val="35000"/>
                  </a:prstClr>
                </a:solidFill>
                <a:latin typeface="+mn-lt"/>
              </a:rPr>
              <a:t>διαθέσιμο με άδεια</a:t>
            </a:r>
            <a:r>
              <a:rPr lang="en-US" sz="1100" dirty="0" smtClean="0">
                <a:solidFill>
                  <a:prstClr val="black">
                    <a:lumMod val="65000"/>
                    <a:lumOff val="35000"/>
                  </a:prstClr>
                </a:solidFill>
                <a:latin typeface="+mn-lt"/>
              </a:rPr>
              <a:t> </a:t>
            </a:r>
            <a:r>
              <a:rPr lang="en-US" sz="1100" dirty="0" smtClean="0">
                <a:solidFill>
                  <a:prstClr val="black">
                    <a:lumMod val="65000"/>
                    <a:lumOff val="35000"/>
                  </a:prstClr>
                </a:solidFill>
                <a:latin typeface="+mn-lt"/>
                <a:hlinkClick r:id="rId5"/>
              </a:rPr>
              <a:t>CC </a:t>
            </a:r>
            <a:r>
              <a:rPr lang="en-US" sz="1100" dirty="0">
                <a:solidFill>
                  <a:prstClr val="black">
                    <a:lumMod val="65000"/>
                    <a:lumOff val="35000"/>
                  </a:prstClr>
                </a:solidFill>
                <a:latin typeface="+mn-lt"/>
                <a:hlinkClick r:id="rId5"/>
              </a:rPr>
              <a:t>BY-SA 3.0</a:t>
            </a:r>
            <a:endParaRPr lang="en-US" sz="1100" dirty="0">
              <a:solidFill>
                <a:prstClr val="black">
                  <a:lumMod val="65000"/>
                  <a:lumOff val="35000"/>
                </a:prstClr>
              </a:solidFill>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48</a:t>
            </a:fld>
            <a:endParaRPr lang="el-GR">
              <a:solidFill>
                <a:prstClr val="black"/>
              </a:solidFill>
            </a:endParaRPr>
          </a:p>
        </p:txBody>
      </p:sp>
    </p:spTree>
    <p:extLst>
      <p:ext uri="{BB962C8B-B14F-4D97-AF65-F5344CB8AC3E}">
        <p14:creationId xmlns:p14="http://schemas.microsoft.com/office/powerpoint/2010/main" val="3019168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Λάβαρα σημαίες</a:t>
            </a:r>
            <a:endParaRPr lang="el-GR" dirty="0">
              <a:solidFill>
                <a:srgbClr val="604A7B"/>
              </a:solidFill>
            </a:endParaRPr>
          </a:p>
        </p:txBody>
      </p:sp>
      <p:pic>
        <p:nvPicPr>
          <p:cNvPr id="6146" name="Picture 8" descr="Ελληνική σημαία."/>
          <p:cNvPicPr>
            <a:picLocks noChangeAspect="1" noChangeArrowheads="1"/>
          </p:cNvPicPr>
          <p:nvPr/>
        </p:nvPicPr>
        <p:blipFill>
          <a:blip r:embed="rId3">
            <a:extLst>
              <a:ext uri="{28A0092B-C50C-407E-A947-70E740481C1C}">
                <a14:useLocalDpi xmlns:a14="http://schemas.microsoft.com/office/drawing/2010/main" val="0"/>
              </a:ext>
            </a:extLst>
          </a:blip>
          <a:srcRect l="11581" t="7217" r="7336" b="14978"/>
          <a:stretch>
            <a:fillRect/>
          </a:stretch>
        </p:blipFill>
        <p:spPr bwMode="auto">
          <a:xfrm>
            <a:off x="235788" y="1131549"/>
            <a:ext cx="3500438" cy="2516188"/>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0" name="Rectangle 8"/>
          <p:cNvSpPr/>
          <p:nvPr/>
        </p:nvSpPr>
        <p:spPr>
          <a:xfrm>
            <a:off x="107504" y="3647737"/>
            <a:ext cx="3744415" cy="253916"/>
          </a:xfrm>
          <a:prstGeom prst="rect">
            <a:avLst/>
          </a:prstGeom>
        </p:spPr>
        <p:txBody>
          <a:bodyPr wrap="square">
            <a:spAutoFit/>
          </a:bodyPr>
          <a:lstStyle/>
          <a:p>
            <a:r>
              <a:rPr lang="en-US" sz="1050" dirty="0" smtClean="0">
                <a:solidFill>
                  <a:prstClr val="black">
                    <a:lumMod val="65000"/>
                    <a:lumOff val="35000"/>
                  </a:prstClr>
                </a:solidFill>
                <a:latin typeface="Calibri"/>
              </a:rPr>
              <a:t>“</a:t>
            </a:r>
            <a:r>
              <a:rPr lang="en-US" sz="1050" dirty="0" smtClean="0">
                <a:solidFill>
                  <a:prstClr val="black"/>
                </a:solidFill>
                <a:latin typeface="Calibri"/>
                <a:hlinkClick r:id="rId4"/>
              </a:rPr>
              <a:t>Acropolis flag</a:t>
            </a:r>
            <a:r>
              <a:rPr lang="en-US" sz="1050" dirty="0" smtClean="0">
                <a:solidFill>
                  <a:prstClr val="black">
                    <a:lumMod val="65000"/>
                    <a:lumOff val="35000"/>
                  </a:prstClr>
                </a:solidFill>
                <a:latin typeface="Calibri"/>
              </a:rPr>
              <a:t>”,</a:t>
            </a:r>
            <a:r>
              <a:rPr lang="el-GR" sz="1050" dirty="0" smtClean="0">
                <a:solidFill>
                  <a:prstClr val="black">
                    <a:lumMod val="65000"/>
                    <a:lumOff val="35000"/>
                  </a:prstClr>
                </a:solidFill>
                <a:latin typeface="Calibri"/>
              </a:rPr>
              <a:t> από</a:t>
            </a:r>
            <a:r>
              <a:rPr lang="en-US" sz="1050" dirty="0" smtClean="0">
                <a:solidFill>
                  <a:prstClr val="black">
                    <a:lumMod val="65000"/>
                    <a:lumOff val="35000"/>
                  </a:prstClr>
                </a:solidFill>
                <a:latin typeface="Calibri"/>
              </a:rPr>
              <a:t> </a:t>
            </a:r>
            <a:r>
              <a:rPr lang="en-US" sz="1050" dirty="0" smtClean="0">
                <a:solidFill>
                  <a:prstClr val="black"/>
                </a:solidFill>
                <a:latin typeface="Calibri"/>
                <a:hlinkClick r:id="rId5"/>
              </a:rPr>
              <a:t>Eusebius</a:t>
            </a:r>
            <a:r>
              <a:rPr lang="en-US" sz="1050" dirty="0" smtClean="0">
                <a:solidFill>
                  <a:prstClr val="black"/>
                </a:solidFill>
                <a:latin typeface="Calibri"/>
              </a:rPr>
              <a:t> </a:t>
            </a:r>
            <a:r>
              <a:rPr lang="el-GR" sz="1050" dirty="0" smtClean="0">
                <a:solidFill>
                  <a:prstClr val="black">
                    <a:lumMod val="65000"/>
                    <a:lumOff val="35000"/>
                  </a:prstClr>
                </a:solidFill>
                <a:latin typeface="Calibri"/>
              </a:rPr>
              <a:t>διαθέσιμο με άδεια</a:t>
            </a:r>
            <a:r>
              <a:rPr lang="en-US" sz="1050" dirty="0" smtClean="0">
                <a:solidFill>
                  <a:prstClr val="black">
                    <a:lumMod val="65000"/>
                    <a:lumOff val="35000"/>
                  </a:prstClr>
                </a:solidFill>
                <a:latin typeface="Calibri"/>
              </a:rPr>
              <a:t> </a:t>
            </a:r>
            <a:r>
              <a:rPr lang="en-US" sz="1050" dirty="0">
                <a:solidFill>
                  <a:prstClr val="black"/>
                </a:solidFill>
                <a:latin typeface="Calibri"/>
                <a:hlinkClick r:id="rId6"/>
              </a:rPr>
              <a:t>CC BY-SA 3.0</a:t>
            </a:r>
            <a:endParaRPr lang="en-US" sz="1050" dirty="0">
              <a:solidFill>
                <a:prstClr val="black"/>
              </a:solidFill>
              <a:latin typeface="Calibri"/>
            </a:endParaRPr>
          </a:p>
        </p:txBody>
      </p:sp>
      <p:pic>
        <p:nvPicPr>
          <p:cNvPr id="17410" name="Picture 2" descr="τοιχοτάπητας (ταπισερί)."/>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558" y="1131367"/>
            <a:ext cx="4735622" cy="3202465"/>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2" name="Rectangle 8"/>
          <p:cNvSpPr/>
          <p:nvPr/>
        </p:nvSpPr>
        <p:spPr>
          <a:xfrm>
            <a:off x="4097353" y="4345116"/>
            <a:ext cx="4860032" cy="430887"/>
          </a:xfrm>
          <a:prstGeom prst="rect">
            <a:avLst/>
          </a:prstGeom>
        </p:spPr>
        <p:txBody>
          <a:bodyPr wrap="square">
            <a:spAutoFit/>
          </a:bodyPr>
          <a:lstStyle/>
          <a:p>
            <a:r>
              <a:rPr lang="en-US" sz="1050" dirty="0" smtClean="0">
                <a:solidFill>
                  <a:prstClr val="black">
                    <a:lumMod val="65000"/>
                    <a:lumOff val="35000"/>
                  </a:prstClr>
                </a:solidFill>
                <a:latin typeface="Calibri"/>
              </a:rPr>
              <a:t>“</a:t>
            </a:r>
            <a:r>
              <a:rPr lang="en-US" sz="1050" dirty="0">
                <a:solidFill>
                  <a:prstClr val="black">
                    <a:lumMod val="65000"/>
                    <a:lumOff val="35000"/>
                  </a:prstClr>
                </a:solidFill>
                <a:latin typeface="Calibri"/>
                <a:hlinkClick r:id="rId8"/>
              </a:rPr>
              <a:t>Tapestry showing the Sea Battle between the Fleets of Constantine and </a:t>
            </a:r>
            <a:r>
              <a:rPr lang="en-US" sz="1050" dirty="0" err="1" smtClean="0">
                <a:solidFill>
                  <a:prstClr val="black">
                    <a:lumMod val="65000"/>
                    <a:lumOff val="35000"/>
                  </a:prstClr>
                </a:solidFill>
                <a:latin typeface="Calibri"/>
                <a:hlinkClick r:id="rId8"/>
              </a:rPr>
              <a:t>Licinius</a:t>
            </a:r>
            <a:r>
              <a:rPr lang="en-US" sz="1050" dirty="0" smtClean="0">
                <a:solidFill>
                  <a:prstClr val="black">
                    <a:lumMod val="65000"/>
                    <a:lumOff val="35000"/>
                  </a:prstClr>
                </a:solidFill>
                <a:latin typeface="Calibri"/>
              </a:rPr>
              <a:t>”,</a:t>
            </a:r>
            <a:r>
              <a:rPr lang="el-GR" sz="1050" dirty="0" smtClean="0">
                <a:solidFill>
                  <a:prstClr val="black">
                    <a:lumMod val="65000"/>
                    <a:lumOff val="35000"/>
                  </a:prstClr>
                </a:solidFill>
                <a:latin typeface="Calibri"/>
              </a:rPr>
              <a:t> από</a:t>
            </a:r>
            <a:r>
              <a:rPr lang="en-US" sz="1050" dirty="0" smtClean="0">
                <a:solidFill>
                  <a:prstClr val="black">
                    <a:lumMod val="65000"/>
                    <a:lumOff val="35000"/>
                  </a:prstClr>
                </a:solidFill>
                <a:latin typeface="Calibri"/>
              </a:rPr>
              <a:t> </a:t>
            </a:r>
            <a:r>
              <a:rPr lang="en-US" sz="1050" dirty="0">
                <a:solidFill>
                  <a:prstClr val="black">
                    <a:lumMod val="65000"/>
                    <a:lumOff val="35000"/>
                  </a:prstClr>
                </a:solidFill>
                <a:latin typeface="Calibri"/>
              </a:rPr>
              <a:t>P. S. </a:t>
            </a:r>
            <a:r>
              <a:rPr lang="en-US" sz="1050" dirty="0" smtClean="0">
                <a:solidFill>
                  <a:prstClr val="black">
                    <a:lumMod val="65000"/>
                    <a:lumOff val="35000"/>
                  </a:prstClr>
                </a:solidFill>
                <a:latin typeface="Calibri"/>
              </a:rPr>
              <a:t>Burton</a:t>
            </a:r>
            <a:r>
              <a:rPr lang="el-GR" sz="1050" dirty="0" smtClean="0">
                <a:solidFill>
                  <a:prstClr val="black">
                    <a:lumMod val="65000"/>
                    <a:lumOff val="35000"/>
                  </a:prstClr>
                </a:solidFill>
                <a:latin typeface="Calibri"/>
              </a:rPr>
              <a:t> διαθέσιμο ως κοινό κτήμα</a:t>
            </a:r>
            <a:endParaRPr lang="en-US" sz="1050" dirty="0">
              <a:solidFill>
                <a:prstClr val="black">
                  <a:lumMod val="65000"/>
                  <a:lumOff val="35000"/>
                </a:prstClr>
              </a:solidFill>
              <a:latin typeface="Calibri"/>
            </a:endParaRPr>
          </a:p>
        </p:txBody>
      </p:sp>
      <p:pic>
        <p:nvPicPr>
          <p:cNvPr id="6147" name="Picture 20" descr="λάβαρο"/>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789" y="4121033"/>
            <a:ext cx="3500438" cy="2246313"/>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13" name="Rectangle 8"/>
          <p:cNvSpPr/>
          <p:nvPr/>
        </p:nvSpPr>
        <p:spPr>
          <a:xfrm>
            <a:off x="151568" y="6391410"/>
            <a:ext cx="3616130" cy="430887"/>
          </a:xfrm>
          <a:prstGeom prst="rect">
            <a:avLst/>
          </a:prstGeom>
        </p:spPr>
        <p:txBody>
          <a:bodyPr wrap="square">
            <a:spAutoFit/>
          </a:bodyPr>
          <a:lstStyle/>
          <a:p>
            <a:r>
              <a:rPr lang="en-US" sz="1050" dirty="0" smtClean="0">
                <a:solidFill>
                  <a:prstClr val="black">
                    <a:lumMod val="65000"/>
                    <a:lumOff val="35000"/>
                  </a:prstClr>
                </a:solidFill>
                <a:latin typeface="Calibri"/>
              </a:rPr>
              <a:t>“</a:t>
            </a:r>
            <a:r>
              <a:rPr lang="en-US" sz="1050" dirty="0">
                <a:solidFill>
                  <a:prstClr val="black">
                    <a:lumMod val="65000"/>
                    <a:lumOff val="35000"/>
                  </a:prstClr>
                </a:solidFill>
                <a:latin typeface="Calibri"/>
                <a:hlinkClick r:id="rId10"/>
              </a:rPr>
              <a:t>LAFAYETTE ESCADRILLE </a:t>
            </a:r>
            <a:r>
              <a:rPr lang="en-US" sz="1050" dirty="0" smtClean="0">
                <a:solidFill>
                  <a:prstClr val="black">
                    <a:lumMod val="65000"/>
                    <a:lumOff val="35000"/>
                  </a:prstClr>
                </a:solidFill>
                <a:latin typeface="Calibri"/>
                <a:hlinkClick r:id="rId10"/>
              </a:rPr>
              <a:t>banner</a:t>
            </a:r>
            <a:r>
              <a:rPr lang="en-US" sz="1050" dirty="0" smtClean="0">
                <a:solidFill>
                  <a:prstClr val="black">
                    <a:lumMod val="65000"/>
                    <a:lumOff val="35000"/>
                  </a:prstClr>
                </a:solidFill>
                <a:latin typeface="Calibri"/>
              </a:rPr>
              <a:t>”,</a:t>
            </a:r>
            <a:r>
              <a:rPr lang="el-GR" sz="1050" dirty="0" smtClean="0">
                <a:solidFill>
                  <a:prstClr val="black">
                    <a:lumMod val="65000"/>
                    <a:lumOff val="35000"/>
                  </a:prstClr>
                </a:solidFill>
                <a:latin typeface="Calibri"/>
              </a:rPr>
              <a:t> από</a:t>
            </a:r>
            <a:r>
              <a:rPr lang="en-US" sz="1050" dirty="0" smtClean="0">
                <a:solidFill>
                  <a:prstClr val="black">
                    <a:lumMod val="65000"/>
                    <a:lumOff val="35000"/>
                  </a:prstClr>
                </a:solidFill>
                <a:latin typeface="Calibri"/>
              </a:rPr>
              <a:t> </a:t>
            </a:r>
            <a:r>
              <a:rPr lang="en-US" sz="1050" dirty="0" err="1">
                <a:solidFill>
                  <a:prstClr val="black">
                    <a:lumMod val="65000"/>
                    <a:lumOff val="35000"/>
                  </a:prstClr>
                </a:solidFill>
                <a:latin typeface="Calibri"/>
              </a:rPr>
              <a:t>Oaktree</a:t>
            </a:r>
            <a:r>
              <a:rPr lang="en-US" sz="1050" dirty="0">
                <a:solidFill>
                  <a:prstClr val="black">
                    <a:lumMod val="65000"/>
                    <a:lumOff val="35000"/>
                  </a:prstClr>
                </a:solidFill>
                <a:latin typeface="Calibri"/>
              </a:rPr>
              <a:t> </a:t>
            </a:r>
            <a:r>
              <a:rPr lang="en-US" sz="1050" dirty="0" smtClean="0">
                <a:solidFill>
                  <a:prstClr val="black">
                    <a:lumMod val="65000"/>
                    <a:lumOff val="35000"/>
                  </a:prstClr>
                </a:solidFill>
                <a:latin typeface="Calibri"/>
              </a:rPr>
              <a:t>b </a:t>
            </a:r>
            <a:r>
              <a:rPr lang="el-GR" sz="1050" dirty="0" smtClean="0">
                <a:solidFill>
                  <a:prstClr val="black">
                    <a:lumMod val="65000"/>
                    <a:lumOff val="35000"/>
                  </a:prstClr>
                </a:solidFill>
                <a:latin typeface="Calibri"/>
              </a:rPr>
              <a:t>διαθέσιμο ως κοινό κτήμα</a:t>
            </a:r>
            <a:endParaRPr lang="en-US" sz="1050" dirty="0">
              <a:solidFill>
                <a:prstClr val="black">
                  <a:lumMod val="65000"/>
                  <a:lumOff val="35000"/>
                </a:prstClr>
              </a:solidFill>
              <a:latin typeface="Calibri"/>
            </a:endParaRPr>
          </a:p>
        </p:txBody>
      </p:sp>
      <p:sp>
        <p:nvSpPr>
          <p:cNvPr id="6148" name="13 - TextBox"/>
          <p:cNvSpPr txBox="1">
            <a:spLocks noChangeArrowheads="1"/>
          </p:cNvSpPr>
          <p:nvPr/>
        </p:nvSpPr>
        <p:spPr bwMode="auto">
          <a:xfrm>
            <a:off x="4644008" y="5254443"/>
            <a:ext cx="3508786" cy="769441"/>
          </a:xfrm>
          <a:prstGeom prst="rect">
            <a:avLst/>
          </a:prstGeom>
          <a:solidFill>
            <a:srgbClr val="604A7B"/>
          </a:solidFill>
          <a:ln w="9525">
            <a:no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200" dirty="0">
                <a:solidFill>
                  <a:prstClr val="white"/>
                </a:solidFill>
                <a:latin typeface="Calibri"/>
              </a:rPr>
              <a:t>Σημαίες και λάβαρα, </a:t>
            </a:r>
            <a:r>
              <a:rPr lang="el-GR" altLang="el-GR" sz="2200" dirty="0" err="1">
                <a:solidFill>
                  <a:prstClr val="white"/>
                </a:solidFill>
                <a:latin typeface="Calibri"/>
              </a:rPr>
              <a:t>τοιχοτάπητες</a:t>
            </a:r>
            <a:r>
              <a:rPr lang="el-GR" altLang="el-GR" sz="2200" dirty="0">
                <a:solidFill>
                  <a:prstClr val="white"/>
                </a:solidFill>
                <a:latin typeface="Calibri"/>
              </a:rPr>
              <a:t> (</a:t>
            </a:r>
            <a:r>
              <a:rPr lang="el-GR" altLang="el-GR" sz="2200" dirty="0" err="1">
                <a:solidFill>
                  <a:prstClr val="white"/>
                </a:solidFill>
                <a:latin typeface="Calibri"/>
              </a:rPr>
              <a:t>ταπισερί</a:t>
            </a:r>
            <a:r>
              <a:rPr lang="el-GR" altLang="el-GR" sz="2200" dirty="0" smtClean="0">
                <a:solidFill>
                  <a:prstClr val="white"/>
                </a:solidFill>
                <a:latin typeface="Calibri"/>
              </a:rPr>
              <a:t>).</a:t>
            </a:r>
            <a:endParaRPr lang="el-GR" altLang="el-GR" sz="2200" dirty="0">
              <a:solidFill>
                <a:prstClr val="white"/>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a:t>
            </a:fld>
            <a:endParaRPr lang="el-GR">
              <a:solidFill>
                <a:prstClr val="black"/>
              </a:solidFill>
            </a:endParaRPr>
          </a:p>
        </p:txBody>
      </p:sp>
    </p:spTree>
    <p:extLst>
      <p:ext uri="{BB962C8B-B14F-4D97-AF65-F5344CB8AC3E}">
        <p14:creationId xmlns:p14="http://schemas.microsoft.com/office/powerpoint/2010/main" val="29621277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Τσόχα – κετσές (πίλος</a:t>
            </a:r>
            <a:r>
              <a:rPr lang="el-GR" dirty="0" smtClean="0"/>
              <a:t>)</a:t>
            </a:r>
            <a:r>
              <a:rPr lang="en-US" dirty="0" smtClean="0"/>
              <a:t> </a:t>
            </a:r>
            <a:r>
              <a:rPr lang="el-GR" sz="3200" b="0" dirty="0" smtClean="0"/>
              <a:t>(1 από 3)</a:t>
            </a:r>
            <a:endParaRPr lang="el-GR" sz="3200" b="0" dirty="0"/>
          </a:p>
        </p:txBody>
      </p:sp>
      <p:sp>
        <p:nvSpPr>
          <p:cNvPr id="34819" name="2 - Θέση περιεχομένου"/>
          <p:cNvSpPr>
            <a:spLocks noGrp="1"/>
          </p:cNvSpPr>
          <p:nvPr>
            <p:ph idx="1"/>
          </p:nvPr>
        </p:nvSpPr>
        <p:spPr>
          <a:xfrm>
            <a:off x="251520" y="1196752"/>
            <a:ext cx="8712968" cy="5184576"/>
          </a:xfrm>
        </p:spPr>
        <p:txBody>
          <a:bodyPr>
            <a:noAutofit/>
          </a:bodyPr>
          <a:lstStyle/>
          <a:p>
            <a:pPr marL="360000" indent="-360000" eaLnBrk="1" hangingPunct="1">
              <a:lnSpc>
                <a:spcPct val="120000"/>
              </a:lnSpc>
              <a:spcBef>
                <a:spcPts val="1200"/>
              </a:spcBef>
            </a:pPr>
            <a:r>
              <a:rPr lang="el-GR" altLang="el-GR" sz="2400" dirty="0" smtClean="0">
                <a:cs typeface="Arial" charset="0"/>
              </a:rPr>
              <a:t>Η τσόχα είναι ένα είδος υφάσματος που σχηματίζεται από την </a:t>
            </a:r>
            <a:r>
              <a:rPr lang="el-GR" altLang="el-GR" sz="2400" dirty="0" err="1" smtClean="0">
                <a:cs typeface="Arial" charset="0"/>
              </a:rPr>
              <a:t>αλληλοεμπλοκή</a:t>
            </a:r>
            <a:r>
              <a:rPr lang="el-GR" altLang="el-GR" sz="2400" dirty="0" smtClean="0">
                <a:cs typeface="Arial" charset="0"/>
              </a:rPr>
              <a:t> υγρών και ζεστών ινών (κυρίως μάλλινων)</a:t>
            </a:r>
            <a:r>
              <a:rPr lang="en-US" altLang="el-GR" sz="2400" dirty="0" smtClean="0">
                <a:cs typeface="Arial" charset="0"/>
              </a:rPr>
              <a:t>,</a:t>
            </a:r>
            <a:endParaRPr lang="el-GR" altLang="el-GR" sz="2400" dirty="0" smtClean="0">
              <a:cs typeface="Arial" charset="0"/>
            </a:endParaRPr>
          </a:p>
          <a:p>
            <a:pPr marL="360000" indent="-360000" eaLnBrk="1" hangingPunct="1">
              <a:lnSpc>
                <a:spcPct val="120000"/>
              </a:lnSpc>
              <a:spcBef>
                <a:spcPts val="1200"/>
              </a:spcBef>
            </a:pPr>
            <a:r>
              <a:rPr lang="el-GR" altLang="el-GR" sz="2400" dirty="0" smtClean="0">
                <a:cs typeface="Arial" charset="0"/>
              </a:rPr>
              <a:t>Οι ίνες έπειτα από ειδική κατεργασία με νερό, χημικές ουσίες θερμότητα και πολύωρο χτύπημα με κόπανο, διαπλέκονται (</a:t>
            </a:r>
            <a:r>
              <a:rPr lang="el-GR" altLang="el-GR" sz="2400" dirty="0" err="1" smtClean="0">
                <a:cs typeface="Arial" charset="0"/>
              </a:rPr>
              <a:t>συμπιλούνται</a:t>
            </a:r>
            <a:r>
              <a:rPr lang="el-GR" altLang="el-GR" sz="2400" dirty="0" smtClean="0">
                <a:cs typeface="Arial" charset="0"/>
              </a:rPr>
              <a:t>) και να σχηματίζουν ένα ενιαίο σύνολο – ύφασμα</a:t>
            </a:r>
            <a:r>
              <a:rPr lang="en-US" altLang="el-GR" sz="2400" dirty="0" smtClean="0">
                <a:cs typeface="Arial" charset="0"/>
              </a:rPr>
              <a:t>,</a:t>
            </a:r>
            <a:endParaRPr lang="el-GR" altLang="el-GR" sz="2400" dirty="0" smtClean="0">
              <a:cs typeface="Arial" charset="0"/>
            </a:endParaRPr>
          </a:p>
          <a:p>
            <a:pPr marL="360000" indent="-360000" eaLnBrk="1" hangingPunct="1">
              <a:lnSpc>
                <a:spcPct val="120000"/>
              </a:lnSpc>
              <a:spcBef>
                <a:spcPts val="1200"/>
              </a:spcBef>
            </a:pPr>
            <a:r>
              <a:rPr lang="el-GR" altLang="el-GR" sz="2400" dirty="0" smtClean="0">
                <a:cs typeface="Arial" charset="0"/>
              </a:rPr>
              <a:t>Το χαρακτηριστικό στοιχείο τους είναι ότι δεν αποτελούνται από κλωστές και δεν υπάρχει διακριτή ύφανση. </a:t>
            </a:r>
          </a:p>
          <a:p>
            <a:pPr marL="0" indent="0" algn="r">
              <a:buNone/>
            </a:pPr>
            <a:r>
              <a:rPr lang="en-US" sz="1800" dirty="0">
                <a:hlinkClick r:id="rId2"/>
              </a:rPr>
              <a:t>Mongolian Felt </a:t>
            </a:r>
            <a:r>
              <a:rPr lang="en-US" sz="1800" dirty="0" smtClean="0">
                <a:hlinkClick r:id="rId2"/>
              </a:rPr>
              <a:t>Making</a:t>
            </a:r>
            <a:endParaRPr lang="en-US" sz="1800" dirty="0"/>
          </a:p>
          <a:p>
            <a:pPr marL="0" indent="0" algn="r">
              <a:buNone/>
            </a:pPr>
            <a:r>
              <a:rPr lang="en-US" sz="1800" dirty="0" smtClean="0">
                <a:hlinkClick r:id="rId3"/>
              </a:rPr>
              <a:t>Cooper-Hewitt</a:t>
            </a:r>
            <a:r>
              <a:rPr lang="en-US" sz="1800" dirty="0">
                <a:hlinkClick r:id="rId3"/>
              </a:rPr>
              <a:t>: Felt Makers-</a:t>
            </a:r>
            <a:r>
              <a:rPr lang="en-US" sz="1800" dirty="0" err="1">
                <a:hlinkClick r:id="rId3"/>
              </a:rPr>
              <a:t>Terelj</a:t>
            </a:r>
            <a:r>
              <a:rPr lang="en-US" sz="1800" dirty="0">
                <a:hlinkClick r:id="rId3"/>
              </a:rPr>
              <a:t>, </a:t>
            </a:r>
            <a:r>
              <a:rPr lang="en-US" sz="1800" dirty="0" smtClean="0">
                <a:hlinkClick r:id="rId3"/>
              </a:rPr>
              <a:t>Mongolia</a:t>
            </a:r>
            <a:endParaRPr lang="en-US" sz="18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49</a:t>
            </a:fld>
            <a:endParaRPr lang="el-GR">
              <a:solidFill>
                <a:prstClr val="black"/>
              </a:solidFill>
            </a:endParaRPr>
          </a:p>
        </p:txBody>
      </p:sp>
    </p:spTree>
    <p:extLst>
      <p:ext uri="{BB962C8B-B14F-4D97-AF65-F5344CB8AC3E}">
        <p14:creationId xmlns:p14="http://schemas.microsoft.com/office/powerpoint/2010/main" val="17389857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8064A2">
                    <a:lumMod val="75000"/>
                  </a:srgbClr>
                </a:solidFill>
              </a:rPr>
              <a:t>Τσόχα – κετσές (πίλος)</a:t>
            </a:r>
            <a:r>
              <a:rPr lang="en-US" dirty="0">
                <a:solidFill>
                  <a:srgbClr val="8064A2">
                    <a:lumMod val="75000"/>
                  </a:srgbClr>
                </a:solidFill>
              </a:rPr>
              <a:t> </a:t>
            </a:r>
            <a:r>
              <a:rPr lang="el-GR" sz="3200" b="0" dirty="0" smtClean="0">
                <a:solidFill>
                  <a:srgbClr val="8064A2">
                    <a:lumMod val="75000"/>
                  </a:srgbClr>
                </a:solidFill>
              </a:rPr>
              <a:t>(2 </a:t>
            </a:r>
            <a:r>
              <a:rPr lang="el-GR" sz="3200" b="0" dirty="0">
                <a:solidFill>
                  <a:srgbClr val="8064A2">
                    <a:lumMod val="75000"/>
                  </a:srgbClr>
                </a:solidFill>
              </a:rPr>
              <a:t>από </a:t>
            </a:r>
            <a:r>
              <a:rPr lang="el-GR" sz="3200" b="0" dirty="0" smtClean="0">
                <a:solidFill>
                  <a:srgbClr val="8064A2">
                    <a:lumMod val="75000"/>
                  </a:srgbClr>
                </a:solidFill>
              </a:rPr>
              <a:t>3)</a:t>
            </a:r>
            <a:endParaRPr lang="el-GR" dirty="0"/>
          </a:p>
        </p:txBody>
      </p:sp>
      <p:sp>
        <p:nvSpPr>
          <p:cNvPr id="35842" name="2 - Θέση περιεχομένου"/>
          <p:cNvSpPr>
            <a:spLocks noGrp="1"/>
          </p:cNvSpPr>
          <p:nvPr>
            <p:ph idx="1"/>
          </p:nvPr>
        </p:nvSpPr>
        <p:spPr>
          <a:xfrm>
            <a:off x="179512" y="1052736"/>
            <a:ext cx="8712968" cy="5661248"/>
          </a:xfrm>
        </p:spPr>
        <p:txBody>
          <a:bodyPr>
            <a:noAutofit/>
          </a:bodyPr>
          <a:lstStyle/>
          <a:p>
            <a:pPr eaLnBrk="1" hangingPunct="1">
              <a:lnSpc>
                <a:spcPct val="110000"/>
              </a:lnSpc>
              <a:spcBef>
                <a:spcPts val="1200"/>
              </a:spcBef>
            </a:pPr>
            <a:r>
              <a:rPr lang="el-GR" altLang="el-GR" sz="2400" dirty="0" smtClean="0">
                <a:cs typeface="Arial" charset="0"/>
              </a:rPr>
              <a:t>Θεωρείται ότι αποτελεί ένα από τα αρχαιότερα είδη υφάσματος σε διάφορα μέρη του κόσμου,</a:t>
            </a:r>
          </a:p>
          <a:p>
            <a:pPr eaLnBrk="1" hangingPunct="1">
              <a:lnSpc>
                <a:spcPct val="110000"/>
              </a:lnSpc>
              <a:spcBef>
                <a:spcPts val="1200"/>
              </a:spcBef>
            </a:pPr>
            <a:r>
              <a:rPr lang="el-GR" altLang="el-GR" sz="2400" dirty="0" smtClean="0">
                <a:cs typeface="Arial" charset="0"/>
              </a:rPr>
              <a:t>Η τεχνική είχε διάδοση σε λαούς νομαδικούς κυρίως. Εμφανίστηκε στις στέπες της Κεντρικής Ασίας και από εκεί διαδόθηκε στην Ευρώπη</a:t>
            </a:r>
            <a:r>
              <a:rPr lang="el-GR" altLang="el-GR" sz="2400" dirty="0">
                <a:cs typeface="Arial" charset="0"/>
              </a:rPr>
              <a:t>,</a:t>
            </a:r>
            <a:endParaRPr lang="el-GR" altLang="el-GR" sz="2400" dirty="0" smtClean="0">
              <a:cs typeface="Arial" charset="0"/>
            </a:endParaRPr>
          </a:p>
          <a:p>
            <a:pPr eaLnBrk="1" hangingPunct="1">
              <a:lnSpc>
                <a:spcPct val="110000"/>
              </a:lnSpc>
              <a:spcBef>
                <a:spcPts val="1200"/>
              </a:spcBef>
            </a:pPr>
            <a:r>
              <a:rPr lang="el-GR" altLang="el-GR" sz="2400" dirty="0" smtClean="0">
                <a:cs typeface="Arial" charset="0"/>
              </a:rPr>
              <a:t>Για την κατασκευή της απαιτείται μεγάλη ποσότητα μαλλιού και είναι αδιάβροχη,</a:t>
            </a:r>
          </a:p>
          <a:p>
            <a:pPr eaLnBrk="1" hangingPunct="1">
              <a:lnSpc>
                <a:spcPct val="110000"/>
              </a:lnSpc>
              <a:spcBef>
                <a:spcPts val="1200"/>
              </a:spcBef>
            </a:pPr>
            <a:r>
              <a:rPr lang="el-GR" altLang="el-GR" sz="2400" dirty="0" smtClean="0">
                <a:cs typeface="Arial" charset="0"/>
              </a:rPr>
              <a:t>Χρησίμευε για την κατασκευή σκουφιών (πίλων), παπουτσιών και σκηνών,</a:t>
            </a:r>
          </a:p>
          <a:p>
            <a:pPr eaLnBrk="1" hangingPunct="1">
              <a:lnSpc>
                <a:spcPct val="110000"/>
              </a:lnSpc>
              <a:spcBef>
                <a:spcPts val="1200"/>
              </a:spcBef>
            </a:pPr>
            <a:r>
              <a:rPr lang="el-GR" altLang="el-GR" sz="2400" dirty="0" smtClean="0">
                <a:cs typeface="Arial" charset="0"/>
              </a:rPr>
              <a:t>Δεν την διαπερνούσαν εύκολα αιχμηρά αντικείμενα και χρησίμευε για την κατασκευή θωράκων</a:t>
            </a:r>
            <a:r>
              <a:rPr lang="el-GR" altLang="el-GR" sz="2400" dirty="0">
                <a:cs typeface="Arial" charset="0"/>
              </a:rPr>
              <a:t>,</a:t>
            </a:r>
            <a:endParaRPr lang="el-GR" altLang="el-GR" sz="2400" dirty="0" smtClean="0">
              <a:cs typeface="Arial" charset="0"/>
            </a:endParaRPr>
          </a:p>
          <a:p>
            <a:pPr eaLnBrk="1" hangingPunct="1">
              <a:lnSpc>
                <a:spcPct val="110000"/>
              </a:lnSpc>
              <a:spcBef>
                <a:spcPts val="1200"/>
              </a:spcBef>
            </a:pPr>
            <a:r>
              <a:rPr lang="el-GR" altLang="el-GR" sz="2400" dirty="0" smtClean="0">
                <a:cs typeface="Arial" charset="0"/>
              </a:rPr>
              <a:t>Σήμερα κατασκευάζεται και από ακρυλικές ίνες.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50</a:t>
            </a:fld>
            <a:endParaRPr lang="el-GR">
              <a:solidFill>
                <a:prstClr val="black"/>
              </a:solidFill>
            </a:endParaRPr>
          </a:p>
        </p:txBody>
      </p:sp>
    </p:spTree>
    <p:extLst>
      <p:ext uri="{BB962C8B-B14F-4D97-AF65-F5344CB8AC3E}">
        <p14:creationId xmlns:p14="http://schemas.microsoft.com/office/powerpoint/2010/main" val="1482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4028" y="3898"/>
            <a:ext cx="8229600" cy="908720"/>
          </a:xfrm>
        </p:spPr>
        <p:txBody>
          <a:bodyPr/>
          <a:lstStyle/>
          <a:p>
            <a:r>
              <a:rPr lang="el-GR" dirty="0">
                <a:solidFill>
                  <a:srgbClr val="8064A2">
                    <a:lumMod val="75000"/>
                  </a:srgbClr>
                </a:solidFill>
              </a:rPr>
              <a:t>Τσόχα – κετσές (πίλος)</a:t>
            </a:r>
            <a:r>
              <a:rPr lang="en-US" dirty="0">
                <a:solidFill>
                  <a:srgbClr val="8064A2">
                    <a:lumMod val="75000"/>
                  </a:srgbClr>
                </a:solidFill>
              </a:rPr>
              <a:t> </a:t>
            </a:r>
            <a:r>
              <a:rPr lang="el-GR" sz="3200" b="0" dirty="0" smtClean="0">
                <a:solidFill>
                  <a:srgbClr val="8064A2">
                    <a:lumMod val="75000"/>
                  </a:srgbClr>
                </a:solidFill>
              </a:rPr>
              <a:t>(3 </a:t>
            </a:r>
            <a:r>
              <a:rPr lang="el-GR" sz="3200" b="0" dirty="0">
                <a:solidFill>
                  <a:srgbClr val="8064A2">
                    <a:lumMod val="75000"/>
                  </a:srgbClr>
                </a:solidFill>
              </a:rPr>
              <a:t>από </a:t>
            </a:r>
            <a:r>
              <a:rPr lang="el-GR" sz="3200" b="0" dirty="0" smtClean="0">
                <a:solidFill>
                  <a:srgbClr val="8064A2">
                    <a:lumMod val="75000"/>
                  </a:srgbClr>
                </a:solidFill>
              </a:rPr>
              <a:t>3)</a:t>
            </a:r>
            <a:endParaRPr lang="el-GR" dirty="0"/>
          </a:p>
        </p:txBody>
      </p:sp>
      <p:pic>
        <p:nvPicPr>
          <p:cNvPr id="36866" name="Picture 2" descr="σκηνές κατασκευασμένες από τσόχα"/>
          <p:cNvPicPr>
            <a:picLocks noChangeAspect="1" noChangeArrowheads="1"/>
          </p:cNvPicPr>
          <p:nvPr/>
        </p:nvPicPr>
        <p:blipFill rotWithShape="1">
          <a:blip r:embed="rId2">
            <a:extLst>
              <a:ext uri="{28A0092B-C50C-407E-A947-70E740481C1C}">
                <a14:useLocalDpi xmlns:a14="http://schemas.microsoft.com/office/drawing/2010/main" val="0"/>
              </a:ext>
            </a:extLst>
          </a:blip>
          <a:srcRect l="6482" t="53462" r="9870" b="12036"/>
          <a:stretch/>
        </p:blipFill>
        <p:spPr bwMode="auto">
          <a:xfrm>
            <a:off x="203525" y="980728"/>
            <a:ext cx="5562998" cy="1528176"/>
          </a:xfrm>
          <a:prstGeom prst="rect">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36867" name="3 - TextBox"/>
          <p:cNvSpPr txBox="1">
            <a:spLocks noChangeArrowheads="1"/>
          </p:cNvSpPr>
          <p:nvPr/>
        </p:nvSpPr>
        <p:spPr bwMode="auto">
          <a:xfrm>
            <a:off x="1420630" y="2875532"/>
            <a:ext cx="4345892" cy="707886"/>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Η τσόχα έχει καλές μονωτικές ιδιότητες και χρησιμοποιείται για σκηνές.</a:t>
            </a:r>
          </a:p>
        </p:txBody>
      </p:sp>
      <p:sp>
        <p:nvSpPr>
          <p:cNvPr id="16" name="Rectangle 8"/>
          <p:cNvSpPr/>
          <p:nvPr/>
        </p:nvSpPr>
        <p:spPr>
          <a:xfrm>
            <a:off x="203525" y="2537997"/>
            <a:ext cx="5562996" cy="261610"/>
          </a:xfrm>
          <a:prstGeom prst="rect">
            <a:avLst/>
          </a:prstGeom>
        </p:spPr>
        <p:txBody>
          <a:bodyPr wrap="square">
            <a:spAutoFit/>
          </a:bodyPr>
          <a:lstStyle/>
          <a:p>
            <a:r>
              <a:rPr lang="en-US" sz="1100" dirty="0" smtClean="0">
                <a:solidFill>
                  <a:prstClr val="black">
                    <a:lumMod val="65000"/>
                    <a:lumOff val="35000"/>
                  </a:prstClr>
                </a:solidFill>
                <a:latin typeface="Calibri"/>
              </a:rPr>
              <a:t>“</a:t>
            </a:r>
            <a:r>
              <a:rPr lang="en-US" sz="1100" dirty="0">
                <a:solidFill>
                  <a:prstClr val="black"/>
                </a:solidFill>
                <a:latin typeface="Calibri"/>
                <a:hlinkClick r:id="rId3"/>
              </a:rPr>
              <a:t>Ger camp near </a:t>
            </a:r>
            <a:r>
              <a:rPr lang="en-US" sz="1100" dirty="0" err="1">
                <a:solidFill>
                  <a:prstClr val="black"/>
                </a:solidFill>
                <a:latin typeface="Calibri"/>
                <a:hlinkClick r:id="rId3"/>
              </a:rPr>
              <a:t>Yoliin</a:t>
            </a:r>
            <a:r>
              <a:rPr lang="en-US" sz="1100" dirty="0">
                <a:solidFill>
                  <a:prstClr val="black"/>
                </a:solidFill>
                <a:latin typeface="Calibri"/>
                <a:hlinkClick r:id="rId3"/>
              </a:rPr>
              <a:t> Am </a:t>
            </a:r>
            <a:r>
              <a:rPr lang="en-US" sz="1100" dirty="0" smtClean="0">
                <a:solidFill>
                  <a:prstClr val="black"/>
                </a:solidFill>
                <a:latin typeface="Calibri"/>
                <a:hlinkClick r:id="rId3"/>
              </a:rPr>
              <a:t>gorge</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 </a:t>
            </a:r>
            <a:r>
              <a:rPr lang="en-US" sz="1100" dirty="0">
                <a:solidFill>
                  <a:prstClr val="black"/>
                </a:solidFill>
                <a:latin typeface="Calibri"/>
                <a:hlinkClick r:id="rId3"/>
              </a:rPr>
              <a:t>Massimo </a:t>
            </a:r>
            <a:r>
              <a:rPr lang="en-US" sz="1100" dirty="0" err="1" smtClean="0">
                <a:solidFill>
                  <a:prstClr val="black"/>
                </a:solidFill>
                <a:latin typeface="Calibri"/>
                <a:hlinkClick r:id="rId3"/>
              </a:rPr>
              <a:t>Bottelli</a:t>
            </a:r>
            <a:r>
              <a:rPr lang="el-GR" sz="1100" dirty="0" smtClean="0">
                <a:solidFill>
                  <a:prstClr val="black"/>
                </a:solidFill>
                <a:latin typeface="Calibri"/>
                <a:hlinkClick r:id="rId3"/>
              </a:rPr>
              <a:t> </a:t>
            </a:r>
            <a:r>
              <a:rPr lang="el-GR" sz="1100" dirty="0" smtClean="0">
                <a:solidFill>
                  <a:prstClr val="black">
                    <a:lumMod val="65000"/>
                    <a:lumOff val="35000"/>
                  </a:prstClr>
                </a:solidFill>
                <a:latin typeface="Calibri"/>
              </a:rPr>
              <a:t>διαθέσιμο με άδεια</a:t>
            </a:r>
            <a:r>
              <a:rPr lang="en-US" sz="1100" dirty="0" smtClean="0">
                <a:solidFill>
                  <a:prstClr val="black">
                    <a:lumMod val="65000"/>
                    <a:lumOff val="35000"/>
                  </a:prstClr>
                </a:solidFill>
                <a:latin typeface="Calibri"/>
              </a:rPr>
              <a:t> </a:t>
            </a:r>
            <a:r>
              <a:rPr lang="en-US" sz="1100" dirty="0">
                <a:solidFill>
                  <a:prstClr val="black"/>
                </a:solidFill>
                <a:latin typeface="Calibri"/>
                <a:hlinkClick r:id="rId4"/>
              </a:rPr>
              <a:t>CC BY-NC-SA 2.0</a:t>
            </a:r>
            <a:endParaRPr lang="en-US" sz="1100" dirty="0">
              <a:solidFill>
                <a:prstClr val="black"/>
              </a:solidFill>
              <a:latin typeface="Calibri"/>
            </a:endParaRPr>
          </a:p>
        </p:txBody>
      </p:sp>
      <p:pic>
        <p:nvPicPr>
          <p:cNvPr id="36869" name="Picture 8" descr="παλτό από τσόχ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948096"/>
            <a:ext cx="2786062" cy="3733800"/>
          </a:xfrm>
          <a:prstGeom prst="rect">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36871" name="8 - TextBox"/>
          <p:cNvSpPr txBox="1">
            <a:spLocks noChangeArrowheads="1"/>
          </p:cNvSpPr>
          <p:nvPr/>
        </p:nvSpPr>
        <p:spPr bwMode="auto">
          <a:xfrm>
            <a:off x="6012160" y="5179198"/>
            <a:ext cx="2786062" cy="1107996"/>
          </a:xfrm>
          <a:prstGeom prst="rect">
            <a:avLst/>
          </a:prstGeom>
          <a:solidFill>
            <a:srgbClr val="604A7B"/>
          </a:solidFill>
          <a:ln w="9525">
            <a:no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200" dirty="0">
                <a:solidFill>
                  <a:prstClr val="white"/>
                </a:solidFill>
                <a:latin typeface="Calibri"/>
              </a:rPr>
              <a:t>Παλτό, καπέλο και διακοσμητικό </a:t>
            </a:r>
            <a:r>
              <a:rPr lang="el-GR" altLang="el-GR" sz="2200" dirty="0" smtClean="0">
                <a:solidFill>
                  <a:prstClr val="white"/>
                </a:solidFill>
                <a:latin typeface="Calibri"/>
              </a:rPr>
              <a:t>λουλούδι από τσόχα.</a:t>
            </a:r>
            <a:endParaRPr lang="el-GR" altLang="el-GR" sz="2200" dirty="0">
              <a:solidFill>
                <a:prstClr val="white"/>
              </a:solidFill>
              <a:latin typeface="Calibri"/>
            </a:endParaRPr>
          </a:p>
        </p:txBody>
      </p:sp>
      <p:sp>
        <p:nvSpPr>
          <p:cNvPr id="11" name="Rectangle 8"/>
          <p:cNvSpPr/>
          <p:nvPr/>
        </p:nvSpPr>
        <p:spPr>
          <a:xfrm>
            <a:off x="6039789" y="4681896"/>
            <a:ext cx="2786061" cy="430887"/>
          </a:xfrm>
          <a:prstGeom prst="rect">
            <a:avLst/>
          </a:prstGeom>
        </p:spPr>
        <p:txBody>
          <a:bodyPr wrap="square">
            <a:spAutoFit/>
          </a:bodyPr>
          <a:lstStyle/>
          <a:p>
            <a:r>
              <a:rPr lang="en-US" sz="1100" dirty="0" smtClean="0">
                <a:solidFill>
                  <a:prstClr val="black">
                    <a:lumMod val="65000"/>
                    <a:lumOff val="35000"/>
                  </a:prstClr>
                </a:solidFill>
                <a:latin typeface="Calibri"/>
              </a:rPr>
              <a:t>“</a:t>
            </a:r>
            <a:r>
              <a:rPr lang="en-US" sz="1100" dirty="0">
                <a:solidFill>
                  <a:prstClr val="black"/>
                </a:solidFill>
                <a:latin typeface="Calibri"/>
                <a:hlinkClick r:id="rId6"/>
              </a:rPr>
              <a:t>Coat felted from merino and silk </a:t>
            </a:r>
            <a:r>
              <a:rPr lang="en-US" sz="1100" dirty="0" smtClean="0">
                <a:solidFill>
                  <a:prstClr val="black"/>
                </a:solidFill>
                <a:latin typeface="Calibri"/>
                <a:hlinkClick r:id="rId6"/>
              </a:rPr>
              <a:t>lap</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a:solidFill>
                  <a:prstClr val="black"/>
                </a:solidFill>
                <a:latin typeface="Calibri"/>
                <a:hlinkClick r:id="rId6"/>
              </a:rPr>
              <a:t>inger </a:t>
            </a:r>
            <a:r>
              <a:rPr lang="en-US" sz="1100" dirty="0" err="1" smtClean="0">
                <a:solidFill>
                  <a:prstClr val="black"/>
                </a:solidFill>
                <a:latin typeface="Calibri"/>
                <a:hlinkClick r:id="rId6"/>
              </a:rPr>
              <a:t>maaike</a:t>
            </a:r>
            <a:r>
              <a:rPr lang="el-GR" sz="1100" dirty="0">
                <a:solidFill>
                  <a:prstClr val="black"/>
                </a:solidFill>
                <a:latin typeface="Calibri"/>
                <a:hlinkClick r:id="rId6"/>
              </a:rPr>
              <a:t> </a:t>
            </a:r>
            <a:r>
              <a:rPr lang="el-GR" sz="1100" dirty="0" smtClean="0">
                <a:solidFill>
                  <a:prstClr val="black">
                    <a:lumMod val="65000"/>
                    <a:lumOff val="35000"/>
                  </a:prstClr>
                </a:solidFill>
                <a:latin typeface="Calibri"/>
              </a:rPr>
              <a:t>διαθέσιμο με άδεια</a:t>
            </a:r>
            <a:r>
              <a:rPr lang="en-US" sz="1100" dirty="0" smtClean="0">
                <a:solidFill>
                  <a:prstClr val="black">
                    <a:lumMod val="65000"/>
                    <a:lumOff val="35000"/>
                  </a:prstClr>
                </a:solidFill>
                <a:latin typeface="Calibri"/>
              </a:rPr>
              <a:t> </a:t>
            </a:r>
            <a:r>
              <a:rPr lang="en-US" sz="1100" dirty="0">
                <a:solidFill>
                  <a:prstClr val="black"/>
                </a:solidFill>
                <a:latin typeface="Calibri"/>
                <a:hlinkClick r:id="rId7"/>
              </a:rPr>
              <a:t>CC BY 2.0</a:t>
            </a:r>
            <a:endParaRPr lang="en-US" sz="1100" dirty="0">
              <a:solidFill>
                <a:prstClr val="black"/>
              </a:solidFill>
              <a:latin typeface="Calibri"/>
            </a:endParaRPr>
          </a:p>
        </p:txBody>
      </p:sp>
      <p:pic>
        <p:nvPicPr>
          <p:cNvPr id="6148" name="Picture 4" descr="καπέλο από τσόχα."/>
          <p:cNvPicPr>
            <a:picLocks noChangeAspect="1" noChangeArrowheads="1"/>
          </p:cNvPicPr>
          <p:nvPr/>
        </p:nvPicPr>
        <p:blipFill rotWithShape="1">
          <a:blip r:embed="rId8">
            <a:extLst>
              <a:ext uri="{28A0092B-C50C-407E-A947-70E740481C1C}">
                <a14:useLocalDpi xmlns:a14="http://schemas.microsoft.com/office/drawing/2010/main" val="0"/>
              </a:ext>
            </a:extLst>
          </a:blip>
          <a:srcRect l="3276" t="5210" r="7326" b="36394"/>
          <a:stretch/>
        </p:blipFill>
        <p:spPr bwMode="auto">
          <a:xfrm>
            <a:off x="203525" y="3758757"/>
            <a:ext cx="2668461" cy="2534886"/>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5" name="Rectangle 8"/>
          <p:cNvSpPr/>
          <p:nvPr/>
        </p:nvSpPr>
        <p:spPr>
          <a:xfrm>
            <a:off x="123537" y="6274685"/>
            <a:ext cx="2890478" cy="600164"/>
          </a:xfrm>
          <a:prstGeom prst="rect">
            <a:avLst/>
          </a:prstGeom>
        </p:spPr>
        <p:txBody>
          <a:bodyPr wrap="square">
            <a:spAutoFit/>
          </a:bodyPr>
          <a:lstStyle/>
          <a:p>
            <a:pPr algn="ctr"/>
            <a:r>
              <a:rPr lang="en-US" sz="1100" dirty="0" smtClean="0">
                <a:solidFill>
                  <a:prstClr val="black">
                    <a:lumMod val="65000"/>
                    <a:lumOff val="35000"/>
                  </a:prstClr>
                </a:solidFill>
                <a:latin typeface="Calibri"/>
              </a:rPr>
              <a:t>“</a:t>
            </a:r>
            <a:r>
              <a:rPr lang="en-US" sz="1100" dirty="0">
                <a:solidFill>
                  <a:prstClr val="black"/>
                </a:solidFill>
                <a:latin typeface="Calibri"/>
                <a:hlinkClick r:id="rId9"/>
              </a:rPr>
              <a:t>Felted hat, blue and </a:t>
            </a:r>
            <a:r>
              <a:rPr lang="en-US" sz="1100" dirty="0" smtClean="0">
                <a:solidFill>
                  <a:prstClr val="black"/>
                </a:solidFill>
                <a:latin typeface="Calibri"/>
                <a:hlinkClick r:id="rId9"/>
              </a:rPr>
              <a:t>brown</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 </a:t>
            </a:r>
            <a:r>
              <a:rPr lang="en-US" sz="1100" dirty="0">
                <a:solidFill>
                  <a:prstClr val="black"/>
                </a:solidFill>
                <a:latin typeface="Calibri"/>
                <a:hlinkClick r:id="rId9"/>
              </a:rPr>
              <a:t>Claudia </a:t>
            </a:r>
            <a:r>
              <a:rPr lang="en-US" sz="1100" dirty="0" err="1" smtClean="0">
                <a:solidFill>
                  <a:prstClr val="black"/>
                </a:solidFill>
                <a:latin typeface="Calibri"/>
                <a:hlinkClick r:id="rId9"/>
              </a:rPr>
              <a:t>Zandstra</a:t>
            </a:r>
            <a:r>
              <a:rPr lang="en-US" sz="1100" dirty="0" smtClean="0">
                <a:solidFill>
                  <a:prstClr val="black"/>
                </a:solidFill>
                <a:latin typeface="Calibri"/>
                <a:hlinkClick r:id="rId9"/>
              </a:rPr>
              <a:t>-Burkhardt</a:t>
            </a:r>
            <a:r>
              <a:rPr lang="el-GR" sz="1100" dirty="0">
                <a:solidFill>
                  <a:prstClr val="black"/>
                </a:solidFill>
                <a:latin typeface="Calibri"/>
                <a:hlinkClick r:id="rId9"/>
              </a:rPr>
              <a:t> </a:t>
            </a:r>
            <a:r>
              <a:rPr lang="el-GR" sz="1100" dirty="0" smtClean="0">
                <a:solidFill>
                  <a:prstClr val="black">
                    <a:lumMod val="65000"/>
                    <a:lumOff val="35000"/>
                  </a:prstClr>
                </a:solidFill>
                <a:latin typeface="Calibri"/>
              </a:rPr>
              <a:t>διαθέσιμο με άδεια</a:t>
            </a:r>
            <a:r>
              <a:rPr lang="en-US" sz="1100" dirty="0" smtClean="0">
                <a:solidFill>
                  <a:prstClr val="black">
                    <a:lumMod val="65000"/>
                    <a:lumOff val="35000"/>
                  </a:prstClr>
                </a:solidFill>
                <a:latin typeface="Calibri"/>
              </a:rPr>
              <a:t> </a:t>
            </a:r>
            <a:endParaRPr lang="el-GR" sz="1100" dirty="0" smtClean="0">
              <a:solidFill>
                <a:prstClr val="black">
                  <a:lumMod val="65000"/>
                  <a:lumOff val="35000"/>
                </a:prstClr>
              </a:solidFill>
              <a:latin typeface="Calibri"/>
            </a:endParaRPr>
          </a:p>
          <a:p>
            <a:pPr algn="ctr"/>
            <a:r>
              <a:rPr lang="en-US" sz="1100" dirty="0" smtClean="0">
                <a:solidFill>
                  <a:prstClr val="black"/>
                </a:solidFill>
                <a:latin typeface="Calibri"/>
                <a:hlinkClick r:id="rId4"/>
              </a:rPr>
              <a:t>CC </a:t>
            </a:r>
            <a:r>
              <a:rPr lang="en-US" sz="1100" dirty="0">
                <a:solidFill>
                  <a:prstClr val="black"/>
                </a:solidFill>
                <a:latin typeface="Calibri"/>
                <a:hlinkClick r:id="rId4"/>
              </a:rPr>
              <a:t>BY-NC-SA 2.0</a:t>
            </a:r>
            <a:endParaRPr lang="en-US" sz="1100" dirty="0">
              <a:solidFill>
                <a:prstClr val="black"/>
              </a:solidFill>
              <a:latin typeface="Calibri"/>
            </a:endParaRPr>
          </a:p>
        </p:txBody>
      </p:sp>
      <p:pic>
        <p:nvPicPr>
          <p:cNvPr id="6146" name="Picture 2" descr="διακοσμητικό λουλούδι από τσόχα."/>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7233" y="3758756"/>
            <a:ext cx="2639289" cy="252843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3" name="Rectangle 8"/>
          <p:cNvSpPr/>
          <p:nvPr/>
        </p:nvSpPr>
        <p:spPr>
          <a:xfrm>
            <a:off x="3112309" y="6253796"/>
            <a:ext cx="2654212" cy="577081"/>
          </a:xfrm>
          <a:prstGeom prst="rect">
            <a:avLst/>
          </a:prstGeom>
        </p:spPr>
        <p:txBody>
          <a:bodyPr wrap="square">
            <a:spAutoFit/>
          </a:bodyPr>
          <a:lstStyle/>
          <a:p>
            <a:pPr algn="ctr"/>
            <a:r>
              <a:rPr lang="en-US" sz="1050" dirty="0" smtClean="0">
                <a:solidFill>
                  <a:prstClr val="black">
                    <a:lumMod val="65000"/>
                    <a:lumOff val="35000"/>
                  </a:prstClr>
                </a:solidFill>
                <a:latin typeface="Calibri"/>
              </a:rPr>
              <a:t>“</a:t>
            </a:r>
            <a:r>
              <a:rPr lang="en-US" sz="1050" dirty="0">
                <a:solidFill>
                  <a:prstClr val="black"/>
                </a:solidFill>
                <a:latin typeface="Calibri"/>
                <a:hlinkClick r:id="rId11"/>
              </a:rPr>
              <a:t>Partly Needle Felted Wool Flower </a:t>
            </a:r>
            <a:r>
              <a:rPr lang="en-US" sz="1050" dirty="0" smtClean="0">
                <a:solidFill>
                  <a:prstClr val="black"/>
                </a:solidFill>
                <a:latin typeface="Calibri"/>
                <a:hlinkClick r:id="rId11"/>
              </a:rPr>
              <a:t>Brooch</a:t>
            </a:r>
            <a:r>
              <a:rPr lang="en-US" sz="1050" dirty="0" smtClean="0">
                <a:solidFill>
                  <a:prstClr val="black">
                    <a:lumMod val="65000"/>
                    <a:lumOff val="35000"/>
                  </a:prstClr>
                </a:solidFill>
                <a:latin typeface="Calibri"/>
              </a:rPr>
              <a:t>”,</a:t>
            </a:r>
            <a:r>
              <a:rPr lang="el-GR" sz="1050" dirty="0" smtClean="0">
                <a:solidFill>
                  <a:prstClr val="black">
                    <a:lumMod val="65000"/>
                    <a:lumOff val="35000"/>
                  </a:prstClr>
                </a:solidFill>
                <a:latin typeface="Calibri"/>
              </a:rPr>
              <a:t> από </a:t>
            </a:r>
            <a:r>
              <a:rPr lang="en-US" sz="1050" dirty="0" smtClean="0">
                <a:solidFill>
                  <a:prstClr val="black"/>
                </a:solidFill>
                <a:latin typeface="Calibri"/>
                <a:hlinkClick r:id="rId11"/>
              </a:rPr>
              <a:t>p39designs</a:t>
            </a:r>
            <a:r>
              <a:rPr lang="el-GR" sz="1050" dirty="0" smtClean="0">
                <a:solidFill>
                  <a:prstClr val="black"/>
                </a:solidFill>
                <a:latin typeface="Calibri"/>
              </a:rPr>
              <a:t> </a:t>
            </a:r>
            <a:r>
              <a:rPr lang="el-GR" sz="1050" dirty="0" smtClean="0">
                <a:solidFill>
                  <a:prstClr val="black">
                    <a:lumMod val="65000"/>
                    <a:lumOff val="35000"/>
                  </a:prstClr>
                </a:solidFill>
                <a:latin typeface="Calibri"/>
              </a:rPr>
              <a:t>διαθέσιμο με άδεια</a:t>
            </a:r>
          </a:p>
          <a:p>
            <a:pPr algn="ctr"/>
            <a:r>
              <a:rPr lang="en-US" sz="1050" dirty="0" smtClean="0">
                <a:solidFill>
                  <a:prstClr val="black">
                    <a:lumMod val="65000"/>
                    <a:lumOff val="35000"/>
                  </a:prstClr>
                </a:solidFill>
                <a:latin typeface="Calibri"/>
              </a:rPr>
              <a:t> </a:t>
            </a:r>
            <a:r>
              <a:rPr lang="en-US" sz="1050" dirty="0">
                <a:solidFill>
                  <a:prstClr val="black"/>
                </a:solidFill>
                <a:latin typeface="Calibri"/>
                <a:hlinkClick r:id="rId12"/>
              </a:rPr>
              <a:t>CC BY-NC-ND 2.0</a:t>
            </a:r>
            <a:endParaRPr lang="en-US" sz="1050" dirty="0">
              <a:solidFill>
                <a:prstClr val="black"/>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51</a:t>
            </a:fld>
            <a:endParaRPr lang="el-GR" dirty="0">
              <a:solidFill>
                <a:prstClr val="black"/>
              </a:solidFill>
            </a:endParaRPr>
          </a:p>
        </p:txBody>
      </p:sp>
    </p:spTree>
    <p:extLst>
      <p:ext uri="{BB962C8B-B14F-4D97-AF65-F5344CB8AC3E}">
        <p14:creationId xmlns:p14="http://schemas.microsoft.com/office/powerpoint/2010/main" val="23025570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rmAutofit fontScale="90000"/>
          </a:bodyPr>
          <a:lstStyle/>
          <a:p>
            <a:r>
              <a:rPr lang="el-GR" sz="4200" dirty="0"/>
              <a:t>Ύφασμα Φλοιός </a:t>
            </a:r>
            <a:r>
              <a:rPr lang="el-GR" sz="4200" dirty="0" smtClean="0"/>
              <a:t>(</a:t>
            </a:r>
            <a:r>
              <a:rPr lang="en-US" sz="4200" dirty="0"/>
              <a:t>Bark cloth </a:t>
            </a:r>
            <a:r>
              <a:rPr lang="el-GR" sz="4200" dirty="0"/>
              <a:t>και </a:t>
            </a:r>
            <a:r>
              <a:rPr lang="en-US" sz="4200" dirty="0"/>
              <a:t>tapa </a:t>
            </a:r>
            <a:r>
              <a:rPr lang="en-US" sz="4200" dirty="0" smtClean="0"/>
              <a:t>cloth)</a:t>
            </a:r>
            <a:r>
              <a:rPr lang="el-GR" dirty="0" smtClean="0"/>
              <a:t/>
            </a:r>
            <a:br>
              <a:rPr lang="el-GR" dirty="0" smtClean="0"/>
            </a:br>
            <a:r>
              <a:rPr lang="el-GR" sz="3600" b="0" dirty="0" smtClean="0"/>
              <a:t>(1 από 5)</a:t>
            </a:r>
            <a:endParaRPr lang="el-GR" sz="3600" b="0" dirty="0"/>
          </a:p>
        </p:txBody>
      </p:sp>
      <p:sp>
        <p:nvSpPr>
          <p:cNvPr id="37891" name="2 - Θέση περιεχομένου"/>
          <p:cNvSpPr>
            <a:spLocks noGrp="1"/>
          </p:cNvSpPr>
          <p:nvPr>
            <p:ph idx="1"/>
          </p:nvPr>
        </p:nvSpPr>
        <p:spPr/>
        <p:txBody>
          <a:bodyPr>
            <a:normAutofit/>
          </a:bodyPr>
          <a:lstStyle/>
          <a:p>
            <a:pPr eaLnBrk="1" hangingPunct="1">
              <a:lnSpc>
                <a:spcPct val="120000"/>
              </a:lnSpc>
              <a:spcBef>
                <a:spcPts val="1200"/>
              </a:spcBef>
            </a:pPr>
            <a:r>
              <a:rPr lang="el-GR" altLang="el-GR" sz="2400" dirty="0" smtClean="0">
                <a:cs typeface="Arial" charset="0"/>
              </a:rPr>
              <a:t>Είδος υφάσματος που κατασκευάζεται από τον φλοιό συγκεκριμένων δέντρων στην Αφρική, Νότια Αμερική και την Ινδονησία.</a:t>
            </a:r>
          </a:p>
          <a:p>
            <a:pPr lvl="1" eaLnBrk="1" hangingPunct="1">
              <a:lnSpc>
                <a:spcPct val="120000"/>
              </a:lnSpc>
              <a:spcBef>
                <a:spcPts val="1200"/>
              </a:spcBef>
            </a:pPr>
            <a:r>
              <a:rPr lang="el-GR" altLang="el-GR" sz="2400" dirty="0" smtClean="0">
                <a:cs typeface="Arial" charset="0"/>
              </a:rPr>
              <a:t>Ο φλοιός αφαιρείται από τον κορμό και αφήνεται να μουλιάσει για αρκετές μέρες</a:t>
            </a:r>
            <a:r>
              <a:rPr lang="el-GR" altLang="el-GR" sz="2400" dirty="0">
                <a:cs typeface="Arial" charset="0"/>
              </a:rPr>
              <a:t>,</a:t>
            </a:r>
            <a:endParaRPr lang="el-GR" altLang="el-GR" sz="2400" dirty="0" smtClean="0">
              <a:cs typeface="Arial" charset="0"/>
            </a:endParaRPr>
          </a:p>
          <a:p>
            <a:pPr lvl="1" eaLnBrk="1" hangingPunct="1">
              <a:lnSpc>
                <a:spcPct val="120000"/>
              </a:lnSpc>
              <a:spcBef>
                <a:spcPts val="1200"/>
              </a:spcBef>
            </a:pPr>
            <a:r>
              <a:rPr lang="el-GR" altLang="el-GR" sz="2400" dirty="0" smtClean="0">
                <a:cs typeface="Arial" charset="0"/>
              </a:rPr>
              <a:t>Στη συνέχεια ο εξωτερικός φλοιός απομακρύνεται από τον εσωτερικό μαλακό και ινώδη φλοιό, ο οποίος τοποθετείται σε αμόνια και χτυπιέται με ξύλινα σφυριά μέχρι να σχηματιστούν φύλλα υφάσματος.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52</a:t>
            </a:fld>
            <a:endParaRPr lang="el-GR">
              <a:solidFill>
                <a:prstClr val="black"/>
              </a:solidFill>
            </a:endParaRPr>
          </a:p>
        </p:txBody>
      </p:sp>
    </p:spTree>
    <p:extLst>
      <p:ext uri="{BB962C8B-B14F-4D97-AF65-F5344CB8AC3E}">
        <p14:creationId xmlns:p14="http://schemas.microsoft.com/office/powerpoint/2010/main" val="41792724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2"/>
          <p:cNvSpPr>
            <a:spLocks noGrp="1"/>
          </p:cNvSpPr>
          <p:nvPr>
            <p:ph type="title"/>
          </p:nvPr>
        </p:nvSpPr>
        <p:spPr>
          <a:xfrm>
            <a:off x="0" y="116632"/>
            <a:ext cx="9144000" cy="908720"/>
          </a:xfrm>
        </p:spPr>
        <p:txBody>
          <a:bodyPr>
            <a:normAutofit fontScale="90000"/>
          </a:bodyPr>
          <a:lstStyle/>
          <a:p>
            <a:r>
              <a:rPr lang="el-GR" sz="4200" dirty="0"/>
              <a:t>Ύφασμα Φλοιός </a:t>
            </a:r>
            <a:r>
              <a:rPr lang="el-GR" sz="4200" dirty="0" smtClean="0"/>
              <a:t>(</a:t>
            </a:r>
            <a:r>
              <a:rPr lang="en-US" sz="4200" dirty="0"/>
              <a:t>Bark cloth </a:t>
            </a:r>
            <a:r>
              <a:rPr lang="el-GR" sz="4200" dirty="0"/>
              <a:t>και </a:t>
            </a:r>
            <a:r>
              <a:rPr lang="en-US" sz="4200" dirty="0"/>
              <a:t>tapa </a:t>
            </a:r>
            <a:r>
              <a:rPr lang="en-US" sz="4200" dirty="0" smtClean="0"/>
              <a:t>cloth)</a:t>
            </a:r>
            <a:r>
              <a:rPr lang="el-GR" dirty="0" smtClean="0"/>
              <a:t/>
            </a:r>
            <a:br>
              <a:rPr lang="el-GR" dirty="0" smtClean="0"/>
            </a:br>
            <a:r>
              <a:rPr lang="el-GR" sz="3600" b="0" dirty="0" smtClean="0"/>
              <a:t>(2 από 5)</a:t>
            </a:r>
            <a:endParaRPr lang="el-GR" sz="3600" b="0" dirty="0"/>
          </a:p>
        </p:txBody>
      </p:sp>
      <p:sp>
        <p:nvSpPr>
          <p:cNvPr id="38917" name="5 - TextBox"/>
          <p:cNvSpPr txBox="1">
            <a:spLocks noChangeArrowheads="1"/>
          </p:cNvSpPr>
          <p:nvPr/>
        </p:nvSpPr>
        <p:spPr bwMode="auto">
          <a:xfrm>
            <a:off x="251520" y="1260059"/>
            <a:ext cx="4495911" cy="461665"/>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400" dirty="0">
                <a:solidFill>
                  <a:prstClr val="white"/>
                </a:solidFill>
                <a:latin typeface="Calibri"/>
              </a:rPr>
              <a:t>Στάδια επεξεργασίας του κορμού </a:t>
            </a:r>
          </a:p>
        </p:txBody>
      </p:sp>
      <p:pic>
        <p:nvPicPr>
          <p:cNvPr id="38914" name="Picture 2" descr="Στάδιο επεξεργασίας κορμού.&#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35" b="7885"/>
          <a:stretch/>
        </p:blipFill>
        <p:spPr bwMode="auto">
          <a:xfrm>
            <a:off x="280828" y="1916832"/>
            <a:ext cx="3165320" cy="2099967"/>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11" name="Rectangle 8"/>
          <p:cNvSpPr/>
          <p:nvPr/>
        </p:nvSpPr>
        <p:spPr>
          <a:xfrm rot="16200000">
            <a:off x="2789585" y="2594235"/>
            <a:ext cx="2099967" cy="600164"/>
          </a:xfrm>
          <a:prstGeom prst="rect">
            <a:avLst/>
          </a:prstGeom>
        </p:spPr>
        <p:txBody>
          <a:bodyPr wrap="square">
            <a:spAutoFit/>
          </a:bodyPr>
          <a:lstStyle/>
          <a:p>
            <a:r>
              <a:rPr lang="en-US" sz="1100" dirty="0" smtClean="0">
                <a:solidFill>
                  <a:prstClr val="black">
                    <a:lumMod val="65000"/>
                    <a:lumOff val="35000"/>
                  </a:prstClr>
                </a:solidFill>
                <a:latin typeface="+mn-lt"/>
              </a:rPr>
              <a:t>“</a:t>
            </a:r>
            <a:r>
              <a:rPr lang="en-US" sz="1100" dirty="0">
                <a:solidFill>
                  <a:prstClr val="black"/>
                </a:solidFill>
                <a:latin typeface="+mn-lt"/>
                <a:hlinkClick r:id="rId3"/>
              </a:rPr>
              <a:t>FatuIva </a:t>
            </a:r>
            <a:r>
              <a:rPr lang="en-US" sz="1100" dirty="0" err="1">
                <a:solidFill>
                  <a:prstClr val="black"/>
                </a:solidFill>
                <a:latin typeface="+mn-lt"/>
                <a:hlinkClick r:id="rId3"/>
              </a:rPr>
              <a:t>TapaMaking</a:t>
            </a:r>
            <a:r>
              <a:rPr lang="en-US" sz="1100" dirty="0">
                <a:solidFill>
                  <a:prstClr val="black"/>
                </a:solidFill>
                <a:latin typeface="+mn-lt"/>
                <a:hlinkClick r:id="rId3"/>
              </a:rPr>
              <a:t> 2 </a:t>
            </a:r>
            <a:r>
              <a:rPr lang="en-US" sz="1100" dirty="0" smtClean="0">
                <a:solidFill>
                  <a:prstClr val="black"/>
                </a:solidFill>
                <a:latin typeface="+mn-lt"/>
                <a:hlinkClick r:id="rId3"/>
              </a:rPr>
              <a:t>20061111</a:t>
            </a:r>
            <a:r>
              <a:rPr lang="en-US" sz="1100" dirty="0" smtClean="0">
                <a:solidFill>
                  <a:prstClr val="black">
                    <a:lumMod val="65000"/>
                    <a:lumOff val="35000"/>
                  </a:prstClr>
                </a:solidFill>
                <a:latin typeface="+mn-lt"/>
              </a:rPr>
              <a:t>”,</a:t>
            </a:r>
            <a:r>
              <a:rPr lang="el-GR" sz="1100" dirty="0" smtClean="0">
                <a:solidFill>
                  <a:prstClr val="black">
                    <a:lumMod val="65000"/>
                    <a:lumOff val="35000"/>
                  </a:prstClr>
                </a:solidFill>
                <a:latin typeface="+mn-lt"/>
              </a:rPr>
              <a:t> από</a:t>
            </a:r>
            <a:r>
              <a:rPr lang="en-US" sz="1100" dirty="0" smtClean="0">
                <a:solidFill>
                  <a:prstClr val="black">
                    <a:lumMod val="65000"/>
                    <a:lumOff val="35000"/>
                  </a:prstClr>
                </a:solidFill>
                <a:latin typeface="+mn-lt"/>
              </a:rPr>
              <a:t>  </a:t>
            </a:r>
            <a:r>
              <a:rPr lang="en-US" sz="1100" dirty="0" err="1" smtClean="0">
                <a:solidFill>
                  <a:prstClr val="black"/>
                </a:solidFill>
                <a:latin typeface="+mn-lt"/>
                <a:hlinkClick r:id="rId4"/>
              </a:rPr>
              <a:t>Sémhur</a:t>
            </a:r>
            <a:r>
              <a:rPr lang="el-GR" sz="1100" dirty="0" smtClean="0">
                <a:solidFill>
                  <a:prstClr val="black"/>
                </a:solidFill>
                <a:latin typeface="+mn-lt"/>
              </a:rPr>
              <a:t> </a:t>
            </a:r>
            <a:r>
              <a:rPr lang="el-GR" sz="1100" dirty="0" smtClean="0">
                <a:solidFill>
                  <a:prstClr val="black">
                    <a:lumMod val="65000"/>
                    <a:lumOff val="35000"/>
                  </a:prstClr>
                </a:solidFill>
                <a:latin typeface="+mn-lt"/>
              </a:rPr>
              <a:t>διαθέσιμο με άδεια</a:t>
            </a:r>
            <a:r>
              <a:rPr lang="en-US" sz="1100" dirty="0" smtClean="0">
                <a:solidFill>
                  <a:prstClr val="black">
                    <a:lumMod val="65000"/>
                    <a:lumOff val="35000"/>
                  </a:prstClr>
                </a:solidFill>
                <a:latin typeface="+mn-lt"/>
              </a:rPr>
              <a:t> </a:t>
            </a:r>
            <a:r>
              <a:rPr lang="en-US" sz="1100" dirty="0" smtClean="0">
                <a:solidFill>
                  <a:prstClr val="black">
                    <a:lumMod val="65000"/>
                    <a:lumOff val="35000"/>
                  </a:prstClr>
                </a:solidFill>
                <a:latin typeface="+mn-lt"/>
                <a:hlinkClick r:id="rId5"/>
              </a:rPr>
              <a:t>CC </a:t>
            </a:r>
            <a:r>
              <a:rPr lang="en-US" sz="1100" dirty="0">
                <a:solidFill>
                  <a:prstClr val="black">
                    <a:lumMod val="65000"/>
                    <a:lumOff val="35000"/>
                  </a:prstClr>
                </a:solidFill>
                <a:latin typeface="+mn-lt"/>
                <a:hlinkClick r:id="rId5"/>
              </a:rPr>
              <a:t>BY-SA 3.0</a:t>
            </a:r>
            <a:endParaRPr lang="en-US" sz="1100" dirty="0">
              <a:solidFill>
                <a:prstClr val="black">
                  <a:lumMod val="65000"/>
                  <a:lumOff val="35000"/>
                </a:prstClr>
              </a:solidFill>
              <a:latin typeface="+mn-lt"/>
            </a:endParaRPr>
          </a:p>
        </p:txBody>
      </p:sp>
      <p:pic>
        <p:nvPicPr>
          <p:cNvPr id="38915" name="Picture 8" descr="Στάδιο επεξεργασίας κορμού.&#10;"/>
          <p:cNvPicPr>
            <a:picLocks noChangeAspect="1" noChangeArrowheads="1"/>
          </p:cNvPicPr>
          <p:nvPr/>
        </p:nvPicPr>
        <p:blipFill rotWithShape="1">
          <a:blip r:embed="rId6">
            <a:extLst>
              <a:ext uri="{28A0092B-C50C-407E-A947-70E740481C1C}">
                <a14:useLocalDpi xmlns:a14="http://schemas.microsoft.com/office/drawing/2010/main" val="0"/>
              </a:ext>
            </a:extLst>
          </a:blip>
          <a:srcRect t="8625" r="6197" b="8466"/>
          <a:stretch/>
        </p:blipFill>
        <p:spPr bwMode="auto">
          <a:xfrm>
            <a:off x="280829" y="4231717"/>
            <a:ext cx="3165320" cy="1954515"/>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12" name="Rectangle 8"/>
          <p:cNvSpPr/>
          <p:nvPr/>
        </p:nvSpPr>
        <p:spPr>
          <a:xfrm rot="16200000">
            <a:off x="2784988" y="4836458"/>
            <a:ext cx="2109161" cy="600164"/>
          </a:xfrm>
          <a:prstGeom prst="rect">
            <a:avLst/>
          </a:prstGeom>
        </p:spPr>
        <p:txBody>
          <a:bodyPr wrap="square">
            <a:spAutoFit/>
          </a:bodyPr>
          <a:lstStyle/>
          <a:p>
            <a:r>
              <a:rPr lang="en-US" sz="1100" dirty="0" smtClean="0">
                <a:solidFill>
                  <a:prstClr val="black">
                    <a:lumMod val="65000"/>
                    <a:lumOff val="35000"/>
                  </a:prstClr>
                </a:solidFill>
                <a:latin typeface="+mn-lt"/>
              </a:rPr>
              <a:t>“</a:t>
            </a:r>
            <a:r>
              <a:rPr lang="en-US" sz="1100" dirty="0">
                <a:solidFill>
                  <a:prstClr val="black"/>
                </a:solidFill>
                <a:latin typeface="+mn-lt"/>
                <a:hlinkClick r:id="rId7"/>
              </a:rPr>
              <a:t>FatuIva </a:t>
            </a:r>
            <a:r>
              <a:rPr lang="en-US" sz="1100" dirty="0" err="1">
                <a:solidFill>
                  <a:prstClr val="black"/>
                </a:solidFill>
                <a:latin typeface="+mn-lt"/>
                <a:hlinkClick r:id="rId7"/>
              </a:rPr>
              <a:t>TapaMaking</a:t>
            </a:r>
            <a:r>
              <a:rPr lang="en-US" sz="1100" dirty="0">
                <a:solidFill>
                  <a:prstClr val="black"/>
                </a:solidFill>
                <a:latin typeface="+mn-lt"/>
                <a:hlinkClick r:id="rId7"/>
              </a:rPr>
              <a:t> 3 </a:t>
            </a:r>
            <a:r>
              <a:rPr lang="en-US" sz="1100" dirty="0" smtClean="0">
                <a:solidFill>
                  <a:prstClr val="black"/>
                </a:solidFill>
                <a:latin typeface="+mn-lt"/>
                <a:hlinkClick r:id="rId7"/>
              </a:rPr>
              <a:t>20061111</a:t>
            </a:r>
            <a:r>
              <a:rPr lang="en-US" sz="1100" dirty="0" smtClean="0">
                <a:solidFill>
                  <a:prstClr val="black">
                    <a:lumMod val="65000"/>
                    <a:lumOff val="35000"/>
                  </a:prstClr>
                </a:solidFill>
                <a:latin typeface="+mn-lt"/>
              </a:rPr>
              <a:t>”,</a:t>
            </a:r>
            <a:r>
              <a:rPr lang="el-GR" sz="1100" dirty="0" smtClean="0">
                <a:solidFill>
                  <a:prstClr val="black">
                    <a:lumMod val="65000"/>
                    <a:lumOff val="35000"/>
                  </a:prstClr>
                </a:solidFill>
                <a:latin typeface="+mn-lt"/>
              </a:rPr>
              <a:t> από</a:t>
            </a:r>
            <a:r>
              <a:rPr lang="en-US" sz="1100" dirty="0" smtClean="0">
                <a:solidFill>
                  <a:prstClr val="black">
                    <a:lumMod val="65000"/>
                    <a:lumOff val="35000"/>
                  </a:prstClr>
                </a:solidFill>
                <a:latin typeface="+mn-lt"/>
              </a:rPr>
              <a:t>  </a:t>
            </a:r>
            <a:r>
              <a:rPr lang="en-US" sz="1100" dirty="0" err="1" smtClean="0">
                <a:solidFill>
                  <a:prstClr val="black"/>
                </a:solidFill>
                <a:latin typeface="+mn-lt"/>
                <a:hlinkClick r:id="rId4"/>
              </a:rPr>
              <a:t>Sémhur</a:t>
            </a:r>
            <a:r>
              <a:rPr lang="el-GR" sz="1100" dirty="0" smtClean="0">
                <a:solidFill>
                  <a:prstClr val="black"/>
                </a:solidFill>
                <a:latin typeface="+mn-lt"/>
              </a:rPr>
              <a:t> </a:t>
            </a:r>
            <a:r>
              <a:rPr lang="el-GR" sz="1100" dirty="0" smtClean="0">
                <a:solidFill>
                  <a:prstClr val="black">
                    <a:lumMod val="65000"/>
                    <a:lumOff val="35000"/>
                  </a:prstClr>
                </a:solidFill>
                <a:latin typeface="+mn-lt"/>
              </a:rPr>
              <a:t>διαθέσιμο με άδεια</a:t>
            </a:r>
            <a:r>
              <a:rPr lang="en-US" sz="1100" dirty="0" smtClean="0">
                <a:solidFill>
                  <a:prstClr val="black">
                    <a:lumMod val="65000"/>
                    <a:lumOff val="35000"/>
                  </a:prstClr>
                </a:solidFill>
                <a:latin typeface="+mn-lt"/>
              </a:rPr>
              <a:t> </a:t>
            </a:r>
            <a:r>
              <a:rPr lang="en-US" sz="1100" dirty="0" smtClean="0">
                <a:solidFill>
                  <a:prstClr val="black">
                    <a:lumMod val="65000"/>
                    <a:lumOff val="35000"/>
                  </a:prstClr>
                </a:solidFill>
                <a:latin typeface="+mn-lt"/>
                <a:hlinkClick r:id="rId5"/>
              </a:rPr>
              <a:t>CC </a:t>
            </a:r>
            <a:r>
              <a:rPr lang="en-US" sz="1100" dirty="0">
                <a:solidFill>
                  <a:prstClr val="black">
                    <a:lumMod val="65000"/>
                    <a:lumOff val="35000"/>
                  </a:prstClr>
                </a:solidFill>
                <a:latin typeface="+mn-lt"/>
                <a:hlinkClick r:id="rId5"/>
              </a:rPr>
              <a:t>BY-SA 3.0</a:t>
            </a:r>
            <a:endParaRPr lang="en-US" sz="1100" dirty="0">
              <a:solidFill>
                <a:prstClr val="black">
                  <a:lumMod val="65000"/>
                  <a:lumOff val="35000"/>
                </a:prstClr>
              </a:solidFill>
              <a:latin typeface="+mn-lt"/>
            </a:endParaRPr>
          </a:p>
        </p:txBody>
      </p:sp>
      <p:pic>
        <p:nvPicPr>
          <p:cNvPr id="38916" name="Picture 10" descr="Στάδιο επεξεργασίας κορμού.&#10;">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2040" y="1260059"/>
            <a:ext cx="3269656" cy="4905245"/>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13" name="Rectangle 8"/>
          <p:cNvSpPr/>
          <p:nvPr/>
        </p:nvSpPr>
        <p:spPr>
          <a:xfrm rot="16200000">
            <a:off x="5876753" y="3564910"/>
            <a:ext cx="5141944" cy="261610"/>
          </a:xfrm>
          <a:prstGeom prst="rect">
            <a:avLst/>
          </a:prstGeom>
        </p:spPr>
        <p:txBody>
          <a:bodyPr wrap="square">
            <a:spAutoFit/>
          </a:bodyPr>
          <a:lstStyle/>
          <a:p>
            <a:r>
              <a:rPr lang="en-US" sz="1100" dirty="0" smtClean="0">
                <a:solidFill>
                  <a:prstClr val="black">
                    <a:lumMod val="65000"/>
                    <a:lumOff val="35000"/>
                  </a:prstClr>
                </a:solidFill>
                <a:latin typeface="+mn-lt"/>
              </a:rPr>
              <a:t>“</a:t>
            </a:r>
            <a:r>
              <a:rPr lang="en-US" sz="1100" dirty="0">
                <a:solidFill>
                  <a:prstClr val="black"/>
                </a:solidFill>
                <a:latin typeface="+mn-lt"/>
                <a:hlinkClick r:id="rId10"/>
              </a:rPr>
              <a:t>FatuIva </a:t>
            </a:r>
            <a:r>
              <a:rPr lang="en-US" sz="1100" dirty="0" err="1">
                <a:solidFill>
                  <a:prstClr val="black"/>
                </a:solidFill>
                <a:latin typeface="+mn-lt"/>
                <a:hlinkClick r:id="rId10"/>
              </a:rPr>
              <a:t>TapaMaking</a:t>
            </a:r>
            <a:r>
              <a:rPr lang="en-US" sz="1100" dirty="0">
                <a:solidFill>
                  <a:prstClr val="black"/>
                </a:solidFill>
                <a:latin typeface="+mn-lt"/>
                <a:hlinkClick r:id="rId10"/>
              </a:rPr>
              <a:t> 4 </a:t>
            </a:r>
            <a:r>
              <a:rPr lang="en-US" sz="1100" dirty="0" smtClean="0">
                <a:solidFill>
                  <a:prstClr val="black"/>
                </a:solidFill>
                <a:latin typeface="+mn-lt"/>
                <a:hlinkClick r:id="rId10"/>
              </a:rPr>
              <a:t>20061111</a:t>
            </a:r>
            <a:r>
              <a:rPr lang="en-US" sz="1100" dirty="0" smtClean="0">
                <a:solidFill>
                  <a:prstClr val="black">
                    <a:lumMod val="65000"/>
                    <a:lumOff val="35000"/>
                  </a:prstClr>
                </a:solidFill>
                <a:latin typeface="+mn-lt"/>
              </a:rPr>
              <a:t>”,</a:t>
            </a:r>
            <a:r>
              <a:rPr lang="el-GR" sz="1100" dirty="0" smtClean="0">
                <a:solidFill>
                  <a:prstClr val="black">
                    <a:lumMod val="65000"/>
                    <a:lumOff val="35000"/>
                  </a:prstClr>
                </a:solidFill>
                <a:latin typeface="+mn-lt"/>
              </a:rPr>
              <a:t> από</a:t>
            </a:r>
            <a:r>
              <a:rPr lang="en-US" sz="1100" dirty="0" smtClean="0">
                <a:solidFill>
                  <a:prstClr val="black">
                    <a:lumMod val="65000"/>
                    <a:lumOff val="35000"/>
                  </a:prstClr>
                </a:solidFill>
                <a:latin typeface="+mn-lt"/>
              </a:rPr>
              <a:t>  </a:t>
            </a:r>
            <a:r>
              <a:rPr lang="en-US" sz="1100" dirty="0" err="1" smtClean="0">
                <a:solidFill>
                  <a:prstClr val="black"/>
                </a:solidFill>
                <a:latin typeface="+mn-lt"/>
                <a:hlinkClick r:id="rId4"/>
              </a:rPr>
              <a:t>Sémhur</a:t>
            </a:r>
            <a:r>
              <a:rPr lang="el-GR" sz="1100" dirty="0" smtClean="0">
                <a:solidFill>
                  <a:prstClr val="black"/>
                </a:solidFill>
                <a:latin typeface="+mn-lt"/>
              </a:rPr>
              <a:t> </a:t>
            </a:r>
            <a:r>
              <a:rPr lang="el-GR" sz="1100" dirty="0" smtClean="0">
                <a:solidFill>
                  <a:prstClr val="black">
                    <a:lumMod val="65000"/>
                    <a:lumOff val="35000"/>
                  </a:prstClr>
                </a:solidFill>
                <a:latin typeface="+mn-lt"/>
              </a:rPr>
              <a:t>διαθέσιμο με άδεια</a:t>
            </a:r>
            <a:r>
              <a:rPr lang="en-US" sz="1100" dirty="0" smtClean="0">
                <a:solidFill>
                  <a:prstClr val="black">
                    <a:lumMod val="65000"/>
                    <a:lumOff val="35000"/>
                  </a:prstClr>
                </a:solidFill>
                <a:latin typeface="+mn-lt"/>
              </a:rPr>
              <a:t> </a:t>
            </a:r>
            <a:r>
              <a:rPr lang="en-US" sz="1100" dirty="0" smtClean="0">
                <a:solidFill>
                  <a:prstClr val="black">
                    <a:lumMod val="65000"/>
                    <a:lumOff val="35000"/>
                  </a:prstClr>
                </a:solidFill>
                <a:latin typeface="+mn-lt"/>
                <a:hlinkClick r:id="rId5"/>
              </a:rPr>
              <a:t>CC </a:t>
            </a:r>
            <a:r>
              <a:rPr lang="en-US" sz="1100" dirty="0">
                <a:solidFill>
                  <a:prstClr val="black">
                    <a:lumMod val="65000"/>
                    <a:lumOff val="35000"/>
                  </a:prstClr>
                </a:solidFill>
                <a:latin typeface="+mn-lt"/>
                <a:hlinkClick r:id="rId5"/>
              </a:rPr>
              <a:t>BY-SA 3.0</a:t>
            </a:r>
            <a:endParaRPr lang="en-US" sz="1100" dirty="0">
              <a:solidFill>
                <a:prstClr val="black">
                  <a:lumMod val="65000"/>
                  <a:lumOff val="35000"/>
                </a:prstClr>
              </a:solidFill>
              <a:latin typeface="+mn-lt"/>
            </a:endParaRPr>
          </a:p>
        </p:txBody>
      </p:sp>
      <p:sp>
        <p:nvSpPr>
          <p:cNvPr id="4" name="Θέση αριθμού διαφάνειας 3"/>
          <p:cNvSpPr>
            <a:spLocks noGrp="1"/>
          </p:cNvSpPr>
          <p:nvPr>
            <p:ph type="sldNum" sz="quarter" idx="12"/>
          </p:nvPr>
        </p:nvSpPr>
        <p:spPr>
          <a:xfrm>
            <a:off x="6732240" y="6399401"/>
            <a:ext cx="2133600" cy="365125"/>
          </a:xfrm>
        </p:spPr>
        <p:txBody>
          <a:bodyPr/>
          <a:lstStyle/>
          <a:p>
            <a:pPr>
              <a:defRPr/>
            </a:pPr>
            <a:fld id="{7E55E3B3-0445-4CFC-BED8-763D4409E61F}" type="slidenum">
              <a:rPr lang="el-GR" smtClean="0">
                <a:solidFill>
                  <a:prstClr val="black"/>
                </a:solidFill>
              </a:rPr>
              <a:pPr>
                <a:defRPr/>
              </a:pPr>
              <a:t>53</a:t>
            </a:fld>
            <a:endParaRPr lang="el-GR">
              <a:solidFill>
                <a:prstClr val="black"/>
              </a:solidFill>
            </a:endParaRPr>
          </a:p>
        </p:txBody>
      </p:sp>
    </p:spTree>
    <p:extLst>
      <p:ext uri="{BB962C8B-B14F-4D97-AF65-F5344CB8AC3E}">
        <p14:creationId xmlns:p14="http://schemas.microsoft.com/office/powerpoint/2010/main" val="31936089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2"/>
          <p:cNvSpPr>
            <a:spLocks noGrp="1"/>
          </p:cNvSpPr>
          <p:nvPr>
            <p:ph type="title"/>
          </p:nvPr>
        </p:nvSpPr>
        <p:spPr>
          <a:xfrm>
            <a:off x="0" y="116632"/>
            <a:ext cx="9144000" cy="908720"/>
          </a:xfrm>
        </p:spPr>
        <p:txBody>
          <a:bodyPr>
            <a:normAutofit fontScale="90000"/>
          </a:bodyPr>
          <a:lstStyle/>
          <a:p>
            <a:r>
              <a:rPr lang="el-GR" sz="4200" dirty="0"/>
              <a:t>Ύφασμα Φλοιός </a:t>
            </a:r>
            <a:r>
              <a:rPr lang="el-GR" sz="4200" dirty="0" smtClean="0"/>
              <a:t>(</a:t>
            </a:r>
            <a:r>
              <a:rPr lang="en-US" sz="4200" dirty="0"/>
              <a:t>Bark cloth </a:t>
            </a:r>
            <a:r>
              <a:rPr lang="el-GR" sz="4200" dirty="0"/>
              <a:t>και </a:t>
            </a:r>
            <a:r>
              <a:rPr lang="en-US" sz="4200" dirty="0"/>
              <a:t>tapa </a:t>
            </a:r>
            <a:r>
              <a:rPr lang="en-US" sz="4200" dirty="0" smtClean="0"/>
              <a:t>cloth)</a:t>
            </a:r>
            <a:r>
              <a:rPr lang="el-GR" dirty="0" smtClean="0"/>
              <a:t/>
            </a:r>
            <a:br>
              <a:rPr lang="el-GR" dirty="0" smtClean="0"/>
            </a:br>
            <a:r>
              <a:rPr lang="el-GR" sz="3600" b="0" dirty="0" smtClean="0"/>
              <a:t>(3 από 5)</a:t>
            </a:r>
            <a:endParaRPr lang="el-GR" sz="3600" b="0" dirty="0"/>
          </a:p>
        </p:txBody>
      </p:sp>
      <p:sp>
        <p:nvSpPr>
          <p:cNvPr id="39939" name="2 - Θέση περιεχομένου"/>
          <p:cNvSpPr>
            <a:spLocks noGrp="1"/>
          </p:cNvSpPr>
          <p:nvPr>
            <p:ph idx="1"/>
          </p:nvPr>
        </p:nvSpPr>
        <p:spPr/>
        <p:txBody>
          <a:bodyPr>
            <a:normAutofit/>
          </a:bodyPr>
          <a:lstStyle/>
          <a:p>
            <a:pPr marL="360000" indent="-360000" eaLnBrk="1" hangingPunct="1">
              <a:lnSpc>
                <a:spcPct val="150000"/>
              </a:lnSpc>
              <a:spcBef>
                <a:spcPts val="1200"/>
              </a:spcBef>
            </a:pPr>
            <a:r>
              <a:rPr lang="el-GR" altLang="el-GR" sz="2400" dirty="0" smtClean="0">
                <a:cs typeface="Arial" charset="0"/>
              </a:rPr>
              <a:t>Το ύφασμα μπορεί να ενωθεί με άλλα κομμάτια ώστε να αποκτήσει μεγαλύτερο μήκος ή πάχος,</a:t>
            </a:r>
          </a:p>
          <a:p>
            <a:pPr marL="360000" indent="-360000" eaLnBrk="1" hangingPunct="1">
              <a:lnSpc>
                <a:spcPct val="150000"/>
              </a:lnSpc>
              <a:spcBef>
                <a:spcPts val="1200"/>
              </a:spcBef>
            </a:pPr>
            <a:r>
              <a:rPr lang="el-GR" altLang="el-GR" sz="2400" dirty="0" smtClean="0">
                <a:cs typeface="Arial" charset="0"/>
              </a:rPr>
              <a:t>Επίσης μπορούν να ραφτούν μεταξύ τους χρησιμοποιώντας ίνες από το ίδιο υλικό,</a:t>
            </a:r>
          </a:p>
          <a:p>
            <a:pPr marL="360000" indent="-360000" eaLnBrk="1" hangingPunct="1">
              <a:lnSpc>
                <a:spcPct val="150000"/>
              </a:lnSpc>
              <a:spcBef>
                <a:spcPts val="1200"/>
              </a:spcBef>
            </a:pPr>
            <a:r>
              <a:rPr lang="el-GR" altLang="el-GR" sz="2400" dirty="0" smtClean="0">
                <a:cs typeface="Arial" charset="0"/>
              </a:rPr>
              <a:t>Το ύφασμα μπορεί να ζωγραφιστεί ή να τυπωθεί ή ακόμη και να βαφτεί με φυτικές βαφές.  </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54</a:t>
            </a:fld>
            <a:endParaRPr lang="el-GR">
              <a:solidFill>
                <a:prstClr val="black"/>
              </a:solidFill>
            </a:endParaRPr>
          </a:p>
        </p:txBody>
      </p:sp>
    </p:spTree>
    <p:extLst>
      <p:ext uri="{BB962C8B-B14F-4D97-AF65-F5344CB8AC3E}">
        <p14:creationId xmlns:p14="http://schemas.microsoft.com/office/powerpoint/2010/main" val="37047482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2"/>
          <p:cNvSpPr>
            <a:spLocks noGrp="1"/>
          </p:cNvSpPr>
          <p:nvPr>
            <p:ph type="title"/>
          </p:nvPr>
        </p:nvSpPr>
        <p:spPr>
          <a:xfrm>
            <a:off x="0" y="116632"/>
            <a:ext cx="9144000" cy="908720"/>
          </a:xfrm>
        </p:spPr>
        <p:txBody>
          <a:bodyPr>
            <a:normAutofit fontScale="90000"/>
          </a:bodyPr>
          <a:lstStyle/>
          <a:p>
            <a:r>
              <a:rPr lang="el-GR" sz="4200" dirty="0"/>
              <a:t>Ύφασμα Φλοιός </a:t>
            </a:r>
            <a:r>
              <a:rPr lang="el-GR" sz="4200" dirty="0" smtClean="0"/>
              <a:t>(</a:t>
            </a:r>
            <a:r>
              <a:rPr lang="en-US" sz="4200" dirty="0"/>
              <a:t>Bark cloth </a:t>
            </a:r>
            <a:r>
              <a:rPr lang="el-GR" sz="4200" dirty="0"/>
              <a:t>και </a:t>
            </a:r>
            <a:r>
              <a:rPr lang="en-US" sz="4200" dirty="0"/>
              <a:t>tapa </a:t>
            </a:r>
            <a:r>
              <a:rPr lang="en-US" sz="4200" dirty="0" smtClean="0"/>
              <a:t>cloth)</a:t>
            </a:r>
            <a:r>
              <a:rPr lang="el-GR" dirty="0" smtClean="0"/>
              <a:t/>
            </a:r>
            <a:br>
              <a:rPr lang="el-GR" dirty="0" smtClean="0"/>
            </a:br>
            <a:r>
              <a:rPr lang="el-GR" sz="3600" b="0" dirty="0" smtClean="0"/>
              <a:t>(4 από 5)</a:t>
            </a:r>
            <a:endParaRPr lang="el-GR" sz="3600" b="0" dirty="0"/>
          </a:p>
        </p:txBody>
      </p:sp>
      <p:pic>
        <p:nvPicPr>
          <p:cNvPr id="40962" name="Picture 2" descr="Bark cloth ζωγραφισμένο &#10;"/>
          <p:cNvPicPr>
            <a:picLocks noChangeAspect="1" noChangeArrowheads="1"/>
          </p:cNvPicPr>
          <p:nvPr/>
        </p:nvPicPr>
        <p:blipFill rotWithShape="1">
          <a:blip r:embed="rId2">
            <a:extLst>
              <a:ext uri="{28A0092B-C50C-407E-A947-70E740481C1C}">
                <a14:useLocalDpi xmlns:a14="http://schemas.microsoft.com/office/drawing/2010/main" val="0"/>
              </a:ext>
            </a:extLst>
          </a:blip>
          <a:srcRect l="10059" t="3824" r="9321" b="2893"/>
          <a:stretch/>
        </p:blipFill>
        <p:spPr bwMode="auto">
          <a:xfrm>
            <a:off x="323528" y="2444740"/>
            <a:ext cx="3532339" cy="3331923"/>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40965" name="5 - TextBox"/>
          <p:cNvSpPr txBox="1">
            <a:spLocks noChangeArrowheads="1"/>
          </p:cNvSpPr>
          <p:nvPr/>
        </p:nvSpPr>
        <p:spPr bwMode="auto">
          <a:xfrm>
            <a:off x="323528" y="5917796"/>
            <a:ext cx="2871292" cy="400110"/>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l-GR" sz="2000" dirty="0">
                <a:solidFill>
                  <a:prstClr val="white"/>
                </a:solidFill>
                <a:latin typeface="Calibri"/>
              </a:rPr>
              <a:t>Bark</a:t>
            </a:r>
            <a:r>
              <a:rPr lang="el-GR" altLang="el-GR" sz="2000" dirty="0">
                <a:solidFill>
                  <a:prstClr val="white"/>
                </a:solidFill>
                <a:latin typeface="Calibri"/>
              </a:rPr>
              <a:t> </a:t>
            </a:r>
            <a:r>
              <a:rPr lang="en-US" altLang="el-GR" sz="2000" dirty="0">
                <a:solidFill>
                  <a:prstClr val="white"/>
                </a:solidFill>
                <a:latin typeface="Calibri"/>
              </a:rPr>
              <a:t>cloth </a:t>
            </a:r>
            <a:r>
              <a:rPr lang="el-GR" altLang="el-GR" sz="2000" dirty="0">
                <a:solidFill>
                  <a:prstClr val="white"/>
                </a:solidFill>
                <a:latin typeface="Calibri"/>
              </a:rPr>
              <a:t>ζωγραφισμένο </a:t>
            </a:r>
          </a:p>
        </p:txBody>
      </p:sp>
      <p:sp>
        <p:nvSpPr>
          <p:cNvPr id="10" name="Rectangle 8"/>
          <p:cNvSpPr/>
          <p:nvPr/>
        </p:nvSpPr>
        <p:spPr>
          <a:xfrm rot="16200000">
            <a:off x="2560807" y="3866482"/>
            <a:ext cx="3331923" cy="461665"/>
          </a:xfrm>
          <a:prstGeom prst="rect">
            <a:avLst/>
          </a:prstGeom>
        </p:spPr>
        <p:txBody>
          <a:bodyPr wrap="square">
            <a:spAutoFit/>
          </a:bodyPr>
          <a:lstStyle/>
          <a:p>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Siapo </a:t>
            </a:r>
            <a:r>
              <a:rPr lang="en-US" sz="1200" dirty="0" err="1">
                <a:solidFill>
                  <a:prstClr val="black"/>
                </a:solidFill>
                <a:latin typeface="Calibri"/>
                <a:hlinkClick r:id="rId3"/>
              </a:rPr>
              <a:t>mamanu</a:t>
            </a:r>
            <a:r>
              <a:rPr lang="en-US" sz="1200" dirty="0">
                <a:solidFill>
                  <a:prstClr val="black"/>
                </a:solidFill>
                <a:latin typeface="Calibri"/>
                <a:hlinkClick r:id="rId3"/>
              </a:rPr>
              <a:t> (tapa cloth) - Google Art </a:t>
            </a:r>
            <a:r>
              <a:rPr lang="en-US" sz="1200" dirty="0" smtClean="0">
                <a:solidFill>
                  <a:prstClr val="black"/>
                </a:solidFill>
                <a:latin typeface="Calibri"/>
                <a:hlinkClick r:id="rId3"/>
              </a:rPr>
              <a:t>Project</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smtClean="0">
                <a:solidFill>
                  <a:prstClr val="black"/>
                </a:solidFill>
                <a:latin typeface="Calibri"/>
                <a:hlinkClick r:id="rId4"/>
              </a:rPr>
              <a:t>DcoetzeeBot</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pic>
        <p:nvPicPr>
          <p:cNvPr id="40963" name="Picture 4" descr="Φωτογραφία του 1899 της  Fa’amusami Malietoa που φοράει ένα φόρεμα από bark cloth.&#10;"/>
          <p:cNvPicPr>
            <a:picLocks noChangeAspect="1" noChangeArrowheads="1"/>
          </p:cNvPicPr>
          <p:nvPr/>
        </p:nvPicPr>
        <p:blipFill rotWithShape="1">
          <a:blip r:embed="rId5">
            <a:extLst>
              <a:ext uri="{28A0092B-C50C-407E-A947-70E740481C1C}">
                <a14:useLocalDpi xmlns:a14="http://schemas.microsoft.com/office/drawing/2010/main" val="0"/>
              </a:ext>
            </a:extLst>
          </a:blip>
          <a:srcRect t="3905" r="11672"/>
          <a:stretch/>
        </p:blipFill>
        <p:spPr bwMode="auto">
          <a:xfrm>
            <a:off x="5796136" y="1200782"/>
            <a:ext cx="2983400" cy="4349567"/>
          </a:xfrm>
          <a:prstGeom prst="rect">
            <a:avLst/>
          </a:prstGeom>
          <a:ln w="9525">
            <a:solidFill>
              <a:schemeClr val="accent4">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40964" name="4 - Ορθογώνιο"/>
          <p:cNvSpPr>
            <a:spLocks noChangeArrowheads="1"/>
          </p:cNvSpPr>
          <p:nvPr/>
        </p:nvSpPr>
        <p:spPr bwMode="auto">
          <a:xfrm>
            <a:off x="323528" y="1200782"/>
            <a:ext cx="5338391" cy="707886"/>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Φωτογραφία του 1899 της </a:t>
            </a:r>
            <a:r>
              <a:rPr lang="en-US" altLang="el-GR" sz="2000" dirty="0">
                <a:solidFill>
                  <a:prstClr val="white"/>
                </a:solidFill>
                <a:latin typeface="Calibri"/>
              </a:rPr>
              <a:t> Fa’amusami </a:t>
            </a:r>
            <a:r>
              <a:rPr lang="en-US" altLang="el-GR" sz="2000" dirty="0" err="1">
                <a:solidFill>
                  <a:prstClr val="white"/>
                </a:solidFill>
                <a:latin typeface="Calibri"/>
              </a:rPr>
              <a:t>Malietoa</a:t>
            </a:r>
            <a:r>
              <a:rPr lang="en-US" altLang="el-GR" sz="2000" dirty="0">
                <a:solidFill>
                  <a:prstClr val="white"/>
                </a:solidFill>
                <a:latin typeface="Calibri"/>
              </a:rPr>
              <a:t> </a:t>
            </a:r>
            <a:r>
              <a:rPr lang="el-GR" altLang="el-GR" sz="2000" dirty="0">
                <a:solidFill>
                  <a:prstClr val="white"/>
                </a:solidFill>
                <a:latin typeface="Calibri"/>
              </a:rPr>
              <a:t>που φοράει ένα φόρεμα από </a:t>
            </a:r>
            <a:r>
              <a:rPr lang="en-US" altLang="el-GR" sz="2000" dirty="0">
                <a:solidFill>
                  <a:prstClr val="white"/>
                </a:solidFill>
                <a:latin typeface="Calibri"/>
              </a:rPr>
              <a:t>bark </a:t>
            </a:r>
            <a:r>
              <a:rPr lang="en-US" altLang="el-GR" sz="2000" dirty="0" smtClean="0">
                <a:solidFill>
                  <a:prstClr val="white"/>
                </a:solidFill>
                <a:latin typeface="Calibri"/>
              </a:rPr>
              <a:t>cloth</a:t>
            </a:r>
            <a:r>
              <a:rPr lang="el-GR" altLang="el-GR" sz="2000" dirty="0" smtClean="0">
                <a:solidFill>
                  <a:prstClr val="white"/>
                </a:solidFill>
                <a:latin typeface="Calibri"/>
              </a:rPr>
              <a:t>.</a:t>
            </a:r>
            <a:endParaRPr lang="el-GR" altLang="el-GR" sz="2000" dirty="0">
              <a:solidFill>
                <a:prstClr val="white"/>
              </a:solidFill>
              <a:latin typeface="Calibri"/>
            </a:endParaRPr>
          </a:p>
        </p:txBody>
      </p:sp>
      <p:sp>
        <p:nvSpPr>
          <p:cNvPr id="11" name="Rectangle 8"/>
          <p:cNvSpPr/>
          <p:nvPr/>
        </p:nvSpPr>
        <p:spPr>
          <a:xfrm>
            <a:off x="5796136" y="5594630"/>
            <a:ext cx="2983400" cy="646331"/>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6"/>
              </a:rPr>
              <a:t>Fa’amusami </a:t>
            </a:r>
            <a:r>
              <a:rPr lang="en-US" sz="1200" dirty="0" err="1">
                <a:solidFill>
                  <a:prstClr val="black"/>
                </a:solidFill>
                <a:latin typeface="Calibri"/>
                <a:hlinkClick r:id="rId6"/>
              </a:rPr>
              <a:t>Malietoa</a:t>
            </a:r>
            <a:r>
              <a:rPr lang="en-US" sz="1200" dirty="0">
                <a:solidFill>
                  <a:prstClr val="black"/>
                </a:solidFill>
                <a:latin typeface="Calibri"/>
                <a:hlinkClick r:id="rId6"/>
              </a:rPr>
              <a:t>, ca. 1889-1890, British </a:t>
            </a:r>
            <a:r>
              <a:rPr lang="en-US" sz="1200" dirty="0" smtClean="0">
                <a:solidFill>
                  <a:prstClr val="black"/>
                </a:solidFill>
                <a:latin typeface="Calibri"/>
                <a:hlinkClick r:id="rId6"/>
              </a:rPr>
              <a:t>Museum</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hlinkClick r:id="rId7"/>
              </a:rPr>
              <a:t>KAVEBEAR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55</a:t>
            </a:fld>
            <a:endParaRPr lang="el-GR">
              <a:solidFill>
                <a:prstClr val="black"/>
              </a:solidFill>
            </a:endParaRPr>
          </a:p>
        </p:txBody>
      </p:sp>
    </p:spTree>
    <p:extLst>
      <p:ext uri="{BB962C8B-B14F-4D97-AF65-F5344CB8AC3E}">
        <p14:creationId xmlns:p14="http://schemas.microsoft.com/office/powerpoint/2010/main" val="32655533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Τίτλος 2"/>
          <p:cNvSpPr>
            <a:spLocks noGrp="1"/>
          </p:cNvSpPr>
          <p:nvPr>
            <p:ph type="title"/>
          </p:nvPr>
        </p:nvSpPr>
        <p:spPr>
          <a:xfrm>
            <a:off x="0" y="116632"/>
            <a:ext cx="9144000" cy="908720"/>
          </a:xfrm>
        </p:spPr>
        <p:txBody>
          <a:bodyPr>
            <a:normAutofit fontScale="90000"/>
          </a:bodyPr>
          <a:lstStyle/>
          <a:p>
            <a:r>
              <a:rPr lang="el-GR" sz="4200" dirty="0"/>
              <a:t>Ύφασμα Φλοιός </a:t>
            </a:r>
            <a:r>
              <a:rPr lang="el-GR" sz="4200" dirty="0" smtClean="0"/>
              <a:t>(</a:t>
            </a:r>
            <a:r>
              <a:rPr lang="en-US" sz="4200" dirty="0"/>
              <a:t>Bark cloth </a:t>
            </a:r>
            <a:r>
              <a:rPr lang="el-GR" sz="4200" dirty="0"/>
              <a:t>και </a:t>
            </a:r>
            <a:r>
              <a:rPr lang="en-US" sz="4200" dirty="0"/>
              <a:t>tapa </a:t>
            </a:r>
            <a:r>
              <a:rPr lang="en-US" sz="4200" dirty="0" smtClean="0"/>
              <a:t>cloth)</a:t>
            </a:r>
            <a:r>
              <a:rPr lang="el-GR" dirty="0" smtClean="0"/>
              <a:t/>
            </a:r>
            <a:br>
              <a:rPr lang="el-GR" dirty="0" smtClean="0"/>
            </a:br>
            <a:r>
              <a:rPr lang="el-GR" sz="3600" b="0" dirty="0" smtClean="0"/>
              <a:t>(5 από 5)</a:t>
            </a:r>
            <a:endParaRPr lang="el-GR" sz="3600" b="0" dirty="0"/>
          </a:p>
        </p:txBody>
      </p:sp>
      <p:pic>
        <p:nvPicPr>
          <p:cNvPr id="41988" name="Picture 6" descr="Κορμός &#10;Broussonetia papyrifera που χρησιμοποιείται για την κατασκευή bark cloth.&#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700" y="1207123"/>
            <a:ext cx="4503415" cy="2293886"/>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41989" name="5 - Ορθογώνιο"/>
          <p:cNvSpPr>
            <a:spLocks noChangeArrowheads="1"/>
          </p:cNvSpPr>
          <p:nvPr/>
        </p:nvSpPr>
        <p:spPr bwMode="auto">
          <a:xfrm>
            <a:off x="5109512" y="1207122"/>
            <a:ext cx="3442198" cy="1323439"/>
          </a:xfrm>
          <a:prstGeom prst="rect">
            <a:avLst/>
          </a:prstGeom>
          <a:solidFill>
            <a:srgbClr val="604A7B"/>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Κορμός </a:t>
            </a:r>
          </a:p>
          <a:p>
            <a:pPr eaLnBrk="1" hangingPunct="1"/>
            <a:r>
              <a:rPr lang="en-GB" altLang="el-GR" sz="2000" dirty="0" err="1">
                <a:solidFill>
                  <a:prstClr val="white"/>
                </a:solidFill>
                <a:latin typeface="Calibri"/>
              </a:rPr>
              <a:t>Broussonetia</a:t>
            </a:r>
            <a:r>
              <a:rPr lang="en-GB" altLang="el-GR" sz="2000" dirty="0">
                <a:solidFill>
                  <a:prstClr val="white"/>
                </a:solidFill>
                <a:latin typeface="Calibri"/>
              </a:rPr>
              <a:t> </a:t>
            </a:r>
            <a:r>
              <a:rPr lang="en-GB" altLang="el-GR" sz="2000" dirty="0" err="1">
                <a:solidFill>
                  <a:prstClr val="white"/>
                </a:solidFill>
                <a:latin typeface="Calibri"/>
              </a:rPr>
              <a:t>papyrifera</a:t>
            </a:r>
            <a:r>
              <a:rPr lang="el-GR" altLang="el-GR" sz="2000" dirty="0">
                <a:solidFill>
                  <a:prstClr val="white"/>
                </a:solidFill>
                <a:latin typeface="Calibri"/>
              </a:rPr>
              <a:t> που χρησιμοποιείται για την κατασκευή </a:t>
            </a:r>
            <a:r>
              <a:rPr lang="en-US" altLang="el-GR" sz="2000" dirty="0">
                <a:solidFill>
                  <a:prstClr val="white"/>
                </a:solidFill>
                <a:latin typeface="Calibri"/>
              </a:rPr>
              <a:t>bark </a:t>
            </a:r>
            <a:r>
              <a:rPr lang="en-US" altLang="el-GR" sz="2000" dirty="0" smtClean="0">
                <a:solidFill>
                  <a:prstClr val="white"/>
                </a:solidFill>
                <a:latin typeface="Calibri"/>
              </a:rPr>
              <a:t>cloth.</a:t>
            </a:r>
            <a:endParaRPr lang="en-GB" altLang="el-GR" sz="2000" dirty="0">
              <a:solidFill>
                <a:prstClr val="white"/>
              </a:solidFill>
              <a:latin typeface="Calibri"/>
            </a:endParaRPr>
          </a:p>
        </p:txBody>
      </p:sp>
      <p:sp>
        <p:nvSpPr>
          <p:cNvPr id="13" name="Rectangle 8"/>
          <p:cNvSpPr/>
          <p:nvPr/>
        </p:nvSpPr>
        <p:spPr>
          <a:xfrm>
            <a:off x="4691115" y="2869552"/>
            <a:ext cx="2041125" cy="600164"/>
          </a:xfrm>
          <a:prstGeom prst="rect">
            <a:avLst/>
          </a:prstGeom>
        </p:spPr>
        <p:txBody>
          <a:bodyPr wrap="square">
            <a:spAutoFit/>
          </a:bodyPr>
          <a:lstStyle/>
          <a:p>
            <a:r>
              <a:rPr lang="en-US" sz="1100" dirty="0" smtClean="0">
                <a:solidFill>
                  <a:prstClr val="black">
                    <a:lumMod val="65000"/>
                    <a:lumOff val="35000"/>
                  </a:prstClr>
                </a:solidFill>
                <a:latin typeface="Calibri"/>
              </a:rPr>
              <a:t>“</a:t>
            </a:r>
            <a:r>
              <a:rPr lang="en-US" sz="1100" dirty="0">
                <a:solidFill>
                  <a:prstClr val="black"/>
                </a:solidFill>
                <a:latin typeface="Calibri"/>
                <a:hlinkClick r:id="rId3"/>
              </a:rPr>
              <a:t>Bark </a:t>
            </a:r>
            <a:r>
              <a:rPr lang="en-US" sz="1100" dirty="0" err="1">
                <a:solidFill>
                  <a:prstClr val="black"/>
                </a:solidFill>
                <a:latin typeface="Calibri"/>
                <a:hlinkClick r:id="rId3"/>
              </a:rPr>
              <a:t>Broussonetia</a:t>
            </a:r>
            <a:r>
              <a:rPr lang="en-US" sz="1100" dirty="0">
                <a:solidFill>
                  <a:prstClr val="black"/>
                </a:solidFill>
                <a:latin typeface="Calibri"/>
                <a:hlinkClick r:id="rId3"/>
              </a:rPr>
              <a:t> </a:t>
            </a:r>
            <a:r>
              <a:rPr lang="en-US" sz="1100" dirty="0" err="1" smtClean="0">
                <a:solidFill>
                  <a:prstClr val="black"/>
                </a:solidFill>
                <a:latin typeface="Calibri"/>
                <a:hlinkClick r:id="rId3"/>
              </a:rPr>
              <a:t>papyrifera</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err="1" smtClean="0">
                <a:solidFill>
                  <a:prstClr val="black"/>
                </a:solidFill>
                <a:latin typeface="Calibri"/>
                <a:hlinkClick r:id="rId4"/>
              </a:rPr>
              <a:t>Dodshe</a:t>
            </a:r>
            <a:r>
              <a:rPr lang="en-US" sz="1100" dirty="0" smtClean="0">
                <a:solidFill>
                  <a:prstClr val="black">
                    <a:lumMod val="65000"/>
                    <a:lumOff val="35000"/>
                  </a:prstClr>
                </a:solidFill>
                <a:latin typeface="Calibri"/>
              </a:rPr>
              <a:t> </a:t>
            </a:r>
            <a:r>
              <a:rPr lang="el-GR" sz="1100" dirty="0" smtClean="0">
                <a:solidFill>
                  <a:prstClr val="black">
                    <a:lumMod val="65000"/>
                    <a:lumOff val="35000"/>
                  </a:prstClr>
                </a:solidFill>
                <a:latin typeface="Calibri"/>
              </a:rPr>
              <a:t>διαθέσιμο με άδεια</a:t>
            </a:r>
            <a:r>
              <a:rPr lang="en-US" sz="1100" dirty="0" smtClean="0">
                <a:solidFill>
                  <a:prstClr val="black">
                    <a:lumMod val="65000"/>
                    <a:lumOff val="35000"/>
                  </a:prstClr>
                </a:solidFill>
                <a:latin typeface="Calibri"/>
              </a:rPr>
              <a:t> </a:t>
            </a:r>
            <a:r>
              <a:rPr lang="el-GR" sz="1100" dirty="0" smtClean="0">
                <a:solidFill>
                  <a:prstClr val="black">
                    <a:lumMod val="65000"/>
                    <a:lumOff val="35000"/>
                  </a:prstClr>
                </a:solidFill>
                <a:latin typeface="Calibri"/>
              </a:rPr>
              <a:t> </a:t>
            </a:r>
            <a:r>
              <a:rPr lang="en-US" sz="1100" dirty="0">
                <a:solidFill>
                  <a:prstClr val="black"/>
                </a:solidFill>
                <a:latin typeface="Calibri"/>
                <a:hlinkClick r:id="rId5"/>
              </a:rPr>
              <a:t>CC BY-SA 3.0</a:t>
            </a:r>
            <a:endParaRPr lang="en-US" sz="1100" dirty="0">
              <a:solidFill>
                <a:prstClr val="black"/>
              </a:solidFill>
              <a:latin typeface="Calibri"/>
            </a:endParaRPr>
          </a:p>
        </p:txBody>
      </p:sp>
      <p:pic>
        <p:nvPicPr>
          <p:cNvPr id="41987" name="Picture 4" descr="Σφυρί για την κατασκευή bark cloth ΒΜ&#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700" y="3881428"/>
            <a:ext cx="4503415" cy="2351087"/>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41992" name="10 - TextBox"/>
          <p:cNvSpPr txBox="1">
            <a:spLocks noChangeArrowheads="1"/>
          </p:cNvSpPr>
          <p:nvPr/>
        </p:nvSpPr>
        <p:spPr bwMode="auto">
          <a:xfrm>
            <a:off x="187700" y="3650867"/>
            <a:ext cx="4503415" cy="400110"/>
          </a:xfrm>
          <a:prstGeom prst="rect">
            <a:avLst/>
          </a:prstGeom>
          <a:solidFill>
            <a:srgbClr val="604A7B"/>
          </a:solidFill>
          <a:ln w="19050">
            <a:solidFill>
              <a:schemeClr val="accent4">
                <a:lumMod val="75000"/>
              </a:schemeClr>
            </a:solid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Σφυρί για την κατασκευή </a:t>
            </a:r>
            <a:r>
              <a:rPr lang="en-US" altLang="el-GR" sz="2000" dirty="0">
                <a:solidFill>
                  <a:prstClr val="white"/>
                </a:solidFill>
                <a:latin typeface="Calibri"/>
              </a:rPr>
              <a:t>bark cloth</a:t>
            </a:r>
            <a:r>
              <a:rPr lang="el-GR" altLang="el-GR" sz="2000" dirty="0">
                <a:solidFill>
                  <a:prstClr val="white"/>
                </a:solidFill>
                <a:latin typeface="Calibri"/>
              </a:rPr>
              <a:t> ΒΜ</a:t>
            </a:r>
          </a:p>
        </p:txBody>
      </p:sp>
      <p:sp>
        <p:nvSpPr>
          <p:cNvPr id="15" name="Rectangle 8"/>
          <p:cNvSpPr/>
          <p:nvPr/>
        </p:nvSpPr>
        <p:spPr>
          <a:xfrm>
            <a:off x="703049" y="6257671"/>
            <a:ext cx="3514830" cy="430887"/>
          </a:xfrm>
          <a:prstGeom prst="rect">
            <a:avLst/>
          </a:prstGeom>
        </p:spPr>
        <p:txBody>
          <a:bodyPr wrap="square">
            <a:spAutoFit/>
          </a:bodyPr>
          <a:lstStyle/>
          <a:p>
            <a:r>
              <a:rPr lang="en-US" sz="1100" dirty="0" smtClean="0">
                <a:solidFill>
                  <a:prstClr val="black">
                    <a:lumMod val="65000"/>
                    <a:lumOff val="35000"/>
                  </a:prstClr>
                </a:solidFill>
                <a:latin typeface="Calibri"/>
              </a:rPr>
              <a:t>“</a:t>
            </a:r>
            <a:r>
              <a:rPr lang="en-US" sz="1100" dirty="0">
                <a:solidFill>
                  <a:prstClr val="black"/>
                </a:solidFill>
                <a:latin typeface="Calibri"/>
                <a:hlinkClick r:id="rId7"/>
              </a:rPr>
              <a:t>Stone "</a:t>
            </a:r>
            <a:r>
              <a:rPr lang="en-US" sz="1100" dirty="0" err="1">
                <a:solidFill>
                  <a:prstClr val="black"/>
                </a:solidFill>
                <a:latin typeface="Calibri"/>
                <a:hlinkClick r:id="rId7"/>
              </a:rPr>
              <a:t>Massue</a:t>
            </a:r>
            <a:r>
              <a:rPr lang="en-US" sz="1100" dirty="0">
                <a:solidFill>
                  <a:prstClr val="black"/>
                </a:solidFill>
                <a:latin typeface="Calibri"/>
                <a:hlinkClick r:id="rId7"/>
              </a:rPr>
              <a:t> de bois" from </a:t>
            </a:r>
            <a:r>
              <a:rPr lang="en-US" sz="1100" dirty="0" err="1">
                <a:solidFill>
                  <a:prstClr val="black"/>
                </a:solidFill>
                <a:latin typeface="Calibri"/>
                <a:hlinkClick r:id="rId7"/>
              </a:rPr>
              <a:t>Guinée</a:t>
            </a:r>
            <a:r>
              <a:rPr lang="en-US" sz="1100" dirty="0">
                <a:solidFill>
                  <a:prstClr val="black"/>
                </a:solidFill>
                <a:latin typeface="Calibri"/>
                <a:hlinkClick r:id="rId7"/>
              </a:rPr>
              <a:t> (West Africa</a:t>
            </a:r>
            <a:r>
              <a:rPr lang="en-US" sz="1100" dirty="0" smtClean="0">
                <a:solidFill>
                  <a:prstClr val="black"/>
                </a:solidFill>
                <a:latin typeface="Calibri"/>
              </a:rPr>
              <a:t>)</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a:solidFill>
                  <a:prstClr val="black"/>
                </a:solidFill>
                <a:latin typeface="Calibri"/>
                <a:hlinkClick r:id="rId7"/>
              </a:rPr>
              <a:t>John </a:t>
            </a:r>
            <a:r>
              <a:rPr lang="en-US" sz="1100" dirty="0" smtClean="0">
                <a:solidFill>
                  <a:prstClr val="black"/>
                </a:solidFill>
                <a:latin typeface="Calibri"/>
                <a:hlinkClick r:id="rId7"/>
              </a:rPr>
              <a:t>Atherton</a:t>
            </a:r>
            <a:r>
              <a:rPr lang="en-US" sz="1100" dirty="0" smtClean="0">
                <a:solidFill>
                  <a:prstClr val="black">
                    <a:lumMod val="65000"/>
                    <a:lumOff val="35000"/>
                  </a:prstClr>
                </a:solidFill>
                <a:latin typeface="Calibri"/>
                <a:hlinkClick r:id="rId7"/>
              </a:rPr>
              <a:t> </a:t>
            </a:r>
            <a:r>
              <a:rPr lang="el-GR" sz="1100" dirty="0" smtClean="0">
                <a:solidFill>
                  <a:prstClr val="black">
                    <a:lumMod val="65000"/>
                    <a:lumOff val="35000"/>
                  </a:prstClr>
                </a:solidFill>
                <a:latin typeface="Calibri"/>
              </a:rPr>
              <a:t>διαθέσιμο με άδεια</a:t>
            </a:r>
            <a:r>
              <a:rPr lang="en-US" sz="1100" dirty="0" smtClean="0">
                <a:solidFill>
                  <a:prstClr val="black">
                    <a:lumMod val="65000"/>
                    <a:lumOff val="35000"/>
                  </a:prstClr>
                </a:solidFill>
                <a:latin typeface="Calibri"/>
              </a:rPr>
              <a:t> </a:t>
            </a:r>
            <a:r>
              <a:rPr lang="el-GR" sz="1100" dirty="0" smtClean="0">
                <a:solidFill>
                  <a:prstClr val="black">
                    <a:lumMod val="65000"/>
                    <a:lumOff val="35000"/>
                  </a:prstClr>
                </a:solidFill>
                <a:latin typeface="Calibri"/>
              </a:rPr>
              <a:t> </a:t>
            </a:r>
            <a:r>
              <a:rPr lang="en-US" sz="1100" dirty="0">
                <a:solidFill>
                  <a:prstClr val="black"/>
                </a:solidFill>
                <a:latin typeface="Calibri"/>
                <a:hlinkClick r:id="rId8"/>
              </a:rPr>
              <a:t>CC BY-SA 2.0</a:t>
            </a:r>
            <a:endParaRPr lang="en-US" sz="1100" dirty="0">
              <a:solidFill>
                <a:prstClr val="black"/>
              </a:solidFill>
              <a:latin typeface="Calibri"/>
            </a:endParaRPr>
          </a:p>
        </p:txBody>
      </p:sp>
      <p:pic>
        <p:nvPicPr>
          <p:cNvPr id="41990" name="Picture 12" descr="Διακόσμηση με χρώμα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9512" y="3650867"/>
            <a:ext cx="3442198" cy="2581648"/>
          </a:xfrm>
          <a:prstGeom prst="rect">
            <a:avLst/>
          </a:prstGeom>
          <a:ln>
            <a:solidFill>
              <a:schemeClr val="accent4">
                <a:lumMod val="60000"/>
                <a:lumOff val="40000"/>
              </a:schemeClr>
            </a:solidFill>
          </a:ln>
          <a:effectLst/>
          <a:extLst>
            <a:ext uri="{909E8E84-426E-40DD-AFC4-6F175D3DCCD1}">
              <a14:hiddenFill xmlns:a14="http://schemas.microsoft.com/office/drawing/2010/main">
                <a:solidFill>
                  <a:srgbClr val="FFFFFF"/>
                </a:solidFill>
              </a14:hiddenFill>
            </a:ext>
          </a:extLst>
        </p:spPr>
      </p:pic>
      <p:sp>
        <p:nvSpPr>
          <p:cNvPr id="41993" name="11 - TextBox"/>
          <p:cNvSpPr txBox="1">
            <a:spLocks noChangeArrowheads="1"/>
          </p:cNvSpPr>
          <p:nvPr/>
        </p:nvSpPr>
        <p:spPr bwMode="auto">
          <a:xfrm>
            <a:off x="5109512" y="5824083"/>
            <a:ext cx="2546967" cy="400110"/>
          </a:xfrm>
          <a:prstGeom prst="rect">
            <a:avLst/>
          </a:prstGeom>
          <a:solidFill>
            <a:srgbClr val="604A7B"/>
          </a:solidFill>
          <a:ln w="9525">
            <a:no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Διακόσμηση με χρώμα  </a:t>
            </a:r>
          </a:p>
        </p:txBody>
      </p:sp>
      <p:sp>
        <p:nvSpPr>
          <p:cNvPr id="16" name="Rectangle 8"/>
          <p:cNvSpPr/>
          <p:nvPr/>
        </p:nvSpPr>
        <p:spPr>
          <a:xfrm>
            <a:off x="5109512" y="6232515"/>
            <a:ext cx="3442197" cy="430887"/>
          </a:xfrm>
          <a:prstGeom prst="rect">
            <a:avLst/>
          </a:prstGeom>
        </p:spPr>
        <p:txBody>
          <a:bodyPr wrap="square">
            <a:spAutoFit/>
          </a:bodyPr>
          <a:lstStyle/>
          <a:p>
            <a:pPr algn="ctr"/>
            <a:r>
              <a:rPr lang="en-US" sz="1100" dirty="0" smtClean="0">
                <a:solidFill>
                  <a:prstClr val="black">
                    <a:lumMod val="65000"/>
                    <a:lumOff val="35000"/>
                  </a:prstClr>
                </a:solidFill>
                <a:latin typeface="Calibri"/>
              </a:rPr>
              <a:t>“</a:t>
            </a:r>
            <a:r>
              <a:rPr lang="en-US" sz="1100" dirty="0" smtClean="0">
                <a:solidFill>
                  <a:prstClr val="black"/>
                </a:solidFill>
                <a:latin typeface="Calibri"/>
                <a:hlinkClick r:id="rId10"/>
              </a:rPr>
              <a:t>Siapo</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a:solidFill>
                  <a:prstClr val="black"/>
                </a:solidFill>
                <a:latin typeface="Calibri"/>
                <a:hlinkClick r:id="rId10"/>
              </a:rPr>
              <a:t>Cherrie Mio </a:t>
            </a:r>
            <a:r>
              <a:rPr lang="en-US" sz="1100" dirty="0" smtClean="0">
                <a:solidFill>
                  <a:prstClr val="black"/>
                </a:solidFill>
                <a:latin typeface="Calibri"/>
                <a:hlinkClick r:id="rId10"/>
              </a:rPr>
              <a:t>Rhodes</a:t>
            </a:r>
            <a:r>
              <a:rPr lang="en-US" sz="1100" dirty="0" smtClean="0">
                <a:solidFill>
                  <a:prstClr val="black">
                    <a:lumMod val="65000"/>
                    <a:lumOff val="35000"/>
                  </a:prstClr>
                </a:solidFill>
                <a:latin typeface="Calibri"/>
                <a:hlinkClick r:id="rId10"/>
              </a:rPr>
              <a:t> </a:t>
            </a:r>
            <a:r>
              <a:rPr lang="el-GR" sz="1100" dirty="0" smtClean="0">
                <a:solidFill>
                  <a:prstClr val="black">
                    <a:lumMod val="65000"/>
                    <a:lumOff val="35000"/>
                  </a:prstClr>
                </a:solidFill>
                <a:latin typeface="Calibri"/>
              </a:rPr>
              <a:t>διαθέσιμο με άδεια</a:t>
            </a:r>
            <a:r>
              <a:rPr lang="en-US" sz="1100" dirty="0" smtClean="0">
                <a:solidFill>
                  <a:prstClr val="black">
                    <a:lumMod val="65000"/>
                    <a:lumOff val="35000"/>
                  </a:prstClr>
                </a:solidFill>
                <a:latin typeface="Calibri"/>
              </a:rPr>
              <a:t> </a:t>
            </a:r>
            <a:r>
              <a:rPr lang="el-GR" sz="1100" dirty="0" smtClean="0">
                <a:solidFill>
                  <a:prstClr val="black">
                    <a:lumMod val="65000"/>
                    <a:lumOff val="35000"/>
                  </a:prstClr>
                </a:solidFill>
                <a:latin typeface="Calibri"/>
              </a:rPr>
              <a:t> </a:t>
            </a:r>
            <a:r>
              <a:rPr lang="en-US" sz="1100" dirty="0">
                <a:solidFill>
                  <a:prstClr val="black"/>
                </a:solidFill>
                <a:latin typeface="Calibri"/>
                <a:hlinkClick r:id="rId11"/>
              </a:rPr>
              <a:t>CC BY-ND 2.0</a:t>
            </a:r>
            <a:endParaRPr lang="en-US" sz="1100" dirty="0">
              <a:solidFill>
                <a:prstClr val="black"/>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56</a:t>
            </a:fld>
            <a:endParaRPr lang="el-GR">
              <a:solidFill>
                <a:prstClr val="black"/>
              </a:solidFill>
            </a:endParaRPr>
          </a:p>
        </p:txBody>
      </p:sp>
    </p:spTree>
    <p:extLst>
      <p:ext uri="{BB962C8B-B14F-4D97-AF65-F5344CB8AC3E}">
        <p14:creationId xmlns:p14="http://schemas.microsoft.com/office/powerpoint/2010/main" val="34544362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8313" y="115888"/>
            <a:ext cx="8229600" cy="741362"/>
          </a:xfrm>
        </p:spPr>
        <p:txBody>
          <a:bodyPr rtlCol="0">
            <a:normAutofit/>
          </a:bodyPr>
          <a:lstStyle/>
          <a:p>
            <a:pPr eaLnBrk="1" fontAlgn="auto" hangingPunct="1">
              <a:spcAft>
                <a:spcPts val="0"/>
              </a:spcAft>
              <a:defRPr/>
            </a:pPr>
            <a:r>
              <a:rPr lang="el-GR" b="1" dirty="0" smtClean="0">
                <a:solidFill>
                  <a:srgbClr val="604A7B"/>
                </a:solidFill>
              </a:rPr>
              <a:t>Βιβλιογραφία </a:t>
            </a:r>
            <a:r>
              <a:rPr lang="el-GR" sz="3200" b="0" dirty="0" smtClean="0">
                <a:solidFill>
                  <a:srgbClr val="604A7B"/>
                </a:solidFill>
              </a:rPr>
              <a:t>(1 από 2)</a:t>
            </a:r>
            <a:endParaRPr lang="el-GR" b="0" dirty="0">
              <a:solidFill>
                <a:srgbClr val="604A7B"/>
              </a:solidFill>
            </a:endParaRPr>
          </a:p>
        </p:txBody>
      </p:sp>
      <p:sp>
        <p:nvSpPr>
          <p:cNvPr id="8195" name="2 - Θέση περιεχομένου"/>
          <p:cNvSpPr>
            <a:spLocks noGrp="1"/>
          </p:cNvSpPr>
          <p:nvPr>
            <p:ph idx="1"/>
          </p:nvPr>
        </p:nvSpPr>
        <p:spPr>
          <a:xfrm>
            <a:off x="107504" y="836712"/>
            <a:ext cx="9036496" cy="5857875"/>
          </a:xfrm>
        </p:spPr>
        <p:txBody>
          <a:bodyPr>
            <a:noAutofit/>
          </a:bodyPr>
          <a:lstStyle/>
          <a:p>
            <a:pPr eaLnBrk="1" hangingPunct="1"/>
            <a:r>
              <a:rPr lang="el-GR" altLang="el-GR" sz="2000" dirty="0" smtClean="0"/>
              <a:t>Αγγελοπούλου</a:t>
            </a:r>
            <a:r>
              <a:rPr lang="en-US" altLang="el-GR" sz="2000" dirty="0" smtClean="0"/>
              <a:t>-</a:t>
            </a:r>
            <a:r>
              <a:rPr lang="el-GR" altLang="el-GR" sz="2000" dirty="0" err="1" smtClean="0"/>
              <a:t>Βολφ</a:t>
            </a:r>
            <a:r>
              <a:rPr lang="en-US" altLang="el-GR" sz="2000" dirty="0" smtClean="0"/>
              <a:t>, E. (1986)</a:t>
            </a:r>
            <a:r>
              <a:rPr lang="el-GR" altLang="el-GR" sz="2000" dirty="0" smtClean="0"/>
              <a:t>, Αργαλειός</a:t>
            </a:r>
            <a:r>
              <a:rPr lang="en-US" altLang="el-GR" sz="2000" dirty="0" smtClean="0"/>
              <a:t>. </a:t>
            </a:r>
            <a:r>
              <a:rPr lang="el-GR" altLang="el-GR" sz="2000" dirty="0" smtClean="0"/>
              <a:t>Αθήνα</a:t>
            </a:r>
            <a:r>
              <a:rPr lang="en-US" altLang="el-GR" sz="2000" dirty="0" smtClean="0"/>
              <a:t>: </a:t>
            </a:r>
            <a:r>
              <a:rPr lang="el-GR" altLang="el-GR" sz="2000" dirty="0" smtClean="0"/>
              <a:t>Δόμος</a:t>
            </a:r>
            <a:r>
              <a:rPr lang="en-US" altLang="el-GR" sz="2000" dirty="0" smtClean="0"/>
              <a:t>.</a:t>
            </a:r>
            <a:endParaRPr lang="el-GR" altLang="el-GR" sz="2000" dirty="0" smtClean="0"/>
          </a:p>
          <a:p>
            <a:pPr eaLnBrk="1" hangingPunct="1"/>
            <a:r>
              <a:rPr lang="en-US" altLang="el-GR" sz="2000" dirty="0" smtClean="0"/>
              <a:t>Barber, E.J.W. (1991), Prehistoric Textiles. The Development of Cloth in the Neolithic and Bronze Ages. Princeton, Princeton University Press. </a:t>
            </a:r>
            <a:endParaRPr lang="el-GR" altLang="el-GR" sz="2000" dirty="0" smtClean="0"/>
          </a:p>
          <a:p>
            <a:pPr eaLnBrk="1" hangingPunct="1"/>
            <a:r>
              <a:rPr lang="en-US" altLang="el-GR" sz="2000" dirty="0" smtClean="0"/>
              <a:t>Burke, B. (2010) From Minos to Midas: Ancient Cloth Production in the Aegean and in Anatolia. Oxford, Oxbow Books. </a:t>
            </a:r>
            <a:endParaRPr lang="el-GR" altLang="el-GR" sz="2000" dirty="0" smtClean="0"/>
          </a:p>
          <a:p>
            <a:pPr eaLnBrk="1" hangingPunct="1"/>
            <a:r>
              <a:rPr lang="en-US" altLang="el-GR" sz="2000" dirty="0" smtClean="0"/>
              <a:t>Emery, I. (2009), The Primary Structures of Fabrics. An Illustrated Classification. Washington D.C. The Textile Museum, Thames and Hudson, 1</a:t>
            </a:r>
            <a:r>
              <a:rPr lang="en-US" altLang="el-GR" sz="2000" baseline="30000" dirty="0" smtClean="0"/>
              <a:t>st</a:t>
            </a:r>
            <a:r>
              <a:rPr lang="en-US" altLang="el-GR" sz="2000" dirty="0" smtClean="0"/>
              <a:t> paperback edition. </a:t>
            </a:r>
            <a:endParaRPr lang="el-GR" altLang="el-GR" sz="2000" dirty="0" smtClean="0"/>
          </a:p>
          <a:p>
            <a:pPr eaLnBrk="1" hangingPunct="1"/>
            <a:r>
              <a:rPr lang="el-GR" altLang="el-GR" sz="2000" dirty="0" smtClean="0"/>
              <a:t>Ζώρα, Π. (1980), Ελληνική Λαϊκή Τέχνη. </a:t>
            </a:r>
            <a:r>
              <a:rPr lang="en-US" altLang="el-GR" sz="2000" dirty="0" smtClean="0"/>
              <a:t>MEAT</a:t>
            </a:r>
            <a:endParaRPr lang="el-GR" altLang="el-GR" sz="2000" dirty="0" smtClean="0"/>
          </a:p>
          <a:p>
            <a:pPr eaLnBrk="1" hangingPunct="1"/>
            <a:r>
              <a:rPr lang="en-US" altLang="el-GR" sz="2000" dirty="0" smtClean="0"/>
              <a:t>Gillis, C. and </a:t>
            </a:r>
            <a:r>
              <a:rPr lang="en-US" altLang="el-GR" sz="2000" dirty="0" err="1" smtClean="0"/>
              <a:t>Nosch</a:t>
            </a:r>
            <a:r>
              <a:rPr lang="en-US" altLang="el-GR" sz="2000" dirty="0" smtClean="0"/>
              <a:t>, M. L. (eds.), (2007), Ancient Textiles. Production, Crafts and Society, Oxford, Oxbow Books. </a:t>
            </a:r>
            <a:endParaRPr lang="el-GR" altLang="el-GR" sz="2000" dirty="0" smtClean="0"/>
          </a:p>
          <a:p>
            <a:pPr eaLnBrk="1" hangingPunct="1"/>
            <a:r>
              <a:rPr lang="en-GB" altLang="el-GR" sz="2000" dirty="0" smtClean="0"/>
              <a:t>Harris, J. (</a:t>
            </a:r>
            <a:r>
              <a:rPr lang="en-GB" altLang="el-GR" sz="2000" dirty="0" err="1" smtClean="0"/>
              <a:t>ed</a:t>
            </a:r>
            <a:r>
              <a:rPr lang="en-GB" altLang="el-GR" sz="2000" dirty="0" smtClean="0"/>
              <a:t>), (1993), 5000 years of textiles, British Museum Press. </a:t>
            </a:r>
            <a:endParaRPr lang="el-GR" altLang="el-GR" sz="2000" dirty="0" smtClean="0"/>
          </a:p>
          <a:p>
            <a:pPr eaLnBrk="1" hangingPunct="1"/>
            <a:r>
              <a:rPr lang="el-GR" altLang="el-GR" sz="2000" dirty="0" smtClean="0"/>
              <a:t>Ιωάννου-Γιανναρά, Τ. (1986), Ελληνικές </a:t>
            </a:r>
            <a:r>
              <a:rPr lang="el-GR" altLang="el-GR" sz="2000" dirty="0" err="1" smtClean="0"/>
              <a:t>Κλώστινες</a:t>
            </a:r>
            <a:r>
              <a:rPr lang="el-GR" altLang="el-GR" sz="2000" dirty="0" smtClean="0"/>
              <a:t> Συνθέσεις: Δαντέλες. Αθήνα</a:t>
            </a:r>
            <a:r>
              <a:rPr lang="en-US" altLang="el-GR" sz="2000" dirty="0" smtClean="0"/>
              <a:t>- </a:t>
            </a:r>
            <a:r>
              <a:rPr lang="el-GR" altLang="el-GR" sz="2000" dirty="0" smtClean="0"/>
              <a:t>Μέλισσα</a:t>
            </a:r>
            <a:r>
              <a:rPr lang="en-US" altLang="el-GR" sz="2000" dirty="0" smtClean="0"/>
              <a:t>.</a:t>
            </a:r>
            <a:endParaRPr lang="el-GR" altLang="el-GR" sz="2000" dirty="0" smtClean="0"/>
          </a:p>
          <a:p>
            <a:pPr eaLnBrk="1" hangingPunct="1"/>
            <a:r>
              <a:rPr lang="en-GB" altLang="el-GR" sz="2000" dirty="0" smtClean="0"/>
              <a:t>Jenkins D. (</a:t>
            </a:r>
            <a:r>
              <a:rPr lang="en-GB" altLang="el-GR" sz="2000" dirty="0" err="1" smtClean="0"/>
              <a:t>ed</a:t>
            </a:r>
            <a:r>
              <a:rPr lang="en-GB" altLang="el-GR" sz="2000" dirty="0" smtClean="0"/>
              <a:t>), (2003), The Cambridge History of Western Textiles, Cambridge University Press</a:t>
            </a:r>
            <a:r>
              <a:rPr lang="en-US" altLang="el-GR" sz="2000" dirty="0" smtClean="0"/>
              <a:t>. </a:t>
            </a:r>
            <a:endParaRPr lang="el-GR" altLang="el-GR" sz="2000" dirty="0" smtClean="0"/>
          </a:p>
          <a:p>
            <a:pPr eaLnBrk="1" hangingPunct="1"/>
            <a:r>
              <a:rPr lang="el-GR" altLang="el-GR" sz="2000" dirty="0" err="1" smtClean="0"/>
              <a:t>Γκαγκάδη</a:t>
            </a:r>
            <a:r>
              <a:rPr lang="el-GR" altLang="el-GR" sz="2000" dirty="0" smtClean="0"/>
              <a:t>, Ν. και </a:t>
            </a:r>
            <a:r>
              <a:rPr lang="el-GR" altLang="el-GR" sz="2000" dirty="0" err="1" smtClean="0"/>
              <a:t>Τσιμπάνη</a:t>
            </a:r>
            <a:r>
              <a:rPr lang="el-GR" altLang="el-GR" sz="2000" dirty="0" smtClean="0"/>
              <a:t>-</a:t>
            </a:r>
            <a:r>
              <a:rPr lang="el-GR" altLang="el-GR" sz="2000" dirty="0" err="1" smtClean="0"/>
              <a:t>Δάλλα</a:t>
            </a:r>
            <a:r>
              <a:rPr lang="el-GR" altLang="el-GR" sz="2000" dirty="0" smtClean="0"/>
              <a:t>, Τ. (1998), Ελληνικά Κεντήματα, Ιστορική και Εθνολογική Εταιρεία της Ελλάδος.</a:t>
            </a:r>
          </a:p>
          <a:p>
            <a:pPr eaLnBrk="1" hangingPunct="1"/>
            <a:endParaRPr lang="el-GR" altLang="el-GR" sz="2000" dirty="0" smtClean="0"/>
          </a:p>
        </p:txBody>
      </p:sp>
      <p:sp>
        <p:nvSpPr>
          <p:cNvPr id="8196" name="3 - Θέση αριθμού διαφάνειας"/>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163E7BB6-6BA3-4F2A-A575-DAA3F97D2291}" type="slidenum">
              <a:rPr lang="el-GR" altLang="el-GR" smtClean="0">
                <a:solidFill>
                  <a:srgbClr val="000000"/>
                </a:solidFill>
              </a:rPr>
              <a:pPr>
                <a:defRPr/>
              </a:pPr>
              <a:t>57</a:t>
            </a:fld>
            <a:endParaRPr lang="el-GR" altLang="el-GR" smtClean="0">
              <a:solidFill>
                <a:srgbClr val="000000"/>
              </a:solidFill>
            </a:endParaRPr>
          </a:p>
        </p:txBody>
      </p:sp>
    </p:spTree>
    <p:extLst>
      <p:ext uri="{BB962C8B-B14F-4D97-AF65-F5344CB8AC3E}">
        <p14:creationId xmlns:p14="http://schemas.microsoft.com/office/powerpoint/2010/main" val="35784504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lstStyle/>
          <a:p>
            <a:pPr eaLnBrk="1" hangingPunct="1"/>
            <a:r>
              <a:rPr lang="el-GR" altLang="el-GR" sz="4000" b="1" dirty="0" smtClean="0">
                <a:solidFill>
                  <a:srgbClr val="604A7B"/>
                </a:solidFill>
              </a:rPr>
              <a:t>Βιβλιογραφία</a:t>
            </a:r>
            <a:r>
              <a:rPr lang="el-GR" altLang="el-GR" dirty="0" smtClean="0">
                <a:solidFill>
                  <a:srgbClr val="604A7B"/>
                </a:solidFill>
              </a:rPr>
              <a:t> </a:t>
            </a:r>
            <a:r>
              <a:rPr lang="el-GR" altLang="el-GR" sz="3200" b="0" dirty="0" smtClean="0">
                <a:solidFill>
                  <a:srgbClr val="604A7B"/>
                </a:solidFill>
              </a:rPr>
              <a:t>(2 από 2)</a:t>
            </a:r>
            <a:endParaRPr lang="el-GR" altLang="el-GR" b="0" dirty="0" smtClean="0">
              <a:solidFill>
                <a:srgbClr val="604A7B"/>
              </a:solidFill>
            </a:endParaRPr>
          </a:p>
        </p:txBody>
      </p:sp>
      <p:sp>
        <p:nvSpPr>
          <p:cNvPr id="3" name="2 - Θέση περιεχομένου"/>
          <p:cNvSpPr>
            <a:spLocks noGrp="1"/>
          </p:cNvSpPr>
          <p:nvPr>
            <p:ph idx="1"/>
          </p:nvPr>
        </p:nvSpPr>
        <p:spPr>
          <a:xfrm>
            <a:off x="236075" y="1124744"/>
            <a:ext cx="8892480" cy="5431532"/>
          </a:xfrm>
        </p:spPr>
        <p:txBody>
          <a:bodyPr rtlCol="0">
            <a:noAutofit/>
          </a:bodyPr>
          <a:lstStyle/>
          <a:p>
            <a:pPr eaLnBrk="1" fontAlgn="auto" hangingPunct="1">
              <a:spcBef>
                <a:spcPts val="600"/>
              </a:spcBef>
              <a:spcAft>
                <a:spcPts val="0"/>
              </a:spcAft>
              <a:buFont typeface="Arial" pitchFamily="34" charset="0"/>
              <a:buChar char="•"/>
              <a:defRPr/>
            </a:pPr>
            <a:r>
              <a:rPr lang="el-GR" sz="2000" dirty="0" smtClean="0"/>
              <a:t>Μπαλλιάν, Αν. (1999), </a:t>
            </a:r>
            <a:r>
              <a:rPr lang="el-GR" sz="2000" i="1" dirty="0" smtClean="0"/>
              <a:t>Μεταξωτά και Χρυσοποίκιλτα Ιερατικά Ενδύματα</a:t>
            </a:r>
            <a:r>
              <a:rPr lang="el-GR" sz="2000" dirty="0" smtClean="0"/>
              <a:t>, στο Αν. Μπαλλιάν (</a:t>
            </a:r>
            <a:r>
              <a:rPr lang="el-GR" sz="2000" dirty="0" err="1" smtClean="0"/>
              <a:t>επιμ</a:t>
            </a:r>
            <a:r>
              <a:rPr lang="el-GR" sz="2000" dirty="0" smtClean="0"/>
              <a:t>.) Αθήνα-Πελοποννησιακό Λαογραφικό Ίδρυμα. Άμφια: Το Ένδυμα της Ορθόδοξης Εκκλησίας, Μουσείο Μπενάκη 1-30 Σεπτεμβρίου 1999. </a:t>
            </a:r>
          </a:p>
          <a:p>
            <a:pPr eaLnBrk="1" fontAlgn="auto" hangingPunct="1">
              <a:spcBef>
                <a:spcPts val="600"/>
              </a:spcBef>
              <a:spcAft>
                <a:spcPts val="0"/>
              </a:spcAft>
              <a:buFont typeface="Arial" pitchFamily="34" charset="0"/>
              <a:buChar char="•"/>
              <a:defRPr/>
            </a:pPr>
            <a:r>
              <a:rPr lang="en-US" sz="2000" dirty="0" err="1" smtClean="0"/>
              <a:t>Monnas</a:t>
            </a:r>
            <a:r>
              <a:rPr lang="en-US" sz="2000" dirty="0" smtClean="0"/>
              <a:t>, L. and Granger-Taylor, H. (</a:t>
            </a:r>
            <a:r>
              <a:rPr lang="en-US" sz="2000" dirty="0" err="1" smtClean="0"/>
              <a:t>eds</a:t>
            </a:r>
            <a:r>
              <a:rPr lang="en-US" sz="2000" dirty="0" smtClean="0"/>
              <a:t>), (1990), </a:t>
            </a:r>
            <a:r>
              <a:rPr lang="en-US" sz="2000" i="1" dirty="0" smtClean="0"/>
              <a:t>Ancient and Medieval Textiles: Studies in </a:t>
            </a:r>
            <a:r>
              <a:rPr lang="en-US" sz="2000" i="1" dirty="0" err="1" smtClean="0"/>
              <a:t>Honour</a:t>
            </a:r>
            <a:r>
              <a:rPr lang="en-US" sz="2000" i="1" dirty="0" smtClean="0"/>
              <a:t> of Donald King.</a:t>
            </a:r>
            <a:r>
              <a:rPr lang="en-US" sz="2000" dirty="0" smtClean="0"/>
              <a:t> The </a:t>
            </a:r>
            <a:r>
              <a:rPr lang="en-US" sz="2000" dirty="0" err="1" smtClean="0"/>
              <a:t>Pasold</a:t>
            </a:r>
            <a:r>
              <a:rPr lang="en-US" sz="2000" dirty="0" smtClean="0"/>
              <a:t> Research Fund, UK. </a:t>
            </a:r>
            <a:endParaRPr lang="el-GR" sz="2000" dirty="0" smtClean="0"/>
          </a:p>
          <a:p>
            <a:pPr eaLnBrk="1" fontAlgn="auto" hangingPunct="1">
              <a:spcBef>
                <a:spcPts val="600"/>
              </a:spcBef>
              <a:spcAft>
                <a:spcPts val="0"/>
              </a:spcAft>
              <a:buFont typeface="Arial" pitchFamily="34" charset="0"/>
              <a:buChar char="•"/>
              <a:defRPr/>
            </a:pPr>
            <a:r>
              <a:rPr lang="el-GR" sz="2000" dirty="0" err="1" smtClean="0"/>
              <a:t>Περιβολιώτου</a:t>
            </a:r>
            <a:r>
              <a:rPr lang="el-GR" sz="2000" dirty="0" smtClean="0"/>
              <a:t>, Μ. (2004), </a:t>
            </a:r>
            <a:r>
              <a:rPr lang="el-GR" sz="2000" i="1" dirty="0" smtClean="0"/>
              <a:t>Υφαντική, </a:t>
            </a:r>
            <a:r>
              <a:rPr lang="el-GR" sz="2000" i="1" dirty="0" err="1" smtClean="0"/>
              <a:t>Διαπλεκτική</a:t>
            </a:r>
            <a:r>
              <a:rPr lang="el-GR" sz="2000" i="1" dirty="0" smtClean="0"/>
              <a:t>-Μπατίκ, </a:t>
            </a:r>
            <a:r>
              <a:rPr lang="el-GR" sz="2000" dirty="0" smtClean="0"/>
              <a:t>Εκδόσεις Ίων.</a:t>
            </a:r>
          </a:p>
          <a:p>
            <a:pPr eaLnBrk="1" fontAlgn="auto" hangingPunct="1">
              <a:spcBef>
                <a:spcPts val="600"/>
              </a:spcBef>
              <a:spcAft>
                <a:spcPts val="0"/>
              </a:spcAft>
              <a:buFont typeface="Arial" pitchFamily="34" charset="0"/>
              <a:buChar char="•"/>
              <a:defRPr/>
            </a:pPr>
            <a:r>
              <a:rPr lang="en-US" sz="2000" dirty="0" smtClean="0"/>
              <a:t>Phipps E. (2011), </a:t>
            </a:r>
            <a:r>
              <a:rPr lang="en-US" sz="2000" i="1" dirty="0" smtClean="0"/>
              <a:t>Looking at Textiles: A Guide to Technical Terms,</a:t>
            </a:r>
            <a:r>
              <a:rPr lang="en-US" sz="2000" dirty="0" smtClean="0"/>
              <a:t> the Paul Getty Museum, Los Angeles.</a:t>
            </a:r>
            <a:endParaRPr lang="el-GR" sz="2000" dirty="0" smtClean="0"/>
          </a:p>
          <a:p>
            <a:pPr eaLnBrk="1" fontAlgn="auto" hangingPunct="1">
              <a:spcBef>
                <a:spcPts val="600"/>
              </a:spcBef>
              <a:spcAft>
                <a:spcPts val="0"/>
              </a:spcAft>
              <a:buFont typeface="Arial" pitchFamily="34" charset="0"/>
              <a:buChar char="•"/>
              <a:defRPr/>
            </a:pPr>
            <a:r>
              <a:rPr lang="en-US" sz="2000" dirty="0" err="1" smtClean="0"/>
              <a:t>Schoeser</a:t>
            </a:r>
            <a:r>
              <a:rPr lang="en-US" sz="2000" dirty="0" smtClean="0"/>
              <a:t>, M. (2003), </a:t>
            </a:r>
            <a:r>
              <a:rPr lang="en-US" sz="2000" i="1" dirty="0" smtClean="0"/>
              <a:t>World textiles: a concise history.</a:t>
            </a:r>
            <a:r>
              <a:rPr lang="en-US" sz="2000" dirty="0" smtClean="0"/>
              <a:t> Thames &amp; Hudson, London.</a:t>
            </a:r>
            <a:endParaRPr lang="el-GR" sz="2000" dirty="0" smtClean="0"/>
          </a:p>
          <a:p>
            <a:pPr eaLnBrk="1" fontAlgn="auto" hangingPunct="1">
              <a:spcBef>
                <a:spcPts val="600"/>
              </a:spcBef>
              <a:spcAft>
                <a:spcPts val="0"/>
              </a:spcAft>
              <a:buFont typeface="Arial" pitchFamily="34" charset="0"/>
              <a:buChar char="•"/>
              <a:defRPr/>
            </a:pPr>
            <a:r>
              <a:rPr lang="en-US" sz="2000" dirty="0" smtClean="0"/>
              <a:t>Seiler-</a:t>
            </a:r>
            <a:r>
              <a:rPr lang="en-US" sz="2000" dirty="0" err="1" smtClean="0"/>
              <a:t>Baldinger</a:t>
            </a:r>
            <a:r>
              <a:rPr lang="en-US" sz="2000" dirty="0" smtClean="0"/>
              <a:t>, A. (1992), </a:t>
            </a:r>
            <a:r>
              <a:rPr lang="en-US" sz="2000" i="1" dirty="0" smtClean="0"/>
              <a:t>Textiles, a Classification of Techniques</a:t>
            </a:r>
            <a:r>
              <a:rPr lang="en-US" sz="2000" dirty="0" smtClean="0"/>
              <a:t>. Smithsonian.</a:t>
            </a:r>
            <a:endParaRPr lang="el-GR" sz="2000" dirty="0" smtClean="0"/>
          </a:p>
          <a:p>
            <a:pPr eaLnBrk="1" fontAlgn="auto" hangingPunct="1">
              <a:spcBef>
                <a:spcPts val="600"/>
              </a:spcBef>
              <a:spcAft>
                <a:spcPts val="0"/>
              </a:spcAft>
              <a:buFont typeface="Arial" pitchFamily="34" charset="0"/>
              <a:buChar char="•"/>
              <a:defRPr/>
            </a:pPr>
            <a:r>
              <a:rPr lang="el-GR" sz="2000" dirty="0" err="1" smtClean="0"/>
              <a:t>Τζαχίλη</a:t>
            </a:r>
            <a:r>
              <a:rPr lang="el-GR" sz="2000" dirty="0" smtClean="0"/>
              <a:t>, Ι. (1997), Υφαντική και υφάντρες στο προϊστορικό Αιγαίο 2000-1000 </a:t>
            </a:r>
            <a:r>
              <a:rPr lang="el-GR" sz="2000" dirty="0" err="1" smtClean="0"/>
              <a:t>π.Χ.</a:t>
            </a:r>
            <a:r>
              <a:rPr lang="el-GR" sz="2000" dirty="0" smtClean="0"/>
              <a:t> Πανεπιστημιακές Εκδόσεις Κρήτης. Ηράκλειο.</a:t>
            </a:r>
          </a:p>
          <a:p>
            <a:pPr eaLnBrk="1" fontAlgn="auto" hangingPunct="1">
              <a:spcBef>
                <a:spcPts val="600"/>
              </a:spcBef>
              <a:spcAft>
                <a:spcPts val="0"/>
              </a:spcAft>
              <a:buFont typeface="Arial" pitchFamily="34" charset="0"/>
              <a:buChar char="•"/>
              <a:defRPr/>
            </a:pPr>
            <a:r>
              <a:rPr lang="en-US" sz="2000" dirty="0" smtClean="0"/>
              <a:t>Weiner, B.A. and Schneider, J. (1989), </a:t>
            </a:r>
            <a:r>
              <a:rPr lang="en-US" sz="2000" i="1" dirty="0" smtClean="0"/>
              <a:t>Cloth and the Human Experience</a:t>
            </a:r>
            <a:r>
              <a:rPr lang="en-US" sz="2000" dirty="0" smtClean="0"/>
              <a:t>. Washington-London.</a:t>
            </a:r>
            <a:endParaRPr lang="el-GR" sz="2000" dirty="0" smtClean="0"/>
          </a:p>
          <a:p>
            <a:pPr eaLnBrk="1" fontAlgn="auto" hangingPunct="1">
              <a:spcBef>
                <a:spcPts val="600"/>
              </a:spcBef>
              <a:spcAft>
                <a:spcPts val="0"/>
              </a:spcAft>
              <a:buFont typeface="Arial" pitchFamily="34" charset="0"/>
              <a:buChar char="•"/>
              <a:defRPr/>
            </a:pPr>
            <a:endParaRPr lang="el-GR" sz="2000" dirty="0"/>
          </a:p>
        </p:txBody>
      </p:sp>
      <p:sp>
        <p:nvSpPr>
          <p:cNvPr id="9220" name="3 - Θέση αριθμού διαφάνειας"/>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399A27A9-CDA0-4825-A3ED-19364D59D120}" type="slidenum">
              <a:rPr lang="el-GR" altLang="el-GR" smtClean="0">
                <a:solidFill>
                  <a:srgbClr val="000000"/>
                </a:solidFill>
              </a:rPr>
              <a:pPr>
                <a:defRPr/>
              </a:pPr>
              <a:t>58</a:t>
            </a:fld>
            <a:endParaRPr lang="el-GR" altLang="el-GR" smtClean="0">
              <a:solidFill>
                <a:srgbClr val="000000"/>
              </a:solidFill>
            </a:endParaRPr>
          </a:p>
        </p:txBody>
      </p:sp>
    </p:spTree>
    <p:extLst>
      <p:ext uri="{BB962C8B-B14F-4D97-AF65-F5344CB8AC3E}">
        <p14:creationId xmlns:p14="http://schemas.microsoft.com/office/powerpoint/2010/main" val="1625632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a:solidFill>
                  <a:srgbClr val="604A7B"/>
                </a:solidFill>
              </a:rPr>
              <a:t>Ο ρόλος των υφασμάτων</a:t>
            </a:r>
          </a:p>
        </p:txBody>
      </p:sp>
      <p:sp>
        <p:nvSpPr>
          <p:cNvPr id="7171" name="Content Placeholder 2"/>
          <p:cNvSpPr>
            <a:spLocks noGrp="1"/>
          </p:cNvSpPr>
          <p:nvPr>
            <p:ph idx="1"/>
          </p:nvPr>
        </p:nvSpPr>
        <p:spPr/>
        <p:txBody>
          <a:bodyPr>
            <a:normAutofit/>
          </a:bodyPr>
          <a:lstStyle/>
          <a:p>
            <a:pPr eaLnBrk="1" hangingPunct="1">
              <a:lnSpc>
                <a:spcPct val="130000"/>
              </a:lnSpc>
              <a:spcBef>
                <a:spcPts val="1200"/>
              </a:spcBef>
            </a:pPr>
            <a:r>
              <a:rPr lang="el-GR" altLang="el-GR" sz="2400" dirty="0" smtClean="0">
                <a:cs typeface="Arial" charset="0"/>
              </a:rPr>
              <a:t>Τα υφάσματα κατέχουν σημαντική θέση στην καθημερινή ζωή σε όλες τις κοινωνίες</a:t>
            </a:r>
            <a:r>
              <a:rPr lang="en-US" altLang="el-GR" sz="2400" dirty="0" smtClean="0">
                <a:cs typeface="Arial" charset="0"/>
              </a:rPr>
              <a:t> </a:t>
            </a:r>
            <a:r>
              <a:rPr lang="el-GR" altLang="el-GR" sz="2400" dirty="0" smtClean="0">
                <a:cs typeface="Arial" charset="0"/>
              </a:rPr>
              <a:t>: </a:t>
            </a:r>
            <a:endParaRPr lang="en-US" altLang="el-GR" sz="2400" dirty="0" smtClean="0">
              <a:cs typeface="Arial" charset="0"/>
            </a:endParaRPr>
          </a:p>
          <a:p>
            <a:pPr lvl="1" eaLnBrk="1" hangingPunct="1">
              <a:lnSpc>
                <a:spcPct val="130000"/>
              </a:lnSpc>
              <a:spcBef>
                <a:spcPts val="1200"/>
              </a:spcBef>
            </a:pPr>
            <a:r>
              <a:rPr lang="el-GR" altLang="el-GR" sz="2400" dirty="0" smtClean="0">
                <a:cs typeface="Arial" charset="0"/>
              </a:rPr>
              <a:t>Ο βασικός τους σκοπός είναι να  προσφέρουν προστασία και ζεστασιά αλλά σε πολλές περιπτώσεις</a:t>
            </a:r>
            <a:r>
              <a:rPr lang="en-US" altLang="el-GR" sz="2400" dirty="0" smtClean="0">
                <a:cs typeface="Arial" charset="0"/>
              </a:rPr>
              <a:t> </a:t>
            </a:r>
            <a:r>
              <a:rPr lang="el-GR" altLang="el-GR" sz="2400" dirty="0" smtClean="0">
                <a:cs typeface="Arial" charset="0"/>
              </a:rPr>
              <a:t> η χρήση τους επεκτάθηκε πέρα από αυτή την πρακτική ανάγκη</a:t>
            </a:r>
            <a:r>
              <a:rPr lang="en-US" altLang="el-GR" sz="2400" dirty="0" smtClean="0">
                <a:cs typeface="Arial" charset="0"/>
              </a:rPr>
              <a:t>,</a:t>
            </a:r>
            <a:endParaRPr lang="el-GR" altLang="el-GR" sz="2400" dirty="0" smtClean="0">
              <a:cs typeface="Arial" charset="0"/>
            </a:endParaRPr>
          </a:p>
          <a:p>
            <a:pPr lvl="1" eaLnBrk="1" hangingPunct="1">
              <a:lnSpc>
                <a:spcPct val="130000"/>
              </a:lnSpc>
              <a:spcBef>
                <a:spcPts val="1200"/>
              </a:spcBef>
            </a:pPr>
            <a:r>
              <a:rPr lang="el-GR" altLang="el-GR" sz="2400" dirty="0" smtClean="0">
                <a:cs typeface="Arial" charset="0"/>
              </a:rPr>
              <a:t>Τα υφάσματα μπορούν να πάρουν πολλά σχήματα και να διακοσμηθούν με ποικίλους τρόπους μέσω της υφαντικής, της κεντητικής, της βαφικής και της ζωγραφικής. </a:t>
            </a:r>
          </a:p>
          <a:p>
            <a:pPr eaLnBrk="1" hangingPunct="1"/>
            <a:endParaRPr lang="el-GR" altLang="el-GR" sz="2400"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a:t>
            </a:fld>
            <a:endParaRPr lang="el-GR">
              <a:solidFill>
                <a:prstClr val="black"/>
              </a:solidFill>
            </a:endParaRPr>
          </a:p>
        </p:txBody>
      </p:sp>
    </p:spTree>
    <p:extLst>
      <p:ext uri="{BB962C8B-B14F-4D97-AF65-F5344CB8AC3E}">
        <p14:creationId xmlns:p14="http://schemas.microsoft.com/office/powerpoint/2010/main" val="35502693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smtClean="0"/>
              <a:t>Άννα </a:t>
            </a:r>
            <a:r>
              <a:rPr lang="el-GR" sz="2000" dirty="0" err="1" smtClean="0"/>
              <a:t>Καρατζάνη</a:t>
            </a:r>
            <a:r>
              <a:rPr lang="el-GR" sz="2000" dirty="0" smtClean="0"/>
              <a:t> 2014. </a:t>
            </a:r>
            <a:r>
              <a:rPr lang="el-GR" sz="2000" dirty="0"/>
              <a:t>Άννα </a:t>
            </a:r>
            <a:r>
              <a:rPr lang="el-GR" sz="2000" dirty="0" err="1" smtClean="0"/>
              <a:t>Καρατζάνη</a:t>
            </a:r>
            <a:r>
              <a:rPr lang="el-GR" sz="2000" dirty="0" smtClean="0"/>
              <a:t>. </a:t>
            </a:r>
            <a:r>
              <a:rPr lang="el-GR" sz="2000" dirty="0"/>
              <a:t>«Συντήρηση Υφάσματος (Θ). </a:t>
            </a:r>
            <a:r>
              <a:rPr lang="el-GR" sz="2000" dirty="0" smtClean="0"/>
              <a:t>Ενότητα 1</a:t>
            </a:r>
            <a:r>
              <a:rPr lang="en-US" sz="2000" dirty="0" smtClean="0"/>
              <a:t>:</a:t>
            </a:r>
            <a:r>
              <a:rPr lang="el-GR" sz="2000" dirty="0"/>
              <a:t> Γενική Εισαγωγή - Τρόποι κατασκευής υφασμάτων».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61</a:t>
            </a:fld>
            <a:endParaRPr lang="el-GR"/>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latin typeface="+mn-lt"/>
              </a:rPr>
              <a:t>[1] http://</a:t>
            </a:r>
            <a:r>
              <a:rPr lang="el-GR" dirty="0" smtClean="0">
                <a:latin typeface="+mn-lt"/>
              </a:rPr>
              <a:t>creativecommons.org/licenses/από-nc-sa/4.0</a:t>
            </a:r>
            <a:r>
              <a:rPr lang="el-GR" dirty="0">
                <a:latin typeface="+mn-lt"/>
              </a:rPr>
              <a:t>/ </a:t>
            </a:r>
            <a:endParaRPr lang="en-US" dirty="0" smtClean="0">
              <a:latin typeface="+mn-lt"/>
            </a:endParaRPr>
          </a:p>
          <a:p>
            <a:pPr>
              <a:spcBef>
                <a:spcPts val="600"/>
              </a:spcBef>
            </a:pPr>
            <a:r>
              <a:rPr lang="el-GR" dirty="0" smtClean="0">
                <a:latin typeface="+mn-lt"/>
              </a:rPr>
              <a:t>Ως </a:t>
            </a:r>
            <a:r>
              <a:rPr lang="el-GR" b="1" dirty="0">
                <a:latin typeface="+mn-lt"/>
              </a:rPr>
              <a:t>Μη Εμπορική</a:t>
            </a:r>
            <a:r>
              <a:rPr lang="el-GR" dirty="0">
                <a:latin typeface="+mn-lt"/>
              </a:rPr>
              <a:t> ορίζεται η χρήση:</a:t>
            </a:r>
          </a:p>
          <a:p>
            <a:pPr marL="342900" lvl="0" indent="-342900">
              <a:spcBef>
                <a:spcPts val="600"/>
              </a:spcBef>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a:t>
            </a:r>
            <a:r>
              <a:rPr lang="el-GR" dirty="0" err="1">
                <a:latin typeface="+mn-lt"/>
              </a:rPr>
              <a:t>αδειοδόχο</a:t>
            </a:r>
            <a:endParaRPr lang="el-GR" dirty="0">
              <a:latin typeface="+mn-lt"/>
            </a:endParaRP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a:spcBef>
                <a:spcPts val="600"/>
              </a:spcBef>
            </a:pPr>
            <a:r>
              <a:rPr lang="el-GR" dirty="0" smtClean="0">
                <a:latin typeface="+mn-lt"/>
              </a:rPr>
              <a:t>Ο </a:t>
            </a:r>
            <a:r>
              <a:rPr lang="el-GR" dirty="0">
                <a:latin typeface="+mn-lt"/>
              </a:rPr>
              <a:t>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22894027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63</a:t>
            </a:fld>
            <a:endParaRPr lang="el-G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Δεν επιτρέπεται η επαναχρησιμοποίηση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παρά μόνο εάν ζητηθεί εκ νέου άδεια από το δημιουργό.</a:t>
            </a:r>
            <a:endParaRPr lang="el-GR" sz="3200" dirty="0">
              <a:latin typeface="+mn-lt"/>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και η δημιουργία παραγώγων αυτού με απλή αναφορά του δημιουργού.</a:t>
            </a:r>
            <a:endParaRPr lang="el-GR" sz="3200" dirty="0">
              <a:latin typeface="+mn-lt"/>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latin typeface="+mn-lt"/>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endParaRPr lang="en-US" sz="1400" dirty="0" smtClean="0">
              <a:solidFill>
                <a:schemeClr val="tx1">
                  <a:lumMod val="75000"/>
                  <a:lumOff val="25000"/>
                </a:schemeClr>
              </a:solidFill>
              <a:latin typeface="+mn-lt"/>
            </a:endParaRPr>
          </a:p>
          <a:p>
            <a:r>
              <a:rPr lang="el-GR" sz="1400" dirty="0">
                <a:solidFill>
                  <a:schemeClr val="tx1">
                    <a:lumMod val="75000"/>
                    <a:lumOff val="25000"/>
                  </a:schemeClr>
                </a:solidFill>
                <a:latin typeface="+mn-lt"/>
              </a:rPr>
              <a:t>και διάθεση του έργου ή του παράγωγου αυτού με την ίδια </a:t>
            </a:r>
            <a:r>
              <a:rPr lang="el-GR" sz="1400" dirty="0" smtClean="0">
                <a:solidFill>
                  <a:schemeClr val="tx1">
                    <a:lumMod val="75000"/>
                    <a:lumOff val="25000"/>
                  </a:schemeClr>
                </a:solidFill>
                <a:latin typeface="+mn-lt"/>
              </a:rPr>
              <a:t>άδεια</a:t>
            </a:r>
            <a:r>
              <a:rPr lang="en-US" sz="1400" dirty="0" smtClean="0">
                <a:solidFill>
                  <a:schemeClr val="tx1">
                    <a:lumMod val="75000"/>
                    <a:lumOff val="25000"/>
                  </a:schemeClr>
                </a:solidFill>
                <a:latin typeface="+mn-lt"/>
              </a:rPr>
              <a:t>.</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schemeClr val="tx1">
                    <a:lumMod val="75000"/>
                    <a:lumOff val="25000"/>
                  </a:schemeClr>
                </a:solidFill>
                <a:latin typeface="+mn-lt"/>
              </a:rPr>
              <a:t>Επιτρέπεται η επαναχρησιμοποίηση του έργου με αναφορά του </a:t>
            </a:r>
            <a:r>
              <a:rPr lang="el-GR" sz="1400" dirty="0" smtClean="0">
                <a:solidFill>
                  <a:schemeClr val="tx1">
                    <a:lumMod val="75000"/>
                    <a:lumOff val="25000"/>
                  </a:schemeClr>
                </a:solidFill>
                <a:latin typeface="+mn-lt"/>
              </a:rPr>
              <a:t>δημιουργού. </a:t>
            </a:r>
          </a:p>
          <a:p>
            <a:r>
              <a:rPr lang="el-GR" sz="1400" dirty="0" smtClean="0">
                <a:solidFill>
                  <a:schemeClr val="tx1">
                    <a:lumMod val="75000"/>
                    <a:lumOff val="25000"/>
                  </a:schemeClr>
                </a:solidFill>
                <a:latin typeface="+mn-lt"/>
              </a:rPr>
              <a:t>Δεν </a:t>
            </a:r>
            <a:r>
              <a:rPr lang="el-GR" sz="1400" dirty="0">
                <a:solidFill>
                  <a:schemeClr val="tx1">
                    <a:lumMod val="75000"/>
                    <a:lumOff val="25000"/>
                  </a:schemeClr>
                </a:solidFill>
                <a:latin typeface="+mn-lt"/>
              </a:rPr>
              <a:t>επιτρέπεται η </a:t>
            </a:r>
            <a:r>
              <a:rPr lang="el-GR" sz="1400" dirty="0" smtClean="0">
                <a:solidFill>
                  <a:schemeClr val="tx1">
                    <a:lumMod val="75000"/>
                    <a:lumOff val="25000"/>
                  </a:schemeClr>
                </a:solidFill>
                <a:latin typeface="+mn-lt"/>
              </a:rPr>
              <a:t>δημιουργία παραγώγων του έργου.</a:t>
            </a:r>
            <a:endParaRPr lang="el-GR" sz="1400" dirty="0">
              <a:solidFill>
                <a:schemeClr val="tx1">
                  <a:lumMod val="75000"/>
                  <a:lumOff val="25000"/>
                </a:schemeClr>
              </a:solidFill>
              <a:latin typeface="+mn-lt"/>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smtClean="0">
                <a:solidFill>
                  <a:schemeClr val="tx1">
                    <a:lumMod val="75000"/>
                    <a:lumOff val="25000"/>
                  </a:schemeClr>
                </a:solidFill>
                <a:latin typeface="+mn-lt"/>
              </a:rPr>
              <a:t>Δεν επιτρέπεται η εμπορική χρήση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και η δημιουργία παραγώγων του.</a:t>
            </a:r>
            <a:endParaRPr lang="el-GR" sz="3200" dirty="0">
              <a:latin typeface="+mn-lt"/>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schemeClr val="tx1">
                    <a:lumMod val="75000"/>
                    <a:lumOff val="25000"/>
                  </a:schemeClr>
                </a:solidFill>
                <a:latin typeface="+mn-lt"/>
              </a:rPr>
              <a:t>Συνήθως δεν επιτρέπεται η επαναχρησιμοποίηση του έργου.</a:t>
            </a:r>
            <a:endParaRPr lang="en-US" sz="1400" dirty="0" smtClean="0">
              <a:solidFill>
                <a:schemeClr val="tx1">
                  <a:lumMod val="75000"/>
                  <a:lumOff val="25000"/>
                </a:schemeClr>
              </a:solidFill>
              <a:latin typeface="+mn-lt"/>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0579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64</a:t>
            </a:fld>
            <a:endParaRPr lang="el-GR"/>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65</a:t>
            </a:fld>
            <a:endParaRPr lang="el-GR"/>
          </a:p>
        </p:txBody>
      </p:sp>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Μετάδοση πληροφοριών</a:t>
            </a:r>
          </a:p>
        </p:txBody>
      </p:sp>
      <p:sp>
        <p:nvSpPr>
          <p:cNvPr id="8194" name="Content Placeholder 2"/>
          <p:cNvSpPr>
            <a:spLocks noGrp="1"/>
          </p:cNvSpPr>
          <p:nvPr>
            <p:ph idx="1"/>
          </p:nvPr>
        </p:nvSpPr>
        <p:spPr/>
        <p:txBody>
          <a:bodyPr>
            <a:normAutofit/>
          </a:bodyPr>
          <a:lstStyle/>
          <a:p>
            <a:pPr eaLnBrk="1" hangingPunct="1">
              <a:lnSpc>
                <a:spcPct val="120000"/>
              </a:lnSpc>
              <a:spcBef>
                <a:spcPts val="1200"/>
              </a:spcBef>
            </a:pPr>
            <a:r>
              <a:rPr lang="el-GR" altLang="el-GR" sz="2400" dirty="0" smtClean="0">
                <a:cs typeface="Arial" charset="0"/>
              </a:rPr>
              <a:t>Η διακόσμηση των υφασμάτων μπορεί να μεταδώσει πληροφορίες</a:t>
            </a:r>
            <a:r>
              <a:rPr lang="en-US" altLang="el-GR" sz="2400" dirty="0" smtClean="0">
                <a:cs typeface="Arial" charset="0"/>
              </a:rPr>
              <a:t> </a:t>
            </a:r>
            <a:r>
              <a:rPr lang="el-GR" altLang="el-GR" sz="2400" dirty="0" smtClean="0">
                <a:cs typeface="Arial" charset="0"/>
              </a:rPr>
              <a:t>: </a:t>
            </a:r>
          </a:p>
          <a:p>
            <a:pPr lvl="1" eaLnBrk="1" hangingPunct="1">
              <a:lnSpc>
                <a:spcPct val="120000"/>
              </a:lnSpc>
              <a:spcBef>
                <a:spcPts val="1200"/>
              </a:spcBef>
            </a:pPr>
            <a:r>
              <a:rPr lang="el-GR" altLang="el-GR" sz="2400" dirty="0" smtClean="0">
                <a:cs typeface="Arial" charset="0"/>
              </a:rPr>
              <a:t>Υποδηλώνει την κοινωνική τάξη και θέση, </a:t>
            </a:r>
          </a:p>
          <a:p>
            <a:pPr lvl="1" eaLnBrk="1" hangingPunct="1">
              <a:lnSpc>
                <a:spcPct val="120000"/>
              </a:lnSpc>
              <a:spcBef>
                <a:spcPts val="1200"/>
              </a:spcBef>
            </a:pPr>
            <a:r>
              <a:rPr lang="el-GR" altLang="el-GR" sz="2400" dirty="0" smtClean="0">
                <a:cs typeface="Arial" charset="0"/>
              </a:rPr>
              <a:t>Εκφράζει προσόντα και πολιτικά δικαιώματα,</a:t>
            </a:r>
          </a:p>
          <a:p>
            <a:pPr lvl="1" eaLnBrk="1" hangingPunct="1">
              <a:lnSpc>
                <a:spcPct val="120000"/>
              </a:lnSpc>
              <a:spcBef>
                <a:spcPts val="1200"/>
              </a:spcBef>
            </a:pPr>
            <a:r>
              <a:rPr lang="el-GR" altLang="el-GR" sz="2400" dirty="0" smtClean="0">
                <a:cs typeface="Arial" charset="0"/>
              </a:rPr>
              <a:t>Επιδεικνύει πλούτο και κοινωνική ισχύ. </a:t>
            </a:r>
          </a:p>
          <a:p>
            <a:pPr eaLnBrk="1" hangingPunct="1">
              <a:lnSpc>
                <a:spcPct val="120000"/>
              </a:lnSpc>
              <a:spcBef>
                <a:spcPts val="1200"/>
              </a:spcBef>
            </a:pPr>
            <a:r>
              <a:rPr lang="el-GR" altLang="el-GR" sz="2400" dirty="0" smtClean="0">
                <a:cs typeface="Arial" charset="0"/>
              </a:rPr>
              <a:t>Με τη μορφή ρούχων και καλυμμάτων, τα υφάσματα επέτρεψαν στους ανθρώπους να διαχωρίσουν τον εαυτό τους από τους άλλους και να ενταχθούν σε συγκεκριμένη θέση μέσα στην κοινωνία.</a:t>
            </a:r>
          </a:p>
          <a:p>
            <a:pPr eaLnBrk="1" hangingPunct="1">
              <a:lnSpc>
                <a:spcPct val="120000"/>
              </a:lnSpc>
              <a:spcBef>
                <a:spcPts val="1200"/>
              </a:spcBef>
            </a:pPr>
            <a:endParaRPr lang="el-GR" altLang="el-GR" sz="2400"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a:t>
            </a:fld>
            <a:endParaRPr lang="el-GR">
              <a:solidFill>
                <a:prstClr val="black"/>
              </a:solidFill>
            </a:endParaRPr>
          </a:p>
        </p:txBody>
      </p:sp>
    </p:spTree>
    <p:extLst>
      <p:ext uri="{BB962C8B-B14F-4D97-AF65-F5344CB8AC3E}">
        <p14:creationId xmlns:p14="http://schemas.microsoft.com/office/powerpoint/2010/main" val="2883650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t>Έλεγχος παραγωγής</a:t>
            </a:r>
            <a:endParaRPr lang="el-GR" dirty="0"/>
          </a:p>
        </p:txBody>
      </p:sp>
      <p:sp>
        <p:nvSpPr>
          <p:cNvPr id="9218" name="Content Placeholder 2"/>
          <p:cNvSpPr>
            <a:spLocks noGrp="1"/>
          </p:cNvSpPr>
          <p:nvPr>
            <p:ph idx="1"/>
          </p:nvPr>
        </p:nvSpPr>
        <p:spPr/>
        <p:txBody>
          <a:bodyPr>
            <a:normAutofit/>
          </a:bodyPr>
          <a:lstStyle/>
          <a:p>
            <a:pPr eaLnBrk="1" hangingPunct="1">
              <a:lnSpc>
                <a:spcPct val="130000"/>
              </a:lnSpc>
              <a:spcBef>
                <a:spcPts val="1200"/>
              </a:spcBef>
            </a:pPr>
            <a:r>
              <a:rPr lang="el-GR" altLang="el-GR" sz="2400" dirty="0" smtClean="0">
                <a:cs typeface="Arial" charset="0"/>
              </a:rPr>
              <a:t>Η παραγωγή υφασμάτων απαιτεί σημαντική επένδυση σε εργασία και υλικά</a:t>
            </a:r>
            <a:r>
              <a:rPr lang="en-US" altLang="el-GR" sz="2400" dirty="0" smtClean="0">
                <a:cs typeface="Arial" charset="0"/>
              </a:rPr>
              <a:t> </a:t>
            </a:r>
            <a:r>
              <a:rPr lang="el-GR" altLang="el-GR" sz="2400" dirty="0" smtClean="0">
                <a:cs typeface="Arial" charset="0"/>
              </a:rPr>
              <a:t>και από την αρχαιότητα οι πολιτικές και θρησκευτικές ελίτ έχουν υποστηρίξει εξειδικευμένα εργαστήρια πολύτιμων υφασμάτων, τα οποία συχνά βρίσκονταν μέσα στα παλάτια και τους ναούς</a:t>
            </a:r>
            <a:r>
              <a:rPr lang="el-GR" altLang="el-GR" sz="2400" dirty="0">
                <a:cs typeface="Arial" charset="0"/>
              </a:rPr>
              <a:t>,</a:t>
            </a:r>
            <a:endParaRPr lang="el-GR" altLang="el-GR" sz="2400" dirty="0" smtClean="0">
              <a:cs typeface="Arial" charset="0"/>
            </a:endParaRPr>
          </a:p>
          <a:p>
            <a:pPr eaLnBrk="1" hangingPunct="1">
              <a:lnSpc>
                <a:spcPct val="130000"/>
              </a:lnSpc>
              <a:spcBef>
                <a:spcPts val="1200"/>
              </a:spcBef>
            </a:pPr>
            <a:r>
              <a:rPr lang="el-GR" altLang="el-GR" sz="2400" dirty="0" smtClean="0">
                <a:cs typeface="Arial" charset="0"/>
              </a:rPr>
              <a:t>Οι ομάδες αυτές προμήθευαν τις πρώτες ύλες και τον απαραίτητο εξοπλισμό, οργανώνοντας την παραγωγή και ελέγχοντας την κατανομή του τελικού προϊόντος.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a:t>
            </a:fld>
            <a:endParaRPr lang="el-GR">
              <a:solidFill>
                <a:prstClr val="black"/>
              </a:solidFill>
            </a:endParaRPr>
          </a:p>
        </p:txBody>
      </p:sp>
    </p:spTree>
    <p:extLst>
      <p:ext uri="{BB962C8B-B14F-4D97-AF65-F5344CB8AC3E}">
        <p14:creationId xmlns:p14="http://schemas.microsoft.com/office/powerpoint/2010/main" val="3345864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t>Οικονομική χρήση υφασμάτων</a:t>
            </a:r>
            <a:endParaRPr lang="el-GR" dirty="0"/>
          </a:p>
        </p:txBody>
      </p:sp>
      <p:sp>
        <p:nvSpPr>
          <p:cNvPr id="10242" name="Content Placeholder 2"/>
          <p:cNvSpPr>
            <a:spLocks noGrp="1"/>
          </p:cNvSpPr>
          <p:nvPr>
            <p:ph idx="1"/>
          </p:nvPr>
        </p:nvSpPr>
        <p:spPr/>
        <p:txBody>
          <a:bodyPr>
            <a:normAutofit/>
          </a:bodyPr>
          <a:lstStyle/>
          <a:p>
            <a:pPr eaLnBrk="1" hangingPunct="1">
              <a:lnSpc>
                <a:spcPct val="120000"/>
              </a:lnSpc>
              <a:spcBef>
                <a:spcPts val="1200"/>
              </a:spcBef>
            </a:pPr>
            <a:r>
              <a:rPr lang="el-GR" altLang="el-GR" sz="2400" dirty="0" smtClean="0">
                <a:cs typeface="Arial" charset="0"/>
              </a:rPr>
              <a:t>Τα υφάσματα επηρέασαν την ανάπτυξη των οικονομιών των χωρών παγκοσμίως: </a:t>
            </a:r>
          </a:p>
          <a:p>
            <a:pPr lvl="1" eaLnBrk="1" hangingPunct="1">
              <a:lnSpc>
                <a:spcPct val="120000"/>
              </a:lnSpc>
              <a:spcBef>
                <a:spcPts val="1200"/>
              </a:spcBef>
            </a:pPr>
            <a:r>
              <a:rPr lang="el-GR" altLang="el-GR" sz="2400" dirty="0" smtClean="0">
                <a:cs typeface="Arial" charset="0"/>
              </a:rPr>
              <a:t>Τα εμπορεύονταν σε ευρεία κλίμακα καλύπτοντας μεγάλες αποστάσεις, υποδηλώνοντας ότι η εξειδίκευση στην παραγωγή και τη χρήση πρώτων υλών αλλά και την κατεργασία είχαν αναπτυχθεί από πολύ νωρίς</a:t>
            </a:r>
            <a:r>
              <a:rPr lang="en-US" altLang="el-GR" sz="2400" dirty="0" smtClean="0">
                <a:cs typeface="Arial" charset="0"/>
              </a:rPr>
              <a:t>,</a:t>
            </a:r>
            <a:endParaRPr lang="el-GR" altLang="el-GR" sz="2400" dirty="0" smtClean="0">
              <a:cs typeface="Arial" charset="0"/>
            </a:endParaRPr>
          </a:p>
          <a:p>
            <a:pPr lvl="1" eaLnBrk="1" hangingPunct="1">
              <a:lnSpc>
                <a:spcPct val="120000"/>
              </a:lnSpc>
              <a:spcBef>
                <a:spcPts val="1200"/>
              </a:spcBef>
            </a:pPr>
            <a:r>
              <a:rPr lang="el-GR" altLang="el-GR" sz="2400" dirty="0" smtClean="0">
                <a:cs typeface="Arial" charset="0"/>
              </a:rPr>
              <a:t>Έχουν χρησιμοποιηθεί ως ένδειξη για αξία, ως νόμισμα και έχουν προσδώσει πλούτο στα θησαυροφυλάκια πολλών βασιλείων.</a:t>
            </a:r>
          </a:p>
          <a:p>
            <a:pPr eaLnBrk="1" hangingPunct="1">
              <a:lnSpc>
                <a:spcPct val="120000"/>
              </a:lnSpc>
              <a:spcBef>
                <a:spcPts val="1200"/>
              </a:spcBef>
            </a:pPr>
            <a:endParaRPr lang="el-GR" altLang="el-GR" sz="2400"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a:t>
            </a:fld>
            <a:endParaRPr lang="el-GR">
              <a:solidFill>
                <a:prstClr val="black"/>
              </a:solidFill>
            </a:endParaRPr>
          </a:p>
        </p:txBody>
      </p:sp>
    </p:spTree>
    <p:extLst>
      <p:ext uri="{BB962C8B-B14F-4D97-AF65-F5344CB8AC3E}">
        <p14:creationId xmlns:p14="http://schemas.microsoft.com/office/powerpoint/2010/main" val="33558353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 name="ISPRING_RESOURCE_PATHS_HASH_PRESENTER" val="3b5b3a1243559c43c3634e3d2960b040b77e724a"/>
</p:tagLst>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Custom 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C_template_updated">
  <a:themeElements>
    <a:clrScheme name="Custom 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43</TotalTime>
  <Words>4674</Words>
  <Application>Microsoft Office PowerPoint</Application>
  <PresentationFormat>On-screen Show (4:3)</PresentationFormat>
  <Paragraphs>461</Paragraphs>
  <Slides>66</Slides>
  <Notes>24</Notes>
  <HiddenSlides>0</HiddenSlides>
  <MMClips>0</MMClips>
  <ScaleCrop>false</ScaleCrop>
  <HeadingPairs>
    <vt:vector size="4" baseType="variant">
      <vt:variant>
        <vt:lpstr>Theme</vt:lpstr>
      </vt:variant>
      <vt:variant>
        <vt:i4>3</vt:i4>
      </vt:variant>
      <vt:variant>
        <vt:lpstr>Slide Titles</vt:lpstr>
      </vt:variant>
      <vt:variant>
        <vt:i4>66</vt:i4>
      </vt:variant>
    </vt:vector>
  </HeadingPairs>
  <TitlesOfParts>
    <vt:vector size="69" baseType="lpstr">
      <vt:lpstr>template</vt:lpstr>
      <vt:lpstr>OC_template_updated</vt:lpstr>
      <vt:lpstr>1_OC_template_updated</vt:lpstr>
      <vt:lpstr>Συντήρηση Υφάσματος (Θ)</vt:lpstr>
      <vt:lpstr>Ύφασμα</vt:lpstr>
      <vt:lpstr>Ένδυματα</vt:lpstr>
      <vt:lpstr>Είδη σπιτιού</vt:lpstr>
      <vt:lpstr>Λάβαρα σημαίες</vt:lpstr>
      <vt:lpstr>Ο ρόλος των υφασμάτων</vt:lpstr>
      <vt:lpstr>Μετάδοση πληροφοριών</vt:lpstr>
      <vt:lpstr>Έλεγχος παραγωγής</vt:lpstr>
      <vt:lpstr>Οικονομική χρήση υφασμάτων</vt:lpstr>
      <vt:lpstr>Εξέλιξη (1 από 3)</vt:lpstr>
      <vt:lpstr>Αναπαραστάσεις υφασμάτων</vt:lpstr>
      <vt:lpstr>Εξέλιξη (2 από 3)</vt:lpstr>
      <vt:lpstr>Μινωικό- μυκηναϊκό ένδυμα  </vt:lpstr>
      <vt:lpstr>Παραστάσεις αργαλειών -υφασμάτων</vt:lpstr>
      <vt:lpstr>Εξέλιξη (3 από 3)</vt:lpstr>
      <vt:lpstr>Μελέτη υφασμάτων</vt:lpstr>
      <vt:lpstr>Αρχαιολογικά υφάσματα</vt:lpstr>
      <vt:lpstr>Μεσαιωνικά υφάσματα</vt:lpstr>
      <vt:lpstr>Βυζαντινά υφάσματα</vt:lpstr>
      <vt:lpstr>Τρόποι Κατασκευής Υφασμάτων</vt:lpstr>
      <vt:lpstr>Τρόποι κατασκευής Υφασμάτων (1 από 2)</vt:lpstr>
      <vt:lpstr>Τρόποι κατασκευής Υφασμάτων (2 από 2)</vt:lpstr>
      <vt:lpstr>Υφαντική (1 από 6) </vt:lpstr>
      <vt:lpstr>Υφαντική (2 από 6) </vt:lpstr>
      <vt:lpstr>Υφαντική (3 από 6) </vt:lpstr>
      <vt:lpstr>Υφαντική (4 από 6)</vt:lpstr>
      <vt:lpstr>Υφαντική (5 από 6) </vt:lpstr>
      <vt:lpstr>Υφαντική (6 από 6) </vt:lpstr>
      <vt:lpstr>Υφαντοποικιλτική (ταπισερί -tapestry) (1 από 5)</vt:lpstr>
      <vt:lpstr>Υφαντοποικιλτική (ταπισερί -tapestry) (2 από 5)</vt:lpstr>
      <vt:lpstr>Υφαντοποικιλτική (ταπισερί -tapestry) (3 από 5)</vt:lpstr>
      <vt:lpstr>Υφαντοποικιλτική (ταπισερί -tapestry) (4 από 5)</vt:lpstr>
      <vt:lpstr>Υφαντοποικιλτική (ταπισερί -tapestry) (5 από 5)</vt:lpstr>
      <vt:lpstr>Ύφανση χαλιών και κιλιμιών (1 από 4)</vt:lpstr>
      <vt:lpstr>Τεχνική μπροκάρ</vt:lpstr>
      <vt:lpstr>Ύφανση χαλιών και κιλιμιών (2 από 4)</vt:lpstr>
      <vt:lpstr>Ύφανση χαλιών και κιλιμιών (3 από 4)</vt:lpstr>
      <vt:lpstr>Ύφανση χαλιών και κιλιμιών (4 από 4)</vt:lpstr>
      <vt:lpstr>Δαντέλα (1 από 3)</vt:lpstr>
      <vt:lpstr>Δαντέλα (2 από 3)</vt:lpstr>
      <vt:lpstr>Δαντέλα (3 από 3)</vt:lpstr>
      <vt:lpstr>Δαντέλα: Πλέξιμο με βελονάκι</vt:lpstr>
      <vt:lpstr>Πλέξιμο με βελόνες (knitting) (1 από 2)</vt:lpstr>
      <vt:lpstr>Πλέξιμο με βελόνες (knitting) (2 από 2)</vt:lpstr>
      <vt:lpstr>Sprang (δικτυωτά) (1 από 2)</vt:lpstr>
      <vt:lpstr>Sprang (δικτυωτά) (2 από 2)</vt:lpstr>
      <vt:lpstr>Δίχτυ – Φιλέ (1 από 2)</vt:lpstr>
      <vt:lpstr>Δίχτυ – Φιλέ (2 από 2)</vt:lpstr>
      <vt:lpstr>Υφαντική με κάρτες </vt:lpstr>
      <vt:lpstr>Τσόχα – κετσές (πίλος) (1 από 3)</vt:lpstr>
      <vt:lpstr>Τσόχα – κετσές (πίλος) (2 από 3)</vt:lpstr>
      <vt:lpstr>Τσόχα – κετσές (πίλος) (3 από 3)</vt:lpstr>
      <vt:lpstr>Ύφασμα Φλοιός (Bark cloth και tapa cloth) (1 από 5)</vt:lpstr>
      <vt:lpstr>Ύφασμα Φλοιός (Bark cloth και tapa cloth) (2 από 5)</vt:lpstr>
      <vt:lpstr>Ύφασμα Φλοιός (Bark cloth και tapa cloth) (3 από 5)</vt:lpstr>
      <vt:lpstr>Ύφασμα Φλοιός (Bark cloth και tapa cloth) (4 από 5)</vt:lpstr>
      <vt:lpstr>Ύφασμα Φλοιός (Bark cloth και tapa cloth) (5 από 5)</vt:lpstr>
      <vt:lpstr>Βιβλιογραφία (1 από 2)</vt:lpstr>
      <vt:lpstr>Βιβλιογραφία (2 από 2)</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Συντήρηση Υφάσματος</dc:title>
  <dc:creator>opencourses@teiath.gr</dc:creator>
  <cp:lastModifiedBy>alex</cp:lastModifiedBy>
  <cp:revision>21</cp:revision>
  <dcterms:created xsi:type="dcterms:W3CDTF">2014-09-29T11:12:40Z</dcterms:created>
  <dcterms:modified xsi:type="dcterms:W3CDTF">2015-02-24T14:22:01Z</dcterms:modified>
</cp:coreProperties>
</file>