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3"/>
  </p:notesMasterIdLst>
  <p:handoutMasterIdLst>
    <p:handoutMasterId r:id="rId54"/>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5" r:id="rId48"/>
    <p:sldId id="306" r:id="rId49"/>
    <p:sldId id="302" r:id="rId50"/>
    <p:sldId id="303" r:id="rId51"/>
    <p:sldId id="304" r:id="rId52"/>
  </p:sldIdLst>
  <p:sldSz cx="9144000" cy="6858000" type="screen4x3"/>
  <p:notesSz cx="7104063" cy="10234613"/>
  <p:custDataLst>
    <p:tags r:id="rId5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FF1F00"/>
    <a:srgbClr val="66FF33"/>
    <a:srgbClr val="0000FF"/>
    <a:srgbClr val="7DFFFF"/>
    <a:srgbClr val="D9FFFF"/>
    <a:srgbClr val="CCFFFF"/>
    <a:srgbClr val="00FF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9" autoAdjust="0"/>
    <p:restoredTop sz="94660"/>
  </p:normalViewPr>
  <p:slideViewPr>
    <p:cSldViewPr>
      <p:cViewPr>
        <p:scale>
          <a:sx n="100" d="100"/>
          <a:sy n="100" d="100"/>
        </p:scale>
        <p:origin x="-2034"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10/6/2015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10/6/2015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41</a:t>
            </a:fld>
            <a:endParaRPr lang="el-GR" dirty="0"/>
          </a:p>
        </p:txBody>
      </p:sp>
    </p:spTree>
    <p:extLst>
      <p:ext uri="{BB962C8B-B14F-4D97-AF65-F5344CB8AC3E}">
        <p14:creationId xmlns:p14="http://schemas.microsoft.com/office/powerpoint/2010/main" val="374439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131647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357358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181351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77576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34443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63318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163465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dirty="0"/>
          </a:p>
        </p:txBody>
      </p:sp>
    </p:spTree>
    <p:extLst>
      <p:ext uri="{BB962C8B-B14F-4D97-AF65-F5344CB8AC3E}">
        <p14:creationId xmlns:p14="http://schemas.microsoft.com/office/powerpoint/2010/main" val="351729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0302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0266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83768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71641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96560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287701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756888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294005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0144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385446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95357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aterialscientist" TargetMode="External"/><Relationship Id="rId4" Type="http://schemas.openxmlformats.org/officeDocument/2006/relationships/hyperlink" Target="http://commons.wikimedia.org/wiki/File:SaltInWaterSolutionLiquid.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creativecommons.org/licenses/by-sa/3.0/deed.en"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commons.wikimedia.org/wiki/User:Begoon" TargetMode="External"/><Relationship Id="rId5" Type="http://schemas.openxmlformats.org/officeDocument/2006/relationships/hyperlink" Target="http://commons.wikimedia.org/wiki/File:Seacliff_at_sunset.jpg"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11.png"/><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180.png"/></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EM_spectrum_pt.sv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Rury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0.png"/><Relationship Id="rId7" Type="http://schemas.openxmlformats.org/officeDocument/2006/relationships/image" Target="../media/image26.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1.png"/><Relationship Id="rId4" Type="http://schemas.openxmlformats.org/officeDocument/2006/relationships/image" Target="../media/image390.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DIN" TargetMode="External"/><Relationship Id="rId2" Type="http://schemas.openxmlformats.org/officeDocument/2006/relationships/hyperlink" Target="http://en.wikipedia.org/wiki/Milli" TargetMode="External"/><Relationship Id="rId1" Type="http://schemas.openxmlformats.org/officeDocument/2006/relationships/slideLayout" Target="../slideLayouts/slideLayout2.xml"/><Relationship Id="rId4" Type="http://schemas.openxmlformats.org/officeDocument/2006/relationships/hyperlink" Target="http://en.wikipedia.org/wiki/Electronvolt"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27.jpeg"/><Relationship Id="rId9"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hyperlink" Target="http://conscilab.ca.teiath.g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ndt.net/index.php" TargetMode="External"/><Relationship Id="rId4" Type="http://schemas.openxmlformats.org/officeDocument/2006/relationships/hyperlink" Target="http://www.ndt.net/article/art2008/papers/175Cassan.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ch.akbild.ac.at/Forschung2010/Documentation.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Φυσικοχημικές Μέθοδοι Διάγνωσης - Τεκμηρίωσης</a:t>
            </a:r>
          </a:p>
        </p:txBody>
      </p:sp>
      <p:sp>
        <p:nvSpPr>
          <p:cNvPr id="3" name="Υπότιτλος 2"/>
          <p:cNvSpPr>
            <a:spLocks noGrp="1"/>
          </p:cNvSpPr>
          <p:nvPr>
            <p:ph type="subTitle" idx="1"/>
          </p:nvPr>
        </p:nvSpPr>
        <p:spPr>
          <a:xfrm>
            <a:off x="1369368" y="3096543"/>
            <a:ext cx="6400800" cy="1752600"/>
          </a:xfrm>
        </p:spPr>
        <p:txBody>
          <a:bodyPr>
            <a:normAutofit fontScale="92500"/>
          </a:bodyPr>
          <a:lstStyle/>
          <a:p>
            <a:r>
              <a:rPr lang="el-GR" sz="2800" b="1" dirty="0" smtClean="0"/>
              <a:t>Ενότητα</a:t>
            </a:r>
            <a:r>
              <a:rPr lang="en-US" sz="2800" b="1" dirty="0" smtClean="0"/>
              <a:t> </a:t>
            </a:r>
            <a:r>
              <a:rPr lang="el-GR" sz="2800" b="1" dirty="0" smtClean="0"/>
              <a:t>5</a:t>
            </a:r>
            <a:r>
              <a:rPr lang="el-GR" sz="2800" dirty="0" smtClean="0"/>
              <a:t>:</a:t>
            </a:r>
            <a:r>
              <a:rPr lang="en-US" sz="2800" dirty="0" smtClean="0"/>
              <a:t> </a:t>
            </a:r>
            <a:r>
              <a:rPr lang="el-GR" sz="2800" dirty="0"/>
              <a:t>Θ</a:t>
            </a:r>
            <a:r>
              <a:rPr lang="el-GR" sz="2800" dirty="0" smtClean="0"/>
              <a:t>εωρία Σκέδασης</a:t>
            </a:r>
            <a:endParaRPr lang="en-US" sz="2800" dirty="0" smtClean="0"/>
          </a:p>
          <a:p>
            <a:endParaRPr lang="en-US" sz="2600" dirty="0" smtClean="0"/>
          </a:p>
          <a:p>
            <a:r>
              <a:rPr lang="el-GR" sz="2400" dirty="0"/>
              <a:t>Δρ. Αθηνά </a:t>
            </a:r>
            <a:r>
              <a:rPr lang="el-GR" sz="2400" dirty="0" smtClean="0"/>
              <a:t>Αλεξοπούλου</a:t>
            </a:r>
          </a:p>
          <a:p>
            <a:r>
              <a:rPr lang="el-GR" sz="2400" dirty="0" smtClean="0"/>
              <a:t>Τμήμα Συντήρησης Αρχαιοτήτων και Έργων Τέχνης</a:t>
            </a:r>
            <a:endParaRPr lang="el-GR" sz="2400" dirty="0"/>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206090791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7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Διάλυμα - </a:t>
            </a:r>
            <a:r>
              <a:rPr lang="el-GR" dirty="0"/>
              <a:t>Γαλάκτωμα </a:t>
            </a:r>
          </a:p>
        </p:txBody>
      </p:sp>
      <p:pic>
        <p:nvPicPr>
          <p:cNvPr id="5122" name="Picture 2" title="Διάλυμα - Γαλάκτωμα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0947" y="1412776"/>
            <a:ext cx="2249619" cy="42675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1043608" y="5680078"/>
            <a:ext cx="2592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aseline="0" dirty="0">
                <a:solidFill>
                  <a:srgbClr val="595959"/>
                </a:solidFill>
                <a:latin typeface="Calibri" pitchFamily="34" charset="0"/>
              </a:rPr>
              <a:t>“</a:t>
            </a:r>
            <a:r>
              <a:rPr lang="en-US" sz="1200" baseline="0" dirty="0">
                <a:solidFill>
                  <a:srgbClr val="595959"/>
                </a:solidFill>
                <a:latin typeface="Calibri" pitchFamily="34" charset="0"/>
                <a:hlinkClick r:id="rId4"/>
              </a:rPr>
              <a:t>SaltInWaterSolutionLiquid</a:t>
            </a:r>
            <a:r>
              <a:rPr lang="en-US" sz="1200" baseline="0" dirty="0">
                <a:solidFill>
                  <a:srgbClr val="595959"/>
                </a:solidFill>
                <a:latin typeface="Calibri" pitchFamily="34" charset="0"/>
              </a:rPr>
              <a:t>”,  </a:t>
            </a:r>
            <a:r>
              <a:rPr lang="el-GR" sz="1200" baseline="0" dirty="0" smtClean="0">
                <a:solidFill>
                  <a:srgbClr val="595959"/>
                </a:solidFill>
                <a:latin typeface="Calibri" pitchFamily="34" charset="0"/>
              </a:rPr>
              <a:t>από</a:t>
            </a:r>
            <a:r>
              <a:rPr lang="en-US" sz="1200" baseline="0" dirty="0">
                <a:solidFill>
                  <a:srgbClr val="595959"/>
                </a:solidFill>
                <a:latin typeface="Calibri" pitchFamily="34" charset="0"/>
              </a:rPr>
              <a:t> </a:t>
            </a:r>
            <a:endParaRPr lang="el-GR" sz="1200" baseline="0" dirty="0" smtClean="0">
              <a:solidFill>
                <a:srgbClr val="595959"/>
              </a:solidFill>
              <a:latin typeface="Calibri" pitchFamily="34" charset="0"/>
            </a:endParaRPr>
          </a:p>
          <a:p>
            <a:pPr algn="ctr"/>
            <a:r>
              <a:rPr lang="en-US" sz="1200" baseline="0" dirty="0" smtClean="0">
                <a:solidFill>
                  <a:srgbClr val="595959"/>
                </a:solidFill>
                <a:latin typeface="Calibri" pitchFamily="34" charset="0"/>
                <a:hlinkClick r:id="rId5"/>
              </a:rPr>
              <a:t>Materialscientist</a:t>
            </a:r>
            <a:r>
              <a:rPr lang="en-US" sz="1200" baseline="0" dirty="0" smtClean="0">
                <a:solidFill>
                  <a:srgbClr val="595959"/>
                </a:solidFill>
                <a:latin typeface="Calibri" pitchFamily="34" charset="0"/>
              </a:rPr>
              <a:t> </a:t>
            </a:r>
            <a:r>
              <a:rPr lang="el-GR" sz="1200" baseline="0" dirty="0" smtClean="0">
                <a:solidFill>
                  <a:srgbClr val="595959"/>
                </a:solidFill>
                <a:latin typeface="Calibri" pitchFamily="34" charset="0"/>
              </a:rPr>
              <a:t>διαθέσιμο με </a:t>
            </a:r>
          </a:p>
          <a:p>
            <a:pPr algn="ctr"/>
            <a:r>
              <a:rPr lang="el-GR" sz="1200" baseline="0" dirty="0" smtClean="0">
                <a:solidFill>
                  <a:srgbClr val="595959"/>
                </a:solidFill>
                <a:latin typeface="Calibri" pitchFamily="34" charset="0"/>
              </a:rPr>
              <a:t>άδεια</a:t>
            </a:r>
            <a:r>
              <a:rPr lang="en-US" sz="1200" baseline="0" dirty="0" smtClean="0">
                <a:solidFill>
                  <a:srgbClr val="595959"/>
                </a:solidFill>
                <a:latin typeface="Calibri" pitchFamily="34" charset="0"/>
              </a:rPr>
              <a:t> </a:t>
            </a:r>
            <a:r>
              <a:rPr lang="en-US" sz="1200" baseline="0" dirty="0">
                <a:solidFill>
                  <a:srgbClr val="595959"/>
                </a:solidFill>
                <a:latin typeface="Calibri" pitchFamily="34" charset="0"/>
                <a:hlinkClick r:id="rId6"/>
              </a:rPr>
              <a:t>CC BY-SA 3.0</a:t>
            </a:r>
            <a:endParaRPr lang="en-US" sz="1200" baseline="0" dirty="0">
              <a:solidFill>
                <a:srgbClr val="595959"/>
              </a:solidFill>
              <a:latin typeface="Calibri" pitchFamily="34" charset="0"/>
            </a:endParaRPr>
          </a:p>
        </p:txBody>
      </p:sp>
      <p:pic>
        <p:nvPicPr>
          <p:cNvPr id="5123" name="Picture 3" title="Διάλυμα - Γαλάκτωμα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412776"/>
            <a:ext cx="1444219" cy="426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7" name="Rectangle 6"/>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655539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0736"/>
          </a:xfrm>
        </p:spPr>
        <p:txBody>
          <a:bodyPr>
            <a:noAutofit/>
          </a:bodyPr>
          <a:lstStyle/>
          <a:p>
            <a:r>
              <a:rPr lang="el-GR" sz="3600" dirty="0"/>
              <a:t>The Beer-Lambert System</a:t>
            </a:r>
            <a:br>
              <a:rPr lang="el-GR" sz="3600" dirty="0"/>
            </a:br>
            <a:r>
              <a:rPr lang="el-GR" sz="3200" dirty="0"/>
              <a:t>ομογενή </a:t>
            </a:r>
            <a:r>
              <a:rPr lang="el-GR" sz="3200" dirty="0" smtClean="0"/>
              <a:t>στρώματα</a:t>
            </a:r>
            <a:endParaRPr lang="el-GR" dirty="0"/>
          </a:p>
        </p:txBody>
      </p:sp>
      <p:grpSp>
        <p:nvGrpSpPr>
          <p:cNvPr id="12" name="Group 11" title="The Beer-Lambert System"/>
          <p:cNvGrpSpPr/>
          <p:nvPr/>
        </p:nvGrpSpPr>
        <p:grpSpPr>
          <a:xfrm>
            <a:off x="2018216" y="1463088"/>
            <a:ext cx="4608512" cy="3332902"/>
            <a:chOff x="1763688" y="1463088"/>
            <a:chExt cx="4608512" cy="3332902"/>
          </a:xfrm>
        </p:grpSpPr>
        <p:sp>
          <p:nvSpPr>
            <p:cNvPr id="6" name="Down Arrow 5"/>
            <p:cNvSpPr/>
            <p:nvPr/>
          </p:nvSpPr>
          <p:spPr>
            <a:xfrm>
              <a:off x="4150248" y="1463088"/>
              <a:ext cx="144016" cy="720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2882312" y="2202984"/>
              <a:ext cx="273630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Cambria Math" pitchFamily="18" charset="0"/>
                  <a:ea typeface="Cambria Math" pitchFamily="18" charset="0"/>
                </a:rPr>
                <a:t>I(x)</a:t>
              </a:r>
              <a:endParaRPr lang="el-GR" sz="2200" dirty="0">
                <a:solidFill>
                  <a:schemeClr val="tx1"/>
                </a:solidFill>
                <a:latin typeface="Cambria Math" pitchFamily="18" charset="0"/>
                <a:ea typeface="Cambria Math" pitchFamily="18" charset="0"/>
              </a:endParaRPr>
            </a:p>
          </p:txBody>
        </p:sp>
        <p:sp>
          <p:nvSpPr>
            <p:cNvPr id="8" name="Rectangle 7"/>
            <p:cNvSpPr/>
            <p:nvPr/>
          </p:nvSpPr>
          <p:spPr>
            <a:xfrm>
              <a:off x="2882312" y="2564904"/>
              <a:ext cx="2736304"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Down Arrow 9"/>
            <p:cNvSpPr/>
            <p:nvPr/>
          </p:nvSpPr>
          <p:spPr>
            <a:xfrm>
              <a:off x="4178456" y="3615924"/>
              <a:ext cx="144016" cy="46114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9" name="TextBox 8"/>
                <p:cNvSpPr txBox="1"/>
                <p:nvPr/>
              </p:nvSpPr>
              <p:spPr>
                <a:xfrm>
                  <a:off x="4322472" y="1607683"/>
                  <a:ext cx="756084"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rPr>
                            </m:ctrlPr>
                          </m:sSubPr>
                          <m:e>
                            <m:r>
                              <a:rPr lang="en-US" sz="2200" b="0" i="1" smtClean="0">
                                <a:latin typeface="Cambria Math"/>
                              </a:rPr>
                              <m:t>𝐼</m:t>
                            </m:r>
                          </m:e>
                          <m:sub>
                            <m:r>
                              <a:rPr lang="en-US" sz="2200" b="0" i="1" smtClean="0">
                                <a:latin typeface="Cambria Math"/>
                              </a:rPr>
                              <m:t>0</m:t>
                            </m:r>
                          </m:sub>
                        </m:sSub>
                      </m:oMath>
                    </m:oMathPara>
                  </a14:m>
                  <a:endParaRPr lang="el-GR"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4322472" y="1607683"/>
                  <a:ext cx="756084" cy="430887"/>
                </a:xfrm>
                <a:prstGeom prst="rect">
                  <a:avLst/>
                </a:prstGeom>
                <a:blipFill rotWithShape="1">
                  <a:blip r:embed="rId3"/>
                  <a:stretch>
                    <a:fillRect b="-4286"/>
                  </a:stretch>
                </a:blipFill>
              </p:spPr>
              <p:txBody>
                <a:bodyPr/>
                <a:lstStyle/>
                <a:p>
                  <a:r>
                    <a:rPr lang="el-GR">
                      <a:noFill/>
                    </a:rPr>
                    <a:t> </a:t>
                  </a:r>
                </a:p>
              </p:txBody>
            </p:sp>
          </mc:Fallback>
        </mc:AlternateContent>
        <p:sp>
          <p:nvSpPr>
            <p:cNvPr id="11" name="TextBox 10"/>
            <p:cNvSpPr txBox="1"/>
            <p:nvPr/>
          </p:nvSpPr>
          <p:spPr>
            <a:xfrm>
              <a:off x="5796136" y="2636912"/>
              <a:ext cx="576064"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dx</a:t>
              </a:r>
              <a:endParaRPr lang="el-GR" sz="2200" dirty="0">
                <a:latin typeface="Cambria Math" pitchFamily="18" charset="0"/>
                <a:ea typeface="Cambria Math" pitchFamily="18" charset="0"/>
              </a:endParaRPr>
            </a:p>
          </p:txBody>
        </p:sp>
        <p:sp>
          <p:nvSpPr>
            <p:cNvPr id="13" name="TextBox 12"/>
            <p:cNvSpPr txBox="1"/>
            <p:nvPr/>
          </p:nvSpPr>
          <p:spPr>
            <a:xfrm>
              <a:off x="1763688" y="2038570"/>
              <a:ext cx="792088" cy="430887"/>
            </a:xfrm>
            <a:prstGeom prst="rect">
              <a:avLst/>
            </a:prstGeom>
            <a:noFill/>
          </p:spPr>
          <p:txBody>
            <a:bodyPr wrap="square" rtlCol="0">
              <a:spAutoFit/>
            </a:bodyPr>
            <a:lstStyle/>
            <a:p>
              <a:r>
                <a:rPr lang="en-US" sz="2200" dirty="0">
                  <a:latin typeface="Cambria Math" pitchFamily="18" charset="0"/>
                  <a:ea typeface="Cambria Math" pitchFamily="18" charset="0"/>
                </a:rPr>
                <a:t>x</a:t>
              </a:r>
              <a:r>
                <a:rPr lang="en-US" sz="2200" dirty="0" smtClean="0">
                  <a:latin typeface="Cambria Math" pitchFamily="18" charset="0"/>
                  <a:ea typeface="Cambria Math" pitchFamily="18" charset="0"/>
                </a:rPr>
                <a:t>=0</a:t>
              </a:r>
              <a:endParaRPr lang="el-GR" sz="2200" dirty="0">
                <a:latin typeface="Cambria Math" pitchFamily="18" charset="0"/>
                <a:ea typeface="Cambria Math" pitchFamily="18" charset="0"/>
              </a:endParaRPr>
            </a:p>
          </p:txBody>
        </p:sp>
        <p:sp>
          <p:nvSpPr>
            <p:cNvPr id="14" name="TextBox 13"/>
            <p:cNvSpPr txBox="1"/>
            <p:nvPr/>
          </p:nvSpPr>
          <p:spPr>
            <a:xfrm>
              <a:off x="1796864" y="3185037"/>
              <a:ext cx="792088"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x=L</a:t>
              </a:r>
              <a:endParaRPr lang="el-GR" sz="2200" dirty="0">
                <a:latin typeface="Cambria Math" pitchFamily="18" charset="0"/>
                <a:ea typeface="Cambria Math" pitchFamily="18" charset="0"/>
              </a:endParaRPr>
            </a:p>
          </p:txBody>
        </p:sp>
        <p:sp>
          <p:nvSpPr>
            <p:cNvPr id="15" name="TextBox 14"/>
            <p:cNvSpPr txBox="1"/>
            <p:nvPr/>
          </p:nvSpPr>
          <p:spPr>
            <a:xfrm>
              <a:off x="4535996" y="3768324"/>
              <a:ext cx="396044"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I</a:t>
              </a:r>
              <a:endParaRPr lang="el-GR" sz="2200" dirty="0">
                <a:latin typeface="Cambria Math" pitchFamily="18" charset="0"/>
                <a:ea typeface="Cambria Math" pitchFamily="18" charset="0"/>
              </a:endParaRPr>
            </a:p>
          </p:txBody>
        </p:sp>
        <p:sp>
          <p:nvSpPr>
            <p:cNvPr id="16" name="TextBox 15"/>
            <p:cNvSpPr txBox="1"/>
            <p:nvPr/>
          </p:nvSpPr>
          <p:spPr>
            <a:xfrm>
              <a:off x="3431418" y="4365103"/>
              <a:ext cx="1581676"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-dI/dx=KI</a:t>
              </a:r>
              <a:endParaRPr lang="el-GR" sz="2200" dirty="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5" name="Rectangle 4"/>
              <p:cNvSpPr/>
              <p:nvPr/>
            </p:nvSpPr>
            <p:spPr>
              <a:xfrm>
                <a:off x="614314" y="5262298"/>
                <a:ext cx="8172400" cy="645048"/>
              </a:xfrm>
              <a:prstGeom prst="rect">
                <a:avLst/>
              </a:prstGeom>
            </p:spPr>
            <p:txBody>
              <a:bodyPr wrap="square">
                <a:spAutoFit/>
              </a:bodyPr>
              <a:lstStyle/>
              <a:p>
                <a14:m>
                  <m:oMath xmlns:m="http://schemas.openxmlformats.org/officeDocument/2006/math">
                    <m:r>
                      <a:rPr lang="en-US" sz="2400" i="1" dirty="0" smtClean="0">
                        <a:latin typeface="Cambria Math"/>
                      </a:rPr>
                      <m:t>𝑇</m:t>
                    </m:r>
                    <m:r>
                      <a:rPr lang="en-US" sz="2400" i="1" dirty="0" smtClean="0">
                        <a:latin typeface="Cambria Math"/>
                      </a:rPr>
                      <m:t> = </m:t>
                    </m:r>
                    <m:r>
                      <a:rPr lang="en-US" sz="2400" i="1" dirty="0" smtClean="0">
                        <a:latin typeface="Cambria Math"/>
                      </a:rPr>
                      <m:t>𝐼</m:t>
                    </m:r>
                    <m:r>
                      <a:rPr lang="en-US" sz="2400" i="1" dirty="0" smtClean="0">
                        <a:latin typeface="Cambria Math"/>
                      </a:rPr>
                      <m:t>/</m:t>
                    </m:r>
                    <m:r>
                      <a:rPr lang="en-US" sz="2400" i="1" dirty="0" smtClean="0">
                        <a:latin typeface="Cambria Math"/>
                      </a:rPr>
                      <m:t>𝐼𝑜</m:t>
                    </m:r>
                  </m:oMath>
                </a14:m>
                <a:r>
                  <a:rPr lang="en-US" sz="2400" dirty="0">
                    <a:latin typeface="+mn-lt"/>
                  </a:rPr>
                  <a:t>,   </a:t>
                </a:r>
                <a14:m>
                  <m:oMath xmlns:m="http://schemas.openxmlformats.org/officeDocument/2006/math">
                    <m:r>
                      <a:rPr lang="en-US" sz="2400" i="1" dirty="0" smtClean="0">
                        <a:latin typeface="Cambria Math"/>
                      </a:rPr>
                      <m:t>−</m:t>
                    </m:r>
                    <m:func>
                      <m:funcPr>
                        <m:ctrlPr>
                          <a:rPr lang="en-US" sz="2400" i="1" dirty="0">
                            <a:latin typeface="Cambria Math"/>
                          </a:rPr>
                        </m:ctrlPr>
                      </m:funcPr>
                      <m:fName>
                        <m:r>
                          <m:rPr>
                            <m:sty m:val="p"/>
                          </m:rPr>
                          <a:rPr lang="en-US" sz="2400" i="0" dirty="0" err="1">
                            <a:latin typeface="Cambria Math"/>
                          </a:rPr>
                          <m:t>ln</m:t>
                        </m:r>
                      </m:fName>
                      <m:e>
                        <m:d>
                          <m:dPr>
                            <m:ctrlPr>
                              <a:rPr lang="en-US" sz="2400" i="1" dirty="0">
                                <a:latin typeface="Cambria Math"/>
                              </a:rPr>
                            </m:ctrlPr>
                          </m:dPr>
                          <m:e>
                            <m:f>
                              <m:fPr>
                                <m:ctrlPr>
                                  <a:rPr lang="en-US" sz="2400" i="1" dirty="0">
                                    <a:latin typeface="Cambria Math"/>
                                  </a:rPr>
                                </m:ctrlPr>
                              </m:fPr>
                              <m:num>
                                <m:r>
                                  <a:rPr lang="en-US" sz="2400" i="1" dirty="0">
                                    <a:latin typeface="Cambria Math"/>
                                  </a:rPr>
                                  <m:t>𝐼</m:t>
                                </m:r>
                              </m:num>
                              <m:den>
                                <m:r>
                                  <a:rPr lang="en-US" sz="2400" i="1" dirty="0">
                                    <a:latin typeface="Cambria Math"/>
                                  </a:rPr>
                                  <m:t>𝐼𝑜</m:t>
                                </m:r>
                              </m:den>
                            </m:f>
                          </m:e>
                        </m:d>
                      </m:e>
                    </m:func>
                    <m:r>
                      <a:rPr lang="en-US" sz="2400" b="0" i="0" dirty="0" smtClean="0">
                        <a:latin typeface="Cambria Math"/>
                      </a:rPr>
                      <m:t>:</m:t>
                    </m:r>
                  </m:oMath>
                </a14:m>
                <a:r>
                  <a:rPr lang="en-US" sz="2400" dirty="0" smtClean="0">
                    <a:latin typeface="+mn-lt"/>
                  </a:rPr>
                  <a:t> </a:t>
                </a:r>
                <a:r>
                  <a:rPr lang="el-GR" sz="2400" dirty="0" smtClean="0">
                    <a:latin typeface="+mn-lt"/>
                  </a:rPr>
                  <a:t>οπτική πυκνότητα</a:t>
                </a:r>
                <a:endParaRPr lang="en-US" sz="2400"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614314" y="5262298"/>
                <a:ext cx="8172400" cy="645048"/>
              </a:xfrm>
              <a:prstGeom prst="rect">
                <a:avLst/>
              </a:prstGeom>
              <a:blipFill rotWithShape="1">
                <a:blip r:embed="rId4"/>
                <a:stretch>
                  <a:fillRect b="-7547"/>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17" name="Rectangle 16"/>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467685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115616" y="5733256"/>
            <a:ext cx="6192688" cy="8640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Αδιαφανές Υπόστρωμα</a:t>
            </a:r>
            <a:endParaRPr lang="el-GR" sz="2400" dirty="0">
              <a:solidFill>
                <a:schemeClr val="tx1"/>
              </a:solidFill>
            </a:endParaRPr>
          </a:p>
        </p:txBody>
      </p:sp>
      <p:sp>
        <p:nvSpPr>
          <p:cNvPr id="2" name="Title 1"/>
          <p:cNvSpPr>
            <a:spLocks noGrp="1"/>
          </p:cNvSpPr>
          <p:nvPr>
            <p:ph type="title"/>
          </p:nvPr>
        </p:nvSpPr>
        <p:spPr/>
        <p:txBody>
          <a:bodyPr>
            <a:normAutofit fontScale="90000"/>
          </a:bodyPr>
          <a:lstStyle/>
          <a:p>
            <a:r>
              <a:rPr lang="el-GR" dirty="0" smtClean="0"/>
              <a:t>Πορεία της ακτινοβολίας στα χρωματικά στρώματα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6" name="Straight Connector 5"/>
          <p:cNvCxnSpPr/>
          <p:nvPr/>
        </p:nvCxnSpPr>
        <p:spPr>
          <a:xfrm>
            <a:off x="1115616" y="3717032"/>
            <a:ext cx="60486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91880" y="1372580"/>
            <a:ext cx="2" cy="3620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5616" y="1372580"/>
            <a:ext cx="2376264" cy="2344452"/>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491880" y="1620416"/>
            <a:ext cx="2799928" cy="2096616"/>
          </a:xfrm>
          <a:prstGeom prst="line">
            <a:avLst/>
          </a:prstGeom>
          <a:ln w="19050">
            <a:solidFill>
              <a:schemeClr val="bg2">
                <a:lumMod val="2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115616" y="1372580"/>
            <a:ext cx="1188133" cy="1172226"/>
          </a:xfrm>
          <a:prstGeom prst="line">
            <a:avLst/>
          </a:prstGeom>
          <a:ln w="19050">
            <a:solidFill>
              <a:schemeClr val="bg2">
                <a:lumMod val="2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3491882" y="3717032"/>
            <a:ext cx="1296142" cy="2016224"/>
          </a:xfrm>
          <a:prstGeom prst="line">
            <a:avLst/>
          </a:prstGeom>
          <a:ln w="19050">
            <a:solidFill>
              <a:schemeClr val="bg2">
                <a:lumMod val="2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054807" y="3212976"/>
                <a:ext cx="51719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a:rPr>
                            <m:t>𝑟</m:t>
                          </m:r>
                        </m:e>
                        <m:sub>
                          <m:r>
                            <a:rPr lang="en-US" sz="2400" b="0" i="1" smtClean="0">
                              <a:latin typeface="Cambria Math"/>
                            </a:rPr>
                            <m:t>1</m:t>
                          </m:r>
                        </m:sub>
                      </m:sSub>
                    </m:oMath>
                  </m:oMathPara>
                </a14:m>
                <a:endParaRPr lang="el-GR"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054807" y="3212976"/>
                <a:ext cx="517193" cy="461665"/>
              </a:xfrm>
              <a:prstGeom prst="rect">
                <a:avLst/>
              </a:prstGeom>
              <a:blipFill rotWithShape="1">
                <a:blip r:embed="rId3"/>
                <a:stretch>
                  <a:fillRect b="-2632"/>
                </a:stretch>
              </a:blipFill>
            </p:spPr>
            <p:txBody>
              <a:bodyPr/>
              <a:lstStyle/>
              <a:p>
                <a:r>
                  <a:rPr lang="el-GR">
                    <a:noFill/>
                  </a:rPr>
                  <a:t> </a:t>
                </a:r>
              </a:p>
            </p:txBody>
          </p:sp>
        </mc:Fallback>
      </mc:AlternateContent>
      <p:sp>
        <p:nvSpPr>
          <p:cNvPr id="21" name="Arc 20"/>
          <p:cNvSpPr/>
          <p:nvPr/>
        </p:nvSpPr>
        <p:spPr>
          <a:xfrm rot="660512" flipH="1">
            <a:off x="2836514" y="2814939"/>
            <a:ext cx="1185824" cy="792088"/>
          </a:xfrm>
          <a:prstGeom prst="arc">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23" name="TextBox 22"/>
              <p:cNvSpPr txBox="1"/>
              <p:nvPr/>
            </p:nvSpPr>
            <p:spPr>
              <a:xfrm>
                <a:off x="2691288" y="2207049"/>
                <a:ext cx="6206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l-GR" sz="2400" b="0" i="1" smtClean="0">
                              <a:latin typeface="Cambria Math"/>
                            </a:rPr>
                            <m:t>𝜑</m:t>
                          </m:r>
                        </m:e>
                        <m:sub>
                          <m:r>
                            <a:rPr lang="el-GR" sz="2400" b="0" i="1" smtClean="0">
                              <a:latin typeface="Cambria Math"/>
                            </a:rPr>
                            <m:t>0</m:t>
                          </m:r>
                        </m:sub>
                      </m:sSub>
                    </m:oMath>
                  </m:oMathPara>
                </a14:m>
                <a:endParaRPr lang="el-GR"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691288" y="2207049"/>
                <a:ext cx="620619" cy="461665"/>
              </a:xfrm>
              <a:prstGeom prst="rect">
                <a:avLst/>
              </a:prstGeom>
              <a:blipFill rotWithShape="1">
                <a:blip r:embed="rId4"/>
                <a:stretch>
                  <a:fillRect b="-1184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174095" y="3933056"/>
                <a:ext cx="64876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l-GR" sz="2400" b="0" i="1" smtClean="0">
                              <a:latin typeface="Cambria Math"/>
                            </a:rPr>
                            <m:t> </m:t>
                          </m:r>
                          <m:r>
                            <a:rPr lang="en-US" sz="2400" b="0" i="1" smtClean="0">
                              <a:latin typeface="Cambria Math"/>
                            </a:rPr>
                            <m:t>𝑛</m:t>
                          </m:r>
                        </m:e>
                        <m:sub>
                          <m:r>
                            <a:rPr lang="en-US" sz="2400" b="0" i="1" smtClean="0">
                              <a:latin typeface="Cambria Math"/>
                            </a:rPr>
                            <m:t>1</m:t>
                          </m:r>
                        </m:sub>
                      </m:sSub>
                    </m:oMath>
                  </m:oMathPara>
                </a14:m>
                <a:endParaRPr lang="el-GR"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174095" y="3933056"/>
                <a:ext cx="648767" cy="461665"/>
              </a:xfrm>
              <a:prstGeom prst="rect">
                <a:avLst/>
              </a:prstGeom>
              <a:blipFill rotWithShape="1">
                <a:blip r:embed="rId5"/>
                <a:stretch>
                  <a:fillRect b="-263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82223" y="3861048"/>
                <a:ext cx="5897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l-GR" sz="2400" b="0" i="1" smtClean="0">
                              <a:latin typeface="Cambria Math"/>
                            </a:rPr>
                            <m:t> </m:t>
                          </m:r>
                          <m:r>
                            <a:rPr lang="en-US" sz="2400" b="0" i="1" smtClean="0">
                              <a:latin typeface="Cambria Math"/>
                            </a:rPr>
                            <m:t>𝑡</m:t>
                          </m:r>
                        </m:e>
                        <m:sub>
                          <m:r>
                            <a:rPr lang="en-US" sz="2400" b="0" i="1" smtClean="0">
                              <a:latin typeface="Cambria Math"/>
                            </a:rPr>
                            <m:t>1</m:t>
                          </m:r>
                        </m:sub>
                      </m:sSub>
                    </m:oMath>
                  </m:oMathPara>
                </a14:m>
                <a:endParaRPr lang="el-GR"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982223" y="3861048"/>
                <a:ext cx="589777" cy="461665"/>
              </a:xfrm>
              <a:prstGeom prst="rect">
                <a:avLst/>
              </a:prstGeom>
              <a:blipFill rotWithShape="1">
                <a:blip r:embed="rId6"/>
                <a:stretch>
                  <a:fillRect b="-2632"/>
                </a:stretch>
              </a:blipFill>
            </p:spPr>
            <p:txBody>
              <a:bodyPr/>
              <a:lstStyle/>
              <a:p>
                <a:r>
                  <a:rPr lang="el-GR">
                    <a:noFill/>
                  </a:rPr>
                  <a:t> </a:t>
                </a:r>
              </a:p>
            </p:txBody>
          </p:sp>
        </mc:Fallback>
      </mc:AlternateContent>
      <p:sp>
        <p:nvSpPr>
          <p:cNvPr id="26" name="Arc 25"/>
          <p:cNvSpPr/>
          <p:nvPr/>
        </p:nvSpPr>
        <p:spPr>
          <a:xfrm rot="10518280" flipH="1">
            <a:off x="2499201" y="4114172"/>
            <a:ext cx="1358930" cy="522995"/>
          </a:xfrm>
          <a:prstGeom prst="arc">
            <a:avLst>
              <a:gd name="adj1" fmla="val 19339104"/>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27" name="TextBox 26"/>
              <p:cNvSpPr txBox="1"/>
              <p:nvPr/>
            </p:nvSpPr>
            <p:spPr>
              <a:xfrm>
                <a:off x="3566947" y="4531858"/>
                <a:ext cx="6206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l-GR" sz="2400" b="0" i="1" smtClean="0">
                              <a:latin typeface="Cambria Math"/>
                            </a:rPr>
                            <m:t>𝜑</m:t>
                          </m:r>
                        </m:e>
                        <m:sub>
                          <m:r>
                            <a:rPr lang="en-US" sz="2400" b="0" i="1" smtClean="0">
                              <a:latin typeface="Cambria Math"/>
                            </a:rPr>
                            <m:t>1</m:t>
                          </m:r>
                        </m:sub>
                      </m:sSub>
                    </m:oMath>
                  </m:oMathPara>
                </a14:m>
                <a:endParaRPr lang="el-GR"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566947" y="4531858"/>
                <a:ext cx="620619" cy="461665"/>
              </a:xfrm>
              <a:prstGeom prst="rect">
                <a:avLst/>
              </a:prstGeom>
              <a:blipFill rotWithShape="1">
                <a:blip r:embed="rId7"/>
                <a:stretch>
                  <a:fillRect b="-11842"/>
                </a:stretch>
              </a:blipFill>
            </p:spPr>
            <p:txBody>
              <a:bodyPr/>
              <a:lstStyle/>
              <a:p>
                <a:r>
                  <a:rPr lang="el-GR">
                    <a:noFill/>
                  </a:rPr>
                  <a:t> </a:t>
                </a:r>
              </a:p>
            </p:txBody>
          </p:sp>
        </mc:Fallback>
      </mc:AlternateContent>
      <p:cxnSp>
        <p:nvCxnSpPr>
          <p:cNvPr id="28" name="Straight Connector 27"/>
          <p:cNvCxnSpPr/>
          <p:nvPr/>
        </p:nvCxnSpPr>
        <p:spPr>
          <a:xfrm>
            <a:off x="4788024" y="3861048"/>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788025" y="3861048"/>
            <a:ext cx="1224135" cy="1872208"/>
          </a:xfrm>
          <a:prstGeom prst="line">
            <a:avLst/>
          </a:prstGeom>
          <a:ln w="19050">
            <a:solidFill>
              <a:schemeClr val="bg2">
                <a:lumMod val="25000"/>
              </a:schemeClr>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91844" y="4107855"/>
            <a:ext cx="936104" cy="461665"/>
          </a:xfrm>
          <a:prstGeom prst="rect">
            <a:avLst/>
          </a:prstGeom>
          <a:noFill/>
        </p:spPr>
        <p:txBody>
          <a:bodyPr wrap="square" rtlCol="0">
            <a:spAutoFit/>
          </a:bodyPr>
          <a:lstStyle/>
          <a:p>
            <a:r>
              <a:rPr lang="en-US" sz="2400" dirty="0" smtClean="0">
                <a:latin typeface="+mn-lt"/>
              </a:rPr>
              <a:t>Film</a:t>
            </a:r>
            <a:endParaRPr lang="el-GR" sz="2400" dirty="0">
              <a:latin typeface="+mn-lt"/>
            </a:endParaRPr>
          </a:p>
        </p:txBody>
      </p:sp>
      <p:sp>
        <p:nvSpPr>
          <p:cNvPr id="38" name="TextBox 37"/>
          <p:cNvSpPr txBox="1"/>
          <p:nvPr/>
        </p:nvSpPr>
        <p:spPr>
          <a:xfrm>
            <a:off x="1306154" y="1171602"/>
            <a:ext cx="2384648" cy="461665"/>
          </a:xfrm>
          <a:prstGeom prst="rect">
            <a:avLst/>
          </a:prstGeom>
          <a:noFill/>
        </p:spPr>
        <p:txBody>
          <a:bodyPr wrap="square" rtlCol="0">
            <a:spAutoFit/>
          </a:bodyPr>
          <a:lstStyle/>
          <a:p>
            <a:r>
              <a:rPr lang="el-GR" sz="2400" dirty="0" smtClean="0">
                <a:latin typeface="+mn-lt"/>
              </a:rPr>
              <a:t>προσπίπτουσα</a:t>
            </a:r>
            <a:endParaRPr lang="el-GR" sz="2400" dirty="0">
              <a:latin typeface="+mn-lt"/>
            </a:endParaRPr>
          </a:p>
        </p:txBody>
      </p:sp>
      <p:sp>
        <p:nvSpPr>
          <p:cNvPr id="39" name="TextBox 38"/>
          <p:cNvSpPr txBox="1"/>
          <p:nvPr/>
        </p:nvSpPr>
        <p:spPr>
          <a:xfrm>
            <a:off x="2174095" y="4993523"/>
            <a:ext cx="2384648" cy="461665"/>
          </a:xfrm>
          <a:prstGeom prst="rect">
            <a:avLst/>
          </a:prstGeom>
          <a:noFill/>
        </p:spPr>
        <p:txBody>
          <a:bodyPr wrap="square" rtlCol="0">
            <a:spAutoFit/>
          </a:bodyPr>
          <a:lstStyle/>
          <a:p>
            <a:r>
              <a:rPr lang="el-GR" sz="2400" dirty="0" smtClean="0">
                <a:latin typeface="+mn-lt"/>
              </a:rPr>
              <a:t>απορροφούμενη</a:t>
            </a:r>
            <a:endParaRPr lang="el-GR" sz="2400" dirty="0">
              <a:latin typeface="+mn-lt"/>
            </a:endParaRPr>
          </a:p>
        </p:txBody>
      </p:sp>
      <p:sp>
        <p:nvSpPr>
          <p:cNvPr id="41" name="TextBox 40"/>
          <p:cNvSpPr txBox="1"/>
          <p:nvPr/>
        </p:nvSpPr>
        <p:spPr>
          <a:xfrm>
            <a:off x="5642470" y="1966525"/>
            <a:ext cx="1974904" cy="461665"/>
          </a:xfrm>
          <a:prstGeom prst="rect">
            <a:avLst/>
          </a:prstGeom>
          <a:noFill/>
        </p:spPr>
        <p:txBody>
          <a:bodyPr wrap="square" rtlCol="0">
            <a:spAutoFit/>
          </a:bodyPr>
          <a:lstStyle/>
          <a:p>
            <a:r>
              <a:rPr lang="el-GR" sz="2400" dirty="0" smtClean="0">
                <a:latin typeface="+mn-lt"/>
              </a:rPr>
              <a:t>1</a:t>
            </a:r>
            <a:r>
              <a:rPr lang="el-GR" sz="2400" baseline="30000" dirty="0" smtClean="0">
                <a:latin typeface="+mn-lt"/>
              </a:rPr>
              <a:t>η</a:t>
            </a:r>
            <a:r>
              <a:rPr lang="el-GR" sz="2400" dirty="0" smtClean="0">
                <a:latin typeface="+mn-lt"/>
              </a:rPr>
              <a:t> ανάκλαση</a:t>
            </a:r>
            <a:endParaRPr lang="el-GR" sz="2400" dirty="0">
              <a:latin typeface="+mn-lt"/>
            </a:endParaRPr>
          </a:p>
        </p:txBody>
      </p:sp>
      <p:sp>
        <p:nvSpPr>
          <p:cNvPr id="42" name="TextBox 41"/>
          <p:cNvSpPr txBox="1"/>
          <p:nvPr/>
        </p:nvSpPr>
        <p:spPr>
          <a:xfrm>
            <a:off x="5648233" y="4514293"/>
            <a:ext cx="2384648" cy="461665"/>
          </a:xfrm>
          <a:prstGeom prst="rect">
            <a:avLst/>
          </a:prstGeom>
          <a:noFill/>
        </p:spPr>
        <p:txBody>
          <a:bodyPr wrap="square" rtlCol="0">
            <a:spAutoFit/>
          </a:bodyPr>
          <a:lstStyle/>
          <a:p>
            <a:r>
              <a:rPr lang="el-GR" sz="2400" dirty="0" smtClean="0">
                <a:latin typeface="+mn-lt"/>
              </a:rPr>
              <a:t>2</a:t>
            </a:r>
            <a:r>
              <a:rPr lang="el-GR" sz="2400" baseline="30000" dirty="0" smtClean="0">
                <a:latin typeface="+mn-lt"/>
              </a:rPr>
              <a:t>η</a:t>
            </a:r>
            <a:r>
              <a:rPr lang="el-GR" sz="2400" dirty="0" smtClean="0">
                <a:latin typeface="+mn-lt"/>
              </a:rPr>
              <a:t> ανάκλαση</a:t>
            </a:r>
            <a:endParaRPr lang="el-GR" sz="2400" dirty="0">
              <a:latin typeface="+mn-lt"/>
            </a:endParaRPr>
          </a:p>
        </p:txBody>
      </p:sp>
      <p:sp>
        <p:nvSpPr>
          <p:cNvPr id="43" name="TextBox 42"/>
          <p:cNvSpPr txBox="1"/>
          <p:nvPr/>
        </p:nvSpPr>
        <p:spPr>
          <a:xfrm>
            <a:off x="5134069" y="2751311"/>
            <a:ext cx="2315478" cy="461665"/>
          </a:xfrm>
          <a:prstGeom prst="rect">
            <a:avLst/>
          </a:prstGeom>
          <a:noFill/>
        </p:spPr>
        <p:txBody>
          <a:bodyPr wrap="square" rtlCol="0">
            <a:spAutoFit/>
          </a:bodyPr>
          <a:lstStyle/>
          <a:p>
            <a:r>
              <a:rPr lang="en-US" sz="2400" dirty="0" smtClean="0">
                <a:latin typeface="+mn-lt"/>
              </a:rPr>
              <a:t>Incident medium</a:t>
            </a:r>
            <a:endParaRPr lang="el-GR" sz="2400" dirty="0">
              <a:latin typeface="+mn-lt"/>
            </a:endParaRPr>
          </a:p>
        </p:txBody>
      </p:sp>
    </p:spTree>
    <p:extLst>
      <p:ext uri="{BB962C8B-B14F-4D97-AF65-F5344CB8AC3E}">
        <p14:creationId xmlns:p14="http://schemas.microsoft.com/office/powerpoint/2010/main" val="2258741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Σκέδαση-Διάχυση </a:t>
            </a:r>
            <a:r>
              <a:rPr lang="el-GR" sz="3200" b="0" dirty="0" smtClean="0"/>
              <a:t>(1 από 5)</a:t>
            </a:r>
            <a:endParaRPr lang="el-GR" sz="3200" b="0" dirty="0"/>
          </a:p>
        </p:txBody>
      </p:sp>
      <p:sp>
        <p:nvSpPr>
          <p:cNvPr id="3" name="Content Placeholder 2"/>
          <p:cNvSpPr>
            <a:spLocks noGrp="1"/>
          </p:cNvSpPr>
          <p:nvPr>
            <p:ph idx="1"/>
          </p:nvPr>
        </p:nvSpPr>
        <p:spPr>
          <a:xfrm>
            <a:off x="457200" y="1196752"/>
            <a:ext cx="8229600" cy="5184576"/>
          </a:xfrm>
        </p:spPr>
        <p:txBody>
          <a:bodyPr>
            <a:normAutofit/>
          </a:bodyPr>
          <a:lstStyle/>
          <a:p>
            <a:pPr marL="0" indent="0">
              <a:lnSpc>
                <a:spcPct val="114000"/>
              </a:lnSpc>
              <a:spcBef>
                <a:spcPts val="600"/>
              </a:spcBef>
              <a:buNone/>
            </a:pPr>
            <a:r>
              <a:rPr lang="el-GR" sz="2400" b="1" dirty="0" smtClean="0"/>
              <a:t>Ένα σωματίδιο χρωστικής χαρακτηρίζεται από δύο βασικές ιδιότητες</a:t>
            </a:r>
            <a:r>
              <a:rPr lang="en-US" sz="2400" b="1" dirty="0" smtClean="0"/>
              <a:t>: </a:t>
            </a:r>
          </a:p>
          <a:p>
            <a:pPr>
              <a:lnSpc>
                <a:spcPct val="114000"/>
              </a:lnSpc>
              <a:spcBef>
                <a:spcPts val="600"/>
              </a:spcBef>
              <a:buClr>
                <a:srgbClr val="820000"/>
              </a:buClr>
              <a:buFont typeface="Wingdings" panose="05000000000000000000" pitchFamily="2" charset="2"/>
              <a:buChar char="§"/>
            </a:pPr>
            <a:r>
              <a:rPr lang="el-GR" sz="2400" dirty="0" smtClean="0"/>
              <a:t>Να απορροφά και </a:t>
            </a:r>
            <a:endParaRPr lang="en-US" sz="2400" dirty="0" smtClean="0"/>
          </a:p>
          <a:p>
            <a:pPr>
              <a:lnSpc>
                <a:spcPct val="114000"/>
              </a:lnSpc>
              <a:spcBef>
                <a:spcPts val="600"/>
              </a:spcBef>
              <a:buClr>
                <a:srgbClr val="820000"/>
              </a:buClr>
              <a:buFont typeface="Wingdings" panose="05000000000000000000" pitchFamily="2" charset="2"/>
              <a:buChar char="§"/>
            </a:pPr>
            <a:r>
              <a:rPr lang="el-GR" sz="2400" dirty="0" smtClean="0"/>
              <a:t>Να σκεδάζει την ηλεκτρομαγνητική ακτινοβολία. </a:t>
            </a:r>
            <a:endParaRPr lang="en-US" sz="2400" dirty="0" smtClean="0"/>
          </a:p>
          <a:p>
            <a:pPr marL="0" indent="0">
              <a:lnSpc>
                <a:spcPct val="114000"/>
              </a:lnSpc>
              <a:spcBef>
                <a:spcPts val="600"/>
              </a:spcBef>
              <a:buNone/>
            </a:pPr>
            <a:r>
              <a:rPr lang="el-GR" sz="2400" dirty="0" smtClean="0"/>
              <a:t>Οι δύο αυτές ιδιότητες εκδηλώνονται ταυτόχρονα. </a:t>
            </a:r>
            <a:endParaRPr lang="en-US" sz="2400" dirty="0" smtClean="0"/>
          </a:p>
          <a:p>
            <a:pPr marL="0" indent="0">
              <a:lnSpc>
                <a:spcPct val="114000"/>
              </a:lnSpc>
              <a:spcBef>
                <a:spcPts val="600"/>
              </a:spcBef>
              <a:buNone/>
            </a:pPr>
            <a:r>
              <a:rPr lang="el-GR" sz="2400" dirty="0" smtClean="0"/>
              <a:t>Από το προσπίπτον φως, ορισμένα μήκη κύματος απορροφώνται, ενώ όσα δεν απορροφώνται, σκεδάζονται προς όλες τις διευθύνσεις, λόγω της διαφορετικής τιμής του δείκτη διάθλασης του οργανικού μέσου και των κόκκων της χρωστικής. </a:t>
            </a:r>
            <a:endParaRPr lang="en-US" sz="24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798372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Σκέδαση-Διάχυση </a:t>
            </a:r>
            <a:r>
              <a:rPr lang="el-GR" sz="3200" b="0" dirty="0" smtClean="0"/>
              <a:t>(</a:t>
            </a:r>
            <a:r>
              <a:rPr lang="en-US" sz="3200" b="0" dirty="0" smtClean="0"/>
              <a:t>2</a:t>
            </a:r>
            <a:r>
              <a:rPr lang="el-GR" sz="3200" b="0" dirty="0" smtClean="0"/>
              <a:t> από 5)</a:t>
            </a:r>
            <a:endParaRPr lang="el-GR" sz="3200" b="0" dirty="0"/>
          </a:p>
        </p:txBody>
      </p:sp>
      <p:sp>
        <p:nvSpPr>
          <p:cNvPr id="3" name="Content Placeholder 2"/>
          <p:cNvSpPr>
            <a:spLocks noGrp="1"/>
          </p:cNvSpPr>
          <p:nvPr>
            <p:ph idx="1"/>
          </p:nvPr>
        </p:nvSpPr>
        <p:spPr>
          <a:xfrm>
            <a:off x="457200" y="1196752"/>
            <a:ext cx="8229600" cy="5184576"/>
          </a:xfrm>
        </p:spPr>
        <p:txBody>
          <a:bodyPr>
            <a:normAutofit/>
          </a:bodyPr>
          <a:lstStyle/>
          <a:p>
            <a:pPr marL="0" indent="0">
              <a:lnSpc>
                <a:spcPct val="114000"/>
              </a:lnSpc>
              <a:spcBef>
                <a:spcPts val="600"/>
              </a:spcBef>
              <a:buNone/>
            </a:pPr>
            <a:r>
              <a:rPr lang="el-GR" sz="2400" dirty="0" smtClean="0"/>
              <a:t>Στη </a:t>
            </a:r>
            <a:r>
              <a:rPr lang="el-GR" sz="2400" b="1" dirty="0" smtClean="0">
                <a:solidFill>
                  <a:srgbClr val="820000"/>
                </a:solidFill>
              </a:rPr>
              <a:t>επόμενη διαφάνεια </a:t>
            </a:r>
            <a:r>
              <a:rPr lang="el-GR" sz="2400" dirty="0" smtClean="0"/>
              <a:t>αναπαρίσταται με έναν πολύ γενικό και απλοποιημένο τρόπο η διαδρομή της ηλεκτρομαγνητικής  ακτινοβολίας στο εσωτερικό ενός χρωματικού στρώματος. </a:t>
            </a:r>
            <a:endParaRPr lang="en-US" sz="2400" dirty="0" smtClean="0"/>
          </a:p>
          <a:p>
            <a:pPr marL="0" indent="0">
              <a:lnSpc>
                <a:spcPct val="114000"/>
              </a:lnSpc>
              <a:spcBef>
                <a:spcPts val="1200"/>
              </a:spcBef>
              <a:buNone/>
            </a:pPr>
            <a:r>
              <a:rPr lang="el-GR" sz="2400" dirty="0" smtClean="0"/>
              <a:t>Η ακτινοβολία παρουσιάζεται ως μια ακτίνα η οποία εισέρχεται στο χρωματικό στρώμα, συναντά έναν πρώτο κόκκο χρωστικής, αλλάζει διεύθυνση διάδοσης μέχρι να σκεδαστεί εκ νέου από έναν δεύτερο κ.ο.κ, ώσπου τελικά να εξέλθει από το χρωματικό στρώμα. </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404096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Σκέδαση-Διάχυση </a:t>
            </a:r>
            <a:r>
              <a:rPr lang="el-GR" sz="3200" b="0" dirty="0" smtClean="0"/>
              <a:t>(3 </a:t>
            </a:r>
            <a:r>
              <a:rPr lang="el-GR" sz="3200" b="0" dirty="0"/>
              <a:t>από </a:t>
            </a:r>
            <a:r>
              <a:rPr lang="el-GR" sz="3200" b="0" dirty="0" smtClean="0"/>
              <a:t>5)</a:t>
            </a:r>
            <a:endParaRPr lang="el-GR" sz="3200" b="0" dirty="0"/>
          </a:p>
        </p:txBody>
      </p:sp>
      <p:cxnSp>
        <p:nvCxnSpPr>
          <p:cNvPr id="91" name="Straight Arrow Connector 90"/>
          <p:cNvCxnSpPr/>
          <p:nvPr/>
        </p:nvCxnSpPr>
        <p:spPr>
          <a:xfrm flipH="1" flipV="1">
            <a:off x="2742222" y="3646880"/>
            <a:ext cx="439883" cy="246304"/>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3568" y="2699024"/>
            <a:ext cx="73240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244552" y="281693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Oval 9"/>
          <p:cNvSpPr/>
          <p:nvPr/>
        </p:nvSpPr>
        <p:spPr>
          <a:xfrm>
            <a:off x="2890156" y="285293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Oval 10"/>
          <p:cNvSpPr/>
          <p:nvPr/>
        </p:nvSpPr>
        <p:spPr>
          <a:xfrm>
            <a:off x="3506848" y="2888940"/>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Oval 11"/>
          <p:cNvSpPr/>
          <p:nvPr/>
        </p:nvSpPr>
        <p:spPr>
          <a:xfrm>
            <a:off x="4073352" y="2924380"/>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Oval 12"/>
          <p:cNvSpPr/>
          <p:nvPr/>
        </p:nvSpPr>
        <p:spPr>
          <a:xfrm>
            <a:off x="4638564" y="296038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Oval 13"/>
          <p:cNvSpPr/>
          <p:nvPr/>
        </p:nvSpPr>
        <p:spPr>
          <a:xfrm>
            <a:off x="5415372" y="291218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Oval 14"/>
          <p:cNvSpPr/>
          <p:nvPr/>
        </p:nvSpPr>
        <p:spPr>
          <a:xfrm>
            <a:off x="5991436" y="297810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Oval 16"/>
          <p:cNvSpPr/>
          <p:nvPr/>
        </p:nvSpPr>
        <p:spPr>
          <a:xfrm>
            <a:off x="6927540" y="293104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Oval 17"/>
          <p:cNvSpPr/>
          <p:nvPr/>
        </p:nvSpPr>
        <p:spPr>
          <a:xfrm>
            <a:off x="7791636" y="292494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Oval 18"/>
          <p:cNvSpPr/>
          <p:nvPr/>
        </p:nvSpPr>
        <p:spPr>
          <a:xfrm>
            <a:off x="7359588" y="295372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Oval 19"/>
          <p:cNvSpPr/>
          <p:nvPr/>
        </p:nvSpPr>
        <p:spPr>
          <a:xfrm>
            <a:off x="1756152" y="321297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Oval 20"/>
          <p:cNvSpPr/>
          <p:nvPr/>
        </p:nvSpPr>
        <p:spPr>
          <a:xfrm>
            <a:off x="2535052" y="3248980"/>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Oval 21"/>
          <p:cNvSpPr/>
          <p:nvPr/>
        </p:nvSpPr>
        <p:spPr>
          <a:xfrm>
            <a:off x="3255132" y="332098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Oval 22"/>
          <p:cNvSpPr/>
          <p:nvPr/>
        </p:nvSpPr>
        <p:spPr>
          <a:xfrm>
            <a:off x="3884948" y="335699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4" name="Oval 23"/>
          <p:cNvSpPr/>
          <p:nvPr/>
        </p:nvSpPr>
        <p:spPr>
          <a:xfrm>
            <a:off x="4378152" y="339299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5" name="Oval 24"/>
          <p:cNvSpPr/>
          <p:nvPr/>
        </p:nvSpPr>
        <p:spPr>
          <a:xfrm>
            <a:off x="5030848" y="328498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 name="Oval 25"/>
          <p:cNvSpPr/>
          <p:nvPr/>
        </p:nvSpPr>
        <p:spPr>
          <a:xfrm>
            <a:off x="5631396" y="347663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8" name="Oval 27"/>
          <p:cNvSpPr/>
          <p:nvPr/>
        </p:nvSpPr>
        <p:spPr>
          <a:xfrm>
            <a:off x="6524208" y="345455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9" name="Oval 28"/>
          <p:cNvSpPr/>
          <p:nvPr/>
        </p:nvSpPr>
        <p:spPr>
          <a:xfrm>
            <a:off x="7270860" y="335699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0" name="Oval 29"/>
          <p:cNvSpPr/>
          <p:nvPr/>
        </p:nvSpPr>
        <p:spPr>
          <a:xfrm>
            <a:off x="6927540" y="332098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1" name="Oval 30"/>
          <p:cNvSpPr/>
          <p:nvPr/>
        </p:nvSpPr>
        <p:spPr>
          <a:xfrm>
            <a:off x="1662476" y="356323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3" name="Oval 32"/>
          <p:cNvSpPr/>
          <p:nvPr/>
        </p:nvSpPr>
        <p:spPr>
          <a:xfrm>
            <a:off x="2134676" y="349055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4" name="Oval 33"/>
          <p:cNvSpPr/>
          <p:nvPr/>
        </p:nvSpPr>
        <p:spPr>
          <a:xfrm>
            <a:off x="3158952" y="357894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5" name="Oval 34"/>
          <p:cNvSpPr/>
          <p:nvPr/>
        </p:nvSpPr>
        <p:spPr>
          <a:xfrm>
            <a:off x="3724164" y="365648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6" name="Oval 35"/>
          <p:cNvSpPr/>
          <p:nvPr/>
        </p:nvSpPr>
        <p:spPr>
          <a:xfrm>
            <a:off x="2062668" y="381496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7" name="Oval 36"/>
          <p:cNvSpPr/>
          <p:nvPr/>
        </p:nvSpPr>
        <p:spPr>
          <a:xfrm>
            <a:off x="4349240" y="369802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8" name="Oval 37"/>
          <p:cNvSpPr/>
          <p:nvPr/>
        </p:nvSpPr>
        <p:spPr>
          <a:xfrm>
            <a:off x="4943364" y="377897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9" name="Oval 38"/>
          <p:cNvSpPr/>
          <p:nvPr/>
        </p:nvSpPr>
        <p:spPr>
          <a:xfrm>
            <a:off x="5495044" y="384431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0" name="Oval 39"/>
          <p:cNvSpPr/>
          <p:nvPr/>
        </p:nvSpPr>
        <p:spPr>
          <a:xfrm>
            <a:off x="2795904" y="3916320"/>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2" name="Oval 41"/>
          <p:cNvSpPr/>
          <p:nvPr/>
        </p:nvSpPr>
        <p:spPr>
          <a:xfrm>
            <a:off x="4494548" y="408912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3" name="Oval 42"/>
          <p:cNvSpPr/>
          <p:nvPr/>
        </p:nvSpPr>
        <p:spPr>
          <a:xfrm>
            <a:off x="5176156" y="412512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6" name="Oval 45"/>
          <p:cNvSpPr/>
          <p:nvPr/>
        </p:nvSpPr>
        <p:spPr>
          <a:xfrm>
            <a:off x="6370696" y="396395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7" name="Oval 46"/>
          <p:cNvSpPr/>
          <p:nvPr/>
        </p:nvSpPr>
        <p:spPr>
          <a:xfrm>
            <a:off x="6999548" y="3945100"/>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8" name="Oval 47"/>
          <p:cNvSpPr/>
          <p:nvPr/>
        </p:nvSpPr>
        <p:spPr>
          <a:xfrm>
            <a:off x="6678224" y="388968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9" name="Oval 48"/>
          <p:cNvSpPr/>
          <p:nvPr/>
        </p:nvSpPr>
        <p:spPr>
          <a:xfrm>
            <a:off x="7367252" y="3821080"/>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0" name="Oval 49"/>
          <p:cNvSpPr/>
          <p:nvPr/>
        </p:nvSpPr>
        <p:spPr>
          <a:xfrm>
            <a:off x="7719628" y="3464440"/>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1" name="Oval 50"/>
          <p:cNvSpPr/>
          <p:nvPr/>
        </p:nvSpPr>
        <p:spPr>
          <a:xfrm>
            <a:off x="2518332" y="426419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2" name="Oval 51"/>
          <p:cNvSpPr/>
          <p:nvPr/>
        </p:nvSpPr>
        <p:spPr>
          <a:xfrm>
            <a:off x="4342148" y="445871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3" name="Oval 52"/>
          <p:cNvSpPr/>
          <p:nvPr/>
        </p:nvSpPr>
        <p:spPr>
          <a:xfrm>
            <a:off x="3920952" y="434668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4" name="Oval 53"/>
          <p:cNvSpPr/>
          <p:nvPr/>
        </p:nvSpPr>
        <p:spPr>
          <a:xfrm>
            <a:off x="1869455" y="286321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5" name="Oval 54"/>
          <p:cNvSpPr/>
          <p:nvPr/>
        </p:nvSpPr>
        <p:spPr>
          <a:xfrm>
            <a:off x="1744956" y="394510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7" name="Oval 56"/>
          <p:cNvSpPr/>
          <p:nvPr/>
        </p:nvSpPr>
        <p:spPr>
          <a:xfrm>
            <a:off x="2329748" y="402874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0" name="Oval 59"/>
          <p:cNvSpPr/>
          <p:nvPr/>
        </p:nvSpPr>
        <p:spPr>
          <a:xfrm>
            <a:off x="2554336" y="370184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1" name="Oval 60"/>
          <p:cNvSpPr/>
          <p:nvPr/>
        </p:nvSpPr>
        <p:spPr>
          <a:xfrm>
            <a:off x="2881672" y="423235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2" name="Oval 61"/>
          <p:cNvSpPr/>
          <p:nvPr/>
        </p:nvSpPr>
        <p:spPr>
          <a:xfrm>
            <a:off x="3647628" y="424477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4" name="Oval 63"/>
          <p:cNvSpPr/>
          <p:nvPr/>
        </p:nvSpPr>
        <p:spPr>
          <a:xfrm>
            <a:off x="5776048" y="445732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5" name="Oval 64"/>
          <p:cNvSpPr/>
          <p:nvPr/>
        </p:nvSpPr>
        <p:spPr>
          <a:xfrm>
            <a:off x="3194956" y="448253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6" name="Oval 65"/>
          <p:cNvSpPr/>
          <p:nvPr/>
        </p:nvSpPr>
        <p:spPr>
          <a:xfrm>
            <a:off x="3691296" y="456064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7" name="Oval 66"/>
          <p:cNvSpPr/>
          <p:nvPr/>
        </p:nvSpPr>
        <p:spPr>
          <a:xfrm>
            <a:off x="6099448" y="442271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8" name="Oval 67"/>
          <p:cNvSpPr/>
          <p:nvPr/>
        </p:nvSpPr>
        <p:spPr>
          <a:xfrm>
            <a:off x="6606216" y="445732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9" name="Oval 68"/>
          <p:cNvSpPr/>
          <p:nvPr/>
        </p:nvSpPr>
        <p:spPr>
          <a:xfrm>
            <a:off x="7071556" y="447092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0" name="Oval 69"/>
          <p:cNvSpPr/>
          <p:nvPr/>
        </p:nvSpPr>
        <p:spPr>
          <a:xfrm>
            <a:off x="7439260" y="432208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1" name="Oval 70"/>
          <p:cNvSpPr/>
          <p:nvPr/>
        </p:nvSpPr>
        <p:spPr>
          <a:xfrm>
            <a:off x="7768820" y="406035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2" name="Oval 71"/>
          <p:cNvSpPr/>
          <p:nvPr/>
        </p:nvSpPr>
        <p:spPr>
          <a:xfrm>
            <a:off x="4786436" y="4638188"/>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3" name="Oval 72"/>
          <p:cNvSpPr/>
          <p:nvPr/>
        </p:nvSpPr>
        <p:spPr>
          <a:xfrm>
            <a:off x="4146928" y="479715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4" name="Oval 73"/>
          <p:cNvSpPr/>
          <p:nvPr/>
        </p:nvSpPr>
        <p:spPr>
          <a:xfrm>
            <a:off x="3419364" y="4874692"/>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5" name="Oval 74"/>
          <p:cNvSpPr/>
          <p:nvPr/>
        </p:nvSpPr>
        <p:spPr>
          <a:xfrm>
            <a:off x="2063664" y="4578380"/>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6" name="Oval 75"/>
          <p:cNvSpPr/>
          <p:nvPr/>
        </p:nvSpPr>
        <p:spPr>
          <a:xfrm>
            <a:off x="2693368" y="483315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7" name="Oval 76"/>
          <p:cNvSpPr/>
          <p:nvPr/>
        </p:nvSpPr>
        <p:spPr>
          <a:xfrm>
            <a:off x="2044804" y="425640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8" name="Straight Arrow Connector 77"/>
          <p:cNvCxnSpPr/>
          <p:nvPr/>
        </p:nvCxnSpPr>
        <p:spPr>
          <a:xfrm flipH="1">
            <a:off x="6649224" y="2198632"/>
            <a:ext cx="278316" cy="432048"/>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5991436" y="3391088"/>
            <a:ext cx="167302" cy="243096"/>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6289726" y="2953724"/>
            <a:ext cx="170304" cy="268596"/>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5692397" y="3834400"/>
            <a:ext cx="167302" cy="243096"/>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5425615" y="4215620"/>
            <a:ext cx="167302" cy="243096"/>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4858444" y="4359527"/>
            <a:ext cx="411628" cy="123009"/>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4141507" y="4171510"/>
            <a:ext cx="447718" cy="116960"/>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3455368" y="3975840"/>
            <a:ext cx="447718" cy="116960"/>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2099668" y="3300713"/>
            <a:ext cx="449502" cy="248363"/>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1608428" y="3050116"/>
            <a:ext cx="369447" cy="195700"/>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683568" y="2543556"/>
            <a:ext cx="729506" cy="392224"/>
          </a:xfrm>
          <a:prstGeom prst="straightConnector1">
            <a:avLst/>
          </a:prstGeom>
          <a:ln w="25400">
            <a:solidFill>
              <a:srgbClr val="820000"/>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822140" y="5252416"/>
            <a:ext cx="7488832" cy="707886"/>
          </a:xfrm>
          <a:prstGeom prst="rect">
            <a:avLst/>
          </a:prstGeom>
          <a:noFill/>
        </p:spPr>
        <p:txBody>
          <a:bodyPr wrap="square" rtlCol="0">
            <a:spAutoFit/>
          </a:bodyPr>
          <a:lstStyle/>
          <a:p>
            <a:r>
              <a:rPr lang="el-GR" sz="2000" dirty="0" smtClean="0">
                <a:latin typeface="+mn-lt"/>
              </a:rPr>
              <a:t>Απλοποιημένη αναπαράσταση της διαδρομής της ηλεκτρομαγνητικής ακτινοβολίας στο εσωτερικό του χρωματικού στρώματος.</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92" name="Rectangle 91"/>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Sun 2"/>
          <p:cNvSpPr/>
          <p:nvPr/>
        </p:nvSpPr>
        <p:spPr>
          <a:xfrm rot="20397010">
            <a:off x="6315285" y="2615675"/>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4" name="Sun 93"/>
          <p:cNvSpPr/>
          <p:nvPr/>
        </p:nvSpPr>
        <p:spPr>
          <a:xfrm rot="20730882">
            <a:off x="5987767" y="3105165"/>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7" name="Sun 96"/>
          <p:cNvSpPr/>
          <p:nvPr/>
        </p:nvSpPr>
        <p:spPr>
          <a:xfrm rot="20501891">
            <a:off x="5683840" y="3538480"/>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Sun 97"/>
          <p:cNvSpPr/>
          <p:nvPr/>
        </p:nvSpPr>
        <p:spPr>
          <a:xfrm rot="20507327">
            <a:off x="5405805" y="3956539"/>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9" name="Sun 98"/>
          <p:cNvSpPr/>
          <p:nvPr/>
        </p:nvSpPr>
        <p:spPr>
          <a:xfrm rot="20441416">
            <a:off x="5143965" y="4335177"/>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0" name="Sun 99"/>
          <p:cNvSpPr/>
          <p:nvPr/>
        </p:nvSpPr>
        <p:spPr>
          <a:xfrm rot="20150475">
            <a:off x="4474087" y="4126539"/>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3" name="Sun 102"/>
          <p:cNvSpPr/>
          <p:nvPr/>
        </p:nvSpPr>
        <p:spPr>
          <a:xfrm rot="20894905">
            <a:off x="2367214" y="3389746"/>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4" name="Sun 103"/>
          <p:cNvSpPr/>
          <p:nvPr/>
        </p:nvSpPr>
        <p:spPr>
          <a:xfrm rot="20235738">
            <a:off x="3795748" y="3936812"/>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5" name="Sun 104"/>
          <p:cNvSpPr/>
          <p:nvPr/>
        </p:nvSpPr>
        <p:spPr>
          <a:xfrm rot="20169621">
            <a:off x="3141989" y="3758951"/>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6" name="Sun 105"/>
          <p:cNvSpPr/>
          <p:nvPr/>
        </p:nvSpPr>
        <p:spPr>
          <a:xfrm rot="20894905">
            <a:off x="1844004" y="3108703"/>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7" name="Sun 106"/>
          <p:cNvSpPr/>
          <p:nvPr/>
        </p:nvSpPr>
        <p:spPr>
          <a:xfrm rot="20894905">
            <a:off x="1289679" y="2812099"/>
            <a:ext cx="489852" cy="391096"/>
          </a:xfrm>
          <a:prstGeom prst="sun">
            <a:avLst>
              <a:gd name="adj" fmla="val 46875"/>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0" name="Oval 109"/>
          <p:cNvSpPr/>
          <p:nvPr/>
        </p:nvSpPr>
        <p:spPr>
          <a:xfrm>
            <a:off x="6515266" y="2766313"/>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1" name="Oval 110"/>
          <p:cNvSpPr/>
          <p:nvPr/>
        </p:nvSpPr>
        <p:spPr>
          <a:xfrm>
            <a:off x="6196689" y="3257841"/>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2" name="Oval 111"/>
          <p:cNvSpPr/>
          <p:nvPr/>
        </p:nvSpPr>
        <p:spPr>
          <a:xfrm>
            <a:off x="5885123" y="3688666"/>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3" name="Oval 112"/>
          <p:cNvSpPr/>
          <p:nvPr/>
        </p:nvSpPr>
        <p:spPr>
          <a:xfrm>
            <a:off x="5612694" y="4111527"/>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4" name="Oval 113"/>
          <p:cNvSpPr/>
          <p:nvPr/>
        </p:nvSpPr>
        <p:spPr>
          <a:xfrm>
            <a:off x="5352887" y="4494721"/>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5" name="Oval 114"/>
          <p:cNvSpPr/>
          <p:nvPr/>
        </p:nvSpPr>
        <p:spPr>
          <a:xfrm>
            <a:off x="4683009" y="4277211"/>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6" name="Oval 115"/>
          <p:cNvSpPr/>
          <p:nvPr/>
        </p:nvSpPr>
        <p:spPr>
          <a:xfrm>
            <a:off x="4005589" y="409210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7" name="Oval 116"/>
          <p:cNvSpPr/>
          <p:nvPr/>
        </p:nvSpPr>
        <p:spPr>
          <a:xfrm>
            <a:off x="3347356" y="3915857"/>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8" name="Oval 117"/>
          <p:cNvSpPr/>
          <p:nvPr/>
        </p:nvSpPr>
        <p:spPr>
          <a:xfrm>
            <a:off x="2590340" y="3539464"/>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9" name="Oval 118"/>
          <p:cNvSpPr/>
          <p:nvPr/>
        </p:nvSpPr>
        <p:spPr>
          <a:xfrm>
            <a:off x="2047601" y="3257841"/>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0" name="Oval 119"/>
          <p:cNvSpPr/>
          <p:nvPr/>
        </p:nvSpPr>
        <p:spPr>
          <a:xfrm>
            <a:off x="1498601" y="2971643"/>
            <a:ext cx="72008" cy="720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90473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500"/>
                                  </p:stCondLst>
                                  <p:childTnLst>
                                    <p:set>
                                      <p:cBhvr>
                                        <p:cTn id="6" dur="1" fill="hold">
                                          <p:stCondLst>
                                            <p:cond delay="0"/>
                                          </p:stCondLst>
                                        </p:cTn>
                                        <p:tgtEl>
                                          <p:spTgt spid="78"/>
                                        </p:tgtEl>
                                        <p:attrNameLst>
                                          <p:attrName>style.visibility</p:attrName>
                                        </p:attrNameLst>
                                      </p:cBhvr>
                                      <p:to>
                                        <p:strVal val="visible"/>
                                      </p:to>
                                    </p:set>
                                    <p:animEffect transition="in" filter="strips(downLeft)">
                                      <p:cBhvr>
                                        <p:cTn id="7" dur="500"/>
                                        <p:tgtEl>
                                          <p:spTgt spid="78"/>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18" presetClass="entr" presetSubtype="12" fill="hold" nodeType="withEffect">
                                  <p:stCondLst>
                                    <p:cond delay="1000"/>
                                  </p:stCondLst>
                                  <p:childTnLst>
                                    <p:set>
                                      <p:cBhvr>
                                        <p:cTn id="14" dur="1" fill="hold">
                                          <p:stCondLst>
                                            <p:cond delay="0"/>
                                          </p:stCondLst>
                                        </p:cTn>
                                        <p:tgtEl>
                                          <p:spTgt spid="82"/>
                                        </p:tgtEl>
                                        <p:attrNameLst>
                                          <p:attrName>style.visibility</p:attrName>
                                        </p:attrNameLst>
                                      </p:cBhvr>
                                      <p:to>
                                        <p:strVal val="visible"/>
                                      </p:to>
                                    </p:set>
                                    <p:animEffect transition="in" filter="strips(downLeft)">
                                      <p:cBhvr>
                                        <p:cTn id="15" dur="500"/>
                                        <p:tgtEl>
                                          <p:spTgt spid="82"/>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ppt_w</p:attrName>
                                        </p:attrNameLst>
                                      </p:cBhvr>
                                      <p:tavLst>
                                        <p:tav tm="0">
                                          <p:val>
                                            <p:fltVal val="0"/>
                                          </p:val>
                                        </p:tav>
                                        <p:tav tm="100000">
                                          <p:val>
                                            <p:strVal val="#ppt_w"/>
                                          </p:val>
                                        </p:tav>
                                      </p:tavLst>
                                    </p:anim>
                                    <p:anim calcmode="lin" valueType="num">
                                      <p:cBhvr>
                                        <p:cTn id="20" dur="500" fill="hold"/>
                                        <p:tgtEl>
                                          <p:spTgt spid="94"/>
                                        </p:tgtEl>
                                        <p:attrNameLst>
                                          <p:attrName>ppt_h</p:attrName>
                                        </p:attrNameLst>
                                      </p:cBhvr>
                                      <p:tavLst>
                                        <p:tav tm="0">
                                          <p:val>
                                            <p:fltVal val="0"/>
                                          </p:val>
                                        </p:tav>
                                        <p:tav tm="100000">
                                          <p:val>
                                            <p:strVal val="#ppt_h"/>
                                          </p:val>
                                        </p:tav>
                                      </p:tavLst>
                                    </p:anim>
                                  </p:childTnLst>
                                </p:cTn>
                              </p:par>
                              <p:par>
                                <p:cTn id="21" presetID="18" presetClass="entr" presetSubtype="12" fill="hold" nodeType="withEffect">
                                  <p:stCondLst>
                                    <p:cond delay="1000"/>
                                  </p:stCondLst>
                                  <p:childTnLst>
                                    <p:set>
                                      <p:cBhvr>
                                        <p:cTn id="22" dur="1" fill="hold">
                                          <p:stCondLst>
                                            <p:cond delay="0"/>
                                          </p:stCondLst>
                                        </p:cTn>
                                        <p:tgtEl>
                                          <p:spTgt spid="80"/>
                                        </p:tgtEl>
                                        <p:attrNameLst>
                                          <p:attrName>style.visibility</p:attrName>
                                        </p:attrNameLst>
                                      </p:cBhvr>
                                      <p:to>
                                        <p:strVal val="visible"/>
                                      </p:to>
                                    </p:set>
                                    <p:animEffect transition="in" filter="strips(downLeft)">
                                      <p:cBhvr>
                                        <p:cTn id="23" dur="500"/>
                                        <p:tgtEl>
                                          <p:spTgt spid="80"/>
                                        </p:tgtEl>
                                      </p:cBhvr>
                                    </p:animEffect>
                                  </p:childTnLst>
                                </p:cTn>
                              </p:par>
                            </p:childTnLst>
                          </p:cTn>
                        </p:par>
                        <p:par>
                          <p:cTn id="24" fill="hold">
                            <p:stCondLst>
                              <p:cond delay="4000"/>
                            </p:stCondLst>
                            <p:childTnLst>
                              <p:par>
                                <p:cTn id="25" presetID="23" presetClass="entr" presetSubtype="16" fill="hold" grpId="0" nodeType="after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fltVal val="0"/>
                                          </p:val>
                                        </p:tav>
                                        <p:tav tm="100000">
                                          <p:val>
                                            <p:strVal val="#ppt_w"/>
                                          </p:val>
                                        </p:tav>
                                      </p:tavLst>
                                    </p:anim>
                                    <p:anim calcmode="lin" valueType="num">
                                      <p:cBhvr>
                                        <p:cTn id="28" dur="500" fill="hold"/>
                                        <p:tgtEl>
                                          <p:spTgt spid="97"/>
                                        </p:tgtEl>
                                        <p:attrNameLst>
                                          <p:attrName>ppt_h</p:attrName>
                                        </p:attrNameLst>
                                      </p:cBhvr>
                                      <p:tavLst>
                                        <p:tav tm="0">
                                          <p:val>
                                            <p:fltVal val="0"/>
                                          </p:val>
                                        </p:tav>
                                        <p:tav tm="100000">
                                          <p:val>
                                            <p:strVal val="#ppt_h"/>
                                          </p:val>
                                        </p:tav>
                                      </p:tavLst>
                                    </p:anim>
                                  </p:childTnLst>
                                </p:cTn>
                              </p:par>
                              <p:par>
                                <p:cTn id="29" presetID="18" presetClass="entr" presetSubtype="12" fill="hold" nodeType="withEffect">
                                  <p:stCondLst>
                                    <p:cond delay="1000"/>
                                  </p:stCondLst>
                                  <p:childTnLst>
                                    <p:set>
                                      <p:cBhvr>
                                        <p:cTn id="30" dur="1" fill="hold">
                                          <p:stCondLst>
                                            <p:cond delay="0"/>
                                          </p:stCondLst>
                                        </p:cTn>
                                        <p:tgtEl>
                                          <p:spTgt spid="85"/>
                                        </p:tgtEl>
                                        <p:attrNameLst>
                                          <p:attrName>style.visibility</p:attrName>
                                        </p:attrNameLst>
                                      </p:cBhvr>
                                      <p:to>
                                        <p:strVal val="visible"/>
                                      </p:to>
                                    </p:set>
                                    <p:animEffect transition="in" filter="strips(downLeft)">
                                      <p:cBhvr>
                                        <p:cTn id="31" dur="500"/>
                                        <p:tgtEl>
                                          <p:spTgt spid="85"/>
                                        </p:tgtEl>
                                      </p:cBhvr>
                                    </p:animEffect>
                                  </p:childTnLst>
                                </p:cTn>
                              </p:par>
                            </p:childTnLst>
                          </p:cTn>
                        </p:par>
                        <p:par>
                          <p:cTn id="32" fill="hold">
                            <p:stCondLst>
                              <p:cond delay="5500"/>
                            </p:stCondLst>
                            <p:childTnLst>
                              <p:par>
                                <p:cTn id="33" presetID="23" presetClass="entr" presetSubtype="16" fill="hold" grpId="0" nodeType="afterEffect">
                                  <p:stCondLst>
                                    <p:cond delay="500"/>
                                  </p:stCondLst>
                                  <p:childTnLst>
                                    <p:set>
                                      <p:cBhvr>
                                        <p:cTn id="34" dur="1" fill="hold">
                                          <p:stCondLst>
                                            <p:cond delay="0"/>
                                          </p:stCondLst>
                                        </p:cTn>
                                        <p:tgtEl>
                                          <p:spTgt spid="98"/>
                                        </p:tgtEl>
                                        <p:attrNameLst>
                                          <p:attrName>style.visibility</p:attrName>
                                        </p:attrNameLst>
                                      </p:cBhvr>
                                      <p:to>
                                        <p:strVal val="visible"/>
                                      </p:to>
                                    </p:set>
                                    <p:anim calcmode="lin" valueType="num">
                                      <p:cBhvr>
                                        <p:cTn id="35" dur="500" fill="hold"/>
                                        <p:tgtEl>
                                          <p:spTgt spid="98"/>
                                        </p:tgtEl>
                                        <p:attrNameLst>
                                          <p:attrName>ppt_w</p:attrName>
                                        </p:attrNameLst>
                                      </p:cBhvr>
                                      <p:tavLst>
                                        <p:tav tm="0">
                                          <p:val>
                                            <p:fltVal val="0"/>
                                          </p:val>
                                        </p:tav>
                                        <p:tav tm="100000">
                                          <p:val>
                                            <p:strVal val="#ppt_w"/>
                                          </p:val>
                                        </p:tav>
                                      </p:tavLst>
                                    </p:anim>
                                    <p:anim calcmode="lin" valueType="num">
                                      <p:cBhvr>
                                        <p:cTn id="36" dur="500" fill="hold"/>
                                        <p:tgtEl>
                                          <p:spTgt spid="98"/>
                                        </p:tgtEl>
                                        <p:attrNameLst>
                                          <p:attrName>ppt_h</p:attrName>
                                        </p:attrNameLst>
                                      </p:cBhvr>
                                      <p:tavLst>
                                        <p:tav tm="0">
                                          <p:val>
                                            <p:fltVal val="0"/>
                                          </p:val>
                                        </p:tav>
                                        <p:tav tm="100000">
                                          <p:val>
                                            <p:strVal val="#ppt_h"/>
                                          </p:val>
                                        </p:tav>
                                      </p:tavLst>
                                    </p:anim>
                                  </p:childTnLst>
                                </p:cTn>
                              </p:par>
                              <p:par>
                                <p:cTn id="37" presetID="18" presetClass="entr" presetSubtype="12" fill="hold" nodeType="withEffect">
                                  <p:stCondLst>
                                    <p:cond delay="1000"/>
                                  </p:stCondLst>
                                  <p:childTnLst>
                                    <p:set>
                                      <p:cBhvr>
                                        <p:cTn id="38" dur="1" fill="hold">
                                          <p:stCondLst>
                                            <p:cond delay="0"/>
                                          </p:stCondLst>
                                        </p:cTn>
                                        <p:tgtEl>
                                          <p:spTgt spid="86"/>
                                        </p:tgtEl>
                                        <p:attrNameLst>
                                          <p:attrName>style.visibility</p:attrName>
                                        </p:attrNameLst>
                                      </p:cBhvr>
                                      <p:to>
                                        <p:strVal val="visible"/>
                                      </p:to>
                                    </p:set>
                                    <p:animEffect transition="in" filter="strips(downLeft)">
                                      <p:cBhvr>
                                        <p:cTn id="39" dur="500"/>
                                        <p:tgtEl>
                                          <p:spTgt spid="86"/>
                                        </p:tgtEl>
                                      </p:cBhvr>
                                    </p:animEffect>
                                  </p:childTnLst>
                                </p:cTn>
                              </p:par>
                            </p:childTnLst>
                          </p:cTn>
                        </p:par>
                        <p:par>
                          <p:cTn id="40" fill="hold">
                            <p:stCondLst>
                              <p:cond delay="7000"/>
                            </p:stCondLst>
                            <p:childTnLst>
                              <p:par>
                                <p:cTn id="41" presetID="23" presetClass="entr" presetSubtype="16" fill="hold" grpId="0" nodeType="afterEffect">
                                  <p:stCondLst>
                                    <p:cond delay="500"/>
                                  </p:stCondLst>
                                  <p:childTnLst>
                                    <p:set>
                                      <p:cBhvr>
                                        <p:cTn id="42" dur="1" fill="hold">
                                          <p:stCondLst>
                                            <p:cond delay="0"/>
                                          </p:stCondLst>
                                        </p:cTn>
                                        <p:tgtEl>
                                          <p:spTgt spid="99"/>
                                        </p:tgtEl>
                                        <p:attrNameLst>
                                          <p:attrName>style.visibility</p:attrName>
                                        </p:attrNameLst>
                                      </p:cBhvr>
                                      <p:to>
                                        <p:strVal val="visible"/>
                                      </p:to>
                                    </p:set>
                                    <p:anim calcmode="lin" valueType="num">
                                      <p:cBhvr>
                                        <p:cTn id="43" dur="500" fill="hold"/>
                                        <p:tgtEl>
                                          <p:spTgt spid="99"/>
                                        </p:tgtEl>
                                        <p:attrNameLst>
                                          <p:attrName>ppt_w</p:attrName>
                                        </p:attrNameLst>
                                      </p:cBhvr>
                                      <p:tavLst>
                                        <p:tav tm="0">
                                          <p:val>
                                            <p:fltVal val="0"/>
                                          </p:val>
                                        </p:tav>
                                        <p:tav tm="100000">
                                          <p:val>
                                            <p:strVal val="#ppt_w"/>
                                          </p:val>
                                        </p:tav>
                                      </p:tavLst>
                                    </p:anim>
                                    <p:anim calcmode="lin" valueType="num">
                                      <p:cBhvr>
                                        <p:cTn id="44" dur="500" fill="hold"/>
                                        <p:tgtEl>
                                          <p:spTgt spid="99"/>
                                        </p:tgtEl>
                                        <p:attrNameLst>
                                          <p:attrName>ppt_h</p:attrName>
                                        </p:attrNameLst>
                                      </p:cBhvr>
                                      <p:tavLst>
                                        <p:tav tm="0">
                                          <p:val>
                                            <p:fltVal val="0"/>
                                          </p:val>
                                        </p:tav>
                                        <p:tav tm="100000">
                                          <p:val>
                                            <p:strVal val="#ppt_h"/>
                                          </p:val>
                                        </p:tav>
                                      </p:tavLst>
                                    </p:anim>
                                  </p:childTnLst>
                                </p:cTn>
                              </p:par>
                              <p:par>
                                <p:cTn id="45" presetID="18" presetClass="entr" presetSubtype="9" fill="hold" nodeType="withEffect">
                                  <p:stCondLst>
                                    <p:cond delay="1000"/>
                                  </p:stCondLst>
                                  <p:childTnLst>
                                    <p:set>
                                      <p:cBhvr>
                                        <p:cTn id="46" dur="1" fill="hold">
                                          <p:stCondLst>
                                            <p:cond delay="0"/>
                                          </p:stCondLst>
                                        </p:cTn>
                                        <p:tgtEl>
                                          <p:spTgt spid="87"/>
                                        </p:tgtEl>
                                        <p:attrNameLst>
                                          <p:attrName>style.visibility</p:attrName>
                                        </p:attrNameLst>
                                      </p:cBhvr>
                                      <p:to>
                                        <p:strVal val="visible"/>
                                      </p:to>
                                    </p:set>
                                    <p:animEffect transition="in" filter="strips(upLeft)">
                                      <p:cBhvr>
                                        <p:cTn id="47" dur="500"/>
                                        <p:tgtEl>
                                          <p:spTgt spid="87"/>
                                        </p:tgtEl>
                                      </p:cBhvr>
                                    </p:animEffect>
                                  </p:childTnLst>
                                </p:cTn>
                              </p:par>
                            </p:childTnLst>
                          </p:cTn>
                        </p:par>
                        <p:par>
                          <p:cTn id="48" fill="hold">
                            <p:stCondLst>
                              <p:cond delay="8500"/>
                            </p:stCondLst>
                            <p:childTnLst>
                              <p:par>
                                <p:cTn id="49" presetID="23" presetClass="entr" presetSubtype="16" fill="hold" grpId="0" nodeType="afterEffect">
                                  <p:stCondLst>
                                    <p:cond delay="500"/>
                                  </p:stCondLst>
                                  <p:childTnLst>
                                    <p:set>
                                      <p:cBhvr>
                                        <p:cTn id="50" dur="1" fill="hold">
                                          <p:stCondLst>
                                            <p:cond delay="0"/>
                                          </p:stCondLst>
                                        </p:cTn>
                                        <p:tgtEl>
                                          <p:spTgt spid="100"/>
                                        </p:tgtEl>
                                        <p:attrNameLst>
                                          <p:attrName>style.visibility</p:attrName>
                                        </p:attrNameLst>
                                      </p:cBhvr>
                                      <p:to>
                                        <p:strVal val="visible"/>
                                      </p:to>
                                    </p:set>
                                    <p:anim calcmode="lin" valueType="num">
                                      <p:cBhvr>
                                        <p:cTn id="51" dur="500" fill="hold"/>
                                        <p:tgtEl>
                                          <p:spTgt spid="100"/>
                                        </p:tgtEl>
                                        <p:attrNameLst>
                                          <p:attrName>ppt_w</p:attrName>
                                        </p:attrNameLst>
                                      </p:cBhvr>
                                      <p:tavLst>
                                        <p:tav tm="0">
                                          <p:val>
                                            <p:fltVal val="0"/>
                                          </p:val>
                                        </p:tav>
                                        <p:tav tm="100000">
                                          <p:val>
                                            <p:strVal val="#ppt_w"/>
                                          </p:val>
                                        </p:tav>
                                      </p:tavLst>
                                    </p:anim>
                                    <p:anim calcmode="lin" valueType="num">
                                      <p:cBhvr>
                                        <p:cTn id="52" dur="500" fill="hold"/>
                                        <p:tgtEl>
                                          <p:spTgt spid="100"/>
                                        </p:tgtEl>
                                        <p:attrNameLst>
                                          <p:attrName>ppt_h</p:attrName>
                                        </p:attrNameLst>
                                      </p:cBhvr>
                                      <p:tavLst>
                                        <p:tav tm="0">
                                          <p:val>
                                            <p:fltVal val="0"/>
                                          </p:val>
                                        </p:tav>
                                        <p:tav tm="100000">
                                          <p:val>
                                            <p:strVal val="#ppt_h"/>
                                          </p:val>
                                        </p:tav>
                                      </p:tavLst>
                                    </p:anim>
                                  </p:childTnLst>
                                </p:cTn>
                              </p:par>
                              <p:par>
                                <p:cTn id="53" presetID="18" presetClass="entr" presetSubtype="9" fill="hold" nodeType="withEffect">
                                  <p:stCondLst>
                                    <p:cond delay="1000"/>
                                  </p:stCondLst>
                                  <p:childTnLst>
                                    <p:set>
                                      <p:cBhvr>
                                        <p:cTn id="54" dur="1" fill="hold">
                                          <p:stCondLst>
                                            <p:cond delay="0"/>
                                          </p:stCondLst>
                                        </p:cTn>
                                        <p:tgtEl>
                                          <p:spTgt spid="89"/>
                                        </p:tgtEl>
                                        <p:attrNameLst>
                                          <p:attrName>style.visibility</p:attrName>
                                        </p:attrNameLst>
                                      </p:cBhvr>
                                      <p:to>
                                        <p:strVal val="visible"/>
                                      </p:to>
                                    </p:set>
                                    <p:animEffect transition="in" filter="strips(upLeft)">
                                      <p:cBhvr>
                                        <p:cTn id="55" dur="500"/>
                                        <p:tgtEl>
                                          <p:spTgt spid="89"/>
                                        </p:tgtEl>
                                      </p:cBhvr>
                                    </p:animEffect>
                                  </p:childTnLst>
                                </p:cTn>
                              </p:par>
                            </p:childTnLst>
                          </p:cTn>
                        </p:par>
                        <p:par>
                          <p:cTn id="56" fill="hold">
                            <p:stCondLst>
                              <p:cond delay="10000"/>
                            </p:stCondLst>
                            <p:childTnLst>
                              <p:par>
                                <p:cTn id="57" presetID="23" presetClass="entr" presetSubtype="16" fill="hold" grpId="0" nodeType="afterEffect">
                                  <p:stCondLst>
                                    <p:cond delay="500"/>
                                  </p:stCondLst>
                                  <p:childTnLst>
                                    <p:set>
                                      <p:cBhvr>
                                        <p:cTn id="58" dur="1" fill="hold">
                                          <p:stCondLst>
                                            <p:cond delay="0"/>
                                          </p:stCondLst>
                                        </p:cTn>
                                        <p:tgtEl>
                                          <p:spTgt spid="104"/>
                                        </p:tgtEl>
                                        <p:attrNameLst>
                                          <p:attrName>style.visibility</p:attrName>
                                        </p:attrNameLst>
                                      </p:cBhvr>
                                      <p:to>
                                        <p:strVal val="visible"/>
                                      </p:to>
                                    </p:set>
                                    <p:anim calcmode="lin" valueType="num">
                                      <p:cBhvr>
                                        <p:cTn id="59" dur="500" fill="hold"/>
                                        <p:tgtEl>
                                          <p:spTgt spid="104"/>
                                        </p:tgtEl>
                                        <p:attrNameLst>
                                          <p:attrName>ppt_w</p:attrName>
                                        </p:attrNameLst>
                                      </p:cBhvr>
                                      <p:tavLst>
                                        <p:tav tm="0">
                                          <p:val>
                                            <p:fltVal val="0"/>
                                          </p:val>
                                        </p:tav>
                                        <p:tav tm="100000">
                                          <p:val>
                                            <p:strVal val="#ppt_w"/>
                                          </p:val>
                                        </p:tav>
                                      </p:tavLst>
                                    </p:anim>
                                    <p:anim calcmode="lin" valueType="num">
                                      <p:cBhvr>
                                        <p:cTn id="60" dur="500" fill="hold"/>
                                        <p:tgtEl>
                                          <p:spTgt spid="104"/>
                                        </p:tgtEl>
                                        <p:attrNameLst>
                                          <p:attrName>ppt_h</p:attrName>
                                        </p:attrNameLst>
                                      </p:cBhvr>
                                      <p:tavLst>
                                        <p:tav tm="0">
                                          <p:val>
                                            <p:fltVal val="0"/>
                                          </p:val>
                                        </p:tav>
                                        <p:tav tm="100000">
                                          <p:val>
                                            <p:strVal val="#ppt_h"/>
                                          </p:val>
                                        </p:tav>
                                      </p:tavLst>
                                    </p:anim>
                                  </p:childTnLst>
                                </p:cTn>
                              </p:par>
                              <p:par>
                                <p:cTn id="61" presetID="18" presetClass="entr" presetSubtype="9" fill="hold" nodeType="withEffect">
                                  <p:stCondLst>
                                    <p:cond delay="1000"/>
                                  </p:stCondLst>
                                  <p:childTnLst>
                                    <p:set>
                                      <p:cBhvr>
                                        <p:cTn id="62" dur="1" fill="hold">
                                          <p:stCondLst>
                                            <p:cond delay="0"/>
                                          </p:stCondLst>
                                        </p:cTn>
                                        <p:tgtEl>
                                          <p:spTgt spid="90"/>
                                        </p:tgtEl>
                                        <p:attrNameLst>
                                          <p:attrName>style.visibility</p:attrName>
                                        </p:attrNameLst>
                                      </p:cBhvr>
                                      <p:to>
                                        <p:strVal val="visible"/>
                                      </p:to>
                                    </p:set>
                                    <p:animEffect transition="in" filter="strips(upLeft)">
                                      <p:cBhvr>
                                        <p:cTn id="63" dur="500"/>
                                        <p:tgtEl>
                                          <p:spTgt spid="90"/>
                                        </p:tgtEl>
                                      </p:cBhvr>
                                    </p:animEffect>
                                  </p:childTnLst>
                                </p:cTn>
                              </p:par>
                            </p:childTnLst>
                          </p:cTn>
                        </p:par>
                        <p:par>
                          <p:cTn id="64" fill="hold">
                            <p:stCondLst>
                              <p:cond delay="11500"/>
                            </p:stCondLst>
                            <p:childTnLst>
                              <p:par>
                                <p:cTn id="65" presetID="23" presetClass="entr" presetSubtype="16" fill="hold" grpId="0" nodeType="afterEffect">
                                  <p:stCondLst>
                                    <p:cond delay="50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childTnLst>
                                </p:cTn>
                              </p:par>
                              <p:par>
                                <p:cTn id="69" presetID="18" presetClass="entr" presetSubtype="9" fill="hold" nodeType="withEffect">
                                  <p:stCondLst>
                                    <p:cond delay="1000"/>
                                  </p:stCondLst>
                                  <p:childTnLst>
                                    <p:set>
                                      <p:cBhvr>
                                        <p:cTn id="70" dur="1" fill="hold">
                                          <p:stCondLst>
                                            <p:cond delay="0"/>
                                          </p:stCondLst>
                                        </p:cTn>
                                        <p:tgtEl>
                                          <p:spTgt spid="91"/>
                                        </p:tgtEl>
                                        <p:attrNameLst>
                                          <p:attrName>style.visibility</p:attrName>
                                        </p:attrNameLst>
                                      </p:cBhvr>
                                      <p:to>
                                        <p:strVal val="visible"/>
                                      </p:to>
                                    </p:set>
                                    <p:animEffect transition="in" filter="strips(upLeft)">
                                      <p:cBhvr>
                                        <p:cTn id="71" dur="500"/>
                                        <p:tgtEl>
                                          <p:spTgt spid="91"/>
                                        </p:tgtEl>
                                      </p:cBhvr>
                                    </p:animEffect>
                                  </p:childTnLst>
                                </p:cTn>
                              </p:par>
                            </p:childTnLst>
                          </p:cTn>
                        </p:par>
                        <p:par>
                          <p:cTn id="72" fill="hold">
                            <p:stCondLst>
                              <p:cond delay="13000"/>
                            </p:stCondLst>
                            <p:childTnLst>
                              <p:par>
                                <p:cTn id="73" presetID="23" presetClass="entr" presetSubtype="16" fill="hold" grpId="0" nodeType="afterEffect">
                                  <p:stCondLst>
                                    <p:cond delay="500"/>
                                  </p:stCondLst>
                                  <p:childTnLst>
                                    <p:set>
                                      <p:cBhvr>
                                        <p:cTn id="74" dur="1" fill="hold">
                                          <p:stCondLst>
                                            <p:cond delay="0"/>
                                          </p:stCondLst>
                                        </p:cTn>
                                        <p:tgtEl>
                                          <p:spTgt spid="103"/>
                                        </p:tgtEl>
                                        <p:attrNameLst>
                                          <p:attrName>style.visibility</p:attrName>
                                        </p:attrNameLst>
                                      </p:cBhvr>
                                      <p:to>
                                        <p:strVal val="visible"/>
                                      </p:to>
                                    </p:set>
                                    <p:anim calcmode="lin" valueType="num">
                                      <p:cBhvr>
                                        <p:cTn id="75" dur="500" fill="hold"/>
                                        <p:tgtEl>
                                          <p:spTgt spid="103"/>
                                        </p:tgtEl>
                                        <p:attrNameLst>
                                          <p:attrName>ppt_w</p:attrName>
                                        </p:attrNameLst>
                                      </p:cBhvr>
                                      <p:tavLst>
                                        <p:tav tm="0">
                                          <p:val>
                                            <p:fltVal val="0"/>
                                          </p:val>
                                        </p:tav>
                                        <p:tav tm="100000">
                                          <p:val>
                                            <p:strVal val="#ppt_w"/>
                                          </p:val>
                                        </p:tav>
                                      </p:tavLst>
                                    </p:anim>
                                    <p:anim calcmode="lin" valueType="num">
                                      <p:cBhvr>
                                        <p:cTn id="76" dur="500" fill="hold"/>
                                        <p:tgtEl>
                                          <p:spTgt spid="103"/>
                                        </p:tgtEl>
                                        <p:attrNameLst>
                                          <p:attrName>ppt_h</p:attrName>
                                        </p:attrNameLst>
                                      </p:cBhvr>
                                      <p:tavLst>
                                        <p:tav tm="0">
                                          <p:val>
                                            <p:fltVal val="0"/>
                                          </p:val>
                                        </p:tav>
                                        <p:tav tm="100000">
                                          <p:val>
                                            <p:strVal val="#ppt_h"/>
                                          </p:val>
                                        </p:tav>
                                      </p:tavLst>
                                    </p:anim>
                                  </p:childTnLst>
                                </p:cTn>
                              </p:par>
                              <p:par>
                                <p:cTn id="77" presetID="18" presetClass="entr" presetSubtype="9" fill="hold" nodeType="withEffect">
                                  <p:stCondLst>
                                    <p:cond delay="1000"/>
                                  </p:stCondLst>
                                  <p:childTnLst>
                                    <p:set>
                                      <p:cBhvr>
                                        <p:cTn id="78" dur="1" fill="hold">
                                          <p:stCondLst>
                                            <p:cond delay="0"/>
                                          </p:stCondLst>
                                        </p:cTn>
                                        <p:tgtEl>
                                          <p:spTgt spid="93"/>
                                        </p:tgtEl>
                                        <p:attrNameLst>
                                          <p:attrName>style.visibility</p:attrName>
                                        </p:attrNameLst>
                                      </p:cBhvr>
                                      <p:to>
                                        <p:strVal val="visible"/>
                                      </p:to>
                                    </p:set>
                                    <p:animEffect transition="in" filter="strips(upLeft)">
                                      <p:cBhvr>
                                        <p:cTn id="79" dur="500"/>
                                        <p:tgtEl>
                                          <p:spTgt spid="93"/>
                                        </p:tgtEl>
                                      </p:cBhvr>
                                    </p:animEffect>
                                  </p:childTnLst>
                                </p:cTn>
                              </p:par>
                            </p:childTnLst>
                          </p:cTn>
                        </p:par>
                        <p:par>
                          <p:cTn id="80" fill="hold">
                            <p:stCondLst>
                              <p:cond delay="14500"/>
                            </p:stCondLst>
                            <p:childTnLst>
                              <p:par>
                                <p:cTn id="81" presetID="23" presetClass="entr" presetSubtype="16" fill="hold" grpId="0" nodeType="afterEffect">
                                  <p:stCondLst>
                                    <p:cond delay="500"/>
                                  </p:stCondLst>
                                  <p:childTnLst>
                                    <p:set>
                                      <p:cBhvr>
                                        <p:cTn id="82" dur="1" fill="hold">
                                          <p:stCondLst>
                                            <p:cond delay="0"/>
                                          </p:stCondLst>
                                        </p:cTn>
                                        <p:tgtEl>
                                          <p:spTgt spid="106"/>
                                        </p:tgtEl>
                                        <p:attrNameLst>
                                          <p:attrName>style.visibility</p:attrName>
                                        </p:attrNameLst>
                                      </p:cBhvr>
                                      <p:to>
                                        <p:strVal val="visible"/>
                                      </p:to>
                                    </p:set>
                                    <p:anim calcmode="lin" valueType="num">
                                      <p:cBhvr>
                                        <p:cTn id="83" dur="500" fill="hold"/>
                                        <p:tgtEl>
                                          <p:spTgt spid="106"/>
                                        </p:tgtEl>
                                        <p:attrNameLst>
                                          <p:attrName>ppt_w</p:attrName>
                                        </p:attrNameLst>
                                      </p:cBhvr>
                                      <p:tavLst>
                                        <p:tav tm="0">
                                          <p:val>
                                            <p:fltVal val="0"/>
                                          </p:val>
                                        </p:tav>
                                        <p:tav tm="100000">
                                          <p:val>
                                            <p:strVal val="#ppt_w"/>
                                          </p:val>
                                        </p:tav>
                                      </p:tavLst>
                                    </p:anim>
                                    <p:anim calcmode="lin" valueType="num">
                                      <p:cBhvr>
                                        <p:cTn id="84" dur="500" fill="hold"/>
                                        <p:tgtEl>
                                          <p:spTgt spid="106"/>
                                        </p:tgtEl>
                                        <p:attrNameLst>
                                          <p:attrName>ppt_h</p:attrName>
                                        </p:attrNameLst>
                                      </p:cBhvr>
                                      <p:tavLst>
                                        <p:tav tm="0">
                                          <p:val>
                                            <p:fltVal val="0"/>
                                          </p:val>
                                        </p:tav>
                                        <p:tav tm="100000">
                                          <p:val>
                                            <p:strVal val="#ppt_h"/>
                                          </p:val>
                                        </p:tav>
                                      </p:tavLst>
                                    </p:anim>
                                  </p:childTnLst>
                                </p:cTn>
                              </p:par>
                              <p:par>
                                <p:cTn id="85" presetID="18" presetClass="entr" presetSubtype="9" fill="hold" nodeType="withEffect">
                                  <p:stCondLst>
                                    <p:cond delay="1000"/>
                                  </p:stCondLst>
                                  <p:childTnLst>
                                    <p:set>
                                      <p:cBhvr>
                                        <p:cTn id="86" dur="1" fill="hold">
                                          <p:stCondLst>
                                            <p:cond delay="0"/>
                                          </p:stCondLst>
                                        </p:cTn>
                                        <p:tgtEl>
                                          <p:spTgt spid="95"/>
                                        </p:tgtEl>
                                        <p:attrNameLst>
                                          <p:attrName>style.visibility</p:attrName>
                                        </p:attrNameLst>
                                      </p:cBhvr>
                                      <p:to>
                                        <p:strVal val="visible"/>
                                      </p:to>
                                    </p:set>
                                    <p:animEffect transition="in" filter="strips(upLeft)">
                                      <p:cBhvr>
                                        <p:cTn id="87" dur="500"/>
                                        <p:tgtEl>
                                          <p:spTgt spid="95"/>
                                        </p:tgtEl>
                                      </p:cBhvr>
                                    </p:animEffect>
                                  </p:childTnLst>
                                </p:cTn>
                              </p:par>
                            </p:childTnLst>
                          </p:cTn>
                        </p:par>
                        <p:par>
                          <p:cTn id="88" fill="hold">
                            <p:stCondLst>
                              <p:cond delay="16000"/>
                            </p:stCondLst>
                            <p:childTnLst>
                              <p:par>
                                <p:cTn id="89" presetID="23" presetClass="entr" presetSubtype="16" fill="hold" grpId="0" nodeType="afterEffect">
                                  <p:stCondLst>
                                    <p:cond delay="0"/>
                                  </p:stCondLst>
                                  <p:childTnLst>
                                    <p:set>
                                      <p:cBhvr>
                                        <p:cTn id="90" dur="1" fill="hold">
                                          <p:stCondLst>
                                            <p:cond delay="0"/>
                                          </p:stCondLst>
                                        </p:cTn>
                                        <p:tgtEl>
                                          <p:spTgt spid="107"/>
                                        </p:tgtEl>
                                        <p:attrNameLst>
                                          <p:attrName>style.visibility</p:attrName>
                                        </p:attrNameLst>
                                      </p:cBhvr>
                                      <p:to>
                                        <p:strVal val="visible"/>
                                      </p:to>
                                    </p:set>
                                    <p:anim calcmode="lin" valueType="num">
                                      <p:cBhvr>
                                        <p:cTn id="91" dur="500" fill="hold"/>
                                        <p:tgtEl>
                                          <p:spTgt spid="107"/>
                                        </p:tgtEl>
                                        <p:attrNameLst>
                                          <p:attrName>ppt_w</p:attrName>
                                        </p:attrNameLst>
                                      </p:cBhvr>
                                      <p:tavLst>
                                        <p:tav tm="0">
                                          <p:val>
                                            <p:fltVal val="0"/>
                                          </p:val>
                                        </p:tav>
                                        <p:tav tm="100000">
                                          <p:val>
                                            <p:strVal val="#ppt_w"/>
                                          </p:val>
                                        </p:tav>
                                      </p:tavLst>
                                    </p:anim>
                                    <p:anim calcmode="lin" valueType="num">
                                      <p:cBhvr>
                                        <p:cTn id="92" dur="500" fill="hold"/>
                                        <p:tgtEl>
                                          <p:spTgt spid="107"/>
                                        </p:tgtEl>
                                        <p:attrNameLst>
                                          <p:attrName>ppt_h</p:attrName>
                                        </p:attrNameLst>
                                      </p:cBhvr>
                                      <p:tavLst>
                                        <p:tav tm="0">
                                          <p:val>
                                            <p:fltVal val="0"/>
                                          </p:val>
                                        </p:tav>
                                        <p:tav tm="100000">
                                          <p:val>
                                            <p:strVal val="#ppt_h"/>
                                          </p:val>
                                        </p:tav>
                                      </p:tavLst>
                                    </p:anim>
                                  </p:childTnLst>
                                </p:cTn>
                              </p:par>
                              <p:par>
                                <p:cTn id="93" presetID="18" presetClass="entr" presetSubtype="9" fill="hold" nodeType="withEffect">
                                  <p:stCondLst>
                                    <p:cond delay="1000"/>
                                  </p:stCondLst>
                                  <p:childTnLst>
                                    <p:set>
                                      <p:cBhvr>
                                        <p:cTn id="94" dur="1" fill="hold">
                                          <p:stCondLst>
                                            <p:cond delay="0"/>
                                          </p:stCondLst>
                                        </p:cTn>
                                        <p:tgtEl>
                                          <p:spTgt spid="96"/>
                                        </p:tgtEl>
                                        <p:attrNameLst>
                                          <p:attrName>style.visibility</p:attrName>
                                        </p:attrNameLst>
                                      </p:cBhvr>
                                      <p:to>
                                        <p:strVal val="visible"/>
                                      </p:to>
                                    </p:set>
                                    <p:animEffect transition="in" filter="strips(upLeft)">
                                      <p:cBhvr>
                                        <p:cTn id="9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4" grpId="0" animBg="1"/>
      <p:bldP spid="97" grpId="0" animBg="1"/>
      <p:bldP spid="98" grpId="0" animBg="1"/>
      <p:bldP spid="99" grpId="0" animBg="1"/>
      <p:bldP spid="100" grpId="0" animBg="1"/>
      <p:bldP spid="103" grpId="0" animBg="1"/>
      <p:bldP spid="104" grpId="0" animBg="1"/>
      <p:bldP spid="105" grpId="0" animBg="1"/>
      <p:bldP spid="106" grpId="0" animBg="1"/>
      <p:bldP spid="1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Σκέδαση-Διάχυση </a:t>
            </a:r>
            <a:r>
              <a:rPr lang="el-GR" sz="3200" b="0" dirty="0" smtClean="0"/>
              <a:t>(4 από 5)</a:t>
            </a:r>
            <a:endParaRPr lang="el-GR" sz="3200" b="0" dirty="0"/>
          </a:p>
        </p:txBody>
      </p:sp>
      <p:sp>
        <p:nvSpPr>
          <p:cNvPr id="3" name="Content Placeholder 2"/>
          <p:cNvSpPr>
            <a:spLocks noGrp="1"/>
          </p:cNvSpPr>
          <p:nvPr>
            <p:ph idx="1"/>
          </p:nvPr>
        </p:nvSpPr>
        <p:spPr>
          <a:xfrm>
            <a:off x="457200" y="1196752"/>
            <a:ext cx="8229600" cy="5661248"/>
          </a:xfrm>
        </p:spPr>
        <p:txBody>
          <a:bodyPr>
            <a:normAutofit lnSpcReduction="10000"/>
          </a:bodyPr>
          <a:lstStyle/>
          <a:p>
            <a:pPr marL="0" indent="0">
              <a:lnSpc>
                <a:spcPct val="114000"/>
              </a:lnSpc>
              <a:spcBef>
                <a:spcPts val="1200"/>
              </a:spcBef>
              <a:buNone/>
            </a:pPr>
            <a:r>
              <a:rPr lang="el-GR" sz="2400" dirty="0" smtClean="0"/>
              <a:t>Το είδος της αλληλεπίδρασης ανάμεσα στην ηλεκτρομαγνητική ακτινοβολία και το σωματίδιο εξαρτάται από το μέγεθος του σωματιδίου σε σχέση με το μήκος κύματος της ακτινοβολίας. </a:t>
            </a:r>
          </a:p>
          <a:p>
            <a:pPr marL="0" indent="0">
              <a:lnSpc>
                <a:spcPct val="114000"/>
              </a:lnSpc>
              <a:spcBef>
                <a:spcPts val="1200"/>
              </a:spcBef>
              <a:buNone/>
            </a:pPr>
            <a:r>
              <a:rPr lang="el-GR" sz="2400" dirty="0" smtClean="0"/>
              <a:t>Η σχέση αυτή εκφράζεται από τον λόγο </a:t>
            </a:r>
            <a:r>
              <a:rPr lang="en-US" sz="2400" b="1" dirty="0" smtClean="0"/>
              <a:t>d/</a:t>
            </a:r>
            <a:r>
              <a:rPr lang="el-GR" sz="2400" b="1" dirty="0" smtClean="0"/>
              <a:t>λ</a:t>
            </a:r>
            <a:r>
              <a:rPr lang="el-GR" sz="2400" dirty="0" smtClean="0"/>
              <a:t> όπου,</a:t>
            </a:r>
            <a:endParaRPr lang="en-US" sz="2400" dirty="0" smtClean="0"/>
          </a:p>
          <a:p>
            <a:pPr marL="0" indent="0">
              <a:lnSpc>
                <a:spcPct val="114000"/>
              </a:lnSpc>
              <a:spcBef>
                <a:spcPts val="0"/>
              </a:spcBef>
              <a:buNone/>
            </a:pPr>
            <a:r>
              <a:rPr lang="en-US" sz="2400" b="1" dirty="0" smtClean="0"/>
              <a:t>d</a:t>
            </a:r>
            <a:r>
              <a:rPr lang="en-US" sz="2400" dirty="0" smtClean="0"/>
              <a:t> </a:t>
            </a:r>
            <a:r>
              <a:rPr lang="en-US" sz="2400" dirty="0" smtClean="0">
                <a:sym typeface="Wingdings 3"/>
              </a:rPr>
              <a:t></a:t>
            </a:r>
            <a:r>
              <a:rPr lang="el-GR" sz="2400" dirty="0" smtClean="0"/>
              <a:t> Η διάμετρος του σωματιδίου (θεωρείται σφαιρικό) </a:t>
            </a:r>
            <a:endParaRPr lang="en-US" sz="2400" dirty="0" smtClean="0"/>
          </a:p>
          <a:p>
            <a:pPr marL="0" indent="0">
              <a:lnSpc>
                <a:spcPct val="114000"/>
              </a:lnSpc>
              <a:spcBef>
                <a:spcPts val="0"/>
              </a:spcBef>
              <a:buNone/>
            </a:pPr>
            <a:r>
              <a:rPr lang="el-GR" sz="2400" b="1" dirty="0" smtClean="0"/>
              <a:t>λ</a:t>
            </a:r>
            <a:r>
              <a:rPr lang="el-GR" sz="2400" dirty="0" smtClean="0"/>
              <a:t> </a:t>
            </a:r>
            <a:r>
              <a:rPr lang="en-US" sz="2400" dirty="0">
                <a:sym typeface="Wingdings 3"/>
              </a:rPr>
              <a:t> </a:t>
            </a:r>
            <a:r>
              <a:rPr lang="el-GR" sz="2400" dirty="0" smtClean="0"/>
              <a:t>Το μήκος κύματος της ακτινοβολίας μέσα στο χρωματικό στρώμα. </a:t>
            </a:r>
          </a:p>
          <a:p>
            <a:pPr marL="0" indent="0">
              <a:lnSpc>
                <a:spcPct val="114000"/>
              </a:lnSpc>
              <a:spcBef>
                <a:spcPts val="1200"/>
              </a:spcBef>
              <a:buNone/>
            </a:pPr>
            <a:r>
              <a:rPr lang="el-GR" sz="2400" b="1" dirty="0" smtClean="0"/>
              <a:t>Διακρίνονται τέσσερις περιπτώσεις σκέδασης</a:t>
            </a:r>
            <a:r>
              <a:rPr lang="en-US" sz="2400" b="1" dirty="0" smtClean="0"/>
              <a:t>:</a:t>
            </a:r>
          </a:p>
          <a:p>
            <a:pPr>
              <a:lnSpc>
                <a:spcPct val="114000"/>
              </a:lnSpc>
              <a:spcBef>
                <a:spcPts val="600"/>
              </a:spcBef>
              <a:buClr>
                <a:srgbClr val="820000"/>
              </a:buClr>
              <a:buFont typeface="Wingdings" panose="05000000000000000000" pitchFamily="2" charset="2"/>
              <a:buChar char="§"/>
            </a:pPr>
            <a:r>
              <a:rPr lang="el-GR" sz="2400" dirty="0" smtClean="0"/>
              <a:t>Απλή σκέδαση,</a:t>
            </a:r>
          </a:p>
          <a:p>
            <a:pPr>
              <a:lnSpc>
                <a:spcPct val="114000"/>
              </a:lnSpc>
              <a:spcBef>
                <a:spcPts val="600"/>
              </a:spcBef>
              <a:buClr>
                <a:srgbClr val="820000"/>
              </a:buClr>
              <a:buFont typeface="Wingdings" panose="05000000000000000000" pitchFamily="2" charset="2"/>
              <a:buChar char="§"/>
            </a:pPr>
            <a:r>
              <a:rPr lang="el-GR" sz="2400" dirty="0" smtClean="0"/>
              <a:t>Σκέδαση </a:t>
            </a:r>
            <a:r>
              <a:rPr lang="en-US" sz="2400" dirty="0" smtClean="0"/>
              <a:t>Rayleigh</a:t>
            </a:r>
            <a:r>
              <a:rPr lang="el-GR" sz="2400" dirty="0" smtClean="0"/>
              <a:t>,</a:t>
            </a:r>
            <a:endParaRPr lang="en-US" sz="2400" dirty="0" smtClean="0"/>
          </a:p>
          <a:p>
            <a:pPr>
              <a:lnSpc>
                <a:spcPct val="114000"/>
              </a:lnSpc>
              <a:spcBef>
                <a:spcPts val="600"/>
              </a:spcBef>
              <a:buClr>
                <a:srgbClr val="820000"/>
              </a:buClr>
              <a:buFont typeface="Wingdings" panose="05000000000000000000" pitchFamily="2" charset="2"/>
              <a:buChar char="§"/>
            </a:pPr>
            <a:r>
              <a:rPr lang="el-GR" sz="2400" dirty="0" smtClean="0"/>
              <a:t>Πολλαπλή ή επανειλημμένη σκέδαση,</a:t>
            </a:r>
          </a:p>
          <a:p>
            <a:pPr>
              <a:lnSpc>
                <a:spcPct val="114000"/>
              </a:lnSpc>
              <a:spcBef>
                <a:spcPts val="600"/>
              </a:spcBef>
              <a:buClr>
                <a:srgbClr val="820000"/>
              </a:buClr>
              <a:buFont typeface="Wingdings" panose="05000000000000000000" pitchFamily="2" charset="2"/>
              <a:buChar char="§"/>
            </a:pPr>
            <a:r>
              <a:rPr lang="el-GR" sz="2400" dirty="0" smtClean="0"/>
              <a:t>Εξαρτώμενη σκέδαση.</a:t>
            </a:r>
          </a:p>
          <a:p>
            <a:pPr>
              <a:lnSpc>
                <a:spcPct val="114000"/>
              </a:lnSpc>
              <a:spcBef>
                <a:spcPts val="600"/>
              </a:spcBef>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116339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Σκέδαση-Διάχυση </a:t>
            </a:r>
            <a:r>
              <a:rPr lang="el-GR" sz="3200" b="0" dirty="0" smtClean="0"/>
              <a:t>(5 από 5)</a:t>
            </a:r>
            <a:endParaRPr lang="el-GR" sz="32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12776"/>
                <a:ext cx="8229600" cy="4824536"/>
              </a:xfrm>
            </p:spPr>
            <p:txBody>
              <a:bodyPr>
                <a:normAutofit fontScale="92500"/>
              </a:bodyPr>
              <a:lstStyle/>
              <a:p>
                <a:pPr marL="0" indent="0">
                  <a:buNone/>
                </a:pPr>
                <a:r>
                  <a:rPr lang="el-GR" sz="2400" b="1" dirty="0" smtClean="0">
                    <a:solidFill>
                      <a:srgbClr val="820000"/>
                    </a:solidFill>
                  </a:rPr>
                  <a:t>Μέγεθος </a:t>
                </a:r>
                <a:r>
                  <a:rPr lang="el-GR" sz="2400" b="1" dirty="0">
                    <a:solidFill>
                      <a:srgbClr val="820000"/>
                    </a:solidFill>
                  </a:rPr>
                  <a:t>σωματιδίου σε σχέση με το μήκος κύματος </a:t>
                </a:r>
                <a:r>
                  <a:rPr lang="el-GR" sz="2400" b="1" dirty="0" smtClean="0">
                    <a:solidFill>
                      <a:srgbClr val="820000"/>
                    </a:solidFill>
                  </a:rPr>
                  <a:t>της ακτινοβολίας </a:t>
                </a:r>
              </a:p>
              <a:p>
                <a:pPr defTabSz="1503363">
                  <a:spcBef>
                    <a:spcPts val="3000"/>
                  </a:spcBef>
                  <a:tabLst>
                    <a:tab pos="901700" algn="l"/>
                    <a:tab pos="2154238" algn="l"/>
                  </a:tabLst>
                </a:pPr>
                <a14:m>
                  <m:oMath xmlns:m="http://schemas.openxmlformats.org/officeDocument/2006/math">
                    <m:r>
                      <a:rPr lang="en-US" sz="2400" b="0" i="1" smtClean="0">
                        <a:latin typeface="Cambria Math"/>
                      </a:rPr>
                      <m:t>𝑑</m:t>
                    </m:r>
                    <m:r>
                      <a:rPr lang="en-US" sz="2400" b="0" i="1" smtClean="0">
                        <a:latin typeface="Cambria Math"/>
                      </a:rPr>
                      <m:t>/</m:t>
                    </m:r>
                    <m:r>
                      <a:rPr lang="el-GR" sz="2400" b="0" i="1" smtClean="0">
                        <a:latin typeface="Cambria Math"/>
                      </a:rPr>
                      <m:t>𝜆</m:t>
                    </m:r>
                    <m:r>
                      <a:rPr lang="el-GR" sz="2400" b="0" i="1" smtClean="0">
                        <a:latin typeface="Cambria Math"/>
                        <a:ea typeface="Cambria Math"/>
                      </a:rPr>
                      <m:t>≫1</m:t>
                    </m:r>
                  </m:oMath>
                </a14:m>
                <a:r>
                  <a:rPr lang="el-GR" sz="2400" dirty="0" smtClean="0"/>
                  <a:t>	</a:t>
                </a:r>
                <a:r>
                  <a:rPr lang="el-GR" sz="2400" b="1" dirty="0" smtClean="0"/>
                  <a:t>Κατοπτρική ανάκλαση</a:t>
                </a:r>
              </a:p>
              <a:p>
                <a:pPr>
                  <a:spcBef>
                    <a:spcPts val="3000"/>
                  </a:spcBef>
                  <a:spcAft>
                    <a:spcPts val="1200"/>
                  </a:spcAft>
                  <a:tabLst>
                    <a:tab pos="2154238" algn="l"/>
                  </a:tabLst>
                </a:pPr>
                <a14:m>
                  <m:oMath xmlns:m="http://schemas.openxmlformats.org/officeDocument/2006/math">
                    <m:r>
                      <a:rPr lang="en-US" sz="2400" b="0" i="1" smtClean="0">
                        <a:latin typeface="Cambria Math"/>
                      </a:rPr>
                      <m:t>𝑑</m:t>
                    </m:r>
                    <m:r>
                      <a:rPr lang="en-US" sz="2400" b="0" i="1" smtClean="0">
                        <a:latin typeface="Cambria Math"/>
                      </a:rPr>
                      <m:t>/</m:t>
                    </m:r>
                    <m:r>
                      <a:rPr lang="el-GR" sz="2400" b="0" i="1" smtClean="0">
                        <a:latin typeface="Cambria Math"/>
                      </a:rPr>
                      <m:t>𝜆</m:t>
                    </m:r>
                    <m:r>
                      <a:rPr lang="el-GR" sz="2400" b="0" i="1" smtClean="0">
                        <a:latin typeface="Cambria Math"/>
                        <a:ea typeface="Cambria Math"/>
                      </a:rPr>
                      <m:t>≈1</m:t>
                    </m:r>
                  </m:oMath>
                </a14:m>
                <a:r>
                  <a:rPr lang="el-GR" sz="2400" dirty="0" smtClean="0"/>
                  <a:t> 	</a:t>
                </a:r>
                <a:r>
                  <a:rPr lang="el-GR" sz="2400" b="1" dirty="0" smtClean="0"/>
                  <a:t>Θεωρία του </a:t>
                </a:r>
                <a:r>
                  <a:rPr lang="en-US" sz="2400" b="1" dirty="0" smtClean="0"/>
                  <a:t>Mie </a:t>
                </a:r>
                <a:r>
                  <a:rPr lang="el-GR" sz="2400" dirty="0" smtClean="0"/>
                  <a:t>(απλή σκέδαση για 	μεμονωμένα σωματίδια σε μη απορροφούν 	μέσο)</a:t>
                </a:r>
              </a:p>
              <a:p>
                <a:pPr>
                  <a:lnSpc>
                    <a:spcPct val="110000"/>
                  </a:lnSpc>
                  <a:spcBef>
                    <a:spcPts val="1200"/>
                  </a:spcBef>
                  <a:tabLst>
                    <a:tab pos="2154238" algn="l"/>
                    <a:tab pos="2241550" algn="l"/>
                    <a:tab pos="2330450" algn="l"/>
                  </a:tabLst>
                </a:pPr>
                <a14:m>
                  <m:oMath xmlns:m="http://schemas.openxmlformats.org/officeDocument/2006/math">
                    <m:r>
                      <a:rPr lang="en-US" sz="2400" i="1">
                        <a:latin typeface="Cambria Math"/>
                      </a:rPr>
                      <m:t>𝑑</m:t>
                    </m:r>
                    <m:r>
                      <a:rPr lang="en-US" sz="2400" i="1">
                        <a:latin typeface="Cambria Math"/>
                      </a:rPr>
                      <m:t>/</m:t>
                    </m:r>
                    <m:r>
                      <a:rPr lang="el-GR" sz="2400" i="1">
                        <a:latin typeface="Cambria Math"/>
                      </a:rPr>
                      <m:t>𝜆</m:t>
                    </m:r>
                    <m:r>
                      <a:rPr lang="el-GR" sz="2400" i="1">
                        <a:latin typeface="Cambria Math"/>
                        <a:ea typeface="Cambria Math"/>
                      </a:rPr>
                      <m:t>≈1</m:t>
                    </m:r>
                  </m:oMath>
                </a14:m>
                <a:r>
                  <a:rPr lang="el-GR" sz="2400" dirty="0"/>
                  <a:t> &amp;  	</a:t>
                </a:r>
                <a:r>
                  <a:rPr lang="el-GR" sz="2400" b="1" dirty="0"/>
                  <a:t>Θεωρία </a:t>
                </a:r>
                <a:r>
                  <a:rPr lang="en-US" sz="2400" b="1" dirty="0"/>
                  <a:t>Rayleigh</a:t>
                </a:r>
              </a:p>
              <a:p>
                <a:pPr marL="0" indent="363538">
                  <a:lnSpc>
                    <a:spcPct val="110000"/>
                  </a:lnSpc>
                  <a:spcBef>
                    <a:spcPts val="1200"/>
                  </a:spcBef>
                  <a:buNone/>
                </a:pPr>
                <a14:m>
                  <m:oMath xmlns:m="http://schemas.openxmlformats.org/officeDocument/2006/math">
                    <m:sSub>
                      <m:sSubPr>
                        <m:ctrlPr>
                          <a:rPr lang="el-GR" sz="2400" i="1">
                            <a:latin typeface="Cambria Math"/>
                          </a:rPr>
                        </m:ctrlPr>
                      </m:sSubPr>
                      <m:e>
                        <m:r>
                          <a:rPr lang="en-US" sz="2400" i="1">
                            <a:latin typeface="Cambria Math"/>
                          </a:rPr>
                          <m:t>𝑛</m:t>
                        </m:r>
                      </m:e>
                      <m:sub>
                        <m:r>
                          <a:rPr lang="en-US" sz="2400" i="1">
                            <a:latin typeface="Cambria Math"/>
                          </a:rPr>
                          <m:t>𝑟</m:t>
                        </m:r>
                      </m:sub>
                    </m:sSub>
                  </m:oMath>
                </a14:m>
                <a:r>
                  <a:rPr lang="en-US" sz="2400" dirty="0"/>
                  <a:t> </a:t>
                </a:r>
                <a:r>
                  <a:rPr lang="el-GR" sz="2400" dirty="0"/>
                  <a:t>ή </a:t>
                </a:r>
                <a14:m>
                  <m:oMath xmlns:m="http://schemas.openxmlformats.org/officeDocument/2006/math">
                    <m:sSub>
                      <m:sSubPr>
                        <m:ctrlPr>
                          <a:rPr lang="el-GR" sz="2400" i="1">
                            <a:latin typeface="Cambria Math"/>
                          </a:rPr>
                        </m:ctrlPr>
                      </m:sSubPr>
                      <m:e>
                        <m:r>
                          <a:rPr lang="en-US" sz="2400" i="1">
                            <a:latin typeface="Cambria Math"/>
                          </a:rPr>
                          <m:t>𝑛</m:t>
                        </m:r>
                      </m:e>
                      <m:sub>
                        <m:r>
                          <a:rPr lang="el-GR" sz="2400" i="1">
                            <a:latin typeface="Cambria Math"/>
                          </a:rPr>
                          <m:t>𝜎𝜒</m:t>
                        </m:r>
                      </m:sub>
                    </m:sSub>
                    <m:r>
                      <a:rPr lang="el-GR" sz="2400" i="1">
                        <a:latin typeface="Cambria Math"/>
                        <a:ea typeface="Cambria Math"/>
                      </a:rPr>
                      <m:t>≈1</m:t>
                    </m:r>
                  </m:oMath>
                </a14:m>
                <a:endParaRPr lang="el-GR" sz="2400" dirty="0"/>
              </a:p>
              <a:p>
                <a:pPr marL="0" indent="363538">
                  <a:lnSpc>
                    <a:spcPct val="110000"/>
                  </a:lnSpc>
                  <a:spcBef>
                    <a:spcPts val="1200"/>
                  </a:spcBef>
                  <a:buNone/>
                </a:pPr>
                <a:r>
                  <a:rPr lang="el-GR" sz="2400" dirty="0" smtClean="0"/>
                  <a:t>ή  </a:t>
                </a:r>
                <a14:m>
                  <m:oMath xmlns:m="http://schemas.openxmlformats.org/officeDocument/2006/math">
                    <m:r>
                      <a:rPr lang="en-US" sz="2400" i="1">
                        <a:latin typeface="Cambria Math"/>
                      </a:rPr>
                      <m:t>𝑑</m:t>
                    </m:r>
                    <m:r>
                      <a:rPr lang="en-US" sz="2400" i="1">
                        <a:latin typeface="Cambria Math"/>
                      </a:rPr>
                      <m:t>/</m:t>
                    </m:r>
                    <m:r>
                      <a:rPr lang="el-GR" sz="2400" i="1">
                        <a:latin typeface="Cambria Math"/>
                      </a:rPr>
                      <m:t>𝜆</m:t>
                    </m:r>
                    <m:r>
                      <a:rPr lang="el-GR" sz="2400" i="1">
                        <a:latin typeface="Cambria Math"/>
                        <a:ea typeface="Cambria Math"/>
                      </a:rPr>
                      <m:t>≪</m:t>
                    </m:r>
                  </m:oMath>
                </a14:m>
                <a:r>
                  <a:rPr lang="el-GR" sz="2400" b="0" i="1" dirty="0" smtClean="0">
                    <a:latin typeface="Cambria Math"/>
                  </a:rPr>
                  <a:t>1</a:t>
                </a:r>
              </a:p>
              <a:p>
                <a:pPr marL="0" indent="0">
                  <a:lnSpc>
                    <a:spcPct val="110000"/>
                  </a:lnSpc>
                  <a:spcBef>
                    <a:spcPts val="1200"/>
                  </a:spcBef>
                  <a:buNone/>
                  <a:tabLst>
                    <a:tab pos="2154238" algn="l"/>
                    <a:tab pos="2241550" algn="l"/>
                    <a:tab pos="2330450" algn="l"/>
                  </a:tabLst>
                </a:pPr>
                <a:r>
                  <a:rPr lang="el-GR" sz="2400" dirty="0" smtClean="0"/>
                  <a:t>      πολλαπλή σκέδαση </a:t>
                </a:r>
                <a:r>
                  <a:rPr lang="el-GR" sz="2400" dirty="0"/>
                  <a:t>και εξαρτώμενη σκέδαση</a:t>
                </a:r>
              </a:p>
              <a:p>
                <a:pPr>
                  <a:lnSpc>
                    <a:spcPct val="110000"/>
                  </a:lnSpc>
                  <a:spcBef>
                    <a:spcPts val="1200"/>
                  </a:spcBef>
                  <a:tabLst>
                    <a:tab pos="2154238" algn="l"/>
                    <a:tab pos="2241550" algn="l"/>
                    <a:tab pos="2330450" algn="l"/>
                  </a:tabLst>
                </a:pPr>
                <a:endParaRPr lang="el-GR" sz="2400" dirty="0" smtClean="0"/>
              </a:p>
              <a:p>
                <a:pPr marL="0" indent="0">
                  <a:buNone/>
                </a:pPr>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12776"/>
                <a:ext cx="8229600" cy="4824536"/>
              </a:xfrm>
              <a:blipFill rotWithShape="1">
                <a:blip r:embed="rId2"/>
                <a:stretch>
                  <a:fillRect l="-889" t="-759" b="-1643"/>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864985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Θεωρία Mie"/>
          <p:cNvSpPr>
            <a:spLocks noGrp="1"/>
          </p:cNvSpPr>
          <p:nvPr>
            <p:ph type="title"/>
          </p:nvPr>
        </p:nvSpPr>
        <p:spPr/>
        <p:txBody>
          <a:bodyPr/>
          <a:lstStyle/>
          <a:p>
            <a:r>
              <a:rPr lang="el-GR" dirty="0"/>
              <a:t>Θεωρία </a:t>
            </a:r>
            <a:r>
              <a:rPr lang="en-US" dirty="0"/>
              <a:t>Mie</a:t>
            </a:r>
            <a:endParaRPr lang="el-GR" dirty="0"/>
          </a:p>
        </p:txBody>
      </p:sp>
      <p:sp>
        <p:nvSpPr>
          <p:cNvPr id="5" name="Rectangle 4"/>
          <p:cNvSpPr/>
          <p:nvPr/>
        </p:nvSpPr>
        <p:spPr>
          <a:xfrm>
            <a:off x="251520" y="2024198"/>
            <a:ext cx="2592288" cy="1200329"/>
          </a:xfrm>
          <a:prstGeom prst="rect">
            <a:avLst/>
          </a:prstGeom>
        </p:spPr>
        <p:txBody>
          <a:bodyPr wrap="square">
            <a:spAutoFit/>
          </a:bodyPr>
          <a:lstStyle/>
          <a:p>
            <a:r>
              <a:rPr lang="el-GR" sz="2400" dirty="0">
                <a:latin typeface="+mn-lt"/>
              </a:rPr>
              <a:t>μεμονωμένο </a:t>
            </a:r>
            <a:r>
              <a:rPr lang="el-GR" sz="2400" dirty="0" smtClean="0">
                <a:latin typeface="+mn-lt"/>
              </a:rPr>
              <a:t>σωματίδιο, μη </a:t>
            </a:r>
            <a:r>
              <a:rPr lang="el-GR" sz="2400" dirty="0">
                <a:latin typeface="+mn-lt"/>
              </a:rPr>
              <a:t>απορροφούν μέσο</a:t>
            </a:r>
          </a:p>
        </p:txBody>
      </p:sp>
      <p:grpSp>
        <p:nvGrpSpPr>
          <p:cNvPr id="9231" name="Group 9230" title="Αναπαράσταση μιας γραμμικά πολωμένης ηλκτρομαγνητικής ακτινοβολίας από ένα απομονωμένο σωματίδιο"/>
          <p:cNvGrpSpPr/>
          <p:nvPr/>
        </p:nvGrpSpPr>
        <p:grpSpPr>
          <a:xfrm>
            <a:off x="1275830" y="1059119"/>
            <a:ext cx="7247088" cy="4163697"/>
            <a:chOff x="1818684" y="1112944"/>
            <a:chExt cx="7247088" cy="4163697"/>
          </a:xfrm>
        </p:grpSpPr>
        <p:sp>
          <p:nvSpPr>
            <p:cNvPr id="6" name="Oval 5"/>
            <p:cNvSpPr/>
            <p:nvPr/>
          </p:nvSpPr>
          <p:spPr>
            <a:xfrm>
              <a:off x="3588664" y="1988840"/>
              <a:ext cx="1368152"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8" name="Straight Connector 7"/>
            <p:cNvCxnSpPr/>
            <p:nvPr/>
          </p:nvCxnSpPr>
          <p:spPr>
            <a:xfrm>
              <a:off x="3588664" y="2215409"/>
              <a:ext cx="684076" cy="9255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2740" y="2215409"/>
              <a:ext cx="696266" cy="9255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239649" y="3100396"/>
              <a:ext cx="66394"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7" name="Straight Arrow Connector 26"/>
            <p:cNvCxnSpPr/>
            <p:nvPr/>
          </p:nvCxnSpPr>
          <p:spPr>
            <a:xfrm flipH="1" flipV="1">
              <a:off x="4272740" y="1414424"/>
              <a:ext cx="7351" cy="2527528"/>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272740" y="3861048"/>
              <a:ext cx="11949"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272740" y="3941658"/>
              <a:ext cx="314830" cy="3240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278714" y="4265694"/>
              <a:ext cx="4612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6" idx="6"/>
            </p:cNvCxnSpPr>
            <p:nvPr/>
          </p:nvCxnSpPr>
          <p:spPr>
            <a:xfrm flipV="1">
              <a:off x="4278714" y="2204864"/>
              <a:ext cx="678102" cy="10545"/>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284689" y="1988840"/>
              <a:ext cx="145466" cy="2160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4352544" y="2121408"/>
              <a:ext cx="62372" cy="100090"/>
            </a:xfrm>
            <a:custGeom>
              <a:avLst/>
              <a:gdLst>
                <a:gd name="connsiteX0" fmla="*/ 0 w 62372"/>
                <a:gd name="connsiteY0" fmla="*/ 0 h 100090"/>
                <a:gd name="connsiteX1" fmla="*/ 48768 w 62372"/>
                <a:gd name="connsiteY1" fmla="*/ 97536 h 100090"/>
                <a:gd name="connsiteX2" fmla="*/ 24384 w 62372"/>
                <a:gd name="connsiteY2" fmla="*/ 97536 h 100090"/>
              </a:gdLst>
              <a:ahLst/>
              <a:cxnLst>
                <a:cxn ang="0">
                  <a:pos x="connsiteX0" y="connsiteY0"/>
                </a:cxn>
                <a:cxn ang="0">
                  <a:pos x="connsiteX1" y="connsiteY1"/>
                </a:cxn>
                <a:cxn ang="0">
                  <a:pos x="connsiteX2" y="connsiteY2"/>
                </a:cxn>
              </a:cxnLst>
              <a:rect l="l" t="t" r="r" b="b"/>
              <a:pathLst>
                <a:path w="62372" h="100090">
                  <a:moveTo>
                    <a:pt x="0" y="0"/>
                  </a:moveTo>
                  <a:cubicBezTo>
                    <a:pt x="22465" y="22465"/>
                    <a:pt x="91327" y="54977"/>
                    <a:pt x="48768" y="97536"/>
                  </a:cubicBezTo>
                  <a:cubicBezTo>
                    <a:pt x="43021" y="103283"/>
                    <a:pt x="32512" y="97536"/>
                    <a:pt x="24384" y="97536"/>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58" name="Straight Arrow Connector 57"/>
            <p:cNvCxnSpPr/>
            <p:nvPr/>
          </p:nvCxnSpPr>
          <p:spPr>
            <a:xfrm flipV="1">
              <a:off x="4430155" y="1689360"/>
              <a:ext cx="0" cy="2994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274342" y="2420888"/>
              <a:ext cx="235000" cy="6795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22" name="Freeform 9221"/>
            <p:cNvSpPr/>
            <p:nvPr/>
          </p:nvSpPr>
          <p:spPr>
            <a:xfrm>
              <a:off x="4279392" y="2730913"/>
              <a:ext cx="99038" cy="24479"/>
            </a:xfrm>
            <a:custGeom>
              <a:avLst/>
              <a:gdLst>
                <a:gd name="connsiteX0" fmla="*/ 0 w 99038"/>
                <a:gd name="connsiteY0" fmla="*/ 24479 h 24479"/>
                <a:gd name="connsiteX1" fmla="*/ 97536 w 99038"/>
                <a:gd name="connsiteY1" fmla="*/ 12287 h 24479"/>
                <a:gd name="connsiteX2" fmla="*/ 97536 w 99038"/>
                <a:gd name="connsiteY2" fmla="*/ 24479 h 24479"/>
              </a:gdLst>
              <a:ahLst/>
              <a:cxnLst>
                <a:cxn ang="0">
                  <a:pos x="connsiteX0" y="connsiteY0"/>
                </a:cxn>
                <a:cxn ang="0">
                  <a:pos x="connsiteX1" y="connsiteY1"/>
                </a:cxn>
                <a:cxn ang="0">
                  <a:pos x="connsiteX2" y="connsiteY2"/>
                </a:cxn>
              </a:cxnLst>
              <a:rect l="l" t="t" r="r" b="b"/>
              <a:pathLst>
                <a:path w="99038" h="24479">
                  <a:moveTo>
                    <a:pt x="0" y="24479"/>
                  </a:moveTo>
                  <a:cubicBezTo>
                    <a:pt x="42379" y="7528"/>
                    <a:pt x="58116" y="-13993"/>
                    <a:pt x="97536" y="12287"/>
                  </a:cubicBezTo>
                  <a:cubicBezTo>
                    <a:pt x="100917" y="14541"/>
                    <a:pt x="97536" y="20415"/>
                    <a:pt x="97536" y="24479"/>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9224" name="Straight Arrow Connector 9223"/>
            <p:cNvCxnSpPr/>
            <p:nvPr/>
          </p:nvCxnSpPr>
          <p:spPr>
            <a:xfrm flipH="1" flipV="1">
              <a:off x="4318585" y="2678140"/>
              <a:ext cx="1328948" cy="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0" name="TextBox 9229"/>
            <p:cNvSpPr txBox="1"/>
            <p:nvPr/>
          </p:nvSpPr>
          <p:spPr>
            <a:xfrm>
              <a:off x="5647533" y="2462744"/>
              <a:ext cx="432048" cy="430887"/>
            </a:xfrm>
            <a:prstGeom prst="rect">
              <a:avLst/>
            </a:prstGeom>
            <a:noFill/>
          </p:spPr>
          <p:txBody>
            <a:bodyPr wrap="square" rtlCol="0">
              <a:spAutoFit/>
            </a:bodyPr>
            <a:lstStyle/>
            <a:p>
              <a:r>
                <a:rPr lang="el-GR" sz="2200" dirty="0" smtClean="0">
                  <a:latin typeface="Cambria Math" pitchFamily="18" charset="0"/>
                  <a:ea typeface="Cambria Math" pitchFamily="18" charset="0"/>
                </a:rPr>
                <a:t>θ</a:t>
              </a:r>
              <a:endParaRPr lang="el-GR" sz="2200" dirty="0">
                <a:latin typeface="Cambria Math" pitchFamily="18" charset="0"/>
                <a:ea typeface="Cambria Math" pitchFamily="18" charset="0"/>
              </a:endParaRPr>
            </a:p>
          </p:txBody>
        </p:sp>
        <p:cxnSp>
          <p:nvCxnSpPr>
            <p:cNvPr id="79" name="Straight Arrow Connector 78"/>
            <p:cNvCxnSpPr/>
            <p:nvPr/>
          </p:nvCxnSpPr>
          <p:spPr>
            <a:xfrm flipH="1" flipV="1">
              <a:off x="4470180" y="2121408"/>
              <a:ext cx="1328948" cy="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806335" y="1879688"/>
              <a:ext cx="432048" cy="430887"/>
            </a:xfrm>
            <a:prstGeom prst="rect">
              <a:avLst/>
            </a:prstGeom>
            <a:noFill/>
          </p:spPr>
          <p:txBody>
            <a:bodyPr wrap="square" rtlCol="0">
              <a:spAutoFit/>
            </a:bodyPr>
            <a:lstStyle/>
            <a:p>
              <a:r>
                <a:rPr lang="el-GR" sz="2200" dirty="0">
                  <a:latin typeface="Cambria Math" pitchFamily="18" charset="0"/>
                  <a:ea typeface="Cambria Math" pitchFamily="18" charset="0"/>
                </a:rPr>
                <a:t>φ</a:t>
              </a:r>
            </a:p>
          </p:txBody>
        </p:sp>
        <p:sp>
          <p:nvSpPr>
            <p:cNvPr id="81" name="TextBox 80"/>
            <p:cNvSpPr txBox="1"/>
            <p:nvPr/>
          </p:nvSpPr>
          <p:spPr>
            <a:xfrm>
              <a:off x="4509342" y="1112944"/>
              <a:ext cx="4556430" cy="769441"/>
            </a:xfrm>
            <a:prstGeom prst="rect">
              <a:avLst/>
            </a:prstGeom>
            <a:noFill/>
          </p:spPr>
          <p:txBody>
            <a:bodyPr wrap="square" rtlCol="0">
              <a:spAutoFit/>
            </a:bodyPr>
            <a:lstStyle/>
            <a:p>
              <a:r>
                <a:rPr lang="en-US" sz="2200" dirty="0">
                  <a:latin typeface="Cambria Math" pitchFamily="18" charset="0"/>
                  <a:ea typeface="Cambria Math" pitchFamily="18" charset="0"/>
                </a:rPr>
                <a:t>i</a:t>
              </a:r>
              <a:r>
                <a:rPr lang="en-US" sz="2200" dirty="0" smtClean="0">
                  <a:latin typeface="Cambria Math" pitchFamily="18" charset="0"/>
                  <a:ea typeface="Cambria Math" pitchFamily="18" charset="0"/>
                </a:rPr>
                <a:t>(</a:t>
              </a:r>
              <a:r>
                <a:rPr lang="el-GR" sz="2200" dirty="0" smtClean="0">
                  <a:latin typeface="Cambria Math" pitchFamily="18" charset="0"/>
                  <a:ea typeface="Cambria Math" pitchFamily="18" charset="0"/>
                </a:rPr>
                <a:t>φ,θ)</a:t>
              </a:r>
              <a:r>
                <a:rPr lang="en-US" sz="2200" dirty="0" smtClean="0">
                  <a:latin typeface="Cambria Math" pitchFamily="18" charset="0"/>
                  <a:ea typeface="Cambria Math" pitchFamily="18" charset="0"/>
                </a:rPr>
                <a:t> </a:t>
              </a:r>
              <a:r>
                <a:rPr lang="el-GR" sz="2200" dirty="0" smtClean="0">
                  <a:latin typeface="+mn-lt"/>
                  <a:ea typeface="Cambria Math" pitchFamily="18" charset="0"/>
                </a:rPr>
                <a:t>ένταση σκεδαζόμενης ακτινοβολίας</a:t>
              </a:r>
              <a:r>
                <a:rPr lang="el-GR" sz="2200" dirty="0" smtClean="0">
                  <a:latin typeface="Cambria Math" pitchFamily="18" charset="0"/>
                  <a:ea typeface="Cambria Math" pitchFamily="18" charset="0"/>
                </a:rPr>
                <a:t> </a:t>
              </a:r>
              <a:endParaRPr lang="el-GR" sz="2200" dirty="0">
                <a:latin typeface="Cambria Math" pitchFamily="18" charset="0"/>
                <a:ea typeface="Cambria Math" pitchFamily="18" charset="0"/>
              </a:endParaRPr>
            </a:p>
          </p:txBody>
        </p:sp>
        <p:sp>
          <p:nvSpPr>
            <p:cNvPr id="82" name="TextBox 81"/>
            <p:cNvSpPr txBox="1"/>
            <p:nvPr/>
          </p:nvSpPr>
          <p:spPr>
            <a:xfrm>
              <a:off x="4467860" y="2925524"/>
              <a:ext cx="2913942" cy="430887"/>
            </a:xfrm>
            <a:prstGeom prst="rect">
              <a:avLst/>
            </a:prstGeom>
            <a:noFill/>
          </p:spPr>
          <p:txBody>
            <a:bodyPr wrap="square" rtlCol="0">
              <a:spAutoFit/>
            </a:bodyPr>
            <a:lstStyle/>
            <a:p>
              <a:r>
                <a:rPr lang="el-GR" sz="2200" dirty="0" smtClean="0">
                  <a:latin typeface="+mn-lt"/>
                  <a:ea typeface="Cambria Math" pitchFamily="18" charset="0"/>
                </a:rPr>
                <a:t>Σκεδάζον σωματίδιο</a:t>
              </a:r>
              <a:endParaRPr lang="el-GR" sz="2200" dirty="0">
                <a:latin typeface="+mn-lt"/>
                <a:ea typeface="Cambria Math" pitchFamily="18" charset="0"/>
              </a:endParaRPr>
            </a:p>
          </p:txBody>
        </p:sp>
        <p:sp>
          <p:nvSpPr>
            <p:cNvPr id="83" name="TextBox 82"/>
            <p:cNvSpPr txBox="1"/>
            <p:nvPr/>
          </p:nvSpPr>
          <p:spPr>
            <a:xfrm>
              <a:off x="4587696" y="3621536"/>
              <a:ext cx="4016751" cy="430887"/>
            </a:xfrm>
            <a:prstGeom prst="rect">
              <a:avLst/>
            </a:prstGeom>
            <a:noFill/>
          </p:spPr>
          <p:txBody>
            <a:bodyPr wrap="square" rtlCol="0">
              <a:spAutoFit/>
            </a:bodyPr>
            <a:lstStyle/>
            <a:p>
              <a:r>
                <a:rPr lang="el-GR" sz="2200" dirty="0" smtClean="0">
                  <a:latin typeface="+mn-lt"/>
                  <a:ea typeface="Cambria Math" pitchFamily="18" charset="0"/>
                </a:rPr>
                <a:t>Διεύθυνση μαγνητικού πεδίου</a:t>
              </a:r>
              <a:endParaRPr lang="el-GR" sz="2200" dirty="0">
                <a:latin typeface="+mn-lt"/>
                <a:ea typeface="Cambria Math" pitchFamily="18" charset="0"/>
              </a:endParaRPr>
            </a:p>
          </p:txBody>
        </p:sp>
        <p:sp>
          <p:nvSpPr>
            <p:cNvPr id="84" name="TextBox 83"/>
            <p:cNvSpPr txBox="1"/>
            <p:nvPr/>
          </p:nvSpPr>
          <p:spPr>
            <a:xfrm>
              <a:off x="4735753" y="4052423"/>
              <a:ext cx="4016751" cy="430887"/>
            </a:xfrm>
            <a:prstGeom prst="rect">
              <a:avLst/>
            </a:prstGeom>
            <a:noFill/>
          </p:spPr>
          <p:txBody>
            <a:bodyPr wrap="square" rtlCol="0">
              <a:spAutoFit/>
            </a:bodyPr>
            <a:lstStyle/>
            <a:p>
              <a:r>
                <a:rPr lang="el-GR" sz="2200" dirty="0" smtClean="0">
                  <a:latin typeface="+mn-lt"/>
                  <a:ea typeface="Cambria Math" pitchFamily="18" charset="0"/>
                </a:rPr>
                <a:t>Διεύθυνση ηλεκτρικού πεδίου</a:t>
              </a:r>
              <a:endParaRPr lang="el-GR" sz="2200" dirty="0">
                <a:latin typeface="+mn-lt"/>
                <a:ea typeface="Cambria Math" pitchFamily="18" charset="0"/>
              </a:endParaRPr>
            </a:p>
          </p:txBody>
        </p:sp>
        <p:sp>
          <p:nvSpPr>
            <p:cNvPr id="85" name="TextBox 84"/>
            <p:cNvSpPr txBox="1"/>
            <p:nvPr/>
          </p:nvSpPr>
          <p:spPr>
            <a:xfrm>
              <a:off x="1818684" y="4507200"/>
              <a:ext cx="5834138" cy="769441"/>
            </a:xfrm>
            <a:prstGeom prst="rect">
              <a:avLst/>
            </a:prstGeom>
            <a:noFill/>
          </p:spPr>
          <p:txBody>
            <a:bodyPr wrap="square" rtlCol="0">
              <a:spAutoFit/>
            </a:bodyPr>
            <a:lstStyle/>
            <a:p>
              <a:r>
                <a:rPr lang="el-GR" sz="2200" dirty="0" smtClean="0">
                  <a:latin typeface="+mn-lt"/>
                  <a:ea typeface="Cambria Math" pitchFamily="18" charset="0"/>
                </a:rPr>
                <a:t>Διεύθυνση διάδοσης ηλεκτρομαγνητικής δέσμης μονάδας έντασης</a:t>
              </a:r>
              <a:endParaRPr lang="el-GR" sz="2200" dirty="0">
                <a:latin typeface="+mn-lt"/>
                <a:ea typeface="Cambria Math" pitchFamily="18" charset="0"/>
              </a:endParaRPr>
            </a:p>
          </p:txBody>
        </p:sp>
      </p:grpSp>
      <p:sp>
        <p:nvSpPr>
          <p:cNvPr id="9233" name="TextBox 9232"/>
          <p:cNvSpPr txBox="1"/>
          <p:nvPr/>
        </p:nvSpPr>
        <p:spPr>
          <a:xfrm>
            <a:off x="179512" y="5582352"/>
            <a:ext cx="8784976" cy="769441"/>
          </a:xfrm>
          <a:prstGeom prst="rect">
            <a:avLst/>
          </a:prstGeom>
          <a:noFill/>
        </p:spPr>
        <p:txBody>
          <a:bodyPr wrap="square" rtlCol="0">
            <a:spAutoFit/>
          </a:bodyPr>
          <a:lstStyle/>
          <a:p>
            <a:r>
              <a:rPr lang="el-GR" sz="2200" dirty="0" smtClean="0">
                <a:solidFill>
                  <a:schemeClr val="tx1">
                    <a:lumMod val="75000"/>
                    <a:lumOff val="25000"/>
                  </a:schemeClr>
                </a:solidFill>
                <a:latin typeface="+mn-lt"/>
              </a:rPr>
              <a:t>Αναπαράσταση μιας γραμμικά πολωμένης ηλεκτρομαγνητικής ακτινοβολίας από ένα απομονωμένο σωματίδιο. [Α.Αλεξοπούλου, 1993]</a:t>
            </a:r>
            <a:endParaRPr lang="el-GR" sz="2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30" name="Rectangle 29"/>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484033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l-GR" dirty="0"/>
                  <a:t>Θεωρία </a:t>
                </a:r>
                <a:r>
                  <a:rPr lang="en-US" dirty="0" smtClean="0"/>
                  <a:t>Rayleigh</a:t>
                </a:r>
                <a:r>
                  <a:rPr lang="el-GR" dirty="0" smtClean="0"/>
                  <a:t> </a:t>
                </a:r>
                <a14:m>
                  <m:oMath xmlns:m="http://schemas.openxmlformats.org/officeDocument/2006/math">
                    <m:sSub>
                      <m:sSubPr>
                        <m:ctrlPr>
                          <a:rPr lang="el-GR" b="0" i="1">
                            <a:latin typeface="Cambria Math"/>
                          </a:rPr>
                        </m:ctrlPr>
                      </m:sSubPr>
                      <m:e>
                        <m:r>
                          <m:rPr>
                            <m:sty m:val="p"/>
                          </m:rPr>
                          <a:rPr lang="en-US" b="0" i="0">
                            <a:latin typeface="Cambria Math"/>
                          </a:rPr>
                          <m:t>I</m:t>
                        </m:r>
                      </m:e>
                      <m:sub>
                        <m:r>
                          <m:rPr>
                            <m:sty m:val="p"/>
                          </m:rPr>
                          <a:rPr lang="en-US" b="0" i="0">
                            <a:latin typeface="Cambria Math"/>
                          </a:rPr>
                          <m:t>s</m:t>
                        </m:r>
                      </m:sub>
                    </m:sSub>
                  </m:oMath>
                </a14:m>
                <a:r>
                  <a:rPr lang="en-US" dirty="0" smtClean="0">
                    <a:solidFill>
                      <a:srgbClr val="820000"/>
                    </a:solidFill>
                  </a:rPr>
                  <a:t> </a:t>
                </a:r>
                <a14:m>
                  <m:oMath xmlns:m="http://schemas.openxmlformats.org/officeDocument/2006/math">
                    <m:r>
                      <a:rPr lang="en-US" i="1" dirty="0" smtClean="0">
                        <a:solidFill>
                          <a:srgbClr val="820000"/>
                        </a:solidFill>
                        <a:latin typeface="Cambria Math"/>
                      </a:rPr>
                      <m:t>~</m:t>
                    </m:r>
                  </m:oMath>
                </a14:m>
                <a:r>
                  <a:rPr lang="en-US" dirty="0">
                    <a:solidFill>
                      <a:srgbClr val="820000"/>
                    </a:solidFill>
                  </a:rPr>
                  <a:t> 1/</a:t>
                </a:r>
                <a14:m>
                  <m:oMath xmlns:m="http://schemas.openxmlformats.org/officeDocument/2006/math">
                    <m:sSup>
                      <m:sSupPr>
                        <m:ctrlPr>
                          <a:rPr lang="en-US" i="1">
                            <a:latin typeface="Cambria Math"/>
                            <a:ea typeface="Cambria Math"/>
                          </a:rPr>
                        </m:ctrlPr>
                      </m:sSupPr>
                      <m:e>
                        <m:r>
                          <a:rPr lang="el-GR" b="1" i="0">
                            <a:latin typeface="Cambria Math"/>
                            <a:ea typeface="Cambria Math"/>
                          </a:rPr>
                          <m:t>𝛌</m:t>
                        </m:r>
                      </m:e>
                      <m:sup>
                        <m:r>
                          <a:rPr lang="el-GR" b="1" i="0">
                            <a:latin typeface="Cambria Math"/>
                            <a:ea typeface="Cambria Math"/>
                          </a:rPr>
                          <m:t>𝟒</m:t>
                        </m:r>
                      </m:sup>
                    </m:sSup>
                  </m:oMath>
                </a14:m>
                <a:endParaRPr lang="el-GR" dirty="0">
                  <a:solidFill>
                    <a:srgbClr val="82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879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50504" y="1079894"/>
                <a:ext cx="5842992" cy="1080120"/>
              </a:xfrm>
            </p:spPr>
            <p:txBody>
              <a:bodyPr/>
              <a:lstStyle/>
              <a:p>
                <a:pPr marL="0" indent="0">
                  <a:buNone/>
                </a:pPr>
                <a14:m>
                  <m:oMathPara xmlns:m="http://schemas.openxmlformats.org/officeDocument/2006/math">
                    <m:oMathParaPr>
                      <m:jc m:val="left"/>
                    </m:oMathParaPr>
                    <m:oMath xmlns:m="http://schemas.openxmlformats.org/officeDocument/2006/math">
                      <m:sSub>
                        <m:sSubPr>
                          <m:ctrlPr>
                            <a:rPr lang="el-GR" sz="2400" i="1" smtClean="0">
                              <a:latin typeface="Cambria Math"/>
                            </a:rPr>
                          </m:ctrlPr>
                        </m:sSubPr>
                        <m:e>
                          <m:r>
                            <a:rPr lang="en-US" sz="2400" b="0" i="1" smtClean="0">
                              <a:latin typeface="Cambria Math"/>
                            </a:rPr>
                            <m:t>𝐼</m:t>
                          </m:r>
                        </m:e>
                        <m:sub>
                          <m:r>
                            <a:rPr lang="en-US" sz="2400" b="0" i="1" smtClean="0">
                              <a:latin typeface="Cambria Math"/>
                            </a:rPr>
                            <m:t>𝑠</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0</m:t>
                          </m:r>
                        </m:sub>
                      </m:sSub>
                      <m:r>
                        <a:rPr lang="en-US" sz="2400" b="0" i="1" smtClean="0">
                          <a:latin typeface="Cambria Math"/>
                        </a:rPr>
                        <m:t>𝑒𝑥𝑝</m:t>
                      </m:r>
                      <m:d>
                        <m:dPr>
                          <m:ctrlPr>
                            <a:rPr lang="en-US" sz="2400" b="0" i="1" smtClean="0">
                              <a:latin typeface="Cambria Math"/>
                            </a:rPr>
                          </m:ctrlPr>
                        </m:dPr>
                        <m:e>
                          <m:d>
                            <m:dPr>
                              <m:begChr m:val="["/>
                              <m:endChr m:val="]"/>
                              <m:ctrlPr>
                                <a:rPr lang="en-US" sz="2400" b="0" i="1" smtClean="0">
                                  <a:latin typeface="Cambria Math"/>
                                </a:rPr>
                              </m:ctrlPr>
                            </m:dPr>
                            <m:e>
                              <m:r>
                                <a:rPr lang="en-US" sz="2400" b="0" i="1" smtClean="0">
                                  <a:latin typeface="Cambria Math"/>
                                </a:rPr>
                                <m:t>4</m:t>
                              </m:r>
                              <m:sSup>
                                <m:sSupPr>
                                  <m:ctrlPr>
                                    <a:rPr lang="en-US" sz="2400" b="0" i="1" smtClean="0">
                                      <a:latin typeface="Cambria Math"/>
                                    </a:rPr>
                                  </m:ctrlPr>
                                </m:sSupPr>
                                <m:e>
                                  <m:r>
                                    <a:rPr lang="el-GR" sz="2400" b="0" i="1" smtClean="0">
                                      <a:latin typeface="Cambria Math"/>
                                    </a:rPr>
                                    <m:t>𝜋</m:t>
                                  </m:r>
                                </m:e>
                                <m:sup>
                                  <m:r>
                                    <a:rPr lang="el-GR" sz="2400" b="0" i="1" smtClean="0">
                                      <a:latin typeface="Cambria Math"/>
                                    </a:rPr>
                                    <m:t>2</m:t>
                                  </m:r>
                                </m:sup>
                              </m:sSup>
                              <m:f>
                                <m:fPr>
                                  <m:ctrlPr>
                                    <a:rPr lang="en-US" sz="2400" b="0" i="1" smtClean="0">
                                      <a:latin typeface="Cambria Math"/>
                                    </a:rPr>
                                  </m:ctrlPr>
                                </m:fPr>
                                <m:num>
                                  <m:sSup>
                                    <m:sSupPr>
                                      <m:ctrlPr>
                                        <a:rPr lang="en-US" sz="2400" b="0" i="1" smtClean="0">
                                          <a:latin typeface="Cambria Math"/>
                                        </a:rPr>
                                      </m:ctrlPr>
                                    </m:sSupPr>
                                    <m:e>
                                      <m:d>
                                        <m:dPr>
                                          <m:ctrlPr>
                                            <a:rPr lang="en-US" sz="2400" b="0" i="1" smtClean="0">
                                              <a:latin typeface="Cambria Math"/>
                                            </a:rPr>
                                          </m:ctrlPr>
                                        </m:dPr>
                                        <m:e>
                                          <m:sSup>
                                            <m:sSupPr>
                                              <m:ctrlPr>
                                                <a:rPr lang="en-US" sz="2400" i="1">
                                                  <a:solidFill>
                                                    <a:prstClr val="black"/>
                                                  </a:solidFill>
                                                  <a:latin typeface="Cambria Math"/>
                                                </a:rPr>
                                              </m:ctrlPr>
                                            </m:sSupPr>
                                            <m:e>
                                              <m:sSub>
                                                <m:sSubPr>
                                                  <m:ctrlPr>
                                                    <a:rPr lang="en-US" sz="2400" i="1">
                                                      <a:solidFill>
                                                        <a:prstClr val="black"/>
                                                      </a:solidFill>
                                                      <a:latin typeface="Cambria Math"/>
                                                    </a:rPr>
                                                  </m:ctrlPr>
                                                </m:sSubPr>
                                                <m:e>
                                                  <m:r>
                                                    <a:rPr lang="en-US" sz="2400" i="1">
                                                      <a:solidFill>
                                                        <a:prstClr val="black"/>
                                                      </a:solidFill>
                                                      <a:latin typeface="Cambria Math"/>
                                                    </a:rPr>
                                                    <m:t>𝑛</m:t>
                                                  </m:r>
                                                </m:e>
                                                <m:sub>
                                                  <m:r>
                                                    <a:rPr lang="en-US" sz="2400" i="1">
                                                      <a:solidFill>
                                                        <a:prstClr val="black"/>
                                                      </a:solidFill>
                                                      <a:latin typeface="Cambria Math"/>
                                                    </a:rPr>
                                                    <m:t>𝑟</m:t>
                                                  </m:r>
                                                </m:sub>
                                              </m:sSub>
                                            </m:e>
                                            <m:sup>
                                              <m:r>
                                                <a:rPr lang="en-US" sz="2400" i="1">
                                                  <a:solidFill>
                                                    <a:prstClr val="black"/>
                                                  </a:solidFill>
                                                  <a:latin typeface="Cambria Math"/>
                                                </a:rPr>
                                                <m:t>2</m:t>
                                              </m:r>
                                            </m:sup>
                                          </m:sSup>
                                          <m:r>
                                            <a:rPr lang="en-US" sz="2400" i="1">
                                              <a:solidFill>
                                                <a:prstClr val="black"/>
                                              </a:solidFill>
                                              <a:latin typeface="Cambria Math"/>
                                            </a:rPr>
                                            <m:t>−1</m:t>
                                          </m:r>
                                        </m:e>
                                      </m:d>
                                    </m:e>
                                    <m:sup>
                                      <m:r>
                                        <a:rPr lang="en-US" sz="2400" b="0" i="1" smtClean="0">
                                          <a:latin typeface="Cambria Math"/>
                                        </a:rPr>
                                        <m:t>2</m:t>
                                      </m:r>
                                    </m:sup>
                                  </m:sSup>
                                </m:num>
                                <m:den>
                                  <m:sSup>
                                    <m:sSupPr>
                                      <m:ctrlPr>
                                        <a:rPr lang="en-US" sz="2400" b="0" i="1" smtClean="0">
                                          <a:latin typeface="Cambria Math"/>
                                        </a:rPr>
                                      </m:ctrlPr>
                                    </m:sSupPr>
                                    <m:e>
                                      <m:d>
                                        <m:dPr>
                                          <m:ctrlPr>
                                            <a:rPr lang="en-US" sz="2400" b="0" i="1" smtClean="0">
                                              <a:latin typeface="Cambria Math"/>
                                            </a:rPr>
                                          </m:ctrlPr>
                                        </m:dPr>
                                        <m:e>
                                          <m:sSup>
                                            <m:sSupPr>
                                              <m:ctrlPr>
                                                <a:rPr lang="en-US" sz="2400" b="0" i="1" smtClean="0">
                                                  <a:latin typeface="Cambria Math"/>
                                                </a:rPr>
                                              </m:ctrlPr>
                                            </m:sSupPr>
                                            <m:e>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𝑟</m:t>
                                                  </m:r>
                                                </m:sub>
                                              </m:sSub>
                                            </m:e>
                                            <m:sup>
                                              <m:r>
                                                <a:rPr lang="en-US" sz="2400" b="0" i="1" smtClean="0">
                                                  <a:latin typeface="Cambria Math"/>
                                                </a:rPr>
                                                <m:t>2</m:t>
                                              </m:r>
                                            </m:sup>
                                          </m:sSup>
                                          <m:r>
                                            <a:rPr lang="en-US" sz="2400" b="0" i="1" smtClean="0">
                                              <a:latin typeface="Cambria Math"/>
                                            </a:rPr>
                                            <m:t>+2</m:t>
                                          </m:r>
                                        </m:e>
                                      </m:d>
                                    </m:e>
                                    <m:sup>
                                      <m:r>
                                        <a:rPr lang="en-US" sz="2400" b="0" i="1" smtClean="0">
                                          <a:latin typeface="Cambria Math"/>
                                        </a:rPr>
                                        <m:t>2</m:t>
                                      </m:r>
                                    </m:sup>
                                  </m:sSup>
                                </m:den>
                              </m:f>
                            </m:e>
                          </m:d>
                          <m:r>
                            <a:rPr lang="en-US" sz="2400" b="0" i="1" smtClean="0">
                              <a:latin typeface="Cambria Math"/>
                            </a:rPr>
                            <m:t> </m:t>
                          </m:r>
                          <m:r>
                            <a:rPr lang="en-US" sz="2400" b="0" i="1" smtClean="0">
                              <a:latin typeface="Cambria Math"/>
                              <a:ea typeface="Cambria Math"/>
                            </a:rPr>
                            <m:t>×</m:t>
                          </m:r>
                          <m:r>
                            <a:rPr lang="en-US" sz="2400" b="0" i="1" smtClean="0">
                              <a:latin typeface="Cambria Math"/>
                              <a:ea typeface="Cambria Math"/>
                            </a:rPr>
                            <m:t>𝑁𝑉</m:t>
                          </m:r>
                          <m:r>
                            <a:rPr lang="en-US" sz="2400" b="0" i="1" smtClean="0">
                              <a:latin typeface="Cambria Math"/>
                              <a:ea typeface="Cambria Math"/>
                            </a:rPr>
                            <m:t>/</m:t>
                          </m:r>
                          <m:sSup>
                            <m:sSupPr>
                              <m:ctrlPr>
                                <a:rPr lang="en-US" sz="2400" b="0" i="1" smtClean="0">
                                  <a:latin typeface="Cambria Math"/>
                                  <a:ea typeface="Cambria Math"/>
                                </a:rPr>
                              </m:ctrlPr>
                            </m:sSupPr>
                            <m:e>
                              <m:r>
                                <a:rPr lang="el-GR" sz="2400" b="0" i="1" smtClean="0">
                                  <a:latin typeface="Cambria Math"/>
                                  <a:ea typeface="Cambria Math"/>
                                </a:rPr>
                                <m:t>𝜆</m:t>
                              </m:r>
                            </m:e>
                            <m:sup>
                              <m:r>
                                <a:rPr lang="el-GR" sz="2400" b="0" i="1" smtClean="0">
                                  <a:latin typeface="Cambria Math"/>
                                  <a:ea typeface="Cambria Math"/>
                                </a:rPr>
                                <m:t>4</m:t>
                              </m:r>
                            </m:sup>
                          </m:sSup>
                        </m:e>
                      </m:d>
                    </m:oMath>
                  </m:oMathPara>
                </a14:m>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50504" y="1079894"/>
                <a:ext cx="5842992" cy="1080120"/>
              </a:xfrm>
              <a:blipFill rotWithShape="1">
                <a:blip r:embed="rId3"/>
                <a:stretch>
                  <a:fillRect/>
                </a:stretch>
              </a:blipFill>
            </p:spPr>
            <p:txBody>
              <a:bodyPr/>
              <a:lstStyle/>
              <a:p>
                <a:r>
                  <a:rPr lang="el-GR">
                    <a:noFill/>
                  </a:rPr>
                  <a:t> </a:t>
                </a:r>
              </a:p>
            </p:txBody>
          </p:sp>
        </mc:Fallback>
      </mc:AlternateContent>
      <p:pic>
        <p:nvPicPr>
          <p:cNvPr id="10242" name="Picture 2" title="sun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91" y="2148215"/>
            <a:ext cx="3530513" cy="26482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8"/>
          <p:cNvSpPr>
            <a:spLocks noChangeArrowheads="1"/>
          </p:cNvSpPr>
          <p:nvPr/>
        </p:nvSpPr>
        <p:spPr bwMode="auto">
          <a:xfrm>
            <a:off x="232909" y="4796457"/>
            <a:ext cx="3419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aseline="0" dirty="0">
                <a:solidFill>
                  <a:srgbClr val="595959"/>
                </a:solidFill>
                <a:latin typeface="Calibri" pitchFamily="34" charset="0"/>
              </a:rPr>
              <a:t>“</a:t>
            </a:r>
            <a:r>
              <a:rPr lang="en-US" sz="1200" baseline="0" dirty="0">
                <a:solidFill>
                  <a:srgbClr val="595959"/>
                </a:solidFill>
                <a:latin typeface="Calibri" pitchFamily="34" charset="0"/>
                <a:hlinkClick r:id="rId5"/>
              </a:rPr>
              <a:t>Seacliff at sunset</a:t>
            </a:r>
            <a:r>
              <a:rPr lang="en-US" sz="1200" baseline="0" dirty="0" smtClean="0">
                <a:solidFill>
                  <a:srgbClr val="595959"/>
                </a:solidFill>
                <a:latin typeface="Calibri" pitchFamily="34" charset="0"/>
              </a:rPr>
              <a:t>”,</a:t>
            </a:r>
            <a:r>
              <a:rPr lang="el-GR" sz="1200" baseline="0" dirty="0" smtClean="0">
                <a:solidFill>
                  <a:srgbClr val="595959"/>
                </a:solidFill>
                <a:latin typeface="Calibri" pitchFamily="34" charset="0"/>
              </a:rPr>
              <a:t> από </a:t>
            </a:r>
            <a:r>
              <a:rPr lang="en-US" sz="1200" baseline="0" dirty="0">
                <a:solidFill>
                  <a:srgbClr val="595959"/>
                </a:solidFill>
                <a:latin typeface="Calibri" pitchFamily="34" charset="0"/>
                <a:hlinkClick r:id="rId6"/>
              </a:rPr>
              <a:t>Begoon</a:t>
            </a:r>
            <a:r>
              <a:rPr lang="el-GR" sz="1200" baseline="0" dirty="0">
                <a:solidFill>
                  <a:srgbClr val="595959"/>
                </a:solidFill>
                <a:latin typeface="Calibri" pitchFamily="34" charset="0"/>
              </a:rPr>
              <a:t> </a:t>
            </a:r>
            <a:r>
              <a:rPr lang="el-GR" sz="1200" baseline="0" dirty="0" smtClean="0">
                <a:solidFill>
                  <a:srgbClr val="595959"/>
                </a:solidFill>
                <a:latin typeface="Calibri" pitchFamily="34" charset="0"/>
              </a:rPr>
              <a:t>διαθέσιμο με άδεια</a:t>
            </a:r>
            <a:r>
              <a:rPr lang="en-US" sz="1200" baseline="0" dirty="0" smtClean="0">
                <a:solidFill>
                  <a:srgbClr val="595959"/>
                </a:solidFill>
                <a:latin typeface="Calibri" pitchFamily="34" charset="0"/>
              </a:rPr>
              <a:t> </a:t>
            </a:r>
            <a:r>
              <a:rPr lang="en-US" sz="1200" baseline="0" dirty="0">
                <a:solidFill>
                  <a:srgbClr val="595959"/>
                </a:solidFill>
                <a:latin typeface="Calibri" pitchFamily="34" charset="0"/>
                <a:hlinkClick r:id="rId7"/>
              </a:rPr>
              <a:t>CC BY-SA 3.0</a:t>
            </a:r>
            <a:endParaRPr lang="en-US" sz="1200" baseline="0" dirty="0">
              <a:solidFill>
                <a:srgbClr val="595959"/>
              </a:solidFill>
              <a:latin typeface="Calibri" pitchFamily="34" charset="0"/>
            </a:endParaRPr>
          </a:p>
        </p:txBody>
      </p:sp>
      <p:sp>
        <p:nvSpPr>
          <p:cNvPr id="5" name="Rectangle 4"/>
          <p:cNvSpPr/>
          <p:nvPr/>
        </p:nvSpPr>
        <p:spPr>
          <a:xfrm>
            <a:off x="4045503" y="2148215"/>
            <a:ext cx="4918985" cy="3416320"/>
          </a:xfrm>
          <a:prstGeom prst="rect">
            <a:avLst/>
          </a:prstGeom>
        </p:spPr>
        <p:txBody>
          <a:bodyPr wrap="square">
            <a:spAutoFit/>
          </a:bodyPr>
          <a:lstStyle/>
          <a:p>
            <a:r>
              <a:rPr lang="el-GR" sz="2400" dirty="0" smtClean="0">
                <a:latin typeface="+mn-lt"/>
              </a:rPr>
              <a:t>Το μπλε χρώμα του ουρανού το μεσημέρι και το κόκκινο χρώμα του κατά την ανατολή και τη δύση του ήλιου οφείλονται στη σχετική ισχύ της απορρόφησης </a:t>
            </a:r>
            <a:r>
              <a:rPr lang="el-GR" sz="2400" dirty="0">
                <a:latin typeface="+mn-lt"/>
              </a:rPr>
              <a:t>της </a:t>
            </a:r>
            <a:r>
              <a:rPr lang="el-GR" sz="2400" dirty="0" smtClean="0">
                <a:latin typeface="+mn-lt"/>
              </a:rPr>
              <a:t>ακτινοβολίας ως προς τη σκέδαση </a:t>
            </a:r>
            <a:r>
              <a:rPr lang="en-US" sz="2400" dirty="0" smtClean="0">
                <a:latin typeface="+mn-lt"/>
              </a:rPr>
              <a:t>Rayleigh </a:t>
            </a:r>
            <a:r>
              <a:rPr lang="el-GR" sz="2400" dirty="0" smtClean="0">
                <a:latin typeface="+mn-lt"/>
              </a:rPr>
              <a:t>από τα σωματίδια της ατμόσφαιρας, τα οποία έχουν μέγεθος μικρότερο από το μ.κ. της ακτινοβολίας</a:t>
            </a:r>
            <a:r>
              <a:rPr lang="en-US" sz="2400" dirty="0" smtClean="0">
                <a:latin typeface="+mn-lt"/>
              </a:rPr>
              <a:t>.</a:t>
            </a:r>
            <a:endParaRPr lang="el-GR" sz="2400" dirty="0" smtClean="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8" name="Rectangle 7"/>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51971" y="5541068"/>
            <a:ext cx="8448256" cy="1200329"/>
          </a:xfrm>
          <a:prstGeom prst="rect">
            <a:avLst/>
          </a:prstGeom>
        </p:spPr>
        <p:txBody>
          <a:bodyPr wrap="square">
            <a:spAutoFit/>
          </a:bodyPr>
          <a:lstStyle/>
          <a:p>
            <a:r>
              <a:rPr lang="el-GR" sz="2400" dirty="0">
                <a:latin typeface="+mn-lt"/>
              </a:rPr>
              <a:t>Το γκρι/λευκό χρώμα των σύννεφων οφείλεται στη σκέδαση </a:t>
            </a:r>
            <a:r>
              <a:rPr lang="en-US" sz="2400" dirty="0">
                <a:latin typeface="+mn-lt"/>
              </a:rPr>
              <a:t>Mie </a:t>
            </a:r>
            <a:r>
              <a:rPr lang="el-GR" sz="2400" dirty="0">
                <a:latin typeface="+mn-lt"/>
              </a:rPr>
              <a:t>της ακτινοβολίας από τα σταγονίδια </a:t>
            </a:r>
            <a:r>
              <a:rPr lang="el-GR" sz="2400" dirty="0" smtClean="0">
                <a:latin typeface="+mn-lt"/>
              </a:rPr>
              <a:t>υδρατμών, </a:t>
            </a:r>
            <a:r>
              <a:rPr lang="el-GR" sz="2400" dirty="0">
                <a:latin typeface="+mn-lt"/>
              </a:rPr>
              <a:t>των οποίων το μέγεθος είναι παραπλήσιο με εκείνο της ορατής ακτινοβολίας. </a:t>
            </a:r>
            <a:endParaRPr lang="en-US" sz="2400" dirty="0">
              <a:latin typeface="+mn-lt"/>
            </a:endParaRPr>
          </a:p>
        </p:txBody>
      </p:sp>
    </p:spTree>
    <p:extLst>
      <p:ext uri="{BB962C8B-B14F-4D97-AF65-F5344CB8AC3E}">
        <p14:creationId xmlns:p14="http://schemas.microsoft.com/office/powerpoint/2010/main" val="814664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467544" y="0"/>
            <a:ext cx="8229600" cy="1304764"/>
          </a:xfrm>
        </p:spPr>
        <p:txBody>
          <a:bodyPr>
            <a:noAutofit/>
          </a:bodyPr>
          <a:lstStyle/>
          <a:p>
            <a:pPr algn="ctr"/>
            <a:r>
              <a:rPr lang="el-GR" dirty="0"/>
              <a:t>Φ</a:t>
            </a:r>
            <a:r>
              <a:rPr lang="el-GR" dirty="0" smtClean="0"/>
              <a:t>υσικοχημικές μέθοδοι διάγνωσης - τεκμηρίωσης</a:t>
            </a:r>
            <a:endParaRPr lang="el-GR" dirty="0"/>
          </a:p>
        </p:txBody>
      </p:sp>
      <p:sp>
        <p:nvSpPr>
          <p:cNvPr id="358403" name="Rectangle 3"/>
          <p:cNvSpPr>
            <a:spLocks noGrp="1" noChangeArrowheads="1"/>
          </p:cNvSpPr>
          <p:nvPr>
            <p:ph idx="1"/>
          </p:nvPr>
        </p:nvSpPr>
        <p:spPr>
          <a:xfrm>
            <a:off x="457200" y="1484784"/>
            <a:ext cx="8229600" cy="4752528"/>
          </a:xfrm>
        </p:spPr>
        <p:txBody>
          <a:bodyPr>
            <a:normAutofit/>
          </a:bodyPr>
          <a:lstStyle/>
          <a:p>
            <a:pPr algn="ctr">
              <a:lnSpc>
                <a:spcPct val="90000"/>
              </a:lnSpc>
              <a:buFont typeface="Wingdings" pitchFamily="2" charset="2"/>
              <a:buNone/>
            </a:pPr>
            <a:endParaRPr lang="el-GR" sz="2400" dirty="0"/>
          </a:p>
          <a:p>
            <a:pPr algn="ctr">
              <a:lnSpc>
                <a:spcPct val="90000"/>
              </a:lnSpc>
              <a:buFont typeface="Wingdings" pitchFamily="2" charset="2"/>
              <a:buNone/>
              <a:tabLst>
                <a:tab pos="87313" algn="l"/>
              </a:tabLst>
            </a:pPr>
            <a:r>
              <a:rPr lang="el-GR" sz="3600" b="1" dirty="0" smtClean="0"/>
              <a:t>Ενότητα</a:t>
            </a:r>
            <a:r>
              <a:rPr lang="en-US" sz="3600" b="1" dirty="0" smtClean="0"/>
              <a:t> 5</a:t>
            </a:r>
            <a:endParaRPr lang="el-GR" sz="3600" b="1" baseline="30000" dirty="0"/>
          </a:p>
          <a:p>
            <a:pPr algn="ctr">
              <a:lnSpc>
                <a:spcPct val="90000"/>
              </a:lnSpc>
            </a:pPr>
            <a:endParaRPr lang="el-GR" sz="2400" baseline="30000" dirty="0"/>
          </a:p>
          <a:p>
            <a:pPr marL="363538" indent="-363538">
              <a:lnSpc>
                <a:spcPct val="90000"/>
              </a:lnSpc>
              <a:spcAft>
                <a:spcPts val="600"/>
              </a:spcAft>
              <a:buClr>
                <a:srgbClr val="820000"/>
              </a:buClr>
              <a:buFont typeface="Wingdings" pitchFamily="2" charset="2"/>
              <a:buChar char="q"/>
            </a:pPr>
            <a:r>
              <a:rPr lang="el-GR" sz="2400" dirty="0"/>
              <a:t>Διαγνωστικές Μέθοδοι με Υπέρυθρη </a:t>
            </a:r>
            <a:r>
              <a:rPr lang="el-GR" sz="2400" dirty="0" smtClean="0"/>
              <a:t>Ακτινοβολία</a:t>
            </a:r>
          </a:p>
          <a:p>
            <a:pPr marL="714375" indent="-350838">
              <a:spcBef>
                <a:spcPts val="2400"/>
              </a:spcBef>
              <a:buClr>
                <a:srgbClr val="820000"/>
              </a:buClr>
              <a:buFont typeface="Wingdings" panose="05000000000000000000" pitchFamily="2" charset="2"/>
              <a:buChar char="§"/>
            </a:pPr>
            <a:r>
              <a:rPr lang="el-GR" sz="2400" dirty="0"/>
              <a:t>Ασπρόμαυρη Υπέρυθρη Ανακλαστογραφία (IR Ref)</a:t>
            </a:r>
          </a:p>
          <a:p>
            <a:pPr marL="714375" indent="-350838">
              <a:spcBef>
                <a:spcPts val="2400"/>
              </a:spcBef>
              <a:buClr>
                <a:srgbClr val="820000"/>
              </a:buClr>
              <a:buFont typeface="Wingdings" panose="05000000000000000000" pitchFamily="2" charset="2"/>
              <a:buChar char="§"/>
            </a:pPr>
            <a:r>
              <a:rPr lang="el-GR" sz="2400" dirty="0"/>
              <a:t>Έγχρωμη Υπέρυθρη Απεικόνιση (FCIR)</a:t>
            </a:r>
          </a:p>
          <a:p>
            <a:pPr marL="714375" indent="-350838">
              <a:spcBef>
                <a:spcPts val="2400"/>
              </a:spcBef>
              <a:buClr>
                <a:srgbClr val="820000"/>
              </a:buClr>
              <a:buFont typeface="Wingdings" panose="05000000000000000000" pitchFamily="2" charset="2"/>
              <a:buChar char="§"/>
            </a:pPr>
            <a:r>
              <a:rPr lang="el-GR" sz="2400" dirty="0"/>
              <a:t>Απεικόνιση Υπέρυθρου Φθορισμού (IRF)</a:t>
            </a:r>
          </a:p>
          <a:p>
            <a:pPr marL="714375" indent="-350838">
              <a:spcBef>
                <a:spcPts val="2400"/>
              </a:spcBef>
              <a:buClr>
                <a:srgbClr val="820000"/>
              </a:buClr>
              <a:buFont typeface="Wingdings" panose="05000000000000000000" pitchFamily="2" charset="2"/>
              <a:buChar char="§"/>
            </a:pPr>
            <a:r>
              <a:rPr lang="el-GR" sz="2400" dirty="0"/>
              <a:t>Υπέρυθρη Απεικόνιση Διαπερατότητας (IRT)</a:t>
            </a:r>
          </a:p>
          <a:p>
            <a:pPr>
              <a:lnSpc>
                <a:spcPct val="90000"/>
              </a:lnSpc>
              <a:spcAft>
                <a:spcPts val="600"/>
              </a:spcAft>
              <a:buClr>
                <a:srgbClr val="820000"/>
              </a:buClr>
              <a:buFont typeface="Wingdings" pitchFamily="2" charset="2"/>
              <a:buChar char="q"/>
            </a:pPr>
            <a:endParaRPr lang="el-GR" sz="2400" baseline="300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6" name="Rectangle 5"/>
          <p:cNvSpPr/>
          <p:nvPr/>
        </p:nvSpPr>
        <p:spPr>
          <a:xfrm>
            <a:off x="331998" y="137677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153754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Θεωρία Κ</a:t>
            </a:r>
            <a:r>
              <a:rPr lang="en-US" dirty="0" smtClean="0"/>
              <a:t>ubelka-Munk</a:t>
            </a:r>
            <a:r>
              <a:rPr lang="el-GR" dirty="0" smtClean="0"/>
              <a:t/>
            </a:r>
            <a:br>
              <a:rPr lang="el-GR" dirty="0" smtClean="0"/>
            </a:br>
            <a:r>
              <a:rPr lang="el-GR" dirty="0" smtClean="0"/>
              <a:t>μαθηματικό μοντέλο</a:t>
            </a:r>
            <a:endParaRPr lang="el-GR" dirty="0"/>
          </a:p>
        </p:txBody>
      </p:sp>
      <mc:AlternateContent xmlns:mc="http://schemas.openxmlformats.org/markup-compatibility/2006" xmlns:a14="http://schemas.microsoft.com/office/drawing/2010/main">
        <mc:Choice Requires="a14">
          <p:sp>
            <p:nvSpPr>
              <p:cNvPr id="5" name="Rectangle 4"/>
              <p:cNvSpPr/>
              <p:nvPr/>
            </p:nvSpPr>
            <p:spPr>
              <a:xfrm>
                <a:off x="5580111" y="2282176"/>
                <a:ext cx="2975879" cy="461665"/>
              </a:xfrm>
              <a:prstGeom prst="rect">
                <a:avLst/>
              </a:prstGeom>
            </p:spPr>
            <p:txBody>
              <a:bodyPr wrap="none">
                <a:spAutoFit/>
              </a:bodyPr>
              <a:lstStyle/>
              <a:p>
                <a14:m>
                  <m:oMath xmlns:m="http://schemas.openxmlformats.org/officeDocument/2006/math">
                    <m:r>
                      <a:rPr lang="en-US" sz="2400" i="1" dirty="0" smtClean="0">
                        <a:latin typeface="Cambria Math"/>
                      </a:rPr>
                      <m:t>𝑑𝐼</m:t>
                    </m:r>
                    <m:r>
                      <a:rPr lang="en-US" sz="2400" i="1" dirty="0">
                        <a:latin typeface="Cambria Math"/>
                      </a:rPr>
                      <m:t> </m:t>
                    </m:r>
                  </m:oMath>
                </a14:m>
                <a:r>
                  <a:rPr lang="en-US" sz="2400" dirty="0">
                    <a:latin typeface="+mn-lt"/>
                  </a:rPr>
                  <a:t>= -KIdx - SIdx + SJdx</a:t>
                </a:r>
              </a:p>
            </p:txBody>
          </p:sp>
        </mc:Choice>
        <mc:Fallback xmlns="">
          <p:sp>
            <p:nvSpPr>
              <p:cNvPr id="5" name="Rectangle 4"/>
              <p:cNvSpPr>
                <a:spLocks noRot="1" noChangeAspect="1" noMove="1" noResize="1" noEditPoints="1" noAdjustHandles="1" noChangeArrowheads="1" noChangeShapeType="1" noTextEdit="1"/>
              </p:cNvSpPr>
              <p:nvPr/>
            </p:nvSpPr>
            <p:spPr>
              <a:xfrm>
                <a:off x="5580111" y="2282176"/>
                <a:ext cx="2975879" cy="461665"/>
              </a:xfrm>
              <a:prstGeom prst="rect">
                <a:avLst/>
              </a:prstGeom>
              <a:blipFill rotWithShape="1">
                <a:blip r:embed="rId2"/>
                <a:stretch>
                  <a:fillRect l="-409" t="-10526" r="-2249" b="-28947"/>
                </a:stretch>
              </a:blipFill>
            </p:spPr>
            <p:txBody>
              <a:bodyPr/>
              <a:lstStyle/>
              <a:p>
                <a:r>
                  <a:rPr lang="el-GR">
                    <a:noFill/>
                  </a:rPr>
                  <a:t> </a:t>
                </a:r>
              </a:p>
            </p:txBody>
          </p:sp>
        </mc:Fallback>
      </mc:AlternateContent>
      <p:sp>
        <p:nvSpPr>
          <p:cNvPr id="6" name="Rectangle 5"/>
          <p:cNvSpPr/>
          <p:nvPr/>
        </p:nvSpPr>
        <p:spPr>
          <a:xfrm>
            <a:off x="5580112" y="3789040"/>
            <a:ext cx="2953309" cy="461665"/>
          </a:xfrm>
          <a:prstGeom prst="rect">
            <a:avLst/>
          </a:prstGeom>
        </p:spPr>
        <p:txBody>
          <a:bodyPr wrap="none">
            <a:spAutoFit/>
          </a:bodyPr>
          <a:lstStyle/>
          <a:p>
            <a:r>
              <a:rPr lang="en-US" sz="2400" dirty="0">
                <a:latin typeface="+mn-lt"/>
              </a:rPr>
              <a:t>dJ = -KJdx - SJdx + SIdx</a:t>
            </a:r>
          </a:p>
        </p:txBody>
      </p:sp>
      <p:grpSp>
        <p:nvGrpSpPr>
          <p:cNvPr id="30" name="Group 29" title="Θεωρία Κubelka-Munk"/>
          <p:cNvGrpSpPr/>
          <p:nvPr/>
        </p:nvGrpSpPr>
        <p:grpSpPr>
          <a:xfrm>
            <a:off x="832584" y="1615801"/>
            <a:ext cx="4608512" cy="2806969"/>
            <a:chOff x="832584" y="1615801"/>
            <a:chExt cx="4608512" cy="2806969"/>
          </a:xfrm>
        </p:grpSpPr>
        <p:grpSp>
          <p:nvGrpSpPr>
            <p:cNvPr id="9" name="Group 8" title="The Beer-Lambert System"/>
            <p:cNvGrpSpPr/>
            <p:nvPr/>
          </p:nvGrpSpPr>
          <p:grpSpPr>
            <a:xfrm>
              <a:off x="832584" y="1686648"/>
              <a:ext cx="4608512" cy="2736122"/>
              <a:chOff x="1763688" y="1463088"/>
              <a:chExt cx="4608512" cy="2736122"/>
            </a:xfrm>
          </p:grpSpPr>
          <p:sp>
            <p:nvSpPr>
              <p:cNvPr id="10" name="Down Arrow 9"/>
              <p:cNvSpPr/>
              <p:nvPr/>
            </p:nvSpPr>
            <p:spPr>
              <a:xfrm>
                <a:off x="4150248" y="1463088"/>
                <a:ext cx="144016" cy="7200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10"/>
              <p:cNvSpPr/>
              <p:nvPr/>
            </p:nvSpPr>
            <p:spPr>
              <a:xfrm>
                <a:off x="2882312" y="2202984"/>
                <a:ext cx="273630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Cambria Math" pitchFamily="18" charset="0"/>
                    <a:ea typeface="Cambria Math" pitchFamily="18" charset="0"/>
                  </a:rPr>
                  <a:t>I(x)</a:t>
                </a:r>
                <a:endParaRPr lang="el-GR" sz="2200" dirty="0">
                  <a:solidFill>
                    <a:schemeClr val="tx1"/>
                  </a:solidFill>
                  <a:latin typeface="Cambria Math" pitchFamily="18" charset="0"/>
                  <a:ea typeface="Cambria Math" pitchFamily="18" charset="0"/>
                </a:endParaRPr>
              </a:p>
            </p:txBody>
          </p:sp>
          <p:sp>
            <p:nvSpPr>
              <p:cNvPr id="12" name="Rectangle 11"/>
              <p:cNvSpPr/>
              <p:nvPr/>
            </p:nvSpPr>
            <p:spPr>
              <a:xfrm>
                <a:off x="2882312" y="2564904"/>
                <a:ext cx="2736304"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Down Arrow 12"/>
              <p:cNvSpPr/>
              <p:nvPr/>
            </p:nvSpPr>
            <p:spPr>
              <a:xfrm>
                <a:off x="4178456" y="3615924"/>
                <a:ext cx="144016" cy="46114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14" name="TextBox 13"/>
                  <p:cNvSpPr txBox="1"/>
                  <p:nvPr/>
                </p:nvSpPr>
                <p:spPr>
                  <a:xfrm>
                    <a:off x="4322472" y="1607683"/>
                    <a:ext cx="756084"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rPr>
                              </m:ctrlPr>
                            </m:sSubPr>
                            <m:e>
                              <m:r>
                                <a:rPr lang="en-US" sz="2200" b="0" i="1" smtClean="0">
                                  <a:latin typeface="Cambria Math"/>
                                </a:rPr>
                                <m:t>𝐼</m:t>
                              </m:r>
                            </m:e>
                            <m:sub>
                              <m:r>
                                <a:rPr lang="en-US" sz="2200" b="0" i="1" smtClean="0">
                                  <a:latin typeface="Cambria Math"/>
                                </a:rPr>
                                <m:t>0</m:t>
                              </m:r>
                            </m:sub>
                          </m:sSub>
                        </m:oMath>
                      </m:oMathPara>
                    </a14:m>
                    <a:endParaRPr lang="el-GR"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322472" y="1607683"/>
                    <a:ext cx="756084" cy="430887"/>
                  </a:xfrm>
                  <a:prstGeom prst="rect">
                    <a:avLst/>
                  </a:prstGeom>
                  <a:blipFill rotWithShape="1">
                    <a:blip r:embed="rId3"/>
                    <a:stretch>
                      <a:fillRect b="-2817"/>
                    </a:stretch>
                  </a:blipFill>
                </p:spPr>
                <p:txBody>
                  <a:bodyPr/>
                  <a:lstStyle/>
                  <a:p>
                    <a:r>
                      <a:rPr lang="el-GR">
                        <a:noFill/>
                      </a:rPr>
                      <a:t> </a:t>
                    </a:r>
                  </a:p>
                </p:txBody>
              </p:sp>
            </mc:Fallback>
          </mc:AlternateContent>
          <p:sp>
            <p:nvSpPr>
              <p:cNvPr id="15" name="TextBox 14"/>
              <p:cNvSpPr txBox="1"/>
              <p:nvPr/>
            </p:nvSpPr>
            <p:spPr>
              <a:xfrm>
                <a:off x="5796136" y="2636912"/>
                <a:ext cx="576064"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dx</a:t>
                </a:r>
                <a:endParaRPr lang="el-GR" sz="2200" dirty="0">
                  <a:latin typeface="Cambria Math" pitchFamily="18" charset="0"/>
                  <a:ea typeface="Cambria Math" pitchFamily="18" charset="0"/>
                </a:endParaRPr>
              </a:p>
            </p:txBody>
          </p:sp>
          <p:sp>
            <p:nvSpPr>
              <p:cNvPr id="16" name="TextBox 15"/>
              <p:cNvSpPr txBox="1"/>
              <p:nvPr/>
            </p:nvSpPr>
            <p:spPr>
              <a:xfrm>
                <a:off x="1763688" y="2038570"/>
                <a:ext cx="792088" cy="430887"/>
              </a:xfrm>
              <a:prstGeom prst="rect">
                <a:avLst/>
              </a:prstGeom>
              <a:noFill/>
            </p:spPr>
            <p:txBody>
              <a:bodyPr wrap="square" rtlCol="0">
                <a:spAutoFit/>
              </a:bodyPr>
              <a:lstStyle/>
              <a:p>
                <a:r>
                  <a:rPr lang="en-US" sz="2200" dirty="0">
                    <a:latin typeface="Cambria Math" pitchFamily="18" charset="0"/>
                    <a:ea typeface="Cambria Math" pitchFamily="18" charset="0"/>
                  </a:rPr>
                  <a:t>x</a:t>
                </a:r>
                <a:r>
                  <a:rPr lang="en-US" sz="2200" dirty="0" smtClean="0">
                    <a:latin typeface="Cambria Math" pitchFamily="18" charset="0"/>
                    <a:ea typeface="Cambria Math" pitchFamily="18" charset="0"/>
                  </a:rPr>
                  <a:t>=0</a:t>
                </a:r>
                <a:endParaRPr lang="el-GR" sz="2200" dirty="0">
                  <a:latin typeface="Cambria Math" pitchFamily="18" charset="0"/>
                  <a:ea typeface="Cambria Math" pitchFamily="18" charset="0"/>
                </a:endParaRPr>
              </a:p>
            </p:txBody>
          </p:sp>
          <p:sp>
            <p:nvSpPr>
              <p:cNvPr id="17" name="TextBox 16"/>
              <p:cNvSpPr txBox="1"/>
              <p:nvPr/>
            </p:nvSpPr>
            <p:spPr>
              <a:xfrm>
                <a:off x="1796864" y="3185037"/>
                <a:ext cx="792088"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x=L</a:t>
                </a:r>
                <a:endParaRPr lang="el-GR" sz="22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8" name="TextBox 17"/>
                  <p:cNvSpPr txBox="1"/>
                  <p:nvPr/>
                </p:nvSpPr>
                <p:spPr>
                  <a:xfrm>
                    <a:off x="4337974" y="3768323"/>
                    <a:ext cx="396044"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ea typeface="Cambria Math" pitchFamily="18" charset="0"/>
                                </a:rPr>
                              </m:ctrlPr>
                            </m:sSubPr>
                            <m:e>
                              <m:r>
                                <a:rPr lang="en-US" sz="2200" b="0" i="1" smtClean="0">
                                  <a:latin typeface="Cambria Math"/>
                                  <a:ea typeface="Cambria Math" pitchFamily="18" charset="0"/>
                                </a:rPr>
                                <m:t>𝐼</m:t>
                              </m:r>
                            </m:e>
                            <m:sub>
                              <m:r>
                                <a:rPr lang="en-US" sz="2200" b="0" i="1" smtClean="0">
                                  <a:latin typeface="Cambria Math"/>
                                  <a:ea typeface="Cambria Math" pitchFamily="18" charset="0"/>
                                </a:rPr>
                                <m:t>𝑡</m:t>
                              </m:r>
                            </m:sub>
                          </m:sSub>
                        </m:oMath>
                      </m:oMathPara>
                    </a14:m>
                    <a:endParaRPr lang="el-GR" sz="2200" dirty="0">
                      <a:latin typeface="Cambria Math" pitchFamily="18" charset="0"/>
                      <a:ea typeface="Cambria Math"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337974" y="3768323"/>
                    <a:ext cx="396044" cy="430887"/>
                  </a:xfrm>
                  <a:prstGeom prst="rect">
                    <a:avLst/>
                  </a:prstGeom>
                  <a:blipFill rotWithShape="1">
                    <a:blip r:embed="rId4"/>
                    <a:stretch>
                      <a:fillRect b="-1408"/>
                    </a:stretch>
                  </a:blipFill>
                </p:spPr>
                <p:txBody>
                  <a:bodyPr/>
                  <a:lstStyle/>
                  <a:p>
                    <a:r>
                      <a:rPr lang="el-GR">
                        <a:noFill/>
                      </a:rPr>
                      <a:t> </a:t>
                    </a:r>
                  </a:p>
                </p:txBody>
              </p:sp>
            </mc:Fallback>
          </mc:AlternateContent>
        </p:grpSp>
        <p:sp>
          <p:nvSpPr>
            <p:cNvPr id="20" name="Down Arrow 19"/>
            <p:cNvSpPr/>
            <p:nvPr/>
          </p:nvSpPr>
          <p:spPr>
            <a:xfrm flipV="1">
              <a:off x="2915816" y="1894305"/>
              <a:ext cx="144016" cy="4439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21" name="TextBox 20"/>
                <p:cNvSpPr txBox="1"/>
                <p:nvPr/>
              </p:nvSpPr>
              <p:spPr>
                <a:xfrm>
                  <a:off x="2411760" y="1615801"/>
                  <a:ext cx="396044" cy="4580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ea typeface="Cambria Math" pitchFamily="18" charset="0"/>
                              </a:rPr>
                            </m:ctrlPr>
                          </m:sSubPr>
                          <m:e>
                            <m:r>
                              <a:rPr lang="en-US" sz="2200" b="0" i="1" smtClean="0">
                                <a:latin typeface="Cambria Math"/>
                                <a:ea typeface="Cambria Math" pitchFamily="18" charset="0"/>
                              </a:rPr>
                              <m:t>𝐼</m:t>
                            </m:r>
                          </m:e>
                          <m:sub>
                            <m:r>
                              <a:rPr lang="en-US" sz="2200" b="0" i="1" smtClean="0">
                                <a:latin typeface="Cambria Math"/>
                                <a:ea typeface="Cambria Math" pitchFamily="18" charset="0"/>
                              </a:rPr>
                              <m:t>𝑗</m:t>
                            </m:r>
                          </m:sub>
                        </m:sSub>
                      </m:oMath>
                    </m:oMathPara>
                  </a14:m>
                  <a:endParaRPr lang="el-GR" sz="2200" dirty="0">
                    <a:latin typeface="Cambria Math" pitchFamily="18" charset="0"/>
                    <a:ea typeface="Cambria Math"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411760" y="1615801"/>
                  <a:ext cx="396044" cy="458011"/>
                </a:xfrm>
                <a:prstGeom prst="rect">
                  <a:avLst/>
                </a:prstGeom>
                <a:blipFill rotWithShape="1">
                  <a:blip r:embed="rId5"/>
                  <a:stretch>
                    <a:fillRect b="-10667"/>
                  </a:stretch>
                </a:blipFill>
              </p:spPr>
              <p:txBody>
                <a:bodyPr/>
                <a:lstStyle/>
                <a:p>
                  <a:r>
                    <a:rPr lang="el-GR">
                      <a:noFill/>
                    </a:rPr>
                    <a:t> </a:t>
                  </a:r>
                </a:p>
              </p:txBody>
            </p:sp>
          </mc:Fallback>
        </mc:AlternateContent>
        <p:sp>
          <p:nvSpPr>
            <p:cNvPr id="22" name="TextBox 21"/>
            <p:cNvSpPr txBox="1"/>
            <p:nvPr/>
          </p:nvSpPr>
          <p:spPr>
            <a:xfrm>
              <a:off x="2959320" y="2393581"/>
              <a:ext cx="645572"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J(x)</a:t>
              </a:r>
              <a:endParaRPr lang="el-GR" sz="2200" dirty="0">
                <a:latin typeface="Cambria Math" pitchFamily="18" charset="0"/>
                <a:ea typeface="Cambria Math" pitchFamily="18" charset="0"/>
              </a:endParaRPr>
            </a:p>
          </p:txBody>
        </p:sp>
        <p:cxnSp>
          <p:nvCxnSpPr>
            <p:cNvPr id="23" name="Straight Arrow Connector 22"/>
            <p:cNvCxnSpPr/>
            <p:nvPr/>
          </p:nvCxnSpPr>
          <p:spPr>
            <a:xfrm flipV="1">
              <a:off x="2987824" y="2477573"/>
              <a:ext cx="0" cy="34689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000800" y="2942982"/>
              <a:ext cx="0" cy="33268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24" name="Rectangle 23"/>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069362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ex\Desktop\alexopoulo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57553"/>
            <a:ext cx="7704137"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smtClean="0"/>
              <a:t>Η διαδρομή της ακτινοβολίας στο εσωτερικό ενός στρώματος διασποράς</a:t>
            </a:r>
            <a:endParaRPr lang="el-GR" dirty="0"/>
          </a:p>
        </p:txBody>
      </p:sp>
      <p:sp>
        <p:nvSpPr>
          <p:cNvPr id="6" name="TextBox 5"/>
          <p:cNvSpPr txBox="1"/>
          <p:nvPr/>
        </p:nvSpPr>
        <p:spPr>
          <a:xfrm>
            <a:off x="4041945" y="996697"/>
            <a:ext cx="562924" cy="400110"/>
          </a:xfrm>
          <a:prstGeom prst="rect">
            <a:avLst/>
          </a:prstGeom>
          <a:noFill/>
        </p:spPr>
        <p:txBody>
          <a:bodyPr wrap="square" rtlCol="0">
            <a:spAutoFit/>
          </a:bodyPr>
          <a:lstStyle/>
          <a:p>
            <a:r>
              <a:rPr lang="en-US" sz="2000" dirty="0" smtClean="0">
                <a:latin typeface="Cambria Math" pitchFamily="18" charset="0"/>
                <a:ea typeface="Cambria Math" pitchFamily="18" charset="0"/>
              </a:rPr>
              <a:t>dx</a:t>
            </a:r>
            <a:endParaRPr lang="el-GR" sz="20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69047" y="5564981"/>
                <a:ext cx="4176464"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𝑑</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𝑗</m:t>
                          </m:r>
                        </m:sub>
                      </m:sSub>
                      <m:r>
                        <a:rPr lang="en-US" sz="2400" b="0" i="1" smtClean="0">
                          <a:latin typeface="Cambria Math"/>
                        </a:rPr>
                        <m:t>=−</m:t>
                      </m:r>
                      <m:d>
                        <m:dPr>
                          <m:ctrlPr>
                            <a:rPr lang="en-US" sz="2400" b="0" i="1" smtClean="0">
                              <a:latin typeface="Cambria Math"/>
                            </a:rPr>
                          </m:ctrlPr>
                        </m:dPr>
                        <m:e>
                          <m:r>
                            <a:rPr lang="en-US" sz="2400" b="0" i="1" smtClean="0">
                              <a:latin typeface="Cambria Math"/>
                            </a:rPr>
                            <m:t>𝑆</m:t>
                          </m:r>
                          <m:r>
                            <a:rPr lang="en-US" sz="2400" b="0" i="1" smtClean="0">
                              <a:latin typeface="Cambria Math"/>
                            </a:rPr>
                            <m:t>+</m:t>
                          </m:r>
                          <m:r>
                            <a:rPr lang="en-US" sz="2400" b="0" i="1" smtClean="0">
                              <a:latin typeface="Cambria Math"/>
                            </a:rPr>
                            <m:t>𝐾</m:t>
                          </m:r>
                        </m:e>
                      </m:d>
                      <m:r>
                        <a:rPr lang="en-US" sz="2400" b="0" i="1" smtClean="0">
                          <a:latin typeface="Cambria Math"/>
                        </a:rPr>
                        <m:t> </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𝑗</m:t>
                          </m:r>
                        </m:sub>
                      </m:sSub>
                      <m:r>
                        <a:rPr lang="en-US" sz="2400" b="0" i="1" smtClean="0">
                          <a:latin typeface="Cambria Math"/>
                        </a:rPr>
                        <m:t>𝑑𝑥</m:t>
                      </m:r>
                      <m:r>
                        <a:rPr lang="en-US" sz="2400" b="0" i="1" smtClean="0">
                          <a:latin typeface="Cambria Math"/>
                        </a:rPr>
                        <m:t>+</m:t>
                      </m:r>
                      <m:r>
                        <a:rPr lang="en-US" sz="2400" b="0" i="1" smtClean="0">
                          <a:latin typeface="Cambria Math"/>
                        </a:rPr>
                        <m:t>𝑆</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𝑖</m:t>
                          </m:r>
                        </m:sub>
                      </m:sSub>
                      <m:r>
                        <a:rPr lang="en-US" sz="2400" b="0" i="1" smtClean="0">
                          <a:latin typeface="Cambria Math"/>
                        </a:rPr>
                        <m:t>𝑑𝑥</m:t>
                      </m:r>
                    </m:oMath>
                  </m:oMathPara>
                </a14:m>
                <a:endParaRPr lang="el-G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69047" y="5564981"/>
                <a:ext cx="4176464" cy="491417"/>
              </a:xfrm>
              <a:prstGeom prst="rect">
                <a:avLst/>
              </a:prstGeom>
              <a:blipFill rotWithShape="1">
                <a:blip r:embed="rId3"/>
                <a:stretch>
                  <a:fillRect b="-987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00111" y="5588645"/>
                <a:ext cx="4572000"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𝑑</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𝑖</m:t>
                          </m:r>
                        </m:sub>
                      </m:sSub>
                      <m:r>
                        <a:rPr lang="en-US" sz="2400" b="0" i="1" smtClean="0">
                          <a:latin typeface="Cambria Math"/>
                        </a:rPr>
                        <m:t>=−</m:t>
                      </m:r>
                      <m:d>
                        <m:dPr>
                          <m:ctrlPr>
                            <a:rPr lang="en-US" sz="2400" b="0" i="1" smtClean="0">
                              <a:latin typeface="Cambria Math"/>
                            </a:rPr>
                          </m:ctrlPr>
                        </m:dPr>
                        <m:e>
                          <m:r>
                            <a:rPr lang="en-US" sz="2400" b="0" i="1" smtClean="0">
                              <a:latin typeface="Cambria Math"/>
                            </a:rPr>
                            <m:t>𝑆</m:t>
                          </m:r>
                          <m:r>
                            <a:rPr lang="en-US" sz="2400" b="0" i="1" smtClean="0">
                              <a:latin typeface="Cambria Math"/>
                            </a:rPr>
                            <m:t>+</m:t>
                          </m:r>
                          <m:r>
                            <a:rPr lang="en-US" sz="2400" b="0" i="1" smtClean="0">
                              <a:latin typeface="Cambria Math"/>
                            </a:rPr>
                            <m:t>𝐾</m:t>
                          </m:r>
                        </m:e>
                      </m:d>
                      <m:r>
                        <a:rPr lang="en-US" sz="2400" b="0" i="1" smtClean="0">
                          <a:latin typeface="Cambria Math"/>
                        </a:rPr>
                        <m:t> </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𝑖</m:t>
                          </m:r>
                        </m:sub>
                      </m:sSub>
                      <m:r>
                        <a:rPr lang="en-US" sz="2400" b="0" i="1" smtClean="0">
                          <a:latin typeface="Cambria Math"/>
                        </a:rPr>
                        <m:t>𝑑𝑥</m:t>
                      </m:r>
                      <m:r>
                        <a:rPr lang="en-US" sz="2400" b="0" i="1" smtClean="0">
                          <a:latin typeface="Cambria Math"/>
                        </a:rPr>
                        <m:t>+</m:t>
                      </m:r>
                      <m:r>
                        <a:rPr lang="en-US" sz="2400" b="0" i="1" smtClean="0">
                          <a:latin typeface="Cambria Math"/>
                        </a:rPr>
                        <m:t>𝑆</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𝑗</m:t>
                          </m:r>
                        </m:sub>
                      </m:sSub>
                      <m:r>
                        <a:rPr lang="en-US" sz="2400" b="0" i="1" smtClean="0">
                          <a:latin typeface="Cambria Math"/>
                        </a:rPr>
                        <m:t>𝑑𝑥</m:t>
                      </m:r>
                    </m:oMath>
                  </m:oMathPara>
                </a14:m>
                <a:endParaRPr lang="el-GR"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500111" y="5588645"/>
                <a:ext cx="4572000" cy="491417"/>
              </a:xfrm>
              <a:prstGeom prst="rect">
                <a:avLst/>
              </a:prstGeom>
              <a:blipFill rotWithShape="1">
                <a:blip r:embed="rId4"/>
                <a:stretch>
                  <a:fillRect b="-11250"/>
                </a:stretch>
              </a:blipFill>
            </p:spPr>
            <p:txBody>
              <a:bodyPr/>
              <a:lstStyle/>
              <a:p>
                <a:r>
                  <a:rPr lang="el-GR">
                    <a:noFill/>
                  </a:rPr>
                  <a:t> </a:t>
                </a:r>
              </a:p>
            </p:txBody>
          </p:sp>
        </mc:Fallback>
      </mc:AlternateContent>
      <p:sp>
        <p:nvSpPr>
          <p:cNvPr id="9" name="TextBox 8"/>
          <p:cNvSpPr txBox="1"/>
          <p:nvPr/>
        </p:nvSpPr>
        <p:spPr>
          <a:xfrm>
            <a:off x="971600" y="6077327"/>
            <a:ext cx="7565564" cy="400110"/>
          </a:xfrm>
          <a:prstGeom prst="rect">
            <a:avLst/>
          </a:prstGeom>
          <a:noFill/>
        </p:spPr>
        <p:txBody>
          <a:bodyPr wrap="square" rtlCol="0">
            <a:spAutoFit/>
          </a:bodyPr>
          <a:lstStyle/>
          <a:p>
            <a:r>
              <a:rPr lang="el-GR" sz="2000" dirty="0" smtClean="0">
                <a:latin typeface="+mn-lt"/>
              </a:rPr>
              <a:t>Η πορεία της ακτινοβολίας μέσα από το στοιχειώδες πάχος </a:t>
            </a:r>
            <a:r>
              <a:rPr lang="en-US" sz="2000" dirty="0" smtClean="0">
                <a:latin typeface="+mn-lt"/>
              </a:rPr>
              <a:t>dx</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10" name="Rectangle 9"/>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Curved Left Arrow 11"/>
          <p:cNvSpPr/>
          <p:nvPr/>
        </p:nvSpPr>
        <p:spPr>
          <a:xfrm>
            <a:off x="3792838" y="3140968"/>
            <a:ext cx="288032" cy="720080"/>
          </a:xfrm>
          <a:prstGeom prst="curvedLeft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5" name="Curved Left Arrow 14"/>
          <p:cNvSpPr/>
          <p:nvPr/>
        </p:nvSpPr>
        <p:spPr>
          <a:xfrm flipH="1">
            <a:off x="4823668" y="3140968"/>
            <a:ext cx="287913" cy="720080"/>
          </a:xfrm>
          <a:prstGeom prst="curvedLeft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Tree>
    <p:extLst>
      <p:ext uri="{BB962C8B-B14F-4D97-AF65-F5344CB8AC3E}">
        <p14:creationId xmlns:p14="http://schemas.microsoft.com/office/powerpoint/2010/main" val="41156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par>
                                <p:cTn id="8" presetID="22" presetClass="entr" presetSubtype="1" repeatCount="indefinite"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Θεωρία </a:t>
            </a:r>
            <a:r>
              <a:rPr lang="en-US" dirty="0"/>
              <a:t>Kubelka-Munk</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4618856" cy="5040560"/>
              </a:xfrm>
            </p:spPr>
            <p:txBody>
              <a:bodyPr>
                <a:normAutofit/>
              </a:bodyPr>
              <a:lstStyle/>
              <a:p>
                <a:pPr>
                  <a:spcBef>
                    <a:spcPts val="4200"/>
                  </a:spcBef>
                </a:pPr>
                <a14:m>
                  <m:oMath xmlns:m="http://schemas.openxmlformats.org/officeDocument/2006/math">
                    <m:sSub>
                      <m:sSubPr>
                        <m:ctrlPr>
                          <a:rPr lang="el-GR" sz="2400" i="1" smtClean="0">
                            <a:latin typeface="Cambria Math"/>
                          </a:rPr>
                        </m:ctrlPr>
                      </m:sSubPr>
                      <m:e>
                        <m:r>
                          <a:rPr lang="en-US" sz="2400" b="0" i="1" smtClean="0">
                            <a:latin typeface="Cambria Math"/>
                          </a:rPr>
                          <m:t>𝑅</m:t>
                        </m:r>
                      </m:e>
                      <m:sub>
                        <m:r>
                          <a:rPr lang="en-US" sz="2400" b="0" i="1" smtClean="0">
                            <a:latin typeface="Cambria Math"/>
                          </a:rPr>
                          <m:t>𝑝𝑏</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𝐹</m:t>
                        </m:r>
                      </m:e>
                      <m:sub>
                        <m:r>
                          <a:rPr lang="en-US" sz="2400" b="0" i="1" smtClean="0">
                            <a:latin typeface="Cambria Math"/>
                          </a:rPr>
                          <m:t>𝑗</m:t>
                        </m:r>
                      </m:sub>
                    </m:sSub>
                  </m:oMath>
                </a14:m>
                <a:endParaRPr lang="en-US" sz="2400" dirty="0" smtClean="0"/>
              </a:p>
              <a:p>
                <a:pPr>
                  <a:spcBef>
                    <a:spcPts val="4200"/>
                  </a:spcBef>
                </a:pPr>
                <a14:m>
                  <m:oMath xmlns:m="http://schemas.openxmlformats.org/officeDocument/2006/math">
                    <m:sSub>
                      <m:sSubPr>
                        <m:ctrlPr>
                          <a:rPr lang="el-GR" sz="2800" i="1" smtClean="0">
                            <a:latin typeface="Cambria Math"/>
                          </a:rPr>
                        </m:ctrlPr>
                      </m:sSubPr>
                      <m:e>
                        <m:r>
                          <a:rPr lang="en-US" sz="2800" b="0" i="1" smtClean="0">
                            <a:latin typeface="Cambria Math"/>
                          </a:rPr>
                          <m:t>𝑅</m:t>
                        </m:r>
                      </m:e>
                      <m:sub>
                        <m:r>
                          <a:rPr lang="en-US" sz="2800" b="0" i="1" smtClean="0">
                            <a:latin typeface="Cambria Math"/>
                          </a:rPr>
                          <m:t>𝑝𝑏</m:t>
                        </m:r>
                      </m:sub>
                    </m:sSub>
                    <m:r>
                      <a:rPr lang="en-US" sz="2800" b="0" i="1" smtClean="0">
                        <a:latin typeface="Cambria Math"/>
                      </a:rPr>
                      <m:t>=</m:t>
                    </m:r>
                    <m:f>
                      <m:fPr>
                        <m:ctrlPr>
                          <a:rPr lang="en-US" sz="2800" b="0" i="1" smtClean="0">
                            <a:latin typeface="Cambria Math"/>
                          </a:rPr>
                        </m:ctrlPr>
                      </m:fPr>
                      <m:num>
                        <m:r>
                          <a:rPr lang="en-US" sz="2800" b="0" i="1" smtClean="0">
                            <a:latin typeface="Cambria Math"/>
                          </a:rPr>
                          <m:t>1−</m:t>
                        </m:r>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𝑏</m:t>
                            </m:r>
                          </m:sub>
                        </m:sSub>
                        <m:d>
                          <m:dPr>
                            <m:ctrlPr>
                              <a:rPr lang="en-US" sz="2800" b="0" i="1" smtClean="0">
                                <a:latin typeface="Cambria Math"/>
                              </a:rPr>
                            </m:ctrlPr>
                          </m:dPr>
                          <m:e>
                            <m:r>
                              <a:rPr lang="en-US" sz="2800" b="0" i="1" smtClean="0">
                                <a:latin typeface="Cambria Math"/>
                              </a:rPr>
                              <m:t>𝑎</m:t>
                            </m:r>
                            <m:r>
                              <a:rPr lang="en-US" sz="2800" b="0" i="1" smtClean="0">
                                <a:latin typeface="Cambria Math"/>
                              </a:rPr>
                              <m:t>−</m:t>
                            </m:r>
                            <m:r>
                              <a:rPr lang="en-US" sz="2800" b="0" i="1" smtClean="0">
                                <a:latin typeface="Cambria Math"/>
                              </a:rPr>
                              <m:t>𝑏𝑐𝑜𝑡h𝑏𝑆𝑋</m:t>
                            </m:r>
                          </m:e>
                        </m:d>
                      </m:num>
                      <m:den>
                        <m:r>
                          <a:rPr lang="en-US" sz="2800" b="0" i="1" smtClean="0">
                            <a:latin typeface="Cambria Math"/>
                          </a:rPr>
                          <m:t>𝑎</m:t>
                        </m:r>
                        <m:r>
                          <a:rPr lang="en-US" sz="2800" b="0" i="1" smtClean="0">
                            <a:latin typeface="Cambria Math"/>
                          </a:rPr>
                          <m:t>−</m:t>
                        </m:r>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𝑏</m:t>
                            </m:r>
                          </m:sub>
                        </m:sSub>
                        <m:r>
                          <a:rPr lang="en-US" sz="2800" b="0" i="1" smtClean="0">
                            <a:latin typeface="Cambria Math"/>
                          </a:rPr>
                          <m:t>+</m:t>
                        </m:r>
                        <m:r>
                          <a:rPr lang="en-US" sz="2800" b="0" i="1" smtClean="0">
                            <a:latin typeface="Cambria Math"/>
                          </a:rPr>
                          <m:t>𝑏𝑐𝑜𝑡h𝑏𝑆𝑋</m:t>
                        </m:r>
                      </m:den>
                    </m:f>
                  </m:oMath>
                </a14:m>
                <a:r>
                  <a:rPr lang="en-US" sz="2800" dirty="0" smtClean="0"/>
                  <a:t>  </a:t>
                </a:r>
                <a:endParaRPr lang="en-US" sz="2800" b="0" i="1" dirty="0" smtClean="0">
                  <a:latin typeface="Cambria Math"/>
                </a:endParaRPr>
              </a:p>
              <a:p>
                <a:pPr>
                  <a:spcBef>
                    <a:spcPts val="4200"/>
                  </a:spcBef>
                </a:pPr>
                <a14:m>
                  <m:oMath xmlns:m="http://schemas.openxmlformats.org/officeDocument/2006/math">
                    <m:r>
                      <a:rPr lang="en-US" sz="2800" b="0" i="1" smtClean="0">
                        <a:latin typeface="Cambria Math"/>
                      </a:rPr>
                      <m:t>𝑎</m:t>
                    </m:r>
                    <m:r>
                      <a:rPr lang="en-US" sz="2800" b="0" i="1" smtClean="0">
                        <a:latin typeface="Cambria Math"/>
                      </a:rPr>
                      <m:t>=</m:t>
                    </m:r>
                    <m:f>
                      <m:fPr>
                        <m:ctrlPr>
                          <a:rPr lang="en-US" sz="2800" b="0" i="1" smtClean="0">
                            <a:latin typeface="Cambria Math"/>
                          </a:rPr>
                        </m:ctrlPr>
                      </m:fPr>
                      <m:num>
                        <m:r>
                          <a:rPr lang="en-US" sz="2800" b="0" i="1" smtClean="0">
                            <a:latin typeface="Cambria Math"/>
                          </a:rPr>
                          <m:t>𝑆</m:t>
                        </m:r>
                        <m:r>
                          <a:rPr lang="en-US" sz="2800" b="0" i="1" smtClean="0">
                            <a:latin typeface="Cambria Math"/>
                          </a:rPr>
                          <m:t>+</m:t>
                        </m:r>
                        <m:r>
                          <a:rPr lang="en-US" sz="2800" b="0" i="1" smtClean="0">
                            <a:latin typeface="Cambria Math"/>
                          </a:rPr>
                          <m:t>𝐾</m:t>
                        </m:r>
                      </m:num>
                      <m:den>
                        <m:r>
                          <a:rPr lang="en-US" sz="2800" b="0" i="1" smtClean="0">
                            <a:latin typeface="Cambria Math"/>
                          </a:rPr>
                          <m:t>𝑆</m:t>
                        </m:r>
                      </m:den>
                    </m:f>
                  </m:oMath>
                </a14:m>
                <a:endParaRPr lang="en-US" sz="2800" dirty="0" smtClean="0"/>
              </a:p>
              <a:p>
                <a:pPr>
                  <a:spcBef>
                    <a:spcPts val="4200"/>
                  </a:spcBef>
                </a:pPr>
                <a14:m>
                  <m:oMath xmlns:m="http://schemas.openxmlformats.org/officeDocument/2006/math">
                    <m:r>
                      <a:rPr lang="en-US" sz="2800" b="0" i="1" smtClean="0">
                        <a:latin typeface="Cambria Math"/>
                      </a:rPr>
                      <m:t>𝑏</m:t>
                    </m:r>
                    <m:r>
                      <a:rPr lang="en-US" sz="2800" b="0" i="1" smtClean="0">
                        <a:latin typeface="Cambria Math"/>
                      </a:rPr>
                      <m:t>=</m:t>
                    </m:r>
                    <m:rad>
                      <m:radPr>
                        <m:degHide m:val="on"/>
                        <m:ctrlPr>
                          <a:rPr lang="en-US" sz="2800" b="0" i="1" smtClean="0">
                            <a:latin typeface="Cambria Math"/>
                          </a:rPr>
                        </m:ctrlPr>
                      </m:radPr>
                      <m:deg/>
                      <m:e>
                        <m:sSup>
                          <m:sSupPr>
                            <m:ctrlPr>
                              <a:rPr lang="en-US" sz="2800" b="0" i="1" smtClean="0">
                                <a:latin typeface="Cambria Math"/>
                              </a:rPr>
                            </m:ctrlPr>
                          </m:sSupPr>
                          <m:e>
                            <m:r>
                              <a:rPr lang="en-US" sz="2800" b="0" i="1" smtClean="0">
                                <a:latin typeface="Cambria Math"/>
                              </a:rPr>
                              <m:t>𝑎</m:t>
                            </m:r>
                          </m:e>
                          <m:sup>
                            <m:r>
                              <a:rPr lang="en-US" sz="2800" b="0" i="1" smtClean="0">
                                <a:latin typeface="Cambria Math"/>
                              </a:rPr>
                              <m:t>2</m:t>
                            </m:r>
                          </m:sup>
                        </m:sSup>
                        <m:r>
                          <a:rPr lang="en-US" sz="2800" b="0" i="1" smtClean="0">
                            <a:latin typeface="Cambria Math"/>
                          </a:rPr>
                          <m:t>−1</m:t>
                        </m:r>
                      </m:e>
                    </m:rad>
                  </m:oMath>
                </a14:m>
                <a:endParaRPr lang="en-US" sz="2800" dirty="0" smtClean="0"/>
              </a:p>
              <a:p>
                <a:pPr marL="0" indent="0">
                  <a:buNone/>
                </a:pPr>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4618856" cy="5040560"/>
              </a:xfrm>
              <a:blipFill rotWithShape="1">
                <a:blip r:embed="rId2"/>
                <a:stretch>
                  <a:fillRect l="-1715" t="-48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6280" y="2085632"/>
                <a:ext cx="3890104" cy="2427781"/>
              </a:xfrm>
              <a:prstGeom prst="rect">
                <a:avLst/>
              </a:prstGeom>
              <a:solidFill>
                <a:schemeClr val="bg1">
                  <a:lumMod val="85000"/>
                </a:schemeClr>
              </a:solidFill>
            </p:spPr>
            <p:txBody>
              <a:bodyPr wrap="none">
                <a:spAutoFit/>
              </a:bodyPr>
              <a:lstStyle/>
              <a:p>
                <a:pPr lvl="0" fontAlgn="auto">
                  <a:spcBef>
                    <a:spcPts val="4200"/>
                  </a:spcBef>
                  <a:spcAft>
                    <a:spcPts val="0"/>
                  </a:spcAft>
                </a:pPr>
                <a:r>
                  <a:rPr lang="el-GR" sz="2800" dirty="0" smtClean="0">
                    <a:solidFill>
                      <a:prstClr val="black"/>
                    </a:solidFill>
                    <a:latin typeface="Calibri"/>
                  </a:rPr>
                  <a:t>Εάν </a:t>
                </a:r>
                <a14:m>
                  <m:oMath xmlns:m="http://schemas.openxmlformats.org/officeDocument/2006/math">
                    <m:r>
                      <a:rPr lang="en-US" sz="2800" i="1">
                        <a:solidFill>
                          <a:prstClr val="black"/>
                        </a:solidFill>
                        <a:latin typeface="Cambria Math"/>
                      </a:rPr>
                      <m:t>𝑆</m:t>
                    </m:r>
                    <m:r>
                      <a:rPr lang="en-US" sz="2800" i="1">
                        <a:solidFill>
                          <a:prstClr val="black"/>
                        </a:solidFill>
                        <a:latin typeface="Cambria Math"/>
                        <a:ea typeface="Cambria Math"/>
                      </a:rPr>
                      <m:t>→∞</m:t>
                    </m:r>
                  </m:oMath>
                </a14:m>
                <a:r>
                  <a:rPr lang="en-US" sz="2800" dirty="0">
                    <a:solidFill>
                      <a:prstClr val="black"/>
                    </a:solidFill>
                    <a:latin typeface="Calibri"/>
                  </a:rPr>
                  <a:t> </a:t>
                </a:r>
                <a:r>
                  <a:rPr lang="el-GR" sz="2800" dirty="0">
                    <a:solidFill>
                      <a:prstClr val="black"/>
                    </a:solidFill>
                    <a:latin typeface="Calibri"/>
                  </a:rPr>
                  <a:t>ή </a:t>
                </a:r>
                <a14:m>
                  <m:oMath xmlns:m="http://schemas.openxmlformats.org/officeDocument/2006/math">
                    <m:r>
                      <m:rPr>
                        <m:sty m:val="p"/>
                      </m:rPr>
                      <a:rPr lang="el-GR" sz="2800">
                        <a:solidFill>
                          <a:prstClr val="black"/>
                        </a:solidFill>
                        <a:latin typeface="Cambria Math"/>
                      </a:rPr>
                      <m:t>Χ</m:t>
                    </m:r>
                    <m:r>
                      <a:rPr lang="el-GR" sz="2800" i="1">
                        <a:solidFill>
                          <a:prstClr val="black"/>
                        </a:solidFill>
                        <a:latin typeface="Cambria Math"/>
                        <a:ea typeface="Cambria Math"/>
                      </a:rPr>
                      <m:t>→∞</m:t>
                    </m:r>
                  </m:oMath>
                </a14:m>
                <a:r>
                  <a:rPr lang="el-GR" sz="2800" dirty="0">
                    <a:solidFill>
                      <a:prstClr val="black"/>
                    </a:solidFill>
                    <a:latin typeface="Calibri"/>
                  </a:rPr>
                  <a:t> </a:t>
                </a:r>
                <a:r>
                  <a:rPr lang="el-GR" sz="2800" dirty="0" smtClean="0">
                    <a:solidFill>
                      <a:prstClr val="black"/>
                    </a:solidFill>
                    <a:latin typeface="Calibri"/>
                  </a:rPr>
                  <a:t>τότε</a:t>
                </a:r>
                <a:endParaRPr lang="en-US" sz="2800" dirty="0" smtClean="0">
                  <a:solidFill>
                    <a:prstClr val="black"/>
                  </a:solidFill>
                  <a:latin typeface="Calibri"/>
                </a:endParaRPr>
              </a:p>
              <a:p>
                <a:pPr lvl="0" fontAlgn="auto">
                  <a:spcBef>
                    <a:spcPts val="4200"/>
                  </a:spcBef>
                  <a:spcAft>
                    <a:spcPts val="0"/>
                  </a:spcAft>
                </a:pPr>
                <a14:m>
                  <m:oMathPara xmlns:m="http://schemas.openxmlformats.org/officeDocument/2006/math">
                    <m:oMathParaPr>
                      <m:jc m:val="centerGroup"/>
                    </m:oMathParaPr>
                    <m:oMath xmlns:m="http://schemas.openxmlformats.org/officeDocument/2006/math">
                      <m:f>
                        <m:fPr>
                          <m:ctrlPr>
                            <a:rPr lang="el-GR" sz="2800" i="1" smtClean="0">
                              <a:solidFill>
                                <a:prstClr val="black"/>
                              </a:solidFill>
                              <a:latin typeface="Cambria Math"/>
                            </a:rPr>
                          </m:ctrlPr>
                        </m:fPr>
                        <m:num>
                          <m:r>
                            <a:rPr lang="en-US" sz="2800" b="0" i="1" smtClean="0">
                              <a:solidFill>
                                <a:prstClr val="black"/>
                              </a:solidFill>
                              <a:latin typeface="Cambria Math"/>
                            </a:rPr>
                            <m:t>𝐾</m:t>
                          </m:r>
                        </m:num>
                        <m:den>
                          <m:r>
                            <a:rPr lang="en-US" sz="2800" b="0" i="1" smtClean="0">
                              <a:solidFill>
                                <a:prstClr val="black"/>
                              </a:solidFill>
                              <a:latin typeface="Cambria Math"/>
                            </a:rPr>
                            <m:t>𝑆</m:t>
                          </m:r>
                        </m:den>
                      </m:f>
                      <m:r>
                        <a:rPr lang="en-US" sz="2800" b="0" i="1" smtClean="0">
                          <a:solidFill>
                            <a:prstClr val="black"/>
                          </a:solidFill>
                          <a:latin typeface="Cambria Math"/>
                        </a:rPr>
                        <m:t>=</m:t>
                      </m:r>
                      <m:f>
                        <m:fPr>
                          <m:ctrlPr>
                            <a:rPr lang="en-US" sz="2800" b="0" i="1" smtClean="0">
                              <a:solidFill>
                                <a:prstClr val="black"/>
                              </a:solidFill>
                              <a:latin typeface="Cambria Math"/>
                            </a:rPr>
                          </m:ctrlPr>
                        </m:fPr>
                        <m:num>
                          <m:sSup>
                            <m:sSupPr>
                              <m:ctrlPr>
                                <a:rPr lang="en-US" sz="2800" b="0" i="1" smtClean="0">
                                  <a:solidFill>
                                    <a:prstClr val="black"/>
                                  </a:solidFill>
                                  <a:latin typeface="Cambria Math"/>
                                </a:rPr>
                              </m:ctrlPr>
                            </m:sSupPr>
                            <m:e>
                              <m:d>
                                <m:dPr>
                                  <m:ctrlPr>
                                    <a:rPr lang="en-US" sz="2800" b="0" i="1" smtClean="0">
                                      <a:solidFill>
                                        <a:prstClr val="black"/>
                                      </a:solidFill>
                                      <a:latin typeface="Cambria Math"/>
                                    </a:rPr>
                                  </m:ctrlPr>
                                </m:dPr>
                                <m:e>
                                  <m:r>
                                    <a:rPr lang="en-US" sz="2800" b="0" i="1" smtClean="0">
                                      <a:solidFill>
                                        <a:prstClr val="black"/>
                                      </a:solidFill>
                                      <a:latin typeface="Cambria Math"/>
                                    </a:rPr>
                                    <m:t>1−</m:t>
                                  </m:r>
                                  <m:sSub>
                                    <m:sSubPr>
                                      <m:ctrlPr>
                                        <a:rPr lang="en-US" sz="2800" b="0" i="1" smtClean="0">
                                          <a:solidFill>
                                            <a:prstClr val="black"/>
                                          </a:solidFill>
                                          <a:latin typeface="Cambria Math"/>
                                        </a:rPr>
                                      </m:ctrlPr>
                                    </m:sSubPr>
                                    <m:e>
                                      <m:r>
                                        <a:rPr lang="en-US" sz="2800" b="0" i="1" smtClean="0">
                                          <a:solidFill>
                                            <a:prstClr val="black"/>
                                          </a:solidFill>
                                          <a:latin typeface="Cambria Math"/>
                                        </a:rPr>
                                        <m:t>𝑅</m:t>
                                      </m:r>
                                    </m:e>
                                    <m:sub>
                                      <m:r>
                                        <a:rPr lang="en-US" sz="2800" b="0" i="1" smtClean="0">
                                          <a:solidFill>
                                            <a:prstClr val="black"/>
                                          </a:solidFill>
                                          <a:latin typeface="Cambria Math"/>
                                          <a:ea typeface="Cambria Math"/>
                                        </a:rPr>
                                        <m:t>∞</m:t>
                                      </m:r>
                                    </m:sub>
                                  </m:sSub>
                                </m:e>
                              </m:d>
                            </m:e>
                            <m:sup>
                              <m:r>
                                <a:rPr lang="en-US" sz="2800" b="0" i="1" smtClean="0">
                                  <a:solidFill>
                                    <a:prstClr val="black"/>
                                  </a:solidFill>
                                  <a:latin typeface="Cambria Math"/>
                                </a:rPr>
                                <m:t>2</m:t>
                              </m:r>
                            </m:sup>
                          </m:sSup>
                        </m:num>
                        <m:den>
                          <m:r>
                            <a:rPr lang="en-US" sz="2800" b="0" i="1" smtClean="0">
                              <a:solidFill>
                                <a:prstClr val="black"/>
                              </a:solidFill>
                              <a:latin typeface="Cambria Math"/>
                            </a:rPr>
                            <m:t>2</m:t>
                          </m:r>
                          <m:sSub>
                            <m:sSubPr>
                              <m:ctrlPr>
                                <a:rPr lang="en-US" sz="2800" b="0" i="1" smtClean="0">
                                  <a:solidFill>
                                    <a:prstClr val="black"/>
                                  </a:solidFill>
                                  <a:latin typeface="Cambria Math"/>
                                </a:rPr>
                              </m:ctrlPr>
                            </m:sSubPr>
                            <m:e>
                              <m:r>
                                <a:rPr lang="en-US" sz="2800" b="0" i="1" smtClean="0">
                                  <a:solidFill>
                                    <a:prstClr val="black"/>
                                  </a:solidFill>
                                  <a:latin typeface="Cambria Math"/>
                                </a:rPr>
                                <m:t>𝑅</m:t>
                              </m:r>
                            </m:e>
                            <m:sub>
                              <m:r>
                                <a:rPr lang="en-US" sz="2800" b="0" i="1" smtClean="0">
                                  <a:solidFill>
                                    <a:prstClr val="black"/>
                                  </a:solidFill>
                                  <a:latin typeface="Cambria Math"/>
                                  <a:ea typeface="Cambria Math"/>
                                </a:rPr>
                                <m:t>∞</m:t>
                              </m:r>
                            </m:sub>
                          </m:sSub>
                        </m:den>
                      </m:f>
                    </m:oMath>
                  </m:oMathPara>
                </a14:m>
                <a:endParaRPr lang="en-US" sz="2800" dirty="0" smtClean="0">
                  <a:solidFill>
                    <a:prstClr val="black"/>
                  </a:solidFill>
                  <a:latin typeface="Calibri"/>
                </a:endParaRPr>
              </a:p>
              <a:p>
                <a:pPr lvl="0" fontAlgn="auto">
                  <a:spcBef>
                    <a:spcPts val="4200"/>
                  </a:spcBef>
                  <a:spcAft>
                    <a:spcPts val="0"/>
                  </a:spcAft>
                </a:pPr>
                <a:r>
                  <a:rPr lang="el-GR" sz="2800" dirty="0" smtClean="0">
                    <a:solidFill>
                      <a:prstClr val="black"/>
                    </a:solidFill>
                    <a:latin typeface="Calibri"/>
                  </a:rPr>
                  <a:t>Εξίσωση </a:t>
                </a:r>
                <a:r>
                  <a:rPr lang="en-US" sz="2800" dirty="0" smtClean="0">
                    <a:solidFill>
                      <a:prstClr val="black"/>
                    </a:solidFill>
                    <a:latin typeface="Calibri"/>
                  </a:rPr>
                  <a:t>Kubelka - Munk</a:t>
                </a:r>
                <a:endParaRPr lang="el-GR" sz="2800" dirty="0">
                  <a:solidFill>
                    <a:prstClr val="black"/>
                  </a:solidFill>
                  <a:latin typeface="Calibri"/>
                </a:endParaRPr>
              </a:p>
            </p:txBody>
          </p:sp>
        </mc:Choice>
        <mc:Fallback xmlns="">
          <p:sp>
            <p:nvSpPr>
              <p:cNvPr id="5" name="Rectangle 4"/>
              <p:cNvSpPr>
                <a:spLocks noRot="1" noChangeAspect="1" noMove="1" noResize="1" noEditPoints="1" noAdjustHandles="1" noChangeArrowheads="1" noChangeShapeType="1" noTextEdit="1"/>
              </p:cNvSpPr>
              <p:nvPr/>
            </p:nvSpPr>
            <p:spPr>
              <a:xfrm>
                <a:off x="4886280" y="2085632"/>
                <a:ext cx="3890104" cy="2427781"/>
              </a:xfrm>
              <a:prstGeom prst="rect">
                <a:avLst/>
              </a:prstGeom>
              <a:blipFill rotWithShape="1">
                <a:blip r:embed="rId3"/>
                <a:stretch>
                  <a:fillRect l="-3292" t="-2261" r="-1881" b="-628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99792" y="5661248"/>
                <a:ext cx="3600400" cy="830997"/>
              </a:xfrm>
              <a:prstGeom prst="rect">
                <a:avLst/>
              </a:prstGeom>
              <a:solidFill>
                <a:schemeClr val="bg1">
                  <a:lumMod val="8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𝑅</m:t>
                      </m:r>
                      <m:r>
                        <a:rPr lang="en-US" sz="2400" i="1" baseline="-25000">
                          <a:latin typeface="Cambria Math"/>
                          <a:ea typeface="Cambria Math"/>
                        </a:rPr>
                        <m:t>∞</m:t>
                      </m:r>
                      <m:r>
                        <a:rPr lang="en-US" sz="2400" b="0" i="1" smtClean="0">
                          <a:latin typeface="Cambria Math"/>
                          <a:ea typeface="Cambria Math"/>
                        </a:rPr>
                        <m:t>=0</m:t>
                      </m:r>
                      <m:r>
                        <a:rPr lang="el-GR" sz="2400" b="0" i="1" smtClean="0">
                          <a:latin typeface="Cambria Math"/>
                          <a:ea typeface="Cambria Math"/>
                        </a:rPr>
                        <m:t>,</m:t>
                      </m:r>
                      <m:r>
                        <a:rPr lang="en-US" sz="2400" b="0" i="1" smtClean="0">
                          <a:latin typeface="Cambria Math"/>
                          <a:ea typeface="Cambria Math"/>
                        </a:rPr>
                        <m:t>05⇒ </m:t>
                      </m:r>
                      <m:r>
                        <a:rPr lang="en-US" sz="2400" b="0" i="1" smtClean="0">
                          <a:latin typeface="Cambria Math"/>
                          <a:ea typeface="Cambria Math"/>
                        </a:rPr>
                        <m:t>𝐾</m:t>
                      </m:r>
                      <m:r>
                        <a:rPr lang="en-US" sz="2400" b="0" i="1" smtClean="0">
                          <a:latin typeface="Cambria Math"/>
                          <a:ea typeface="Cambria Math"/>
                        </a:rPr>
                        <m:t>/</m:t>
                      </m:r>
                      <m:r>
                        <a:rPr lang="en-US" sz="2400" b="0" i="1" smtClean="0">
                          <a:latin typeface="Cambria Math"/>
                          <a:ea typeface="Cambria Math"/>
                        </a:rPr>
                        <m:t>𝑆</m:t>
                      </m:r>
                      <m:r>
                        <a:rPr lang="en-US" sz="2400" b="0" i="1" smtClean="0">
                          <a:latin typeface="Cambria Math"/>
                          <a:ea typeface="Cambria Math"/>
                        </a:rPr>
                        <m:t>≈9</m:t>
                      </m:r>
                    </m:oMath>
                  </m:oMathPara>
                </a14:m>
                <a:endParaRPr lang="en-US" sz="240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𝑅</m:t>
                      </m:r>
                      <m:r>
                        <a:rPr lang="en-US" sz="2400" b="0" i="1" baseline="-25000" smtClean="0">
                          <a:latin typeface="Cambria Math"/>
                          <a:ea typeface="Cambria Math"/>
                        </a:rPr>
                        <m:t>∞</m:t>
                      </m:r>
                      <m:r>
                        <a:rPr lang="en-US" sz="2400" b="0" i="1" smtClean="0">
                          <a:latin typeface="Cambria Math"/>
                          <a:ea typeface="Cambria Math"/>
                        </a:rPr>
                        <m:t>=0,3</m:t>
                      </m:r>
                      <m:r>
                        <a:rPr lang="en-US" sz="2400" i="1">
                          <a:latin typeface="Cambria Math"/>
                          <a:ea typeface="Cambria Math"/>
                        </a:rPr>
                        <m:t>⇒</m:t>
                      </m:r>
                      <m:r>
                        <a:rPr lang="en-US" sz="2400" b="0" i="1" smtClean="0">
                          <a:latin typeface="Cambria Math"/>
                          <a:ea typeface="Cambria Math"/>
                        </a:rPr>
                        <m:t>𝐾</m:t>
                      </m:r>
                      <m:r>
                        <a:rPr lang="en-US" sz="2400" b="0" i="1" smtClean="0">
                          <a:latin typeface="Cambria Math"/>
                          <a:ea typeface="Cambria Math"/>
                        </a:rPr>
                        <m:t>/</m:t>
                      </m:r>
                      <m:r>
                        <a:rPr lang="en-US" sz="2400" b="0" i="1" smtClean="0">
                          <a:latin typeface="Cambria Math"/>
                          <a:ea typeface="Cambria Math"/>
                        </a:rPr>
                        <m:t>𝑆</m:t>
                      </m:r>
                      <m:r>
                        <a:rPr lang="en-US" sz="2400" b="0" i="1" smtClean="0">
                          <a:latin typeface="Cambria Math"/>
                          <a:ea typeface="Cambria Math"/>
                        </a:rPr>
                        <m:t>≈0,8</m:t>
                      </m:r>
                    </m:oMath>
                  </m:oMathPara>
                </a14:m>
                <a:endParaRPr lang="el-G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699792" y="5661248"/>
                <a:ext cx="3600400" cy="830997"/>
              </a:xfrm>
              <a:prstGeom prst="rect">
                <a:avLst/>
              </a:prstGeom>
              <a:blipFill rotWithShape="1">
                <a:blip r:embed="rId4"/>
                <a:stretch>
                  <a:fillRect b="-11029"/>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8" name="Rectangle 7"/>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807707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Autofit/>
          </a:bodyPr>
          <a:lstStyle/>
          <a:p>
            <a:r>
              <a:rPr lang="el-GR" sz="3200" dirty="0" smtClean="0"/>
              <a:t>Επίδραση του πάχους του χρωματικού στρώματος στον συντελεστή ανακλαστικής ικανότητας </a:t>
            </a:r>
            <a:r>
              <a:rPr lang="el-GR" sz="2800" b="0" dirty="0" smtClean="0"/>
              <a:t>(1 από 4)</a:t>
            </a:r>
            <a:endParaRPr lang="el-GR" sz="2800" b="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40768"/>
                <a:ext cx="8229600" cy="4752528"/>
              </a:xfrm>
            </p:spPr>
            <p:txBody>
              <a:bodyPr>
                <a:normAutofit/>
              </a:bodyPr>
              <a:lstStyle/>
              <a:p>
                <a:pPr marL="0" indent="0">
                  <a:spcBef>
                    <a:spcPts val="1800"/>
                  </a:spcBef>
                  <a:buNone/>
                </a:pPr>
                <a:r>
                  <a:rPr lang="el-GR" sz="2400" dirty="0" smtClean="0"/>
                  <a:t>Η θεωρία </a:t>
                </a:r>
                <a:r>
                  <a:rPr lang="el-GR" sz="2400" dirty="0"/>
                  <a:t>Kubelka</a:t>
                </a:r>
                <a:r>
                  <a:rPr lang="el-GR" sz="2400" dirty="0"/>
                  <a:t>-Munk είναι ιδιαίτερα χρήσιμη στην </a:t>
                </a:r>
                <a:r>
                  <a:rPr lang="el-GR" sz="2400" b="1" dirty="0">
                    <a:solidFill>
                      <a:srgbClr val="820000"/>
                    </a:solidFill>
                  </a:rPr>
                  <a:t>πρόβλεψη της οπτικής συμπεριφοράς ενός χρωματικού στρώματος </a:t>
                </a:r>
                <a:r>
                  <a:rPr lang="el-GR" sz="2400" dirty="0"/>
                  <a:t>σε </a:t>
                </a:r>
                <a:r>
                  <a:rPr lang="el-GR" sz="2400" dirty="0" smtClean="0"/>
                  <a:t>ότι </a:t>
                </a:r>
                <a:r>
                  <a:rPr lang="el-GR" sz="2400" dirty="0"/>
                  <a:t>αφορά τον </a:t>
                </a:r>
                <a:r>
                  <a:rPr lang="el-GR" sz="2400" b="1" dirty="0"/>
                  <a:t>συντελεστή ανάκλαση</a:t>
                </a:r>
                <a:r>
                  <a:rPr lang="el-GR" sz="2400" dirty="0"/>
                  <a:t>ς και κατά συνέπεια το </a:t>
                </a:r>
                <a:r>
                  <a:rPr lang="el-GR" sz="2400" b="1" dirty="0"/>
                  <a:t>χρώμα</a:t>
                </a:r>
                <a:r>
                  <a:rPr lang="el-GR" sz="2400" dirty="0"/>
                  <a:t>, που αυτό παρουσιάζει, όταν βρίσκεται επάνω σε ένα </a:t>
                </a:r>
                <a:r>
                  <a:rPr lang="el-GR" sz="2400" b="1" dirty="0"/>
                  <a:t>υπόστρωμα με γνωστή ανακλαστική ικανότητα</a:t>
                </a:r>
                <a:r>
                  <a:rPr lang="el-GR" sz="2400" dirty="0"/>
                  <a:t>.</a:t>
                </a:r>
              </a:p>
              <a:p>
                <a:pPr marL="0" indent="0">
                  <a:spcBef>
                    <a:spcPts val="1800"/>
                  </a:spcBef>
                  <a:buNone/>
                </a:pPr>
                <a:r>
                  <a:rPr lang="el-GR" sz="2400" dirty="0" smtClean="0"/>
                  <a:t>Η </a:t>
                </a:r>
                <a:r>
                  <a:rPr lang="el-GR" sz="2400" dirty="0"/>
                  <a:t>βασική σχέση της θεωρίας Kubelka-Munk </a:t>
                </a:r>
                <a:r>
                  <a:rPr lang="el-GR" sz="2400" dirty="0" smtClean="0"/>
                  <a:t>μπορεί </a:t>
                </a:r>
                <a:r>
                  <a:rPr lang="el-GR" sz="2400" dirty="0"/>
                  <a:t>να γραφεί με βάση το οπτικό πάχος του χρωματικού στρώματος ως </a:t>
                </a:r>
                <a:r>
                  <a:rPr lang="el-GR" sz="2400" dirty="0" smtClean="0"/>
                  <a:t>εξής</a:t>
                </a:r>
                <a:r>
                  <a:rPr lang="en-US" sz="2400" dirty="0" smtClean="0"/>
                  <a:t>:</a:t>
                </a:r>
                <a:endParaRPr lang="el-GR" sz="2400" dirty="0" smtClean="0"/>
              </a:p>
              <a:p>
                <a:pPr marL="0" indent="0">
                  <a:spcBef>
                    <a:spcPts val="1800"/>
                  </a:spcBef>
                  <a:buNone/>
                </a:pPr>
                <a:endParaRPr lang="en-US" sz="2400" dirty="0" smtClean="0"/>
              </a:p>
              <a:p>
                <a:pPr marL="0" indent="0">
                  <a:spcBef>
                    <a:spcPts val="1800"/>
                  </a:spcBef>
                  <a:buNone/>
                </a:pPr>
                <a14:m>
                  <m:oMathPara xmlns:m="http://schemas.openxmlformats.org/officeDocument/2006/math">
                    <m:oMathParaPr>
                      <m:jc m:val="center"/>
                    </m:oMathParaPr>
                    <m:oMath xmlns:m="http://schemas.openxmlformats.org/officeDocument/2006/math">
                      <m:sSub>
                        <m:sSubPr>
                          <m:ctrlPr>
                            <a:rPr lang="el-GR" sz="2400" i="1" smtClean="0">
                              <a:latin typeface="Cambria Math"/>
                            </a:rPr>
                          </m:ctrlPr>
                        </m:sSubPr>
                        <m:e>
                          <m:r>
                            <a:rPr lang="en-US" sz="2400" b="0" i="1" smtClean="0">
                              <a:latin typeface="Cambria Math"/>
                            </a:rPr>
                            <m:t>𝑅</m:t>
                          </m:r>
                        </m:e>
                        <m:sub>
                          <m:r>
                            <a:rPr lang="en-US" sz="2400" b="0" i="1" smtClean="0">
                              <a:latin typeface="Cambria Math"/>
                            </a:rPr>
                            <m:t>𝑝𝑏</m:t>
                          </m:r>
                        </m:sub>
                      </m:sSub>
                      <m:r>
                        <a:rPr lang="en-US" sz="2400" b="0" i="1" smtClean="0">
                          <a:latin typeface="Cambria Math"/>
                        </a:rPr>
                        <m:t>=</m:t>
                      </m:r>
                      <m:f>
                        <m:fPr>
                          <m:ctrlPr>
                            <a:rPr lang="en-US" sz="2400" b="0" i="1" smtClean="0">
                              <a:latin typeface="Cambria Math"/>
                            </a:rPr>
                          </m:ctrlPr>
                        </m:fPr>
                        <m:num>
                          <m:r>
                            <a:rPr lang="en-US" sz="2400" b="0" i="1" smtClean="0">
                              <a:latin typeface="Cambria Math"/>
                            </a:rPr>
                            <m:t>−</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𝑅</m:t>
                                  </m:r>
                                </m:e>
                                <m:sub>
                                  <m:r>
                                    <a:rPr lang="en-US" sz="2400" b="0" i="1" smtClean="0">
                                      <a:latin typeface="Cambria Math"/>
                                      <a:ea typeface="Cambria Math"/>
                                    </a:rPr>
                                    <m:t>∞</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𝑅</m:t>
                                  </m:r>
                                </m:e>
                                <m:sub>
                                  <m:r>
                                    <a:rPr lang="en-US" sz="2400" b="0" i="1" smtClean="0">
                                      <a:latin typeface="Cambria Math"/>
                                    </a:rPr>
                                    <m:t>𝑏</m:t>
                                  </m:r>
                                </m:sub>
                              </m:sSub>
                            </m:e>
                          </m:d>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m:t>
                              </m:r>
                              <m:r>
                                <a:rPr lang="el-GR" sz="2400" b="0" i="1" smtClean="0">
                                  <a:latin typeface="Cambria Math"/>
                                </a:rPr>
                                <m:t>𝜇</m:t>
                              </m:r>
                              <m:r>
                                <m:rPr>
                                  <m:sty m:val="p"/>
                                </m:rPr>
                                <a:rPr lang="el-GR" sz="2400" b="0" i="0" smtClean="0">
                                  <a:latin typeface="Cambria Math"/>
                                </a:rPr>
                                <m:t>Χ</m:t>
                              </m:r>
                            </m:sup>
                          </m:sSup>
                          <m:r>
                            <a:rPr lang="el-GR" sz="2400" b="0" i="1" smtClean="0">
                              <a:latin typeface="Cambria Math"/>
                            </a:rPr>
                            <m:t>+</m:t>
                          </m:r>
                          <m:sSub>
                            <m:sSubPr>
                              <m:ctrlPr>
                                <a:rPr lang="el-GR" sz="2400" b="0" i="1" smtClean="0">
                                  <a:latin typeface="Cambria Math"/>
                                </a:rPr>
                              </m:ctrlPr>
                            </m:sSubPr>
                            <m:e>
                              <m:r>
                                <m:rPr>
                                  <m:sty m:val="p"/>
                                </m:rPr>
                                <a:rPr lang="en-US" sz="2400" b="0" i="0" smtClean="0">
                                  <a:latin typeface="Cambria Math"/>
                                </a:rPr>
                                <m:t>R</m:t>
                              </m:r>
                            </m:e>
                            <m:sub>
                              <m:r>
                                <a:rPr lang="el-GR" sz="2400" b="0" i="1" smtClean="0">
                                  <a:latin typeface="Cambria Math"/>
                                  <a:ea typeface="Cambria Math"/>
                                </a:rPr>
                                <m:t>∞</m:t>
                              </m:r>
                            </m:sub>
                          </m:sSub>
                          <m:d>
                            <m:dPr>
                              <m:ctrlPr>
                                <a:rPr lang="el-GR" sz="2400" b="0" i="1" smtClean="0">
                                  <a:latin typeface="Cambria Math"/>
                                </a:rPr>
                              </m:ctrlPr>
                            </m:dPr>
                            <m:e>
                              <m:r>
                                <a:rPr lang="en-US" sz="2400" b="0" i="1" smtClean="0">
                                  <a:latin typeface="Cambria Math"/>
                                </a:rPr>
                                <m:t>1−</m:t>
                              </m:r>
                              <m:sSub>
                                <m:sSubPr>
                                  <m:ctrlPr>
                                    <a:rPr lang="en-US" sz="2400" b="0" i="1" smtClean="0">
                                      <a:latin typeface="Cambria Math"/>
                                    </a:rPr>
                                  </m:ctrlPr>
                                </m:sSubPr>
                                <m:e>
                                  <m:r>
                                    <a:rPr lang="en-US" sz="2400" b="0" i="1" smtClean="0">
                                      <a:latin typeface="Cambria Math"/>
                                    </a:rPr>
                                    <m:t>𝑅</m:t>
                                  </m:r>
                                </m:e>
                                <m:sub>
                                  <m:r>
                                    <a:rPr lang="en-US" sz="2400" b="0" i="1" smtClean="0">
                                      <a:latin typeface="Cambria Math"/>
                                      <a:ea typeface="Cambria Math"/>
                                    </a:rPr>
                                    <m:t>∞</m:t>
                                  </m:r>
                                </m:sub>
                              </m:sSub>
                              <m:sSub>
                                <m:sSubPr>
                                  <m:ctrlPr>
                                    <a:rPr lang="en-US" sz="2400" b="0" i="1" smtClean="0">
                                      <a:latin typeface="Cambria Math"/>
                                    </a:rPr>
                                  </m:ctrlPr>
                                </m:sSubPr>
                                <m:e>
                                  <m:r>
                                    <a:rPr lang="en-US" sz="2400" b="0" i="1" smtClean="0">
                                      <a:latin typeface="Cambria Math"/>
                                    </a:rPr>
                                    <m:t>𝑅</m:t>
                                  </m:r>
                                </m:e>
                                <m:sub>
                                  <m:r>
                                    <a:rPr lang="en-US" sz="2400" b="0" i="1" smtClean="0">
                                      <a:latin typeface="Cambria Math"/>
                                    </a:rPr>
                                    <m:t>𝑏</m:t>
                                  </m:r>
                                </m:sub>
                              </m:sSub>
                            </m:e>
                          </m:d>
                          <m:sSup>
                            <m:sSupPr>
                              <m:ctrlPr>
                                <a:rPr lang="el-GR" sz="2400" b="0" i="1" smtClean="0">
                                  <a:latin typeface="Cambria Math"/>
                                </a:rPr>
                              </m:ctrlPr>
                            </m:sSupPr>
                            <m:e>
                              <m:r>
                                <a:rPr lang="en-US" sz="2400" b="0" i="1" smtClean="0">
                                  <a:latin typeface="Cambria Math"/>
                                </a:rPr>
                                <m:t>𝑒</m:t>
                              </m:r>
                            </m:e>
                            <m:sup>
                              <m:r>
                                <a:rPr lang="el-GR" sz="2400" b="0" i="1" smtClean="0">
                                  <a:latin typeface="Cambria Math"/>
                                </a:rPr>
                                <m:t>𝜇</m:t>
                              </m:r>
                              <m:r>
                                <m:rPr>
                                  <m:sty m:val="p"/>
                                </m:rPr>
                                <a:rPr lang="el-GR" sz="2400" b="0" i="0" smtClean="0">
                                  <a:latin typeface="Cambria Math"/>
                                </a:rPr>
                                <m:t>Χ</m:t>
                              </m:r>
                            </m:sup>
                          </m:sSup>
                        </m:num>
                        <m:den>
                          <m:r>
                            <a:rPr lang="el-GR" sz="2400" b="0" i="1" smtClean="0">
                              <a:latin typeface="Cambria Math"/>
                            </a:rPr>
                            <m:t>−</m:t>
                          </m:r>
                          <m:sSub>
                            <m:sSubPr>
                              <m:ctrlPr>
                                <a:rPr lang="el-GR" sz="2400" b="0" i="1" smtClean="0">
                                  <a:latin typeface="Cambria Math"/>
                                </a:rPr>
                              </m:ctrlPr>
                            </m:sSubPr>
                            <m:e>
                              <m:r>
                                <m:rPr>
                                  <m:sty m:val="p"/>
                                </m:rPr>
                                <a:rPr lang="en-US" sz="2400" b="0" i="0" smtClean="0">
                                  <a:latin typeface="Cambria Math"/>
                                </a:rPr>
                                <m:t>R</m:t>
                              </m:r>
                            </m:e>
                            <m:sub>
                              <m:r>
                                <a:rPr lang="el-GR" sz="2400" b="0" i="1" smtClean="0">
                                  <a:latin typeface="Cambria Math"/>
                                  <a:ea typeface="Cambria Math"/>
                                </a:rPr>
                                <m:t>∞</m:t>
                              </m:r>
                            </m:sub>
                          </m:sSub>
                          <m:d>
                            <m:dPr>
                              <m:ctrlPr>
                                <a:rPr lang="el-GR" sz="2400" b="0" i="1" smtClean="0">
                                  <a:latin typeface="Cambria Math"/>
                                </a:rPr>
                              </m:ctrlPr>
                            </m:dPr>
                            <m:e>
                              <m:sSub>
                                <m:sSubPr>
                                  <m:ctrlPr>
                                    <a:rPr lang="el-GR" sz="2400" b="0" i="1" smtClean="0">
                                      <a:latin typeface="Cambria Math"/>
                                    </a:rPr>
                                  </m:ctrlPr>
                                </m:sSubPr>
                                <m:e>
                                  <m:r>
                                    <a:rPr lang="en-US" sz="2400" b="0" i="1" smtClean="0">
                                      <a:latin typeface="Cambria Math"/>
                                    </a:rPr>
                                    <m:t>𝑅</m:t>
                                  </m:r>
                                </m:e>
                                <m:sub>
                                  <m:r>
                                    <a:rPr lang="el-GR" sz="2400" b="0" i="1" smtClean="0">
                                      <a:latin typeface="Cambria Math"/>
                                      <a:ea typeface="Cambria Math"/>
                                    </a:rPr>
                                    <m:t>∞</m:t>
                                  </m:r>
                                </m:sub>
                              </m:sSub>
                              <m:r>
                                <a:rPr lang="en-US" sz="2400" b="0" i="1" smtClean="0">
                                  <a:latin typeface="Cambria Math"/>
                                </a:rPr>
                                <m:t>−</m:t>
                              </m:r>
                              <m:sSub>
                                <m:sSubPr>
                                  <m:ctrlPr>
                                    <a:rPr lang="el-GR" sz="2400" b="0" i="1" smtClean="0">
                                      <a:latin typeface="Cambria Math"/>
                                    </a:rPr>
                                  </m:ctrlPr>
                                </m:sSubPr>
                                <m:e>
                                  <m:r>
                                    <a:rPr lang="en-US" sz="2400" b="0" i="1" smtClean="0">
                                      <a:latin typeface="Cambria Math"/>
                                    </a:rPr>
                                    <m:t>𝑅</m:t>
                                  </m:r>
                                </m:e>
                                <m:sub>
                                  <m:r>
                                    <a:rPr lang="en-US" sz="2400" b="0" i="1" smtClean="0">
                                      <a:latin typeface="Cambria Math"/>
                                    </a:rPr>
                                    <m:t>𝑏</m:t>
                                  </m:r>
                                </m:sub>
                              </m:sSub>
                            </m:e>
                          </m:d>
                          <m:sSup>
                            <m:sSupPr>
                              <m:ctrlPr>
                                <a:rPr lang="el-GR" sz="2400" b="0" i="1" smtClean="0">
                                  <a:latin typeface="Cambria Math"/>
                                </a:rPr>
                              </m:ctrlPr>
                            </m:sSupPr>
                            <m:e>
                              <m:r>
                                <a:rPr lang="en-US" sz="2400" b="0" i="1" smtClean="0">
                                  <a:latin typeface="Cambria Math"/>
                                </a:rPr>
                                <m:t>𝑒</m:t>
                              </m:r>
                            </m:e>
                            <m:sup>
                              <m:r>
                                <a:rPr lang="el-GR" sz="2400" b="0" i="1" smtClean="0">
                                  <a:latin typeface="Cambria Math"/>
                                </a:rPr>
                                <m:t>−</m:t>
                              </m:r>
                              <m:r>
                                <a:rPr lang="el-GR" sz="2400" b="0" i="1" smtClean="0">
                                  <a:latin typeface="Cambria Math"/>
                                </a:rPr>
                                <m:t>𝜇</m:t>
                              </m:r>
                              <m:r>
                                <m:rPr>
                                  <m:sty m:val="p"/>
                                </m:rPr>
                                <a:rPr lang="el-GR" sz="2400" b="0" i="0" smtClean="0">
                                  <a:latin typeface="Cambria Math"/>
                                </a:rPr>
                                <m:t>Χ</m:t>
                              </m:r>
                            </m:sup>
                          </m:sSup>
                          <m:r>
                            <a:rPr lang="el-GR" sz="2400" b="0" i="1" smtClean="0">
                              <a:latin typeface="Cambria Math"/>
                            </a:rPr>
                            <m:t>+</m:t>
                          </m:r>
                          <m:d>
                            <m:dPr>
                              <m:ctrlPr>
                                <a:rPr lang="el-GR" sz="2400" b="0" i="1" smtClean="0">
                                  <a:latin typeface="Cambria Math"/>
                                </a:rPr>
                              </m:ctrlPr>
                            </m:dPr>
                            <m:e>
                              <m:r>
                                <a:rPr lang="el-GR" sz="2400" b="0" i="1" smtClean="0">
                                  <a:latin typeface="Cambria Math"/>
                                </a:rPr>
                                <m:t>1−</m:t>
                              </m:r>
                              <m:sSub>
                                <m:sSubPr>
                                  <m:ctrlPr>
                                    <a:rPr lang="el-GR" sz="2400" b="0" i="1" smtClean="0">
                                      <a:latin typeface="Cambria Math"/>
                                    </a:rPr>
                                  </m:ctrlPr>
                                </m:sSubPr>
                                <m:e>
                                  <m:r>
                                    <m:rPr>
                                      <m:sty m:val="p"/>
                                    </m:rPr>
                                    <a:rPr lang="en-US" sz="2400" b="0" i="0" smtClean="0">
                                      <a:latin typeface="Cambria Math"/>
                                    </a:rPr>
                                    <m:t>R</m:t>
                                  </m:r>
                                </m:e>
                                <m:sub>
                                  <m:r>
                                    <a:rPr lang="el-GR" sz="2400" b="0" i="1" smtClean="0">
                                      <a:latin typeface="Cambria Math"/>
                                      <a:ea typeface="Cambria Math"/>
                                    </a:rPr>
                                    <m:t>∞</m:t>
                                  </m:r>
                                </m:sub>
                              </m:sSub>
                              <m:sSub>
                                <m:sSubPr>
                                  <m:ctrlPr>
                                    <a:rPr lang="el-GR" sz="2400" b="0" i="1" smtClean="0">
                                      <a:latin typeface="Cambria Math"/>
                                    </a:rPr>
                                  </m:ctrlPr>
                                </m:sSubPr>
                                <m:e>
                                  <m:r>
                                    <a:rPr lang="en-US" sz="2400" b="0" i="1" smtClean="0">
                                      <a:latin typeface="Cambria Math"/>
                                    </a:rPr>
                                    <m:t>𝑅</m:t>
                                  </m:r>
                                </m:e>
                                <m:sub>
                                  <m:r>
                                    <a:rPr lang="en-US" sz="2400" b="0" i="1" smtClean="0">
                                      <a:latin typeface="Cambria Math"/>
                                    </a:rPr>
                                    <m:t>𝑏</m:t>
                                  </m:r>
                                </m:sub>
                              </m:sSub>
                            </m:e>
                          </m:d>
                          <m:sSup>
                            <m:sSupPr>
                              <m:ctrlPr>
                                <a:rPr lang="el-GR" sz="2400" b="0" i="1" smtClean="0">
                                  <a:latin typeface="Cambria Math"/>
                                </a:rPr>
                              </m:ctrlPr>
                            </m:sSupPr>
                            <m:e>
                              <m:r>
                                <a:rPr lang="en-US" sz="2400" b="0" i="1" smtClean="0">
                                  <a:latin typeface="Cambria Math"/>
                                </a:rPr>
                                <m:t>𝑒</m:t>
                              </m:r>
                            </m:e>
                            <m:sup>
                              <m:r>
                                <a:rPr lang="el-GR" sz="2400" b="0" i="1" smtClean="0">
                                  <a:latin typeface="Cambria Math"/>
                                </a:rPr>
                                <m:t>𝜇</m:t>
                              </m:r>
                              <m:r>
                                <m:rPr>
                                  <m:sty m:val="p"/>
                                </m:rPr>
                                <a:rPr lang="el-GR" sz="2400" b="0" i="0" smtClean="0">
                                  <a:latin typeface="Cambria Math"/>
                                </a:rPr>
                                <m:t>Χ</m:t>
                              </m:r>
                            </m:sup>
                          </m:sSup>
                        </m:den>
                      </m:f>
                    </m:oMath>
                  </m:oMathPara>
                </a14:m>
                <a:endParaRPr lang="el-GR"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40768"/>
                <a:ext cx="8229600" cy="4752528"/>
              </a:xfrm>
              <a:blipFill rotWithShape="1">
                <a:blip r:embed="rId2"/>
                <a:stretch>
                  <a:fillRect l="-1111" t="-1026"/>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860355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 y="0"/>
            <a:ext cx="9144000" cy="1052736"/>
          </a:xfrm>
        </p:spPr>
        <p:txBody>
          <a:bodyPr>
            <a:noAutofit/>
          </a:bodyPr>
          <a:lstStyle/>
          <a:p>
            <a:r>
              <a:rPr lang="el-GR" sz="3200" dirty="0"/>
              <a:t>Επίδραση του πάχους του χρωματικού στρώματος στον συντελεστή ανακλαστικής ικανότητας </a:t>
            </a:r>
            <a:r>
              <a:rPr lang="el-GR" sz="2800" b="0" dirty="0" smtClean="0"/>
              <a:t>(2 </a:t>
            </a:r>
            <a:r>
              <a:rPr lang="el-GR" sz="2800" b="0" dirty="0"/>
              <a:t>από </a:t>
            </a:r>
            <a:r>
              <a:rPr lang="el-GR" sz="2800" b="0" dirty="0" smtClean="0"/>
              <a:t>4)</a:t>
            </a:r>
            <a:endParaRPr lang="el-GR" sz="28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68760"/>
                <a:ext cx="8229600" cy="4968552"/>
              </a:xfrm>
            </p:spPr>
            <p:txBody>
              <a:bodyPr>
                <a:noAutofit/>
              </a:bodyPr>
              <a:lstStyle/>
              <a:p>
                <a:pPr marL="0" indent="0">
                  <a:lnSpc>
                    <a:spcPct val="114000"/>
                  </a:lnSpc>
                  <a:spcBef>
                    <a:spcPts val="600"/>
                  </a:spcBef>
                  <a:buNone/>
                </a:pPr>
                <a:r>
                  <a:rPr lang="el-GR" sz="2400" dirty="0" smtClean="0"/>
                  <a:t> </a:t>
                </a:r>
                <a14:m>
                  <m:oMath xmlns:m="http://schemas.openxmlformats.org/officeDocument/2006/math">
                    <m:r>
                      <a:rPr lang="el-GR" sz="2400" b="0" i="1" smtClean="0">
                        <a:latin typeface="Cambria Math"/>
                      </a:rPr>
                      <m:t>𝜇</m:t>
                    </m:r>
                    <m:r>
                      <a:rPr lang="el-GR" sz="2400" b="0" i="1" smtClean="0">
                        <a:latin typeface="Cambria Math"/>
                      </a:rPr>
                      <m:t>=</m:t>
                    </m:r>
                    <m:sSup>
                      <m:sSupPr>
                        <m:ctrlPr>
                          <a:rPr lang="el-GR" sz="2400" b="0" i="1" smtClean="0">
                            <a:latin typeface="Cambria Math"/>
                          </a:rPr>
                        </m:ctrlPr>
                      </m:sSupPr>
                      <m:e>
                        <m:d>
                          <m:dPr>
                            <m:begChr m:val="["/>
                            <m:endChr m:val="]"/>
                            <m:ctrlPr>
                              <a:rPr lang="el-GR" sz="2400" b="0" i="1" smtClean="0">
                                <a:latin typeface="Cambria Math"/>
                              </a:rPr>
                            </m:ctrlPr>
                          </m:dPr>
                          <m:e>
                            <m:r>
                              <m:rPr>
                                <m:sty m:val="p"/>
                              </m:rPr>
                              <a:rPr lang="el-GR" sz="2400" b="0" i="0" smtClean="0">
                                <a:latin typeface="Cambria Math"/>
                              </a:rPr>
                              <m:t>Κ</m:t>
                            </m:r>
                            <m:d>
                              <m:dPr>
                                <m:ctrlPr>
                                  <a:rPr lang="el-GR" sz="2400" b="0" i="1" smtClean="0">
                                    <a:latin typeface="Cambria Math"/>
                                  </a:rPr>
                                </m:ctrlPr>
                              </m:dPr>
                              <m:e>
                                <m:r>
                                  <m:rPr>
                                    <m:sty m:val="p"/>
                                  </m:rPr>
                                  <a:rPr lang="el-GR" sz="2400" b="0" i="0" smtClean="0">
                                    <a:latin typeface="Cambria Math"/>
                                  </a:rPr>
                                  <m:t>Κ</m:t>
                                </m:r>
                                <m:r>
                                  <a:rPr lang="el-GR" sz="2400" b="0" i="0" smtClean="0">
                                    <a:latin typeface="Cambria Math"/>
                                  </a:rPr>
                                  <m:t>+2</m:t>
                                </m:r>
                                <m:r>
                                  <m:rPr>
                                    <m:sty m:val="p"/>
                                  </m:rPr>
                                  <a:rPr lang="en-US" sz="2400" b="0" i="0" smtClean="0">
                                    <a:latin typeface="Cambria Math"/>
                                  </a:rPr>
                                  <m:t>S</m:t>
                                </m:r>
                              </m:e>
                            </m:d>
                          </m:e>
                        </m:d>
                      </m:e>
                      <m:sup>
                        <m:r>
                          <a:rPr lang="en-US" sz="2400" b="0" i="1" smtClean="0">
                            <a:latin typeface="Cambria Math"/>
                          </a:rPr>
                          <m:t>1/2</m:t>
                        </m:r>
                      </m:sup>
                    </m:sSup>
                  </m:oMath>
                </a14:m>
                <a:r>
                  <a:rPr lang="el-GR" sz="2400" dirty="0" smtClean="0"/>
                  <a:t>και </a:t>
                </a:r>
                <a:r>
                  <a:rPr lang="el-GR" sz="2400" dirty="0"/>
                  <a:t>μΧ είναι το οπτικό πάχος. </a:t>
                </a:r>
                <a:endParaRPr lang="el-GR" sz="2400" dirty="0" smtClean="0"/>
              </a:p>
              <a:p>
                <a:pPr marL="0" indent="0">
                  <a:lnSpc>
                    <a:spcPct val="114000"/>
                  </a:lnSpc>
                  <a:spcBef>
                    <a:spcPts val="600"/>
                  </a:spcBef>
                  <a:buNone/>
                </a:pPr>
                <a:r>
                  <a:rPr lang="el-GR" sz="2400" dirty="0" smtClean="0"/>
                  <a:t>Το </a:t>
                </a:r>
                <a:r>
                  <a:rPr lang="el-GR" sz="2400" dirty="0"/>
                  <a:t>οπτικό πάχος είναι μια παράμετρος του χρωματικού στρώματος που πρακτικά περιγράφει την οπτική διαδρομή της ακτινοβολίας μέσα στο χρωματικό στρώμα, δεδομένου ότι η διαδρομή που διανύει η ακτινοβολία μέσα στο χρωματικό στρώμα δεν εξαρτάται μόνο από το γεωμετρικό πάχος του στρώματος αλλά και από τους συντελεστές σκέδασης και απορρόφησης. </a:t>
                </a:r>
                <a:endParaRPr lang="el-GR" sz="2400" dirty="0" smtClean="0"/>
              </a:p>
              <a:p>
                <a:pPr marL="0" indent="0">
                  <a:lnSpc>
                    <a:spcPct val="114000"/>
                  </a:lnSpc>
                  <a:spcBef>
                    <a:spcPts val="600"/>
                  </a:spcBef>
                  <a:buNone/>
                </a:pPr>
                <a:r>
                  <a:rPr lang="el-GR" sz="2400" dirty="0" smtClean="0"/>
                  <a:t>Έτσι</a:t>
                </a:r>
                <a:r>
                  <a:rPr lang="el-GR" sz="2400" dirty="0"/>
                  <a:t>, ένα χρωματικό στρώμα που παρουσιάζει υψηλούς συντελεστές σκέδασης και απορρόφησης θα είναι για την ακτινοβολία ένα οπτικά παχύ στρώμα παρόλο που το γεωμετρικό του πάχος μπορεί να είναι μικρό</a:t>
                </a:r>
                <a:r>
                  <a:rPr lang="el-GR" sz="2400" dirty="0" smtClean="0"/>
                  <a:t>.</a:t>
                </a:r>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68760"/>
                <a:ext cx="8229600" cy="4968552"/>
              </a:xfrm>
              <a:blipFill rotWithShape="1">
                <a:blip r:embed="rId2"/>
                <a:stretch>
                  <a:fillRect l="-1111" t="-245" b="-8221"/>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545324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Autofit/>
          </a:bodyPr>
          <a:lstStyle/>
          <a:p>
            <a:r>
              <a:rPr lang="el-GR" sz="3200" dirty="0"/>
              <a:t>Επίδραση του πάχους του χρωματικού στρώματος στον συντελεστή ανακλαστικής ικανότητας </a:t>
            </a:r>
            <a:r>
              <a:rPr lang="el-GR" sz="2800" b="0" dirty="0" smtClean="0"/>
              <a:t>(</a:t>
            </a:r>
            <a:r>
              <a:rPr lang="en-US" sz="2800" b="0" dirty="0" smtClean="0"/>
              <a:t>3</a:t>
            </a:r>
            <a:r>
              <a:rPr lang="el-GR" sz="2800" b="0" dirty="0" smtClean="0"/>
              <a:t> </a:t>
            </a:r>
            <a:r>
              <a:rPr lang="el-GR" sz="2800" b="0" dirty="0"/>
              <a:t>από 4</a:t>
            </a:r>
            <a:r>
              <a:rPr lang="el-GR" sz="2800" b="0" dirty="0" smtClean="0"/>
              <a:t>)</a:t>
            </a:r>
            <a:endParaRPr lang="el-GR" sz="28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68760"/>
                <a:ext cx="8229600" cy="4824536"/>
              </a:xfrm>
            </p:spPr>
            <p:txBody>
              <a:bodyPr>
                <a:normAutofit/>
              </a:bodyPr>
              <a:lstStyle/>
              <a:p>
                <a:pPr marL="0" indent="0">
                  <a:lnSpc>
                    <a:spcPct val="114000"/>
                  </a:lnSpc>
                  <a:spcBef>
                    <a:spcPts val="600"/>
                  </a:spcBef>
                  <a:buNone/>
                </a:pPr>
                <a:r>
                  <a:rPr lang="el-GR" sz="2400" dirty="0" smtClean="0"/>
                  <a:t>Η γραφική παράσταση της παραπάνω σχέσης για ένα χρωματικό στρώμα γκρι ανοικτό με συντελεστή ανάκλασης 0,5, που καλύπτει ένα υπόστρωμα άσπρο (</a:t>
                </a:r>
                <a14:m>
                  <m:oMath xmlns:m="http://schemas.openxmlformats.org/officeDocument/2006/math">
                    <m:sSub>
                      <m:sSubPr>
                        <m:ctrlPr>
                          <a:rPr lang="el-GR" sz="2400" i="1" smtClean="0">
                            <a:latin typeface="Cambria Math"/>
                          </a:rPr>
                        </m:ctrlPr>
                      </m:sSubPr>
                      <m:e>
                        <m:r>
                          <a:rPr lang="en-US" sz="2400" b="0" i="1" smtClean="0">
                            <a:latin typeface="Cambria Math"/>
                          </a:rPr>
                          <m:t>𝑅</m:t>
                        </m:r>
                      </m:e>
                      <m:sub>
                        <m:r>
                          <a:rPr lang="en-US" sz="2400" b="0" i="1" smtClean="0">
                            <a:latin typeface="Cambria Math"/>
                          </a:rPr>
                          <m:t>𝑏</m:t>
                        </m:r>
                      </m:sub>
                    </m:sSub>
                    <m:r>
                      <a:rPr lang="en-US" sz="2400" b="0" i="1" smtClean="0">
                        <a:latin typeface="Cambria Math"/>
                      </a:rPr>
                      <m:t>=1</m:t>
                    </m:r>
                  </m:oMath>
                </a14:m>
                <a:r>
                  <a:rPr lang="el-GR" sz="2400" dirty="0" smtClean="0"/>
                  <a:t>) </a:t>
                </a:r>
                <a:r>
                  <a:rPr lang="el-GR" sz="2400" dirty="0"/>
                  <a:t>ή μαύρο </a:t>
                </a:r>
                <a:r>
                  <a:rPr lang="el-GR" sz="2400" dirty="0" smtClean="0"/>
                  <a:t>(</a:t>
                </a:r>
                <a14:m>
                  <m:oMath xmlns:m="http://schemas.openxmlformats.org/officeDocument/2006/math">
                    <m:sSub>
                      <m:sSubPr>
                        <m:ctrlPr>
                          <a:rPr lang="el-GR" sz="2400" i="1" smtClean="0">
                            <a:latin typeface="Cambria Math"/>
                          </a:rPr>
                        </m:ctrlPr>
                      </m:sSubPr>
                      <m:e>
                        <m:r>
                          <a:rPr lang="en-US" sz="2400" b="0" i="1" smtClean="0">
                            <a:latin typeface="Cambria Math"/>
                          </a:rPr>
                          <m:t>𝑅</m:t>
                        </m:r>
                      </m:e>
                      <m:sub>
                        <m:r>
                          <a:rPr lang="en-US" sz="2400" b="0" i="1" smtClean="0">
                            <a:latin typeface="Cambria Math"/>
                          </a:rPr>
                          <m:t>𝑏</m:t>
                        </m:r>
                      </m:sub>
                    </m:sSub>
                    <m:r>
                      <a:rPr lang="en-US" sz="2400" b="0" i="1" smtClean="0">
                        <a:latin typeface="Cambria Math"/>
                      </a:rPr>
                      <m:t>=0</m:t>
                    </m:r>
                  </m:oMath>
                </a14:m>
                <a:r>
                  <a:rPr lang="el-GR" sz="2400" dirty="0" smtClean="0"/>
                  <a:t>) </a:t>
                </a:r>
                <a:r>
                  <a:rPr lang="el-GR" sz="2400" dirty="0"/>
                  <a:t>σε συνάρτηση με το οπτικό πάχος μΧ δίνεται από το </a:t>
                </a:r>
                <a:r>
                  <a:rPr lang="el-GR" sz="2400" dirty="0" smtClean="0"/>
                  <a:t>σχήμα στην επόμενη διαφάνεια.</a:t>
                </a:r>
              </a:p>
              <a:p>
                <a:pPr marL="0" indent="0">
                  <a:lnSpc>
                    <a:spcPct val="114000"/>
                  </a:lnSpc>
                  <a:spcBef>
                    <a:spcPts val="600"/>
                  </a:spcBef>
                  <a:buNone/>
                </a:pPr>
                <a:r>
                  <a:rPr lang="el-GR" sz="2400" dirty="0" smtClean="0"/>
                  <a:t>Από </a:t>
                </a:r>
                <a:r>
                  <a:rPr lang="el-GR" sz="2400" dirty="0"/>
                  <a:t>τη γραφική αυτή παράσταση μπορεί να υπολογισθεί η ανακλαστική ικανότητα ενός χρωματικού στρώματος πάχους X, που βρίσκεται πάνω σε υπόστρωμα με γνωστό συντελεστή ανάκλασης ή αντίστροφα, το πάχος ενός χρωματικού στρώματος δεδομένης ανακλαστικής ικανότητας. </a:t>
                </a:r>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68760"/>
                <a:ext cx="8229600" cy="4824536"/>
              </a:xfrm>
              <a:blipFill rotWithShape="1">
                <a:blip r:embed="rId3"/>
                <a:stretch>
                  <a:fillRect l="-1111" t="-505" r="-1704"/>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6" name="Rectangle 5"/>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577285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 y="0"/>
            <a:ext cx="9144000" cy="1052736"/>
          </a:xfrm>
        </p:spPr>
        <p:txBody>
          <a:bodyPr>
            <a:noAutofit/>
          </a:bodyPr>
          <a:lstStyle/>
          <a:p>
            <a:r>
              <a:rPr lang="el-GR" sz="3200" dirty="0"/>
              <a:t>Επίδραση του πάχους του χρωματικού στρώματος στον συντελεστή ανακλαστικής ικανότητας </a:t>
            </a:r>
            <a:r>
              <a:rPr lang="el-GR" sz="2800" b="0" dirty="0" smtClean="0"/>
              <a:t>(4 </a:t>
            </a:r>
            <a:r>
              <a:rPr lang="el-GR" sz="2800" b="0" dirty="0"/>
              <a:t>από 4)</a:t>
            </a:r>
          </a:p>
        </p:txBody>
      </p:sp>
      <p:grpSp>
        <p:nvGrpSpPr>
          <p:cNvPr id="48" name="Group 47" title="Επίδραση του οπτικού πάχους του χρωματικού στρώματος, μΧ, στο συντελεστή ανακλαστικής ικανότητας 𝑅_𝑝𝑏"/>
          <p:cNvGrpSpPr/>
          <p:nvPr/>
        </p:nvGrpSpPr>
        <p:grpSpPr>
          <a:xfrm>
            <a:off x="1766130" y="-1132556"/>
            <a:ext cx="5699938" cy="9365944"/>
            <a:chOff x="1932756" y="-1003890"/>
            <a:chExt cx="5699938" cy="9365944"/>
          </a:xfrm>
        </p:grpSpPr>
        <p:sp>
          <p:nvSpPr>
            <p:cNvPr id="16" name="Arc 15"/>
            <p:cNvSpPr/>
            <p:nvPr/>
          </p:nvSpPr>
          <p:spPr>
            <a:xfrm rot="17609131">
              <a:off x="2570507" y="3702622"/>
              <a:ext cx="2509599" cy="2867207"/>
            </a:xfrm>
            <a:prstGeom prst="arc">
              <a:avLst>
                <a:gd name="adj1" fmla="val 16822151"/>
                <a:gd name="adj2" fmla="val 21554346"/>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grpSp>
          <p:nvGrpSpPr>
            <p:cNvPr id="47" name="Group 46"/>
            <p:cNvGrpSpPr/>
            <p:nvPr/>
          </p:nvGrpSpPr>
          <p:grpSpPr>
            <a:xfrm>
              <a:off x="1932756" y="-1003890"/>
              <a:ext cx="5699938" cy="9365944"/>
              <a:chOff x="1932756" y="-1003890"/>
              <a:chExt cx="5699938" cy="9365944"/>
            </a:xfrm>
          </p:grpSpPr>
          <p:sp>
            <p:nvSpPr>
              <p:cNvPr id="9" name="Arc 8"/>
              <p:cNvSpPr/>
              <p:nvPr/>
            </p:nvSpPr>
            <p:spPr>
              <a:xfrm rot="10033074">
                <a:off x="2614562" y="-1003890"/>
                <a:ext cx="4402825" cy="5002999"/>
              </a:xfrm>
              <a:prstGeom prst="arc">
                <a:avLst>
                  <a:gd name="adj1" fmla="val 16435143"/>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3" name="Arc 12"/>
              <p:cNvSpPr/>
              <p:nvPr/>
            </p:nvSpPr>
            <p:spPr>
              <a:xfrm rot="16399097">
                <a:off x="2929782" y="3659142"/>
                <a:ext cx="4402825" cy="5002999"/>
              </a:xfrm>
              <a:prstGeom prst="arc">
                <a:avLst>
                  <a:gd name="adj1" fmla="val 16435143"/>
                  <a:gd name="adj2" fmla="val 964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grpSp>
            <p:nvGrpSpPr>
              <p:cNvPr id="34" name="Group 33"/>
              <p:cNvGrpSpPr/>
              <p:nvPr/>
            </p:nvGrpSpPr>
            <p:grpSpPr>
              <a:xfrm>
                <a:off x="1932756" y="1628800"/>
                <a:ext cx="4894189" cy="4546871"/>
                <a:chOff x="1932756" y="1628800"/>
                <a:chExt cx="4894189" cy="4546871"/>
              </a:xfrm>
            </p:grpSpPr>
            <p:sp>
              <p:nvSpPr>
                <p:cNvPr id="5" name="Rectangle 4"/>
                <p:cNvSpPr/>
                <p:nvPr/>
              </p:nvSpPr>
              <p:spPr>
                <a:xfrm>
                  <a:off x="2650481" y="1967872"/>
                  <a:ext cx="4176464" cy="3753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1" name="Straight Connector 10"/>
                <p:cNvCxnSpPr>
                  <a:stCxn id="9" idx="0"/>
                </p:cNvCxnSpPr>
                <p:nvPr/>
              </p:nvCxnSpPr>
              <p:spPr>
                <a:xfrm>
                  <a:off x="5201127" y="3967560"/>
                  <a:ext cx="1625818" cy="11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529102" y="5721150"/>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7" name="Straight Connector 16"/>
                <p:cNvCxnSpPr/>
                <p:nvPr/>
              </p:nvCxnSpPr>
              <p:spPr>
                <a:xfrm>
                  <a:off x="4306665" y="3968668"/>
                  <a:ext cx="36004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356491" y="3531124"/>
                      <a:ext cx="1315089"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ea typeface="Cambria Math" pitchFamily="18" charset="0"/>
                                  </a:rPr>
                                </m:ctrlPr>
                              </m:sSubPr>
                              <m:e>
                                <m:r>
                                  <a:rPr lang="en-US" sz="2200" b="0" i="1" smtClean="0">
                                    <a:latin typeface="Cambria Math"/>
                                    <a:ea typeface="Cambria Math" pitchFamily="18" charset="0"/>
                                  </a:rPr>
                                  <m:t>𝑅</m:t>
                                </m:r>
                              </m:e>
                              <m:sub>
                                <m:r>
                                  <a:rPr lang="el-GR" sz="2200" i="1" smtClean="0">
                                    <a:latin typeface="Cambria Math"/>
                                    <a:ea typeface="Cambria Math"/>
                                  </a:rPr>
                                  <m:t>∞</m:t>
                                </m:r>
                              </m:sub>
                            </m:sSub>
                            <m:r>
                              <a:rPr lang="en-US" sz="2200" b="0" i="1" smtClean="0">
                                <a:latin typeface="Cambria Math"/>
                                <a:ea typeface="Cambria Math" pitchFamily="18" charset="0"/>
                              </a:rPr>
                              <m:t>=0,5</m:t>
                            </m:r>
                          </m:oMath>
                        </m:oMathPara>
                      </a14:m>
                      <a:endParaRPr lang="el-GR" sz="2200" dirty="0">
                        <a:latin typeface="Cambria Math" pitchFamily="18" charset="0"/>
                        <a:ea typeface="Cambria Math"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356491" y="3531124"/>
                      <a:ext cx="1315089" cy="430887"/>
                    </a:xfrm>
                    <a:prstGeom prst="rect">
                      <a:avLst/>
                    </a:prstGeo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316720" y="2564904"/>
                      <a:ext cx="1315089"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ea typeface="Cambria Math" pitchFamily="18" charset="0"/>
                                  </a:rPr>
                                </m:ctrlPr>
                              </m:sSubPr>
                              <m:e>
                                <m:r>
                                  <a:rPr lang="en-US" sz="2200" b="0" i="1" smtClean="0">
                                    <a:latin typeface="Cambria Math"/>
                                    <a:ea typeface="Cambria Math" pitchFamily="18" charset="0"/>
                                  </a:rPr>
                                  <m:t>𝑅</m:t>
                                </m:r>
                              </m:e>
                              <m:sub>
                                <m:r>
                                  <a:rPr lang="en-US" sz="2200" b="0" i="1" smtClean="0">
                                    <a:latin typeface="Cambria Math"/>
                                    <a:ea typeface="Cambria Math" pitchFamily="18" charset="0"/>
                                  </a:rPr>
                                  <m:t>𝑏</m:t>
                                </m:r>
                              </m:sub>
                            </m:sSub>
                            <m:r>
                              <a:rPr lang="en-US" sz="2200" b="0" i="1" smtClean="0">
                                <a:latin typeface="Cambria Math"/>
                                <a:ea typeface="Cambria Math" pitchFamily="18" charset="0"/>
                              </a:rPr>
                              <m:t>=1</m:t>
                            </m:r>
                          </m:oMath>
                        </m:oMathPara>
                      </a14:m>
                      <a:endParaRPr lang="el-GR" sz="2200" dirty="0">
                        <a:latin typeface="Cambria Math" pitchFamily="18" charset="0"/>
                        <a:ea typeface="Cambria Math"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316720" y="2564904"/>
                      <a:ext cx="1315089" cy="430887"/>
                    </a:xfrm>
                    <a:prstGeom prst="rect">
                      <a:avLst/>
                    </a:prstGeom>
                    <a:blipFill rotWithShape="1">
                      <a:blip r:embed="rId3"/>
                      <a:stretch>
                        <a:fillRect b="-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29102" y="3423973"/>
                      <a:ext cx="1315089"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ea typeface="Cambria Math" pitchFamily="18" charset="0"/>
                                  </a:rPr>
                                </m:ctrlPr>
                              </m:sSubPr>
                              <m:e>
                                <m:r>
                                  <a:rPr lang="en-US" sz="2200" b="0" i="1" smtClean="0">
                                    <a:latin typeface="Cambria Math"/>
                                    <a:ea typeface="Cambria Math" pitchFamily="18" charset="0"/>
                                  </a:rPr>
                                  <m:t>𝑅</m:t>
                                </m:r>
                              </m:e>
                              <m:sub>
                                <m:r>
                                  <a:rPr lang="en-US" sz="2200" b="0" i="1" smtClean="0">
                                    <a:latin typeface="Cambria Math"/>
                                    <a:ea typeface="Cambria Math" pitchFamily="18" charset="0"/>
                                  </a:rPr>
                                  <m:t>𝑏</m:t>
                                </m:r>
                              </m:sub>
                            </m:sSub>
                            <m:r>
                              <a:rPr lang="en-US" sz="2200" b="0" i="1" smtClean="0">
                                <a:latin typeface="Cambria Math"/>
                                <a:ea typeface="Cambria Math" pitchFamily="18" charset="0"/>
                              </a:rPr>
                              <m:t>=0,4</m:t>
                            </m:r>
                          </m:oMath>
                        </m:oMathPara>
                      </a14:m>
                      <a:endParaRPr lang="el-GR" sz="2200" dirty="0">
                        <a:latin typeface="Cambria Math" pitchFamily="18" charset="0"/>
                        <a:ea typeface="Cambria Math"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529102" y="3423973"/>
                      <a:ext cx="1315089" cy="430887"/>
                    </a:xfrm>
                    <a:prstGeom prst="rect">
                      <a:avLst/>
                    </a:prstGeom>
                    <a:blipFill rotWithShape="1">
                      <a:blip r:embed="rId4"/>
                      <a:stretch>
                        <a:fillRect b="-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933321" y="4293096"/>
                      <a:ext cx="1315089"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ea typeface="Cambria Math" pitchFamily="18" charset="0"/>
                                  </a:rPr>
                                </m:ctrlPr>
                              </m:sSubPr>
                              <m:e>
                                <m:r>
                                  <a:rPr lang="en-US" sz="2200" b="0" i="1" smtClean="0">
                                    <a:latin typeface="Cambria Math"/>
                                    <a:ea typeface="Cambria Math" pitchFamily="18" charset="0"/>
                                  </a:rPr>
                                  <m:t>𝑅</m:t>
                                </m:r>
                              </m:e>
                              <m:sub>
                                <m:r>
                                  <a:rPr lang="en-US" sz="2200" b="0" i="1" smtClean="0">
                                    <a:latin typeface="Cambria Math"/>
                                    <a:ea typeface="Cambria Math" pitchFamily="18" charset="0"/>
                                  </a:rPr>
                                  <m:t>𝑏</m:t>
                                </m:r>
                              </m:sub>
                            </m:sSub>
                            <m:r>
                              <a:rPr lang="en-US" sz="2200" b="0" i="1" smtClean="0">
                                <a:latin typeface="Cambria Math"/>
                                <a:ea typeface="Cambria Math" pitchFamily="18" charset="0"/>
                              </a:rPr>
                              <m:t>=0</m:t>
                            </m:r>
                          </m:oMath>
                        </m:oMathPara>
                      </a14:m>
                      <a:endParaRPr lang="el-GR" sz="2200" dirty="0">
                        <a:latin typeface="Cambria Math" pitchFamily="18" charset="0"/>
                        <a:ea typeface="Cambria Math"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933321" y="4293096"/>
                      <a:ext cx="1315089" cy="430887"/>
                    </a:xfrm>
                    <a:prstGeom prst="rect">
                      <a:avLst/>
                    </a:prstGeom>
                    <a:blipFill rotWithShape="1">
                      <a:blip r:embed="rId5"/>
                      <a:stretch>
                        <a:fillRect b="-2817"/>
                      </a:stretch>
                    </a:blipFill>
                  </p:spPr>
                  <p:txBody>
                    <a:bodyPr/>
                    <a:lstStyle/>
                    <a:p>
                      <a:r>
                        <a:rPr lang="el-GR">
                          <a:noFill/>
                        </a:rPr>
                        <a:t> </a:t>
                      </a:r>
                    </a:p>
                  </p:txBody>
                </p:sp>
              </mc:Fallback>
            </mc:AlternateContent>
            <p:sp>
              <p:nvSpPr>
                <p:cNvPr id="23" name="TextBox 22"/>
                <p:cNvSpPr txBox="1"/>
                <p:nvPr/>
              </p:nvSpPr>
              <p:spPr>
                <a:xfrm>
                  <a:off x="2324153" y="1628800"/>
                  <a:ext cx="320039"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1</a:t>
                  </a:r>
                  <a:endParaRPr lang="el-GR" sz="2200" dirty="0">
                    <a:latin typeface="Cambria Math" pitchFamily="18" charset="0"/>
                    <a:ea typeface="Cambria Math" pitchFamily="18" charset="0"/>
                  </a:endParaRPr>
                </a:p>
              </p:txBody>
            </p:sp>
            <p:cxnSp>
              <p:nvCxnSpPr>
                <p:cNvPr id="28" name="Straight Connector 27"/>
                <p:cNvCxnSpPr/>
                <p:nvPr/>
              </p:nvCxnSpPr>
              <p:spPr>
                <a:xfrm>
                  <a:off x="2673118" y="2564904"/>
                  <a:ext cx="14401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32330" y="3450790"/>
                  <a:ext cx="14401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44192" y="4941168"/>
                  <a:ext cx="14401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35896" y="5577134"/>
                  <a:ext cx="0"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53725" y="5577134"/>
                  <a:ext cx="0"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40211" y="5577133"/>
                  <a:ext cx="0"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71580" y="5577134"/>
                  <a:ext cx="0"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33912" y="3210189"/>
                  <a:ext cx="698418"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0,6</a:t>
                  </a:r>
                  <a:endParaRPr lang="el-GR" sz="2200" dirty="0">
                    <a:latin typeface="Cambria Math" pitchFamily="18" charset="0"/>
                    <a:ea typeface="Cambria Math" pitchFamily="18" charset="0"/>
                  </a:endParaRPr>
                </a:p>
              </p:txBody>
            </p:sp>
            <p:sp>
              <p:nvSpPr>
                <p:cNvPr id="39" name="TextBox 38"/>
                <p:cNvSpPr txBox="1"/>
                <p:nvPr/>
              </p:nvSpPr>
              <p:spPr>
                <a:xfrm>
                  <a:off x="1945154" y="4705338"/>
                  <a:ext cx="698418"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0,2</a:t>
                  </a:r>
                  <a:endParaRPr lang="el-GR" sz="22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40" name="TextBox 39"/>
                    <p:cNvSpPr txBox="1"/>
                    <p:nvPr/>
                  </p:nvSpPr>
                  <p:spPr>
                    <a:xfrm>
                      <a:off x="1932756" y="2347550"/>
                      <a:ext cx="698418" cy="4569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ea typeface="Cambria Math" pitchFamily="18" charset="0"/>
                                  </a:rPr>
                                </m:ctrlPr>
                              </m:sSubPr>
                              <m:e>
                                <m:r>
                                  <a:rPr lang="en-US" sz="2200" b="0" i="1" smtClean="0">
                                    <a:latin typeface="Cambria Math"/>
                                    <a:ea typeface="Cambria Math" pitchFamily="18" charset="0"/>
                                  </a:rPr>
                                  <m:t>𝑅</m:t>
                                </m:r>
                              </m:e>
                              <m:sub>
                                <m:r>
                                  <a:rPr lang="en-US" sz="2200" b="0" i="1" smtClean="0">
                                    <a:latin typeface="Cambria Math"/>
                                    <a:ea typeface="Cambria Math" pitchFamily="18" charset="0"/>
                                  </a:rPr>
                                  <m:t>𝑝𝑏</m:t>
                                </m:r>
                              </m:sub>
                            </m:sSub>
                          </m:oMath>
                        </m:oMathPara>
                      </a14:m>
                      <a:endParaRPr lang="el-GR" sz="2200" dirty="0">
                        <a:latin typeface="Cambria Math" pitchFamily="18" charset="0"/>
                        <a:ea typeface="Cambria Math"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932756" y="2347550"/>
                      <a:ext cx="698418" cy="456985"/>
                    </a:xfrm>
                    <a:prstGeom prst="rect">
                      <a:avLst/>
                    </a:prstGeom>
                    <a:blipFill rotWithShape="1">
                      <a:blip r:embed="rId6"/>
                      <a:stretch>
                        <a:fillRect b="-8000"/>
                      </a:stretch>
                    </a:blipFill>
                  </p:spPr>
                  <p:txBody>
                    <a:bodyPr/>
                    <a:lstStyle/>
                    <a:p>
                      <a:r>
                        <a:rPr lang="el-GR">
                          <a:noFill/>
                        </a:rPr>
                        <a:t> </a:t>
                      </a:r>
                    </a:p>
                  </p:txBody>
                </p:sp>
              </mc:Fallback>
            </mc:AlternateContent>
            <p:sp>
              <p:nvSpPr>
                <p:cNvPr id="41" name="TextBox 40"/>
                <p:cNvSpPr txBox="1"/>
                <p:nvPr/>
              </p:nvSpPr>
              <p:spPr>
                <a:xfrm>
                  <a:off x="2349086" y="5721149"/>
                  <a:ext cx="397300"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0</a:t>
                  </a:r>
                  <a:endParaRPr lang="el-GR" sz="2200" dirty="0">
                    <a:latin typeface="Cambria Math" pitchFamily="18" charset="0"/>
                    <a:ea typeface="Cambria Math" pitchFamily="18" charset="0"/>
                  </a:endParaRPr>
                </a:p>
              </p:txBody>
            </p:sp>
            <p:sp>
              <p:nvSpPr>
                <p:cNvPr id="42" name="TextBox 41"/>
                <p:cNvSpPr txBox="1"/>
                <p:nvPr/>
              </p:nvSpPr>
              <p:spPr>
                <a:xfrm>
                  <a:off x="3475876" y="5729754"/>
                  <a:ext cx="320039"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1</a:t>
                  </a:r>
                  <a:endParaRPr lang="el-GR" sz="2200" dirty="0">
                    <a:latin typeface="Cambria Math" pitchFamily="18" charset="0"/>
                    <a:ea typeface="Cambria Math" pitchFamily="18" charset="0"/>
                  </a:endParaRPr>
                </a:p>
              </p:txBody>
            </p:sp>
            <p:sp>
              <p:nvSpPr>
                <p:cNvPr id="43" name="TextBox 42"/>
                <p:cNvSpPr txBox="1"/>
                <p:nvPr/>
              </p:nvSpPr>
              <p:spPr>
                <a:xfrm>
                  <a:off x="4471789" y="5744784"/>
                  <a:ext cx="320039"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2</a:t>
                  </a:r>
                  <a:endParaRPr lang="el-GR" sz="2200" dirty="0">
                    <a:latin typeface="Cambria Math" pitchFamily="18" charset="0"/>
                    <a:ea typeface="Cambria Math" pitchFamily="18" charset="0"/>
                  </a:endParaRPr>
                </a:p>
              </p:txBody>
            </p:sp>
            <p:sp>
              <p:nvSpPr>
                <p:cNvPr id="44" name="TextBox 43"/>
                <p:cNvSpPr txBox="1"/>
                <p:nvPr/>
              </p:nvSpPr>
              <p:spPr>
                <a:xfrm>
                  <a:off x="5480191" y="5744783"/>
                  <a:ext cx="320039" cy="430887"/>
                </a:xfrm>
                <a:prstGeom prst="rect">
                  <a:avLst/>
                </a:prstGeom>
                <a:noFill/>
              </p:spPr>
              <p:txBody>
                <a:bodyPr wrap="square" rtlCol="0">
                  <a:spAutoFit/>
                </a:bodyPr>
                <a:lstStyle/>
                <a:p>
                  <a:r>
                    <a:rPr lang="en-US" sz="2200" dirty="0">
                      <a:latin typeface="Cambria Math" pitchFamily="18" charset="0"/>
                      <a:ea typeface="Cambria Math" pitchFamily="18" charset="0"/>
                    </a:rPr>
                    <a:t>3</a:t>
                  </a:r>
                  <a:endParaRPr lang="el-GR" sz="2200" dirty="0">
                    <a:latin typeface="Cambria Math" pitchFamily="18" charset="0"/>
                    <a:ea typeface="Cambria Math" pitchFamily="18" charset="0"/>
                  </a:endParaRPr>
                </a:p>
              </p:txBody>
            </p:sp>
            <p:sp>
              <p:nvSpPr>
                <p:cNvPr id="45" name="TextBox 44"/>
                <p:cNvSpPr txBox="1"/>
                <p:nvPr/>
              </p:nvSpPr>
              <p:spPr>
                <a:xfrm>
                  <a:off x="6506906" y="5719277"/>
                  <a:ext cx="320039" cy="430887"/>
                </a:xfrm>
                <a:prstGeom prst="rect">
                  <a:avLst/>
                </a:prstGeom>
                <a:noFill/>
              </p:spPr>
              <p:txBody>
                <a:bodyPr wrap="square" rtlCol="0">
                  <a:spAutoFit/>
                </a:bodyPr>
                <a:lstStyle/>
                <a:p>
                  <a:r>
                    <a:rPr lang="en-US" sz="2200" dirty="0" smtClean="0">
                      <a:latin typeface="Cambria Math" pitchFamily="18" charset="0"/>
                      <a:ea typeface="Cambria Math" pitchFamily="18" charset="0"/>
                    </a:rPr>
                    <a:t>4</a:t>
                  </a:r>
                  <a:endParaRPr lang="el-GR" sz="2200" dirty="0">
                    <a:latin typeface="Cambria Math" pitchFamily="18" charset="0"/>
                    <a:ea typeface="Cambria Math" pitchFamily="18" charset="0"/>
                  </a:endParaRPr>
                </a:p>
              </p:txBody>
            </p:sp>
            <p:sp>
              <p:nvSpPr>
                <p:cNvPr id="46" name="TextBox 45"/>
                <p:cNvSpPr txBox="1"/>
                <p:nvPr/>
              </p:nvSpPr>
              <p:spPr>
                <a:xfrm>
                  <a:off x="5891553" y="5729754"/>
                  <a:ext cx="658829" cy="430887"/>
                </a:xfrm>
                <a:prstGeom prst="rect">
                  <a:avLst/>
                </a:prstGeom>
                <a:noFill/>
              </p:spPr>
              <p:txBody>
                <a:bodyPr wrap="square" rtlCol="0">
                  <a:spAutoFit/>
                </a:bodyPr>
                <a:lstStyle/>
                <a:p>
                  <a:r>
                    <a:rPr lang="el-GR" sz="2200" dirty="0" smtClean="0">
                      <a:latin typeface="Cambria Math" pitchFamily="18" charset="0"/>
                      <a:ea typeface="Cambria Math" pitchFamily="18" charset="0"/>
                    </a:rPr>
                    <a:t>μΧ</a:t>
                  </a:r>
                  <a:endParaRPr lang="el-GR" sz="2200" dirty="0">
                    <a:latin typeface="Cambria Math" pitchFamily="18" charset="0"/>
                    <a:ea typeface="Cambria Math" pitchFamily="18" charset="0"/>
                  </a:endParaRPr>
                </a:p>
              </p:txBody>
            </p:sp>
          </p:grpSp>
        </p:grpSp>
      </p:grpSp>
      <mc:AlternateContent xmlns:mc="http://schemas.openxmlformats.org/markup-compatibility/2006" xmlns:a14="http://schemas.microsoft.com/office/drawing/2010/main">
        <mc:Choice Requires="a14">
          <p:sp>
            <p:nvSpPr>
              <p:cNvPr id="49" name="TextBox 48"/>
              <p:cNvSpPr txBox="1"/>
              <p:nvPr/>
            </p:nvSpPr>
            <p:spPr>
              <a:xfrm>
                <a:off x="310635" y="5922776"/>
                <a:ext cx="8352928" cy="731547"/>
              </a:xfrm>
              <a:prstGeom prst="rect">
                <a:avLst/>
              </a:prstGeom>
              <a:noFill/>
            </p:spPr>
            <p:txBody>
              <a:bodyPr wrap="square" rtlCol="0">
                <a:spAutoFit/>
              </a:bodyPr>
              <a:lstStyle/>
              <a:p>
                <a:r>
                  <a:rPr lang="el-GR" sz="2000" dirty="0" smtClean="0">
                    <a:latin typeface="+mn-lt"/>
                  </a:rPr>
                  <a:t>Επίδραση του οπτικού πάχους του χρωματικού στρώματος, μΧ, στο συντελεστή ανακλαστικής ικανότητας </a:t>
                </a:r>
                <a14:m>
                  <m:oMath xmlns:m="http://schemas.openxmlformats.org/officeDocument/2006/math">
                    <m:sSub>
                      <m:sSubPr>
                        <m:ctrlPr>
                          <a:rPr lang="el-GR" sz="2000" i="1" smtClean="0">
                            <a:latin typeface="Cambria Math"/>
                          </a:rPr>
                        </m:ctrlPr>
                      </m:sSubPr>
                      <m:e>
                        <m:r>
                          <a:rPr lang="en-US" sz="2000" b="0" i="1" smtClean="0">
                            <a:latin typeface="Cambria Math"/>
                          </a:rPr>
                          <m:t>𝑅</m:t>
                        </m:r>
                      </m:e>
                      <m:sub>
                        <m:r>
                          <a:rPr lang="en-US" sz="2000" b="0" i="1" smtClean="0">
                            <a:latin typeface="Cambria Math"/>
                          </a:rPr>
                          <m:t>𝑝𝑏</m:t>
                        </m:r>
                      </m:sub>
                    </m:sSub>
                  </m:oMath>
                </a14:m>
                <a:r>
                  <a:rPr lang="en-US" sz="2000" dirty="0" smtClean="0">
                    <a:latin typeface="+mn-lt"/>
                  </a:rPr>
                  <a:t> [</a:t>
                </a:r>
                <a:r>
                  <a:rPr lang="el-GR" sz="2000" dirty="0" smtClean="0">
                    <a:latin typeface="+mn-lt"/>
                  </a:rPr>
                  <a:t>Α.Αλεξοπούλου, 1993</a:t>
                </a:r>
                <a:r>
                  <a:rPr lang="en-US" sz="2000" dirty="0" smtClean="0">
                    <a:latin typeface="+mn-lt"/>
                  </a:rPr>
                  <a:t>]</a:t>
                </a:r>
                <a:endParaRPr lang="el-GR" sz="2000" dirty="0">
                  <a:latin typeface="+mn-lt"/>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10635" y="5922776"/>
                <a:ext cx="8352928" cy="731547"/>
              </a:xfrm>
              <a:prstGeom prst="rect">
                <a:avLst/>
              </a:prstGeom>
              <a:blipFill rotWithShape="1">
                <a:blip r:embed="rId7"/>
                <a:stretch>
                  <a:fillRect l="-803" t="-4167" b="-11667"/>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51" name="Rectangle 50"/>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669289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Ανάκλαση </a:t>
            </a:r>
            <a:r>
              <a:rPr lang="en-US" dirty="0"/>
              <a:t>Lambert-Beer </a:t>
            </a:r>
            <a:endParaRPr lang="el-GR" dirty="0"/>
          </a:p>
        </p:txBody>
      </p:sp>
      <p:grpSp>
        <p:nvGrpSpPr>
          <p:cNvPr id="3" name="Group 2" title="Lambert-Beer Ανάκλαση "/>
          <p:cNvGrpSpPr/>
          <p:nvPr/>
        </p:nvGrpSpPr>
        <p:grpSpPr>
          <a:xfrm>
            <a:off x="339469" y="1457350"/>
            <a:ext cx="3582398" cy="2888034"/>
            <a:chOff x="339469" y="1457350"/>
            <a:chExt cx="3582398" cy="2888034"/>
          </a:xfrm>
        </p:grpSpPr>
        <p:sp>
          <p:nvSpPr>
            <p:cNvPr id="8" name="Rectangle 7"/>
            <p:cNvSpPr/>
            <p:nvPr/>
          </p:nvSpPr>
          <p:spPr>
            <a:xfrm>
              <a:off x="1203565" y="2329160"/>
              <a:ext cx="2664296"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Rectangle 8"/>
            <p:cNvSpPr/>
            <p:nvPr/>
          </p:nvSpPr>
          <p:spPr>
            <a:xfrm>
              <a:off x="1149559" y="3841328"/>
              <a:ext cx="2772308" cy="504056"/>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2" name="Straight Arrow Connector 11"/>
            <p:cNvCxnSpPr/>
            <p:nvPr/>
          </p:nvCxnSpPr>
          <p:spPr>
            <a:xfrm>
              <a:off x="2025518" y="1878573"/>
              <a:ext cx="180020" cy="194421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364077" y="1819024"/>
              <a:ext cx="0" cy="201622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535713" y="1663129"/>
                  <a:ext cx="540060"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rPr>
                            </m:ctrlPr>
                          </m:sSubPr>
                          <m:e>
                            <m:r>
                              <a:rPr lang="en-US" sz="2200" b="0" i="1" smtClean="0">
                                <a:latin typeface="Cambria Math"/>
                              </a:rPr>
                              <m:t>𝐼</m:t>
                            </m:r>
                          </m:e>
                          <m:sub>
                            <m:r>
                              <a:rPr lang="en-US" sz="2200" b="0" i="1" smtClean="0">
                                <a:latin typeface="Cambria Math"/>
                              </a:rPr>
                              <m:t>𝑟</m:t>
                            </m:r>
                          </m:sub>
                        </m:sSub>
                      </m:oMath>
                    </m:oMathPara>
                  </a14:m>
                  <a:endParaRPr lang="el-GR"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535713" y="1663129"/>
                  <a:ext cx="540060" cy="430887"/>
                </a:xfrm>
                <a:prstGeom prst="rect">
                  <a:avLst/>
                </a:prstGeo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485458" y="1457350"/>
                  <a:ext cx="540060"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200" i="1" smtClean="0">
                                <a:latin typeface="Cambria Math"/>
                              </a:rPr>
                            </m:ctrlPr>
                          </m:sSubPr>
                          <m:e>
                            <m:r>
                              <a:rPr lang="en-US" sz="2200" b="0" i="1" smtClean="0">
                                <a:latin typeface="Cambria Math"/>
                              </a:rPr>
                              <m:t>𝐼</m:t>
                            </m:r>
                          </m:e>
                          <m:sub>
                            <m:r>
                              <a:rPr lang="en-US" sz="2200" b="0" i="1" smtClean="0">
                                <a:latin typeface="Cambria Math"/>
                              </a:rPr>
                              <m:t>0</m:t>
                            </m:r>
                          </m:sub>
                        </m:sSub>
                      </m:oMath>
                    </m:oMathPara>
                  </a14:m>
                  <a:endParaRPr lang="el-GR" sz="2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485458" y="1457350"/>
                  <a:ext cx="540060" cy="430887"/>
                </a:xfrm>
                <a:prstGeom prst="rect">
                  <a:avLst/>
                </a:prstGeom>
                <a:blipFill rotWithShape="1">
                  <a:blip r:embed="rId4"/>
                  <a:stretch>
                    <a:fillRect b="-2817"/>
                  </a:stretch>
                </a:blipFill>
              </p:spPr>
              <p:txBody>
                <a:bodyPr/>
                <a:lstStyle/>
                <a:p>
                  <a:r>
                    <a:rPr lang="el-GR">
                      <a:noFill/>
                    </a:rPr>
                    <a:t> </a:t>
                  </a:r>
                </a:p>
              </p:txBody>
            </p:sp>
          </mc:Fallback>
        </mc:AlternateContent>
        <p:sp>
          <p:nvSpPr>
            <p:cNvPr id="19" name="Rectangle 18"/>
            <p:cNvSpPr/>
            <p:nvPr/>
          </p:nvSpPr>
          <p:spPr>
            <a:xfrm>
              <a:off x="339469" y="2098327"/>
              <a:ext cx="654346" cy="461665"/>
            </a:xfrm>
            <a:prstGeom prst="rect">
              <a:avLst/>
            </a:prstGeom>
          </p:spPr>
          <p:txBody>
            <a:bodyPr wrap="none">
              <a:spAutoFit/>
            </a:bodyPr>
            <a:lstStyle/>
            <a:p>
              <a:r>
                <a:rPr lang="en-US" sz="2400" dirty="0">
                  <a:latin typeface="+mn-lt"/>
                </a:rPr>
                <a:t>X</a:t>
              </a:r>
              <a:r>
                <a:rPr lang="en-US" sz="2400" dirty="0" smtClean="0">
                  <a:latin typeface="+mn-lt"/>
                </a:rPr>
                <a:t>=0</a:t>
              </a:r>
              <a:endParaRPr lang="en-US" sz="2400" dirty="0">
                <a:latin typeface="+mn-lt"/>
              </a:endParaRPr>
            </a:p>
          </p:txBody>
        </p:sp>
        <p:sp>
          <p:nvSpPr>
            <p:cNvPr id="22" name="Rectangle 21"/>
            <p:cNvSpPr/>
            <p:nvPr/>
          </p:nvSpPr>
          <p:spPr>
            <a:xfrm>
              <a:off x="377891" y="3715895"/>
              <a:ext cx="628698" cy="461665"/>
            </a:xfrm>
            <a:prstGeom prst="rect">
              <a:avLst/>
            </a:prstGeom>
          </p:spPr>
          <p:txBody>
            <a:bodyPr wrap="none">
              <a:spAutoFit/>
            </a:bodyPr>
            <a:lstStyle/>
            <a:p>
              <a:r>
                <a:rPr lang="en-US" sz="2400" dirty="0" smtClean="0">
                  <a:latin typeface="+mn-lt"/>
                </a:rPr>
                <a:t>X=L</a:t>
              </a:r>
              <a:endParaRPr lang="en-US" sz="2400" dirty="0">
                <a:latin typeface="+mn-lt"/>
              </a:endParaRPr>
            </a:p>
          </p:txBody>
        </p:sp>
      </p:grpSp>
      <p:sp>
        <p:nvSpPr>
          <p:cNvPr id="5" name="Rectangle 4"/>
          <p:cNvSpPr/>
          <p:nvPr/>
        </p:nvSpPr>
        <p:spPr>
          <a:xfrm>
            <a:off x="4788024" y="2636912"/>
            <a:ext cx="1080120" cy="1938992"/>
          </a:xfrm>
          <a:prstGeom prst="rect">
            <a:avLst/>
          </a:prstGeom>
        </p:spPr>
        <p:txBody>
          <a:bodyPr wrap="square">
            <a:spAutoFit/>
          </a:bodyPr>
          <a:lstStyle/>
          <a:p>
            <a:pPr>
              <a:spcBef>
                <a:spcPts val="1800"/>
              </a:spcBef>
            </a:pPr>
            <a:r>
              <a:rPr lang="en-US" sz="2400" dirty="0" smtClean="0">
                <a:latin typeface="+mn-lt"/>
              </a:rPr>
              <a:t>Rb&gt;0</a:t>
            </a:r>
            <a:endParaRPr lang="en-US" sz="2400" dirty="0">
              <a:latin typeface="+mn-lt"/>
            </a:endParaRPr>
          </a:p>
          <a:p>
            <a:pPr>
              <a:spcBef>
                <a:spcPts val="1800"/>
              </a:spcBef>
            </a:pPr>
            <a:r>
              <a:rPr lang="el-GR" sz="2400" dirty="0">
                <a:latin typeface="+mn-lt"/>
              </a:rPr>
              <a:t>Κ&gt;0 </a:t>
            </a:r>
          </a:p>
          <a:p>
            <a:pPr>
              <a:spcBef>
                <a:spcPts val="1800"/>
              </a:spcBef>
            </a:pPr>
            <a:r>
              <a:rPr lang="en-US" sz="2400" dirty="0">
                <a:latin typeface="+mn-lt"/>
              </a:rPr>
              <a:t>S=0</a:t>
            </a:r>
          </a:p>
          <a:p>
            <a:endParaRPr lang="en-US" dirty="0"/>
          </a:p>
        </p:txBody>
      </p:sp>
      <p:sp>
        <p:nvSpPr>
          <p:cNvPr id="6" name="Rectangle 5" title="Lambert-Beer Ανάκλαση "/>
          <p:cNvSpPr/>
          <p:nvPr/>
        </p:nvSpPr>
        <p:spPr>
          <a:xfrm>
            <a:off x="179512" y="4725144"/>
            <a:ext cx="8424936" cy="1107996"/>
          </a:xfrm>
          <a:prstGeom prst="rect">
            <a:avLst/>
          </a:prstGeom>
        </p:spPr>
        <p:txBody>
          <a:bodyPr wrap="square">
            <a:spAutoFit/>
          </a:bodyPr>
          <a:lstStyle/>
          <a:p>
            <a:r>
              <a:rPr lang="el-GR" sz="2400" dirty="0">
                <a:latin typeface="+mn-lt"/>
              </a:rPr>
              <a:t>Lambert-Beer Ανάκλαση </a:t>
            </a:r>
          </a:p>
          <a:p>
            <a:r>
              <a:rPr lang="el-GR" sz="2400" dirty="0">
                <a:latin typeface="+mn-lt"/>
              </a:rPr>
              <a:t>Μελάνι σε χαρτί και γαλάκτωμα του φωτογραφικού φιλμ </a:t>
            </a:r>
          </a:p>
          <a:p>
            <a:endParaRPr lang="el-GR" dirty="0"/>
          </a:p>
        </p:txBody>
      </p:sp>
      <p:sp>
        <p:nvSpPr>
          <p:cNvPr id="7" name="Rectangle 6"/>
          <p:cNvSpPr/>
          <p:nvPr/>
        </p:nvSpPr>
        <p:spPr>
          <a:xfrm>
            <a:off x="0" y="5806976"/>
            <a:ext cx="9144000" cy="1015663"/>
          </a:xfrm>
          <a:prstGeom prst="rect">
            <a:avLst/>
          </a:prstGeom>
        </p:spPr>
        <p:txBody>
          <a:bodyPr wrap="square">
            <a:spAutoFit/>
          </a:bodyPr>
          <a:lstStyle/>
          <a:p>
            <a:r>
              <a:rPr lang="en-US" dirty="0"/>
              <a:t>"</a:t>
            </a:r>
            <a:r>
              <a:rPr lang="en-US" sz="2000" dirty="0">
                <a:latin typeface="+mn-lt"/>
              </a:rPr>
              <a:t>Color Science", 2nd Edition, </a:t>
            </a:r>
            <a:r>
              <a:rPr lang="el-GR" sz="2000" dirty="0" smtClean="0">
                <a:latin typeface="+mn-lt"/>
              </a:rPr>
              <a:t>από</a:t>
            </a:r>
            <a:r>
              <a:rPr lang="en-US" sz="2000" dirty="0" smtClean="0">
                <a:latin typeface="+mn-lt"/>
              </a:rPr>
              <a:t> </a:t>
            </a:r>
            <a:r>
              <a:rPr lang="en-US" sz="2000" dirty="0">
                <a:latin typeface="+mn-lt"/>
              </a:rPr>
              <a:t>Wyszecki and Stiles, p221, John Wiley &amp; Sons, 1982.Chapter </a:t>
            </a:r>
            <a:r>
              <a:rPr lang="en-US" sz="2000" dirty="0" smtClean="0">
                <a:latin typeface="+mn-lt"/>
              </a:rPr>
              <a:t>9</a:t>
            </a:r>
            <a:r>
              <a:rPr lang="el-GR" sz="2000" dirty="0" smtClean="0">
                <a:latin typeface="+mn-lt"/>
              </a:rPr>
              <a:t> </a:t>
            </a:r>
            <a:r>
              <a:rPr lang="en-US" sz="2000" dirty="0" smtClean="0">
                <a:latin typeface="+mn-lt"/>
              </a:rPr>
              <a:t>Beer-Lambert </a:t>
            </a:r>
            <a:r>
              <a:rPr lang="en-US" sz="2000" dirty="0">
                <a:latin typeface="+mn-lt"/>
              </a:rPr>
              <a:t>and Kubelka-Munk Theory or Controlling Reflectance Images with Colorants</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16" name="Rectangle 15"/>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625850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Αλληλεπίδραση της ΗΜΑ με το χρωματικό στρώμα και το </a:t>
            </a:r>
            <a:r>
              <a:rPr lang="el-GR" sz="3200" dirty="0" smtClean="0"/>
              <a:t>υπόστρωμα</a:t>
            </a:r>
            <a:endParaRPr lang="el-GR" sz="3200" dirty="0"/>
          </a:p>
        </p:txBody>
      </p:sp>
      <p:grpSp>
        <p:nvGrpSpPr>
          <p:cNvPr id="47" name="Group 46" title="Αλληλεπίδραση της ΗΜΑ με το χρωματικό στρώμα και το υπόστρωμα."/>
          <p:cNvGrpSpPr/>
          <p:nvPr/>
        </p:nvGrpSpPr>
        <p:grpSpPr>
          <a:xfrm>
            <a:off x="0" y="1501764"/>
            <a:ext cx="9036496" cy="3871452"/>
            <a:chOff x="0" y="1501764"/>
            <a:chExt cx="9036496" cy="3871452"/>
          </a:xfrm>
        </p:grpSpPr>
        <p:cxnSp>
          <p:nvCxnSpPr>
            <p:cNvPr id="6" name="Straight Connector 5"/>
            <p:cNvCxnSpPr/>
            <p:nvPr/>
          </p:nvCxnSpPr>
          <p:spPr>
            <a:xfrm>
              <a:off x="1566087" y="2867594"/>
              <a:ext cx="69127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47664" y="2895294"/>
              <a:ext cx="6912768" cy="1872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Straight Connector 9"/>
            <p:cNvCxnSpPr/>
            <p:nvPr/>
          </p:nvCxnSpPr>
          <p:spPr>
            <a:xfrm>
              <a:off x="1547664" y="4767502"/>
              <a:ext cx="69127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66087" y="4782160"/>
              <a:ext cx="6912768" cy="461698"/>
            </a:xfrm>
            <a:prstGeom prst="rect">
              <a:avLst/>
            </a:prstGeom>
            <a:pattFill prst="dk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2" name="Straight Connector 11"/>
            <p:cNvCxnSpPr>
              <a:endCxn id="11" idx="0"/>
            </p:cNvCxnSpPr>
            <p:nvPr/>
          </p:nvCxnSpPr>
          <p:spPr>
            <a:xfrm>
              <a:off x="5004048" y="1859482"/>
              <a:ext cx="18423" cy="2922678"/>
            </a:xfrm>
            <a:prstGeom prst="line">
              <a:avLst/>
            </a:prstGeom>
            <a:ln w="2222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0"/>
            </p:cNvCxnSpPr>
            <p:nvPr/>
          </p:nvCxnSpPr>
          <p:spPr>
            <a:xfrm flipV="1">
              <a:off x="5004048" y="2219522"/>
              <a:ext cx="738503" cy="675772"/>
            </a:xfrm>
            <a:prstGeom prst="straightConnector1">
              <a:avLst/>
            </a:prstGeom>
            <a:ln w="22225">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0"/>
            </p:cNvCxnSpPr>
            <p:nvPr/>
          </p:nvCxnSpPr>
          <p:spPr>
            <a:xfrm flipH="1" flipV="1">
              <a:off x="4302391" y="2219522"/>
              <a:ext cx="701657" cy="675772"/>
            </a:xfrm>
            <a:prstGeom prst="straightConnector1">
              <a:avLst/>
            </a:prstGeom>
            <a:ln w="22225">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302390" y="4101258"/>
              <a:ext cx="701657" cy="675772"/>
            </a:xfrm>
            <a:prstGeom prst="straightConnector1">
              <a:avLst/>
            </a:prstGeom>
            <a:ln w="22225">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022471" y="2363538"/>
              <a:ext cx="2016224" cy="2401431"/>
            </a:xfrm>
            <a:prstGeom prst="straightConnector1">
              <a:avLst/>
            </a:prstGeom>
            <a:ln w="22225">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34639" y="3011610"/>
              <a:ext cx="648072" cy="432048"/>
            </a:xfrm>
            <a:prstGeom prst="straightConnector1">
              <a:avLst/>
            </a:prstGeom>
            <a:ln w="22225">
              <a:solidFill>
                <a:schemeClr val="tx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403648" y="2879120"/>
              <a:ext cx="0" cy="1885849"/>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07202" y="4782160"/>
              <a:ext cx="0" cy="591056"/>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566087" y="1932651"/>
              <a:ext cx="2705221" cy="769441"/>
            </a:xfrm>
            <a:prstGeom prst="rect">
              <a:avLst/>
            </a:prstGeom>
            <a:noFill/>
          </p:spPr>
          <p:txBody>
            <a:bodyPr wrap="square" rtlCol="0">
              <a:spAutoFit/>
            </a:bodyPr>
            <a:lstStyle/>
            <a:p>
              <a:r>
                <a:rPr lang="el-GR" sz="2200" dirty="0" smtClean="0">
                  <a:latin typeface="+mn-lt"/>
                </a:rPr>
                <a:t>Σκέδαση από κόκκους χρωστικής</a:t>
              </a:r>
              <a:endParaRPr lang="el-GR" sz="2200" dirty="0">
                <a:latin typeface="+mn-lt"/>
              </a:endParaRPr>
            </a:p>
          </p:txBody>
        </p:sp>
        <p:sp>
          <p:nvSpPr>
            <p:cNvPr id="41" name="TextBox 40"/>
            <p:cNvSpPr txBox="1"/>
            <p:nvPr/>
          </p:nvSpPr>
          <p:spPr>
            <a:xfrm>
              <a:off x="5022471" y="1501764"/>
              <a:ext cx="2304256" cy="769441"/>
            </a:xfrm>
            <a:prstGeom prst="rect">
              <a:avLst/>
            </a:prstGeom>
            <a:noFill/>
          </p:spPr>
          <p:txBody>
            <a:bodyPr wrap="square" rtlCol="0">
              <a:spAutoFit/>
            </a:bodyPr>
            <a:lstStyle/>
            <a:p>
              <a:r>
                <a:rPr lang="el-GR" sz="2200" dirty="0" smtClean="0">
                  <a:latin typeface="+mn-lt"/>
                </a:rPr>
                <a:t>Προσπίπτουσα ακτινοβολία</a:t>
              </a:r>
              <a:endParaRPr lang="el-GR" sz="2200" dirty="0">
                <a:latin typeface="+mn-lt"/>
              </a:endParaRPr>
            </a:p>
          </p:txBody>
        </p:sp>
        <p:sp>
          <p:nvSpPr>
            <p:cNvPr id="42" name="TextBox 41"/>
            <p:cNvSpPr txBox="1"/>
            <p:nvPr/>
          </p:nvSpPr>
          <p:spPr>
            <a:xfrm>
              <a:off x="6372200" y="3450519"/>
              <a:ext cx="2664296" cy="430887"/>
            </a:xfrm>
            <a:prstGeom prst="rect">
              <a:avLst/>
            </a:prstGeom>
            <a:noFill/>
          </p:spPr>
          <p:txBody>
            <a:bodyPr wrap="square" rtlCol="0">
              <a:spAutoFit/>
            </a:bodyPr>
            <a:lstStyle/>
            <a:p>
              <a:r>
                <a:rPr lang="el-GR" sz="2200" dirty="0" smtClean="0">
                  <a:latin typeface="+mn-lt"/>
                </a:rPr>
                <a:t>Εσωτερική ανάκλαση</a:t>
              </a:r>
              <a:endParaRPr lang="el-GR" sz="2200" dirty="0">
                <a:latin typeface="+mn-lt"/>
              </a:endParaRPr>
            </a:p>
          </p:txBody>
        </p:sp>
        <p:sp>
          <p:nvSpPr>
            <p:cNvPr id="43" name="TextBox 42"/>
            <p:cNvSpPr txBox="1"/>
            <p:nvPr/>
          </p:nvSpPr>
          <p:spPr>
            <a:xfrm>
              <a:off x="1691680" y="3227634"/>
              <a:ext cx="2579628" cy="769441"/>
            </a:xfrm>
            <a:prstGeom prst="rect">
              <a:avLst/>
            </a:prstGeom>
            <a:noFill/>
          </p:spPr>
          <p:txBody>
            <a:bodyPr wrap="square" rtlCol="0">
              <a:spAutoFit/>
            </a:bodyPr>
            <a:lstStyle/>
            <a:p>
              <a:r>
                <a:rPr lang="el-GR" sz="2200" dirty="0" smtClean="0">
                  <a:latin typeface="+mn-lt"/>
                </a:rPr>
                <a:t>Απορρόφηση από κόκκους χρωστικής </a:t>
              </a:r>
              <a:endParaRPr lang="el-GR" sz="2200" dirty="0">
                <a:latin typeface="+mn-lt"/>
              </a:endParaRPr>
            </a:p>
          </p:txBody>
        </p:sp>
        <p:sp>
          <p:nvSpPr>
            <p:cNvPr id="45" name="Freeform 44"/>
            <p:cNvSpPr/>
            <p:nvPr/>
          </p:nvSpPr>
          <p:spPr>
            <a:xfrm>
              <a:off x="4308453" y="2895294"/>
              <a:ext cx="695594" cy="599468"/>
            </a:xfrm>
            <a:custGeom>
              <a:avLst/>
              <a:gdLst>
                <a:gd name="connsiteX0" fmla="*/ 401009 w 401009"/>
                <a:gd name="connsiteY0" fmla="*/ 0 h 613776"/>
                <a:gd name="connsiteX1" fmla="*/ 300801 w 401009"/>
                <a:gd name="connsiteY1" fmla="*/ 25052 h 613776"/>
                <a:gd name="connsiteX2" fmla="*/ 263223 w 401009"/>
                <a:gd name="connsiteY2" fmla="*/ 62630 h 613776"/>
                <a:gd name="connsiteX3" fmla="*/ 275749 w 401009"/>
                <a:gd name="connsiteY3" fmla="*/ 150313 h 613776"/>
                <a:gd name="connsiteX4" fmla="*/ 313327 w 401009"/>
                <a:gd name="connsiteY4" fmla="*/ 187891 h 613776"/>
                <a:gd name="connsiteX5" fmla="*/ 325853 w 401009"/>
                <a:gd name="connsiteY5" fmla="*/ 225469 h 613776"/>
                <a:gd name="connsiteX6" fmla="*/ 313327 w 401009"/>
                <a:gd name="connsiteY6" fmla="*/ 263047 h 613776"/>
                <a:gd name="connsiteX7" fmla="*/ 275749 w 401009"/>
                <a:gd name="connsiteY7" fmla="*/ 275573 h 613776"/>
                <a:gd name="connsiteX8" fmla="*/ 125436 w 401009"/>
                <a:gd name="connsiteY8" fmla="*/ 288099 h 613776"/>
                <a:gd name="connsiteX9" fmla="*/ 87858 w 401009"/>
                <a:gd name="connsiteY9" fmla="*/ 313151 h 613776"/>
                <a:gd name="connsiteX10" fmla="*/ 137962 w 401009"/>
                <a:gd name="connsiteY10" fmla="*/ 400833 h 613776"/>
                <a:gd name="connsiteX11" fmla="*/ 163014 w 401009"/>
                <a:gd name="connsiteY11" fmla="*/ 475989 h 613776"/>
                <a:gd name="connsiteX12" fmla="*/ 150488 w 401009"/>
                <a:gd name="connsiteY12" fmla="*/ 513567 h 613776"/>
                <a:gd name="connsiteX13" fmla="*/ 112910 w 401009"/>
                <a:gd name="connsiteY13" fmla="*/ 526093 h 613776"/>
                <a:gd name="connsiteX14" fmla="*/ 12702 w 401009"/>
                <a:gd name="connsiteY14" fmla="*/ 551146 h 613776"/>
                <a:gd name="connsiteX15" fmla="*/ 176 w 401009"/>
                <a:gd name="connsiteY15" fmla="*/ 613776 h 6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1009" h="613776">
                  <a:moveTo>
                    <a:pt x="401009" y="0"/>
                  </a:moveTo>
                  <a:cubicBezTo>
                    <a:pt x="391975" y="1807"/>
                    <a:pt x="317308" y="14047"/>
                    <a:pt x="300801" y="25052"/>
                  </a:cubicBezTo>
                  <a:cubicBezTo>
                    <a:pt x="286062" y="34878"/>
                    <a:pt x="275749" y="50104"/>
                    <a:pt x="263223" y="62630"/>
                  </a:cubicBezTo>
                  <a:cubicBezTo>
                    <a:pt x="267398" y="91858"/>
                    <a:pt x="264784" y="122900"/>
                    <a:pt x="275749" y="150313"/>
                  </a:cubicBezTo>
                  <a:cubicBezTo>
                    <a:pt x="282328" y="166760"/>
                    <a:pt x="303501" y="173152"/>
                    <a:pt x="313327" y="187891"/>
                  </a:cubicBezTo>
                  <a:cubicBezTo>
                    <a:pt x="320651" y="198877"/>
                    <a:pt x="321678" y="212943"/>
                    <a:pt x="325853" y="225469"/>
                  </a:cubicBezTo>
                  <a:cubicBezTo>
                    <a:pt x="321678" y="237995"/>
                    <a:pt x="322663" y="253711"/>
                    <a:pt x="313327" y="263047"/>
                  </a:cubicBezTo>
                  <a:cubicBezTo>
                    <a:pt x="303991" y="272383"/>
                    <a:pt x="288837" y="273828"/>
                    <a:pt x="275749" y="275573"/>
                  </a:cubicBezTo>
                  <a:cubicBezTo>
                    <a:pt x="225912" y="282218"/>
                    <a:pt x="175540" y="283924"/>
                    <a:pt x="125436" y="288099"/>
                  </a:cubicBezTo>
                  <a:cubicBezTo>
                    <a:pt x="112910" y="296450"/>
                    <a:pt x="91509" y="298546"/>
                    <a:pt x="87858" y="313151"/>
                  </a:cubicBezTo>
                  <a:cubicBezTo>
                    <a:pt x="68639" y="390026"/>
                    <a:pt x="93922" y="386153"/>
                    <a:pt x="137962" y="400833"/>
                  </a:cubicBezTo>
                  <a:cubicBezTo>
                    <a:pt x="146313" y="425885"/>
                    <a:pt x="171365" y="450937"/>
                    <a:pt x="163014" y="475989"/>
                  </a:cubicBezTo>
                  <a:cubicBezTo>
                    <a:pt x="158839" y="488515"/>
                    <a:pt x="159824" y="504231"/>
                    <a:pt x="150488" y="513567"/>
                  </a:cubicBezTo>
                  <a:cubicBezTo>
                    <a:pt x="141152" y="522903"/>
                    <a:pt x="125719" y="522891"/>
                    <a:pt x="112910" y="526093"/>
                  </a:cubicBezTo>
                  <a:lnTo>
                    <a:pt x="12702" y="551146"/>
                  </a:lnTo>
                  <a:cubicBezTo>
                    <a:pt x="-2465" y="596646"/>
                    <a:pt x="176" y="575520"/>
                    <a:pt x="176" y="613776"/>
                  </a:cubicBezTo>
                </a:path>
              </a:pathLst>
            </a:custGeom>
            <a:noFill/>
            <a:ln>
              <a:solidFill>
                <a:schemeClr val="tx2">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8" name="Freeform 47"/>
            <p:cNvSpPr/>
            <p:nvPr/>
          </p:nvSpPr>
          <p:spPr>
            <a:xfrm flipH="1">
              <a:off x="5022470" y="2895294"/>
              <a:ext cx="845673" cy="547783"/>
            </a:xfrm>
            <a:custGeom>
              <a:avLst/>
              <a:gdLst>
                <a:gd name="connsiteX0" fmla="*/ 401009 w 401009"/>
                <a:gd name="connsiteY0" fmla="*/ 0 h 613776"/>
                <a:gd name="connsiteX1" fmla="*/ 300801 w 401009"/>
                <a:gd name="connsiteY1" fmla="*/ 25052 h 613776"/>
                <a:gd name="connsiteX2" fmla="*/ 263223 w 401009"/>
                <a:gd name="connsiteY2" fmla="*/ 62630 h 613776"/>
                <a:gd name="connsiteX3" fmla="*/ 275749 w 401009"/>
                <a:gd name="connsiteY3" fmla="*/ 150313 h 613776"/>
                <a:gd name="connsiteX4" fmla="*/ 313327 w 401009"/>
                <a:gd name="connsiteY4" fmla="*/ 187891 h 613776"/>
                <a:gd name="connsiteX5" fmla="*/ 325853 w 401009"/>
                <a:gd name="connsiteY5" fmla="*/ 225469 h 613776"/>
                <a:gd name="connsiteX6" fmla="*/ 313327 w 401009"/>
                <a:gd name="connsiteY6" fmla="*/ 263047 h 613776"/>
                <a:gd name="connsiteX7" fmla="*/ 275749 w 401009"/>
                <a:gd name="connsiteY7" fmla="*/ 275573 h 613776"/>
                <a:gd name="connsiteX8" fmla="*/ 125436 w 401009"/>
                <a:gd name="connsiteY8" fmla="*/ 288099 h 613776"/>
                <a:gd name="connsiteX9" fmla="*/ 87858 w 401009"/>
                <a:gd name="connsiteY9" fmla="*/ 313151 h 613776"/>
                <a:gd name="connsiteX10" fmla="*/ 137962 w 401009"/>
                <a:gd name="connsiteY10" fmla="*/ 400833 h 613776"/>
                <a:gd name="connsiteX11" fmla="*/ 163014 w 401009"/>
                <a:gd name="connsiteY11" fmla="*/ 475989 h 613776"/>
                <a:gd name="connsiteX12" fmla="*/ 150488 w 401009"/>
                <a:gd name="connsiteY12" fmla="*/ 513567 h 613776"/>
                <a:gd name="connsiteX13" fmla="*/ 112910 w 401009"/>
                <a:gd name="connsiteY13" fmla="*/ 526093 h 613776"/>
                <a:gd name="connsiteX14" fmla="*/ 12702 w 401009"/>
                <a:gd name="connsiteY14" fmla="*/ 551146 h 613776"/>
                <a:gd name="connsiteX15" fmla="*/ 176 w 401009"/>
                <a:gd name="connsiteY15" fmla="*/ 613776 h 61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1009" h="613776">
                  <a:moveTo>
                    <a:pt x="401009" y="0"/>
                  </a:moveTo>
                  <a:cubicBezTo>
                    <a:pt x="391975" y="1807"/>
                    <a:pt x="317308" y="14047"/>
                    <a:pt x="300801" y="25052"/>
                  </a:cubicBezTo>
                  <a:cubicBezTo>
                    <a:pt x="286062" y="34878"/>
                    <a:pt x="275749" y="50104"/>
                    <a:pt x="263223" y="62630"/>
                  </a:cubicBezTo>
                  <a:cubicBezTo>
                    <a:pt x="267398" y="91858"/>
                    <a:pt x="264784" y="122900"/>
                    <a:pt x="275749" y="150313"/>
                  </a:cubicBezTo>
                  <a:cubicBezTo>
                    <a:pt x="282328" y="166760"/>
                    <a:pt x="303501" y="173152"/>
                    <a:pt x="313327" y="187891"/>
                  </a:cubicBezTo>
                  <a:cubicBezTo>
                    <a:pt x="320651" y="198877"/>
                    <a:pt x="321678" y="212943"/>
                    <a:pt x="325853" y="225469"/>
                  </a:cubicBezTo>
                  <a:cubicBezTo>
                    <a:pt x="321678" y="237995"/>
                    <a:pt x="322663" y="253711"/>
                    <a:pt x="313327" y="263047"/>
                  </a:cubicBezTo>
                  <a:cubicBezTo>
                    <a:pt x="303991" y="272383"/>
                    <a:pt x="288837" y="273828"/>
                    <a:pt x="275749" y="275573"/>
                  </a:cubicBezTo>
                  <a:cubicBezTo>
                    <a:pt x="225912" y="282218"/>
                    <a:pt x="175540" y="283924"/>
                    <a:pt x="125436" y="288099"/>
                  </a:cubicBezTo>
                  <a:cubicBezTo>
                    <a:pt x="112910" y="296450"/>
                    <a:pt x="91509" y="298546"/>
                    <a:pt x="87858" y="313151"/>
                  </a:cubicBezTo>
                  <a:cubicBezTo>
                    <a:pt x="68639" y="390026"/>
                    <a:pt x="93922" y="386153"/>
                    <a:pt x="137962" y="400833"/>
                  </a:cubicBezTo>
                  <a:cubicBezTo>
                    <a:pt x="146313" y="425885"/>
                    <a:pt x="171365" y="450937"/>
                    <a:pt x="163014" y="475989"/>
                  </a:cubicBezTo>
                  <a:cubicBezTo>
                    <a:pt x="158839" y="488515"/>
                    <a:pt x="159824" y="504231"/>
                    <a:pt x="150488" y="513567"/>
                  </a:cubicBezTo>
                  <a:cubicBezTo>
                    <a:pt x="141152" y="522903"/>
                    <a:pt x="125719" y="522891"/>
                    <a:pt x="112910" y="526093"/>
                  </a:cubicBezTo>
                  <a:lnTo>
                    <a:pt x="12702" y="551146"/>
                  </a:lnTo>
                  <a:cubicBezTo>
                    <a:pt x="-2465" y="596646"/>
                    <a:pt x="176" y="575520"/>
                    <a:pt x="176" y="613776"/>
                  </a:cubicBezTo>
                </a:path>
              </a:pathLst>
            </a:custGeom>
            <a:noFill/>
            <a:ln>
              <a:solidFill>
                <a:schemeClr val="tx2">
                  <a:lumMod val="75000"/>
                </a:schemeClr>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9" name="TextBox 48"/>
            <p:cNvSpPr txBox="1"/>
            <p:nvPr/>
          </p:nvSpPr>
          <p:spPr>
            <a:xfrm>
              <a:off x="1647305" y="4395637"/>
              <a:ext cx="3005913" cy="430887"/>
            </a:xfrm>
            <a:prstGeom prst="rect">
              <a:avLst/>
            </a:prstGeom>
            <a:noFill/>
          </p:spPr>
          <p:txBody>
            <a:bodyPr wrap="square" rtlCol="0">
              <a:spAutoFit/>
            </a:bodyPr>
            <a:lstStyle/>
            <a:p>
              <a:r>
                <a:rPr lang="el-GR" sz="2200" dirty="0" smtClean="0">
                  <a:latin typeface="+mn-lt"/>
                </a:rPr>
                <a:t>Σκέδαση υποστρώματο</a:t>
              </a:r>
              <a:r>
                <a:rPr lang="el-GR" sz="2200" dirty="0">
                  <a:latin typeface="+mn-lt"/>
                </a:rPr>
                <a:t>ς</a:t>
              </a:r>
            </a:p>
          </p:txBody>
        </p:sp>
        <p:sp>
          <p:nvSpPr>
            <p:cNvPr id="50" name="TextBox 49"/>
            <p:cNvSpPr txBox="1"/>
            <p:nvPr/>
          </p:nvSpPr>
          <p:spPr>
            <a:xfrm>
              <a:off x="0" y="3331817"/>
              <a:ext cx="1547664" cy="769441"/>
            </a:xfrm>
            <a:prstGeom prst="rect">
              <a:avLst/>
            </a:prstGeom>
            <a:noFill/>
          </p:spPr>
          <p:txBody>
            <a:bodyPr wrap="square" rtlCol="0">
              <a:spAutoFit/>
            </a:bodyPr>
            <a:lstStyle/>
            <a:p>
              <a:r>
                <a:rPr lang="el-GR" sz="2200" dirty="0" smtClean="0">
                  <a:latin typeface="+mn-lt"/>
                </a:rPr>
                <a:t>Χρωματικό στρώμα</a:t>
              </a:r>
              <a:endParaRPr lang="el-GR" sz="2200" dirty="0">
                <a:latin typeface="+mn-lt"/>
              </a:endParaRPr>
            </a:p>
          </p:txBody>
        </p:sp>
        <p:sp>
          <p:nvSpPr>
            <p:cNvPr id="51" name="TextBox 50"/>
            <p:cNvSpPr txBox="1"/>
            <p:nvPr/>
          </p:nvSpPr>
          <p:spPr>
            <a:xfrm>
              <a:off x="0" y="4827029"/>
              <a:ext cx="1547664" cy="400110"/>
            </a:xfrm>
            <a:prstGeom prst="rect">
              <a:avLst/>
            </a:prstGeom>
            <a:noFill/>
          </p:spPr>
          <p:txBody>
            <a:bodyPr wrap="square" rtlCol="0">
              <a:spAutoFit/>
            </a:bodyPr>
            <a:lstStyle/>
            <a:p>
              <a:r>
                <a:rPr lang="el-GR" sz="2000" dirty="0" smtClean="0">
                  <a:latin typeface="+mn-lt"/>
                </a:rPr>
                <a:t>υπόστρωμα</a:t>
              </a:r>
              <a:endParaRPr lang="el-GR" sz="2000" dirty="0">
                <a:latin typeface="+mn-lt"/>
              </a:endParaRPr>
            </a:p>
          </p:txBody>
        </p: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26" name="Rectangle 25"/>
          <p:cNvSpPr/>
          <p:nvPr/>
        </p:nvSpPr>
        <p:spPr>
          <a:xfrm>
            <a:off x="359532" y="1196752"/>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604352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Διεισδυτικότητα</a:t>
            </a:r>
          </a:p>
        </p:txBody>
      </p:sp>
      <p:sp>
        <p:nvSpPr>
          <p:cNvPr id="3" name="Content Placeholder 2"/>
          <p:cNvSpPr>
            <a:spLocks noGrp="1"/>
          </p:cNvSpPr>
          <p:nvPr>
            <p:ph idx="1"/>
          </p:nvPr>
        </p:nvSpPr>
        <p:spPr>
          <a:xfrm>
            <a:off x="457200" y="1700808"/>
            <a:ext cx="8229600" cy="4536504"/>
          </a:xfrm>
        </p:spPr>
        <p:txBody>
          <a:bodyPr/>
          <a:lstStyle/>
          <a:p>
            <a:pPr marL="0" indent="0" algn="ctr">
              <a:spcBef>
                <a:spcPts val="2400"/>
              </a:spcBef>
              <a:buNone/>
            </a:pPr>
            <a:r>
              <a:rPr lang="el-GR" sz="2800" b="1" dirty="0">
                <a:solidFill>
                  <a:srgbClr val="820000"/>
                </a:solidFill>
              </a:rPr>
              <a:t>Μικρή</a:t>
            </a:r>
            <a:r>
              <a:rPr lang="el-GR" sz="2800" b="1" dirty="0">
                <a:solidFill>
                  <a:srgbClr val="004A82"/>
                </a:solidFill>
              </a:rPr>
              <a:t> </a:t>
            </a:r>
            <a:r>
              <a:rPr lang="el-GR" sz="2800" dirty="0"/>
              <a:t>Σκέδαση και </a:t>
            </a:r>
            <a:r>
              <a:rPr lang="el-GR" sz="2800" b="1" dirty="0">
                <a:solidFill>
                  <a:srgbClr val="820000"/>
                </a:solidFill>
              </a:rPr>
              <a:t>Μικρή</a:t>
            </a:r>
            <a:r>
              <a:rPr lang="el-GR" sz="2800" dirty="0"/>
              <a:t> </a:t>
            </a:r>
            <a:r>
              <a:rPr lang="el-GR" sz="2800" dirty="0" smtClean="0"/>
              <a:t>Απορρόφηση </a:t>
            </a:r>
          </a:p>
          <a:p>
            <a:pPr marL="0" indent="0" algn="ctr">
              <a:spcBef>
                <a:spcPts val="2400"/>
              </a:spcBef>
              <a:buNone/>
            </a:pPr>
            <a:r>
              <a:rPr lang="el-GR" sz="2800" dirty="0" smtClean="0"/>
              <a:t>σημαίνει </a:t>
            </a:r>
          </a:p>
          <a:p>
            <a:pPr marL="0" indent="0" algn="ctr">
              <a:spcBef>
                <a:spcPts val="2400"/>
              </a:spcBef>
              <a:buNone/>
            </a:pPr>
            <a:r>
              <a:rPr lang="el-GR" b="1" dirty="0" smtClean="0">
                <a:solidFill>
                  <a:srgbClr val="820000"/>
                </a:solidFill>
              </a:rPr>
              <a:t>μεγάλη </a:t>
            </a:r>
            <a:r>
              <a:rPr lang="el-GR" b="1" dirty="0">
                <a:solidFill>
                  <a:srgbClr val="820000"/>
                </a:solidFill>
              </a:rPr>
              <a:t>διεισδυτική ικανότητα </a:t>
            </a:r>
            <a:endParaRPr lang="el-GR" b="1" dirty="0" smtClean="0">
              <a:solidFill>
                <a:srgbClr val="820000"/>
              </a:solidFill>
            </a:endParaRPr>
          </a:p>
          <a:p>
            <a:pPr marL="0" indent="0" algn="ctr">
              <a:spcBef>
                <a:spcPts val="2400"/>
              </a:spcBef>
              <a:buNone/>
            </a:pPr>
            <a:r>
              <a:rPr lang="el-GR" dirty="0" smtClean="0"/>
              <a:t>δηλαδή </a:t>
            </a:r>
          </a:p>
          <a:p>
            <a:pPr marL="0" indent="0" algn="ctr">
              <a:spcBef>
                <a:spcPts val="2400"/>
              </a:spcBef>
              <a:buNone/>
            </a:pPr>
            <a:r>
              <a:rPr lang="el-GR" sz="3600" b="1" dirty="0" smtClean="0">
                <a:solidFill>
                  <a:srgbClr val="820000"/>
                </a:solidFill>
              </a:rPr>
              <a:t>ΔΙΑΦΑΝΕΙΑ</a:t>
            </a:r>
            <a:endParaRPr lang="el-GR" sz="3600" b="1" dirty="0">
              <a:solidFill>
                <a:srgbClr val="820000"/>
              </a:solidFill>
            </a:endParaRPr>
          </a:p>
          <a:p>
            <a:pPr>
              <a:spcBef>
                <a:spcPts val="3600"/>
              </a:spcBef>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248434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περιοχή της </a:t>
            </a:r>
            <a:r>
              <a:rPr lang="el-GR" dirty="0"/>
              <a:t>υ</a:t>
            </a:r>
            <a:r>
              <a:rPr lang="el-GR" dirty="0" smtClean="0"/>
              <a:t>πέρυθρης </a:t>
            </a:r>
            <a:r>
              <a:rPr lang="el-GR" dirty="0" smtClean="0"/>
              <a:t>ακτινοβολίας στο ηλεκτρομαγνητικό </a:t>
            </a:r>
            <a:r>
              <a:rPr lang="el-GR" dirty="0"/>
              <a:t>φ</a:t>
            </a:r>
            <a:r>
              <a:rPr lang="el-GR" dirty="0" smtClean="0"/>
              <a:t>άσμα</a:t>
            </a:r>
            <a:endParaRPr lang="el-GR" dirty="0"/>
          </a:p>
        </p:txBody>
      </p:sp>
      <p:pic>
        <p:nvPicPr>
          <p:cNvPr id="1026" name="Picture 2" title="Ηλεκτρομαγνητικό Φάσμα"/>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6031" y="1268760"/>
            <a:ext cx="8711939" cy="465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2627784" y="5801519"/>
            <a:ext cx="3419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aseline="0" dirty="0">
                <a:solidFill>
                  <a:srgbClr val="595959"/>
                </a:solidFill>
                <a:latin typeface="Calibri" pitchFamily="34" charset="0"/>
              </a:rPr>
              <a:t>“</a:t>
            </a:r>
            <a:r>
              <a:rPr lang="en-US" sz="1200" baseline="0" dirty="0">
                <a:solidFill>
                  <a:srgbClr val="595959"/>
                </a:solidFill>
                <a:latin typeface="Calibri" pitchFamily="34" charset="0"/>
                <a:hlinkClick r:id="rId3"/>
              </a:rPr>
              <a:t>EM spectrum pt</a:t>
            </a:r>
            <a:r>
              <a:rPr lang="en-US" sz="1200" baseline="0" dirty="0">
                <a:solidFill>
                  <a:srgbClr val="595959"/>
                </a:solidFill>
                <a:latin typeface="Calibri" pitchFamily="34" charset="0"/>
              </a:rPr>
              <a:t>”,  </a:t>
            </a:r>
          </a:p>
          <a:p>
            <a:pPr algn="ctr"/>
            <a:r>
              <a:rPr lang="el-GR" sz="1200" baseline="0" dirty="0" smtClean="0">
                <a:solidFill>
                  <a:srgbClr val="595959"/>
                </a:solidFill>
                <a:latin typeface="Calibri" pitchFamily="34" charset="0"/>
              </a:rPr>
              <a:t>από</a:t>
            </a:r>
            <a:r>
              <a:rPr lang="en-US" sz="1200" baseline="0" dirty="0">
                <a:solidFill>
                  <a:srgbClr val="595959"/>
                </a:solidFill>
                <a:latin typeface="Calibri" pitchFamily="34" charset="0"/>
              </a:rPr>
              <a:t> </a:t>
            </a:r>
            <a:r>
              <a:rPr lang="en-US" sz="1200" baseline="0" dirty="0">
                <a:solidFill>
                  <a:srgbClr val="595959"/>
                </a:solidFill>
                <a:latin typeface="Calibri" pitchFamily="34" charset="0"/>
                <a:hlinkClick r:id="rId4"/>
              </a:rPr>
              <a:t>Ruryk</a:t>
            </a:r>
            <a:r>
              <a:rPr lang="en-US" sz="1200" baseline="0" dirty="0">
                <a:solidFill>
                  <a:srgbClr val="595959"/>
                </a:solidFill>
                <a:latin typeface="Calibri" pitchFamily="34" charset="0"/>
              </a:rPr>
              <a:t> </a:t>
            </a:r>
            <a:r>
              <a:rPr lang="el-GR" sz="1200" baseline="0" dirty="0" smtClean="0">
                <a:solidFill>
                  <a:srgbClr val="595959"/>
                </a:solidFill>
                <a:latin typeface="Calibri" pitchFamily="34" charset="0"/>
              </a:rPr>
              <a:t>διαθέσιμο με άδεια</a:t>
            </a:r>
            <a:r>
              <a:rPr lang="en-US" sz="1200" baseline="0" dirty="0" smtClean="0">
                <a:solidFill>
                  <a:srgbClr val="595959"/>
                </a:solidFill>
                <a:latin typeface="Calibri" pitchFamily="34" charset="0"/>
              </a:rPr>
              <a:t> </a:t>
            </a:r>
            <a:r>
              <a:rPr lang="en-US" sz="1200" baseline="0" dirty="0">
                <a:solidFill>
                  <a:srgbClr val="595959"/>
                </a:solidFill>
                <a:latin typeface="Calibri" pitchFamily="34" charset="0"/>
                <a:hlinkClick r:id="rId5"/>
              </a:rPr>
              <a:t>CC BY-SA 3.0</a:t>
            </a:r>
            <a:endParaRPr lang="en-US" sz="1200" baseline="0" dirty="0">
              <a:solidFill>
                <a:srgbClr val="595959"/>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7" name="Rectangle 6"/>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623184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Συντελεστής Σκέδασης (</a:t>
            </a:r>
            <a:r>
              <a:rPr lang="en-US" dirty="0"/>
              <a:t>S)</a:t>
            </a:r>
            <a:endParaRPr lang="el-GR" dirty="0"/>
          </a:p>
        </p:txBody>
      </p:sp>
      <p:sp>
        <p:nvSpPr>
          <p:cNvPr id="3" name="Content Placeholder 2"/>
          <p:cNvSpPr>
            <a:spLocks noGrp="1"/>
          </p:cNvSpPr>
          <p:nvPr>
            <p:ph idx="1"/>
          </p:nvPr>
        </p:nvSpPr>
        <p:spPr/>
        <p:txBody>
          <a:bodyPr>
            <a:normAutofit/>
          </a:bodyPr>
          <a:lstStyle/>
          <a:p>
            <a:pPr marL="0" indent="0">
              <a:spcBef>
                <a:spcPts val="3000"/>
              </a:spcBef>
              <a:buNone/>
            </a:pPr>
            <a:r>
              <a:rPr lang="el-GR" sz="2600" b="1" dirty="0">
                <a:solidFill>
                  <a:srgbClr val="820000"/>
                </a:solidFill>
              </a:rPr>
              <a:t>Ο συντελεστής σκέδασης (</a:t>
            </a:r>
            <a:r>
              <a:rPr lang="el-GR" sz="2600" b="1" dirty="0" smtClean="0">
                <a:solidFill>
                  <a:srgbClr val="820000"/>
                </a:solidFill>
              </a:rPr>
              <a:t>S) </a:t>
            </a:r>
            <a:r>
              <a:rPr lang="el-GR" sz="2600" b="1" dirty="0">
                <a:solidFill>
                  <a:srgbClr val="820000"/>
                </a:solidFill>
              </a:rPr>
              <a:t>εξαρτάται από:</a:t>
            </a:r>
          </a:p>
          <a:p>
            <a:pPr>
              <a:spcBef>
                <a:spcPts val="1800"/>
              </a:spcBef>
              <a:buFont typeface="Wingdings" panose="05000000000000000000" pitchFamily="2" charset="2"/>
              <a:buChar char="q"/>
            </a:pPr>
            <a:r>
              <a:rPr lang="el-GR" sz="2400" dirty="0" smtClean="0"/>
              <a:t>Τη </a:t>
            </a:r>
            <a:r>
              <a:rPr lang="el-GR" sz="2400" dirty="0"/>
              <a:t>συνάρτηση γωνιακής κατανομής της ακτινοβολίας</a:t>
            </a:r>
            <a:r>
              <a:rPr lang="el-GR" sz="2400" dirty="0" smtClean="0"/>
              <a:t>,</a:t>
            </a:r>
            <a:endParaRPr lang="el-GR" sz="2400" dirty="0"/>
          </a:p>
          <a:p>
            <a:pPr>
              <a:spcBef>
                <a:spcPts val="1800"/>
              </a:spcBef>
              <a:buFont typeface="Wingdings" panose="05000000000000000000" pitchFamily="2" charset="2"/>
              <a:buChar char="q"/>
            </a:pPr>
            <a:r>
              <a:rPr lang="el-GR" sz="2400" dirty="0" smtClean="0"/>
              <a:t>Την </a:t>
            </a:r>
            <a:r>
              <a:rPr lang="el-GR" sz="2400" dirty="0"/>
              <a:t>κοκκομετρία της χρωστικής</a:t>
            </a:r>
            <a:r>
              <a:rPr lang="el-GR" sz="2400" dirty="0" smtClean="0"/>
              <a:t>,</a:t>
            </a:r>
            <a:endParaRPr lang="el-GR" sz="2400" dirty="0"/>
          </a:p>
          <a:p>
            <a:pPr>
              <a:spcBef>
                <a:spcPts val="1800"/>
              </a:spcBef>
              <a:buFont typeface="Wingdings" panose="05000000000000000000" pitchFamily="2" charset="2"/>
              <a:buChar char="q"/>
            </a:pPr>
            <a:r>
              <a:rPr lang="el-GR" sz="2400" dirty="0" smtClean="0"/>
              <a:t>Το </a:t>
            </a:r>
            <a:r>
              <a:rPr lang="el-GR" sz="2400" dirty="0"/>
              <a:t>μήκος κύματος της ακτινοβολίας</a:t>
            </a:r>
            <a:r>
              <a:rPr lang="el-GR" sz="2400" dirty="0" smtClean="0"/>
              <a:t>,</a:t>
            </a:r>
            <a:endParaRPr lang="el-GR" sz="2400" dirty="0"/>
          </a:p>
          <a:p>
            <a:pPr>
              <a:spcBef>
                <a:spcPts val="1800"/>
              </a:spcBef>
              <a:buFont typeface="Wingdings" panose="05000000000000000000" pitchFamily="2" charset="2"/>
              <a:buChar char="q"/>
            </a:pPr>
            <a:r>
              <a:rPr lang="el-GR" sz="2400" dirty="0" smtClean="0"/>
              <a:t>Το </a:t>
            </a:r>
            <a:r>
              <a:rPr lang="el-GR" sz="2400" dirty="0"/>
              <a:t>σχετικό δείκτη διάθλασης χρωστικής-μέσου, </a:t>
            </a:r>
            <a:r>
              <a:rPr lang="el-GR" sz="2400" dirty="0" smtClean="0"/>
              <a:t>και</a:t>
            </a:r>
            <a:endParaRPr lang="el-GR" sz="2400" dirty="0"/>
          </a:p>
          <a:p>
            <a:pPr>
              <a:spcBef>
                <a:spcPts val="1800"/>
              </a:spcBef>
              <a:buFont typeface="Wingdings" panose="05000000000000000000" pitchFamily="2" charset="2"/>
              <a:buChar char="q"/>
            </a:pPr>
            <a:r>
              <a:rPr lang="el-GR" sz="2400" dirty="0" smtClean="0"/>
              <a:t>Την </a:t>
            </a:r>
            <a:r>
              <a:rPr lang="el-GR" sz="2400" dirty="0"/>
              <a:t>κατ’ όγκον συγκέντρωση της χρωστικής στο μέσον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161973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Κοκκομετρία και σκέδαση</a:t>
            </a:r>
          </a:p>
        </p:txBody>
      </p:sp>
      <p:grpSp>
        <p:nvGrpSpPr>
          <p:cNvPr id="22" name="Group 21" title="Γραφική παράσταση της μεταβολής του συντελεστή σκέδασης, S, ως προς το μέγεθος των σωματιδίων "/>
          <p:cNvGrpSpPr/>
          <p:nvPr/>
        </p:nvGrpSpPr>
        <p:grpSpPr>
          <a:xfrm>
            <a:off x="315923" y="1348105"/>
            <a:ext cx="4254635" cy="3312704"/>
            <a:chOff x="893429" y="1441393"/>
            <a:chExt cx="4254635" cy="3312704"/>
          </a:xfrm>
        </p:grpSpPr>
        <p:cxnSp>
          <p:nvCxnSpPr>
            <p:cNvPr id="6" name="Straight Arrow Connector 5"/>
            <p:cNvCxnSpPr/>
            <p:nvPr/>
          </p:nvCxnSpPr>
          <p:spPr>
            <a:xfrm flipV="1">
              <a:off x="1403648" y="1484784"/>
              <a:ext cx="0" cy="28083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403648" y="4291852"/>
              <a:ext cx="374441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325477" y="2048269"/>
              <a:ext cx="3557392" cy="2248754"/>
            </a:xfrm>
            <a:custGeom>
              <a:avLst/>
              <a:gdLst>
                <a:gd name="connsiteX0" fmla="*/ 0 w 3557392"/>
                <a:gd name="connsiteY0" fmla="*/ 2223106 h 2248754"/>
                <a:gd name="connsiteX1" fmla="*/ 338203 w 3557392"/>
                <a:gd name="connsiteY1" fmla="*/ 1935008 h 2248754"/>
                <a:gd name="connsiteX2" fmla="*/ 1064712 w 3557392"/>
                <a:gd name="connsiteY2" fmla="*/ 5999 h 2248754"/>
                <a:gd name="connsiteX3" fmla="*/ 1966586 w 3557392"/>
                <a:gd name="connsiteY3" fmla="*/ 1346284 h 2248754"/>
                <a:gd name="connsiteX4" fmla="*/ 3557392 w 3557392"/>
                <a:gd name="connsiteY4" fmla="*/ 1834799 h 2248754"/>
                <a:gd name="connsiteX5" fmla="*/ 3557392 w 3557392"/>
                <a:gd name="connsiteY5" fmla="*/ 1834799 h 224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7392" h="2248754">
                  <a:moveTo>
                    <a:pt x="0" y="2223106"/>
                  </a:moveTo>
                  <a:cubicBezTo>
                    <a:pt x="80375" y="2263816"/>
                    <a:pt x="160751" y="2304526"/>
                    <a:pt x="338203" y="1935008"/>
                  </a:cubicBezTo>
                  <a:cubicBezTo>
                    <a:pt x="515655" y="1565490"/>
                    <a:pt x="793315" y="104120"/>
                    <a:pt x="1064712" y="5999"/>
                  </a:cubicBezTo>
                  <a:cubicBezTo>
                    <a:pt x="1336109" y="-92122"/>
                    <a:pt x="1551139" y="1041484"/>
                    <a:pt x="1966586" y="1346284"/>
                  </a:cubicBezTo>
                  <a:cubicBezTo>
                    <a:pt x="2382033" y="1651084"/>
                    <a:pt x="3557392" y="1834799"/>
                    <a:pt x="3557392" y="1834799"/>
                  </a:cubicBezTo>
                  <a:lnTo>
                    <a:pt x="3557392" y="1834799"/>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8" name="Straight Connector 17"/>
            <p:cNvCxnSpPr/>
            <p:nvPr/>
          </p:nvCxnSpPr>
          <p:spPr>
            <a:xfrm>
              <a:off x="2434263" y="2069782"/>
              <a:ext cx="0" cy="22220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93429" y="1441393"/>
              <a:ext cx="432048" cy="430887"/>
            </a:xfrm>
            <a:prstGeom prst="rect">
              <a:avLst/>
            </a:prstGeom>
            <a:noFill/>
          </p:spPr>
          <p:txBody>
            <a:bodyPr wrap="square" rtlCol="0">
              <a:spAutoFit/>
            </a:bodyPr>
            <a:lstStyle/>
            <a:p>
              <a:r>
                <a:rPr lang="en-US" sz="2200" dirty="0" smtClean="0">
                  <a:latin typeface="+mn-lt"/>
                </a:rPr>
                <a:t>S</a:t>
              </a:r>
              <a:endParaRPr lang="el-GR" sz="2200" dirty="0">
                <a:latin typeface="+mn-lt"/>
              </a:endParaRPr>
            </a:p>
          </p:txBody>
        </p:sp>
        <p:sp>
          <p:nvSpPr>
            <p:cNvPr id="20" name="TextBox 19"/>
            <p:cNvSpPr txBox="1"/>
            <p:nvPr/>
          </p:nvSpPr>
          <p:spPr>
            <a:xfrm>
              <a:off x="2280623" y="4312537"/>
              <a:ext cx="648072" cy="430887"/>
            </a:xfrm>
            <a:prstGeom prst="rect">
              <a:avLst/>
            </a:prstGeom>
            <a:noFill/>
          </p:spPr>
          <p:txBody>
            <a:bodyPr wrap="square" rtlCol="0">
              <a:spAutoFit/>
            </a:bodyPr>
            <a:lstStyle/>
            <a:p>
              <a:r>
                <a:rPr lang="en-US" sz="2200" dirty="0" smtClean="0">
                  <a:latin typeface="+mn-lt"/>
                </a:rPr>
                <a:t>d*</a:t>
              </a:r>
              <a:endParaRPr lang="el-GR" sz="2200" dirty="0">
                <a:latin typeface="+mn-lt"/>
              </a:endParaRPr>
            </a:p>
          </p:txBody>
        </p:sp>
        <p:sp>
          <p:nvSpPr>
            <p:cNvPr id="21" name="TextBox 20"/>
            <p:cNvSpPr txBox="1"/>
            <p:nvPr/>
          </p:nvSpPr>
          <p:spPr>
            <a:xfrm>
              <a:off x="3923928" y="4323210"/>
              <a:ext cx="432048" cy="430887"/>
            </a:xfrm>
            <a:prstGeom prst="rect">
              <a:avLst/>
            </a:prstGeom>
            <a:noFill/>
          </p:spPr>
          <p:txBody>
            <a:bodyPr wrap="square" rtlCol="0">
              <a:spAutoFit/>
            </a:bodyPr>
            <a:lstStyle/>
            <a:p>
              <a:r>
                <a:rPr lang="en-US" sz="2200" dirty="0" smtClean="0">
                  <a:latin typeface="+mn-lt"/>
                </a:rPr>
                <a:t>d</a:t>
              </a:r>
              <a:endParaRPr lang="el-GR" sz="2200" dirty="0">
                <a:latin typeface="+mn-lt"/>
              </a:endParaRPr>
            </a:p>
          </p:txBody>
        </p:sp>
      </p:grpSp>
      <mc:AlternateContent xmlns:mc="http://schemas.openxmlformats.org/markup-compatibility/2006" xmlns:a14="http://schemas.microsoft.com/office/drawing/2010/main">
        <mc:Choice Requires="a14">
          <p:sp>
            <p:nvSpPr>
              <p:cNvPr id="25" name="TextBox 24"/>
              <p:cNvSpPr txBox="1"/>
              <p:nvPr/>
            </p:nvSpPr>
            <p:spPr>
              <a:xfrm>
                <a:off x="2557682" y="5013176"/>
                <a:ext cx="4104456" cy="873894"/>
              </a:xfrm>
              <a:prstGeom prst="rect">
                <a:avLst/>
              </a:prstGeom>
              <a:noFill/>
            </p:spPr>
            <p:txBody>
              <a:bodyPr wrap="square" rtlCol="0">
                <a:spAutoFit/>
              </a:bodyPr>
              <a:lstStyle/>
              <a:p>
                <a:r>
                  <a:rPr lang="en-US" sz="2400" dirty="0" smtClean="0"/>
                  <a:t>d*=</a:t>
                </a:r>
                <a14:m>
                  <m:oMath xmlns:m="http://schemas.openxmlformats.org/officeDocument/2006/math">
                    <m:r>
                      <a:rPr lang="en-US" sz="2800" b="0" i="1" smtClean="0">
                        <a:latin typeface="Cambria Math"/>
                      </a:rPr>
                      <m:t>0,35 </m:t>
                    </m:r>
                    <m:f>
                      <m:fPr>
                        <m:ctrlPr>
                          <a:rPr lang="en-US" sz="2800" b="0" i="1" smtClean="0">
                            <a:latin typeface="Cambria Math"/>
                          </a:rPr>
                        </m:ctrlPr>
                      </m:fPr>
                      <m:num>
                        <m:r>
                          <a:rPr lang="el-GR" sz="2800" b="0" i="1" smtClean="0">
                            <a:latin typeface="Cambria Math"/>
                          </a:rPr>
                          <m:t>𝜆</m:t>
                        </m:r>
                      </m:num>
                      <m:den>
                        <m:sSub>
                          <m:sSubPr>
                            <m:ctrlPr>
                              <a:rPr lang="en-US" sz="2800" b="0" i="1" smtClean="0">
                                <a:latin typeface="Cambria Math"/>
                              </a:rPr>
                            </m:ctrlPr>
                          </m:sSubPr>
                          <m:e>
                            <m:r>
                              <a:rPr lang="en-US" sz="2800" b="0" i="1" smtClean="0">
                                <a:latin typeface="Cambria Math"/>
                              </a:rPr>
                              <m:t>𝑛</m:t>
                            </m:r>
                          </m:e>
                          <m:sub>
                            <m:r>
                              <a:rPr lang="en-US" sz="2800" b="0" i="1" smtClean="0">
                                <a:latin typeface="Cambria Math"/>
                              </a:rPr>
                              <m:t>𝑚</m:t>
                            </m:r>
                          </m:sub>
                        </m:sSub>
                      </m:den>
                    </m:f>
                    <m:r>
                      <a:rPr lang="en-US" sz="2800" b="0" i="1" smtClean="0">
                        <a:latin typeface="Cambria Math"/>
                        <a:ea typeface="Cambria Math"/>
                      </a:rPr>
                      <m:t>∙</m:t>
                    </m:r>
                    <m:f>
                      <m:fPr>
                        <m:ctrlPr>
                          <a:rPr lang="en-US" sz="2800" b="0" i="1" smtClean="0">
                            <a:latin typeface="Cambria Math"/>
                            <a:ea typeface="Cambria Math"/>
                          </a:rPr>
                        </m:ctrlPr>
                      </m:fPr>
                      <m:num>
                        <m:sSub>
                          <m:sSubPr>
                            <m:ctrlPr>
                              <a:rPr lang="en-US" sz="2800" b="0" i="1" smtClean="0">
                                <a:latin typeface="Cambria Math"/>
                                <a:ea typeface="Cambria Math"/>
                              </a:rPr>
                            </m:ctrlPr>
                          </m:sSubPr>
                          <m:e>
                            <m:r>
                              <a:rPr lang="en-US" sz="2800" b="0" i="1" smtClean="0">
                                <a:latin typeface="Cambria Math"/>
                                <a:ea typeface="Cambria Math"/>
                              </a:rPr>
                              <m:t>𝑛</m:t>
                            </m:r>
                          </m:e>
                          <m:sub>
                            <m:r>
                              <a:rPr lang="en-US" sz="2800" b="0" i="1" smtClean="0">
                                <a:latin typeface="Cambria Math"/>
                                <a:ea typeface="Cambria Math"/>
                              </a:rPr>
                              <m:t>𝑝</m:t>
                            </m:r>
                          </m:sub>
                        </m:sSub>
                        <m:r>
                          <a:rPr lang="en-US" sz="2800" b="0" i="1" smtClean="0">
                            <a:latin typeface="Cambria Math"/>
                            <a:ea typeface="Cambria Math"/>
                          </a:rPr>
                          <m:t>²+2</m:t>
                        </m:r>
                        <m:sSub>
                          <m:sSubPr>
                            <m:ctrlPr>
                              <a:rPr lang="en-US" sz="2800" b="0" i="1" smtClean="0">
                                <a:latin typeface="Cambria Math"/>
                                <a:ea typeface="Cambria Math"/>
                              </a:rPr>
                            </m:ctrlPr>
                          </m:sSubPr>
                          <m:e>
                            <m:r>
                              <a:rPr lang="en-US" sz="2800" b="0" i="1" smtClean="0">
                                <a:latin typeface="Cambria Math"/>
                                <a:ea typeface="Cambria Math"/>
                              </a:rPr>
                              <m:t>𝑛</m:t>
                            </m:r>
                          </m:e>
                          <m:sub>
                            <m:r>
                              <a:rPr lang="en-US" sz="2800" b="0" i="1" smtClean="0">
                                <a:latin typeface="Cambria Math"/>
                                <a:ea typeface="Cambria Math"/>
                              </a:rPr>
                              <m:t>𝑚</m:t>
                            </m:r>
                          </m:sub>
                        </m:sSub>
                        <m:r>
                          <a:rPr lang="en-US" sz="2800" b="0" i="1" smtClean="0">
                            <a:latin typeface="Cambria Math"/>
                            <a:ea typeface="Cambria Math"/>
                          </a:rPr>
                          <m:t>²</m:t>
                        </m:r>
                      </m:num>
                      <m:den>
                        <m:sSub>
                          <m:sSubPr>
                            <m:ctrlPr>
                              <a:rPr lang="en-US" sz="2800" b="0" i="1" smtClean="0">
                                <a:latin typeface="Cambria Math"/>
                                <a:ea typeface="Cambria Math"/>
                              </a:rPr>
                            </m:ctrlPr>
                          </m:sSubPr>
                          <m:e>
                            <m:r>
                              <a:rPr lang="en-US" sz="2800" b="0" i="1" smtClean="0">
                                <a:latin typeface="Cambria Math"/>
                                <a:ea typeface="Cambria Math"/>
                              </a:rPr>
                              <m:t>𝑛</m:t>
                            </m:r>
                          </m:e>
                          <m:sub>
                            <m:r>
                              <a:rPr lang="en-US" sz="2800" b="0" i="1" smtClean="0">
                                <a:latin typeface="Cambria Math"/>
                                <a:ea typeface="Cambria Math"/>
                              </a:rPr>
                              <m:t>𝑝</m:t>
                            </m:r>
                          </m:sub>
                        </m:sSub>
                        <m:r>
                          <a:rPr lang="en-US" sz="2800" b="0" i="1" smtClean="0">
                            <a:latin typeface="Cambria Math"/>
                            <a:ea typeface="Cambria Math"/>
                          </a:rPr>
                          <m:t>²−</m:t>
                        </m:r>
                        <m:sSub>
                          <m:sSubPr>
                            <m:ctrlPr>
                              <a:rPr lang="en-US" sz="2800" b="0" i="1" smtClean="0">
                                <a:latin typeface="Cambria Math"/>
                                <a:ea typeface="Cambria Math"/>
                              </a:rPr>
                            </m:ctrlPr>
                          </m:sSubPr>
                          <m:e>
                            <m:r>
                              <a:rPr lang="en-US" sz="2800" b="0" i="1" smtClean="0">
                                <a:latin typeface="Cambria Math"/>
                                <a:ea typeface="Cambria Math"/>
                              </a:rPr>
                              <m:t>𝑛</m:t>
                            </m:r>
                          </m:e>
                          <m:sub>
                            <m:r>
                              <a:rPr lang="en-US" sz="2800" b="0" i="1" smtClean="0">
                                <a:latin typeface="Cambria Math"/>
                                <a:ea typeface="Cambria Math"/>
                              </a:rPr>
                              <m:t>𝑚</m:t>
                            </m:r>
                          </m:sub>
                        </m:sSub>
                        <m:r>
                          <a:rPr lang="en-US" sz="2800" b="0" i="1" smtClean="0">
                            <a:latin typeface="Cambria Math"/>
                            <a:ea typeface="Cambria Math"/>
                          </a:rPr>
                          <m:t>²</m:t>
                        </m:r>
                      </m:den>
                    </m:f>
                  </m:oMath>
                </a14:m>
                <a:endParaRPr lang="el-GR"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557682" y="5013176"/>
                <a:ext cx="4104456" cy="873894"/>
              </a:xfrm>
              <a:prstGeom prst="rect">
                <a:avLst/>
              </a:prstGeom>
              <a:blipFill rotWithShape="1">
                <a:blip r:embed="rId2"/>
                <a:stretch>
                  <a:fillRect l="-2377"/>
                </a:stretch>
              </a:blipFill>
            </p:spPr>
            <p:txBody>
              <a:bodyPr/>
              <a:lstStyle/>
              <a:p>
                <a:r>
                  <a:rPr lang="el-GR">
                    <a:noFill/>
                  </a:rPr>
                  <a:t> </a:t>
                </a:r>
              </a:p>
            </p:txBody>
          </p:sp>
        </mc:Fallback>
      </mc:AlternateContent>
      <p:sp>
        <p:nvSpPr>
          <p:cNvPr id="23" name="TextBox 22"/>
          <p:cNvSpPr txBox="1"/>
          <p:nvPr/>
        </p:nvSpPr>
        <p:spPr>
          <a:xfrm>
            <a:off x="3987465" y="2479484"/>
            <a:ext cx="5118158" cy="1015663"/>
          </a:xfrm>
          <a:prstGeom prst="rect">
            <a:avLst/>
          </a:prstGeom>
          <a:noFill/>
        </p:spPr>
        <p:txBody>
          <a:bodyPr wrap="square" rtlCol="0">
            <a:spAutoFit/>
          </a:bodyPr>
          <a:lstStyle/>
          <a:p>
            <a:r>
              <a:rPr lang="el-GR" sz="2000" dirty="0" smtClean="0">
                <a:latin typeface="+mn-lt"/>
              </a:rPr>
              <a:t>Γραφική παράσταση της μεταβολής του συντελεστή σκέδασης, </a:t>
            </a:r>
            <a:r>
              <a:rPr lang="en-US" sz="2000" dirty="0" smtClean="0">
                <a:latin typeface="+mn-lt"/>
              </a:rPr>
              <a:t>S, </a:t>
            </a:r>
            <a:r>
              <a:rPr lang="el-GR" sz="2000" dirty="0" smtClean="0">
                <a:latin typeface="+mn-lt"/>
              </a:rPr>
              <a:t>ως προς το μέγεθος των σωματιδίων (</a:t>
            </a:r>
            <a:r>
              <a:rPr lang="en-US" sz="2000" dirty="0" smtClean="0">
                <a:latin typeface="+mn-lt"/>
              </a:rPr>
              <a:t>Dr. L. Gall, 1971)</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15" name="Rectangle 1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563576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4"/>
            <a:ext cx="8229600" cy="748280"/>
          </a:xfrm>
        </p:spPr>
        <p:txBody>
          <a:bodyPr/>
          <a:lstStyle/>
          <a:p>
            <a:r>
              <a:rPr lang="el-GR" dirty="0"/>
              <a:t>Βέλτιστη </a:t>
            </a:r>
            <a:r>
              <a:rPr lang="el-GR" dirty="0" smtClean="0"/>
              <a:t>διάμετρος </a:t>
            </a:r>
            <a:r>
              <a:rPr lang="el-GR" dirty="0"/>
              <a:t>κ</a:t>
            </a:r>
            <a:r>
              <a:rPr lang="el-GR" dirty="0" smtClean="0"/>
              <a:t>όκκου</a:t>
            </a:r>
            <a:endParaRPr lang="el-GR" dirty="0"/>
          </a:p>
        </p:txBody>
      </p:sp>
      <p:graphicFrame>
        <p:nvGraphicFramePr>
          <p:cNvPr id="5" name="Content Placeholder 4" title="Βέλτιστη Διάμετρος Κόκκου"/>
          <p:cNvGraphicFramePr>
            <a:graphicFrameLocks noGrp="1"/>
          </p:cNvGraphicFramePr>
          <p:nvPr>
            <p:ph idx="1"/>
            <p:extLst>
              <p:ext uri="{D42A27DB-BD31-4B8C-83A1-F6EECF244321}">
                <p14:modId xmlns:p14="http://schemas.microsoft.com/office/powerpoint/2010/main" val="3572005329"/>
              </p:ext>
            </p:extLst>
          </p:nvPr>
        </p:nvGraphicFramePr>
        <p:xfrm>
          <a:off x="457200" y="1412776"/>
          <a:ext cx="8229600" cy="3383280"/>
        </p:xfrm>
        <a:graphic>
          <a:graphicData uri="http://schemas.openxmlformats.org/drawingml/2006/table">
            <a:tbl>
              <a:tblPr firstRow="1" bandRow="1">
                <a:tableStyleId>{9DCAF9ED-07DC-4A11-8D7F-57B35C25682E}</a:tableStyleId>
              </a:tblPr>
              <a:tblGrid>
                <a:gridCol w="4104456"/>
                <a:gridCol w="2736304"/>
                <a:gridCol w="1388840"/>
              </a:tblGrid>
              <a:tr h="370840">
                <a:tc>
                  <a:txBody>
                    <a:bodyPr/>
                    <a:lstStyle/>
                    <a:p>
                      <a:r>
                        <a:rPr lang="el-GR" sz="2000" dirty="0" smtClean="0"/>
                        <a:t>Χρωστική</a:t>
                      </a:r>
                    </a:p>
                    <a:p>
                      <a:endParaRPr lang="el-GR" sz="2000" dirty="0"/>
                    </a:p>
                  </a:txBody>
                  <a:tcPr>
                    <a:solidFill>
                      <a:srgbClr val="820000"/>
                    </a:solidFill>
                  </a:tcPr>
                </a:tc>
                <a:tc>
                  <a:txBody>
                    <a:bodyPr/>
                    <a:lstStyle/>
                    <a:p>
                      <a:r>
                        <a:rPr lang="el-GR" sz="2000" dirty="0" smtClean="0"/>
                        <a:t>Απόλυτος Δείκτης Διάθλασης</a:t>
                      </a:r>
                      <a:endParaRPr lang="el-GR" sz="2000" dirty="0"/>
                    </a:p>
                  </a:txBody>
                  <a:tcPr>
                    <a:solidFill>
                      <a:srgbClr val="820000"/>
                    </a:solidFill>
                  </a:tcPr>
                </a:tc>
                <a:tc>
                  <a:txBody>
                    <a:bodyPr/>
                    <a:lstStyle/>
                    <a:p>
                      <a:r>
                        <a:rPr lang="en-US" sz="2000" dirty="0" smtClean="0"/>
                        <a:t>d*</a:t>
                      </a:r>
                      <a:r>
                        <a:rPr lang="el-GR" sz="2000" dirty="0" smtClean="0"/>
                        <a:t>(μ</a:t>
                      </a:r>
                      <a:r>
                        <a:rPr lang="en-US" sz="2000" dirty="0" smtClean="0"/>
                        <a:t>m</a:t>
                      </a:r>
                      <a:r>
                        <a:rPr lang="el-GR" sz="2000" dirty="0" smtClean="0"/>
                        <a:t>)</a:t>
                      </a:r>
                      <a:endParaRPr lang="el-GR" sz="2000" dirty="0"/>
                    </a:p>
                  </a:txBody>
                  <a:tcPr>
                    <a:solidFill>
                      <a:srgbClr val="820000"/>
                    </a:solidFill>
                  </a:tcPr>
                </a:tc>
              </a:tr>
              <a:tr h="370840">
                <a:tc>
                  <a:txBody>
                    <a:bodyPr/>
                    <a:lstStyle/>
                    <a:p>
                      <a:r>
                        <a:rPr lang="el-GR" sz="2000" dirty="0" smtClean="0"/>
                        <a:t>Θειικό Βάριο (λευκό του Βαρίου)</a:t>
                      </a:r>
                      <a:endParaRPr lang="el-GR" sz="2000" dirty="0"/>
                    </a:p>
                  </a:txBody>
                  <a:tcPr/>
                </a:tc>
                <a:tc>
                  <a:txBody>
                    <a:bodyPr/>
                    <a:lstStyle/>
                    <a:p>
                      <a:r>
                        <a:rPr lang="el-GR" sz="2000" dirty="0" smtClean="0"/>
                        <a:t>1,64</a:t>
                      </a:r>
                      <a:endParaRPr lang="el-GR" sz="2000" dirty="0"/>
                    </a:p>
                  </a:txBody>
                  <a:tcPr/>
                </a:tc>
                <a:tc>
                  <a:txBody>
                    <a:bodyPr/>
                    <a:lstStyle/>
                    <a:p>
                      <a:r>
                        <a:rPr lang="el-GR" sz="2000" dirty="0" smtClean="0"/>
                        <a:t>1,90</a:t>
                      </a:r>
                      <a:endParaRPr lang="el-GR" sz="2000" dirty="0"/>
                    </a:p>
                  </a:txBody>
                  <a:tcPr/>
                </a:tc>
              </a:tr>
              <a:tr h="370840">
                <a:tc>
                  <a:txBody>
                    <a:bodyPr/>
                    <a:lstStyle/>
                    <a:p>
                      <a:r>
                        <a:rPr lang="el-GR" sz="2000" dirty="0" smtClean="0"/>
                        <a:t>Ένυδρο θειικό Ασβέστιο (Γύψος)</a:t>
                      </a:r>
                      <a:endParaRPr lang="el-GR" sz="2000" dirty="0"/>
                    </a:p>
                  </a:txBody>
                  <a:tcPr/>
                </a:tc>
                <a:tc>
                  <a:txBody>
                    <a:bodyPr/>
                    <a:lstStyle/>
                    <a:p>
                      <a:r>
                        <a:rPr lang="el-GR" sz="2000" dirty="0" smtClean="0"/>
                        <a:t>1,52</a:t>
                      </a:r>
                      <a:endParaRPr lang="el-GR" sz="2000" dirty="0"/>
                    </a:p>
                  </a:txBody>
                  <a:tcPr/>
                </a:tc>
                <a:tc>
                  <a:txBody>
                    <a:bodyPr/>
                    <a:lstStyle/>
                    <a:p>
                      <a:r>
                        <a:rPr lang="el-GR" sz="2000" dirty="0" smtClean="0"/>
                        <a:t>7,40</a:t>
                      </a:r>
                      <a:endParaRPr lang="el-GR" sz="2000" dirty="0"/>
                    </a:p>
                  </a:txBody>
                  <a:tcPr/>
                </a:tc>
              </a:tr>
              <a:tr h="370840">
                <a:tc>
                  <a:txBody>
                    <a:bodyPr/>
                    <a:lstStyle/>
                    <a:p>
                      <a:r>
                        <a:rPr lang="el-GR" sz="2000" dirty="0" smtClean="0"/>
                        <a:t>Οξείδιο του Ψευδαργύρου (λευκό του Ζ</a:t>
                      </a:r>
                      <a:r>
                        <a:rPr lang="en-US" sz="2000" dirty="0" smtClean="0"/>
                        <a:t>n</a:t>
                      </a:r>
                      <a:r>
                        <a:rPr lang="el-GR" sz="2000" dirty="0" smtClean="0"/>
                        <a:t>)</a:t>
                      </a:r>
                      <a:endParaRPr lang="el-GR" sz="2000" dirty="0"/>
                    </a:p>
                  </a:txBody>
                  <a:tcPr/>
                </a:tc>
                <a:tc>
                  <a:txBody>
                    <a:bodyPr/>
                    <a:lstStyle/>
                    <a:p>
                      <a:r>
                        <a:rPr lang="el-GR" sz="2000" dirty="0" smtClean="0"/>
                        <a:t>2,00</a:t>
                      </a:r>
                      <a:endParaRPr lang="el-GR" sz="2000" dirty="0"/>
                    </a:p>
                  </a:txBody>
                  <a:tcPr/>
                </a:tc>
                <a:tc>
                  <a:txBody>
                    <a:bodyPr/>
                    <a:lstStyle/>
                    <a:p>
                      <a:r>
                        <a:rPr lang="el-GR" sz="2000" dirty="0" smtClean="0"/>
                        <a:t>0,61</a:t>
                      </a:r>
                      <a:endParaRPr lang="el-GR" sz="2000" dirty="0"/>
                    </a:p>
                  </a:txBody>
                  <a:tcPr/>
                </a:tc>
              </a:tr>
              <a:tr h="370840">
                <a:tc>
                  <a:txBody>
                    <a:bodyPr/>
                    <a:lstStyle/>
                    <a:p>
                      <a:r>
                        <a:rPr lang="el-GR" sz="2000" dirty="0" smtClean="0"/>
                        <a:t>Οξείδιο του Τιτανίου (ανατάσης)</a:t>
                      </a:r>
                      <a:endParaRPr lang="el-GR" sz="2000" dirty="0"/>
                    </a:p>
                  </a:txBody>
                  <a:tcPr/>
                </a:tc>
                <a:tc>
                  <a:txBody>
                    <a:bodyPr/>
                    <a:lstStyle/>
                    <a:p>
                      <a:r>
                        <a:rPr lang="el-GR" sz="2000" dirty="0" smtClean="0"/>
                        <a:t>2,50</a:t>
                      </a:r>
                      <a:endParaRPr lang="el-GR" sz="2000" dirty="0"/>
                    </a:p>
                  </a:txBody>
                  <a:tcPr/>
                </a:tc>
                <a:tc>
                  <a:txBody>
                    <a:bodyPr/>
                    <a:lstStyle/>
                    <a:p>
                      <a:r>
                        <a:rPr lang="el-GR" sz="2000" dirty="0" smtClean="0"/>
                        <a:t>0,35</a:t>
                      </a:r>
                      <a:endParaRPr lang="el-GR" sz="2000" dirty="0"/>
                    </a:p>
                  </a:txBody>
                  <a:tcPr/>
                </a:tc>
              </a:tr>
              <a:tr h="370840">
                <a:tc>
                  <a:txBody>
                    <a:bodyPr/>
                    <a:lstStyle/>
                    <a:p>
                      <a:r>
                        <a:rPr lang="el-GR" sz="2000" dirty="0" smtClean="0"/>
                        <a:t>Οξείδιο του Τιτανίου (ρουτίλιο)</a:t>
                      </a:r>
                      <a:endParaRPr lang="el-GR" sz="2000" dirty="0"/>
                    </a:p>
                  </a:txBody>
                  <a:tcPr/>
                </a:tc>
                <a:tc>
                  <a:txBody>
                    <a:bodyPr/>
                    <a:lstStyle/>
                    <a:p>
                      <a:r>
                        <a:rPr lang="el-GR" sz="2000" dirty="0" smtClean="0"/>
                        <a:t>2,60</a:t>
                      </a:r>
                      <a:endParaRPr lang="el-GR" sz="2000" dirty="0"/>
                    </a:p>
                  </a:txBody>
                  <a:tcPr/>
                </a:tc>
                <a:tc>
                  <a:txBody>
                    <a:bodyPr/>
                    <a:lstStyle/>
                    <a:p>
                      <a:r>
                        <a:rPr lang="el-GR" sz="2000" dirty="0" smtClean="0"/>
                        <a:t>0,32</a:t>
                      </a:r>
                      <a:endParaRPr lang="el-GR" sz="2000" dirty="0"/>
                    </a:p>
                  </a:txBody>
                  <a:tcPr/>
                </a:tc>
              </a:tr>
              <a:tr h="370840">
                <a:tc>
                  <a:txBody>
                    <a:bodyPr/>
                    <a:lstStyle/>
                    <a:p>
                      <a:r>
                        <a:rPr lang="el-GR" sz="2000" dirty="0" smtClean="0"/>
                        <a:t>Λευκό του Μολύβδου</a:t>
                      </a:r>
                      <a:endParaRPr lang="el-GR" sz="2000" dirty="0"/>
                    </a:p>
                  </a:txBody>
                  <a:tcPr/>
                </a:tc>
                <a:tc>
                  <a:txBody>
                    <a:bodyPr/>
                    <a:lstStyle/>
                    <a:p>
                      <a:r>
                        <a:rPr lang="el-GR" sz="2000" dirty="0" smtClean="0"/>
                        <a:t>1,94</a:t>
                      </a:r>
                      <a:endParaRPr lang="el-GR" sz="2000" dirty="0"/>
                    </a:p>
                  </a:txBody>
                  <a:tcPr/>
                </a:tc>
                <a:tc>
                  <a:txBody>
                    <a:bodyPr/>
                    <a:lstStyle/>
                    <a:p>
                      <a:r>
                        <a:rPr lang="el-GR" sz="2000" dirty="0" smtClean="0"/>
                        <a:t>0,69</a:t>
                      </a:r>
                      <a:endParaRPr lang="el-GR" sz="2000" dirty="0"/>
                    </a:p>
                  </a:txBody>
                  <a:tcPr/>
                </a:tc>
              </a:tr>
            </a:tbl>
          </a:graphicData>
        </a:graphic>
      </p:graphicFrame>
      <p:sp>
        <p:nvSpPr>
          <p:cNvPr id="6" name="Rectangle 5"/>
          <p:cNvSpPr/>
          <p:nvPr/>
        </p:nvSpPr>
        <p:spPr>
          <a:xfrm>
            <a:off x="467544" y="5013176"/>
            <a:ext cx="8208912" cy="769441"/>
          </a:xfrm>
          <a:prstGeom prst="rect">
            <a:avLst/>
          </a:prstGeom>
        </p:spPr>
        <p:txBody>
          <a:bodyPr wrap="square">
            <a:spAutoFit/>
          </a:bodyPr>
          <a:lstStyle/>
          <a:p>
            <a:r>
              <a:rPr lang="el-GR" sz="2200" dirty="0">
                <a:latin typeface="+mn-lt"/>
              </a:rPr>
              <a:t>Βέλτιστες τιμές διαμέτρου κόκκου d* ορισμένων λευκών χρωστικών σε μίγμα με λινέλαιο [G. </a:t>
            </a:r>
            <a:r>
              <a:rPr lang="el-GR" sz="2200" dirty="0" err="1" smtClean="0">
                <a:latin typeface="+mn-lt"/>
              </a:rPr>
              <a:t>Champ</a:t>
            </a:r>
            <a:r>
              <a:rPr lang="en-US" sz="2200" dirty="0" err="1" smtClean="0">
                <a:latin typeface="+mn-lt"/>
              </a:rPr>
              <a:t>etier</a:t>
            </a:r>
            <a:r>
              <a:rPr lang="el-GR" sz="2200" dirty="0" smtClean="0">
                <a:latin typeface="+mn-lt"/>
              </a:rPr>
              <a:t>, H.Rabat</a:t>
            </a:r>
            <a:r>
              <a:rPr lang="en-US" sz="2200" dirty="0" smtClean="0">
                <a:latin typeface="+mn-lt"/>
              </a:rPr>
              <a:t>é</a:t>
            </a:r>
            <a:r>
              <a:rPr lang="el-GR" sz="2200" dirty="0" smtClean="0">
                <a:latin typeface="+mn-lt"/>
              </a:rPr>
              <a:t>, </a:t>
            </a:r>
            <a:r>
              <a:rPr lang="el-GR" sz="2200" dirty="0">
                <a:latin typeface="+mn-lt"/>
              </a:rPr>
              <a:t>(1962)].</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7" name="Rectangle 6"/>
          <p:cNvSpPr/>
          <p:nvPr/>
        </p:nvSpPr>
        <p:spPr>
          <a:xfrm>
            <a:off x="359532" y="764704"/>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204417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Συγκέντρωση χρωστικής και </a:t>
            </a:r>
            <a:r>
              <a:rPr lang="el-GR" dirty="0" smtClean="0"/>
              <a:t>σκέδαση </a:t>
            </a:r>
            <a:endParaRPr lang="el-GR" dirty="0"/>
          </a:p>
        </p:txBody>
      </p:sp>
      <p:grpSp>
        <p:nvGrpSpPr>
          <p:cNvPr id="3" name="Group 2" title="Καμπύλη μεταβολής συντελεστή σκέδασης ως προς την κατ΄όγκον συγκέντρωση της χρωστικής"/>
          <p:cNvGrpSpPr/>
          <p:nvPr/>
        </p:nvGrpSpPr>
        <p:grpSpPr>
          <a:xfrm>
            <a:off x="1799480" y="1349123"/>
            <a:ext cx="4716312" cy="4519267"/>
            <a:chOff x="1637568" y="1349123"/>
            <a:chExt cx="4716312" cy="4519267"/>
          </a:xfrm>
        </p:grpSpPr>
        <p:cxnSp>
          <p:nvCxnSpPr>
            <p:cNvPr id="21" name="Straight Connector 20"/>
            <p:cNvCxnSpPr>
              <a:endCxn id="19" idx="0"/>
            </p:cNvCxnSpPr>
            <p:nvPr/>
          </p:nvCxnSpPr>
          <p:spPr>
            <a:xfrm flipV="1">
              <a:off x="2393440" y="3639096"/>
              <a:ext cx="527243" cy="8859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637568" y="1349123"/>
              <a:ext cx="4716312" cy="4519267"/>
              <a:chOff x="1439864" y="1349123"/>
              <a:chExt cx="4716312" cy="4519267"/>
            </a:xfrm>
          </p:grpSpPr>
          <p:cxnSp>
            <p:nvCxnSpPr>
              <p:cNvPr id="9" name="Straight Arrow Connector 8"/>
              <p:cNvCxnSpPr/>
              <p:nvPr/>
            </p:nvCxnSpPr>
            <p:spPr>
              <a:xfrm flipV="1">
                <a:off x="2195736" y="2060848"/>
                <a:ext cx="0" cy="24482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95736" y="4513296"/>
                <a:ext cx="39604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195736" y="2276872"/>
                <a:ext cx="1440160" cy="22322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Arc 18"/>
              <p:cNvSpPr/>
              <p:nvPr/>
            </p:nvSpPr>
            <p:spPr>
              <a:xfrm rot="19623627">
                <a:off x="2312135" y="3149849"/>
                <a:ext cx="2933312" cy="2718541"/>
              </a:xfrm>
              <a:prstGeom prst="arc">
                <a:avLst>
                  <a:gd name="adj1" fmla="val 15145750"/>
                  <a:gd name="adj2" fmla="val 2085960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27" name="TextBox 26"/>
              <p:cNvSpPr txBox="1"/>
              <p:nvPr/>
            </p:nvSpPr>
            <p:spPr>
              <a:xfrm>
                <a:off x="2339752" y="4525089"/>
                <a:ext cx="3240360" cy="400110"/>
              </a:xfrm>
              <a:prstGeom prst="rect">
                <a:avLst/>
              </a:prstGeom>
              <a:noFill/>
            </p:spPr>
            <p:txBody>
              <a:bodyPr wrap="square" rtlCol="0">
                <a:spAutoFit/>
              </a:bodyPr>
              <a:lstStyle/>
              <a:p>
                <a:r>
                  <a:rPr lang="el-GR" sz="2000" dirty="0" smtClean="0">
                    <a:latin typeface="+mn-lt"/>
                  </a:rPr>
                  <a:t>% κατ’ όγκον συγκέντρωση</a:t>
                </a:r>
                <a:endParaRPr lang="el-GR" sz="2000" dirty="0">
                  <a:latin typeface="+mn-lt"/>
                </a:endParaRPr>
              </a:p>
            </p:txBody>
          </p:sp>
          <p:sp>
            <p:nvSpPr>
              <p:cNvPr id="29" name="TextBox 28"/>
              <p:cNvSpPr txBox="1"/>
              <p:nvPr/>
            </p:nvSpPr>
            <p:spPr>
              <a:xfrm>
                <a:off x="1439864" y="1349123"/>
                <a:ext cx="1619968" cy="707886"/>
              </a:xfrm>
              <a:prstGeom prst="rect">
                <a:avLst/>
              </a:prstGeom>
              <a:noFill/>
            </p:spPr>
            <p:txBody>
              <a:bodyPr wrap="square" rtlCol="0">
                <a:spAutoFit/>
              </a:bodyPr>
              <a:lstStyle/>
              <a:p>
                <a:r>
                  <a:rPr lang="el-GR" sz="2000" dirty="0" smtClean="0">
                    <a:latin typeface="+mn-lt"/>
                  </a:rPr>
                  <a:t>Συντελεστής σκέδασης </a:t>
                </a:r>
                <a:r>
                  <a:rPr lang="en-US" sz="2000" dirty="0" smtClean="0">
                    <a:latin typeface="+mn-lt"/>
                  </a:rPr>
                  <a:t>(S)</a:t>
                </a:r>
                <a:endParaRPr lang="el-GR" sz="2000" dirty="0">
                  <a:latin typeface="+mn-lt"/>
                </a:endParaRPr>
              </a:p>
            </p:txBody>
          </p:sp>
        </p:grpSp>
      </p:grpSp>
      <p:sp>
        <p:nvSpPr>
          <p:cNvPr id="28" name="TextBox 27" title="Καμπύλη μεταβολής συντελεστή σκέδασης ως προς την κατ΄όγκον συγκέντρωση της χρωστικής"/>
          <p:cNvSpPr txBox="1"/>
          <p:nvPr/>
        </p:nvSpPr>
        <p:spPr>
          <a:xfrm>
            <a:off x="395536" y="5631120"/>
            <a:ext cx="8208912" cy="707886"/>
          </a:xfrm>
          <a:prstGeom prst="rect">
            <a:avLst/>
          </a:prstGeom>
          <a:noFill/>
        </p:spPr>
        <p:txBody>
          <a:bodyPr wrap="square" rtlCol="0">
            <a:spAutoFit/>
          </a:bodyPr>
          <a:lstStyle/>
          <a:p>
            <a:r>
              <a:rPr lang="el-GR" sz="2000" dirty="0" smtClean="0">
                <a:latin typeface="+mn-lt"/>
              </a:rPr>
              <a:t>Καμπύλη μεταβολής συντελεστή σκέδασης ως προς την κατ΄όγκον συγκέντρωση της χρωστικής. (</a:t>
            </a:r>
            <a:r>
              <a:rPr lang="en-US" sz="2000" dirty="0" smtClean="0">
                <a:latin typeface="+mn-lt"/>
              </a:rPr>
              <a:t>H.G. Volz 1967)</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
        <p:nvSpPr>
          <p:cNvPr id="14" name="Rectangle 13"/>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254372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400" dirty="0"/>
              <a:t>Σχετικός δείκτης διάθλασης και </a:t>
            </a:r>
            <a:r>
              <a:rPr lang="el-GR" sz="3400" dirty="0" smtClean="0"/>
              <a:t>σκέδαση </a:t>
            </a:r>
            <a:r>
              <a:rPr lang="el-GR" sz="2400" b="0" dirty="0" smtClean="0"/>
              <a:t>(1 από 2)</a:t>
            </a:r>
            <a:endParaRPr lang="el-GR" sz="32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1844824"/>
                <a:ext cx="8229600" cy="2088232"/>
              </a:xfrm>
            </p:spPr>
            <p:txBody>
              <a:bodyPr/>
              <a:lstStyle/>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𝑆</m:t>
                      </m:r>
                      <m:r>
                        <a:rPr lang="en-US" sz="2400" b="0" i="1" smtClean="0">
                          <a:latin typeface="Cambria Math"/>
                        </a:rPr>
                        <m:t>=</m:t>
                      </m:r>
                      <m:f>
                        <m:fPr>
                          <m:ctrlPr>
                            <a:rPr lang="en-US" sz="2400" b="0" i="1" smtClean="0">
                              <a:latin typeface="Cambria Math"/>
                            </a:rPr>
                          </m:ctrlPr>
                        </m:fPr>
                        <m:num>
                          <m:sSup>
                            <m:sSupPr>
                              <m:ctrlPr>
                                <a:rPr lang="en-US" sz="2400" b="0" i="1" smtClean="0">
                                  <a:latin typeface="Cambria Math"/>
                                </a:rPr>
                              </m:ctrlPr>
                            </m:sSupPr>
                            <m:e>
                              <m:d>
                                <m:dPr>
                                  <m:begChr m:val="["/>
                                  <m:endChr m:val="]"/>
                                  <m:ctrlPr>
                                    <a:rPr lang="en-US" sz="2400" b="0" i="1" smtClean="0">
                                      <a:latin typeface="Cambria Math"/>
                                    </a:rPr>
                                  </m:ctrlPr>
                                </m:dPr>
                                <m:e>
                                  <m:d>
                                    <m:dPr>
                                      <m:ctrlPr>
                                        <a:rPr lang="en-US" sz="2400" b="0" i="1" smtClean="0">
                                          <a:latin typeface="Cambria Math"/>
                                        </a:rPr>
                                      </m:ctrlPr>
                                    </m:dPr>
                                    <m:e>
                                      <m:sSup>
                                        <m:sSupPr>
                                          <m:ctrlPr>
                                            <a:rPr lang="en-US" sz="2400" b="0" i="1" smtClean="0">
                                              <a:latin typeface="Cambria Math"/>
                                            </a:rPr>
                                          </m:ctrlPr>
                                        </m:sSupPr>
                                        <m:e>
                                          <m:r>
                                            <a:rPr lang="en-US" sz="2400" b="0" i="1" smtClean="0">
                                              <a:latin typeface="Cambria Math"/>
                                            </a:rPr>
                                            <m:t>𝑛</m:t>
                                          </m:r>
                                        </m:e>
                                        <m:sup>
                                          <m:r>
                                            <a:rPr lang="en-US" sz="2400" b="0" i="1" smtClean="0">
                                              <a:latin typeface="Cambria Math"/>
                                            </a:rPr>
                                            <m:t>2</m:t>
                                          </m:r>
                                        </m:sup>
                                      </m:sSup>
                                      <m:r>
                                        <a:rPr lang="en-US" sz="2400" b="0" i="1" smtClean="0">
                                          <a:latin typeface="Cambria Math"/>
                                        </a:rPr>
                                        <m:t>−1</m:t>
                                      </m:r>
                                    </m:e>
                                  </m:d>
                                  <m:r>
                                    <a:rPr lang="en-US" sz="2400" b="0" i="1" smtClean="0">
                                      <a:latin typeface="Cambria Math"/>
                                    </a:rPr>
                                    <m:t>/</m:t>
                                  </m:r>
                                  <m:d>
                                    <m:dPr>
                                      <m:ctrlPr>
                                        <a:rPr lang="en-US" sz="2400" b="0" i="1" smtClean="0">
                                          <a:latin typeface="Cambria Math"/>
                                        </a:rPr>
                                      </m:ctrlPr>
                                    </m:dPr>
                                    <m:e>
                                      <m:sSup>
                                        <m:sSupPr>
                                          <m:ctrlPr>
                                            <a:rPr lang="en-US" sz="2400" b="0" i="1" smtClean="0">
                                              <a:latin typeface="Cambria Math"/>
                                            </a:rPr>
                                          </m:ctrlPr>
                                        </m:sSupPr>
                                        <m:e>
                                          <m:r>
                                            <a:rPr lang="en-US" sz="2400" b="0" i="1" smtClean="0">
                                              <a:latin typeface="Cambria Math"/>
                                            </a:rPr>
                                            <m:t>𝑛</m:t>
                                          </m:r>
                                        </m:e>
                                        <m:sup>
                                          <m:r>
                                            <a:rPr lang="en-US" sz="2400" b="0" i="1" smtClean="0">
                                              <a:latin typeface="Cambria Math"/>
                                            </a:rPr>
                                            <m:t>2</m:t>
                                          </m:r>
                                        </m:sup>
                                      </m:sSup>
                                      <m:r>
                                        <a:rPr lang="en-US" sz="2400" b="0" i="1" smtClean="0">
                                          <a:latin typeface="Cambria Math"/>
                                        </a:rPr>
                                        <m:t>+2</m:t>
                                      </m:r>
                                    </m:e>
                                  </m:d>
                                </m:e>
                              </m:d>
                            </m:e>
                            <m:sup>
                              <m:r>
                                <a:rPr lang="en-US" sz="2400" b="0" i="1" smtClean="0">
                                  <a:latin typeface="Cambria Math"/>
                                </a:rPr>
                                <m:t>2</m:t>
                              </m:r>
                            </m:sup>
                          </m:sSup>
                        </m:num>
                        <m:den>
                          <m:r>
                            <a:rPr lang="en-US" sz="2400" b="0" i="1" smtClean="0">
                              <a:latin typeface="Cambria Math"/>
                            </a:rPr>
                            <m:t>𝑑</m:t>
                          </m:r>
                          <m:d>
                            <m:dPr>
                              <m:begChr m:val="["/>
                              <m:endChr m:val="]"/>
                              <m:ctrlPr>
                                <a:rPr lang="en-US" sz="2400" b="0" i="1" smtClean="0">
                                  <a:latin typeface="Cambria Math"/>
                                </a:rPr>
                              </m:ctrlPr>
                            </m:dPr>
                            <m:e>
                              <m:sSup>
                                <m:sSupPr>
                                  <m:ctrlPr>
                                    <a:rPr lang="en-US" sz="2400" b="0" i="1" smtClean="0">
                                      <a:latin typeface="Cambria Math"/>
                                    </a:rPr>
                                  </m:ctrlPr>
                                </m:sSupPr>
                                <m:e>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0.61</m:t>
                                          </m:r>
                                          <m:r>
                                            <a:rPr lang="el-GR" sz="2400" b="0" i="1" smtClean="0">
                                              <a:latin typeface="Cambria Math"/>
                                            </a:rPr>
                                            <m:t>𝜆</m:t>
                                          </m:r>
                                        </m:num>
                                        <m:den>
                                          <m:sSub>
                                            <m:sSubPr>
                                              <m:ctrlPr>
                                                <a:rPr lang="en-US" sz="2400" b="0" i="1" smtClean="0">
                                                  <a:latin typeface="Cambria Math"/>
                                                </a:rPr>
                                              </m:ctrlPr>
                                            </m:sSubPr>
                                            <m:e>
                                              <m:r>
                                                <a:rPr lang="en-US" sz="2400" b="0" i="1" smtClean="0">
                                                  <a:latin typeface="Cambria Math"/>
                                                </a:rPr>
                                                <m:t>𝑛</m:t>
                                              </m:r>
                                            </m:e>
                                            <m:sub>
                                              <m:sSup>
                                                <m:sSupPr>
                                                  <m:ctrlPr>
                                                    <a:rPr lang="en-US" sz="2400" b="0" i="1" smtClean="0">
                                                      <a:latin typeface="Cambria Math"/>
                                                    </a:rPr>
                                                  </m:ctrlPr>
                                                </m:sSupPr>
                                                <m:e>
                                                  <m:r>
                                                    <a:rPr lang="en-US" sz="2400" b="0" i="1" smtClean="0">
                                                      <a:latin typeface="Cambria Math"/>
                                                    </a:rPr>
                                                    <m:t>𝑚</m:t>
                                                  </m:r>
                                                </m:e>
                                                <m:sup>
                                                  <m:r>
                                                    <a:rPr lang="en-US" sz="2400" b="0" i="1" smtClean="0">
                                                      <a:latin typeface="Cambria Math"/>
                                                    </a:rPr>
                                                    <m:t>𝑑</m:t>
                                                  </m:r>
                                                </m:sup>
                                              </m:sSup>
                                            </m:sub>
                                          </m:sSub>
                                        </m:den>
                                      </m:f>
                                    </m:e>
                                  </m:d>
                                </m:e>
                                <m:sup>
                                  <m:r>
                                    <a:rPr lang="en-US" sz="2400" b="0" i="1" smtClean="0">
                                      <a:latin typeface="Cambria Math"/>
                                    </a:rPr>
                                    <m:t>2</m:t>
                                  </m:r>
                                </m:sup>
                              </m:sSup>
                              <m:r>
                                <a:rPr lang="en-US" sz="2400" b="0" i="1" smtClean="0">
                                  <a:latin typeface="Cambria Math"/>
                                </a:rPr>
                                <m:t>−1</m:t>
                              </m:r>
                            </m:e>
                          </m:d>
                          <m:r>
                            <a:rPr lang="en-US" sz="2400" b="0" i="1" smtClean="0">
                              <a:latin typeface="Cambria Math"/>
                            </a:rPr>
                            <m:t>²+</m:t>
                          </m:r>
                          <m:f>
                            <m:fPr>
                              <m:ctrlPr>
                                <a:rPr lang="en-US" sz="2400" b="0" i="1" smtClean="0">
                                  <a:latin typeface="Cambria Math"/>
                                </a:rPr>
                              </m:ctrlPr>
                            </m:fPr>
                            <m:num>
                              <m:sSup>
                                <m:sSupPr>
                                  <m:ctrlPr>
                                    <a:rPr lang="en-US" sz="2400" b="0" i="1" smtClean="0">
                                      <a:latin typeface="Cambria Math"/>
                                    </a:rPr>
                                  </m:ctrlPr>
                                </m:sSupPr>
                                <m:e>
                                  <m:r>
                                    <a:rPr lang="el-GR" sz="2400" b="0" i="1" smtClean="0">
                                      <a:latin typeface="Cambria Math"/>
                                    </a:rPr>
                                    <m:t>𝜆</m:t>
                                  </m:r>
                                </m:e>
                                <m:sup>
                                  <m:r>
                                    <a:rPr lang="el-GR" sz="2400" b="0" i="1" smtClean="0">
                                      <a:latin typeface="Cambria Math"/>
                                    </a:rPr>
                                    <m:t>2</m:t>
                                  </m:r>
                                </m:sup>
                              </m:sSup>
                            </m:num>
                            <m:den>
                              <m:sSubSup>
                                <m:sSubSupPr>
                                  <m:ctrlPr>
                                    <a:rPr lang="en-US" sz="2400" b="0" i="1" smtClean="0">
                                      <a:latin typeface="Cambria Math"/>
                                    </a:rPr>
                                  </m:ctrlPr>
                                </m:sSubSupPr>
                                <m:e>
                                  <m:r>
                                    <a:rPr lang="en-US" sz="2400" b="0" i="1" smtClean="0">
                                      <a:latin typeface="Cambria Math"/>
                                    </a:rPr>
                                    <m:t>𝑛</m:t>
                                  </m:r>
                                  <m:r>
                                    <a:rPr lang="en-US" sz="2400" b="0" i="1" smtClean="0">
                                      <a:latin typeface="Cambria Math"/>
                                    </a:rPr>
                                    <m:t>²</m:t>
                                  </m:r>
                                </m:e>
                                <m:sub>
                                  <m:r>
                                    <a:rPr lang="en-US" sz="2400" b="0" i="1" smtClean="0">
                                      <a:latin typeface="Cambria Math"/>
                                    </a:rPr>
                                    <m:t>𝑚</m:t>
                                  </m:r>
                                </m:sub>
                                <m:sup/>
                              </m:sSubSup>
                              <m:r>
                                <a:rPr lang="en-US" sz="2400" b="0" i="1" smtClean="0">
                                  <a:latin typeface="Cambria Math"/>
                                </a:rPr>
                                <m:t>𝑑𝑎</m:t>
                              </m:r>
                              <m:d>
                                <m:dPr>
                                  <m:begChr m:val="["/>
                                  <m:endChr m:val="]"/>
                                  <m:ctrlPr>
                                    <a:rPr lang="en-US" sz="2400" b="0" i="1" smtClean="0">
                                      <a:latin typeface="Cambria Math"/>
                                    </a:rPr>
                                  </m:ctrlPr>
                                </m:dPr>
                                <m:e>
                                  <m:sSup>
                                    <m:sSupPr>
                                      <m:ctrlPr>
                                        <a:rPr lang="en-US" sz="2400" b="0" i="1" smtClean="0">
                                          <a:latin typeface="Cambria Math"/>
                                        </a:rPr>
                                      </m:ctrlPr>
                                    </m:sSupPr>
                                    <m:e>
                                      <m:d>
                                        <m:dPr>
                                          <m:ctrlPr>
                                            <a:rPr lang="en-US" sz="2400" b="0" i="1" smtClean="0">
                                              <a:latin typeface="Cambria Math"/>
                                            </a:rPr>
                                          </m:ctrlPr>
                                        </m:dPr>
                                        <m:e>
                                          <m:r>
                                            <a:rPr lang="en-US" sz="2400" b="0" i="1" smtClean="0">
                                              <a:latin typeface="Cambria Math"/>
                                            </a:rPr>
                                            <m:t>𝑛</m:t>
                                          </m:r>
                                          <m:r>
                                            <a:rPr lang="en-US" sz="2400" b="0" i="1" smtClean="0">
                                              <a:latin typeface="Cambria Math"/>
                                            </a:rPr>
                                            <m:t>−1</m:t>
                                          </m:r>
                                        </m:e>
                                      </m:d>
                                    </m:e>
                                    <m:sup>
                                      <m:r>
                                        <a:rPr lang="en-US" sz="2400" b="0" i="1" smtClean="0">
                                          <a:latin typeface="Cambria Math"/>
                                        </a:rPr>
                                        <m:t>2</m:t>
                                      </m:r>
                                    </m:sup>
                                  </m:sSup>
                                  <m:r>
                                    <a:rPr lang="en-US" sz="2400" b="0" i="1" smtClean="0">
                                      <a:latin typeface="Cambria Math"/>
                                    </a:rPr>
                                    <m:t>+1/</m:t>
                                  </m:r>
                                  <m:r>
                                    <a:rPr lang="en-US" sz="2400" b="0" i="1" smtClean="0">
                                      <a:latin typeface="Cambria Math"/>
                                    </a:rPr>
                                    <m:t>𝑎</m:t>
                                  </m:r>
                                </m:e>
                              </m:d>
                            </m:den>
                          </m:f>
                        </m:den>
                      </m:f>
                    </m:oMath>
                  </m:oMathPara>
                </a14:m>
                <a:endParaRPr lang="en-US" sz="2400" dirty="0" smtClean="0"/>
              </a:p>
              <a:p>
                <a:pPr marL="0" indent="0">
                  <a:buNone/>
                </a:pPr>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1844824"/>
                <a:ext cx="8229600" cy="2088232"/>
              </a:xfr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55776" y="4509120"/>
                <a:ext cx="4896544" cy="490199"/>
              </a:xfrm>
              <a:prstGeom prst="rect">
                <a:avLst/>
              </a:prstGeom>
              <a:noFill/>
            </p:spPr>
            <p:txBody>
              <a:bodyPr wrap="square" rtlCol="0">
                <a:spAutoFit/>
              </a:bodyPr>
              <a:lstStyle/>
              <a:p>
                <a:r>
                  <a:rPr lang="el-GR" sz="2400" dirty="0" smtClean="0">
                    <a:latin typeface="+mn-lt"/>
                  </a:rPr>
                  <a:t>Όπου</a:t>
                </a:r>
                <a:r>
                  <a:rPr lang="en-US" sz="2400" dirty="0" smtClean="0">
                    <a:latin typeface="+mn-lt"/>
                  </a:rPr>
                  <a:t> </a:t>
                </a:r>
                <a14:m>
                  <m:oMath xmlns:m="http://schemas.openxmlformats.org/officeDocument/2006/math">
                    <m:r>
                      <a:rPr lang="en-US" sz="2400" b="0" i="1" smtClean="0">
                        <a:latin typeface="Cambria Math"/>
                      </a:rPr>
                      <m:t>𝑛</m:t>
                    </m:r>
                    <m:r>
                      <a:rPr lang="en-US" sz="2400" b="0" i="1" smtClean="0">
                        <a:latin typeface="Cambria Math"/>
                      </a:rPr>
                      <m:t>=</m:t>
                    </m:r>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𝑝</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𝑚</m:t>
                        </m:r>
                      </m:sub>
                    </m:sSub>
                  </m:oMath>
                </a14:m>
                <a:r>
                  <a:rPr lang="en-US" sz="2400" dirty="0" smtClean="0">
                    <a:latin typeface="+mn-lt"/>
                  </a:rPr>
                  <a:t> </a:t>
                </a:r>
                <a:r>
                  <a:rPr lang="el-GR" sz="2400" dirty="0" smtClean="0">
                    <a:latin typeface="+mn-lt"/>
                  </a:rPr>
                  <a:t>και </a:t>
                </a:r>
                <a14:m>
                  <m:oMath xmlns:m="http://schemas.openxmlformats.org/officeDocument/2006/math">
                    <m:r>
                      <a:rPr lang="en-US" sz="2400" b="0" i="1" smtClean="0">
                        <a:latin typeface="Cambria Math"/>
                      </a:rPr>
                      <m:t>𝑎</m:t>
                    </m:r>
                    <m:r>
                      <a:rPr lang="en-US" sz="2400" b="0" i="1" smtClean="0">
                        <a:latin typeface="Cambria Math"/>
                      </a:rPr>
                      <m:t>=</m:t>
                    </m:r>
                    <m:r>
                      <a:rPr lang="el-GR" sz="2400" b="0" i="1" smtClean="0">
                        <a:latin typeface="Cambria Math"/>
                      </a:rPr>
                      <m:t>𝜋</m:t>
                    </m:r>
                    <m:r>
                      <a:rPr lang="en-US" sz="2400" b="0" i="1" smtClean="0">
                        <a:latin typeface="Cambria Math"/>
                      </a:rPr>
                      <m:t>𝑑</m:t>
                    </m:r>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𝑚</m:t>
                        </m:r>
                      </m:sub>
                    </m:sSub>
                    <m:r>
                      <a:rPr lang="en-US" sz="2400" b="0" i="1" smtClean="0">
                        <a:latin typeface="Cambria Math"/>
                      </a:rPr>
                      <m:t>/</m:t>
                    </m:r>
                    <m:r>
                      <a:rPr lang="el-GR" sz="2400" b="0" i="1" smtClean="0">
                        <a:latin typeface="Cambria Math"/>
                      </a:rPr>
                      <m:t>𝜆</m:t>
                    </m:r>
                  </m:oMath>
                </a14:m>
                <a:endParaRPr lang="el-GR" sz="2400"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55776" y="4509120"/>
                <a:ext cx="4896544" cy="490199"/>
              </a:xfrm>
              <a:prstGeom prst="rect">
                <a:avLst/>
              </a:prstGeom>
              <a:blipFill rotWithShape="1">
                <a:blip r:embed="rId3"/>
                <a:stretch>
                  <a:fillRect l="-1868" t="-8750" b="-23750"/>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6" name="Rectangle 5"/>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224520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400" dirty="0">
                <a:solidFill>
                  <a:prstClr val="black"/>
                </a:solidFill>
              </a:rPr>
              <a:t>Σχετικός δείκτης διάθλασης και σκέδαση </a:t>
            </a:r>
            <a:r>
              <a:rPr lang="el-GR" sz="2400" b="0" dirty="0" smtClean="0">
                <a:solidFill>
                  <a:prstClr val="black"/>
                </a:solidFill>
              </a:rPr>
              <a:t>(</a:t>
            </a:r>
            <a:r>
              <a:rPr lang="en-US" sz="2400" b="0" dirty="0" smtClean="0">
                <a:solidFill>
                  <a:prstClr val="black"/>
                </a:solidFill>
              </a:rPr>
              <a:t>2</a:t>
            </a:r>
            <a:r>
              <a:rPr lang="el-GR" sz="2400" b="0" dirty="0" smtClean="0">
                <a:solidFill>
                  <a:prstClr val="black"/>
                </a:solidFill>
              </a:rPr>
              <a:t> </a:t>
            </a:r>
            <a:r>
              <a:rPr lang="el-GR" sz="2400" b="0" dirty="0">
                <a:solidFill>
                  <a:prstClr val="black"/>
                </a:solidFill>
              </a:rPr>
              <a:t>από 2)</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spcAft>
                    <a:spcPts val="1200"/>
                  </a:spcAft>
                  <a:buNone/>
                </a:pPr>
                <a:r>
                  <a:rPr lang="el-GR" sz="2400" dirty="0" smtClean="0"/>
                  <a:t>Η σκέδαση μειώνεται όσο ο σχετικός δείκτης διάθλασης τείνει στην μονάδα δηλ. </a:t>
                </a:r>
                <a14:m>
                  <m:oMath xmlns:m="http://schemas.openxmlformats.org/officeDocument/2006/math">
                    <m:sSub>
                      <m:sSubPr>
                        <m:ctrlPr>
                          <a:rPr lang="el-GR" sz="2400" i="1" smtClean="0">
                            <a:latin typeface="Cambria Math"/>
                          </a:rPr>
                        </m:ctrlPr>
                      </m:sSubPr>
                      <m:e>
                        <m:r>
                          <a:rPr lang="en-US" sz="2400" b="0" i="1" smtClean="0">
                            <a:latin typeface="Cambria Math"/>
                          </a:rPr>
                          <m:t>𝑛</m:t>
                        </m:r>
                      </m:e>
                      <m:sub>
                        <m:r>
                          <a:rPr lang="en-US" sz="2400" b="0" i="1" smtClean="0">
                            <a:latin typeface="Cambria Math"/>
                          </a:rPr>
                          <m:t>𝑝</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𝑚</m:t>
                        </m:r>
                      </m:sub>
                    </m:sSub>
                    <m:r>
                      <a:rPr lang="en-US" sz="2400" b="0" i="1" smtClean="0">
                        <a:latin typeface="Cambria Math"/>
                        <a:ea typeface="Cambria Math"/>
                      </a:rPr>
                      <m:t>→1</m:t>
                    </m:r>
                  </m:oMath>
                </a14:m>
                <a:r>
                  <a:rPr lang="en-US" sz="2400" dirty="0" smtClean="0"/>
                  <a:t> </a:t>
                </a:r>
                <a:r>
                  <a:rPr lang="el-GR" sz="2400" dirty="0" smtClean="0"/>
                  <a:t>ή </a:t>
                </a:r>
                <a14:m>
                  <m:oMath xmlns:m="http://schemas.openxmlformats.org/officeDocument/2006/math">
                    <m:sSub>
                      <m:sSubPr>
                        <m:ctrlPr>
                          <a:rPr lang="el-GR" sz="2400" i="1" smtClean="0">
                            <a:latin typeface="Cambria Math"/>
                          </a:rPr>
                        </m:ctrlPr>
                      </m:sSubPr>
                      <m:e>
                        <m:r>
                          <a:rPr lang="en-US" sz="2400" b="0" i="1" smtClean="0">
                            <a:latin typeface="Cambria Math"/>
                          </a:rPr>
                          <m:t>𝑛</m:t>
                        </m:r>
                      </m:e>
                      <m:sub>
                        <m:r>
                          <a:rPr lang="en-US" sz="2400" b="0" i="1" smtClean="0">
                            <a:latin typeface="Cambria Math"/>
                          </a:rPr>
                          <m:t>𝑝</m:t>
                        </m:r>
                      </m:sub>
                    </m:sSub>
                    <m:r>
                      <a:rPr lang="el-GR" sz="2400" i="1" smtClean="0">
                        <a:latin typeface="Cambria Math"/>
                        <a:ea typeface="Cambria Math"/>
                      </a:rPr>
                      <m:t>→</m:t>
                    </m:r>
                    <m:sSub>
                      <m:sSubPr>
                        <m:ctrlPr>
                          <a:rPr lang="el-GR" sz="2400" i="1" smtClean="0">
                            <a:latin typeface="Cambria Math"/>
                            <a:ea typeface="Cambria Math"/>
                          </a:rPr>
                        </m:ctrlPr>
                      </m:sSubPr>
                      <m:e>
                        <m:r>
                          <a:rPr lang="en-US" sz="2400" b="0" i="1" smtClean="0">
                            <a:latin typeface="Cambria Math"/>
                            <a:ea typeface="Cambria Math"/>
                          </a:rPr>
                          <m:t>𝑛</m:t>
                        </m:r>
                      </m:e>
                      <m:sub>
                        <m:r>
                          <a:rPr lang="en-US" sz="2400" b="0" i="1" smtClean="0">
                            <a:latin typeface="Cambria Math"/>
                            <a:ea typeface="Cambria Math"/>
                          </a:rPr>
                          <m:t>𝑚</m:t>
                        </m:r>
                      </m:sub>
                    </m:sSub>
                  </m:oMath>
                </a14:m>
                <a:endParaRPr lang="en-US" sz="2400" dirty="0" smtClean="0"/>
              </a:p>
              <a:p>
                <a:pPr marL="0" indent="0">
                  <a:spcBef>
                    <a:spcPts val="2400"/>
                  </a:spcBef>
                  <a:buNone/>
                </a:pPr>
                <a14:m>
                  <m:oMathPara xmlns:m="http://schemas.openxmlformats.org/officeDocument/2006/math">
                    <m:oMathParaPr>
                      <m:jc m:val="left"/>
                    </m:oMathParaPr>
                    <m:oMath xmlns:m="http://schemas.openxmlformats.org/officeDocument/2006/math">
                      <m:r>
                        <a:rPr lang="en-US" sz="2400" b="0" i="1" smtClean="0">
                          <a:latin typeface="Cambria Math"/>
                        </a:rPr>
                        <m:t>𝑆</m:t>
                      </m:r>
                      <m:r>
                        <a:rPr lang="en-US" sz="2400" b="0" i="1" smtClean="0">
                          <a:latin typeface="Cambria Math"/>
                        </a:rPr>
                        <m:t>=9</m:t>
                      </m:r>
                      <m:d>
                        <m:dPr>
                          <m:begChr m:val="["/>
                          <m:endChr m:val="]"/>
                          <m:ctrlPr>
                            <a:rPr lang="en-US" sz="2400" b="0" i="1" smtClean="0">
                              <a:latin typeface="Cambria Math"/>
                            </a:rPr>
                          </m:ctrlPr>
                        </m:dPr>
                        <m:e>
                          <m:f>
                            <m:fPr>
                              <m:ctrlPr>
                                <a:rPr lang="en-US" sz="2400" b="0" i="1" smtClean="0">
                                  <a:latin typeface="Cambria Math"/>
                                </a:rPr>
                              </m:ctrlPr>
                            </m:fPr>
                            <m:num>
                              <m:sSup>
                                <m:sSupPr>
                                  <m:ctrlPr>
                                    <a:rPr lang="en-US" sz="2400" b="0" i="1" smtClean="0">
                                      <a:latin typeface="Cambria Math"/>
                                    </a:rPr>
                                  </m:ctrlPr>
                                </m:sSupPr>
                                <m:e>
                                  <m:d>
                                    <m:dPr>
                                      <m:ctrlPr>
                                        <a:rPr lang="en-US" sz="2400" b="0" i="1" smtClean="0">
                                          <a:latin typeface="Cambria Math"/>
                                        </a:rPr>
                                      </m:ctrlPr>
                                    </m:dPr>
                                    <m:e>
                                      <m:sSup>
                                        <m:sSupPr>
                                          <m:ctrlPr>
                                            <a:rPr lang="en-US" sz="2400" b="0" i="1" smtClean="0">
                                              <a:latin typeface="Cambria Math"/>
                                            </a:rPr>
                                          </m:ctrlPr>
                                        </m:sSupPr>
                                        <m:e>
                                          <m:r>
                                            <a:rPr lang="en-US" sz="2400" b="0" i="1" smtClean="0">
                                              <a:latin typeface="Cambria Math"/>
                                            </a:rPr>
                                            <m:t>𝑛</m:t>
                                          </m:r>
                                        </m:e>
                                        <m:sup>
                                          <m:r>
                                            <a:rPr lang="en-US" sz="2400" b="0" i="1" smtClean="0">
                                              <a:latin typeface="Cambria Math"/>
                                            </a:rPr>
                                            <m:t>2</m:t>
                                          </m:r>
                                        </m:sup>
                                      </m:sSup>
                                      <m:r>
                                        <a:rPr lang="en-US" sz="2400" b="0" i="1" smtClean="0">
                                          <a:latin typeface="Cambria Math"/>
                                        </a:rPr>
                                        <m:t>−1</m:t>
                                      </m:r>
                                    </m:e>
                                  </m:d>
                                </m:e>
                                <m:sup>
                                  <m:r>
                                    <a:rPr lang="en-US" sz="2400" b="0" i="1" smtClean="0">
                                      <a:latin typeface="Cambria Math"/>
                                    </a:rPr>
                                    <m:t>2</m:t>
                                  </m:r>
                                </m:sup>
                              </m:sSup>
                            </m:num>
                            <m:den>
                              <m:sSup>
                                <m:sSupPr>
                                  <m:ctrlPr>
                                    <a:rPr lang="en-US" sz="2400" b="0" i="1" smtClean="0">
                                      <a:latin typeface="Cambria Math"/>
                                    </a:rPr>
                                  </m:ctrlPr>
                                </m:sSupPr>
                                <m:e>
                                  <m:r>
                                    <a:rPr lang="en-US" sz="2400" b="0" i="1" smtClean="0">
                                      <a:latin typeface="Cambria Math"/>
                                    </a:rPr>
                                    <m:t>𝑛</m:t>
                                  </m:r>
                                </m:e>
                                <m:sup>
                                  <m:r>
                                    <a:rPr lang="en-US" sz="2400" b="0" i="1" smtClean="0">
                                      <a:latin typeface="Cambria Math"/>
                                    </a:rPr>
                                    <m:t>2</m:t>
                                  </m:r>
                                </m:sup>
                              </m:sSup>
                              <m:r>
                                <a:rPr lang="en-US" sz="2400" b="0" i="1" smtClean="0">
                                  <a:latin typeface="Cambria Math"/>
                                </a:rPr>
                                <m:t>+2</m:t>
                              </m:r>
                            </m:den>
                          </m:f>
                        </m:e>
                      </m:d>
                      <m:r>
                        <a:rPr lang="en-US" sz="2400" b="0" i="1" smtClean="0">
                          <a:latin typeface="Cambria Math"/>
                        </a:rPr>
                        <m:t> </m:t>
                      </m:r>
                      <m:d>
                        <m:dPr>
                          <m:begChr m:val="["/>
                          <m:endChr m:val="]"/>
                          <m:ctrlPr>
                            <a:rPr lang="en-US" sz="2400" b="0" i="1" smtClean="0">
                              <a:latin typeface="Cambria Math"/>
                            </a:rPr>
                          </m:ctrlPr>
                        </m:dPr>
                        <m:e>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a:rPr>
                                    <m:t>𝑑</m:t>
                                  </m:r>
                                </m:e>
                                <m:sup>
                                  <m:r>
                                    <a:rPr lang="en-US" sz="2400" b="0" i="1" smtClean="0">
                                      <a:latin typeface="Cambria Math"/>
                                    </a:rPr>
                                    <m:t>3</m:t>
                                  </m:r>
                                </m:sup>
                              </m:sSup>
                            </m:num>
                            <m:den>
                              <m:sSup>
                                <m:sSupPr>
                                  <m:ctrlPr>
                                    <a:rPr lang="en-US" sz="2400" b="0" i="1" smtClean="0">
                                      <a:latin typeface="Cambria Math"/>
                                    </a:rPr>
                                  </m:ctrlPr>
                                </m:sSupPr>
                                <m:e>
                                  <m:d>
                                    <m:dPr>
                                      <m:ctrlPr>
                                        <a:rPr lang="en-US" sz="2400" b="0" i="1" smtClean="0">
                                          <a:latin typeface="Cambria Math"/>
                                        </a:rPr>
                                      </m:ctrlPr>
                                    </m:dPr>
                                    <m:e>
                                      <m:r>
                                        <a:rPr lang="el-GR" sz="2400" b="0" i="1" smtClean="0">
                                          <a:latin typeface="Cambria Math"/>
                                        </a:rPr>
                                        <m:t>𝜆</m:t>
                                      </m:r>
                                      <m:r>
                                        <a:rPr lang="el-GR" sz="2400" b="0" i="1" smtClean="0">
                                          <a:latin typeface="Cambria Math"/>
                                        </a:rPr>
                                        <m:t>/</m:t>
                                      </m:r>
                                      <m:sSub>
                                        <m:sSubPr>
                                          <m:ctrlPr>
                                            <a:rPr lang="el-GR" sz="2400" b="0" i="1" smtClean="0">
                                              <a:latin typeface="Cambria Math"/>
                                            </a:rPr>
                                          </m:ctrlPr>
                                        </m:sSubPr>
                                        <m:e>
                                          <m:r>
                                            <a:rPr lang="en-US" sz="2400" b="0" i="1" smtClean="0">
                                              <a:latin typeface="Cambria Math"/>
                                            </a:rPr>
                                            <m:t>𝑛</m:t>
                                          </m:r>
                                        </m:e>
                                        <m:sub>
                                          <m:r>
                                            <a:rPr lang="en-US" sz="2400" b="0" i="1" smtClean="0">
                                              <a:latin typeface="Cambria Math"/>
                                            </a:rPr>
                                            <m:t>𝑚</m:t>
                                          </m:r>
                                        </m:sub>
                                      </m:sSub>
                                    </m:e>
                                  </m:d>
                                </m:e>
                                <m:sup>
                                  <m:r>
                                    <a:rPr lang="en-US" sz="2400" b="0" i="1" smtClean="0">
                                      <a:latin typeface="Cambria Math"/>
                                    </a:rPr>
                                    <m:t>4</m:t>
                                  </m:r>
                                </m:sup>
                              </m:sSup>
                            </m:den>
                          </m:f>
                        </m:e>
                      </m:d>
                    </m:oMath>
                  </m:oMathPara>
                </a14:m>
                <a:endParaRPr lang="el-GR" sz="2400" dirty="0" smtClean="0"/>
              </a:p>
              <a:p>
                <a:pPr marL="0" indent="0">
                  <a:spcBef>
                    <a:spcPts val="2400"/>
                  </a:spcBef>
                  <a:buNone/>
                </a:pPr>
                <a14:m>
                  <m:oMathPara xmlns:m="http://schemas.openxmlformats.org/officeDocument/2006/math">
                    <m:oMathParaPr>
                      <m:jc m:val="left"/>
                    </m:oMathParaPr>
                    <m:oMath xmlns:m="http://schemas.openxmlformats.org/officeDocument/2006/math">
                      <m:d>
                        <m:dPr>
                          <m:ctrlPr>
                            <a:rPr lang="en-US" sz="2400" i="1" smtClean="0">
                              <a:latin typeface="Cambria Math"/>
                            </a:rPr>
                          </m:ctrlPr>
                        </m:dPr>
                        <m:e>
                          <m:r>
                            <a:rPr lang="en-US" sz="2400" b="0" i="1" smtClean="0">
                              <a:latin typeface="Cambria Math"/>
                            </a:rPr>
                            <m:t>𝑑</m:t>
                          </m:r>
                          <m:r>
                            <a:rPr lang="en-US" sz="2400" b="0" i="1" smtClean="0">
                              <a:latin typeface="Cambria Math"/>
                            </a:rPr>
                            <m:t>/</m:t>
                          </m:r>
                          <m:r>
                            <a:rPr lang="el-GR" sz="2400" b="0" i="1" smtClean="0">
                              <a:latin typeface="Cambria Math"/>
                            </a:rPr>
                            <m:t>𝜆</m:t>
                          </m:r>
                        </m:e>
                      </m:d>
                      <m:r>
                        <a:rPr lang="en-US" sz="2400" i="1" smtClean="0">
                          <a:latin typeface="Cambria Math"/>
                          <a:ea typeface="Cambria Math"/>
                        </a:rPr>
                        <m:t>≪</m:t>
                      </m:r>
                      <m:r>
                        <a:rPr lang="el-GR" sz="2400" b="0" i="1" smtClean="0">
                          <a:latin typeface="Cambria Math"/>
                          <a:ea typeface="Cambria Math"/>
                        </a:rPr>
                        <m:t>1</m:t>
                      </m:r>
                    </m:oMath>
                  </m:oMathPara>
                </a14:m>
                <a:endParaRPr lang="el-GR" sz="2400" dirty="0" smtClean="0"/>
              </a:p>
              <a:p>
                <a:pPr marL="0" indent="0">
                  <a:spcBef>
                    <a:spcPts val="2400"/>
                  </a:spcBef>
                  <a:buNone/>
                </a:pPr>
                <a:r>
                  <a:rPr lang="el-GR" sz="2400" dirty="0"/>
                  <a:t>κ</a:t>
                </a:r>
                <a:r>
                  <a:rPr lang="el-GR" sz="2400" dirty="0" smtClean="0"/>
                  <a:t>αι</a:t>
                </a:r>
              </a:p>
              <a:p>
                <a:pPr marL="0" lvl="0" indent="0">
                  <a:spcBef>
                    <a:spcPts val="2400"/>
                  </a:spcBef>
                  <a:buNone/>
                </a:pPr>
                <a14:m>
                  <m:oMathPara xmlns:m="http://schemas.openxmlformats.org/officeDocument/2006/math">
                    <m:oMathParaPr>
                      <m:jc m:val="left"/>
                    </m:oMathParaPr>
                    <m:oMath xmlns:m="http://schemas.openxmlformats.org/officeDocument/2006/math">
                      <m:r>
                        <a:rPr lang="en-US" sz="2400" i="1">
                          <a:solidFill>
                            <a:prstClr val="black"/>
                          </a:solidFill>
                          <a:latin typeface="Cambria Math"/>
                        </a:rPr>
                        <m:t>𝑆</m:t>
                      </m:r>
                      <m:r>
                        <a:rPr lang="en-US" sz="2400" i="1">
                          <a:solidFill>
                            <a:prstClr val="black"/>
                          </a:solidFill>
                          <a:latin typeface="Cambria Math"/>
                        </a:rPr>
                        <m:t>=9</m:t>
                      </m:r>
                      <m:d>
                        <m:dPr>
                          <m:begChr m:val="["/>
                          <m:endChr m:val="]"/>
                          <m:ctrlPr>
                            <a:rPr lang="en-US" sz="2400" i="1">
                              <a:solidFill>
                                <a:prstClr val="black"/>
                              </a:solidFill>
                              <a:latin typeface="Cambria Math"/>
                            </a:rPr>
                          </m:ctrlPr>
                        </m:dPr>
                        <m:e>
                          <m:f>
                            <m:fPr>
                              <m:ctrlPr>
                                <a:rPr lang="en-US" sz="2400" i="1">
                                  <a:solidFill>
                                    <a:prstClr val="black"/>
                                  </a:solidFill>
                                  <a:latin typeface="Cambria Math"/>
                                </a:rPr>
                              </m:ctrlPr>
                            </m:fPr>
                            <m:num>
                              <m:sSup>
                                <m:sSupPr>
                                  <m:ctrlPr>
                                    <a:rPr lang="en-US" sz="2400" i="1">
                                      <a:solidFill>
                                        <a:prstClr val="black"/>
                                      </a:solidFill>
                                      <a:latin typeface="Cambria Math"/>
                                    </a:rPr>
                                  </m:ctrlPr>
                                </m:sSupPr>
                                <m:e>
                                  <m:d>
                                    <m:dPr>
                                      <m:ctrlPr>
                                        <a:rPr lang="en-US" sz="2400" i="1">
                                          <a:solidFill>
                                            <a:prstClr val="black"/>
                                          </a:solidFill>
                                          <a:latin typeface="Cambria Math"/>
                                        </a:rPr>
                                      </m:ctrlPr>
                                    </m:dPr>
                                    <m:e>
                                      <m:sSup>
                                        <m:sSupPr>
                                          <m:ctrlPr>
                                            <a:rPr lang="en-US" sz="2400" i="1">
                                              <a:solidFill>
                                                <a:prstClr val="black"/>
                                              </a:solidFill>
                                              <a:latin typeface="Cambria Math"/>
                                            </a:rPr>
                                          </m:ctrlPr>
                                        </m:sSupPr>
                                        <m:e>
                                          <m:r>
                                            <a:rPr lang="en-US" sz="2400" i="1">
                                              <a:solidFill>
                                                <a:prstClr val="black"/>
                                              </a:solidFill>
                                              <a:latin typeface="Cambria Math"/>
                                            </a:rPr>
                                            <m:t>𝑛</m:t>
                                          </m:r>
                                        </m:e>
                                        <m:sup>
                                          <m:r>
                                            <a:rPr lang="en-US" sz="2400" i="1">
                                              <a:solidFill>
                                                <a:prstClr val="black"/>
                                              </a:solidFill>
                                              <a:latin typeface="Cambria Math"/>
                                            </a:rPr>
                                            <m:t>2</m:t>
                                          </m:r>
                                        </m:sup>
                                      </m:sSup>
                                      <m:r>
                                        <a:rPr lang="en-US" sz="2400" i="1">
                                          <a:solidFill>
                                            <a:prstClr val="black"/>
                                          </a:solidFill>
                                          <a:latin typeface="Cambria Math"/>
                                        </a:rPr>
                                        <m:t>−1</m:t>
                                      </m:r>
                                    </m:e>
                                  </m:d>
                                </m:e>
                                <m:sup>
                                  <m:r>
                                    <a:rPr lang="en-US" sz="2400" i="1">
                                      <a:solidFill>
                                        <a:prstClr val="black"/>
                                      </a:solidFill>
                                      <a:latin typeface="Cambria Math"/>
                                    </a:rPr>
                                    <m:t>2</m:t>
                                  </m:r>
                                </m:sup>
                              </m:sSup>
                            </m:num>
                            <m:den>
                              <m:sSup>
                                <m:sSupPr>
                                  <m:ctrlPr>
                                    <a:rPr lang="en-US" sz="2400" i="1">
                                      <a:solidFill>
                                        <a:prstClr val="black"/>
                                      </a:solidFill>
                                      <a:latin typeface="Cambria Math"/>
                                    </a:rPr>
                                  </m:ctrlPr>
                                </m:sSupPr>
                                <m:e>
                                  <m:r>
                                    <a:rPr lang="en-US" sz="2400" i="1">
                                      <a:solidFill>
                                        <a:prstClr val="black"/>
                                      </a:solidFill>
                                      <a:latin typeface="Cambria Math"/>
                                    </a:rPr>
                                    <m:t>𝑛</m:t>
                                  </m:r>
                                </m:e>
                                <m:sup>
                                  <m:r>
                                    <a:rPr lang="en-US" sz="2400" i="1">
                                      <a:solidFill>
                                        <a:prstClr val="black"/>
                                      </a:solidFill>
                                      <a:latin typeface="Cambria Math"/>
                                    </a:rPr>
                                    <m:t>2</m:t>
                                  </m:r>
                                </m:sup>
                              </m:sSup>
                              <m:r>
                                <a:rPr lang="en-US" sz="2400" i="1">
                                  <a:solidFill>
                                    <a:prstClr val="black"/>
                                  </a:solidFill>
                                  <a:latin typeface="Cambria Math"/>
                                </a:rPr>
                                <m:t>+2</m:t>
                              </m:r>
                            </m:den>
                          </m:f>
                        </m:e>
                      </m:d>
                      <m:r>
                        <a:rPr lang="en-US" sz="2400" i="1">
                          <a:solidFill>
                            <a:prstClr val="black"/>
                          </a:solidFill>
                          <a:latin typeface="Cambria Math"/>
                        </a:rPr>
                        <m:t> </m:t>
                      </m:r>
                      <m:d>
                        <m:dPr>
                          <m:begChr m:val="["/>
                          <m:endChr m:val="]"/>
                          <m:ctrlPr>
                            <a:rPr lang="en-US" sz="2400" i="1">
                              <a:solidFill>
                                <a:prstClr val="black"/>
                              </a:solidFill>
                              <a:latin typeface="Cambria Math"/>
                            </a:rPr>
                          </m:ctrlPr>
                        </m:dPr>
                        <m:e>
                          <m:f>
                            <m:fPr>
                              <m:ctrlPr>
                                <a:rPr lang="en-US" sz="2400" i="1">
                                  <a:solidFill>
                                    <a:prstClr val="black"/>
                                  </a:solidFill>
                                  <a:latin typeface="Cambria Math"/>
                                </a:rPr>
                              </m:ctrlPr>
                            </m:fPr>
                            <m:num>
                              <m:r>
                                <a:rPr lang="en-US" sz="2400" b="0" i="1" smtClean="0">
                                  <a:solidFill>
                                    <a:prstClr val="black"/>
                                  </a:solidFill>
                                  <a:latin typeface="Cambria Math"/>
                                </a:rPr>
                                <m:t>𝑑</m:t>
                              </m:r>
                            </m:num>
                            <m:den>
                              <m:sSup>
                                <m:sSupPr>
                                  <m:ctrlPr>
                                    <a:rPr lang="en-US" sz="2400" i="1">
                                      <a:solidFill>
                                        <a:prstClr val="black"/>
                                      </a:solidFill>
                                      <a:latin typeface="Cambria Math"/>
                                    </a:rPr>
                                  </m:ctrlPr>
                                </m:sSupPr>
                                <m:e>
                                  <m:d>
                                    <m:dPr>
                                      <m:ctrlPr>
                                        <a:rPr lang="en-US" sz="2400" i="1">
                                          <a:solidFill>
                                            <a:prstClr val="black"/>
                                          </a:solidFill>
                                          <a:latin typeface="Cambria Math"/>
                                        </a:rPr>
                                      </m:ctrlPr>
                                    </m:dPr>
                                    <m:e>
                                      <m:r>
                                        <a:rPr lang="el-GR" sz="2400" i="1">
                                          <a:solidFill>
                                            <a:prstClr val="black"/>
                                          </a:solidFill>
                                          <a:latin typeface="Cambria Math"/>
                                        </a:rPr>
                                        <m:t>𝜆</m:t>
                                      </m:r>
                                      <m:r>
                                        <a:rPr lang="el-GR" sz="2400" i="1">
                                          <a:solidFill>
                                            <a:prstClr val="black"/>
                                          </a:solidFill>
                                          <a:latin typeface="Cambria Math"/>
                                        </a:rPr>
                                        <m:t>/</m:t>
                                      </m:r>
                                      <m:sSub>
                                        <m:sSubPr>
                                          <m:ctrlPr>
                                            <a:rPr lang="el-GR" sz="2400" i="1">
                                              <a:solidFill>
                                                <a:prstClr val="black"/>
                                              </a:solidFill>
                                              <a:latin typeface="Cambria Math"/>
                                            </a:rPr>
                                          </m:ctrlPr>
                                        </m:sSubPr>
                                        <m:e>
                                          <m:r>
                                            <a:rPr lang="en-US" sz="2400" i="1">
                                              <a:solidFill>
                                                <a:prstClr val="black"/>
                                              </a:solidFill>
                                              <a:latin typeface="Cambria Math"/>
                                            </a:rPr>
                                            <m:t>𝑛</m:t>
                                          </m:r>
                                        </m:e>
                                        <m:sub>
                                          <m:r>
                                            <a:rPr lang="en-US" sz="2400" i="1">
                                              <a:solidFill>
                                                <a:prstClr val="black"/>
                                              </a:solidFill>
                                              <a:latin typeface="Cambria Math"/>
                                            </a:rPr>
                                            <m:t>𝑚</m:t>
                                          </m:r>
                                        </m:sub>
                                      </m:sSub>
                                    </m:e>
                                  </m:d>
                                </m:e>
                                <m:sup>
                                  <m:r>
                                    <a:rPr lang="en-US" sz="2400" b="0" i="1" smtClean="0">
                                      <a:solidFill>
                                        <a:prstClr val="black"/>
                                      </a:solidFill>
                                      <a:latin typeface="Cambria Math"/>
                                    </a:rPr>
                                    <m:t>2</m:t>
                                  </m:r>
                                </m:sup>
                              </m:sSup>
                            </m:den>
                          </m:f>
                        </m:e>
                      </m:d>
                    </m:oMath>
                  </m:oMathPara>
                </a14:m>
                <a:endParaRPr lang="en-US" sz="2400" dirty="0" smtClean="0">
                  <a:solidFill>
                    <a:prstClr val="black"/>
                  </a:solidFill>
                </a:endParaRPr>
              </a:p>
              <a:p>
                <a:pPr marL="0" lvl="0" indent="0">
                  <a:spcBef>
                    <a:spcPts val="2400"/>
                  </a:spcBef>
                  <a:buNone/>
                </a:pPr>
                <a14:m>
                  <m:oMath xmlns:m="http://schemas.openxmlformats.org/officeDocument/2006/math">
                    <m:r>
                      <a:rPr lang="en-US" sz="2400" b="0" i="1" smtClean="0">
                        <a:solidFill>
                          <a:prstClr val="black"/>
                        </a:solidFill>
                        <a:latin typeface="Cambria Math"/>
                      </a:rPr>
                      <m:t>𝑑</m:t>
                    </m:r>
                    <m:r>
                      <a:rPr lang="en-US" sz="2400" b="0" i="1" smtClean="0">
                        <a:solidFill>
                          <a:prstClr val="black"/>
                        </a:solidFill>
                        <a:latin typeface="Cambria Math"/>
                        <a:ea typeface="Cambria Math"/>
                      </a:rPr>
                      <m:t>≈</m:t>
                    </m:r>
                    <m:r>
                      <a:rPr lang="el-GR" sz="2400" b="0" i="1" smtClean="0">
                        <a:solidFill>
                          <a:prstClr val="black"/>
                        </a:solidFill>
                        <a:latin typeface="Cambria Math"/>
                        <a:ea typeface="Cambria Math"/>
                      </a:rPr>
                      <m:t>𝜆</m:t>
                    </m:r>
                  </m:oMath>
                </a14:m>
                <a:r>
                  <a:rPr lang="en-US" sz="2400" dirty="0" smtClean="0">
                    <a:solidFill>
                      <a:prstClr val="black"/>
                    </a:solidFill>
                  </a:rPr>
                  <a:t> </a:t>
                </a:r>
                <a:r>
                  <a:rPr lang="el-GR" sz="2400" dirty="0" smtClean="0">
                    <a:solidFill>
                      <a:prstClr val="black"/>
                    </a:solidFill>
                  </a:rPr>
                  <a:t>, </a:t>
                </a:r>
                <a:r>
                  <a:rPr lang="en-US" sz="2400" dirty="0" smtClean="0">
                    <a:solidFill>
                      <a:prstClr val="black"/>
                    </a:solidFill>
                  </a:rPr>
                  <a:t>  </a:t>
                </a:r>
                <a14:m>
                  <m:oMath xmlns:m="http://schemas.openxmlformats.org/officeDocument/2006/math">
                    <m:sSub>
                      <m:sSubPr>
                        <m:ctrlPr>
                          <a:rPr lang="el-GR" sz="2400" i="1" smtClean="0">
                            <a:solidFill>
                              <a:prstClr val="black"/>
                            </a:solidFill>
                            <a:latin typeface="Cambria Math"/>
                          </a:rPr>
                        </m:ctrlPr>
                      </m:sSubPr>
                      <m:e>
                        <m:r>
                          <a:rPr lang="en-US" sz="2400" b="0" i="1" smtClean="0">
                            <a:solidFill>
                              <a:prstClr val="black"/>
                            </a:solidFill>
                            <a:latin typeface="Cambria Math"/>
                          </a:rPr>
                          <m:t>𝑛</m:t>
                        </m:r>
                      </m:e>
                      <m:sub>
                        <m:r>
                          <a:rPr lang="en-US" sz="2400" b="0" i="1" smtClean="0">
                            <a:solidFill>
                              <a:prstClr val="black"/>
                            </a:solidFill>
                            <a:latin typeface="Cambria Math"/>
                          </a:rPr>
                          <m:t>𝑝</m:t>
                        </m:r>
                      </m:sub>
                    </m:sSub>
                    <m:r>
                      <a:rPr lang="en-US" sz="2400" b="0" i="1" smtClean="0">
                        <a:solidFill>
                          <a:prstClr val="black"/>
                        </a:solidFill>
                        <a:latin typeface="Cambria Math"/>
                      </a:rPr>
                      <m:t>/</m:t>
                    </m:r>
                    <m:sSub>
                      <m:sSubPr>
                        <m:ctrlPr>
                          <a:rPr lang="en-US" sz="2400" b="0" i="1" smtClean="0">
                            <a:solidFill>
                              <a:prstClr val="black"/>
                            </a:solidFill>
                            <a:latin typeface="Cambria Math"/>
                          </a:rPr>
                        </m:ctrlPr>
                      </m:sSubPr>
                      <m:e>
                        <m:r>
                          <a:rPr lang="en-US" sz="2400" b="0" i="1" smtClean="0">
                            <a:solidFill>
                              <a:prstClr val="black"/>
                            </a:solidFill>
                            <a:latin typeface="Cambria Math"/>
                          </a:rPr>
                          <m:t>𝑛</m:t>
                        </m:r>
                      </m:e>
                      <m:sub>
                        <m:r>
                          <a:rPr lang="en-US" sz="2400" b="0" i="1" smtClean="0">
                            <a:solidFill>
                              <a:prstClr val="black"/>
                            </a:solidFill>
                            <a:latin typeface="Cambria Math"/>
                          </a:rPr>
                          <m:t>𝑚</m:t>
                        </m:r>
                      </m:sub>
                    </m:sSub>
                    <m:r>
                      <a:rPr lang="en-US" sz="2400" b="0" i="1" smtClean="0">
                        <a:solidFill>
                          <a:prstClr val="black"/>
                        </a:solidFill>
                        <a:latin typeface="Cambria Math"/>
                        <a:ea typeface="Cambria Math"/>
                      </a:rPr>
                      <m:t>≈1</m:t>
                    </m:r>
                  </m:oMath>
                </a14:m>
                <a:endParaRPr lang="el-GR" sz="2400" dirty="0">
                  <a:solidFill>
                    <a:prstClr val="black"/>
                  </a:solidFill>
                </a:endParaRPr>
              </a:p>
              <a:p>
                <a:pPr marL="0" indent="0">
                  <a:spcBef>
                    <a:spcPts val="2400"/>
                  </a:spcBef>
                  <a:buNone/>
                </a:pPr>
                <a:endParaRPr lang="en-US" sz="2400" dirty="0" smtClean="0"/>
              </a:p>
              <a:p>
                <a:pPr marL="0" indent="0">
                  <a:spcBef>
                    <a:spcPts val="2400"/>
                  </a:spcBef>
                  <a:buNone/>
                </a:pPr>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967"/>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923122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Συντελεστής </a:t>
            </a:r>
            <a:r>
              <a:rPr lang="el-GR" dirty="0" smtClean="0"/>
              <a:t>απορρόφησης</a:t>
            </a:r>
            <a:endParaRPr lang="el-GR" dirty="0"/>
          </a:p>
        </p:txBody>
      </p:sp>
      <p:sp>
        <p:nvSpPr>
          <p:cNvPr id="3" name="Content Placeholder 2"/>
          <p:cNvSpPr>
            <a:spLocks noGrp="1"/>
          </p:cNvSpPr>
          <p:nvPr>
            <p:ph idx="1"/>
          </p:nvPr>
        </p:nvSpPr>
        <p:spPr/>
        <p:txBody>
          <a:bodyPr>
            <a:normAutofit/>
          </a:bodyPr>
          <a:lstStyle/>
          <a:p>
            <a:pPr marL="0" indent="0">
              <a:spcBef>
                <a:spcPts val="3000"/>
              </a:spcBef>
              <a:buNone/>
            </a:pPr>
            <a:r>
              <a:rPr lang="el-GR" sz="2600" b="1" dirty="0"/>
              <a:t>Ο συντελεστής απορρόφησης (Κ) εξαρτάται κυρίως από:</a:t>
            </a:r>
          </a:p>
          <a:p>
            <a:pPr>
              <a:spcBef>
                <a:spcPts val="1800"/>
              </a:spcBef>
              <a:buClr>
                <a:srgbClr val="820000"/>
              </a:buClr>
              <a:buFont typeface="Wingdings" panose="05000000000000000000" pitchFamily="2" charset="2"/>
              <a:buChar char="§"/>
            </a:pPr>
            <a:r>
              <a:rPr lang="el-GR" sz="2400" dirty="0" smtClean="0"/>
              <a:t>Τη </a:t>
            </a:r>
            <a:r>
              <a:rPr lang="el-GR" sz="2400" dirty="0"/>
              <a:t>χημική σύσταση των κόκκων της χρωστικής</a:t>
            </a:r>
            <a:r>
              <a:rPr lang="el-GR" sz="2400" dirty="0" smtClean="0"/>
              <a:t>,</a:t>
            </a:r>
            <a:endParaRPr lang="el-GR" sz="2400" dirty="0"/>
          </a:p>
          <a:p>
            <a:pPr>
              <a:spcBef>
                <a:spcPts val="1800"/>
              </a:spcBef>
              <a:buClr>
                <a:srgbClr val="820000"/>
              </a:buClr>
              <a:buFont typeface="Wingdings" panose="05000000000000000000" pitchFamily="2" charset="2"/>
              <a:buChar char="§"/>
            </a:pPr>
            <a:r>
              <a:rPr lang="el-GR" sz="2400" dirty="0" smtClean="0"/>
              <a:t>Το </a:t>
            </a:r>
            <a:r>
              <a:rPr lang="el-GR" sz="2400" dirty="0"/>
              <a:t>μήκος κύματος της προσπίπτουσας </a:t>
            </a:r>
            <a:r>
              <a:rPr lang="el-GR" sz="2400" dirty="0" smtClean="0"/>
              <a:t>ακτινοβολίας</a:t>
            </a:r>
            <a:endParaRPr lang="el-GR" sz="2400" dirty="0"/>
          </a:p>
          <a:p>
            <a:pPr>
              <a:spcBef>
                <a:spcPts val="1800"/>
              </a:spcBef>
              <a:buClr>
                <a:srgbClr val="820000"/>
              </a:buClr>
              <a:buFont typeface="Wingdings" panose="05000000000000000000" pitchFamily="2" charset="2"/>
              <a:buChar char="§"/>
            </a:pPr>
            <a:r>
              <a:rPr lang="el-GR" sz="2400" dirty="0" smtClean="0"/>
              <a:t>Τη </a:t>
            </a:r>
            <a:r>
              <a:rPr lang="el-GR" sz="2400" dirty="0"/>
              <a:t>συνάρτηση γωνιακής κατανομής της σκεδαζόμενης ακτινοβολίας</a:t>
            </a:r>
            <a:r>
              <a:rPr lang="el-GR" sz="2400" dirty="0" smtClean="0"/>
              <a:t>,</a:t>
            </a:r>
            <a:endParaRPr lang="el-GR" sz="2400" dirty="0"/>
          </a:p>
          <a:p>
            <a:pPr>
              <a:spcBef>
                <a:spcPts val="1800"/>
              </a:spcBef>
              <a:buClr>
                <a:srgbClr val="820000"/>
              </a:buClr>
              <a:buFont typeface="Wingdings" panose="05000000000000000000" pitchFamily="2" charset="2"/>
              <a:buChar char="§"/>
            </a:pPr>
            <a:r>
              <a:rPr lang="el-GR" sz="2400" dirty="0" smtClean="0"/>
              <a:t>Την </a:t>
            </a:r>
            <a:r>
              <a:rPr lang="el-GR" sz="2400" dirty="0"/>
              <a:t>κατ’ όγκον συγκέντρωση της χρωστικής στο μέσον.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999963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900" dirty="0"/>
              <a:t>Ικανότητα </a:t>
            </a:r>
            <a:r>
              <a:rPr lang="el-GR" sz="3900" dirty="0"/>
              <a:t>ε</a:t>
            </a:r>
            <a:r>
              <a:rPr lang="el-GR" sz="3900" dirty="0" smtClean="0"/>
              <a:t>πικάλυψης </a:t>
            </a:r>
            <a:r>
              <a:rPr lang="el-GR" sz="3900" dirty="0"/>
              <a:t>π</a:t>
            </a:r>
            <a:r>
              <a:rPr lang="el-GR" sz="3900" dirty="0" smtClean="0"/>
              <a:t>άχος </a:t>
            </a:r>
            <a:r>
              <a:rPr lang="el-GR" sz="3900" dirty="0"/>
              <a:t>ε</a:t>
            </a:r>
            <a:r>
              <a:rPr lang="el-GR" sz="3900" dirty="0" smtClean="0"/>
              <a:t>πικάλυψης </a:t>
            </a:r>
            <a:endParaRPr lang="el-GR" sz="39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2348880"/>
                <a:ext cx="8229600" cy="2016224"/>
              </a:xfrm>
            </p:spPr>
            <p:txBody>
              <a:bodyPr/>
              <a:lstStyle/>
              <a:p>
                <a:pPr marL="0" indent="0" algn="ctr">
                  <a:buNone/>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a:rPr>
                            <m:t>𝑋</m:t>
                          </m:r>
                        </m:e>
                        <m:sub>
                          <m:r>
                            <a:rPr lang="en-US" sz="2400" b="0" i="1" smtClean="0">
                              <a:latin typeface="Cambria Math"/>
                            </a:rPr>
                            <m:t>𝐷</m:t>
                          </m:r>
                        </m:sub>
                      </m:sSub>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l-GR" sz="2400" b="0" i="1" smtClean="0">
                              <a:latin typeface="Cambria Math"/>
                            </a:rPr>
                            <m:t>2</m:t>
                          </m:r>
                          <m:r>
                            <a:rPr lang="el-GR" sz="2400" b="0" i="1" smtClean="0">
                              <a:latin typeface="Cambria Math"/>
                            </a:rPr>
                            <m:t>𝜇</m:t>
                          </m:r>
                        </m:den>
                      </m:f>
                      <m:r>
                        <a:rPr lang="el-GR" sz="2400" b="0" i="1" smtClean="0">
                          <a:latin typeface="Cambria Math"/>
                        </a:rPr>
                        <m:t> 1</m:t>
                      </m:r>
                      <m:r>
                        <a:rPr lang="en-US" sz="2400" b="0" i="1" smtClean="0">
                          <a:latin typeface="Cambria Math"/>
                        </a:rPr>
                        <m:t>𝑛</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1−</m:t>
                              </m:r>
                              <m:sSub>
                                <m:sSubPr>
                                  <m:ctrlPr>
                                    <a:rPr lang="en-US" sz="2400" b="0" i="1" smtClean="0">
                                      <a:latin typeface="Cambria Math"/>
                                    </a:rPr>
                                  </m:ctrlPr>
                                </m:sSubPr>
                                <m:e>
                                  <m:r>
                                    <a:rPr lang="en-US" sz="2400" b="0" i="1" smtClean="0">
                                      <a:latin typeface="Cambria Math"/>
                                    </a:rPr>
                                    <m:t>𝑅</m:t>
                                  </m:r>
                                </m:e>
                                <m:sub>
                                  <m:r>
                                    <a:rPr lang="en-US" sz="2400" b="0" i="1" smtClean="0">
                                      <a:latin typeface="Cambria Math"/>
                                      <a:ea typeface="Cambria Math"/>
                                    </a:rPr>
                                    <m:t>∞</m:t>
                                  </m:r>
                                </m:sub>
                              </m:sSub>
                              <m:r>
                                <a:rPr lang="en-US" sz="2400" b="0" i="1" smtClean="0">
                                  <a:latin typeface="Cambria Math"/>
                                </a:rPr>
                                <m:t>²</m:t>
                              </m:r>
                            </m:e>
                          </m:d>
                          <m:d>
                            <m:dPr>
                              <m:ctrlPr>
                                <a:rPr lang="en-US" sz="2400" b="0" i="1" smtClean="0">
                                  <a:latin typeface="Cambria Math"/>
                                </a:rPr>
                              </m:ctrlPr>
                            </m:dPr>
                            <m:e>
                              <m:r>
                                <a:rPr lang="en-US" sz="2400" b="0" i="1" smtClean="0">
                                  <a:latin typeface="Cambria Math"/>
                                </a:rPr>
                                <m:t>1+</m:t>
                              </m:r>
                              <m:sSub>
                                <m:sSubPr>
                                  <m:ctrlPr>
                                    <a:rPr lang="en-US" sz="2400" b="0" i="1" smtClean="0">
                                      <a:latin typeface="Cambria Math"/>
                                    </a:rPr>
                                  </m:ctrlPr>
                                </m:sSubPr>
                                <m:e>
                                  <m:r>
                                    <a:rPr lang="en-US" sz="2400" b="0" i="1" smtClean="0">
                                      <a:latin typeface="Cambria Math"/>
                                    </a:rPr>
                                    <m:t>𝑅</m:t>
                                  </m:r>
                                </m:e>
                                <m:sub>
                                  <m:r>
                                    <a:rPr lang="en-US" sz="2400" b="0" i="1" smtClean="0">
                                      <a:latin typeface="Cambria Math"/>
                                      <a:ea typeface="Cambria Math"/>
                                    </a:rPr>
                                    <m:t>∞</m:t>
                                  </m:r>
                                </m:sub>
                              </m:sSub>
                            </m:e>
                          </m:d>
                        </m:num>
                        <m:den>
                          <m:r>
                            <a:rPr lang="en-US" sz="2400" b="0" i="1" smtClean="0">
                              <a:latin typeface="Cambria Math"/>
                            </a:rPr>
                            <m:t>𝑘</m:t>
                          </m:r>
                          <m:sSub>
                            <m:sSubPr>
                              <m:ctrlPr>
                                <a:rPr lang="en-US" sz="2400" b="0" i="1" smtClean="0">
                                  <a:latin typeface="Cambria Math"/>
                                </a:rPr>
                              </m:ctrlPr>
                            </m:sSubPr>
                            <m:e>
                              <m:r>
                                <a:rPr lang="en-US" sz="2400" b="0" i="1" smtClean="0">
                                  <a:latin typeface="Cambria Math"/>
                                </a:rPr>
                                <m:t>𝑅</m:t>
                              </m:r>
                            </m:e>
                            <m:sub>
                              <m:r>
                                <a:rPr lang="en-US" sz="2400" b="0" i="1" smtClean="0">
                                  <a:latin typeface="Cambria Math"/>
                                  <a:ea typeface="Cambria Math"/>
                                </a:rPr>
                                <m:t>∞</m:t>
                              </m:r>
                            </m:sub>
                          </m:sSub>
                        </m:den>
                      </m:f>
                    </m:oMath>
                  </m:oMathPara>
                </a14:m>
                <a:endParaRPr lang="en-US" sz="2400" dirty="0" smtClean="0"/>
              </a:p>
              <a:p>
                <a:pPr marL="0" indent="0" algn="ctr">
                  <a:buNone/>
                </a:pPr>
                <a:r>
                  <a:rPr lang="el-GR" sz="2400" dirty="0" smtClean="0"/>
                  <a:t>Όπου </a:t>
                </a:r>
                <a:r>
                  <a:rPr lang="en-US" sz="2400" dirty="0"/>
                  <a:t>k</a:t>
                </a:r>
                <a:r>
                  <a:rPr lang="en-US" sz="2400" dirty="0" smtClean="0"/>
                  <a:t> </a:t>
                </a:r>
                <a:r>
                  <a:rPr lang="el-GR" sz="2400" dirty="0" smtClean="0"/>
                  <a:t>είναι ο συντελεστής αντίθεσης</a:t>
                </a:r>
                <a:r>
                  <a:rPr lang="en-US" sz="2400" dirty="0" smtClean="0"/>
                  <a:t>, </a:t>
                </a:r>
                <a14:m>
                  <m:oMath xmlns:m="http://schemas.openxmlformats.org/officeDocument/2006/math">
                    <m:r>
                      <a:rPr lang="en-US" sz="2400" b="0" i="1" smtClean="0">
                        <a:latin typeface="Cambria Math"/>
                      </a:rPr>
                      <m:t>𝑘</m:t>
                    </m:r>
                    <m:r>
                      <a:rPr lang="en-US" sz="2400" b="0" i="1" smtClean="0">
                        <a:latin typeface="Cambria Math"/>
                      </a:rPr>
                      <m:t>=</m:t>
                    </m:r>
                    <m:sSub>
                      <m:sSubPr>
                        <m:ctrlPr>
                          <a:rPr lang="en-US" sz="2400" b="0" i="1" smtClean="0">
                            <a:latin typeface="Cambria Math"/>
                          </a:rPr>
                        </m:ctrlPr>
                      </m:sSubPr>
                      <m:e>
                        <m:r>
                          <a:rPr lang="en-US" sz="2400" b="0" i="1" smtClean="0">
                            <a:latin typeface="Cambria Math"/>
                          </a:rPr>
                          <m:t>𝑅</m:t>
                        </m:r>
                      </m:e>
                      <m:sub>
                        <m:r>
                          <a:rPr lang="en-US" sz="2400" b="0" i="1" smtClean="0">
                            <a:latin typeface="Cambria Math"/>
                          </a:rPr>
                          <m:t>𝑝𝐵</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𝑅</m:t>
                        </m:r>
                      </m:e>
                      <m:sub>
                        <m:r>
                          <a:rPr lang="en-US" sz="2400" b="0" i="1" smtClean="0">
                            <a:latin typeface="Cambria Math"/>
                          </a:rPr>
                          <m:t>𝑝𝑊</m:t>
                        </m:r>
                      </m:sub>
                    </m:sSub>
                  </m:oMath>
                </a14:m>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2348880"/>
                <a:ext cx="8229600" cy="2016224"/>
              </a:xfrm>
              <a:blipFill rotWithShape="1">
                <a:blip r:embed="rId2"/>
                <a:stretch>
                  <a:fillRect/>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601642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l-GR" dirty="0"/>
              <a:t>Πάχος </a:t>
            </a:r>
            <a:r>
              <a:rPr lang="el-GR" dirty="0" smtClean="0"/>
              <a:t>επικάλυψης </a:t>
            </a:r>
            <a:r>
              <a:rPr lang="el-GR" dirty="0"/>
              <a:t>χρωστικών </a:t>
            </a:r>
          </a:p>
        </p:txBody>
      </p:sp>
      <mc:AlternateContent xmlns:mc="http://schemas.openxmlformats.org/markup-compatibility/2006" xmlns:a14="http://schemas.microsoft.com/office/drawing/2010/main">
        <mc:Choice Requires="a14">
          <p:graphicFrame>
            <p:nvGraphicFramePr>
              <p:cNvPr id="5" name="Content Placeholder 4" title="Πειραματικές τιμές της ικανότητας επικάλυψης διαφόρων χρωστικών και μιγμάτων αυτών "/>
              <p:cNvGraphicFramePr>
                <a:graphicFrameLocks noGrp="1"/>
              </p:cNvGraphicFramePr>
              <p:nvPr>
                <p:ph idx="1"/>
                <p:extLst>
                  <p:ext uri="{D42A27DB-BD31-4B8C-83A1-F6EECF244321}">
                    <p14:modId xmlns:p14="http://schemas.microsoft.com/office/powerpoint/2010/main" val="3247428933"/>
                  </p:ext>
                </p:extLst>
              </p:nvPr>
            </p:nvGraphicFramePr>
            <p:xfrm>
              <a:off x="242742" y="980728"/>
              <a:ext cx="8568952" cy="5001736"/>
            </p:xfrm>
            <a:graphic>
              <a:graphicData uri="http://schemas.openxmlformats.org/drawingml/2006/table">
                <a:tbl>
                  <a:tblPr firstRow="1" bandRow="1">
                    <a:tableStyleId>{9DCAF9ED-07DC-4A11-8D7F-57B35C25682E}</a:tableStyleId>
                  </a:tblPr>
                  <a:tblGrid>
                    <a:gridCol w="3960440"/>
                    <a:gridCol w="2232248"/>
                    <a:gridCol w="2376264"/>
                  </a:tblGrid>
                  <a:tr h="370840">
                    <a:tc>
                      <a:txBody>
                        <a:bodyPr/>
                        <a:lstStyle/>
                        <a:p>
                          <a:r>
                            <a:rPr lang="el-GR" dirty="0" smtClean="0"/>
                            <a:t>Χρωστική</a:t>
                          </a:r>
                          <a:endParaRPr lang="el-GR" b="1" dirty="0" smtClean="0"/>
                        </a:p>
                      </a:txBody>
                      <a:tcPr>
                        <a:solidFill>
                          <a:srgbClr val="820000"/>
                        </a:solidFill>
                      </a:tcPr>
                    </a:tc>
                    <a:tc>
                      <a:txBody>
                        <a:bodyPr/>
                        <a:lstStyle/>
                        <a:p>
                          <a:r>
                            <a:rPr lang="el-GR" dirty="0" smtClean="0"/>
                            <a:t>Πάχος</a:t>
                          </a:r>
                          <a:r>
                            <a:rPr lang="en-US" dirty="0" smtClean="0"/>
                            <a:t> </a:t>
                          </a:r>
                          <a:r>
                            <a:rPr lang="el-GR" dirty="0" smtClean="0"/>
                            <a:t>Επικάλυψης</a:t>
                          </a:r>
                          <a:r>
                            <a:rPr lang="en-US" dirty="0" smtClean="0"/>
                            <a:t>  </a:t>
                          </a:r>
                          <a14:m>
                            <m:oMath xmlns:m="http://schemas.openxmlformats.org/officeDocument/2006/math">
                              <m:sSub>
                                <m:sSubPr>
                                  <m:ctrlPr>
                                    <a:rPr lang="en-US" i="1" smtClean="0">
                                      <a:latin typeface="Cambria Math"/>
                                    </a:rPr>
                                  </m:ctrlPr>
                                </m:sSubPr>
                                <m:e>
                                  <m:r>
                                    <a:rPr lang="en-US" smtClean="0">
                                      <a:latin typeface="Cambria Math"/>
                                    </a:rPr>
                                    <m:t>𝑿</m:t>
                                  </m:r>
                                </m:e>
                                <m:sub>
                                  <m:r>
                                    <a:rPr lang="en-US" smtClean="0">
                                      <a:latin typeface="Cambria Math"/>
                                    </a:rPr>
                                    <m:t>𝑫</m:t>
                                  </m:r>
                                </m:sub>
                              </m:sSub>
                              <m:r>
                                <a:rPr lang="en-US" smtClean="0">
                                  <a:latin typeface="Cambria Math"/>
                                </a:rPr>
                                <m:t>(</m:t>
                              </m:r>
                              <m:r>
                                <a:rPr lang="el-GR" smtClean="0">
                                  <a:latin typeface="Cambria Math"/>
                                </a:rPr>
                                <m:t>𝝁</m:t>
                              </m:r>
                              <m:r>
                                <a:rPr lang="en-US" smtClean="0">
                                  <a:latin typeface="Cambria Math"/>
                                </a:rPr>
                                <m:t>𝐦</m:t>
                              </m:r>
                              <m:r>
                                <a:rPr lang="en-US" smtClean="0">
                                  <a:latin typeface="Cambria Math"/>
                                </a:rPr>
                                <m:t>)</m:t>
                              </m:r>
                            </m:oMath>
                          </a14:m>
                          <a:endParaRPr lang="el-GR" b="1" dirty="0"/>
                        </a:p>
                      </a:txBody>
                      <a:tcPr>
                        <a:solidFill>
                          <a:srgbClr val="820000"/>
                        </a:solidFill>
                      </a:tcPr>
                    </a:tc>
                    <a:tc>
                      <a:txBody>
                        <a:bodyPr/>
                        <a:lstStyle/>
                        <a:p>
                          <a:r>
                            <a:rPr lang="el-GR" dirty="0" smtClean="0"/>
                            <a:t>Ικανότητα</a:t>
                          </a:r>
                          <a:r>
                            <a:rPr lang="en-US" dirty="0" smtClean="0"/>
                            <a:t> </a:t>
                          </a:r>
                          <a:r>
                            <a:rPr lang="el-GR" dirty="0" smtClean="0"/>
                            <a:t>Επικάλυψης</a:t>
                          </a:r>
                        </a:p>
                        <a:p>
                          <a:pPr/>
                          <a14:m>
                            <m:oMathPara xmlns:m="http://schemas.openxmlformats.org/officeDocument/2006/math">
                              <m:oMathParaPr>
                                <m:jc m:val="centerGroup"/>
                              </m:oMathParaPr>
                              <m:oMath xmlns:m="http://schemas.openxmlformats.org/officeDocument/2006/math">
                                <m:r>
                                  <a:rPr lang="en-US" smtClean="0">
                                    <a:latin typeface="Cambria Math"/>
                                  </a:rPr>
                                  <m:t>𝟏</m:t>
                                </m:r>
                                <m:r>
                                  <a:rPr lang="en-US" smtClean="0">
                                    <a:latin typeface="Cambria Math"/>
                                  </a:rPr>
                                  <m:t>/</m:t>
                                </m:r>
                                <m:sSub>
                                  <m:sSubPr>
                                    <m:ctrlPr>
                                      <a:rPr lang="en-US" i="1" smtClean="0">
                                        <a:latin typeface="Cambria Math"/>
                                      </a:rPr>
                                    </m:ctrlPr>
                                  </m:sSubPr>
                                  <m:e>
                                    <m:r>
                                      <a:rPr lang="en-US" smtClean="0">
                                        <a:latin typeface="Cambria Math"/>
                                      </a:rPr>
                                      <m:t>𝑿</m:t>
                                    </m:r>
                                  </m:e>
                                  <m:sub>
                                    <m:r>
                                      <a:rPr lang="en-US" smtClean="0">
                                        <a:latin typeface="Cambria Math"/>
                                      </a:rPr>
                                      <m:t>𝑫</m:t>
                                    </m:r>
                                  </m:sub>
                                </m:sSub>
                                <m:sSup>
                                  <m:sSupPr>
                                    <m:ctrlPr>
                                      <a:rPr lang="en-US" i="1" smtClean="0">
                                        <a:latin typeface="Cambria Math"/>
                                      </a:rPr>
                                    </m:ctrlPr>
                                  </m:sSupPr>
                                  <m:e>
                                    <m:r>
                                      <a:rPr lang="en-US" smtClean="0">
                                        <a:latin typeface="Cambria Math"/>
                                      </a:rPr>
                                      <m:t>𝟏𝟎</m:t>
                                    </m:r>
                                  </m:e>
                                  <m:sup>
                                    <m:r>
                                      <a:rPr lang="en-US" smtClean="0">
                                        <a:latin typeface="Cambria Math"/>
                                      </a:rPr>
                                      <m:t>−</m:t>
                                    </m:r>
                                    <m:r>
                                      <a:rPr lang="en-US" smtClean="0">
                                        <a:latin typeface="Cambria Math"/>
                                      </a:rPr>
                                      <m:t>𝟑</m:t>
                                    </m:r>
                                  </m:sup>
                                </m:sSup>
                                <m:sSup>
                                  <m:sSupPr>
                                    <m:ctrlPr>
                                      <a:rPr lang="en-US" i="1" smtClean="0">
                                        <a:latin typeface="Cambria Math"/>
                                      </a:rPr>
                                    </m:ctrlPr>
                                  </m:sSupPr>
                                  <m:e>
                                    <m:d>
                                      <m:dPr>
                                        <m:ctrlPr>
                                          <a:rPr lang="en-US" i="1" smtClean="0">
                                            <a:latin typeface="Cambria Math"/>
                                          </a:rPr>
                                        </m:ctrlPr>
                                      </m:dPr>
                                      <m:e>
                                        <m:r>
                                          <a:rPr lang="el-GR" smtClean="0">
                                            <a:latin typeface="Cambria Math"/>
                                          </a:rPr>
                                          <m:t>𝝁</m:t>
                                        </m:r>
                                        <m:r>
                                          <a:rPr lang="en-US" smtClean="0">
                                            <a:latin typeface="Cambria Math"/>
                                          </a:rPr>
                                          <m:t>𝒎</m:t>
                                        </m:r>
                                      </m:e>
                                    </m:d>
                                  </m:e>
                                  <m:sup>
                                    <m:r>
                                      <a:rPr lang="en-US" smtClean="0">
                                        <a:latin typeface="Cambria Math"/>
                                      </a:rPr>
                                      <m:t>−</m:t>
                                    </m:r>
                                    <m:r>
                                      <a:rPr lang="en-US" smtClean="0">
                                        <a:latin typeface="Cambria Math"/>
                                      </a:rPr>
                                      <m:t>𝟏</m:t>
                                    </m:r>
                                  </m:sup>
                                </m:sSup>
                              </m:oMath>
                            </m:oMathPara>
                          </a14:m>
                          <a:endParaRPr lang="el-GR" b="1" dirty="0"/>
                        </a:p>
                      </a:txBody>
                      <a:tcPr>
                        <a:solidFill>
                          <a:srgbClr val="820000"/>
                        </a:solidFill>
                      </a:tcPr>
                    </a:tc>
                  </a:tr>
                  <a:tr h="370840">
                    <a:tc>
                      <a:txBody>
                        <a:bodyPr/>
                        <a:lstStyle/>
                        <a:p>
                          <a:r>
                            <a:rPr lang="el-GR" dirty="0" smtClean="0"/>
                            <a:t>Λευκό του μολύβδου</a:t>
                          </a:r>
                        </a:p>
                      </a:txBody>
                      <a:tcPr/>
                    </a:tc>
                    <a:tc>
                      <a:txBody>
                        <a:bodyPr/>
                        <a:lstStyle/>
                        <a:p>
                          <a:pPr algn="ctr"/>
                          <a:r>
                            <a:rPr lang="el-GR" dirty="0" smtClean="0"/>
                            <a:t>&gt;60</a:t>
                          </a:r>
                          <a:endParaRPr lang="el-GR" dirty="0"/>
                        </a:p>
                      </a:txBody>
                      <a:tcPr/>
                    </a:tc>
                    <a:tc>
                      <a:txBody>
                        <a:bodyPr/>
                        <a:lstStyle/>
                        <a:p>
                          <a:pPr algn="ctr"/>
                          <a:r>
                            <a:rPr lang="el-GR" dirty="0" smtClean="0"/>
                            <a:t>&lt;16,7</a:t>
                          </a:r>
                        </a:p>
                      </a:txBody>
                      <a:tcPr/>
                    </a:tc>
                  </a:tr>
                  <a:tr h="370840">
                    <a:tc>
                      <a:txBody>
                        <a:bodyPr/>
                        <a:lstStyle/>
                        <a:p>
                          <a:r>
                            <a:rPr lang="el-GR" dirty="0" smtClean="0"/>
                            <a:t>Κόκκινο του Καδμίου</a:t>
                          </a:r>
                        </a:p>
                      </a:txBody>
                      <a:tcPr/>
                    </a:tc>
                    <a:tc>
                      <a:txBody>
                        <a:bodyPr/>
                        <a:lstStyle/>
                        <a:p>
                          <a:pPr algn="ctr"/>
                          <a:r>
                            <a:rPr lang="el-GR" dirty="0" smtClean="0"/>
                            <a:t>100</a:t>
                          </a:r>
                        </a:p>
                      </a:txBody>
                      <a:tcPr/>
                    </a:tc>
                    <a:tc>
                      <a:txBody>
                        <a:bodyPr/>
                        <a:lstStyle/>
                        <a:p>
                          <a:pPr algn="ctr"/>
                          <a:r>
                            <a:rPr lang="el-GR" dirty="0" smtClean="0"/>
                            <a:t>10</a:t>
                          </a:r>
                          <a:endParaRPr lang="el-GR" dirty="0"/>
                        </a:p>
                      </a:txBody>
                      <a:tcPr/>
                    </a:tc>
                  </a:tr>
                  <a:tr h="377856">
                    <a:tc>
                      <a:txBody>
                        <a:bodyPr/>
                        <a:lstStyle/>
                        <a:p>
                          <a:r>
                            <a:rPr lang="el-GR" dirty="0" smtClean="0"/>
                            <a:t>Χονδροκόκκινο</a:t>
                          </a:r>
                        </a:p>
                      </a:txBody>
                      <a:tcPr/>
                    </a:tc>
                    <a:tc>
                      <a:txBody>
                        <a:bodyPr/>
                        <a:lstStyle/>
                        <a:p>
                          <a:pPr algn="ctr"/>
                          <a:r>
                            <a:rPr lang="el-GR" dirty="0" smtClean="0"/>
                            <a:t>90</a:t>
                          </a:r>
                        </a:p>
                      </a:txBody>
                      <a:tcPr/>
                    </a:tc>
                    <a:tc>
                      <a:txBody>
                        <a:bodyPr/>
                        <a:lstStyle/>
                        <a:p>
                          <a:pPr algn="ctr"/>
                          <a:r>
                            <a:rPr lang="el-GR" dirty="0" smtClean="0"/>
                            <a:t>11,11</a:t>
                          </a:r>
                        </a:p>
                      </a:txBody>
                      <a:tcPr/>
                    </a:tc>
                  </a:tr>
                  <a:tr h="370840">
                    <a:tc>
                      <a:txBody>
                        <a:bodyPr/>
                        <a:lstStyle/>
                        <a:p>
                          <a:r>
                            <a:rPr lang="el-GR" dirty="0" smtClean="0"/>
                            <a:t>Μίνιο</a:t>
                          </a:r>
                        </a:p>
                      </a:txBody>
                      <a:tcPr/>
                    </a:tc>
                    <a:tc>
                      <a:txBody>
                        <a:bodyPr/>
                        <a:lstStyle/>
                        <a:p>
                          <a:pPr algn="ctr"/>
                          <a:r>
                            <a:rPr lang="el-GR" dirty="0" smtClean="0"/>
                            <a:t>&gt;80</a:t>
                          </a:r>
                        </a:p>
                      </a:txBody>
                      <a:tcPr/>
                    </a:tc>
                    <a:tc>
                      <a:txBody>
                        <a:bodyPr/>
                        <a:lstStyle/>
                        <a:p>
                          <a:pPr algn="ctr"/>
                          <a:r>
                            <a:rPr lang="el-GR" dirty="0" smtClean="0"/>
                            <a:t>&lt;12,5</a:t>
                          </a:r>
                        </a:p>
                      </a:txBody>
                      <a:tcPr/>
                    </a:tc>
                  </a:tr>
                  <a:tr h="370840">
                    <a:tc>
                      <a:txBody>
                        <a:bodyPr/>
                        <a:lstStyle/>
                        <a:p>
                          <a:r>
                            <a:rPr lang="en-US" dirty="0" smtClean="0"/>
                            <a:t>Ultramarine</a:t>
                          </a:r>
                          <a:endParaRPr lang="el-GR" dirty="0"/>
                        </a:p>
                      </a:txBody>
                      <a:tcPr/>
                    </a:tc>
                    <a:tc>
                      <a:txBody>
                        <a:bodyPr/>
                        <a:lstStyle/>
                        <a:p>
                          <a:pPr algn="ctr"/>
                          <a:r>
                            <a:rPr lang="el-GR" dirty="0" smtClean="0"/>
                            <a:t>60</a:t>
                          </a:r>
                          <a:endParaRPr lang="el-GR" dirty="0"/>
                        </a:p>
                      </a:txBody>
                      <a:tcPr/>
                    </a:tc>
                    <a:tc>
                      <a:txBody>
                        <a:bodyPr/>
                        <a:lstStyle/>
                        <a:p>
                          <a:pPr algn="ctr"/>
                          <a:r>
                            <a:rPr lang="el-GR" dirty="0" smtClean="0"/>
                            <a:t>16,7</a:t>
                          </a:r>
                        </a:p>
                      </a:txBody>
                      <a:tcPr/>
                    </a:tc>
                  </a:tr>
                  <a:tr h="370840">
                    <a:tc>
                      <a:txBody>
                        <a:bodyPr/>
                        <a:lstStyle/>
                        <a:p>
                          <a:r>
                            <a:rPr lang="el-GR" dirty="0" smtClean="0"/>
                            <a:t>Πράσινο του καδμίου</a:t>
                          </a:r>
                        </a:p>
                      </a:txBody>
                      <a:tcPr/>
                    </a:tc>
                    <a:tc>
                      <a:txBody>
                        <a:bodyPr/>
                        <a:lstStyle/>
                        <a:p>
                          <a:pPr algn="ctr"/>
                          <a:r>
                            <a:rPr lang="el-GR" dirty="0" smtClean="0"/>
                            <a:t>55</a:t>
                          </a:r>
                          <a:endParaRPr lang="el-GR" dirty="0"/>
                        </a:p>
                      </a:txBody>
                      <a:tcPr/>
                    </a:tc>
                    <a:tc>
                      <a:txBody>
                        <a:bodyPr/>
                        <a:lstStyle/>
                        <a:p>
                          <a:pPr algn="ctr"/>
                          <a:r>
                            <a:rPr lang="el-GR" dirty="0" smtClean="0"/>
                            <a:t>18,2</a:t>
                          </a:r>
                          <a:endParaRPr lang="el-GR" dirty="0"/>
                        </a:p>
                      </a:txBody>
                      <a:tcPr/>
                    </a:tc>
                  </a:tr>
                  <a:tr h="370840">
                    <a:tc>
                      <a:txBody>
                        <a:bodyPr/>
                        <a:lstStyle/>
                        <a:p>
                          <a:r>
                            <a:rPr lang="el-GR" dirty="0" smtClean="0"/>
                            <a:t>Κίτρινη ώχρα</a:t>
                          </a:r>
                        </a:p>
                      </a:txBody>
                      <a:tcPr/>
                    </a:tc>
                    <a:tc>
                      <a:txBody>
                        <a:bodyPr/>
                        <a:lstStyle/>
                        <a:p>
                          <a:pPr algn="ctr"/>
                          <a:r>
                            <a:rPr lang="el-GR" dirty="0" smtClean="0"/>
                            <a:t>53,3</a:t>
                          </a:r>
                        </a:p>
                      </a:txBody>
                      <a:tcPr/>
                    </a:tc>
                    <a:tc>
                      <a:txBody>
                        <a:bodyPr/>
                        <a:lstStyle/>
                        <a:p>
                          <a:pPr algn="ctr"/>
                          <a:r>
                            <a:rPr lang="el-GR" dirty="0" smtClean="0"/>
                            <a:t>18,8</a:t>
                          </a:r>
                        </a:p>
                      </a:txBody>
                      <a:tcPr/>
                    </a:tc>
                  </a:tr>
                  <a:tr h="370840">
                    <a:tc>
                      <a:txBody>
                        <a:bodyPr/>
                        <a:lstStyle/>
                        <a:p>
                          <a:r>
                            <a:rPr lang="el-GR" dirty="0" smtClean="0"/>
                            <a:t>Πράσινη γη</a:t>
                          </a:r>
                        </a:p>
                      </a:txBody>
                      <a:tcPr/>
                    </a:tc>
                    <a:tc>
                      <a:txBody>
                        <a:bodyPr/>
                        <a:lstStyle/>
                        <a:p>
                          <a:pPr algn="ctr"/>
                          <a:r>
                            <a:rPr lang="el-GR" dirty="0" smtClean="0"/>
                            <a:t>45,3</a:t>
                          </a:r>
                          <a:endParaRPr lang="el-GR" dirty="0"/>
                        </a:p>
                      </a:txBody>
                      <a:tcPr/>
                    </a:tc>
                    <a:tc>
                      <a:txBody>
                        <a:bodyPr/>
                        <a:lstStyle/>
                        <a:p>
                          <a:pPr algn="ctr"/>
                          <a:r>
                            <a:rPr lang="el-GR" dirty="0" smtClean="0"/>
                            <a:t>22,1</a:t>
                          </a:r>
                          <a:endParaRPr lang="el-GR" dirty="0"/>
                        </a:p>
                      </a:txBody>
                      <a:tcPr/>
                    </a:tc>
                  </a:tr>
                  <a:tr h="370840">
                    <a:tc>
                      <a:txBody>
                        <a:bodyPr/>
                        <a:lstStyle/>
                        <a:p>
                          <a:r>
                            <a:rPr lang="el-GR" dirty="0" smtClean="0"/>
                            <a:t>Χονδροκόκκινο + λευκό μολύβδου (3:1)</a:t>
                          </a:r>
                          <a:endParaRPr lang="el-GR" dirty="0"/>
                        </a:p>
                      </a:txBody>
                      <a:tcPr/>
                    </a:tc>
                    <a:tc>
                      <a:txBody>
                        <a:bodyPr/>
                        <a:lstStyle/>
                        <a:p>
                          <a:pPr algn="ctr"/>
                          <a:r>
                            <a:rPr lang="el-GR" dirty="0" smtClean="0"/>
                            <a:t>120</a:t>
                          </a:r>
                        </a:p>
                      </a:txBody>
                      <a:tcPr/>
                    </a:tc>
                    <a:tc>
                      <a:txBody>
                        <a:bodyPr/>
                        <a:lstStyle/>
                        <a:p>
                          <a:pPr algn="ctr"/>
                          <a:r>
                            <a:rPr lang="el-GR" dirty="0" smtClean="0"/>
                            <a:t>8,3</a:t>
                          </a:r>
                        </a:p>
                      </a:txBody>
                      <a:tcPr/>
                    </a:tc>
                  </a:tr>
                  <a:tr h="370840">
                    <a:tc>
                      <a:txBody>
                        <a:bodyPr/>
                        <a:lstStyle/>
                        <a:p>
                          <a:r>
                            <a:rPr lang="en-US" dirty="0" smtClean="0"/>
                            <a:t>Ultramarine+</a:t>
                          </a:r>
                          <a:r>
                            <a:rPr lang="el-GR" dirty="0" smtClean="0"/>
                            <a:t>Λευκό του μολύβδου (1:2)</a:t>
                          </a:r>
                          <a:endParaRPr lang="el-GR" dirty="0"/>
                        </a:p>
                      </a:txBody>
                      <a:tcPr/>
                    </a:tc>
                    <a:tc>
                      <a:txBody>
                        <a:bodyPr/>
                        <a:lstStyle/>
                        <a:p>
                          <a:pPr algn="ctr"/>
                          <a:r>
                            <a:rPr lang="el-GR" dirty="0" smtClean="0"/>
                            <a:t>82,5</a:t>
                          </a:r>
                          <a:endParaRPr lang="el-GR" dirty="0"/>
                        </a:p>
                      </a:txBody>
                      <a:tcPr/>
                    </a:tc>
                    <a:tc>
                      <a:txBody>
                        <a:bodyPr/>
                        <a:lstStyle/>
                        <a:p>
                          <a:pPr algn="ctr"/>
                          <a:r>
                            <a:rPr lang="el-GR" dirty="0" smtClean="0"/>
                            <a:t>12,1</a:t>
                          </a:r>
                          <a:endParaRPr lang="el-GR" dirty="0"/>
                        </a:p>
                      </a:txBody>
                      <a:tcPr/>
                    </a:tc>
                  </a:tr>
                  <a:tr h="370840">
                    <a:tc>
                      <a:txBody>
                        <a:bodyPr/>
                        <a:lstStyle/>
                        <a:p>
                          <a:r>
                            <a:rPr lang="el-GR" dirty="0" smtClean="0"/>
                            <a:t>Κόκκινο του καδμίου+</a:t>
                          </a:r>
                        </a:p>
                        <a:p>
                          <a:r>
                            <a:rPr lang="el-GR" dirty="0" smtClean="0"/>
                            <a:t>Πράσινο του καδμίου + ώχρα (1:2:0,5)</a:t>
                          </a:r>
                          <a:endParaRPr lang="el-GR" dirty="0"/>
                        </a:p>
                      </a:txBody>
                      <a:tcPr/>
                    </a:tc>
                    <a:tc>
                      <a:txBody>
                        <a:bodyPr/>
                        <a:lstStyle/>
                        <a:p>
                          <a:pPr algn="ctr"/>
                          <a:r>
                            <a:rPr lang="el-GR" dirty="0" smtClean="0"/>
                            <a:t>45</a:t>
                          </a:r>
                        </a:p>
                      </a:txBody>
                      <a:tcPr/>
                    </a:tc>
                    <a:tc>
                      <a:txBody>
                        <a:bodyPr/>
                        <a:lstStyle/>
                        <a:p>
                          <a:pPr algn="ctr"/>
                          <a:r>
                            <a:rPr lang="el-GR" dirty="0" smtClean="0"/>
                            <a:t>22,2</a:t>
                          </a:r>
                        </a:p>
                      </a:txBody>
                      <a:tcPr/>
                    </a:tc>
                  </a:tr>
                </a:tbl>
              </a:graphicData>
            </a:graphic>
          </p:graphicFrame>
        </mc:Choice>
        <mc:Fallback xmlns="">
          <p:graphicFrame>
            <p:nvGraphicFramePr>
              <p:cNvPr id="5" name="Content Placeholder 4" title="Πειραματικές τιμές της ικανότητας επικάλυψης διαφόρων χρωστικών και μιγμάτων αυτών "/>
              <p:cNvGraphicFramePr>
                <a:graphicFrameLocks noGrp="1"/>
              </p:cNvGraphicFramePr>
              <p:nvPr>
                <p:ph idx="1"/>
                <p:extLst>
                  <p:ext uri="{D42A27DB-BD31-4B8C-83A1-F6EECF244321}">
                    <p14:modId xmlns:p14="http://schemas.microsoft.com/office/powerpoint/2010/main" val="2497202501"/>
                  </p:ext>
                </p:extLst>
              </p:nvPr>
            </p:nvGraphicFramePr>
            <p:xfrm>
              <a:off x="242742" y="980728"/>
              <a:ext cx="8568952" cy="5020849"/>
            </p:xfrm>
            <a:graphic>
              <a:graphicData uri="http://schemas.openxmlformats.org/drawingml/2006/table">
                <a:tbl>
                  <a:tblPr firstRow="1" bandRow="1">
                    <a:tableStyleId>{9DCAF9ED-07DC-4A11-8D7F-57B35C25682E}</a:tableStyleId>
                  </a:tblPr>
                  <a:tblGrid>
                    <a:gridCol w="3960440"/>
                    <a:gridCol w="2232248"/>
                    <a:gridCol w="2376264"/>
                  </a:tblGrid>
                  <a:tr h="665353">
                    <a:tc>
                      <a:txBody>
                        <a:bodyPr/>
                        <a:lstStyle/>
                        <a:p>
                          <a:r>
                            <a:rPr lang="el-GR" dirty="0" smtClean="0"/>
                            <a:t>Χρωστική</a:t>
                          </a:r>
                          <a:endParaRPr lang="el-GR" b="1" dirty="0" smtClean="0"/>
                        </a:p>
                      </a:txBody>
                      <a:tcPr>
                        <a:solidFill>
                          <a:srgbClr val="820000"/>
                        </a:solidFill>
                      </a:tcPr>
                    </a:tc>
                    <a:tc>
                      <a:txBody>
                        <a:bodyPr/>
                        <a:lstStyle/>
                        <a:p>
                          <a:endParaRPr lang="el-GR"/>
                        </a:p>
                      </a:txBody>
                      <a:tcPr>
                        <a:blipFill rotWithShape="1">
                          <a:blip r:embed="rId2"/>
                          <a:stretch>
                            <a:fillRect l="-177596" t="-4587" r="-106831" b="-670642"/>
                          </a:stretch>
                        </a:blipFill>
                      </a:tcPr>
                    </a:tc>
                    <a:tc>
                      <a:txBody>
                        <a:bodyPr/>
                        <a:lstStyle/>
                        <a:p>
                          <a:endParaRPr lang="el-GR"/>
                        </a:p>
                      </a:txBody>
                      <a:tcPr>
                        <a:blipFill rotWithShape="1">
                          <a:blip r:embed="rId2"/>
                          <a:stretch>
                            <a:fillRect l="-260513" t="-4587" r="-256" b="-670642"/>
                          </a:stretch>
                        </a:blipFill>
                      </a:tcPr>
                    </a:tc>
                  </a:tr>
                  <a:tr h="370840">
                    <a:tc>
                      <a:txBody>
                        <a:bodyPr/>
                        <a:lstStyle/>
                        <a:p>
                          <a:r>
                            <a:rPr lang="el-GR" dirty="0" smtClean="0"/>
                            <a:t>Λευκό του μολύβδου</a:t>
                          </a:r>
                        </a:p>
                      </a:txBody>
                      <a:tcPr/>
                    </a:tc>
                    <a:tc>
                      <a:txBody>
                        <a:bodyPr/>
                        <a:lstStyle/>
                        <a:p>
                          <a:pPr algn="ctr"/>
                          <a:r>
                            <a:rPr lang="el-GR" dirty="0" smtClean="0"/>
                            <a:t>&gt;60</a:t>
                          </a:r>
                          <a:endParaRPr lang="el-GR" dirty="0"/>
                        </a:p>
                      </a:txBody>
                      <a:tcPr/>
                    </a:tc>
                    <a:tc>
                      <a:txBody>
                        <a:bodyPr/>
                        <a:lstStyle/>
                        <a:p>
                          <a:pPr algn="ctr"/>
                          <a:r>
                            <a:rPr lang="el-GR" dirty="0" smtClean="0"/>
                            <a:t>&lt;16,7</a:t>
                          </a:r>
                        </a:p>
                      </a:txBody>
                      <a:tcPr/>
                    </a:tc>
                  </a:tr>
                  <a:tr h="370840">
                    <a:tc>
                      <a:txBody>
                        <a:bodyPr/>
                        <a:lstStyle/>
                        <a:p>
                          <a:r>
                            <a:rPr lang="el-GR" dirty="0" smtClean="0"/>
                            <a:t>Κόκκινο του Καδμίου</a:t>
                          </a:r>
                        </a:p>
                      </a:txBody>
                      <a:tcPr/>
                    </a:tc>
                    <a:tc>
                      <a:txBody>
                        <a:bodyPr/>
                        <a:lstStyle/>
                        <a:p>
                          <a:pPr algn="ctr"/>
                          <a:r>
                            <a:rPr lang="el-GR" dirty="0" smtClean="0"/>
                            <a:t>100</a:t>
                          </a:r>
                        </a:p>
                      </a:txBody>
                      <a:tcPr/>
                    </a:tc>
                    <a:tc>
                      <a:txBody>
                        <a:bodyPr/>
                        <a:lstStyle/>
                        <a:p>
                          <a:pPr algn="ctr"/>
                          <a:r>
                            <a:rPr lang="el-GR" dirty="0" smtClean="0"/>
                            <a:t>10</a:t>
                          </a:r>
                          <a:endParaRPr lang="el-GR" dirty="0"/>
                        </a:p>
                      </a:txBody>
                      <a:tcPr/>
                    </a:tc>
                  </a:tr>
                  <a:tr h="377856">
                    <a:tc>
                      <a:txBody>
                        <a:bodyPr/>
                        <a:lstStyle/>
                        <a:p>
                          <a:r>
                            <a:rPr lang="el-GR" dirty="0" err="1" smtClean="0"/>
                            <a:t>Χονδροκόκκινο</a:t>
                          </a:r>
                          <a:endParaRPr lang="el-GR" dirty="0" smtClean="0"/>
                        </a:p>
                      </a:txBody>
                      <a:tcPr/>
                    </a:tc>
                    <a:tc>
                      <a:txBody>
                        <a:bodyPr/>
                        <a:lstStyle/>
                        <a:p>
                          <a:pPr algn="ctr"/>
                          <a:r>
                            <a:rPr lang="el-GR" dirty="0" smtClean="0"/>
                            <a:t>90</a:t>
                          </a:r>
                        </a:p>
                      </a:txBody>
                      <a:tcPr/>
                    </a:tc>
                    <a:tc>
                      <a:txBody>
                        <a:bodyPr/>
                        <a:lstStyle/>
                        <a:p>
                          <a:pPr algn="ctr"/>
                          <a:r>
                            <a:rPr lang="el-GR" dirty="0" smtClean="0"/>
                            <a:t>11,11</a:t>
                          </a:r>
                        </a:p>
                      </a:txBody>
                      <a:tcPr/>
                    </a:tc>
                  </a:tr>
                  <a:tr h="370840">
                    <a:tc>
                      <a:txBody>
                        <a:bodyPr/>
                        <a:lstStyle/>
                        <a:p>
                          <a:r>
                            <a:rPr lang="el-GR" dirty="0" smtClean="0"/>
                            <a:t>Μίνιο</a:t>
                          </a:r>
                        </a:p>
                      </a:txBody>
                      <a:tcPr/>
                    </a:tc>
                    <a:tc>
                      <a:txBody>
                        <a:bodyPr/>
                        <a:lstStyle/>
                        <a:p>
                          <a:pPr algn="ctr"/>
                          <a:r>
                            <a:rPr lang="el-GR" dirty="0" smtClean="0"/>
                            <a:t>&gt;80</a:t>
                          </a:r>
                        </a:p>
                      </a:txBody>
                      <a:tcPr/>
                    </a:tc>
                    <a:tc>
                      <a:txBody>
                        <a:bodyPr/>
                        <a:lstStyle/>
                        <a:p>
                          <a:pPr algn="ctr"/>
                          <a:r>
                            <a:rPr lang="el-GR" dirty="0" smtClean="0"/>
                            <a:t>&lt;12,5</a:t>
                          </a:r>
                        </a:p>
                      </a:txBody>
                      <a:tcPr/>
                    </a:tc>
                  </a:tr>
                  <a:tr h="370840">
                    <a:tc>
                      <a:txBody>
                        <a:bodyPr/>
                        <a:lstStyle/>
                        <a:p>
                          <a:r>
                            <a:rPr lang="en-US" dirty="0" smtClean="0"/>
                            <a:t>Ultramarine</a:t>
                          </a:r>
                          <a:endParaRPr lang="el-GR" dirty="0"/>
                        </a:p>
                      </a:txBody>
                      <a:tcPr/>
                    </a:tc>
                    <a:tc>
                      <a:txBody>
                        <a:bodyPr/>
                        <a:lstStyle/>
                        <a:p>
                          <a:pPr algn="ctr"/>
                          <a:r>
                            <a:rPr lang="el-GR" dirty="0" smtClean="0"/>
                            <a:t>60</a:t>
                          </a:r>
                          <a:endParaRPr lang="el-GR" dirty="0"/>
                        </a:p>
                      </a:txBody>
                      <a:tcPr/>
                    </a:tc>
                    <a:tc>
                      <a:txBody>
                        <a:bodyPr/>
                        <a:lstStyle/>
                        <a:p>
                          <a:pPr algn="ctr"/>
                          <a:r>
                            <a:rPr lang="el-GR" dirty="0" smtClean="0"/>
                            <a:t>16,7</a:t>
                          </a:r>
                        </a:p>
                      </a:txBody>
                      <a:tcPr/>
                    </a:tc>
                  </a:tr>
                  <a:tr h="370840">
                    <a:tc>
                      <a:txBody>
                        <a:bodyPr/>
                        <a:lstStyle/>
                        <a:p>
                          <a:r>
                            <a:rPr lang="el-GR" dirty="0" smtClean="0"/>
                            <a:t>Πράσινο του καδμίου</a:t>
                          </a:r>
                        </a:p>
                      </a:txBody>
                      <a:tcPr/>
                    </a:tc>
                    <a:tc>
                      <a:txBody>
                        <a:bodyPr/>
                        <a:lstStyle/>
                        <a:p>
                          <a:pPr algn="ctr"/>
                          <a:r>
                            <a:rPr lang="el-GR" dirty="0" smtClean="0"/>
                            <a:t>55</a:t>
                          </a:r>
                          <a:endParaRPr lang="el-GR" dirty="0"/>
                        </a:p>
                      </a:txBody>
                      <a:tcPr/>
                    </a:tc>
                    <a:tc>
                      <a:txBody>
                        <a:bodyPr/>
                        <a:lstStyle/>
                        <a:p>
                          <a:pPr algn="ctr"/>
                          <a:r>
                            <a:rPr lang="el-GR" dirty="0" smtClean="0"/>
                            <a:t>18,2</a:t>
                          </a:r>
                          <a:endParaRPr lang="el-GR" dirty="0"/>
                        </a:p>
                      </a:txBody>
                      <a:tcPr/>
                    </a:tc>
                  </a:tr>
                  <a:tr h="370840">
                    <a:tc>
                      <a:txBody>
                        <a:bodyPr/>
                        <a:lstStyle/>
                        <a:p>
                          <a:r>
                            <a:rPr lang="el-GR" dirty="0" smtClean="0"/>
                            <a:t>Κίτρινη ώχρα</a:t>
                          </a:r>
                        </a:p>
                      </a:txBody>
                      <a:tcPr/>
                    </a:tc>
                    <a:tc>
                      <a:txBody>
                        <a:bodyPr/>
                        <a:lstStyle/>
                        <a:p>
                          <a:pPr algn="ctr"/>
                          <a:r>
                            <a:rPr lang="el-GR" dirty="0" smtClean="0"/>
                            <a:t>53,3</a:t>
                          </a:r>
                        </a:p>
                      </a:txBody>
                      <a:tcPr/>
                    </a:tc>
                    <a:tc>
                      <a:txBody>
                        <a:bodyPr/>
                        <a:lstStyle/>
                        <a:p>
                          <a:pPr algn="ctr"/>
                          <a:r>
                            <a:rPr lang="el-GR" dirty="0" smtClean="0"/>
                            <a:t>18,8</a:t>
                          </a:r>
                        </a:p>
                      </a:txBody>
                      <a:tcPr/>
                    </a:tc>
                  </a:tr>
                  <a:tr h="370840">
                    <a:tc>
                      <a:txBody>
                        <a:bodyPr/>
                        <a:lstStyle/>
                        <a:p>
                          <a:r>
                            <a:rPr lang="el-GR" dirty="0" smtClean="0"/>
                            <a:t>Πράσινη γη</a:t>
                          </a:r>
                        </a:p>
                      </a:txBody>
                      <a:tcPr/>
                    </a:tc>
                    <a:tc>
                      <a:txBody>
                        <a:bodyPr/>
                        <a:lstStyle/>
                        <a:p>
                          <a:pPr algn="ctr"/>
                          <a:r>
                            <a:rPr lang="el-GR" dirty="0" smtClean="0"/>
                            <a:t>45,3</a:t>
                          </a:r>
                          <a:endParaRPr lang="el-GR" dirty="0"/>
                        </a:p>
                      </a:txBody>
                      <a:tcPr/>
                    </a:tc>
                    <a:tc>
                      <a:txBody>
                        <a:bodyPr/>
                        <a:lstStyle/>
                        <a:p>
                          <a:pPr algn="ctr"/>
                          <a:r>
                            <a:rPr lang="el-GR" dirty="0" smtClean="0"/>
                            <a:t>22,1</a:t>
                          </a:r>
                          <a:endParaRPr lang="el-GR" dirty="0"/>
                        </a:p>
                      </a:txBody>
                      <a:tcPr/>
                    </a:tc>
                  </a:tr>
                  <a:tr h="370840">
                    <a:tc>
                      <a:txBody>
                        <a:bodyPr/>
                        <a:lstStyle/>
                        <a:p>
                          <a:r>
                            <a:rPr lang="el-GR" dirty="0" err="1" smtClean="0"/>
                            <a:t>Χονδροκόκκινο</a:t>
                          </a:r>
                          <a:r>
                            <a:rPr lang="el-GR" dirty="0" smtClean="0"/>
                            <a:t> + λευκό μολύβδου (3:1)</a:t>
                          </a:r>
                          <a:endParaRPr lang="el-GR" dirty="0"/>
                        </a:p>
                      </a:txBody>
                      <a:tcPr/>
                    </a:tc>
                    <a:tc>
                      <a:txBody>
                        <a:bodyPr/>
                        <a:lstStyle/>
                        <a:p>
                          <a:pPr algn="ctr"/>
                          <a:r>
                            <a:rPr lang="el-GR" dirty="0" smtClean="0"/>
                            <a:t>120</a:t>
                          </a:r>
                        </a:p>
                      </a:txBody>
                      <a:tcPr/>
                    </a:tc>
                    <a:tc>
                      <a:txBody>
                        <a:bodyPr/>
                        <a:lstStyle/>
                        <a:p>
                          <a:pPr algn="ctr"/>
                          <a:r>
                            <a:rPr lang="el-GR" dirty="0" smtClean="0"/>
                            <a:t>8,3</a:t>
                          </a:r>
                        </a:p>
                      </a:txBody>
                      <a:tcPr/>
                    </a:tc>
                  </a:tr>
                  <a:tr h="370840">
                    <a:tc>
                      <a:txBody>
                        <a:bodyPr/>
                        <a:lstStyle/>
                        <a:p>
                          <a:r>
                            <a:rPr lang="en-US" dirty="0" smtClean="0"/>
                            <a:t>Ultramarine+</a:t>
                          </a:r>
                          <a:r>
                            <a:rPr lang="el-GR" dirty="0" smtClean="0"/>
                            <a:t>Λευκό του μολύβδου (1:2)</a:t>
                          </a:r>
                          <a:endParaRPr lang="el-GR" dirty="0"/>
                        </a:p>
                      </a:txBody>
                      <a:tcPr/>
                    </a:tc>
                    <a:tc>
                      <a:txBody>
                        <a:bodyPr/>
                        <a:lstStyle/>
                        <a:p>
                          <a:pPr algn="ctr"/>
                          <a:r>
                            <a:rPr lang="el-GR" dirty="0" smtClean="0"/>
                            <a:t>82,5</a:t>
                          </a:r>
                          <a:endParaRPr lang="el-GR" dirty="0"/>
                        </a:p>
                      </a:txBody>
                      <a:tcPr/>
                    </a:tc>
                    <a:tc>
                      <a:txBody>
                        <a:bodyPr/>
                        <a:lstStyle/>
                        <a:p>
                          <a:pPr algn="ctr"/>
                          <a:r>
                            <a:rPr lang="el-GR" dirty="0" smtClean="0"/>
                            <a:t>12,1</a:t>
                          </a:r>
                          <a:endParaRPr lang="el-GR" dirty="0"/>
                        </a:p>
                      </a:txBody>
                      <a:tcPr/>
                    </a:tc>
                  </a:tr>
                  <a:tr h="640080">
                    <a:tc>
                      <a:txBody>
                        <a:bodyPr/>
                        <a:lstStyle/>
                        <a:p>
                          <a:r>
                            <a:rPr lang="el-GR" dirty="0" smtClean="0"/>
                            <a:t>Κόκκινο του καδμίου+</a:t>
                          </a:r>
                        </a:p>
                        <a:p>
                          <a:r>
                            <a:rPr lang="el-GR" dirty="0" smtClean="0"/>
                            <a:t>Πράσινο του καδμίου + ώχρα (1:2:0,5)</a:t>
                          </a:r>
                          <a:endParaRPr lang="el-GR" dirty="0"/>
                        </a:p>
                      </a:txBody>
                      <a:tcPr/>
                    </a:tc>
                    <a:tc>
                      <a:txBody>
                        <a:bodyPr/>
                        <a:lstStyle/>
                        <a:p>
                          <a:pPr algn="ctr"/>
                          <a:r>
                            <a:rPr lang="el-GR" dirty="0" smtClean="0"/>
                            <a:t>45</a:t>
                          </a:r>
                        </a:p>
                      </a:txBody>
                      <a:tcPr/>
                    </a:tc>
                    <a:tc>
                      <a:txBody>
                        <a:bodyPr/>
                        <a:lstStyle/>
                        <a:p>
                          <a:pPr algn="ctr"/>
                          <a:r>
                            <a:rPr lang="el-GR" dirty="0" smtClean="0"/>
                            <a:t>22,2</a:t>
                          </a:r>
                        </a:p>
                      </a:txBody>
                      <a:tcPr/>
                    </a:tc>
                  </a:tr>
                </a:tbl>
              </a:graphicData>
            </a:graphic>
          </p:graphicFrame>
        </mc:Fallback>
      </mc:AlternateContent>
      <p:sp>
        <p:nvSpPr>
          <p:cNvPr id="6" name="Rectangle 5"/>
          <p:cNvSpPr/>
          <p:nvPr/>
        </p:nvSpPr>
        <p:spPr>
          <a:xfrm>
            <a:off x="251520" y="6150114"/>
            <a:ext cx="8640960" cy="707886"/>
          </a:xfrm>
          <a:prstGeom prst="rect">
            <a:avLst/>
          </a:prstGeom>
        </p:spPr>
        <p:txBody>
          <a:bodyPr wrap="square">
            <a:spAutoFit/>
          </a:bodyPr>
          <a:lstStyle/>
          <a:p>
            <a:r>
              <a:rPr lang="el-GR" sz="2000" dirty="0" smtClean="0">
                <a:latin typeface="+mn-lt"/>
              </a:rPr>
              <a:t>Πειραματικές </a:t>
            </a:r>
            <a:r>
              <a:rPr lang="el-GR" sz="2000" dirty="0">
                <a:latin typeface="+mn-lt"/>
              </a:rPr>
              <a:t>τιμές της ικανότητας επικάλυψης διαφόρων χρωστικών και μιγμάτων αυτών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
        <p:nvSpPr>
          <p:cNvPr id="7" name="Rectangle 6"/>
          <p:cNvSpPr/>
          <p:nvPr/>
        </p:nvSpPr>
        <p:spPr>
          <a:xfrm>
            <a:off x="329116" y="764704"/>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756130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Συνοπτικά</a:t>
            </a:r>
            <a:r>
              <a:rPr lang="en-US" dirty="0" smtClean="0"/>
              <a:t> </a:t>
            </a:r>
            <a:r>
              <a:rPr lang="en-US" sz="3200" b="0" dirty="0" smtClean="0"/>
              <a:t>(1 </a:t>
            </a:r>
            <a:r>
              <a:rPr lang="el-GR" sz="3200" b="0" dirty="0" smtClean="0"/>
              <a:t>από </a:t>
            </a:r>
            <a:r>
              <a:rPr lang="en-US" sz="3200" b="0" dirty="0" smtClean="0"/>
              <a:t>3</a:t>
            </a:r>
            <a:r>
              <a:rPr lang="el-GR" sz="3200" b="0" dirty="0" smtClean="0"/>
              <a:t>)</a:t>
            </a:r>
            <a:endParaRPr lang="el-GR" sz="32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936104"/>
              </a:xfrm>
            </p:spPr>
            <p:txBody>
              <a:bodyPr>
                <a:normAutofit/>
              </a:bodyPr>
              <a:lstStyle/>
              <a:p>
                <a:pPr marL="514350" indent="-514350">
                  <a:buFont typeface="+mj-lt"/>
                  <a:buAutoNum type="arabicPeriod"/>
                </a:pPr>
                <a:r>
                  <a:rPr lang="el-GR" sz="2400" b="1" dirty="0" smtClean="0"/>
                  <a:t>Διαπερατότητα </a:t>
                </a:r>
                <a:r>
                  <a:rPr lang="en-US" sz="2400" b="1" dirty="0" smtClean="0"/>
                  <a:t>Beer-Lambert :</a:t>
                </a:r>
                <a:endParaRPr lang="el-GR" sz="2400" b="1" dirty="0" smtClean="0"/>
              </a:p>
              <a:p>
                <a:pPr marL="0" indent="0">
                  <a:buNone/>
                </a:pPr>
                <a:r>
                  <a:rPr lang="el-GR" sz="2400" b="1" dirty="0"/>
                  <a:t>	</a:t>
                </a:r>
                <a:r>
                  <a:rPr lang="el-GR" sz="2400" b="1" dirty="0" smtClean="0"/>
                  <a:t>		</a:t>
                </a:r>
                <a:r>
                  <a:rPr lang="en-US" sz="2400" b="1" dirty="0" smtClean="0"/>
                  <a:t> </a:t>
                </a:r>
                <a14:m>
                  <m:oMath xmlns:m="http://schemas.openxmlformats.org/officeDocument/2006/math">
                    <m:r>
                      <a:rPr lang="en-US" sz="2400" b="0" i="1" smtClean="0">
                        <a:latin typeface="Cambria Math"/>
                      </a:rPr>
                      <m:t>𝐼</m:t>
                    </m:r>
                    <m:r>
                      <a:rPr lang="en-US" sz="2400" b="0" i="1" smtClean="0">
                        <a:latin typeface="Cambria Math"/>
                      </a:rPr>
                      <m:t>=</m:t>
                    </m:r>
                    <m:r>
                      <a:rPr lang="en-US" sz="2400" b="0" i="1" smtClean="0">
                        <a:latin typeface="Cambria Math"/>
                      </a:rPr>
                      <m:t>𝐼</m:t>
                    </m:r>
                    <m:r>
                      <a:rPr lang="en-US" sz="2400" b="0" i="1" smtClean="0">
                        <a:latin typeface="Cambria Math"/>
                      </a:rPr>
                      <m:t>/</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0</m:t>
                        </m:r>
                      </m:sub>
                    </m:sSub>
                  </m:oMath>
                </a14:m>
                <a:r>
                  <a:rPr lang="en-US" sz="2400" dirty="0" smtClean="0"/>
                  <a:t> , </a:t>
                </a:r>
                <a14:m>
                  <m:oMath xmlns:m="http://schemas.openxmlformats.org/officeDocument/2006/math">
                    <m:r>
                      <a:rPr lang="en-US" sz="2400" b="0" i="1" smtClean="0">
                        <a:latin typeface="Cambria Math"/>
                      </a:rPr>
                      <m:t>𝐾</m:t>
                    </m:r>
                    <m:r>
                      <a:rPr lang="en-US" sz="2400" b="0" i="1" smtClean="0">
                        <a:latin typeface="Cambria Math"/>
                      </a:rPr>
                      <m:t>=</m:t>
                    </m:r>
                    <m:r>
                      <a:rPr lang="en-US" sz="2400" b="0" i="1" smtClean="0">
                        <a:latin typeface="Cambria Math"/>
                      </a:rPr>
                      <m:t>𝑘</m:t>
                    </m:r>
                    <m:r>
                      <a:rPr lang="en-US" sz="2400" b="0" i="1" smtClean="0">
                        <a:latin typeface="Cambria Math"/>
                        <a:ea typeface="Cambria Math"/>
                      </a:rPr>
                      <m:t>∙</m:t>
                    </m:r>
                    <m:r>
                      <a:rPr lang="en-US" sz="2400" b="0" i="1" smtClean="0">
                        <a:latin typeface="Cambria Math"/>
                        <a:ea typeface="Cambria Math"/>
                      </a:rPr>
                      <m:t>𝑐</m:t>
                    </m:r>
                    <m:r>
                      <a:rPr lang="en-US" sz="2400" b="0" i="1" smtClean="0">
                        <a:latin typeface="Cambria Math"/>
                        <a:ea typeface="Cambria Math"/>
                      </a:rPr>
                      <m:t>=2.303</m:t>
                    </m:r>
                    <m:r>
                      <a:rPr lang="el-GR" sz="2400" b="0" i="1" smtClean="0">
                        <a:latin typeface="Cambria Math"/>
                        <a:ea typeface="Cambria Math"/>
                      </a:rPr>
                      <m:t>𝜀</m:t>
                    </m:r>
                    <m:r>
                      <a:rPr lang="en-US" sz="2400" b="0" i="1" smtClean="0">
                        <a:latin typeface="Cambria Math"/>
                        <a:ea typeface="Cambria Math"/>
                      </a:rPr>
                      <m:t>𝑐</m:t>
                    </m:r>
                  </m:oMath>
                </a14:m>
                <a:r>
                  <a:rPr lang="en-US" sz="2400" dirty="0" smtClean="0"/>
                  <a:t>, </a:t>
                </a:r>
                <a14:m>
                  <m:oMath xmlns:m="http://schemas.openxmlformats.org/officeDocument/2006/math">
                    <m:r>
                      <a:rPr lang="en-US" sz="2400" b="0" i="1" smtClean="0">
                        <a:latin typeface="Cambria Math"/>
                      </a:rPr>
                      <m:t>𝐴</m:t>
                    </m:r>
                    <m:r>
                      <a:rPr lang="en-US" sz="2400" b="0" i="1" smtClean="0">
                        <a:latin typeface="Cambria Math"/>
                      </a:rPr>
                      <m:t>=</m:t>
                    </m:r>
                    <m:r>
                      <a:rPr lang="el-GR" sz="2400" b="0" i="1" smtClean="0">
                        <a:latin typeface="Cambria Math"/>
                      </a:rPr>
                      <m:t>𝜀</m:t>
                    </m:r>
                    <m:r>
                      <a:rPr lang="en-US" sz="2400" b="0" i="1" smtClean="0">
                        <a:latin typeface="Cambria Math"/>
                      </a:rPr>
                      <m:t>𝑐𝑋</m:t>
                    </m:r>
                  </m:oMath>
                </a14:m>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936104"/>
              </a:xfrm>
              <a:blipFill rotWithShape="1">
                <a:blip r:embed="rId2"/>
                <a:stretch>
                  <a:fillRect l="-1111" t="-5844" b="-10390"/>
                </a:stretch>
              </a:blipFill>
            </p:spPr>
            <p:txBody>
              <a:bodyPr/>
              <a:lstStyle/>
              <a:p>
                <a:r>
                  <a:rPr lang="el-GR">
                    <a:noFill/>
                  </a:rPr>
                  <a:t> </a:t>
                </a:r>
              </a:p>
            </p:txBody>
          </p:sp>
        </mc:Fallback>
      </mc:AlternateContent>
      <p:grpSp>
        <p:nvGrpSpPr>
          <p:cNvPr id="12" name="Group 11" title="Beer-Lambert Transmission"/>
          <p:cNvGrpSpPr/>
          <p:nvPr/>
        </p:nvGrpSpPr>
        <p:grpSpPr>
          <a:xfrm>
            <a:off x="395536" y="2105377"/>
            <a:ext cx="3816424" cy="1971695"/>
            <a:chOff x="395536" y="2105377"/>
            <a:chExt cx="3816424" cy="1971695"/>
          </a:xfrm>
        </p:grpSpPr>
        <mc:AlternateContent xmlns:mc="http://schemas.openxmlformats.org/markup-compatibility/2006" xmlns:a14="http://schemas.microsoft.com/office/drawing/2010/main">
          <mc:Choice Requires="a14">
            <p:sp>
              <p:nvSpPr>
                <p:cNvPr id="5" name="TextBox 4"/>
                <p:cNvSpPr txBox="1"/>
                <p:nvPr/>
              </p:nvSpPr>
              <p:spPr>
                <a:xfrm>
                  <a:off x="395536" y="3068960"/>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a:rPr>
                              <m:t>𝐼</m:t>
                            </m:r>
                          </m:e>
                          <m:sub>
                            <m:r>
                              <a:rPr lang="en-US" sz="2400" b="0" i="1" smtClean="0">
                                <a:latin typeface="Cambria Math"/>
                              </a:rPr>
                              <m:t>0</m:t>
                            </m:r>
                          </m:sub>
                        </m:sSub>
                      </m:oMath>
                    </m:oMathPara>
                  </a14:m>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3068960"/>
                  <a:ext cx="720080" cy="461665"/>
                </a:xfrm>
                <a:prstGeom prst="rect">
                  <a:avLst/>
                </a:prstGeom>
                <a:blipFill rotWithShape="1">
                  <a:blip r:embed="rId3"/>
                  <a:stretch>
                    <a:fillRect b="-2632"/>
                  </a:stretch>
                </a:blipFill>
              </p:spPr>
              <p:txBody>
                <a:bodyPr/>
                <a:lstStyle/>
                <a:p>
                  <a:r>
                    <a:rPr lang="el-GR">
                      <a:noFill/>
                    </a:rPr>
                    <a:t> </a:t>
                  </a:r>
                </a:p>
              </p:txBody>
            </p:sp>
          </mc:Fallback>
        </mc:AlternateContent>
        <p:sp>
          <p:nvSpPr>
            <p:cNvPr id="6" name="Right Arrow 5"/>
            <p:cNvSpPr/>
            <p:nvPr/>
          </p:nvSpPr>
          <p:spPr>
            <a:xfrm>
              <a:off x="1048608" y="3328392"/>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1910024" y="2852936"/>
              <a:ext cx="64807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Right Brace 7"/>
            <p:cNvSpPr/>
            <p:nvPr/>
          </p:nvSpPr>
          <p:spPr>
            <a:xfrm rot="16200000">
              <a:off x="2054040" y="2314036"/>
              <a:ext cx="360040" cy="71776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9" name="TextBox 8"/>
            <p:cNvSpPr txBox="1"/>
            <p:nvPr/>
          </p:nvSpPr>
          <p:spPr>
            <a:xfrm>
              <a:off x="1947188" y="2105377"/>
              <a:ext cx="573744" cy="461665"/>
            </a:xfrm>
            <a:prstGeom prst="rect">
              <a:avLst/>
            </a:prstGeom>
            <a:noFill/>
          </p:spPr>
          <p:txBody>
            <a:bodyPr wrap="square" rtlCol="0">
              <a:spAutoFit/>
            </a:bodyPr>
            <a:lstStyle/>
            <a:p>
              <a:pPr algn="ctr"/>
              <a:r>
                <a:rPr lang="en-US" sz="2400" dirty="0" smtClean="0">
                  <a:latin typeface="Cambria Math" pitchFamily="18" charset="0"/>
                  <a:ea typeface="Cambria Math" pitchFamily="18" charset="0"/>
                </a:rPr>
                <a:t>X</a:t>
              </a:r>
              <a:endParaRPr lang="el-GR" sz="2400" dirty="0">
                <a:latin typeface="Cambria Math" pitchFamily="18" charset="0"/>
                <a:ea typeface="Cambria Math" pitchFamily="18" charset="0"/>
              </a:endParaRPr>
            </a:p>
          </p:txBody>
        </p:sp>
        <p:sp>
          <p:nvSpPr>
            <p:cNvPr id="10" name="Right Arrow 9"/>
            <p:cNvSpPr/>
            <p:nvPr/>
          </p:nvSpPr>
          <p:spPr>
            <a:xfrm>
              <a:off x="2843808" y="3328392"/>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TextBox 10"/>
            <p:cNvSpPr txBox="1"/>
            <p:nvPr/>
          </p:nvSpPr>
          <p:spPr>
            <a:xfrm>
              <a:off x="3707904" y="3068960"/>
              <a:ext cx="504056"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I</a:t>
              </a:r>
              <a:endParaRPr lang="el-GR" sz="2400" dirty="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13" name="TextBox 12"/>
              <p:cNvSpPr txBox="1"/>
              <p:nvPr/>
            </p:nvSpPr>
            <p:spPr>
              <a:xfrm>
                <a:off x="4644008" y="2852936"/>
                <a:ext cx="4032448" cy="869149"/>
              </a:xfrm>
              <a:prstGeom prst="rect">
                <a:avLst/>
              </a:prstGeom>
              <a:noFill/>
            </p:spPr>
            <p:txBody>
              <a:bodyPr wrap="square" rtlCol="0">
                <a:spAutoFit/>
              </a:bodyPr>
              <a:lstStyle/>
              <a:p>
                <a14:m>
                  <m:oMath xmlns:m="http://schemas.openxmlformats.org/officeDocument/2006/math">
                    <m:r>
                      <a:rPr lang="en-US" sz="2400" b="0" i="1" smtClean="0">
                        <a:latin typeface="Cambria Math"/>
                      </a:rPr>
                      <m:t>𝐼</m:t>
                    </m:r>
                    <m:r>
                      <a:rPr lang="en-US" sz="2400" b="0" i="1" smtClean="0">
                        <a:latin typeface="Cambria Math"/>
                      </a:rPr>
                      <m:t>=</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0</m:t>
                        </m:r>
                      </m:sub>
                    </m:sSub>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m:t>
                        </m:r>
                        <m:r>
                          <a:rPr lang="el-GR" sz="2400" b="0" i="1" smtClean="0">
                            <a:latin typeface="Cambria Math"/>
                            <a:ea typeface="Cambria Math"/>
                          </a:rPr>
                          <m:t>𝜀</m:t>
                        </m:r>
                        <m:r>
                          <m:rPr>
                            <m:sty m:val="p"/>
                          </m:rPr>
                          <a:rPr lang="en-US" sz="2400" b="0" i="0" smtClean="0">
                            <a:latin typeface="Cambria Math"/>
                            <a:ea typeface="Cambria Math"/>
                          </a:rPr>
                          <m:t>cX</m:t>
                        </m:r>
                      </m:sup>
                    </m:sSup>
                  </m:oMath>
                </a14:m>
                <a:r>
                  <a:rPr lang="en-US" sz="2400" dirty="0" smtClean="0"/>
                  <a:t> </a:t>
                </a:r>
                <a14:m>
                  <m:oMath xmlns:m="http://schemas.openxmlformats.org/officeDocument/2006/math">
                    <m:r>
                      <a:rPr lang="en-US" sz="2400" b="0" i="1" dirty="0" smtClean="0">
                        <a:latin typeface="Cambria Math"/>
                      </a:rPr>
                      <m:t>𝐼</m:t>
                    </m:r>
                    <m:r>
                      <a:rPr lang="en-US" sz="2400" b="0" i="1" dirty="0" smtClean="0">
                        <a:latin typeface="Cambria Math"/>
                      </a:rPr>
                      <m:t>=</m:t>
                    </m:r>
                    <m:sSub>
                      <m:sSubPr>
                        <m:ctrlPr>
                          <a:rPr lang="en-US" sz="2400" b="0" i="1" dirty="0" smtClean="0">
                            <a:latin typeface="Cambria Math"/>
                          </a:rPr>
                        </m:ctrlPr>
                      </m:sSubPr>
                      <m:e>
                        <m:r>
                          <a:rPr lang="en-US" sz="2400" b="0" i="1" dirty="0" smtClean="0">
                            <a:latin typeface="Cambria Math"/>
                          </a:rPr>
                          <m:t>𝐼</m:t>
                        </m:r>
                      </m:e>
                      <m:sub>
                        <m:r>
                          <a:rPr lang="en-US" sz="2400" b="0" i="1" dirty="0" smtClean="0">
                            <a:latin typeface="Cambria Math"/>
                          </a:rPr>
                          <m:t>0</m:t>
                        </m:r>
                      </m:sub>
                    </m:sSub>
                    <m:r>
                      <a:rPr lang="en-US" sz="2400" b="0" i="1" dirty="0" smtClean="0">
                        <a:latin typeface="Cambria Math"/>
                        <a:ea typeface="Cambria Math"/>
                      </a:rPr>
                      <m:t>∙</m:t>
                    </m:r>
                    <m:sSup>
                      <m:sSupPr>
                        <m:ctrlPr>
                          <a:rPr lang="en-US" sz="2400" b="0" i="1" dirty="0" smtClean="0">
                            <a:latin typeface="Cambria Math"/>
                            <a:ea typeface="Cambria Math"/>
                          </a:rPr>
                        </m:ctrlPr>
                      </m:sSupPr>
                      <m:e>
                        <m:r>
                          <a:rPr lang="en-US" sz="2400" b="0" i="1" dirty="0" smtClean="0">
                            <a:latin typeface="Cambria Math"/>
                            <a:ea typeface="Cambria Math"/>
                          </a:rPr>
                          <m:t>𝑒</m:t>
                        </m:r>
                      </m:e>
                      <m:sup>
                        <m:r>
                          <a:rPr lang="en-US" sz="2400" b="0" i="1" dirty="0" smtClean="0">
                            <a:latin typeface="Cambria Math"/>
                            <a:ea typeface="Cambria Math"/>
                          </a:rPr>
                          <m:t>−</m:t>
                        </m:r>
                        <m:r>
                          <a:rPr lang="en-US" sz="2400" b="0" i="1" dirty="0" smtClean="0">
                            <a:latin typeface="Cambria Math"/>
                            <a:ea typeface="Cambria Math"/>
                          </a:rPr>
                          <m:t>𝑘𝑐𝑋</m:t>
                        </m:r>
                      </m:sup>
                    </m:sSup>
                  </m:oMath>
                </a14:m>
                <a:r>
                  <a:rPr lang="en-US" sz="2400" dirty="0" smtClean="0"/>
                  <a:t> </a:t>
                </a:r>
                <a14:m>
                  <m:oMath xmlns:m="http://schemas.openxmlformats.org/officeDocument/2006/math">
                    <m:r>
                      <a:rPr lang="en-US" sz="2400" b="0" i="1" dirty="0" smtClean="0">
                        <a:latin typeface="Cambria Math"/>
                      </a:rPr>
                      <m:t>𝐼</m:t>
                    </m:r>
                    <m:r>
                      <a:rPr lang="en-US" sz="2400" b="0" i="1" dirty="0" smtClean="0">
                        <a:latin typeface="Cambria Math"/>
                      </a:rPr>
                      <m:t>=</m:t>
                    </m:r>
                    <m:sSub>
                      <m:sSubPr>
                        <m:ctrlPr>
                          <a:rPr lang="en-US" sz="2400" b="0" i="1" dirty="0" smtClean="0">
                            <a:latin typeface="Cambria Math"/>
                          </a:rPr>
                        </m:ctrlPr>
                      </m:sSubPr>
                      <m:e>
                        <m:r>
                          <a:rPr lang="en-US" sz="2400" b="0" i="1" dirty="0" smtClean="0">
                            <a:latin typeface="Cambria Math"/>
                          </a:rPr>
                          <m:t>𝐼</m:t>
                        </m:r>
                      </m:e>
                      <m:sub>
                        <m:r>
                          <a:rPr lang="en-US" sz="2400" b="0" i="1" dirty="0" smtClean="0">
                            <a:latin typeface="Cambria Math"/>
                          </a:rPr>
                          <m:t>0</m:t>
                        </m:r>
                      </m:sub>
                    </m:sSub>
                    <m:r>
                      <a:rPr lang="en-US" sz="2400" b="0" i="1" dirty="0" smtClean="0">
                        <a:latin typeface="Cambria Math"/>
                        <a:ea typeface="Cambria Math"/>
                      </a:rPr>
                      <m:t>∙</m:t>
                    </m:r>
                    <m:sSup>
                      <m:sSupPr>
                        <m:ctrlPr>
                          <a:rPr lang="en-US" sz="2400" b="0" i="1" dirty="0" smtClean="0">
                            <a:latin typeface="Cambria Math"/>
                            <a:ea typeface="Cambria Math"/>
                          </a:rPr>
                        </m:ctrlPr>
                      </m:sSupPr>
                      <m:e>
                        <m:r>
                          <a:rPr lang="en-US" sz="2400" b="0" i="1" dirty="0" smtClean="0">
                            <a:latin typeface="Cambria Math"/>
                            <a:ea typeface="Cambria Math"/>
                          </a:rPr>
                          <m:t>10</m:t>
                        </m:r>
                      </m:e>
                      <m:sup>
                        <m:r>
                          <a:rPr lang="en-US" sz="2400" b="0" i="1" dirty="0" smtClean="0">
                            <a:latin typeface="Cambria Math"/>
                            <a:ea typeface="Cambria Math"/>
                          </a:rPr>
                          <m:t>−</m:t>
                        </m:r>
                        <m:r>
                          <a:rPr lang="en-US" sz="2400" b="0" i="1" dirty="0" smtClean="0">
                            <a:latin typeface="Cambria Math"/>
                            <a:ea typeface="Cambria Math"/>
                          </a:rPr>
                          <m:t>𝐴</m:t>
                        </m:r>
                      </m:sup>
                    </m:sSup>
                  </m:oMath>
                </a14:m>
                <a:endParaRPr lang="el-GR"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644008" y="2852936"/>
                <a:ext cx="4032448" cy="869149"/>
              </a:xfrm>
              <a:prstGeom prst="rect">
                <a:avLst/>
              </a:prstGeom>
              <a:blipFill rotWithShape="1">
                <a:blip r:embed="rId4"/>
                <a:stretch>
                  <a:fillRect l="-45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23528" y="4365104"/>
                <a:ext cx="8280920" cy="461665"/>
              </a:xfrm>
              <a:prstGeom prst="rect">
                <a:avLst/>
              </a:prstGeom>
              <a:noFill/>
            </p:spPr>
            <p:txBody>
              <a:bodyPr wrap="square" rtlCol="0">
                <a:spAutoFit/>
              </a:bodyPr>
              <a:lstStyle/>
              <a:p>
                <a:pPr marL="457200" indent="-457200">
                  <a:buFont typeface="+mj-lt"/>
                  <a:buAutoNum type="arabicPeriod" startAt="2"/>
                </a:pPr>
                <a:r>
                  <a:rPr lang="el-GR" sz="2400" b="1" dirty="0" smtClean="0">
                    <a:latin typeface="+mn-lt"/>
                  </a:rPr>
                  <a:t>Ανακλαστική ικανότητα </a:t>
                </a:r>
                <a:r>
                  <a:rPr lang="en-US" sz="2400" b="1" dirty="0" smtClean="0">
                    <a:latin typeface="+mn-lt"/>
                  </a:rPr>
                  <a:t>Beer-Lambert </a:t>
                </a:r>
                <a:r>
                  <a:rPr lang="en-US" sz="2400" b="1" dirty="0">
                    <a:latin typeface="+mn-lt"/>
                  </a:rPr>
                  <a:t>: </a:t>
                </a:r>
                <a14:m>
                  <m:oMath xmlns:m="http://schemas.openxmlformats.org/officeDocument/2006/math">
                    <m:r>
                      <a:rPr lang="en-US" sz="2400" b="0" i="1" smtClean="0">
                        <a:latin typeface="Cambria Math"/>
                      </a:rPr>
                      <m:t>𝑆</m:t>
                    </m:r>
                    <m:r>
                      <a:rPr lang="en-US" sz="2400" b="0" i="1" smtClean="0">
                        <a:latin typeface="Cambria Math"/>
                      </a:rPr>
                      <m:t>=0</m:t>
                    </m:r>
                  </m:oMath>
                </a14:m>
                <a:r>
                  <a:rPr lang="en-US" sz="2400" dirty="0" smtClean="0">
                    <a:latin typeface="+mn-lt"/>
                  </a:rPr>
                  <a:t>, </a:t>
                </a:r>
                <a14:m>
                  <m:oMath xmlns:m="http://schemas.openxmlformats.org/officeDocument/2006/math">
                    <m:r>
                      <a:rPr lang="en-US" sz="2400" b="0" i="1" smtClean="0">
                        <a:latin typeface="Cambria Math"/>
                      </a:rPr>
                      <m:t>𝑅</m:t>
                    </m:r>
                    <m:r>
                      <a:rPr lang="en-US" sz="2400" b="0" i="1" smtClean="0">
                        <a:latin typeface="Cambria Math"/>
                      </a:rPr>
                      <m:t>=</m:t>
                    </m:r>
                    <m:r>
                      <a:rPr lang="en-US" sz="2400" b="0" i="1" smtClean="0">
                        <a:latin typeface="Cambria Math"/>
                      </a:rPr>
                      <m:t>𝐼</m:t>
                    </m:r>
                    <m:r>
                      <a:rPr lang="en-US" sz="2400" b="0" i="1" smtClean="0">
                        <a:latin typeface="Cambria Math"/>
                      </a:rPr>
                      <m:t>/</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0</m:t>
                        </m:r>
                      </m:sub>
                    </m:sSub>
                  </m:oMath>
                </a14:m>
                <a:endParaRPr lang="el-GR" sz="2400" dirty="0">
                  <a:latin typeface="+mn-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23528" y="4365104"/>
                <a:ext cx="8280920" cy="461665"/>
              </a:xfrm>
              <a:prstGeom prst="rect">
                <a:avLst/>
              </a:prstGeom>
              <a:blipFill rotWithShape="1">
                <a:blip r:embed="rId5"/>
                <a:stretch>
                  <a:fillRect l="-1105" t="-11842" b="-28947"/>
                </a:stretch>
              </a:blipFill>
            </p:spPr>
            <p:txBody>
              <a:bodyPr/>
              <a:lstStyle/>
              <a:p>
                <a:r>
                  <a:rPr lang="el-GR">
                    <a:noFill/>
                  </a:rPr>
                  <a:t> </a:t>
                </a:r>
              </a:p>
            </p:txBody>
          </p:sp>
        </mc:Fallback>
      </mc:AlternateContent>
      <p:grpSp>
        <p:nvGrpSpPr>
          <p:cNvPr id="21" name="Group 20" title="Beer-Lambert reflection"/>
          <p:cNvGrpSpPr/>
          <p:nvPr/>
        </p:nvGrpSpPr>
        <p:grpSpPr>
          <a:xfrm>
            <a:off x="548032" y="4743024"/>
            <a:ext cx="3190564" cy="1971695"/>
            <a:chOff x="548032" y="4743024"/>
            <a:chExt cx="3190564" cy="1971695"/>
          </a:xfrm>
        </p:grpSpPr>
        <mc:AlternateContent xmlns:mc="http://schemas.openxmlformats.org/markup-compatibility/2006" xmlns:a14="http://schemas.microsoft.com/office/drawing/2010/main">
          <mc:Choice Requires="a14">
            <p:sp>
              <p:nvSpPr>
                <p:cNvPr id="15" name="TextBox 14"/>
                <p:cNvSpPr txBox="1"/>
                <p:nvPr/>
              </p:nvSpPr>
              <p:spPr>
                <a:xfrm>
                  <a:off x="548032" y="5445224"/>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a:rPr>
                              <m:t>𝐼</m:t>
                            </m:r>
                          </m:e>
                          <m:sub>
                            <m:r>
                              <a:rPr lang="en-US" sz="2400" b="0" i="1" smtClean="0">
                                <a:latin typeface="Cambria Math"/>
                              </a:rPr>
                              <m:t>0</m:t>
                            </m:r>
                          </m:sub>
                        </m:sSub>
                      </m:oMath>
                    </m:oMathPara>
                  </a14:m>
                  <a:endParaRPr lang="el-GR"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8032" y="5445224"/>
                  <a:ext cx="720080" cy="461665"/>
                </a:xfrm>
                <a:prstGeom prst="rect">
                  <a:avLst/>
                </a:prstGeom>
                <a:blipFill rotWithShape="1">
                  <a:blip r:embed="rId6"/>
                  <a:stretch>
                    <a:fillRect b="-2632"/>
                  </a:stretch>
                </a:blipFill>
              </p:spPr>
              <p:txBody>
                <a:bodyPr/>
                <a:lstStyle/>
                <a:p>
                  <a:r>
                    <a:rPr lang="el-GR">
                      <a:noFill/>
                    </a:rPr>
                    <a:t> </a:t>
                  </a:r>
                </a:p>
              </p:txBody>
            </p:sp>
          </mc:Fallback>
        </mc:AlternateContent>
        <p:sp>
          <p:nvSpPr>
            <p:cNvPr id="16" name="Right Arrow 15"/>
            <p:cNvSpPr/>
            <p:nvPr/>
          </p:nvSpPr>
          <p:spPr>
            <a:xfrm>
              <a:off x="1115616" y="5676056"/>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Rectangle 16"/>
            <p:cNvSpPr/>
            <p:nvPr/>
          </p:nvSpPr>
          <p:spPr>
            <a:xfrm>
              <a:off x="1916496" y="5490583"/>
              <a:ext cx="648072"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Right Brace 17"/>
            <p:cNvSpPr/>
            <p:nvPr/>
          </p:nvSpPr>
          <p:spPr>
            <a:xfrm rot="16200000">
              <a:off x="2060512" y="4951683"/>
              <a:ext cx="360040" cy="71776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9" name="TextBox 18"/>
            <p:cNvSpPr txBox="1"/>
            <p:nvPr/>
          </p:nvSpPr>
          <p:spPr>
            <a:xfrm>
              <a:off x="1953660" y="4743024"/>
              <a:ext cx="573744" cy="461665"/>
            </a:xfrm>
            <a:prstGeom prst="rect">
              <a:avLst/>
            </a:prstGeom>
            <a:noFill/>
          </p:spPr>
          <p:txBody>
            <a:bodyPr wrap="square" rtlCol="0">
              <a:spAutoFit/>
            </a:bodyPr>
            <a:lstStyle/>
            <a:p>
              <a:pPr algn="ctr"/>
              <a:r>
                <a:rPr lang="en-US" sz="2400" dirty="0" smtClean="0">
                  <a:latin typeface="Cambria Math" pitchFamily="18" charset="0"/>
                  <a:ea typeface="Cambria Math" pitchFamily="18" charset="0"/>
                </a:rPr>
                <a:t>X</a:t>
              </a:r>
              <a:endParaRPr lang="el-GR" sz="2400" dirty="0">
                <a:latin typeface="Cambria Math" pitchFamily="18" charset="0"/>
                <a:ea typeface="Cambria Math" pitchFamily="18" charset="0"/>
              </a:endParaRPr>
            </a:p>
          </p:txBody>
        </p:sp>
        <p:sp>
          <p:nvSpPr>
            <p:cNvPr id="20" name="Rectangle 19"/>
            <p:cNvSpPr/>
            <p:nvPr/>
          </p:nvSpPr>
          <p:spPr>
            <a:xfrm>
              <a:off x="2558096" y="5490583"/>
              <a:ext cx="1180500" cy="1224136"/>
            </a:xfrm>
            <a:prstGeom prst="rect">
              <a:avLst/>
            </a:prstGeom>
            <a:blipFill>
              <a:blip r:embed="rId7"/>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Paper, Rg</a:t>
              </a:r>
              <a:endParaRPr lang="el-GR" sz="2000" dirty="0">
                <a:solidFill>
                  <a:schemeClr val="tx1"/>
                </a:solidFill>
              </a:endParaRPr>
            </a:p>
          </p:txBody>
        </p:sp>
        <p:sp>
          <p:nvSpPr>
            <p:cNvPr id="22" name="Right Arrow 21"/>
            <p:cNvSpPr/>
            <p:nvPr/>
          </p:nvSpPr>
          <p:spPr>
            <a:xfrm rot="10800000">
              <a:off x="1115616" y="6045451"/>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TextBox 22"/>
            <p:cNvSpPr txBox="1"/>
            <p:nvPr/>
          </p:nvSpPr>
          <p:spPr>
            <a:xfrm>
              <a:off x="611560" y="5871818"/>
              <a:ext cx="504056"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I</a:t>
              </a:r>
              <a:endParaRPr lang="el-GR" sz="2400" dirty="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25" name="TextBox 24"/>
              <p:cNvSpPr txBox="1"/>
              <p:nvPr/>
            </p:nvSpPr>
            <p:spPr>
              <a:xfrm>
                <a:off x="3971700" y="5433714"/>
                <a:ext cx="4824536" cy="837537"/>
              </a:xfrm>
              <a:prstGeom prst="rect">
                <a:avLst/>
              </a:prstGeom>
              <a:noFill/>
            </p:spPr>
            <p:txBody>
              <a:bodyPr wrap="square" rtlCol="0">
                <a:spAutoFit/>
              </a:bodyPr>
              <a:lstStyle/>
              <a:p>
                <a14:m>
                  <m:oMath xmlns:m="http://schemas.openxmlformats.org/officeDocument/2006/math">
                    <m:r>
                      <a:rPr lang="en-US" sz="2400" b="0" i="1" smtClean="0">
                        <a:latin typeface="Cambria Math"/>
                      </a:rPr>
                      <m:t>𝐼</m:t>
                    </m:r>
                    <m:r>
                      <a:rPr lang="en-US" sz="2400" b="0" i="1" smtClean="0">
                        <a:latin typeface="Cambria Math"/>
                      </a:rPr>
                      <m:t>=</m:t>
                    </m:r>
                    <m:sSub>
                      <m:sSubPr>
                        <m:ctrlPr>
                          <a:rPr lang="en-US" sz="2400" b="0" i="1" smtClean="0">
                            <a:latin typeface="Cambria Math"/>
                          </a:rPr>
                        </m:ctrlPr>
                      </m:sSubPr>
                      <m:e>
                        <m:r>
                          <a:rPr lang="en-US" sz="2400" b="0" i="1" smtClean="0">
                            <a:latin typeface="Cambria Math"/>
                          </a:rPr>
                          <m:t>𝑅</m:t>
                        </m:r>
                      </m:e>
                      <m:sub>
                        <m:r>
                          <a:rPr lang="en-US" sz="2400" b="0" i="1" smtClean="0">
                            <a:latin typeface="Cambria Math"/>
                          </a:rPr>
                          <m:t>𝑏</m:t>
                        </m:r>
                      </m:sub>
                    </m:sSub>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𝑜</m:t>
                        </m:r>
                      </m:sub>
                    </m:sSub>
                    <m:sSup>
                      <m:sSupPr>
                        <m:ctrlPr>
                          <a:rPr lang="en-US" sz="2400" b="0" i="1" smtClean="0">
                            <a:latin typeface="Cambria Math"/>
                          </a:rPr>
                        </m:ctrlPr>
                      </m:sSupPr>
                      <m:e>
                        <m:r>
                          <a:rPr lang="en-US" sz="2400" b="0" i="1" smtClean="0">
                            <a:latin typeface="Cambria Math"/>
                          </a:rPr>
                          <m:t>10</m:t>
                        </m:r>
                      </m:e>
                      <m:sup>
                        <m:r>
                          <a:rPr lang="en-US" sz="2400" b="0" i="1" smtClean="0">
                            <a:latin typeface="Cambria Math"/>
                          </a:rPr>
                          <m:t>−2</m:t>
                        </m:r>
                        <m:r>
                          <a:rPr lang="el-GR" sz="2400" b="0" i="1" smtClean="0">
                            <a:latin typeface="Cambria Math"/>
                          </a:rPr>
                          <m:t>𝜀</m:t>
                        </m:r>
                        <m:r>
                          <a:rPr lang="en-US" sz="2400" b="0" i="1" smtClean="0">
                            <a:latin typeface="Cambria Math"/>
                          </a:rPr>
                          <m:t>𝑐𝑋</m:t>
                        </m:r>
                      </m:sup>
                    </m:sSup>
                  </m:oMath>
                </a14:m>
                <a:r>
                  <a:rPr lang="en-US" sz="2400" dirty="0" smtClean="0"/>
                  <a:t> </a:t>
                </a:r>
                <a14:m>
                  <m:oMath xmlns:m="http://schemas.openxmlformats.org/officeDocument/2006/math">
                    <m:r>
                      <a:rPr lang="en-US" sz="2400" b="0" i="1" dirty="0" smtClean="0">
                        <a:latin typeface="Cambria Math"/>
                      </a:rPr>
                      <m:t>𝐼</m:t>
                    </m:r>
                    <m:r>
                      <a:rPr lang="en-US" sz="2400" b="0" i="1" dirty="0" smtClean="0">
                        <a:latin typeface="Cambria Math"/>
                      </a:rPr>
                      <m:t>=</m:t>
                    </m:r>
                    <m:sSub>
                      <m:sSubPr>
                        <m:ctrlPr>
                          <a:rPr lang="en-US" sz="2400" b="0" i="1" dirty="0" smtClean="0">
                            <a:latin typeface="Cambria Math"/>
                          </a:rPr>
                        </m:ctrlPr>
                      </m:sSubPr>
                      <m:e>
                        <m:r>
                          <a:rPr lang="en-US" sz="2400" b="0" i="1" dirty="0" smtClean="0">
                            <a:latin typeface="Cambria Math"/>
                          </a:rPr>
                          <m:t>𝑅</m:t>
                        </m:r>
                      </m:e>
                      <m:sub>
                        <m:r>
                          <a:rPr lang="en-US" sz="2400" b="0" i="1" dirty="0" smtClean="0">
                            <a:latin typeface="Cambria Math"/>
                          </a:rPr>
                          <m:t>𝑏</m:t>
                        </m:r>
                      </m:sub>
                    </m:sSub>
                    <m:sSub>
                      <m:sSubPr>
                        <m:ctrlPr>
                          <a:rPr lang="en-US" sz="2400" b="0" i="1" dirty="0" smtClean="0">
                            <a:latin typeface="Cambria Math"/>
                          </a:rPr>
                        </m:ctrlPr>
                      </m:sSubPr>
                      <m:e>
                        <m:r>
                          <a:rPr lang="en-US" sz="2400" b="0" i="1" dirty="0" smtClean="0">
                            <a:latin typeface="Cambria Math"/>
                          </a:rPr>
                          <m:t>𝐼</m:t>
                        </m:r>
                      </m:e>
                      <m:sub>
                        <m:r>
                          <a:rPr lang="en-US" sz="2400" b="0" i="1" dirty="0" smtClean="0">
                            <a:latin typeface="Cambria Math"/>
                          </a:rPr>
                          <m:t>0</m:t>
                        </m:r>
                      </m:sub>
                    </m:sSub>
                    <m:sSup>
                      <m:sSupPr>
                        <m:ctrlPr>
                          <a:rPr lang="en-US" sz="2400" b="0" i="1" dirty="0" smtClean="0">
                            <a:latin typeface="Cambria Math"/>
                          </a:rPr>
                        </m:ctrlPr>
                      </m:sSupPr>
                      <m:e>
                        <m:r>
                          <a:rPr lang="en-US" sz="2400" b="0" i="1" dirty="0" smtClean="0">
                            <a:latin typeface="Cambria Math"/>
                          </a:rPr>
                          <m:t>𝑒</m:t>
                        </m:r>
                      </m:e>
                      <m:sup>
                        <m:r>
                          <a:rPr lang="en-US" sz="2400" b="0" i="1" dirty="0" smtClean="0">
                            <a:latin typeface="Cambria Math"/>
                          </a:rPr>
                          <m:t>−2</m:t>
                        </m:r>
                        <m:r>
                          <a:rPr lang="en-US" sz="2400" b="0" i="1" dirty="0" smtClean="0">
                            <a:latin typeface="Cambria Math"/>
                          </a:rPr>
                          <m:t>𝑘𝑐𝑋</m:t>
                        </m:r>
                      </m:sup>
                    </m:sSup>
                  </m:oMath>
                </a14:m>
                <a:r>
                  <a:rPr lang="en-US" sz="2400" dirty="0" smtClean="0"/>
                  <a:t> </a:t>
                </a:r>
                <a14:m>
                  <m:oMath xmlns:m="http://schemas.openxmlformats.org/officeDocument/2006/math">
                    <m:r>
                      <a:rPr lang="en-US" sz="2400" b="0" i="1" dirty="0" smtClean="0">
                        <a:latin typeface="Cambria Math"/>
                      </a:rPr>
                      <m:t>𝐼</m:t>
                    </m:r>
                    <m:r>
                      <a:rPr lang="en-US" sz="2400" b="0" i="1" dirty="0" smtClean="0">
                        <a:latin typeface="Cambria Math"/>
                      </a:rPr>
                      <m:t>=</m:t>
                    </m:r>
                    <m:sSub>
                      <m:sSubPr>
                        <m:ctrlPr>
                          <a:rPr lang="en-US" sz="2400" b="0" i="1" dirty="0" smtClean="0">
                            <a:latin typeface="Cambria Math"/>
                          </a:rPr>
                        </m:ctrlPr>
                      </m:sSubPr>
                      <m:e>
                        <m:r>
                          <a:rPr lang="en-US" sz="2400" b="0" i="1" dirty="0" smtClean="0">
                            <a:latin typeface="Cambria Math"/>
                          </a:rPr>
                          <m:t>𝑅</m:t>
                        </m:r>
                      </m:e>
                      <m:sub>
                        <m:r>
                          <a:rPr lang="en-US" sz="2400" b="0" i="1" dirty="0" smtClean="0">
                            <a:latin typeface="Cambria Math"/>
                          </a:rPr>
                          <m:t>𝑏</m:t>
                        </m:r>
                      </m:sub>
                    </m:sSub>
                    <m:sSub>
                      <m:sSubPr>
                        <m:ctrlPr>
                          <a:rPr lang="en-US" sz="2400" b="0" i="1" dirty="0" smtClean="0">
                            <a:latin typeface="Cambria Math"/>
                          </a:rPr>
                        </m:ctrlPr>
                      </m:sSubPr>
                      <m:e>
                        <m:r>
                          <a:rPr lang="en-US" sz="2400" b="0" i="1" dirty="0" smtClean="0">
                            <a:latin typeface="Cambria Math"/>
                          </a:rPr>
                          <m:t>𝐼</m:t>
                        </m:r>
                      </m:e>
                      <m:sub>
                        <m:r>
                          <a:rPr lang="en-US" sz="2400" b="0" i="1" dirty="0" smtClean="0">
                            <a:latin typeface="Cambria Math"/>
                          </a:rPr>
                          <m:t>𝑜</m:t>
                        </m:r>
                      </m:sub>
                    </m:sSub>
                    <m:sSup>
                      <m:sSupPr>
                        <m:ctrlPr>
                          <a:rPr lang="en-US" sz="2400" b="0" i="1" dirty="0" smtClean="0">
                            <a:latin typeface="Cambria Math"/>
                          </a:rPr>
                        </m:ctrlPr>
                      </m:sSupPr>
                      <m:e>
                        <m:r>
                          <a:rPr lang="en-US" sz="2400" b="0" i="1" dirty="0" smtClean="0">
                            <a:latin typeface="Cambria Math"/>
                          </a:rPr>
                          <m:t>𝑒</m:t>
                        </m:r>
                      </m:e>
                      <m:sup>
                        <m:r>
                          <a:rPr lang="en-US" sz="2400" b="0" i="1" dirty="0" smtClean="0">
                            <a:latin typeface="Cambria Math"/>
                          </a:rPr>
                          <m:t>−2</m:t>
                        </m:r>
                        <m:r>
                          <a:rPr lang="en-US" sz="2400" b="0" i="1" dirty="0" smtClean="0">
                            <a:latin typeface="Cambria Math"/>
                          </a:rPr>
                          <m:t>𝐾𝑥</m:t>
                        </m:r>
                      </m:sup>
                    </m:sSup>
                  </m:oMath>
                </a14:m>
                <a:r>
                  <a:rPr lang="en-US" sz="2400" dirty="0" smtClean="0"/>
                  <a:t> </a:t>
                </a:r>
                <a14:m>
                  <m:oMath xmlns:m="http://schemas.openxmlformats.org/officeDocument/2006/math">
                    <m:r>
                      <a:rPr lang="en-US" sz="2400" b="0" i="1" dirty="0" smtClean="0">
                        <a:latin typeface="Cambria Math"/>
                      </a:rPr>
                      <m:t>𝑅</m:t>
                    </m:r>
                    <m:r>
                      <a:rPr lang="en-US" sz="2400" b="0" i="1" dirty="0" smtClean="0">
                        <a:latin typeface="Cambria Math"/>
                      </a:rPr>
                      <m:t>=</m:t>
                    </m:r>
                    <m:sSub>
                      <m:sSubPr>
                        <m:ctrlPr>
                          <a:rPr lang="en-US" sz="2400" b="0" i="1" dirty="0" smtClean="0">
                            <a:latin typeface="Cambria Math"/>
                          </a:rPr>
                        </m:ctrlPr>
                      </m:sSubPr>
                      <m:e>
                        <m:r>
                          <a:rPr lang="en-US" sz="2400" b="0" i="1" dirty="0" smtClean="0">
                            <a:latin typeface="Cambria Math"/>
                          </a:rPr>
                          <m:t>𝑅</m:t>
                        </m:r>
                      </m:e>
                      <m:sub>
                        <m:r>
                          <a:rPr lang="en-US" sz="2400" b="0" i="1" dirty="0" smtClean="0">
                            <a:latin typeface="Cambria Math"/>
                          </a:rPr>
                          <m:t>𝑏</m:t>
                        </m:r>
                      </m:sub>
                    </m:sSub>
                    <m:r>
                      <a:rPr lang="en-US" sz="2400" b="0" i="1" dirty="0" smtClean="0">
                        <a:latin typeface="Cambria Math"/>
                        <a:ea typeface="Cambria Math"/>
                      </a:rPr>
                      <m:t>∙</m:t>
                    </m:r>
                    <m:sSup>
                      <m:sSupPr>
                        <m:ctrlPr>
                          <a:rPr lang="en-US" sz="2400" b="0" i="1" dirty="0" smtClean="0">
                            <a:latin typeface="Cambria Math"/>
                          </a:rPr>
                        </m:ctrlPr>
                      </m:sSupPr>
                      <m:e>
                        <m:r>
                          <a:rPr lang="en-US" sz="2400" b="0" i="1" dirty="0" smtClean="0">
                            <a:latin typeface="Cambria Math"/>
                          </a:rPr>
                          <m:t>𝑇</m:t>
                        </m:r>
                      </m:e>
                      <m:sup>
                        <m:r>
                          <a:rPr lang="en-US" sz="2400" b="0" i="1" dirty="0" smtClean="0">
                            <a:latin typeface="Cambria Math"/>
                          </a:rPr>
                          <m:t>2</m:t>
                        </m:r>
                      </m:sup>
                    </m:sSup>
                  </m:oMath>
                </a14:m>
                <a:endParaRPr lang="el-GR"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971700" y="5433714"/>
                <a:ext cx="4824536" cy="837537"/>
              </a:xfrm>
              <a:prstGeom prst="rect">
                <a:avLst/>
              </a:prstGeom>
              <a:blipFill rotWithShape="1">
                <a:blip r:embed="rId8"/>
                <a:stretch>
                  <a:fillRect l="-379" b="-1449"/>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
        <p:nvSpPr>
          <p:cNvPr id="26" name="Rectangle 25"/>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598496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Υπέρυθρη ακτινοβολία</a:t>
            </a:r>
          </a:p>
        </p:txBody>
      </p:sp>
      <p:sp>
        <p:nvSpPr>
          <p:cNvPr id="3" name="Content Placeholder 2"/>
          <p:cNvSpPr>
            <a:spLocks noGrp="1"/>
          </p:cNvSpPr>
          <p:nvPr>
            <p:ph idx="1"/>
          </p:nvPr>
        </p:nvSpPr>
        <p:spPr/>
        <p:txBody>
          <a:bodyPr>
            <a:normAutofit lnSpcReduction="10000"/>
          </a:bodyPr>
          <a:lstStyle/>
          <a:p>
            <a:pPr marL="538163" indent="-538163">
              <a:spcBef>
                <a:spcPts val="2400"/>
              </a:spcBef>
              <a:buClr>
                <a:srgbClr val="820000"/>
              </a:buClr>
              <a:buFont typeface="Wingdings" panose="05000000000000000000" pitchFamily="2" charset="2"/>
              <a:buChar char="q"/>
            </a:pPr>
            <a:endParaRPr lang="en-US" sz="2400" dirty="0" smtClean="0"/>
          </a:p>
          <a:p>
            <a:pPr marL="538163" indent="-538163">
              <a:spcBef>
                <a:spcPts val="2400"/>
              </a:spcBef>
              <a:buClr>
                <a:srgbClr val="820000"/>
              </a:buClr>
              <a:buFont typeface="Wingdings" panose="05000000000000000000" pitchFamily="2" charset="2"/>
              <a:buChar char="q"/>
            </a:pPr>
            <a:r>
              <a:rPr lang="el-GR" sz="2400" dirty="0" smtClean="0"/>
              <a:t>Κοντινό </a:t>
            </a:r>
            <a:r>
              <a:rPr lang="el-GR" sz="2400" dirty="0"/>
              <a:t>υπέρυθρο φάσμα (</a:t>
            </a:r>
            <a:r>
              <a:rPr lang="en-US" sz="2400" dirty="0"/>
              <a:t>Near </a:t>
            </a:r>
            <a:r>
              <a:rPr lang="en-US" sz="2400" dirty="0" smtClean="0"/>
              <a:t>Infrared </a:t>
            </a:r>
            <a:r>
              <a:rPr lang="en-US" sz="2400" dirty="0"/>
              <a:t>NIR) </a:t>
            </a:r>
            <a:r>
              <a:rPr lang="en-US" sz="2400" dirty="0" smtClean="0"/>
              <a:t>:</a:t>
            </a:r>
            <a:endParaRPr lang="el-GR" sz="2400" dirty="0" smtClean="0"/>
          </a:p>
          <a:p>
            <a:pPr marL="538163" indent="-538163">
              <a:spcBef>
                <a:spcPts val="2400"/>
              </a:spcBef>
              <a:buClr>
                <a:srgbClr val="820000"/>
              </a:buClr>
              <a:buFont typeface="Wingdings" panose="05000000000000000000" pitchFamily="2" charset="2"/>
              <a:buChar char="q"/>
            </a:pPr>
            <a:endParaRPr lang="en-US" sz="2400" dirty="0" smtClean="0"/>
          </a:p>
          <a:p>
            <a:pPr marL="538163" indent="-538163">
              <a:spcBef>
                <a:spcPts val="2400"/>
              </a:spcBef>
              <a:buClr>
                <a:srgbClr val="820000"/>
              </a:buClr>
              <a:buFont typeface="Wingdings" panose="05000000000000000000" pitchFamily="2" charset="2"/>
              <a:buChar char="q"/>
            </a:pPr>
            <a:r>
              <a:rPr lang="el-GR" sz="2400" dirty="0" smtClean="0"/>
              <a:t>Υπέρυθρο μικρού μήκους κύματος</a:t>
            </a:r>
            <a:endParaRPr lang="en-US" sz="2400" dirty="0" smtClean="0"/>
          </a:p>
          <a:p>
            <a:pPr marL="538163" indent="-538163">
              <a:spcBef>
                <a:spcPts val="2400"/>
              </a:spcBef>
              <a:buClr>
                <a:srgbClr val="820000"/>
              </a:buClr>
              <a:buFont typeface="Wingdings" panose="05000000000000000000" pitchFamily="2" charset="2"/>
              <a:buChar char="q"/>
            </a:pPr>
            <a:endParaRPr lang="en-US" sz="2400" dirty="0"/>
          </a:p>
          <a:p>
            <a:pPr marL="538163" indent="-538163">
              <a:spcBef>
                <a:spcPts val="2400"/>
              </a:spcBef>
              <a:buClr>
                <a:srgbClr val="820000"/>
              </a:buClr>
              <a:buFont typeface="Wingdings" panose="05000000000000000000" pitchFamily="2" charset="2"/>
              <a:buChar char="q"/>
            </a:pPr>
            <a:endParaRPr lang="en-US" sz="2400" dirty="0" smtClean="0"/>
          </a:p>
          <a:p>
            <a:pPr marL="538163" indent="-538163">
              <a:spcBef>
                <a:spcPts val="2400"/>
              </a:spcBef>
              <a:buClr>
                <a:srgbClr val="820000"/>
              </a:buClr>
              <a:buFont typeface="Wingdings" panose="05000000000000000000" pitchFamily="2" charset="2"/>
              <a:buChar char="q"/>
            </a:pPr>
            <a:r>
              <a:rPr lang="el-GR" sz="2400" dirty="0" smtClean="0"/>
              <a:t>Ειδικά </a:t>
            </a:r>
            <a:r>
              <a:rPr lang="el-GR" sz="2400" dirty="0"/>
              <a:t>για έργα τέχνης: </a:t>
            </a:r>
            <a:r>
              <a:rPr lang="el-GR" sz="2400" dirty="0" smtClean="0"/>
              <a:t>760</a:t>
            </a:r>
            <a:r>
              <a:rPr lang="en-US" sz="2400" dirty="0" smtClean="0"/>
              <a:t>nm-2.500nm</a:t>
            </a:r>
            <a:endParaRPr lang="en-US" sz="2400" dirty="0"/>
          </a:p>
          <a:p>
            <a:pPr marL="1077913" indent="-539750">
              <a:spcBef>
                <a:spcPts val="600"/>
              </a:spcBef>
              <a:buClr>
                <a:srgbClr val="820000"/>
              </a:buClr>
              <a:buFont typeface="Wingdings" panose="05000000000000000000" pitchFamily="2" charset="2"/>
              <a:buChar char=""/>
            </a:pPr>
            <a:r>
              <a:rPr lang="el-GR" sz="2400" dirty="0"/>
              <a:t>Θερμικός χαρακτήρας </a:t>
            </a:r>
            <a:r>
              <a:rPr lang="el-GR" sz="2400" dirty="0" smtClean="0"/>
              <a:t> (3-8μ</a:t>
            </a:r>
            <a:r>
              <a:rPr lang="en-US" sz="2400" dirty="0" smtClean="0"/>
              <a:t>m </a:t>
            </a:r>
            <a:r>
              <a:rPr lang="el-GR" sz="2400" dirty="0" smtClean="0"/>
              <a:t>και 8-15μ</a:t>
            </a:r>
            <a:r>
              <a:rPr lang="en-US" sz="2400" dirty="0" smtClean="0"/>
              <a:t>m)</a:t>
            </a:r>
            <a:endParaRPr lang="el-GR" sz="2400" dirty="0"/>
          </a:p>
          <a:p>
            <a:pPr marL="1077913" indent="-539750">
              <a:spcBef>
                <a:spcPts val="600"/>
              </a:spcBef>
              <a:buClr>
                <a:srgbClr val="820000"/>
              </a:buClr>
              <a:buFont typeface="Wingdings" panose="05000000000000000000" pitchFamily="2" charset="2"/>
              <a:buChar char=""/>
            </a:pPr>
            <a:r>
              <a:rPr lang="el-GR" sz="2400" dirty="0"/>
              <a:t>Διεισδυτική </a:t>
            </a:r>
            <a:r>
              <a:rPr lang="el-GR" sz="2400" dirty="0" smtClean="0"/>
              <a:t>ικανότητα</a:t>
            </a:r>
            <a:r>
              <a:rPr lang="en-US" sz="2400" dirty="0" smtClean="0"/>
              <a:t> ( NIR </a:t>
            </a:r>
            <a:r>
              <a:rPr lang="el-GR" sz="2400" dirty="0" smtClean="0"/>
              <a:t>και </a:t>
            </a:r>
            <a:r>
              <a:rPr lang="en-US" sz="2400" dirty="0" smtClean="0"/>
              <a:t>SWIR</a:t>
            </a:r>
            <a:r>
              <a:rPr lang="el-GR" sz="2400" dirty="0" smtClean="0"/>
              <a:t>)</a:t>
            </a:r>
            <a:endParaRPr lang="el-GR" sz="2400" dirty="0"/>
          </a:p>
          <a:p>
            <a:pPr>
              <a:spcBef>
                <a:spcPts val="3600"/>
              </a:spcBef>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6" name="Rectangle 5"/>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451545206"/>
              </p:ext>
            </p:extLst>
          </p:nvPr>
        </p:nvGraphicFramePr>
        <p:xfrm>
          <a:off x="565212" y="1196752"/>
          <a:ext cx="8219256" cy="365760"/>
        </p:xfrm>
        <a:graphic>
          <a:graphicData uri="http://schemas.openxmlformats.org/drawingml/2006/table">
            <a:tbl>
              <a:tblPr/>
              <a:tblGrid>
                <a:gridCol w="2739752"/>
                <a:gridCol w="2739752"/>
                <a:gridCol w="2739752"/>
              </a:tblGrid>
              <a:tr h="0">
                <a:tc>
                  <a:txBody>
                    <a:bodyPr/>
                    <a:lstStyle/>
                    <a:p>
                      <a:r>
                        <a:rPr lang="en-US" dirty="0" smtClean="0">
                          <a:effectLst/>
                        </a:rPr>
                        <a:t>760</a:t>
                      </a:r>
                      <a:r>
                        <a:rPr lang="en-US" dirty="0">
                          <a:effectLst/>
                        </a:rPr>
                        <a:t> nm – 1 mm</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E8E8"/>
                    </a:solidFill>
                  </a:tcPr>
                </a:tc>
                <a:tc>
                  <a:txBody>
                    <a:bodyPr/>
                    <a:lstStyle/>
                    <a:p>
                      <a:r>
                        <a:rPr lang="en-US" dirty="0">
                          <a:effectLst/>
                        </a:rPr>
                        <a:t>430 THz – 300 GHz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E8E8"/>
                    </a:solidFill>
                  </a:tcPr>
                </a:tc>
                <a:tc>
                  <a:txBody>
                    <a:bodyPr/>
                    <a:lstStyle/>
                    <a:p>
                      <a:r>
                        <a:rPr lang="en-US" dirty="0">
                          <a:effectLst/>
                        </a:rPr>
                        <a:t>1.24 </a:t>
                      </a:r>
                      <a:r>
                        <a:rPr lang="en-US" u="none" strike="noStrike" dirty="0">
                          <a:solidFill>
                            <a:srgbClr val="0B0080"/>
                          </a:solidFill>
                          <a:effectLst/>
                          <a:hlinkClick r:id="rId2" tooltip="Milli"/>
                        </a:rPr>
                        <a:t>me</a:t>
                      </a:r>
                      <a:r>
                        <a:rPr lang="en-US" dirty="0">
                          <a:effectLst/>
                        </a:rPr>
                        <a:t>V – 1.7 eV</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E8E8"/>
                    </a:solidFill>
                  </a:tcPr>
                </a:tc>
              </a:tr>
            </a:tbl>
          </a:graphicData>
        </a:graphic>
      </p:graphicFrame>
      <p:graphicFrame>
        <p:nvGraphicFramePr>
          <p:cNvPr id="7" name="Πίνακας 6"/>
          <p:cNvGraphicFramePr>
            <a:graphicFrameLocks noGrp="1"/>
          </p:cNvGraphicFramePr>
          <p:nvPr>
            <p:extLst>
              <p:ext uri="{D42A27DB-BD31-4B8C-83A1-F6EECF244321}">
                <p14:modId xmlns:p14="http://schemas.microsoft.com/office/powerpoint/2010/main" val="2199945316"/>
              </p:ext>
            </p:extLst>
          </p:nvPr>
        </p:nvGraphicFramePr>
        <p:xfrm>
          <a:off x="554868" y="2420888"/>
          <a:ext cx="8229600" cy="365760"/>
        </p:xfrm>
        <a:graphic>
          <a:graphicData uri="http://schemas.openxmlformats.org/drawingml/2006/table">
            <a:tbl>
              <a:tblPr/>
              <a:tblGrid>
                <a:gridCol w="1645920"/>
                <a:gridCol w="1645920"/>
                <a:gridCol w="1645920"/>
                <a:gridCol w="1645920"/>
                <a:gridCol w="1645920"/>
              </a:tblGrid>
              <a:tr h="0">
                <a:tc>
                  <a:txBody>
                    <a:bodyPr/>
                    <a:lstStyle/>
                    <a:p>
                      <a:r>
                        <a:rPr lang="en-US" b="1" dirty="0">
                          <a:effectLst/>
                        </a:rPr>
                        <a:t>Near-infrared</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dirty="0">
                          <a:effectLst/>
                        </a:rPr>
                        <a:t>NIR, IR-A </a:t>
                      </a:r>
                      <a:r>
                        <a:rPr lang="en-US" i="1" u="none" strike="noStrike" dirty="0">
                          <a:solidFill>
                            <a:srgbClr val="0B0080"/>
                          </a:solidFill>
                          <a:effectLst/>
                          <a:hlinkClick r:id="rId3" tooltip="DIN"/>
                        </a:rPr>
                        <a:t>DIN</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dirty="0" smtClean="0">
                          <a:effectLst/>
                        </a:rPr>
                        <a:t>760–1400</a:t>
                      </a:r>
                      <a:r>
                        <a:rPr lang="en-US" dirty="0">
                          <a:effectLst/>
                        </a:rPr>
                        <a:t> </a:t>
                      </a:r>
                      <a:r>
                        <a:rPr lang="en-US" dirty="0" smtClean="0">
                          <a:effectLst/>
                        </a:rPr>
                        <a:t>nm</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l-GR"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dirty="0">
                          <a:effectLst/>
                        </a:rPr>
                        <a:t>0.9–1.7 </a:t>
                      </a:r>
                      <a:r>
                        <a:rPr lang="en-US" u="none" strike="noStrike" dirty="0">
                          <a:solidFill>
                            <a:srgbClr val="0B0080"/>
                          </a:solidFill>
                          <a:effectLst/>
                          <a:hlinkClick r:id="rId4" tooltip="Electronvolt"/>
                        </a:rPr>
                        <a:t>eV</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graphicFrame>
        <p:nvGraphicFramePr>
          <p:cNvPr id="8" name="Πίνακας 7"/>
          <p:cNvGraphicFramePr>
            <a:graphicFrameLocks noGrp="1"/>
          </p:cNvGraphicFramePr>
          <p:nvPr>
            <p:extLst>
              <p:ext uri="{D42A27DB-BD31-4B8C-83A1-F6EECF244321}">
                <p14:modId xmlns:p14="http://schemas.microsoft.com/office/powerpoint/2010/main" val="3320617426"/>
              </p:ext>
            </p:extLst>
          </p:nvPr>
        </p:nvGraphicFramePr>
        <p:xfrm>
          <a:off x="554868" y="3573016"/>
          <a:ext cx="8229600" cy="914400"/>
        </p:xfrm>
        <a:graphic>
          <a:graphicData uri="http://schemas.openxmlformats.org/drawingml/2006/table">
            <a:tbl>
              <a:tblPr/>
              <a:tblGrid>
                <a:gridCol w="1645920"/>
                <a:gridCol w="1645920"/>
                <a:gridCol w="1645920"/>
                <a:gridCol w="1645920"/>
                <a:gridCol w="1645920"/>
              </a:tblGrid>
              <a:tr h="0">
                <a:tc>
                  <a:txBody>
                    <a:bodyPr/>
                    <a:lstStyle/>
                    <a:p>
                      <a:r>
                        <a:rPr lang="en-US" b="1" dirty="0">
                          <a:effectLst/>
                        </a:rPr>
                        <a:t>Short-wavelength infrared</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dirty="0">
                          <a:effectLst/>
                        </a:rPr>
                        <a:t>SWIR, IR-B </a:t>
                      </a:r>
                      <a:r>
                        <a:rPr lang="en-US" i="1" dirty="0">
                          <a:effectLst/>
                        </a:rPr>
                        <a:t>DIN</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dirty="0" smtClean="0">
                          <a:effectLst/>
                        </a:rPr>
                        <a:t>14</a:t>
                      </a:r>
                      <a:r>
                        <a:rPr lang="el-GR" dirty="0" smtClean="0">
                          <a:effectLst/>
                        </a:rPr>
                        <a:t>00</a:t>
                      </a:r>
                      <a:r>
                        <a:rPr lang="en-US" dirty="0" smtClean="0">
                          <a:effectLst/>
                        </a:rPr>
                        <a:t>-3</a:t>
                      </a:r>
                      <a:r>
                        <a:rPr lang="el-GR" dirty="0" smtClean="0">
                          <a:effectLst/>
                        </a:rPr>
                        <a:t>000</a:t>
                      </a:r>
                      <a:r>
                        <a:rPr lang="en-US" dirty="0">
                          <a:effectLst/>
                        </a:rPr>
                        <a:t> </a:t>
                      </a:r>
                      <a:r>
                        <a:rPr lang="en-US" dirty="0" smtClean="0">
                          <a:effectLst/>
                        </a:rPr>
                        <a:t>nm</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l-GR" dirty="0">
                          <a:effectLst/>
                        </a:rPr>
                        <a: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dirty="0">
                          <a:effectLst/>
                        </a:rPr>
                        <a:t>0.4–0.9 eV</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2314429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Συνοπτικά </a:t>
            </a:r>
            <a:r>
              <a:rPr lang="el-GR" sz="3200" b="0" dirty="0" smtClean="0"/>
              <a:t>(2 </a:t>
            </a:r>
            <a:r>
              <a:rPr lang="el-GR" sz="3200" b="0" dirty="0"/>
              <a:t>από </a:t>
            </a:r>
            <a:r>
              <a:rPr lang="en-US" sz="3200" b="0" dirty="0" smtClean="0"/>
              <a:t>3</a:t>
            </a:r>
            <a:r>
              <a:rPr lang="el-GR" sz="3200" b="0" dirty="0" smtClean="0"/>
              <a:t>)</a:t>
            </a:r>
            <a:endParaRPr lang="el-GR" sz="32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576064"/>
              </a:xfrm>
            </p:spPr>
            <p:txBody>
              <a:bodyPr>
                <a:normAutofit/>
              </a:bodyPr>
              <a:lstStyle/>
              <a:p>
                <a:pPr marL="514350" indent="-514350">
                  <a:buFont typeface="+mj-lt"/>
                  <a:buAutoNum type="arabicPeriod" startAt="3"/>
                </a:pPr>
                <a:r>
                  <a:rPr lang="el-GR" sz="2400" b="1" dirty="0" smtClean="0"/>
                  <a:t>Διαπερατότητα </a:t>
                </a:r>
                <a:r>
                  <a:rPr lang="en-US" sz="2400" b="1" dirty="0" smtClean="0"/>
                  <a:t>Kubelka-Munk : </a:t>
                </a:r>
                <a14:m>
                  <m:oMath xmlns:m="http://schemas.openxmlformats.org/officeDocument/2006/math">
                    <m:r>
                      <a:rPr lang="en-US" sz="2400" b="0" i="1" smtClean="0">
                        <a:latin typeface="Cambria Math"/>
                      </a:rPr>
                      <m:t>𝑆</m:t>
                    </m:r>
                    <m:r>
                      <a:rPr lang="en-US" sz="2400" b="0" i="1" smtClean="0">
                        <a:latin typeface="Cambria Math"/>
                      </a:rPr>
                      <m:t>&gt;0</m:t>
                    </m:r>
                  </m:oMath>
                </a14:m>
                <a:r>
                  <a:rPr lang="en-US" sz="2400" dirty="0" smtClean="0"/>
                  <a:t>, </a:t>
                </a:r>
                <a14:m>
                  <m:oMath xmlns:m="http://schemas.openxmlformats.org/officeDocument/2006/math">
                    <m:r>
                      <a:rPr lang="en-US" sz="2400" b="0" i="1" smtClean="0">
                        <a:latin typeface="Cambria Math"/>
                      </a:rPr>
                      <m:t>𝑇</m:t>
                    </m:r>
                    <m:r>
                      <a:rPr lang="en-US" sz="2400" b="0" i="1" smtClean="0">
                        <a:latin typeface="Cambria Math"/>
                      </a:rPr>
                      <m:t>=</m:t>
                    </m:r>
                    <m:r>
                      <a:rPr lang="en-US" sz="2400" b="0" i="1" smtClean="0">
                        <a:latin typeface="Cambria Math"/>
                      </a:rPr>
                      <m:t>𝐼</m:t>
                    </m:r>
                    <m:r>
                      <a:rPr lang="en-US" sz="2400" b="0" i="1" smtClean="0">
                        <a:latin typeface="Cambria Math"/>
                      </a:rPr>
                      <m:t>/</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0</m:t>
                        </m:r>
                      </m:sub>
                    </m:sSub>
                  </m:oMath>
                </a14:m>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576064"/>
              </a:xfrm>
              <a:blipFill rotWithShape="1">
                <a:blip r:embed="rId2"/>
                <a:stretch>
                  <a:fillRect l="-1111" t="-9474" b="-3158"/>
                </a:stretch>
              </a:blipFill>
            </p:spPr>
            <p:txBody>
              <a:bodyPr/>
              <a:lstStyle/>
              <a:p>
                <a:r>
                  <a:rPr lang="el-GR">
                    <a:noFill/>
                  </a:rPr>
                  <a:t> </a:t>
                </a:r>
              </a:p>
            </p:txBody>
          </p:sp>
        </mc:Fallback>
      </mc:AlternateContent>
      <p:grpSp>
        <p:nvGrpSpPr>
          <p:cNvPr id="38" name="Group 37" title="Kubelka-Munk Transmission"/>
          <p:cNvGrpSpPr/>
          <p:nvPr/>
        </p:nvGrpSpPr>
        <p:grpSpPr>
          <a:xfrm>
            <a:off x="259036" y="1717858"/>
            <a:ext cx="3672328" cy="1971695"/>
            <a:chOff x="259036" y="1717858"/>
            <a:chExt cx="3672328" cy="1971695"/>
          </a:xfrm>
        </p:grpSpPr>
        <mc:AlternateContent xmlns:mc="http://schemas.openxmlformats.org/markup-compatibility/2006" xmlns:a14="http://schemas.microsoft.com/office/drawing/2010/main">
          <mc:Choice Requires="a14">
            <p:sp>
              <p:nvSpPr>
                <p:cNvPr id="5" name="TextBox 4"/>
                <p:cNvSpPr txBox="1"/>
                <p:nvPr/>
              </p:nvSpPr>
              <p:spPr>
                <a:xfrm>
                  <a:off x="259036" y="2681441"/>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a:rPr>
                              <m:t>𝐼</m:t>
                            </m:r>
                          </m:e>
                          <m:sub>
                            <m:r>
                              <a:rPr lang="en-US" sz="2400" b="0" i="1" smtClean="0">
                                <a:latin typeface="Cambria Math"/>
                              </a:rPr>
                              <m:t>0</m:t>
                            </m:r>
                          </m:sub>
                        </m:sSub>
                      </m:oMath>
                    </m:oMathPara>
                  </a14:m>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59036" y="2681441"/>
                  <a:ext cx="720080" cy="461665"/>
                </a:xfrm>
                <a:prstGeom prst="rect">
                  <a:avLst/>
                </a:prstGeom>
                <a:blipFill rotWithShape="1">
                  <a:blip r:embed="rId3"/>
                  <a:stretch>
                    <a:fillRect b="-2632"/>
                  </a:stretch>
                </a:blipFill>
              </p:spPr>
              <p:txBody>
                <a:bodyPr/>
                <a:lstStyle/>
                <a:p>
                  <a:r>
                    <a:rPr lang="el-GR">
                      <a:noFill/>
                    </a:rPr>
                    <a:t> </a:t>
                  </a:r>
                </a:p>
              </p:txBody>
            </p:sp>
          </mc:Fallback>
        </mc:AlternateContent>
        <p:sp>
          <p:nvSpPr>
            <p:cNvPr id="6" name="Rectangle 5"/>
            <p:cNvSpPr/>
            <p:nvPr/>
          </p:nvSpPr>
          <p:spPr>
            <a:xfrm>
              <a:off x="1773524" y="2465417"/>
              <a:ext cx="648072" cy="1224136"/>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ight Brace 6"/>
            <p:cNvSpPr/>
            <p:nvPr/>
          </p:nvSpPr>
          <p:spPr>
            <a:xfrm rot="16200000">
              <a:off x="1917540" y="1926517"/>
              <a:ext cx="360040" cy="71776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8" name="TextBox 7"/>
            <p:cNvSpPr txBox="1"/>
            <p:nvPr/>
          </p:nvSpPr>
          <p:spPr>
            <a:xfrm>
              <a:off x="1810688" y="1717858"/>
              <a:ext cx="573744" cy="461665"/>
            </a:xfrm>
            <a:prstGeom prst="rect">
              <a:avLst/>
            </a:prstGeom>
            <a:noFill/>
          </p:spPr>
          <p:txBody>
            <a:bodyPr wrap="square" rtlCol="0">
              <a:spAutoFit/>
            </a:bodyPr>
            <a:lstStyle/>
            <a:p>
              <a:pPr algn="ctr"/>
              <a:r>
                <a:rPr lang="en-US" sz="2400" dirty="0" smtClean="0">
                  <a:latin typeface="Cambria Math" pitchFamily="18" charset="0"/>
                  <a:ea typeface="Cambria Math" pitchFamily="18" charset="0"/>
                </a:rPr>
                <a:t>X</a:t>
              </a:r>
              <a:endParaRPr lang="el-GR" sz="2400" dirty="0">
                <a:latin typeface="Cambria Math" pitchFamily="18" charset="0"/>
                <a:ea typeface="Cambria Math" pitchFamily="18" charset="0"/>
              </a:endParaRPr>
            </a:p>
          </p:txBody>
        </p:sp>
        <p:sp>
          <p:nvSpPr>
            <p:cNvPr id="9" name="TextBox 8"/>
            <p:cNvSpPr txBox="1"/>
            <p:nvPr/>
          </p:nvSpPr>
          <p:spPr>
            <a:xfrm>
              <a:off x="3427308" y="2695740"/>
              <a:ext cx="504056"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I</a:t>
              </a:r>
              <a:endParaRPr lang="el-GR" sz="2400" dirty="0">
                <a:latin typeface="Cambria Math" pitchFamily="18" charset="0"/>
                <a:ea typeface="Cambria Math" pitchFamily="18" charset="0"/>
              </a:endParaRPr>
            </a:p>
          </p:txBody>
        </p:sp>
        <p:sp>
          <p:nvSpPr>
            <p:cNvPr id="10" name="Right Arrow 9"/>
            <p:cNvSpPr/>
            <p:nvPr/>
          </p:nvSpPr>
          <p:spPr>
            <a:xfrm>
              <a:off x="912108" y="2940873"/>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2" name="Straight Arrow Connector 11"/>
            <p:cNvCxnSpPr/>
            <p:nvPr/>
          </p:nvCxnSpPr>
          <p:spPr>
            <a:xfrm flipV="1">
              <a:off x="2421596" y="2553068"/>
              <a:ext cx="459376" cy="2023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29244" y="2767240"/>
              <a:ext cx="746036" cy="643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21596" y="2912273"/>
              <a:ext cx="753684" cy="286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p:cNvCxnSpPr>
            <p:nvPr/>
          </p:nvCxnSpPr>
          <p:spPr>
            <a:xfrm flipV="1">
              <a:off x="2421596" y="3053870"/>
              <a:ext cx="753684" cy="236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37676" y="3143106"/>
              <a:ext cx="603392" cy="1464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p:cNvSpPr txBox="1"/>
              <p:nvPr/>
            </p:nvSpPr>
            <p:spPr>
              <a:xfrm>
                <a:off x="5076056" y="2292936"/>
                <a:ext cx="3240360" cy="619337"/>
              </a:xfrm>
              <a:prstGeom prst="rect">
                <a:avLst/>
              </a:prstGeom>
              <a:noFill/>
            </p:spPr>
            <p:txBody>
              <a:bodyPr wrap="square" rtlCol="0">
                <a:spAutoFit/>
              </a:bodyPr>
              <a:lstStyle/>
              <a:p>
                <a14:m>
                  <m:oMath xmlns:m="http://schemas.openxmlformats.org/officeDocument/2006/math">
                    <m:r>
                      <a:rPr lang="en-US" sz="2400" b="0" i="1" smtClean="0">
                        <a:latin typeface="Cambria Math"/>
                      </a:rPr>
                      <m:t>𝑎</m:t>
                    </m:r>
                    <m:r>
                      <a:rPr lang="en-US" sz="2400" b="0" i="1" smtClean="0">
                        <a:latin typeface="Cambria Math"/>
                      </a:rPr>
                      <m:t>=</m:t>
                    </m:r>
                    <m:f>
                      <m:fPr>
                        <m:ctrlPr>
                          <a:rPr lang="en-US" sz="2400" b="0" i="1" smtClean="0">
                            <a:latin typeface="Cambria Math"/>
                          </a:rPr>
                        </m:ctrlPr>
                      </m:fPr>
                      <m:num>
                        <m:r>
                          <a:rPr lang="en-US" sz="2400" b="0" i="1" smtClean="0">
                            <a:latin typeface="Cambria Math"/>
                          </a:rPr>
                          <m:t>𝐾</m:t>
                        </m:r>
                        <m:r>
                          <a:rPr lang="en-US" sz="2400" b="0" i="1" smtClean="0">
                            <a:latin typeface="Cambria Math"/>
                          </a:rPr>
                          <m:t>+</m:t>
                        </m:r>
                        <m:r>
                          <a:rPr lang="en-US" sz="2400" b="0" i="1" smtClean="0">
                            <a:latin typeface="Cambria Math"/>
                          </a:rPr>
                          <m:t>𝑆</m:t>
                        </m:r>
                      </m:num>
                      <m:den>
                        <m:r>
                          <a:rPr lang="en-US" sz="2400" b="0" i="1" smtClean="0">
                            <a:latin typeface="Cambria Math"/>
                          </a:rPr>
                          <m:t>𝑆</m:t>
                        </m:r>
                      </m:den>
                    </m:f>
                  </m:oMath>
                </a14:m>
                <a:r>
                  <a:rPr lang="en-US" sz="2400" dirty="0" smtClean="0"/>
                  <a:t>   </a:t>
                </a:r>
                <a14:m>
                  <m:oMath xmlns:m="http://schemas.openxmlformats.org/officeDocument/2006/math">
                    <m:r>
                      <a:rPr lang="en-US" sz="2400" b="0" i="1" dirty="0" smtClean="0">
                        <a:latin typeface="Cambria Math"/>
                      </a:rPr>
                      <m:t>𝑏</m:t>
                    </m:r>
                    <m:r>
                      <a:rPr lang="en-US" sz="2400" b="0" i="1" dirty="0" smtClean="0">
                        <a:latin typeface="Cambria Math"/>
                      </a:rPr>
                      <m:t>=</m:t>
                    </m:r>
                    <m:rad>
                      <m:radPr>
                        <m:degHide m:val="on"/>
                        <m:ctrlPr>
                          <a:rPr lang="en-US" sz="2400" b="0" i="1" dirty="0" smtClean="0">
                            <a:latin typeface="Cambria Math"/>
                          </a:rPr>
                        </m:ctrlPr>
                      </m:radPr>
                      <m:deg/>
                      <m:e>
                        <m:sSup>
                          <m:sSupPr>
                            <m:ctrlPr>
                              <a:rPr lang="en-US" sz="2400" b="0" i="1" dirty="0" smtClean="0">
                                <a:latin typeface="Cambria Math"/>
                              </a:rPr>
                            </m:ctrlPr>
                          </m:sSupPr>
                          <m:e>
                            <m:r>
                              <a:rPr lang="en-US" sz="2400" b="0" i="1" dirty="0" smtClean="0">
                                <a:latin typeface="Cambria Math"/>
                              </a:rPr>
                              <m:t>𝑎</m:t>
                            </m:r>
                          </m:e>
                          <m:sup>
                            <m:r>
                              <a:rPr lang="en-US" sz="2400" b="0" i="1" dirty="0" smtClean="0">
                                <a:latin typeface="Cambria Math"/>
                              </a:rPr>
                              <m:t>2</m:t>
                            </m:r>
                          </m:sup>
                        </m:sSup>
                        <m:r>
                          <a:rPr lang="en-US" sz="2400" b="0" i="1" dirty="0" smtClean="0">
                            <a:latin typeface="Cambria Math"/>
                          </a:rPr>
                          <m:t>−1</m:t>
                        </m:r>
                      </m:e>
                    </m:rad>
                  </m:oMath>
                </a14:m>
                <a:endParaRPr lang="el-GR"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076056" y="2292936"/>
                <a:ext cx="3240360" cy="619337"/>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359694" y="2972977"/>
                <a:ext cx="4673084" cy="8590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𝑇</m:t>
                      </m:r>
                      <m:r>
                        <a:rPr lang="en-US" sz="2400" b="0" i="1" smtClean="0">
                          <a:latin typeface="Cambria Math"/>
                        </a:rPr>
                        <m:t>=</m:t>
                      </m:r>
                      <m:f>
                        <m:fPr>
                          <m:ctrlPr>
                            <a:rPr lang="en-US" sz="2400" b="0" i="1" smtClean="0">
                              <a:latin typeface="Cambria Math"/>
                            </a:rPr>
                          </m:ctrlPr>
                        </m:fPr>
                        <m:num>
                          <m:r>
                            <a:rPr lang="en-US" sz="2400" b="0" i="1" smtClean="0">
                              <a:latin typeface="Cambria Math"/>
                            </a:rPr>
                            <m:t>𝑏</m:t>
                          </m:r>
                        </m:num>
                        <m:den>
                          <m:r>
                            <a:rPr lang="en-US" sz="2400" b="0" i="1" smtClean="0">
                              <a:latin typeface="Cambria Math"/>
                            </a:rPr>
                            <m:t>𝑎</m:t>
                          </m:r>
                          <m:r>
                            <a:rPr lang="en-US" sz="2400" b="0" i="1" smtClean="0">
                              <a:latin typeface="Cambria Math"/>
                              <a:ea typeface="Cambria Math"/>
                            </a:rPr>
                            <m:t>∙</m:t>
                          </m:r>
                          <m:r>
                            <a:rPr lang="en-US" sz="2400" b="0" i="1" smtClean="0">
                              <a:latin typeface="Cambria Math"/>
                              <a:ea typeface="Cambria Math"/>
                            </a:rPr>
                            <m:t>𝑆𝑖𝑛h</m:t>
                          </m:r>
                          <m:d>
                            <m:dPr>
                              <m:ctrlPr>
                                <a:rPr lang="en-US" sz="2400" b="0" i="1" smtClean="0">
                                  <a:latin typeface="Cambria Math"/>
                                  <a:ea typeface="Cambria Math"/>
                                </a:rPr>
                              </m:ctrlPr>
                            </m:dPr>
                            <m:e>
                              <m:r>
                                <a:rPr lang="en-US" sz="2400" b="0" i="1" smtClean="0">
                                  <a:latin typeface="Cambria Math"/>
                                  <a:ea typeface="Cambria Math"/>
                                </a:rPr>
                                <m:t>𝑏𝑆𝑥</m:t>
                              </m:r>
                            </m:e>
                          </m:d>
                          <m:r>
                            <a:rPr lang="en-US" sz="2400" b="0" i="1" smtClean="0">
                              <a:latin typeface="Cambria Math"/>
                              <a:ea typeface="Cambria Math"/>
                            </a:rPr>
                            <m:t>+</m:t>
                          </m:r>
                          <m:r>
                            <a:rPr lang="en-US" sz="2400" b="0" i="1" smtClean="0">
                              <a:latin typeface="Cambria Math"/>
                              <a:ea typeface="Cambria Math"/>
                            </a:rPr>
                            <m:t>𝑏</m:t>
                          </m:r>
                          <m:r>
                            <a:rPr lang="en-US" sz="2400" b="0" i="1" smtClean="0">
                              <a:latin typeface="Cambria Math"/>
                              <a:ea typeface="Cambria Math"/>
                            </a:rPr>
                            <m:t>∙</m:t>
                          </m:r>
                          <m:r>
                            <a:rPr lang="en-US" sz="2400" b="0" i="1" smtClean="0">
                              <a:latin typeface="Cambria Math"/>
                              <a:ea typeface="Cambria Math"/>
                            </a:rPr>
                            <m:t>𝐶𝑜𝑠h</m:t>
                          </m:r>
                          <m:r>
                            <a:rPr lang="en-US" sz="2400" b="0" i="1" smtClean="0">
                              <a:latin typeface="Cambria Math"/>
                              <a:ea typeface="Cambria Math"/>
                            </a:rPr>
                            <m:t>(</m:t>
                          </m:r>
                          <m:r>
                            <a:rPr lang="en-US" sz="2400" b="0" i="1" smtClean="0">
                              <a:latin typeface="Cambria Math"/>
                              <a:ea typeface="Cambria Math"/>
                            </a:rPr>
                            <m:t>𝑏𝑆𝑥</m:t>
                          </m:r>
                          <m:r>
                            <a:rPr lang="en-US" sz="2400" b="0" i="1" smtClean="0">
                              <a:latin typeface="Cambria Math"/>
                              <a:ea typeface="Cambria Math"/>
                            </a:rPr>
                            <m:t>)</m:t>
                          </m:r>
                        </m:den>
                      </m:f>
                    </m:oMath>
                  </m:oMathPara>
                </a14:m>
                <a:endParaRPr lang="el-GR"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359694" y="2972977"/>
                <a:ext cx="4673084" cy="859081"/>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1" name="Rectangle 40" title="Kubelka-Munk Reflection"/>
              <p:cNvSpPr/>
              <p:nvPr/>
            </p:nvSpPr>
            <p:spPr>
              <a:xfrm>
                <a:off x="284172" y="4365104"/>
                <a:ext cx="8748606" cy="461665"/>
              </a:xfrm>
              <a:prstGeom prst="rect">
                <a:avLst/>
              </a:prstGeom>
            </p:spPr>
            <p:txBody>
              <a:bodyPr wrap="square">
                <a:spAutoFit/>
              </a:bodyPr>
              <a:lstStyle/>
              <a:p>
                <a:pPr marL="514350" lvl="0" indent="-514350" fontAlgn="auto">
                  <a:spcBef>
                    <a:spcPct val="20000"/>
                  </a:spcBef>
                  <a:spcAft>
                    <a:spcPts val="0"/>
                  </a:spcAft>
                  <a:buFont typeface="+mj-lt"/>
                  <a:buAutoNum type="arabicPeriod" startAt="4"/>
                </a:pPr>
                <a:r>
                  <a:rPr lang="el-GR" sz="2400" b="1" dirty="0">
                    <a:solidFill>
                      <a:prstClr val="black"/>
                    </a:solidFill>
                    <a:latin typeface="Calibri"/>
                  </a:rPr>
                  <a:t>Ανακλαστική ικανότητα </a:t>
                </a:r>
                <a:r>
                  <a:rPr lang="en-US" sz="2400" b="1" dirty="0" smtClean="0">
                    <a:solidFill>
                      <a:prstClr val="black"/>
                    </a:solidFill>
                    <a:latin typeface="Calibri"/>
                  </a:rPr>
                  <a:t>Kubelka-Munk : </a:t>
                </a:r>
                <a14:m>
                  <m:oMath xmlns:m="http://schemas.openxmlformats.org/officeDocument/2006/math">
                    <m:r>
                      <a:rPr lang="en-US" sz="2400" i="1">
                        <a:solidFill>
                          <a:prstClr val="black"/>
                        </a:solidFill>
                        <a:latin typeface="Cambria Math"/>
                      </a:rPr>
                      <m:t>𝑆</m:t>
                    </m:r>
                    <m:r>
                      <a:rPr lang="en-US" sz="2400" i="1">
                        <a:solidFill>
                          <a:prstClr val="black"/>
                        </a:solidFill>
                        <a:latin typeface="Cambria Math"/>
                      </a:rPr>
                      <m:t>&gt;0</m:t>
                    </m:r>
                  </m:oMath>
                </a14:m>
                <a:r>
                  <a:rPr lang="en-US" sz="2400" dirty="0">
                    <a:solidFill>
                      <a:prstClr val="black"/>
                    </a:solidFill>
                    <a:latin typeface="Calibri"/>
                  </a:rPr>
                  <a:t>, </a:t>
                </a:r>
                <a14:m>
                  <m:oMath xmlns:m="http://schemas.openxmlformats.org/officeDocument/2006/math">
                    <m:r>
                      <m:rPr>
                        <m:sty m:val="p"/>
                      </m:rPr>
                      <a:rPr lang="en-US" sz="2400" b="0" i="0" smtClean="0">
                        <a:solidFill>
                          <a:prstClr val="black"/>
                        </a:solidFill>
                        <a:latin typeface="Cambria Math"/>
                      </a:rPr>
                      <m:t>R</m:t>
                    </m:r>
                    <m:r>
                      <a:rPr lang="en-US" sz="2400" i="1">
                        <a:solidFill>
                          <a:prstClr val="black"/>
                        </a:solidFill>
                        <a:latin typeface="Cambria Math"/>
                      </a:rPr>
                      <m:t>=</m:t>
                    </m:r>
                    <m:r>
                      <a:rPr lang="en-US" sz="2400" i="1">
                        <a:solidFill>
                          <a:prstClr val="black"/>
                        </a:solidFill>
                        <a:latin typeface="Cambria Math"/>
                      </a:rPr>
                      <m:t>𝐼</m:t>
                    </m:r>
                    <m:r>
                      <a:rPr lang="en-US" sz="2400" i="1">
                        <a:solidFill>
                          <a:prstClr val="black"/>
                        </a:solidFill>
                        <a:latin typeface="Cambria Math"/>
                      </a:rPr>
                      <m:t>/</m:t>
                    </m:r>
                    <m:sSub>
                      <m:sSubPr>
                        <m:ctrlPr>
                          <a:rPr lang="en-US" sz="2400" i="1">
                            <a:solidFill>
                              <a:prstClr val="black"/>
                            </a:solidFill>
                            <a:latin typeface="Cambria Math"/>
                          </a:rPr>
                        </m:ctrlPr>
                      </m:sSubPr>
                      <m:e>
                        <m:r>
                          <a:rPr lang="en-US" sz="2400" i="1">
                            <a:solidFill>
                              <a:prstClr val="black"/>
                            </a:solidFill>
                            <a:latin typeface="Cambria Math"/>
                          </a:rPr>
                          <m:t>𝐼</m:t>
                        </m:r>
                      </m:e>
                      <m:sub>
                        <m:r>
                          <a:rPr lang="en-US" sz="2400" i="1">
                            <a:solidFill>
                              <a:prstClr val="black"/>
                            </a:solidFill>
                            <a:latin typeface="Cambria Math"/>
                          </a:rPr>
                          <m:t>0</m:t>
                        </m:r>
                      </m:sub>
                    </m:sSub>
                  </m:oMath>
                </a14:m>
                <a:endParaRPr lang="el-GR" sz="2400" dirty="0">
                  <a:solidFill>
                    <a:prstClr val="black"/>
                  </a:solidFill>
                  <a:latin typeface="Calibri"/>
                </a:endParaRPr>
              </a:p>
            </p:txBody>
          </p:sp>
        </mc:Choice>
        <mc:Fallback xmlns="">
          <p:sp>
            <p:nvSpPr>
              <p:cNvPr id="41" name="Rectangle 40" title="Kubelka-Munk Reflection"/>
              <p:cNvSpPr>
                <a:spLocks noRot="1" noChangeAspect="1" noMove="1" noResize="1" noEditPoints="1" noAdjustHandles="1" noChangeArrowheads="1" noChangeShapeType="1" noTextEdit="1"/>
              </p:cNvSpPr>
              <p:nvPr/>
            </p:nvSpPr>
            <p:spPr>
              <a:xfrm>
                <a:off x="284172" y="4365104"/>
                <a:ext cx="8748606" cy="461665"/>
              </a:xfrm>
              <a:prstGeom prst="rect">
                <a:avLst/>
              </a:prstGeom>
              <a:blipFill rotWithShape="1">
                <a:blip r:embed="rId7"/>
                <a:stretch>
                  <a:fillRect l="-1115" t="-11842" b="-28947"/>
                </a:stretch>
              </a:blipFill>
            </p:spPr>
            <p:txBody>
              <a:bodyPr/>
              <a:lstStyle/>
              <a:p>
                <a:r>
                  <a:rPr lang="el-GR">
                    <a:noFill/>
                  </a:rPr>
                  <a:t> </a:t>
                </a:r>
              </a:p>
            </p:txBody>
          </p:sp>
        </mc:Fallback>
      </mc:AlternateContent>
      <p:grpSp>
        <p:nvGrpSpPr>
          <p:cNvPr id="11" name="Group 10"/>
          <p:cNvGrpSpPr/>
          <p:nvPr/>
        </p:nvGrpSpPr>
        <p:grpSpPr>
          <a:xfrm>
            <a:off x="287832" y="4747408"/>
            <a:ext cx="3190564" cy="1971695"/>
            <a:chOff x="287832" y="4747408"/>
            <a:chExt cx="3190564" cy="1971695"/>
          </a:xfrm>
        </p:grpSpPr>
        <mc:AlternateContent xmlns:mc="http://schemas.openxmlformats.org/markup-compatibility/2006" xmlns:a14="http://schemas.microsoft.com/office/drawing/2010/main">
          <mc:Choice Requires="a14">
            <p:sp>
              <p:nvSpPr>
                <p:cNvPr id="43" name="TextBox 42"/>
                <p:cNvSpPr txBox="1"/>
                <p:nvPr/>
              </p:nvSpPr>
              <p:spPr>
                <a:xfrm>
                  <a:off x="287832" y="5449608"/>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a:rPr>
                              <m:t>𝐼</m:t>
                            </m:r>
                          </m:e>
                          <m:sub>
                            <m:r>
                              <a:rPr lang="en-US" sz="2400" b="0" i="1" smtClean="0">
                                <a:latin typeface="Cambria Math"/>
                              </a:rPr>
                              <m:t>0</m:t>
                            </m:r>
                          </m:sub>
                        </m:sSub>
                      </m:oMath>
                    </m:oMathPara>
                  </a14:m>
                  <a:endParaRPr lang="el-GR"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287832" y="5449608"/>
                  <a:ext cx="720080" cy="461665"/>
                </a:xfrm>
                <a:prstGeom prst="rect">
                  <a:avLst/>
                </a:prstGeom>
                <a:blipFill rotWithShape="1">
                  <a:blip r:embed="rId8"/>
                  <a:stretch>
                    <a:fillRect b="-2632"/>
                  </a:stretch>
                </a:blipFill>
              </p:spPr>
              <p:txBody>
                <a:bodyPr/>
                <a:lstStyle/>
                <a:p>
                  <a:r>
                    <a:rPr lang="el-GR">
                      <a:noFill/>
                    </a:rPr>
                    <a:t> </a:t>
                  </a:r>
                </a:p>
              </p:txBody>
            </p:sp>
          </mc:Fallback>
        </mc:AlternateContent>
        <p:sp>
          <p:nvSpPr>
            <p:cNvPr id="44" name="Right Arrow 43"/>
            <p:cNvSpPr/>
            <p:nvPr/>
          </p:nvSpPr>
          <p:spPr>
            <a:xfrm>
              <a:off x="855416" y="5680440"/>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5" name="Rectangle 44"/>
            <p:cNvSpPr/>
            <p:nvPr/>
          </p:nvSpPr>
          <p:spPr>
            <a:xfrm>
              <a:off x="1656296" y="5494967"/>
              <a:ext cx="648072" cy="1224136"/>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6" name="Right Brace 45"/>
            <p:cNvSpPr/>
            <p:nvPr/>
          </p:nvSpPr>
          <p:spPr>
            <a:xfrm rot="16200000">
              <a:off x="1800312" y="4956067"/>
              <a:ext cx="360040" cy="71776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47" name="TextBox 46"/>
            <p:cNvSpPr txBox="1"/>
            <p:nvPr/>
          </p:nvSpPr>
          <p:spPr>
            <a:xfrm>
              <a:off x="1693460" y="4747408"/>
              <a:ext cx="573744" cy="461665"/>
            </a:xfrm>
            <a:prstGeom prst="rect">
              <a:avLst/>
            </a:prstGeom>
            <a:noFill/>
          </p:spPr>
          <p:txBody>
            <a:bodyPr wrap="square" rtlCol="0">
              <a:spAutoFit/>
            </a:bodyPr>
            <a:lstStyle/>
            <a:p>
              <a:pPr algn="ctr"/>
              <a:r>
                <a:rPr lang="en-US" sz="2400" dirty="0" smtClean="0">
                  <a:latin typeface="Cambria Math" pitchFamily="18" charset="0"/>
                  <a:ea typeface="Cambria Math" pitchFamily="18" charset="0"/>
                </a:rPr>
                <a:t>X</a:t>
              </a:r>
              <a:endParaRPr lang="el-GR" sz="2400" dirty="0">
                <a:latin typeface="Cambria Math" pitchFamily="18" charset="0"/>
                <a:ea typeface="Cambria Math" pitchFamily="18" charset="0"/>
              </a:endParaRPr>
            </a:p>
          </p:txBody>
        </p:sp>
        <p:sp>
          <p:nvSpPr>
            <p:cNvPr id="48" name="Rectangle 47"/>
            <p:cNvSpPr/>
            <p:nvPr/>
          </p:nvSpPr>
          <p:spPr>
            <a:xfrm>
              <a:off x="2297896" y="5494967"/>
              <a:ext cx="1180500" cy="1224136"/>
            </a:xfrm>
            <a:prstGeom prst="rect">
              <a:avLst/>
            </a:prstGeom>
            <a:blipFill>
              <a:blip r:embed="rId9"/>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Paper, Rg</a:t>
              </a:r>
              <a:endParaRPr lang="el-GR" sz="2000" dirty="0">
                <a:solidFill>
                  <a:schemeClr val="tx1"/>
                </a:solidFill>
              </a:endParaRPr>
            </a:p>
          </p:txBody>
        </p:sp>
        <p:sp>
          <p:nvSpPr>
            <p:cNvPr id="49" name="Right Arrow 48"/>
            <p:cNvSpPr/>
            <p:nvPr/>
          </p:nvSpPr>
          <p:spPr>
            <a:xfrm rot="10800000">
              <a:off x="855416" y="6049835"/>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0" name="TextBox 49"/>
            <p:cNvSpPr txBox="1"/>
            <p:nvPr/>
          </p:nvSpPr>
          <p:spPr>
            <a:xfrm>
              <a:off x="351360" y="5876202"/>
              <a:ext cx="504056"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I</a:t>
              </a:r>
              <a:endParaRPr lang="el-GR" sz="2400" dirty="0">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51" name="TextBox 50"/>
              <p:cNvSpPr txBox="1"/>
              <p:nvPr/>
            </p:nvSpPr>
            <p:spPr>
              <a:xfrm>
                <a:off x="3590930" y="5209073"/>
                <a:ext cx="5464664" cy="12439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𝑅</m:t>
                      </m:r>
                      <m:r>
                        <a:rPr lang="en-US" sz="2400" b="0" i="1" baseline="-25000" smtClean="0">
                          <a:latin typeface="Cambria Math"/>
                        </a:rPr>
                        <m:t>𝑝𝑏</m:t>
                      </m:r>
                      <m:r>
                        <a:rPr lang="en-US" sz="2400" b="0" i="1" smtClean="0">
                          <a:latin typeface="Cambria Math"/>
                        </a:rPr>
                        <m:t>=</m:t>
                      </m:r>
                      <m:f>
                        <m:fPr>
                          <m:ctrlPr>
                            <a:rPr lang="en-US" sz="2400" b="0" i="1" smtClean="0">
                              <a:latin typeface="Cambria Math"/>
                            </a:rPr>
                          </m:ctrlPr>
                        </m:fPr>
                        <m:num>
                          <m:r>
                            <a:rPr lang="en-US" sz="2400" b="0" i="1" smtClean="0">
                              <a:latin typeface="Cambria Math"/>
                            </a:rPr>
                            <m:t>1−</m:t>
                          </m:r>
                          <m:r>
                            <a:rPr lang="en-US" sz="2400" b="0" i="1" smtClean="0">
                              <a:latin typeface="Cambria Math"/>
                            </a:rPr>
                            <m:t>𝑅𝑏</m:t>
                          </m:r>
                          <m:r>
                            <a:rPr lang="en-US" sz="2400" b="0" i="1" smtClean="0">
                              <a:latin typeface="Cambria Math"/>
                              <a:ea typeface="Cambria Math"/>
                            </a:rPr>
                            <m:t>∙(</m:t>
                          </m:r>
                          <m:r>
                            <a:rPr lang="en-US" sz="2400" b="0" i="1" smtClean="0">
                              <a:latin typeface="Cambria Math"/>
                              <a:ea typeface="Cambria Math"/>
                            </a:rPr>
                            <m:t>𝑎</m:t>
                          </m:r>
                          <m:r>
                            <a:rPr lang="en-US" sz="2400" b="0" i="1" smtClean="0">
                              <a:latin typeface="Cambria Math"/>
                              <a:ea typeface="Cambria Math"/>
                            </a:rPr>
                            <m:t>−</m:t>
                          </m:r>
                          <m:r>
                            <a:rPr lang="en-US" sz="2400" b="0" i="1" smtClean="0">
                              <a:latin typeface="Cambria Math"/>
                              <a:ea typeface="Cambria Math"/>
                            </a:rPr>
                            <m:t>𝑏</m:t>
                          </m:r>
                          <m:r>
                            <a:rPr lang="en-US" sz="2400" b="0" i="1" smtClean="0">
                              <a:latin typeface="Cambria Math"/>
                              <a:ea typeface="Cambria Math"/>
                            </a:rPr>
                            <m:t>∙</m:t>
                          </m:r>
                          <m:r>
                            <a:rPr lang="en-US" sz="2400" b="0" i="1" smtClean="0">
                              <a:latin typeface="Cambria Math"/>
                              <a:ea typeface="Cambria Math"/>
                            </a:rPr>
                            <m:t>𝐶𝑜𝑡h</m:t>
                          </m:r>
                          <m:d>
                            <m:dPr>
                              <m:ctrlPr>
                                <a:rPr lang="en-US" sz="2400" b="0" i="1" smtClean="0">
                                  <a:latin typeface="Cambria Math"/>
                                  <a:ea typeface="Cambria Math"/>
                                </a:rPr>
                              </m:ctrlPr>
                            </m:dPr>
                            <m:e>
                              <m:r>
                                <a:rPr lang="en-US" sz="2400" b="0" i="1" smtClean="0">
                                  <a:latin typeface="Cambria Math"/>
                                  <a:ea typeface="Cambria Math"/>
                                </a:rPr>
                                <m:t>𝑏𝑆𝑥</m:t>
                              </m:r>
                            </m:e>
                          </m:d>
                          <m:r>
                            <a:rPr lang="en-US" sz="2400" b="0" i="1" smtClean="0">
                              <a:latin typeface="Cambria Math"/>
                              <a:ea typeface="Cambria Math"/>
                            </a:rPr>
                            <m:t>)</m:t>
                          </m:r>
                        </m:num>
                        <m:den>
                          <m:r>
                            <a:rPr lang="en-US" sz="2400" b="0" i="1" smtClean="0">
                              <a:latin typeface="Cambria Math"/>
                            </a:rPr>
                            <m:t>𝑎</m:t>
                          </m:r>
                          <m:r>
                            <a:rPr lang="en-US" sz="2400" b="0" i="1" smtClean="0">
                              <a:latin typeface="Cambria Math"/>
                            </a:rPr>
                            <m:t>−</m:t>
                          </m:r>
                          <m:r>
                            <a:rPr lang="en-US" sz="2400" b="0" i="1" smtClean="0">
                              <a:latin typeface="Cambria Math"/>
                            </a:rPr>
                            <m:t>𝑅𝑏</m:t>
                          </m:r>
                          <m:r>
                            <a:rPr lang="en-US" sz="2400" b="0" i="1" smtClean="0">
                              <a:latin typeface="Cambria Math"/>
                            </a:rPr>
                            <m:t>+</m:t>
                          </m:r>
                          <m:r>
                            <a:rPr lang="en-US" sz="2400" b="0" i="1" smtClean="0">
                              <a:latin typeface="Cambria Math"/>
                            </a:rPr>
                            <m:t>𝑏</m:t>
                          </m:r>
                          <m:r>
                            <a:rPr lang="en-US" sz="2400" b="0" i="1" smtClean="0">
                              <a:latin typeface="Cambria Math"/>
                              <a:ea typeface="Cambria Math"/>
                            </a:rPr>
                            <m:t>∙</m:t>
                          </m:r>
                          <m:r>
                            <a:rPr lang="en-US" sz="2400" b="0" i="1" smtClean="0">
                              <a:latin typeface="Cambria Math"/>
                              <a:ea typeface="Cambria Math"/>
                            </a:rPr>
                            <m:t>𝐶𝑜𝑡h</m:t>
                          </m:r>
                          <m:r>
                            <a:rPr lang="en-US" sz="2400" b="0" i="1" smtClean="0">
                              <a:latin typeface="Cambria Math"/>
                              <a:ea typeface="Cambria Math"/>
                            </a:rPr>
                            <m:t>(</m:t>
                          </m:r>
                          <m:r>
                            <a:rPr lang="en-US" sz="2400" b="0" i="1" smtClean="0">
                              <a:latin typeface="Cambria Math"/>
                              <a:ea typeface="Cambria Math"/>
                            </a:rPr>
                            <m:t>𝑏𝑆𝑥</m:t>
                          </m:r>
                          <m:r>
                            <a:rPr lang="en-US" sz="2400" b="0" i="1" smtClean="0">
                              <a:latin typeface="Cambria Math"/>
                              <a:ea typeface="Cambria Math"/>
                            </a:rPr>
                            <m:t>)</m:t>
                          </m:r>
                        </m:den>
                      </m:f>
                    </m:oMath>
                  </m:oMathPara>
                </a14:m>
                <a:endParaRPr lang="en-US" sz="2400" dirty="0" smtClean="0"/>
              </a:p>
              <a:p>
                <a:r>
                  <a:rPr lang="el-GR" sz="2400" dirty="0" smtClean="0">
                    <a:latin typeface="+mn-lt"/>
                  </a:rPr>
                  <a:t>Η εξίσωση αυτή δεν ισχύει για </a:t>
                </a:r>
                <a:r>
                  <a:rPr lang="en-US" sz="2400" dirty="0" smtClean="0">
                    <a:latin typeface="+mn-lt"/>
                  </a:rPr>
                  <a:t>S=0 </a:t>
                </a:r>
                <a:r>
                  <a:rPr lang="el-GR" sz="2400" dirty="0" smtClean="0">
                    <a:latin typeface="+mn-lt"/>
                  </a:rPr>
                  <a:t>ή</a:t>
                </a:r>
                <a:r>
                  <a:rPr lang="en-US" sz="2400" dirty="0" smtClean="0">
                    <a:latin typeface="+mn-lt"/>
                  </a:rPr>
                  <a:t> K=0</a:t>
                </a:r>
                <a:endParaRPr lang="el-GR" sz="2400" dirty="0">
                  <a:latin typeface="+mn-lt"/>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590930" y="5209073"/>
                <a:ext cx="5464664" cy="1243930"/>
              </a:xfrm>
              <a:prstGeom prst="rect">
                <a:avLst/>
              </a:prstGeom>
              <a:blipFill rotWithShape="1">
                <a:blip r:embed="rId10"/>
                <a:stretch>
                  <a:fillRect l="-1674" b="-10294"/>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30" name="Rectangle 29"/>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245291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Συνοπτικά </a:t>
            </a:r>
            <a:r>
              <a:rPr lang="el-GR" sz="3200" b="0" dirty="0" smtClean="0"/>
              <a:t>(</a:t>
            </a:r>
            <a:r>
              <a:rPr lang="en-US" sz="3200" b="0" dirty="0" smtClean="0"/>
              <a:t>3</a:t>
            </a:r>
            <a:r>
              <a:rPr lang="el-GR" sz="3200" b="0" dirty="0" smtClean="0"/>
              <a:t> </a:t>
            </a:r>
            <a:r>
              <a:rPr lang="el-GR" sz="3200" b="0" dirty="0"/>
              <a:t>από </a:t>
            </a:r>
            <a:r>
              <a:rPr lang="en-US" sz="3200" b="0" dirty="0" smtClean="0"/>
              <a:t>3</a:t>
            </a:r>
            <a:r>
              <a:rPr lang="el-GR" sz="3200" b="0" dirty="0" smtClean="0"/>
              <a:t>)</a:t>
            </a:r>
            <a:endParaRPr lang="el-GR" sz="32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2664296"/>
              </a:xfrm>
            </p:spPr>
            <p:txBody>
              <a:bodyPr>
                <a:normAutofit/>
              </a:bodyPr>
              <a:lstStyle/>
              <a:p>
                <a:pPr marL="514350" indent="-514350">
                  <a:buFont typeface="+mj-lt"/>
                  <a:buAutoNum type="arabicPeriod" startAt="5"/>
                </a:pPr>
                <a:r>
                  <a:rPr lang="en-US" sz="2400" b="1" dirty="0" smtClean="0"/>
                  <a:t>Kubelka-Munk </a:t>
                </a:r>
                <a:r>
                  <a:rPr lang="el-GR" sz="2400" b="1" dirty="0" smtClean="0"/>
                  <a:t>πλήρης επικάλυψη</a:t>
                </a:r>
                <a:r>
                  <a:rPr lang="en-US" sz="2400" b="1" dirty="0" smtClean="0"/>
                  <a:t>: </a:t>
                </a:r>
                <a14:m>
                  <m:oMath xmlns:m="http://schemas.openxmlformats.org/officeDocument/2006/math">
                    <m:r>
                      <a:rPr lang="en-US" sz="2400" b="0" i="1" smtClean="0">
                        <a:latin typeface="Cambria Math"/>
                      </a:rPr>
                      <m:t>𝑆</m:t>
                    </m:r>
                    <m:r>
                      <a:rPr lang="en-US" sz="2400" b="0" i="1" smtClean="0">
                        <a:latin typeface="Cambria Math"/>
                        <a:ea typeface="Cambria Math"/>
                      </a:rPr>
                      <m:t>≫0</m:t>
                    </m:r>
                    <m:r>
                      <a:rPr lang="el-GR" sz="2400" b="0" i="0" smtClean="0">
                        <a:latin typeface="Cambria Math"/>
                        <a:ea typeface="Cambria Math"/>
                      </a:rPr>
                      <m:t>,  </m:t>
                    </m:r>
                    <m:r>
                      <a:rPr lang="en-US" sz="2400" b="0" i="1" smtClean="0">
                        <a:latin typeface="Cambria Math"/>
                      </a:rPr>
                      <m:t>𝑅</m:t>
                    </m:r>
                    <m:r>
                      <a:rPr lang="en-US" sz="2400" b="0" i="1" smtClean="0">
                        <a:latin typeface="Cambria Math"/>
                        <a:ea typeface="Cambria Math"/>
                      </a:rPr>
                      <m:t>≠</m:t>
                    </m:r>
                    <m:r>
                      <a:rPr lang="en-US" sz="2400" b="0" i="1" smtClean="0">
                        <a:latin typeface="Cambria Math"/>
                        <a:ea typeface="Cambria Math"/>
                      </a:rPr>
                      <m:t>𝑓</m:t>
                    </m:r>
                    <m:d>
                      <m:dPr>
                        <m:ctrlPr>
                          <a:rPr lang="en-US" sz="2400" b="0" i="1" smtClean="0">
                            <a:latin typeface="Cambria Math"/>
                            <a:ea typeface="Cambria Math"/>
                          </a:rPr>
                        </m:ctrlPr>
                      </m:dPr>
                      <m:e>
                        <m:sSub>
                          <m:sSubPr>
                            <m:ctrlPr>
                              <a:rPr lang="en-US" sz="2400" b="0" i="1" smtClean="0">
                                <a:latin typeface="Cambria Math"/>
                                <a:ea typeface="Cambria Math"/>
                              </a:rPr>
                            </m:ctrlPr>
                          </m:sSubPr>
                          <m:e>
                            <m:r>
                              <a:rPr lang="en-US" sz="2400" b="0" i="1" smtClean="0">
                                <a:latin typeface="Cambria Math"/>
                                <a:ea typeface="Cambria Math"/>
                              </a:rPr>
                              <m:t>𝑅</m:t>
                            </m:r>
                          </m:e>
                          <m:sub>
                            <m:r>
                              <a:rPr lang="en-US" sz="2400" b="0" i="1" smtClean="0">
                                <a:latin typeface="Cambria Math"/>
                                <a:ea typeface="Cambria Math"/>
                              </a:rPr>
                              <m:t>𝑏</m:t>
                            </m:r>
                          </m:sub>
                        </m:sSub>
                      </m:e>
                    </m:d>
                    <m:r>
                      <a:rPr lang="en-US" sz="2400" b="0" i="0" smtClean="0">
                        <a:latin typeface="Cambria Math"/>
                        <a:ea typeface="Cambria Math"/>
                      </a:rPr>
                      <m:t>,</m:t>
                    </m:r>
                  </m:oMath>
                </a14:m>
                <a:r>
                  <a:rPr lang="en-US" sz="2400" dirty="0" smtClean="0"/>
                  <a:t> </a:t>
                </a:r>
                <a:r>
                  <a:rPr lang="el-GR" sz="2400" dirty="0" smtClean="0"/>
                  <a:t>					       </a:t>
                </a:r>
                <a14:m>
                  <m:oMath xmlns:m="http://schemas.openxmlformats.org/officeDocument/2006/math">
                    <m:r>
                      <a:rPr lang="en-US" sz="2400" b="0" i="1" dirty="0" smtClean="0">
                        <a:latin typeface="Cambria Math"/>
                      </a:rPr>
                      <m:t>𝑅</m:t>
                    </m:r>
                    <m:r>
                      <a:rPr lang="en-US" sz="2400" b="0" i="1" dirty="0" smtClean="0">
                        <a:latin typeface="Cambria Math"/>
                      </a:rPr>
                      <m:t>=</m:t>
                    </m:r>
                    <m:r>
                      <a:rPr lang="en-US" sz="2400" b="0" i="1" dirty="0" smtClean="0">
                        <a:latin typeface="Cambria Math"/>
                      </a:rPr>
                      <m:t>𝐼</m:t>
                    </m:r>
                    <m:r>
                      <a:rPr lang="en-US" sz="2400" b="0" i="1" dirty="0" smtClean="0">
                        <a:latin typeface="Cambria Math"/>
                      </a:rPr>
                      <m:t>/</m:t>
                    </m:r>
                    <m:sSub>
                      <m:sSubPr>
                        <m:ctrlPr>
                          <a:rPr lang="en-US" sz="2400" b="0" i="1" dirty="0" smtClean="0">
                            <a:latin typeface="Cambria Math"/>
                          </a:rPr>
                        </m:ctrlPr>
                      </m:sSubPr>
                      <m:e>
                        <m:r>
                          <a:rPr lang="en-US" sz="2400" b="0" i="1" dirty="0" smtClean="0">
                            <a:latin typeface="Cambria Math"/>
                          </a:rPr>
                          <m:t>𝐼</m:t>
                        </m:r>
                      </m:e>
                      <m:sub>
                        <m:r>
                          <a:rPr lang="en-US" sz="2400" b="0" i="1" dirty="0" smtClean="0">
                            <a:latin typeface="Cambria Math"/>
                          </a:rPr>
                          <m:t>0</m:t>
                        </m:r>
                      </m:sub>
                    </m:sSub>
                  </m:oMath>
                </a14:m>
                <a:endParaRPr lang="el-G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2664296"/>
              </a:xfrm>
              <a:blipFill rotWithShape="1">
                <a:blip r:embed="rId2"/>
                <a:stretch>
                  <a:fillRect l="-1111" t="-2059"/>
                </a:stretch>
              </a:blipFill>
            </p:spPr>
            <p:txBody>
              <a:bodyPr/>
              <a:lstStyle/>
              <a:p>
                <a:r>
                  <a:rPr lang="el-GR">
                    <a:noFill/>
                  </a:rPr>
                  <a:t> </a:t>
                </a:r>
              </a:p>
            </p:txBody>
          </p:sp>
        </mc:Fallback>
      </mc:AlternateContent>
      <p:grpSp>
        <p:nvGrpSpPr>
          <p:cNvPr id="14" name="Group 13" title="Kubelka-Munk complete-hiding"/>
          <p:cNvGrpSpPr/>
          <p:nvPr/>
        </p:nvGrpSpPr>
        <p:grpSpPr>
          <a:xfrm>
            <a:off x="426488" y="1870273"/>
            <a:ext cx="3497440" cy="1798914"/>
            <a:chOff x="426488" y="1870273"/>
            <a:chExt cx="3497440" cy="1798914"/>
          </a:xfrm>
        </p:grpSpPr>
        <mc:AlternateContent xmlns:mc="http://schemas.openxmlformats.org/markup-compatibility/2006" xmlns:a14="http://schemas.microsoft.com/office/drawing/2010/main">
          <mc:Choice Requires="a14">
            <p:sp>
              <p:nvSpPr>
                <p:cNvPr id="5" name="TextBox 4"/>
                <p:cNvSpPr txBox="1"/>
                <p:nvPr/>
              </p:nvSpPr>
              <p:spPr>
                <a:xfrm>
                  <a:off x="426488" y="2780928"/>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latin typeface="Cambria Math"/>
                              </a:rPr>
                            </m:ctrlPr>
                          </m:sSubPr>
                          <m:e>
                            <m:r>
                              <a:rPr lang="en-US" sz="2400" b="0" i="1" smtClean="0">
                                <a:latin typeface="Cambria Math"/>
                              </a:rPr>
                              <m:t>𝐼</m:t>
                            </m:r>
                          </m:e>
                          <m:sub>
                            <m:r>
                              <a:rPr lang="en-US" sz="2400" b="0" i="1" smtClean="0">
                                <a:latin typeface="Cambria Math"/>
                              </a:rPr>
                              <m:t>0</m:t>
                            </m:r>
                          </m:sub>
                        </m:sSub>
                      </m:oMath>
                    </m:oMathPara>
                  </a14:m>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26488" y="2780928"/>
                  <a:ext cx="720080" cy="461665"/>
                </a:xfrm>
                <a:prstGeom prst="rect">
                  <a:avLst/>
                </a:prstGeom>
                <a:blipFill rotWithShape="1">
                  <a:blip r:embed="rId3"/>
                  <a:stretch>
                    <a:fillRect b="-2632"/>
                  </a:stretch>
                </a:blipFill>
              </p:spPr>
              <p:txBody>
                <a:bodyPr/>
                <a:lstStyle/>
                <a:p>
                  <a:r>
                    <a:rPr lang="el-GR">
                      <a:noFill/>
                    </a:rPr>
                    <a:t> </a:t>
                  </a:r>
                </a:p>
              </p:txBody>
            </p:sp>
          </mc:Fallback>
        </mc:AlternateContent>
        <p:sp>
          <p:nvSpPr>
            <p:cNvPr id="6" name="Right Arrow 5"/>
            <p:cNvSpPr/>
            <p:nvPr/>
          </p:nvSpPr>
          <p:spPr>
            <a:xfrm>
              <a:off x="994072" y="3011760"/>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ight Arrow 6"/>
            <p:cNvSpPr/>
            <p:nvPr/>
          </p:nvSpPr>
          <p:spPr>
            <a:xfrm rot="10800000">
              <a:off x="994072" y="3381155"/>
              <a:ext cx="720080" cy="5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TextBox 7"/>
            <p:cNvSpPr txBox="1"/>
            <p:nvPr/>
          </p:nvSpPr>
          <p:spPr>
            <a:xfrm>
              <a:off x="490016" y="3207522"/>
              <a:ext cx="504056"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I</a:t>
              </a:r>
              <a:endParaRPr lang="el-GR" sz="2400" dirty="0">
                <a:latin typeface="Cambria Math" pitchFamily="18" charset="0"/>
                <a:ea typeface="Cambria Math" pitchFamily="18" charset="0"/>
              </a:endParaRPr>
            </a:p>
          </p:txBody>
        </p:sp>
        <p:sp>
          <p:nvSpPr>
            <p:cNvPr id="9" name="Rectangle 8"/>
            <p:cNvSpPr/>
            <p:nvPr/>
          </p:nvSpPr>
          <p:spPr>
            <a:xfrm>
              <a:off x="1835696" y="2755586"/>
              <a:ext cx="2088232" cy="888259"/>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Right Brace 9"/>
            <p:cNvSpPr/>
            <p:nvPr/>
          </p:nvSpPr>
          <p:spPr>
            <a:xfrm rot="16200000">
              <a:off x="2699792" y="1467843"/>
              <a:ext cx="360040" cy="208823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1" name="TextBox 10"/>
            <p:cNvSpPr txBox="1"/>
            <p:nvPr/>
          </p:nvSpPr>
          <p:spPr>
            <a:xfrm>
              <a:off x="2339752" y="1870273"/>
              <a:ext cx="1330988" cy="461665"/>
            </a:xfrm>
            <a:prstGeom prst="rect">
              <a:avLst/>
            </a:prstGeom>
            <a:noFill/>
          </p:spPr>
          <p:txBody>
            <a:bodyPr wrap="square" rtlCol="0">
              <a:spAutoFit/>
            </a:bodyPr>
            <a:lstStyle/>
            <a:p>
              <a:pPr algn="ctr"/>
              <a:r>
                <a:rPr lang="en-US" sz="2400" dirty="0" smtClean="0">
                  <a:latin typeface="Cambria Math" pitchFamily="18" charset="0"/>
                  <a:ea typeface="Cambria Math" pitchFamily="18" charset="0"/>
                </a:rPr>
                <a:t>X=∞</a:t>
              </a:r>
              <a:endParaRPr lang="el-GR" sz="2400" dirty="0">
                <a:latin typeface="Cambria Math" pitchFamily="18" charset="0"/>
                <a:ea typeface="Cambria Math" pitchFamily="18" charset="0"/>
              </a:endParaRPr>
            </a:p>
          </p:txBody>
        </p:sp>
        <p:sp>
          <p:nvSpPr>
            <p:cNvPr id="20" name="Parallelogram 19"/>
            <p:cNvSpPr/>
            <p:nvPr/>
          </p:nvSpPr>
          <p:spPr>
            <a:xfrm rot="20780174">
              <a:off x="2082470" y="3223332"/>
              <a:ext cx="514564" cy="230833"/>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2" name="Straight Connector 21"/>
            <p:cNvCxnSpPr/>
            <p:nvPr/>
          </p:nvCxnSpPr>
          <p:spPr>
            <a:xfrm flipH="1">
              <a:off x="1875533" y="3294069"/>
              <a:ext cx="226791" cy="1385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26251" y="3068960"/>
              <a:ext cx="0" cy="199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02324" y="3068960"/>
              <a:ext cx="153265" cy="85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78956" y="2935075"/>
              <a:ext cx="45088" cy="218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875533" y="2934852"/>
              <a:ext cx="327538" cy="769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TextBox 37"/>
              <p:cNvSpPr txBox="1"/>
              <p:nvPr/>
            </p:nvSpPr>
            <p:spPr>
              <a:xfrm>
                <a:off x="4716016" y="2511958"/>
                <a:ext cx="4248472" cy="764697"/>
              </a:xfrm>
              <a:prstGeom prst="rect">
                <a:avLst/>
              </a:prstGeom>
              <a:noFill/>
            </p:spPr>
            <p:txBody>
              <a:bodyPr wrap="square" rtlCol="0">
                <a:spAutoFit/>
              </a:bodyPr>
              <a:lstStyle/>
              <a:p>
                <a14:m>
                  <m:oMath xmlns:m="http://schemas.openxmlformats.org/officeDocument/2006/math">
                    <m:f>
                      <m:fPr>
                        <m:ctrlPr>
                          <a:rPr lang="el-GR" sz="2800" i="1" smtClean="0">
                            <a:latin typeface="Cambria Math"/>
                          </a:rPr>
                        </m:ctrlPr>
                      </m:fPr>
                      <m:num>
                        <m:r>
                          <a:rPr lang="en-US" sz="2800" b="0" i="1" smtClean="0">
                            <a:latin typeface="Cambria Math"/>
                          </a:rPr>
                          <m:t>𝐾</m:t>
                        </m:r>
                      </m:num>
                      <m:den>
                        <m:r>
                          <a:rPr lang="en-US" sz="2800" b="0" i="1" smtClean="0">
                            <a:latin typeface="Cambria Math"/>
                          </a:rPr>
                          <m:t>𝑆</m:t>
                        </m:r>
                      </m:den>
                    </m:f>
                    <m:r>
                      <a:rPr lang="en-US" sz="2800" b="0" i="1" smtClean="0">
                        <a:latin typeface="Cambria Math"/>
                      </a:rPr>
                      <m:t>=</m:t>
                    </m:r>
                    <m:f>
                      <m:fPr>
                        <m:ctrlPr>
                          <a:rPr lang="en-US" sz="2800" b="0" i="1" smtClean="0">
                            <a:latin typeface="Cambria Math"/>
                          </a:rPr>
                        </m:ctrlPr>
                      </m:fPr>
                      <m:num>
                        <m:sSup>
                          <m:sSupPr>
                            <m:ctrlPr>
                              <a:rPr lang="en-US" sz="2800" b="0" i="1" smtClean="0">
                                <a:latin typeface="Cambria Math"/>
                              </a:rPr>
                            </m:ctrlPr>
                          </m:sSupPr>
                          <m:e>
                            <m:d>
                              <m:dPr>
                                <m:ctrlPr>
                                  <a:rPr lang="en-US" sz="2800" b="0" i="1" smtClean="0">
                                    <a:latin typeface="Cambria Math"/>
                                  </a:rPr>
                                </m:ctrlPr>
                              </m:dPr>
                              <m:e>
                                <m:r>
                                  <a:rPr lang="en-US" sz="2800" b="0" i="1" smtClean="0">
                                    <a:latin typeface="Cambria Math"/>
                                  </a:rPr>
                                  <m:t>1−</m:t>
                                </m:r>
                                <m:r>
                                  <a:rPr lang="en-US" sz="2800" b="0" i="1" smtClean="0">
                                    <a:latin typeface="Cambria Math"/>
                                  </a:rPr>
                                  <m:t>𝑅</m:t>
                                </m:r>
                              </m:e>
                            </m:d>
                          </m:e>
                          <m:sup>
                            <m:r>
                              <a:rPr lang="en-US" sz="2800" b="0" i="1" smtClean="0">
                                <a:latin typeface="Cambria Math"/>
                              </a:rPr>
                              <m:t>2</m:t>
                            </m:r>
                          </m:sup>
                        </m:sSup>
                      </m:num>
                      <m:den>
                        <m:r>
                          <a:rPr lang="en-US" sz="2800" b="0" i="1" smtClean="0">
                            <a:latin typeface="Cambria Math"/>
                          </a:rPr>
                          <m:t>2</m:t>
                        </m:r>
                        <m:r>
                          <a:rPr lang="en-US" sz="2800" b="0" i="1" smtClean="0">
                            <a:latin typeface="Cambria Math"/>
                          </a:rPr>
                          <m:t>𝑅</m:t>
                        </m:r>
                      </m:den>
                    </m:f>
                  </m:oMath>
                </a14:m>
                <a:r>
                  <a:rPr lang="en-US" sz="2800" dirty="0" smtClean="0"/>
                  <a:t> </a:t>
                </a:r>
                <a:r>
                  <a:rPr lang="el-GR" sz="2800" dirty="0" smtClean="0">
                    <a:latin typeface="+mn-lt"/>
                  </a:rPr>
                  <a:t> και </a:t>
                </a:r>
                <a:r>
                  <a:rPr lang="en-US" sz="2400" dirty="0" smtClean="0">
                    <a:latin typeface="+mn-lt"/>
                  </a:rPr>
                  <a:t> </a:t>
                </a:r>
                <a14:m>
                  <m:oMath xmlns:m="http://schemas.openxmlformats.org/officeDocument/2006/math">
                    <m:r>
                      <a:rPr lang="en-US" sz="2400" b="0" i="1" smtClean="0">
                        <a:latin typeface="Cambria Math"/>
                      </a:rPr>
                      <m:t>𝑅</m:t>
                    </m:r>
                    <m:r>
                      <a:rPr lang="en-US" sz="2400" b="0" i="1" smtClean="0">
                        <a:latin typeface="Cambria Math"/>
                      </a:rPr>
                      <m:t>=</m:t>
                    </m:r>
                    <m:r>
                      <a:rPr lang="en-US" sz="2400" b="0" i="1" smtClean="0">
                        <a:latin typeface="Cambria Math"/>
                      </a:rPr>
                      <m:t>𝑎</m:t>
                    </m:r>
                    <m:r>
                      <a:rPr lang="en-US" sz="2400" b="0" i="1" smtClean="0">
                        <a:latin typeface="Cambria Math"/>
                      </a:rPr>
                      <m:t>−</m:t>
                    </m:r>
                    <m:r>
                      <a:rPr lang="en-US" sz="2400" b="0" i="1" smtClean="0">
                        <a:latin typeface="Cambria Math"/>
                      </a:rPr>
                      <m:t>𝑏</m:t>
                    </m:r>
                  </m:oMath>
                </a14:m>
                <a:endParaRPr lang="el-GR"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716016" y="2511958"/>
                <a:ext cx="4248472" cy="764697"/>
              </a:xfrm>
              <a:prstGeom prst="rect">
                <a:avLst/>
              </a:prstGeom>
              <a:blipFill rotWithShape="1">
                <a:blip r:embed="rId5"/>
                <a:stretch>
                  <a:fillRect b="-952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426488" y="3789040"/>
                <a:ext cx="8064896" cy="2707729"/>
              </a:xfrm>
              <a:prstGeom prst="rect">
                <a:avLst/>
              </a:prstGeom>
            </p:spPr>
            <p:txBody>
              <a:bodyPr wrap="square">
                <a:spAutoFit/>
              </a:bodyPr>
              <a:lstStyle/>
              <a:p>
                <a:r>
                  <a:rPr lang="el-GR" sz="2400" b="1" dirty="0" smtClean="0">
                    <a:latin typeface="+mn-lt"/>
                  </a:rPr>
                  <a:t>Σε όλες τις περιπτώσεις</a:t>
                </a:r>
                <a:r>
                  <a:rPr lang="en-US" sz="2400" b="1" dirty="0" smtClean="0">
                    <a:latin typeface="+mn-lt"/>
                  </a:rPr>
                  <a:t>:</a:t>
                </a:r>
                <a:endParaRPr lang="en-US" sz="2400" b="1" dirty="0">
                  <a:latin typeface="+mn-lt"/>
                </a:endParaRPr>
              </a:p>
              <a:p>
                <a:r>
                  <a:rPr lang="en-US" sz="2400" dirty="0">
                    <a:latin typeface="+mn-lt"/>
                  </a:rPr>
                  <a:t>c = </a:t>
                </a:r>
                <a:r>
                  <a:rPr lang="el-GR" sz="2400" dirty="0" smtClean="0">
                    <a:latin typeface="+mn-lt"/>
                  </a:rPr>
                  <a:t>συγκέντρωση της χρωστικής στο μέσον </a:t>
                </a:r>
                <a:endParaRPr lang="en-US" sz="2400" dirty="0" smtClean="0">
                  <a:latin typeface="+mn-lt"/>
                </a:endParaRPr>
              </a:p>
              <a:p>
                <a:r>
                  <a:rPr lang="en-US" sz="2400" dirty="0" smtClean="0">
                    <a:latin typeface="+mn-lt"/>
                  </a:rPr>
                  <a:t>K </a:t>
                </a:r>
                <a:r>
                  <a:rPr lang="en-US" sz="2400" dirty="0">
                    <a:latin typeface="+mn-lt"/>
                  </a:rPr>
                  <a:t>= </a:t>
                </a:r>
                <a:r>
                  <a:rPr lang="el-GR" sz="2400" dirty="0" smtClean="0">
                    <a:latin typeface="+mn-lt"/>
                  </a:rPr>
                  <a:t>σ</a:t>
                </a:r>
                <a14:m>
                  <m:oMath xmlns:m="http://schemas.openxmlformats.org/officeDocument/2006/math">
                    <m:r>
                      <m:rPr>
                        <m:sty m:val="p"/>
                      </m:rPr>
                      <a:rPr lang="el-GR" sz="2400" b="0" i="0" smtClean="0">
                        <a:latin typeface="Cambria Math"/>
                      </a:rPr>
                      <m:t>υντελεστής</m:t>
                    </m:r>
                    <m:r>
                      <a:rPr lang="el-GR" sz="2400" b="0" i="0" smtClean="0">
                        <a:latin typeface="Cambria Math"/>
                      </a:rPr>
                      <m:t> </m:t>
                    </m:r>
                    <m:r>
                      <m:rPr>
                        <m:sty m:val="p"/>
                      </m:rPr>
                      <a:rPr lang="el-GR" sz="2400" b="0" i="0" smtClean="0">
                        <a:latin typeface="Cambria Math"/>
                      </a:rPr>
                      <m:t>απορρόφησης</m:t>
                    </m:r>
                    <m:r>
                      <a:rPr lang="el-GR" sz="2400" b="0" i="0" smtClean="0">
                        <a:latin typeface="Cambria Math"/>
                      </a:rPr>
                      <m:t> </m:t>
                    </m:r>
                    <m:sSup>
                      <m:sSupPr>
                        <m:ctrlPr>
                          <a:rPr lang="en-US" sz="2400" i="1" smtClean="0">
                            <a:latin typeface="Cambria Math"/>
                          </a:rPr>
                        </m:ctrlPr>
                      </m:sSupPr>
                      <m:e>
                        <m:r>
                          <a:rPr lang="en-US" sz="2400" b="0" i="1" smtClean="0">
                            <a:latin typeface="Cambria Math"/>
                          </a:rPr>
                          <m:t>𝑚𝑚</m:t>
                        </m:r>
                      </m:e>
                      <m:sup>
                        <m:r>
                          <a:rPr lang="en-US" sz="2400" b="0" i="1" smtClean="0">
                            <a:latin typeface="Cambria Math"/>
                          </a:rPr>
                          <m:t>−1</m:t>
                        </m:r>
                      </m:sup>
                    </m:sSup>
                  </m:oMath>
                </a14:m>
                <a:endParaRPr lang="en-US" sz="2400" dirty="0" smtClean="0">
                  <a:latin typeface="+mn-lt"/>
                </a:endParaRPr>
              </a:p>
              <a:p>
                <a:r>
                  <a:rPr lang="en-US" sz="2400" dirty="0" smtClean="0">
                    <a:latin typeface="+mn-lt"/>
                  </a:rPr>
                  <a:t>S </a:t>
                </a:r>
                <a:r>
                  <a:rPr lang="en-US" sz="2400" dirty="0">
                    <a:latin typeface="+mn-lt"/>
                  </a:rPr>
                  <a:t>= </a:t>
                </a:r>
                <a:r>
                  <a:rPr lang="el-GR" sz="2400" dirty="0" smtClean="0">
                    <a:latin typeface="+mn-lt"/>
                  </a:rPr>
                  <a:t>σ</a:t>
                </a:r>
                <a14:m>
                  <m:oMath xmlns:m="http://schemas.openxmlformats.org/officeDocument/2006/math">
                    <m:r>
                      <m:rPr>
                        <m:sty m:val="p"/>
                      </m:rPr>
                      <a:rPr lang="el-GR" sz="2400" b="0" i="0" smtClean="0">
                        <a:solidFill>
                          <a:prstClr val="black"/>
                        </a:solidFill>
                        <a:latin typeface="Cambria Math"/>
                      </a:rPr>
                      <m:t>υντελεστής</m:t>
                    </m:r>
                    <m:r>
                      <a:rPr lang="el-GR" sz="2400" b="0" i="0" smtClean="0">
                        <a:solidFill>
                          <a:prstClr val="black"/>
                        </a:solidFill>
                        <a:latin typeface="Cambria Math"/>
                      </a:rPr>
                      <m:t> </m:t>
                    </m:r>
                    <m:r>
                      <m:rPr>
                        <m:sty m:val="p"/>
                      </m:rPr>
                      <a:rPr lang="el-GR" sz="2400" b="0" i="0" smtClean="0">
                        <a:solidFill>
                          <a:prstClr val="black"/>
                        </a:solidFill>
                        <a:latin typeface="Cambria Math"/>
                      </a:rPr>
                      <m:t>σκέδασης</m:t>
                    </m:r>
                    <m:r>
                      <a:rPr lang="el-GR" sz="2400" b="0" i="0" smtClean="0">
                        <a:solidFill>
                          <a:prstClr val="black"/>
                        </a:solidFill>
                        <a:latin typeface="Cambria Math"/>
                      </a:rPr>
                      <m:t> </m:t>
                    </m:r>
                    <m:sSup>
                      <m:sSupPr>
                        <m:ctrlPr>
                          <a:rPr lang="en-US" sz="2400" i="1">
                            <a:solidFill>
                              <a:prstClr val="black"/>
                            </a:solidFill>
                            <a:latin typeface="Cambria Math"/>
                          </a:rPr>
                        </m:ctrlPr>
                      </m:sSupPr>
                      <m:e>
                        <m:r>
                          <a:rPr lang="en-US" sz="2400" i="1">
                            <a:solidFill>
                              <a:prstClr val="black"/>
                            </a:solidFill>
                            <a:latin typeface="Cambria Math"/>
                          </a:rPr>
                          <m:t>𝑚𝑚</m:t>
                        </m:r>
                      </m:e>
                      <m:sup>
                        <m:r>
                          <a:rPr lang="en-US" sz="2400" i="1">
                            <a:solidFill>
                              <a:prstClr val="black"/>
                            </a:solidFill>
                            <a:latin typeface="Cambria Math"/>
                          </a:rPr>
                          <m:t>−1</m:t>
                        </m:r>
                      </m:sup>
                    </m:sSup>
                  </m:oMath>
                </a14:m>
                <a:endParaRPr lang="en-US" sz="2400" dirty="0" smtClean="0">
                  <a:latin typeface="+mn-lt"/>
                </a:endParaRPr>
              </a:p>
              <a:p>
                <a:r>
                  <a:rPr lang="en-US" sz="2400" dirty="0" smtClean="0">
                    <a:latin typeface="+mn-lt"/>
                  </a:rPr>
                  <a:t>x </a:t>
                </a:r>
                <a:r>
                  <a:rPr lang="en-US" sz="2400" dirty="0">
                    <a:latin typeface="+mn-lt"/>
                  </a:rPr>
                  <a:t>= </a:t>
                </a:r>
                <a:r>
                  <a:rPr lang="el-GR" sz="2400" dirty="0" smtClean="0">
                    <a:latin typeface="+mn-lt"/>
                  </a:rPr>
                  <a:t>πάχος χρωματικού στρώματος</a:t>
                </a:r>
                <a:endParaRPr lang="en-US" sz="2400" dirty="0">
                  <a:latin typeface="+mn-lt"/>
                </a:endParaRPr>
              </a:p>
              <a:p>
                <a14:m>
                  <m:oMath xmlns:m="http://schemas.openxmlformats.org/officeDocument/2006/math">
                    <m:sSub>
                      <m:sSubPr>
                        <m:ctrlPr>
                          <a:rPr lang="en-US" sz="2400" i="1" smtClean="0">
                            <a:latin typeface="Cambria Math"/>
                          </a:rPr>
                        </m:ctrlPr>
                      </m:sSubPr>
                      <m:e>
                        <m:r>
                          <a:rPr lang="en-US" sz="2400" b="0" i="1" smtClean="0">
                            <a:latin typeface="Cambria Math"/>
                          </a:rPr>
                          <m:t>𝑅</m:t>
                        </m:r>
                      </m:e>
                      <m:sub>
                        <m:r>
                          <a:rPr lang="en-US" sz="2400" b="0" i="1" smtClean="0">
                            <a:latin typeface="Cambria Math"/>
                          </a:rPr>
                          <m:t>𝑏</m:t>
                        </m:r>
                      </m:sub>
                    </m:sSub>
                  </m:oMath>
                </a14:m>
                <a:r>
                  <a:rPr lang="en-US" sz="2400" dirty="0" smtClean="0">
                    <a:latin typeface="+mn-lt"/>
                  </a:rPr>
                  <a:t>= </a:t>
                </a:r>
                <a:r>
                  <a:rPr lang="el-GR" sz="2400" dirty="0" smtClean="0">
                    <a:latin typeface="+mn-lt"/>
                  </a:rPr>
                  <a:t>ανακλαστική ικανότητα υποστρώματος</a:t>
                </a:r>
                <a:endParaRPr lang="en-US" sz="2400" dirty="0">
                  <a:latin typeface="+mn-lt"/>
                </a:endParaRPr>
              </a:p>
              <a:p>
                <a:r>
                  <a:rPr lang="en-US" sz="2400" dirty="0">
                    <a:latin typeface="+mn-lt"/>
                  </a:rPr>
                  <a:t>D </a:t>
                </a:r>
                <a:r>
                  <a:rPr lang="en-US" sz="2400" dirty="0" smtClean="0">
                    <a:latin typeface="+mn-lt"/>
                  </a:rPr>
                  <a:t>= </a:t>
                </a:r>
                <a14:m>
                  <m:oMath xmlns:m="http://schemas.openxmlformats.org/officeDocument/2006/math">
                    <m:r>
                      <a:rPr lang="en-US" sz="2400" b="0" i="1" smtClean="0">
                        <a:latin typeface="Cambria Math"/>
                      </a:rPr>
                      <m:t>−</m:t>
                    </m:r>
                    <m:func>
                      <m:funcPr>
                        <m:ctrlPr>
                          <a:rPr lang="en-US" sz="2400" b="0" i="1" smtClean="0">
                            <a:latin typeface="Cambria Math"/>
                          </a:rPr>
                        </m:ctrlPr>
                      </m:funcPr>
                      <m:fName>
                        <m:r>
                          <m:rPr>
                            <m:sty m:val="p"/>
                          </m:rPr>
                          <a:rPr lang="en-US" sz="2400" b="0" i="0" smtClean="0">
                            <a:latin typeface="Cambria Math"/>
                          </a:rPr>
                          <m:t>log</m:t>
                        </m:r>
                      </m:fName>
                      <m:e>
                        <m:d>
                          <m:dPr>
                            <m:ctrlPr>
                              <a:rPr lang="en-US" sz="2400" b="0" i="1" smtClean="0">
                                <a:latin typeface="Cambria Math"/>
                              </a:rPr>
                            </m:ctrlPr>
                          </m:dPr>
                          <m:e>
                            <m:r>
                              <a:rPr lang="en-US" sz="2400" b="0" i="1" smtClean="0">
                                <a:latin typeface="Cambria Math"/>
                              </a:rPr>
                              <m:t>𝐼</m:t>
                            </m:r>
                            <m:r>
                              <a:rPr lang="en-US" sz="2400" b="0" i="1" smtClean="0">
                                <a:latin typeface="Cambria Math"/>
                              </a:rPr>
                              <m:t>/</m:t>
                            </m:r>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0</m:t>
                                </m:r>
                              </m:sub>
                            </m:sSub>
                          </m:e>
                        </m:d>
                      </m:e>
                    </m:func>
                  </m:oMath>
                </a14:m>
                <a:endParaRPr lang="en-US" sz="2400" dirty="0">
                  <a:latin typeface="+mn-lt"/>
                </a:endParaRPr>
              </a:p>
            </p:txBody>
          </p:sp>
        </mc:Choice>
        <mc:Fallback xmlns="">
          <p:sp>
            <p:nvSpPr>
              <p:cNvPr id="39" name="Rectangle 38"/>
              <p:cNvSpPr>
                <a:spLocks noRot="1" noChangeAspect="1" noMove="1" noResize="1" noEditPoints="1" noAdjustHandles="1" noChangeArrowheads="1" noChangeShapeType="1" noTextEdit="1"/>
              </p:cNvSpPr>
              <p:nvPr/>
            </p:nvSpPr>
            <p:spPr>
              <a:xfrm>
                <a:off x="426488" y="3789040"/>
                <a:ext cx="8064896" cy="2707729"/>
              </a:xfrm>
              <a:prstGeom prst="rect">
                <a:avLst/>
              </a:prstGeom>
              <a:blipFill rotWithShape="1">
                <a:blip r:embed="rId6"/>
                <a:stretch>
                  <a:fillRect l="-1209" t="-1802" b="-3153"/>
                </a:stretch>
              </a:blipFill>
            </p:spPr>
            <p:txBody>
              <a:bodyPr/>
              <a:lstStyle/>
              <a:p>
                <a:r>
                  <a:rPr lang="el-GR">
                    <a:noFill/>
                  </a:rPr>
                  <a:t> </a:t>
                </a:r>
              </a:p>
            </p:txBody>
          </p:sp>
        </mc:Fallback>
      </mc:AlternateContent>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
        <p:nvSpPr>
          <p:cNvPr id="21" name="Rectangle 20"/>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453509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l-GR" dirty="0"/>
          </a:p>
        </p:txBody>
      </p:sp>
      <p:sp>
        <p:nvSpPr>
          <p:cNvPr id="3" name="Content Placeholder 2"/>
          <p:cNvSpPr>
            <a:spLocks noGrp="1"/>
          </p:cNvSpPr>
          <p:nvPr>
            <p:ph idx="1"/>
          </p:nvPr>
        </p:nvSpPr>
        <p:spPr/>
        <p:txBody>
          <a:bodyPr>
            <a:normAutofit/>
          </a:bodyPr>
          <a:lstStyle/>
          <a:p>
            <a:pPr>
              <a:spcBef>
                <a:spcPts val="1200"/>
              </a:spcBef>
              <a:buFont typeface="Wingdings" pitchFamily="2" charset="2"/>
              <a:buChar char="Ø"/>
            </a:pPr>
            <a:r>
              <a:rPr lang="el-GR" sz="2400" dirty="0"/>
              <a:t>Α. Αλεξοπούλου, Γ. Χρυσουλάκης, 1991: « θετικές Επιστήμες και Έργα τέχνης», Εκδόσεις Γ</a:t>
            </a:r>
            <a:r>
              <a:rPr lang="el-GR" sz="2400" dirty="0" smtClean="0"/>
              <a:t>κόνη</a:t>
            </a:r>
            <a:r>
              <a:rPr lang="el-GR" sz="2400" dirty="0"/>
              <a:t>, Αθήνα </a:t>
            </a:r>
          </a:p>
          <a:p>
            <a:pPr>
              <a:spcBef>
                <a:spcPts val="1200"/>
              </a:spcBef>
              <a:buFont typeface="Wingdings" pitchFamily="2" charset="2"/>
              <a:buChar char="Ø"/>
            </a:pPr>
            <a:r>
              <a:rPr lang="en-US" sz="2400" dirty="0"/>
              <a:t>L.Yung and B Kruse,  2004: “Revised Kubelka-Munk theory. I.  Theory and application” , J.Opt.Soc.Am., Vol 21, No 10, October 2004</a:t>
            </a:r>
          </a:p>
          <a:p>
            <a:pPr>
              <a:spcBef>
                <a:spcPts val="1200"/>
              </a:spcBef>
              <a:buFont typeface="Wingdings" pitchFamily="2" charset="2"/>
              <a:buChar char="Ø"/>
            </a:pPr>
            <a:r>
              <a:rPr lang="en-US" sz="2400" dirty="0"/>
              <a:t>Wyszecki and Stiles,1982: «Absorption and Scattering of light:Kubelka-Munk Theory of Optical Density "Color Science", 2nd Edition, p221, John Wiley &amp; Sons</a:t>
            </a:r>
          </a:p>
          <a:p>
            <a:pPr>
              <a:spcBef>
                <a:spcPts val="1200"/>
              </a:spcBef>
              <a:buFont typeface="Wingdings" pitchFamily="2" charset="2"/>
              <a:buChar char="Ø"/>
            </a:pPr>
            <a:r>
              <a:rPr lang="el-GR" sz="2400" dirty="0"/>
              <a:t>Α.Α</a:t>
            </a:r>
            <a:r>
              <a:rPr lang="en-US" sz="2400" dirty="0"/>
              <a:t>lexopoulou: “Non-destructive methods of documentation of </a:t>
            </a:r>
            <a:r>
              <a:rPr lang="en-US" sz="2400" dirty="0" smtClean="0"/>
              <a:t>artworks</a:t>
            </a:r>
            <a:r>
              <a:rPr lang="en-US" sz="2400" dirty="0"/>
              <a:t>” scientific CD-ROM, P</a:t>
            </a:r>
            <a:r>
              <a:rPr lang="el-GR" sz="2400" dirty="0"/>
              <a:t>ΚΝΕΤ, </a:t>
            </a:r>
            <a:r>
              <a:rPr lang="en-US" sz="2400" dirty="0"/>
              <a:t>June 2002. </a:t>
            </a:r>
            <a:endParaRPr lang="el-GR" sz="2400" dirty="0" smtClean="0"/>
          </a:p>
          <a:p>
            <a:pPr>
              <a:spcBef>
                <a:spcPts val="1200"/>
              </a:spcBef>
              <a:buFont typeface="Wingdings" pitchFamily="2" charset="2"/>
              <a:buChar char="Ø"/>
            </a:pPr>
            <a:r>
              <a:rPr lang="el-GR" sz="2400" dirty="0">
                <a:hlinkClick r:id="rId3"/>
              </a:rPr>
              <a:t>Εργαστήριο Φυσικοχημικών Μεθόδων και </a:t>
            </a:r>
            <a:r>
              <a:rPr lang="el-GR" sz="2400" dirty="0" smtClean="0">
                <a:hlinkClick r:id="rId3"/>
              </a:rPr>
              <a:t>Τεχνικών ΣΑΕΤ</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678970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2555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2205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Αθηνά Αλεξοπούλου 2014. Αθηνά Αλεξοπούλου. «Φυσικοχημικές Μέθοδοι Διάγνωσης - Τεκμηρίωσης. Ενότητα </a:t>
            </a:r>
            <a:r>
              <a:rPr lang="el-GR" sz="2000" dirty="0" smtClean="0"/>
              <a:t>5: </a:t>
            </a:r>
            <a:r>
              <a:rPr lang="el-GR" sz="2000" dirty="0"/>
              <a:t>Θεωρία </a:t>
            </a:r>
            <a:r>
              <a:rPr lang="el-GR" sz="2000" dirty="0" smtClean="0"/>
              <a:t>Σκέδασης».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661649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978919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987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806430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a:t>
                </a:r>
                <a:r>
                  <a:rPr lang="el-GR" sz="2000" dirty="0" smtClean="0"/>
                  <a:t>χρήση περιεχομένου από τα ακόλουθα έργα:</a:t>
                </a:r>
                <a:endParaRPr lang="el-GR" sz="2000" dirty="0"/>
              </a:p>
              <a:p>
                <a:pPr marL="457200" indent="-457200">
                  <a:buFont typeface="+mj-lt"/>
                  <a:buAutoNum type="arabicPeriod"/>
                </a:pPr>
                <a:r>
                  <a:rPr lang="el-GR" sz="2000" dirty="0"/>
                  <a:t>Αναπαράσταση μιας γραμμικά πολωμένης ηλεκτρομαγνητικής ακτινοβολίας από ένα απομονωμένο σωματίδιο. [Α.Αλεξοπούλου, 1993</a:t>
                </a:r>
                <a:r>
                  <a:rPr lang="el-GR" sz="2000" dirty="0" smtClean="0"/>
                  <a:t>]</a:t>
                </a:r>
              </a:p>
              <a:p>
                <a:pPr marL="457200" indent="-457200">
                  <a:buFont typeface="+mj-lt"/>
                  <a:buAutoNum type="arabicPeriod"/>
                </a:pPr>
                <a:r>
                  <a:rPr lang="el-GR" sz="2000" dirty="0"/>
                  <a:t>Επίδραση του οπτικού πάχους του χρωματικού στρώματος, μΧ, στο συντελεστή ανακλαστικής ικανότητας </a:t>
                </a:r>
                <a14:m>
                  <m:oMath xmlns:m="http://schemas.openxmlformats.org/officeDocument/2006/math">
                    <m:sSub>
                      <m:sSubPr>
                        <m:ctrlPr>
                          <a:rPr lang="el-GR" sz="2000" i="1">
                            <a:latin typeface="Cambria Math"/>
                          </a:rPr>
                        </m:ctrlPr>
                      </m:sSubPr>
                      <m:e>
                        <m:r>
                          <a:rPr lang="en-US" sz="2000" i="1">
                            <a:latin typeface="Cambria Math"/>
                          </a:rPr>
                          <m:t>𝑅</m:t>
                        </m:r>
                      </m:e>
                      <m:sub>
                        <m:r>
                          <a:rPr lang="en-US" sz="2000" i="1">
                            <a:latin typeface="Cambria Math"/>
                          </a:rPr>
                          <m:t>𝑝𝑏</m:t>
                        </m:r>
                      </m:sub>
                    </m:sSub>
                  </m:oMath>
                </a14:m>
                <a:r>
                  <a:rPr lang="en-US" sz="2000" dirty="0"/>
                  <a:t> [</a:t>
                </a:r>
                <a:r>
                  <a:rPr lang="el-GR" sz="2000" dirty="0"/>
                  <a:t>Α.Αλεξοπούλου, 1993</a:t>
                </a:r>
                <a:r>
                  <a:rPr lang="en-US" sz="2000" dirty="0" smtClean="0"/>
                  <a:t>]</a:t>
                </a:r>
                <a:endParaRPr lang="el-GR" sz="2000" dirty="0" smtClean="0"/>
              </a:p>
              <a:p>
                <a:pPr marL="457200" indent="-457200">
                  <a:buFont typeface="+mj-lt"/>
                  <a:buAutoNum type="arabicPeriod"/>
                </a:pPr>
                <a:r>
                  <a:rPr lang="en-US" sz="2000" dirty="0"/>
                  <a:t>"Color Science", 2nd Edition, </a:t>
                </a:r>
                <a:r>
                  <a:rPr lang="el-GR" sz="2000" dirty="0"/>
                  <a:t>από</a:t>
                </a:r>
                <a:r>
                  <a:rPr lang="en-US" sz="2000" dirty="0"/>
                  <a:t> Wyszecki and Stiles, p221, John Wiley &amp; Sons, 1982.Chapter 9</a:t>
                </a:r>
                <a:r>
                  <a:rPr lang="el-GR" sz="2000" dirty="0"/>
                  <a:t> </a:t>
                </a:r>
                <a:r>
                  <a:rPr lang="en-US" sz="2000" dirty="0"/>
                  <a:t>Beer-Lambert and Kubelka-Munk Theory or Controlling Reflectance Images with </a:t>
                </a:r>
                <a:r>
                  <a:rPr lang="en-US" sz="2000" dirty="0" smtClean="0"/>
                  <a:t>Colorants</a:t>
                </a:r>
                <a:endParaRPr lang="el-GR" sz="2000" dirty="0" smtClean="0"/>
              </a:p>
              <a:p>
                <a:pPr marL="457200" indent="-457200">
                  <a:buFont typeface="+mj-lt"/>
                  <a:buAutoNum type="arabicPeriod"/>
                </a:pPr>
                <a:r>
                  <a:rPr lang="el-GR" sz="2000" dirty="0"/>
                  <a:t>G. Champ</a:t>
                </a:r>
                <a:r>
                  <a:rPr lang="en-US" sz="2000" dirty="0"/>
                  <a:t>etier</a:t>
                </a:r>
                <a:r>
                  <a:rPr lang="el-GR" sz="2000" dirty="0"/>
                  <a:t>, H.Rabat</a:t>
                </a:r>
                <a:r>
                  <a:rPr lang="en-US" sz="2000" dirty="0"/>
                  <a:t>é</a:t>
                </a:r>
                <a:r>
                  <a:rPr lang="el-GR" sz="2000" dirty="0"/>
                  <a:t>, (1962)</a:t>
                </a:r>
                <a:endParaRPr lang="en-US" sz="2000" dirty="0"/>
              </a:p>
              <a:p>
                <a:pPr marL="457200" indent="-457200">
                  <a:buFont typeface="+mj-lt"/>
                  <a:buAutoNum type="arabicPeriod"/>
                </a:pPr>
                <a:endParaRPr lang="el-GR" sz="2000" dirty="0"/>
              </a:p>
              <a:p>
                <a:pPr marL="457200" indent="-457200">
                  <a:buFont typeface="+mj-lt"/>
                  <a:buAutoNum type="arabicPeriod"/>
                </a:pPr>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556792"/>
                <a:ext cx="8856984" cy="4525963"/>
              </a:xfrm>
              <a:blipFill rotWithShape="1">
                <a:blip r:embed="rId3"/>
                <a:stretch>
                  <a:fillRect l="-688" t="-673" r="-1376"/>
                </a:stretch>
              </a:blipFill>
            </p:spPr>
            <p:txBody>
              <a:bodyPr/>
              <a:lstStyle/>
              <a:p>
                <a:r>
                  <a:rPr lang="el-GR">
                    <a:noFill/>
                  </a:rPr>
                  <a:t> </a:t>
                </a:r>
              </a:p>
            </p:txBody>
          </p:sp>
        </mc:Fallback>
      </mc:AlternateContent>
    </p:spTree>
    <p:extLst>
      <p:ext uri="{BB962C8B-B14F-4D97-AF65-F5344CB8AC3E}">
        <p14:creationId xmlns:p14="http://schemas.microsoft.com/office/powerpoint/2010/main" val="265480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800" dirty="0"/>
              <a:t>Δομικά στοιχεία έργου </a:t>
            </a:r>
            <a:r>
              <a:rPr lang="el-GR" sz="3800" dirty="0" smtClean="0"/>
              <a:t>με στρωματογραφία </a:t>
            </a:r>
            <a:endParaRPr lang="el-GR" sz="3800" dirty="0"/>
          </a:p>
        </p:txBody>
      </p:sp>
      <p:pic>
        <p:nvPicPr>
          <p:cNvPr id="2050" name="Picture 2" title="Δομικά στοιχεία έργου με στρωματογραφία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6480610" cy="43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72200" y="1436009"/>
            <a:ext cx="1080120" cy="400110"/>
          </a:xfrm>
          <a:prstGeom prst="rect">
            <a:avLst/>
          </a:prstGeom>
          <a:noFill/>
        </p:spPr>
        <p:txBody>
          <a:bodyPr wrap="square" rtlCol="0">
            <a:spAutoFit/>
          </a:bodyPr>
          <a:lstStyle/>
          <a:p>
            <a:r>
              <a:rPr lang="el-GR" sz="2000" dirty="0" smtClean="0">
                <a:latin typeface="+mn-lt"/>
              </a:rPr>
              <a:t>Βερνίκι </a:t>
            </a:r>
            <a:endParaRPr lang="el-GR" sz="2000" dirty="0">
              <a:latin typeface="+mn-lt"/>
            </a:endParaRPr>
          </a:p>
        </p:txBody>
      </p:sp>
      <p:sp>
        <p:nvSpPr>
          <p:cNvPr id="7" name="TextBox 6"/>
          <p:cNvSpPr txBox="1"/>
          <p:nvPr/>
        </p:nvSpPr>
        <p:spPr>
          <a:xfrm>
            <a:off x="6372200" y="1859079"/>
            <a:ext cx="1224136" cy="400110"/>
          </a:xfrm>
          <a:prstGeom prst="rect">
            <a:avLst/>
          </a:prstGeom>
          <a:noFill/>
        </p:spPr>
        <p:txBody>
          <a:bodyPr wrap="square" rtlCol="0">
            <a:spAutoFit/>
          </a:bodyPr>
          <a:lstStyle/>
          <a:p>
            <a:r>
              <a:rPr lang="el-GR" sz="2000" dirty="0" smtClean="0">
                <a:latin typeface="+mn-lt"/>
              </a:rPr>
              <a:t>Λαζούρα </a:t>
            </a:r>
            <a:endParaRPr lang="el-GR" sz="2000" dirty="0">
              <a:latin typeface="+mn-lt"/>
            </a:endParaRPr>
          </a:p>
        </p:txBody>
      </p:sp>
      <p:sp>
        <p:nvSpPr>
          <p:cNvPr id="8" name="TextBox 7"/>
          <p:cNvSpPr txBox="1"/>
          <p:nvPr/>
        </p:nvSpPr>
        <p:spPr>
          <a:xfrm>
            <a:off x="6300192" y="2564904"/>
            <a:ext cx="2592288" cy="400110"/>
          </a:xfrm>
          <a:prstGeom prst="rect">
            <a:avLst/>
          </a:prstGeom>
          <a:noFill/>
        </p:spPr>
        <p:txBody>
          <a:bodyPr wrap="square" rtlCol="0">
            <a:spAutoFit/>
          </a:bodyPr>
          <a:lstStyle/>
          <a:p>
            <a:r>
              <a:rPr lang="el-GR" sz="2000" dirty="0" smtClean="0">
                <a:latin typeface="+mn-lt"/>
              </a:rPr>
              <a:t>Χρωματικά στρώματα </a:t>
            </a:r>
            <a:endParaRPr lang="el-GR" sz="2000" dirty="0">
              <a:latin typeface="+mn-lt"/>
            </a:endParaRPr>
          </a:p>
        </p:txBody>
      </p:sp>
      <p:sp>
        <p:nvSpPr>
          <p:cNvPr id="9" name="TextBox 8"/>
          <p:cNvSpPr txBox="1"/>
          <p:nvPr/>
        </p:nvSpPr>
        <p:spPr>
          <a:xfrm>
            <a:off x="6287184" y="3290320"/>
            <a:ext cx="2987824" cy="400110"/>
          </a:xfrm>
          <a:prstGeom prst="rect">
            <a:avLst/>
          </a:prstGeom>
          <a:noFill/>
        </p:spPr>
        <p:txBody>
          <a:bodyPr wrap="square" rtlCol="0">
            <a:spAutoFit/>
          </a:bodyPr>
          <a:lstStyle/>
          <a:p>
            <a:r>
              <a:rPr lang="el-GR" sz="2000" dirty="0" smtClean="0">
                <a:latin typeface="+mn-lt"/>
              </a:rPr>
              <a:t>Λεπτόκοκκη προετοιμασία</a:t>
            </a:r>
            <a:endParaRPr lang="el-GR" sz="2000" dirty="0">
              <a:latin typeface="+mn-lt"/>
            </a:endParaRPr>
          </a:p>
        </p:txBody>
      </p:sp>
      <p:sp>
        <p:nvSpPr>
          <p:cNvPr id="10" name="TextBox 9"/>
          <p:cNvSpPr txBox="1"/>
          <p:nvPr/>
        </p:nvSpPr>
        <p:spPr>
          <a:xfrm>
            <a:off x="6344744" y="3511013"/>
            <a:ext cx="2799256" cy="400110"/>
          </a:xfrm>
          <a:prstGeom prst="rect">
            <a:avLst/>
          </a:prstGeom>
          <a:noFill/>
        </p:spPr>
        <p:txBody>
          <a:bodyPr wrap="square" rtlCol="0">
            <a:spAutoFit/>
          </a:bodyPr>
          <a:lstStyle/>
          <a:p>
            <a:r>
              <a:rPr lang="el-GR" sz="2000" dirty="0" smtClean="0">
                <a:latin typeface="+mn-lt"/>
              </a:rPr>
              <a:t>Χονδρόκοκκη</a:t>
            </a:r>
            <a:endParaRPr lang="el-GR" sz="2000" dirty="0">
              <a:latin typeface="+mn-lt"/>
            </a:endParaRPr>
          </a:p>
        </p:txBody>
      </p:sp>
      <p:sp>
        <p:nvSpPr>
          <p:cNvPr id="11" name="TextBox 10"/>
          <p:cNvSpPr txBox="1"/>
          <p:nvPr/>
        </p:nvSpPr>
        <p:spPr>
          <a:xfrm>
            <a:off x="6372200" y="3911123"/>
            <a:ext cx="1070852" cy="400110"/>
          </a:xfrm>
          <a:prstGeom prst="rect">
            <a:avLst/>
          </a:prstGeom>
          <a:noFill/>
        </p:spPr>
        <p:txBody>
          <a:bodyPr wrap="square" rtlCol="0">
            <a:spAutoFit/>
          </a:bodyPr>
          <a:lstStyle/>
          <a:p>
            <a:r>
              <a:rPr lang="el-GR" sz="2000" dirty="0" smtClean="0">
                <a:latin typeface="+mn-lt"/>
              </a:rPr>
              <a:t>ύφασμα</a:t>
            </a:r>
            <a:endParaRPr lang="el-GR" sz="2000" dirty="0">
              <a:latin typeface="+mn-lt"/>
            </a:endParaRPr>
          </a:p>
        </p:txBody>
      </p:sp>
      <p:sp>
        <p:nvSpPr>
          <p:cNvPr id="12" name="TextBox 11"/>
          <p:cNvSpPr txBox="1"/>
          <p:nvPr/>
        </p:nvSpPr>
        <p:spPr>
          <a:xfrm>
            <a:off x="6448842" y="4221088"/>
            <a:ext cx="1070852" cy="400110"/>
          </a:xfrm>
          <a:prstGeom prst="rect">
            <a:avLst/>
          </a:prstGeom>
          <a:noFill/>
        </p:spPr>
        <p:txBody>
          <a:bodyPr wrap="square" rtlCol="0">
            <a:spAutoFit/>
          </a:bodyPr>
          <a:lstStyle/>
          <a:p>
            <a:r>
              <a:rPr lang="el-GR" sz="2000" dirty="0" smtClean="0">
                <a:latin typeface="+mn-lt"/>
              </a:rPr>
              <a:t>κόλλα</a:t>
            </a:r>
            <a:endParaRPr lang="el-GR" sz="2000" dirty="0">
              <a:latin typeface="+mn-lt"/>
            </a:endParaRPr>
          </a:p>
        </p:txBody>
      </p:sp>
      <p:sp>
        <p:nvSpPr>
          <p:cNvPr id="13" name="TextBox 12"/>
          <p:cNvSpPr txBox="1"/>
          <p:nvPr/>
        </p:nvSpPr>
        <p:spPr>
          <a:xfrm>
            <a:off x="6411784" y="5013176"/>
            <a:ext cx="1616600" cy="400110"/>
          </a:xfrm>
          <a:prstGeom prst="rect">
            <a:avLst/>
          </a:prstGeom>
          <a:noFill/>
        </p:spPr>
        <p:txBody>
          <a:bodyPr wrap="square" rtlCol="0">
            <a:spAutoFit/>
          </a:bodyPr>
          <a:lstStyle/>
          <a:p>
            <a:r>
              <a:rPr lang="el-GR" sz="2000" dirty="0" smtClean="0">
                <a:latin typeface="+mn-lt"/>
              </a:rPr>
              <a:t>Υπόστρωμα </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14" name="Rectangle 13"/>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323709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221478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Διεισδυτικότητα </a:t>
            </a:r>
            <a:r>
              <a:rPr lang="el-GR" dirty="0" smtClean="0"/>
              <a:t>ακτινοβολίας </a:t>
            </a:r>
            <a:r>
              <a:rPr lang="el-GR" sz="3200" b="0" dirty="0">
                <a:solidFill>
                  <a:prstClr val="black"/>
                </a:solidFill>
              </a:rPr>
              <a:t>(1 από </a:t>
            </a:r>
            <a:r>
              <a:rPr lang="el-GR" sz="3200" b="0" dirty="0" smtClean="0">
                <a:solidFill>
                  <a:prstClr val="black"/>
                </a:solidFill>
              </a:rPr>
              <a:t>3)</a:t>
            </a:r>
            <a:endParaRPr lang="el-GR" dirty="0"/>
          </a:p>
        </p:txBody>
      </p:sp>
      <p:pic>
        <p:nvPicPr>
          <p:cNvPr id="3074" name="Picture 2" title="Φάσμα ΗΜΑ"/>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8138865" cy="12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3212976"/>
            <a:ext cx="8136904" cy="1200329"/>
          </a:xfrm>
          <a:prstGeom prst="rect">
            <a:avLst/>
          </a:prstGeom>
        </p:spPr>
        <p:txBody>
          <a:bodyPr wrap="square">
            <a:spAutoFit/>
          </a:bodyPr>
          <a:lstStyle/>
          <a:p>
            <a:r>
              <a:rPr lang="el-GR" sz="2400" dirty="0">
                <a:latin typeface="+mn-lt"/>
              </a:rPr>
              <a:t>Φάσμα </a:t>
            </a:r>
            <a:r>
              <a:rPr lang="el-GR" sz="2400" dirty="0" smtClean="0">
                <a:latin typeface="+mn-lt"/>
              </a:rPr>
              <a:t>ΗΜΑ (αριστερά) και τα </a:t>
            </a:r>
            <a:r>
              <a:rPr lang="el-GR" sz="2400" dirty="0">
                <a:latin typeface="+mn-lt"/>
              </a:rPr>
              <a:t>επίπεδα ενός έργου τέχνης με </a:t>
            </a:r>
            <a:r>
              <a:rPr lang="el-GR" sz="2400" dirty="0" smtClean="0">
                <a:latin typeface="+mn-lt"/>
              </a:rPr>
              <a:t>στρωματογραφία (</a:t>
            </a:r>
            <a:r>
              <a:rPr lang="el-GR" sz="2400" dirty="0">
                <a:latin typeface="+mn-lt"/>
              </a:rPr>
              <a:t>δεξιά)  από τα οποία αντλείται η πληροφορία στις διαφορετικές περιοχές του φάσματος. </a:t>
            </a:r>
          </a:p>
        </p:txBody>
      </p:sp>
      <p:sp>
        <p:nvSpPr>
          <p:cNvPr id="6" name="Rectangle 5"/>
          <p:cNvSpPr/>
          <p:nvPr/>
        </p:nvSpPr>
        <p:spPr>
          <a:xfrm>
            <a:off x="107758" y="4941168"/>
            <a:ext cx="8928484" cy="923330"/>
          </a:xfrm>
          <a:prstGeom prst="rect">
            <a:avLst/>
          </a:prstGeom>
        </p:spPr>
        <p:txBody>
          <a:bodyPr wrap="square">
            <a:spAutoFit/>
          </a:bodyPr>
          <a:lstStyle/>
          <a:p>
            <a:pPr algn="ctr"/>
            <a:r>
              <a:rPr lang="en-US" dirty="0">
                <a:solidFill>
                  <a:schemeClr val="tx1">
                    <a:lumMod val="65000"/>
                    <a:lumOff val="35000"/>
                  </a:schemeClr>
                </a:solidFill>
                <a:latin typeface="+mn-lt"/>
              </a:rPr>
              <a:t>D. Pitzalis, I. Cassan, L. Thomas, A. Gianoncelli, "</a:t>
            </a:r>
            <a:r>
              <a:rPr lang="en-US" dirty="0">
                <a:solidFill>
                  <a:schemeClr val="tx1">
                    <a:lumMod val="65000"/>
                    <a:lumOff val="35000"/>
                  </a:schemeClr>
                </a:solidFill>
                <a:latin typeface="+mn-lt"/>
                <a:hlinkClick r:id="rId4"/>
              </a:rPr>
              <a:t>Non-Destructive Analysis for Modern Paintings: The Russian Avant-Garde Case</a:t>
            </a:r>
            <a:r>
              <a:rPr lang="en-US" dirty="0">
                <a:solidFill>
                  <a:schemeClr val="tx1">
                    <a:lumMod val="65000"/>
                    <a:lumOff val="35000"/>
                  </a:schemeClr>
                </a:solidFill>
                <a:latin typeface="+mn-lt"/>
              </a:rPr>
              <a:t>", in Proceedings 9th International Conference on NDT of Art (ART 2008), Jerusalem Israel, 25-30 May 2008, </a:t>
            </a:r>
            <a:r>
              <a:rPr lang="en-US" dirty="0">
                <a:solidFill>
                  <a:schemeClr val="tx1">
                    <a:lumMod val="65000"/>
                    <a:lumOff val="35000"/>
                  </a:schemeClr>
                </a:solidFill>
                <a:latin typeface="+mn-lt"/>
                <a:hlinkClick r:id="rId5"/>
              </a:rPr>
              <a:t>ndt.net</a:t>
            </a:r>
            <a:endParaRPr lang="en-US" dirty="0">
              <a:solidFill>
                <a:schemeClr val="tx1">
                  <a:lumMod val="65000"/>
                  <a:lumOff val="3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7" name="Rectangle 6"/>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194259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Διεισδυτικότητα </a:t>
            </a:r>
            <a:r>
              <a:rPr lang="el-GR" dirty="0" smtClean="0"/>
              <a:t>ακτινοβολίας </a:t>
            </a:r>
            <a:r>
              <a:rPr lang="el-GR" sz="3200" b="0" dirty="0" smtClean="0"/>
              <a:t>(2 </a:t>
            </a:r>
            <a:r>
              <a:rPr lang="el-GR" sz="3200" b="0" dirty="0" smtClean="0"/>
              <a:t>από </a:t>
            </a:r>
            <a:r>
              <a:rPr lang="el-GR" sz="3200" b="0" dirty="0" smtClean="0"/>
              <a:t>3)</a:t>
            </a:r>
            <a:endParaRPr lang="el-GR" sz="32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7" name="Rectangle 6"/>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26" name="Picture 2" descr="C:\Users\alex\Desktop\Strahlengang_engl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712" y="1556792"/>
            <a:ext cx="3820576" cy="43910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2862262" y="6078339"/>
            <a:ext cx="3419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aseline="0" dirty="0" smtClean="0">
                <a:solidFill>
                  <a:srgbClr val="595959"/>
                </a:solidFill>
                <a:latin typeface="Calibri" pitchFamily="34" charset="0"/>
                <a:hlinkClick r:id="rId3"/>
              </a:rPr>
              <a:t>Institute</a:t>
            </a:r>
            <a:r>
              <a:rPr lang="en-US" sz="1200" dirty="0" smtClean="0">
                <a:solidFill>
                  <a:srgbClr val="595959"/>
                </a:solidFill>
                <a:latin typeface="Calibri" pitchFamily="34" charset="0"/>
                <a:hlinkClick r:id="rId3"/>
              </a:rPr>
              <a:t> of Science and Technology in Art, Academy of Fine Arts Vienna </a:t>
            </a:r>
            <a:endParaRPr lang="en-US" sz="1200" baseline="0" dirty="0">
              <a:solidFill>
                <a:srgbClr val="595959"/>
              </a:solidFill>
              <a:latin typeface="Calibri" pitchFamily="34" charset="0"/>
            </a:endParaRPr>
          </a:p>
        </p:txBody>
      </p:sp>
    </p:spTree>
    <p:extLst>
      <p:ext uri="{BB962C8B-B14F-4D97-AF65-F5344CB8AC3E}">
        <p14:creationId xmlns:p14="http://schemas.microsoft.com/office/powerpoint/2010/main" val="2456402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t>Διεισδυτικότητα ακτινοβολίας </a:t>
            </a:r>
            <a:r>
              <a:rPr lang="el-GR" sz="3200" b="0" dirty="0" smtClean="0"/>
              <a:t>(3 </a:t>
            </a:r>
            <a:r>
              <a:rPr lang="el-GR" sz="3200" b="0" dirty="0"/>
              <a:t>από </a:t>
            </a:r>
            <a:r>
              <a:rPr lang="el-GR" sz="3200" b="0" dirty="0" smtClean="0"/>
              <a:t>3)</a:t>
            </a:r>
            <a:endParaRPr lang="el-GR" sz="3200" b="0" dirty="0"/>
          </a:p>
        </p:txBody>
      </p:sp>
      <p:sp>
        <p:nvSpPr>
          <p:cNvPr id="3" name="Content Placeholder 2"/>
          <p:cNvSpPr>
            <a:spLocks noGrp="1"/>
          </p:cNvSpPr>
          <p:nvPr>
            <p:ph idx="1"/>
          </p:nvPr>
        </p:nvSpPr>
        <p:spPr/>
        <p:txBody>
          <a:bodyPr>
            <a:normAutofit/>
          </a:bodyPr>
          <a:lstStyle/>
          <a:p>
            <a:pPr marL="0" indent="0">
              <a:spcBef>
                <a:spcPts val="3000"/>
              </a:spcBef>
              <a:buNone/>
            </a:pPr>
            <a:r>
              <a:rPr lang="el-GR" sz="2400" b="1" dirty="0"/>
              <a:t>Εξαρτάται από </a:t>
            </a:r>
            <a:r>
              <a:rPr lang="el-GR" sz="2400" b="1" dirty="0" smtClean="0"/>
              <a:t>τη</a:t>
            </a:r>
            <a:r>
              <a:rPr lang="en-US" sz="2400" b="1" dirty="0" smtClean="0"/>
              <a:t>:</a:t>
            </a:r>
            <a:endParaRPr lang="el-GR" sz="2400" b="1" dirty="0"/>
          </a:p>
          <a:p>
            <a:pPr marL="450850" indent="-450850">
              <a:spcBef>
                <a:spcPts val="1800"/>
              </a:spcBef>
              <a:buClr>
                <a:srgbClr val="820000"/>
              </a:buClr>
              <a:buFont typeface="Wingdings" panose="05000000000000000000" pitchFamily="2" charset="2"/>
              <a:buChar char="q"/>
            </a:pPr>
            <a:r>
              <a:rPr lang="el-GR" sz="2400" dirty="0" smtClean="0"/>
              <a:t>Σκέδαση</a:t>
            </a:r>
            <a:r>
              <a:rPr lang="en-US" sz="2400" dirty="0" smtClean="0"/>
              <a:t>,</a:t>
            </a:r>
            <a:endParaRPr lang="el-GR" sz="2400" dirty="0"/>
          </a:p>
          <a:p>
            <a:pPr marL="450850" indent="-450850">
              <a:spcBef>
                <a:spcPts val="1800"/>
              </a:spcBef>
              <a:buClr>
                <a:srgbClr val="820000"/>
              </a:buClr>
              <a:buFont typeface="Wingdings" panose="05000000000000000000" pitchFamily="2" charset="2"/>
              <a:buChar char="q"/>
            </a:pPr>
            <a:r>
              <a:rPr lang="el-GR" sz="2400" dirty="0" smtClean="0"/>
              <a:t>Απορρόφηση</a:t>
            </a:r>
            <a:r>
              <a:rPr lang="en-US" sz="2400" dirty="0" smtClean="0"/>
              <a:t> </a:t>
            </a:r>
            <a:r>
              <a:rPr lang="el-GR" sz="2400" dirty="0" smtClean="0"/>
              <a:t>και</a:t>
            </a:r>
            <a:endParaRPr lang="el-GR" sz="2400" dirty="0"/>
          </a:p>
          <a:p>
            <a:pPr marL="450850" indent="-450850">
              <a:spcBef>
                <a:spcPts val="1800"/>
              </a:spcBef>
              <a:spcAft>
                <a:spcPts val="600"/>
              </a:spcAft>
              <a:buClr>
                <a:srgbClr val="820000"/>
              </a:buClr>
              <a:buFont typeface="Wingdings" panose="05000000000000000000" pitchFamily="2" charset="2"/>
              <a:buChar char="q"/>
            </a:pPr>
            <a:r>
              <a:rPr lang="el-GR" sz="2400" dirty="0" smtClean="0"/>
              <a:t>Την κατάσταση του υλικού</a:t>
            </a:r>
            <a:r>
              <a:rPr lang="en-US" sz="2400" dirty="0" smtClean="0"/>
              <a:t>.</a:t>
            </a:r>
            <a:r>
              <a:rPr lang="el-GR" sz="2400" dirty="0" smtClean="0"/>
              <a:t> </a:t>
            </a:r>
            <a:endParaRPr lang="en-US" sz="2400" dirty="0"/>
          </a:p>
          <a:p>
            <a:pPr marL="714375" indent="-263525">
              <a:spcBef>
                <a:spcPts val="0"/>
              </a:spcBef>
              <a:buClr>
                <a:srgbClr val="820000"/>
              </a:buClr>
              <a:buFont typeface="Wingdings" panose="05000000000000000000" pitchFamily="2" charset="2"/>
              <a:buChar char="§"/>
              <a:tabLst>
                <a:tab pos="714375" algn="l"/>
              </a:tabLst>
            </a:pPr>
            <a:r>
              <a:rPr lang="el-GR" sz="2400" dirty="0" smtClean="0"/>
              <a:t>Γαλακτώματα</a:t>
            </a:r>
            <a:r>
              <a:rPr lang="el-GR" sz="2400" dirty="0"/>
              <a:t>, διασπορές σωματιδίων </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Rectangle 4"/>
          <p:cNvSpPr/>
          <p:nvPr/>
        </p:nvSpPr>
        <p:spPr>
          <a:xfrm>
            <a:off x="359532" y="105273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342805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normAutofit fontScale="90000"/>
          </a:bodyPr>
          <a:lstStyle/>
          <a:p>
            <a:r>
              <a:rPr lang="el-GR" dirty="0"/>
              <a:t>Καθαρές Ουσίες-Μίγματα-Διαλύματα</a:t>
            </a:r>
          </a:p>
        </p:txBody>
      </p:sp>
      <p:sp>
        <p:nvSpPr>
          <p:cNvPr id="3" name="Content Placeholder 2"/>
          <p:cNvSpPr>
            <a:spLocks noGrp="1"/>
          </p:cNvSpPr>
          <p:nvPr>
            <p:ph idx="1"/>
          </p:nvPr>
        </p:nvSpPr>
        <p:spPr>
          <a:xfrm>
            <a:off x="3661508" y="763433"/>
            <a:ext cx="1656184" cy="432048"/>
          </a:xfrm>
          <a:solidFill>
            <a:schemeClr val="tx2">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ctr">
              <a:buNone/>
            </a:pPr>
            <a:r>
              <a:rPr lang="el-GR" sz="2400" b="1" dirty="0" smtClean="0"/>
              <a:t>Ουσία </a:t>
            </a:r>
            <a:endParaRPr lang="el-GR" sz="2400" b="1" dirty="0"/>
          </a:p>
        </p:txBody>
      </p:sp>
      <p:cxnSp>
        <p:nvCxnSpPr>
          <p:cNvPr id="6" name="Straight Arrow Connector 5" title="βέλος"/>
          <p:cNvCxnSpPr>
            <a:stCxn id="3" idx="2"/>
            <a:endCxn id="7" idx="3"/>
          </p:cNvCxnSpPr>
          <p:nvPr/>
        </p:nvCxnSpPr>
        <p:spPr>
          <a:xfrm flipH="1">
            <a:off x="3174737" y="1195481"/>
            <a:ext cx="1314863" cy="376055"/>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992009" y="1355512"/>
            <a:ext cx="2182728" cy="432048"/>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b="1" dirty="0" smtClean="0"/>
              <a:t>Καθαρή Ουσία </a:t>
            </a:r>
            <a:endParaRPr lang="el-GR" sz="2400" b="1" dirty="0"/>
          </a:p>
        </p:txBody>
      </p:sp>
      <p:cxnSp>
        <p:nvCxnSpPr>
          <p:cNvPr id="8" name="Straight Arrow Connector 7" title="βέλος"/>
          <p:cNvCxnSpPr>
            <a:stCxn id="7" idx="2"/>
            <a:endCxn id="10" idx="0"/>
          </p:cNvCxnSpPr>
          <p:nvPr/>
        </p:nvCxnSpPr>
        <p:spPr>
          <a:xfrm flipH="1">
            <a:off x="1269472" y="1787560"/>
            <a:ext cx="813901" cy="216423"/>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621400" y="2003983"/>
            <a:ext cx="1296144" cy="432048"/>
          </a:xfrm>
          <a:prstGeom prst="rect">
            <a:avLst/>
          </a:prstGeom>
          <a:solidFill>
            <a:srgbClr val="FFFF99"/>
          </a:solidFill>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dirty="0" smtClean="0"/>
              <a:t>Ένωση </a:t>
            </a:r>
            <a:endParaRPr lang="el-GR" sz="2400" dirty="0"/>
          </a:p>
        </p:txBody>
      </p:sp>
      <p:cxnSp>
        <p:nvCxnSpPr>
          <p:cNvPr id="11" name="Straight Arrow Connector 10" title="βέλος"/>
          <p:cNvCxnSpPr>
            <a:stCxn id="7" idx="2"/>
            <a:endCxn id="14" idx="0"/>
          </p:cNvCxnSpPr>
          <p:nvPr/>
        </p:nvCxnSpPr>
        <p:spPr>
          <a:xfrm>
            <a:off x="2083373" y="1787560"/>
            <a:ext cx="784875" cy="20871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220176" y="1996270"/>
            <a:ext cx="1296144" cy="432048"/>
          </a:xfrm>
          <a:prstGeom prst="rect">
            <a:avLst/>
          </a:prstGeom>
          <a:solidFill>
            <a:srgbClr val="FFFF99"/>
          </a:solidFill>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dirty="0" smtClean="0"/>
              <a:t>Στοιχείο </a:t>
            </a:r>
            <a:endParaRPr lang="el-GR" sz="2400" dirty="0"/>
          </a:p>
        </p:txBody>
      </p:sp>
      <p:cxnSp>
        <p:nvCxnSpPr>
          <p:cNvPr id="15" name="Straight Arrow Connector 14" title="βέλος"/>
          <p:cNvCxnSpPr>
            <a:stCxn id="10" idx="2"/>
            <a:endCxn id="16" idx="0"/>
          </p:cNvCxnSpPr>
          <p:nvPr/>
        </p:nvCxnSpPr>
        <p:spPr>
          <a:xfrm flipH="1">
            <a:off x="828370" y="2436031"/>
            <a:ext cx="441102" cy="374581"/>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108290" y="2810612"/>
            <a:ext cx="1440160" cy="432048"/>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dirty="0" smtClean="0"/>
              <a:t>Μοριακή </a:t>
            </a:r>
            <a:endParaRPr lang="el-GR" sz="2400" dirty="0"/>
          </a:p>
        </p:txBody>
      </p:sp>
      <p:cxnSp>
        <p:nvCxnSpPr>
          <p:cNvPr id="17" name="Straight Arrow Connector 16" title="βέλος"/>
          <p:cNvCxnSpPr>
            <a:stCxn id="10" idx="2"/>
            <a:endCxn id="21" idx="0"/>
          </p:cNvCxnSpPr>
          <p:nvPr/>
        </p:nvCxnSpPr>
        <p:spPr>
          <a:xfrm>
            <a:off x="1269472" y="2436031"/>
            <a:ext cx="1095834" cy="374581"/>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1717234" y="2810612"/>
            <a:ext cx="1296144" cy="432048"/>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dirty="0" smtClean="0"/>
              <a:t>Ιοντική </a:t>
            </a:r>
            <a:endParaRPr lang="el-GR" sz="2400" dirty="0"/>
          </a:p>
        </p:txBody>
      </p:sp>
      <p:cxnSp>
        <p:nvCxnSpPr>
          <p:cNvPr id="23" name="Straight Arrow Connector 22" title="βέλος"/>
          <p:cNvCxnSpPr>
            <a:stCxn id="3" idx="2"/>
            <a:endCxn id="26" idx="1"/>
          </p:cNvCxnSpPr>
          <p:nvPr/>
        </p:nvCxnSpPr>
        <p:spPr>
          <a:xfrm>
            <a:off x="4489600" y="1195481"/>
            <a:ext cx="1116124" cy="366160"/>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5605724" y="1345617"/>
            <a:ext cx="2182728" cy="432048"/>
          </a:xfrm>
          <a:prstGeom prst="rect">
            <a:avLst/>
          </a:prstGeom>
          <a:solidFill>
            <a:schemeClr val="accent5">
              <a:tint val="50000"/>
              <a:satMod val="30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b="1" dirty="0" smtClean="0"/>
              <a:t>Μίγματα </a:t>
            </a:r>
            <a:endParaRPr lang="el-GR" sz="2400" b="1" dirty="0"/>
          </a:p>
        </p:txBody>
      </p:sp>
      <p:cxnSp>
        <p:nvCxnSpPr>
          <p:cNvPr id="27" name="Straight Arrow Connector 26" title="βέλος"/>
          <p:cNvCxnSpPr>
            <a:stCxn id="26" idx="2"/>
            <a:endCxn id="29" idx="0"/>
          </p:cNvCxnSpPr>
          <p:nvPr/>
        </p:nvCxnSpPr>
        <p:spPr>
          <a:xfrm flipH="1">
            <a:off x="2475810" y="1777665"/>
            <a:ext cx="4221278" cy="1745112"/>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999646" y="3522777"/>
            <a:ext cx="2952328" cy="432048"/>
          </a:xfrm>
          <a:prstGeom prst="rect">
            <a:avLst/>
          </a:prstGeom>
          <a:solidFill>
            <a:srgbClr val="7DFFFF"/>
          </a:solidFill>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b="1" dirty="0" smtClean="0"/>
              <a:t>Ετερογενή Μίγματα </a:t>
            </a:r>
            <a:endParaRPr lang="el-GR" sz="2400" b="1" dirty="0"/>
          </a:p>
        </p:txBody>
      </p:sp>
      <p:cxnSp>
        <p:nvCxnSpPr>
          <p:cNvPr id="30" name="Straight Arrow Connector 29" title="βέλος"/>
          <p:cNvCxnSpPr>
            <a:stCxn id="29" idx="2"/>
            <a:endCxn id="32" idx="0"/>
          </p:cNvCxnSpPr>
          <p:nvPr/>
        </p:nvCxnSpPr>
        <p:spPr>
          <a:xfrm flipH="1">
            <a:off x="828370" y="3954825"/>
            <a:ext cx="1647440" cy="503528"/>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5344" y="4458353"/>
            <a:ext cx="1667428" cy="766160"/>
          </a:xfrm>
          <a:prstGeom prst="rect">
            <a:avLst/>
          </a:prstGeom>
          <a:solidFill>
            <a:srgbClr val="CCFFFF"/>
          </a:solidFill>
          <a:ln>
            <a:solidFill>
              <a:schemeClr val="tx1"/>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b="1" dirty="0" smtClean="0"/>
              <a:t>Αέριο σε υγρό</a:t>
            </a:r>
          </a:p>
          <a:p>
            <a:pPr marL="0" indent="0" algn="ctr" fontAlgn="auto">
              <a:spcAft>
                <a:spcPts val="0"/>
              </a:spcAft>
              <a:buFont typeface="Arial" pitchFamily="34" charset="0"/>
              <a:buNone/>
            </a:pPr>
            <a:r>
              <a:rPr lang="el-GR" sz="2200" dirty="0" smtClean="0"/>
              <a:t>(σαπουνάδα)</a:t>
            </a:r>
            <a:endParaRPr lang="el-GR" sz="2200" dirty="0"/>
          </a:p>
        </p:txBody>
      </p:sp>
      <p:cxnSp>
        <p:nvCxnSpPr>
          <p:cNvPr id="35" name="Straight Arrow Connector 34" title="βέλος"/>
          <p:cNvCxnSpPr>
            <a:stCxn id="29" idx="2"/>
            <a:endCxn id="38" idx="0"/>
          </p:cNvCxnSpPr>
          <p:nvPr/>
        </p:nvCxnSpPr>
        <p:spPr>
          <a:xfrm>
            <a:off x="2475810" y="3954825"/>
            <a:ext cx="214276" cy="503528"/>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1724400" y="4458353"/>
            <a:ext cx="1931372" cy="766160"/>
          </a:xfrm>
          <a:prstGeom prst="rect">
            <a:avLst/>
          </a:prstGeom>
          <a:solidFill>
            <a:srgbClr val="CCFFFF"/>
          </a:solidFill>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200" b="1" dirty="0" smtClean="0"/>
              <a:t>Αέριο σε στερεό</a:t>
            </a:r>
          </a:p>
          <a:p>
            <a:pPr marL="0" indent="0" algn="ctr" fontAlgn="auto">
              <a:spcAft>
                <a:spcPts val="0"/>
              </a:spcAft>
              <a:buFont typeface="Arial" pitchFamily="34" charset="0"/>
              <a:buNone/>
            </a:pPr>
            <a:r>
              <a:rPr lang="el-GR" sz="2200" dirty="0" smtClean="0"/>
              <a:t>(πολυουρεθάνη)</a:t>
            </a:r>
            <a:endParaRPr lang="el-GR" sz="2200" dirty="0"/>
          </a:p>
        </p:txBody>
      </p:sp>
      <p:cxnSp>
        <p:nvCxnSpPr>
          <p:cNvPr id="39" name="Straight Arrow Connector 38" title="βέλος"/>
          <p:cNvCxnSpPr>
            <a:stCxn id="29" idx="2"/>
            <a:endCxn id="42" idx="0"/>
          </p:cNvCxnSpPr>
          <p:nvPr/>
        </p:nvCxnSpPr>
        <p:spPr>
          <a:xfrm>
            <a:off x="2475810" y="3954825"/>
            <a:ext cx="1967394" cy="503528"/>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a:xfrm>
            <a:off x="3692856" y="4458353"/>
            <a:ext cx="1500696" cy="766159"/>
          </a:xfrm>
          <a:prstGeom prst="rect">
            <a:avLst/>
          </a:prstGeom>
          <a:solidFill>
            <a:srgbClr val="CCFFFF"/>
          </a:solidFill>
          <a:ln>
            <a:solidFill>
              <a:schemeClr val="tx1"/>
            </a:solidFill>
          </a:ln>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b="1" dirty="0" smtClean="0"/>
              <a:t>Αεροζόλ</a:t>
            </a:r>
            <a:endParaRPr lang="el-GR" sz="2000" b="1" dirty="0"/>
          </a:p>
        </p:txBody>
      </p:sp>
      <p:cxnSp>
        <p:nvCxnSpPr>
          <p:cNvPr id="43" name="Straight Arrow Connector 42" title="βέλος"/>
          <p:cNvCxnSpPr>
            <a:stCxn id="42" idx="2"/>
            <a:endCxn id="45" idx="0"/>
          </p:cNvCxnSpPr>
          <p:nvPr/>
        </p:nvCxnSpPr>
        <p:spPr>
          <a:xfrm flipH="1">
            <a:off x="3223145" y="5224512"/>
            <a:ext cx="1220059" cy="345125"/>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 name="Content Placeholder 2"/>
          <p:cNvSpPr txBox="1">
            <a:spLocks/>
          </p:cNvSpPr>
          <p:nvPr/>
        </p:nvSpPr>
        <p:spPr>
          <a:xfrm>
            <a:off x="2003086" y="5569637"/>
            <a:ext cx="2440118" cy="810764"/>
          </a:xfrm>
          <a:prstGeom prst="rect">
            <a:avLst/>
          </a:prstGeom>
          <a:solidFill>
            <a:srgbClr val="CCFFFF"/>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b="1" dirty="0" smtClean="0"/>
              <a:t>Καπνός</a:t>
            </a:r>
          </a:p>
          <a:p>
            <a:pPr marL="0" indent="0" algn="ctr" fontAlgn="auto">
              <a:spcAft>
                <a:spcPts val="0"/>
              </a:spcAft>
              <a:buFont typeface="Arial" pitchFamily="34" charset="0"/>
              <a:buNone/>
            </a:pPr>
            <a:r>
              <a:rPr lang="el-GR" sz="2000" dirty="0" smtClean="0"/>
              <a:t>(στερεό σε αέριο)</a:t>
            </a:r>
            <a:endParaRPr lang="el-GR" sz="2000" dirty="0"/>
          </a:p>
        </p:txBody>
      </p:sp>
      <p:cxnSp>
        <p:nvCxnSpPr>
          <p:cNvPr id="46" name="Straight Arrow Connector 45" title="βέλος"/>
          <p:cNvCxnSpPr>
            <a:stCxn id="42" idx="2"/>
            <a:endCxn id="50" idx="0"/>
          </p:cNvCxnSpPr>
          <p:nvPr/>
        </p:nvCxnSpPr>
        <p:spPr>
          <a:xfrm>
            <a:off x="4443204" y="5224512"/>
            <a:ext cx="1205619" cy="345125"/>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a:xfrm>
            <a:off x="4428764" y="5569637"/>
            <a:ext cx="2440118" cy="810764"/>
          </a:xfrm>
          <a:prstGeom prst="rect">
            <a:avLst/>
          </a:prstGeom>
          <a:solidFill>
            <a:srgbClr val="CCFFFF"/>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b="1" dirty="0" smtClean="0"/>
              <a:t>Σύννεφο </a:t>
            </a:r>
          </a:p>
          <a:p>
            <a:pPr marL="0" indent="0" algn="ctr" fontAlgn="auto">
              <a:spcAft>
                <a:spcPts val="0"/>
              </a:spcAft>
              <a:buFont typeface="Arial" pitchFamily="34" charset="0"/>
              <a:buNone/>
            </a:pPr>
            <a:r>
              <a:rPr lang="el-GR" sz="2000" dirty="0" smtClean="0"/>
              <a:t>(υγρό σε αέριο)</a:t>
            </a:r>
            <a:endParaRPr lang="el-GR" sz="2000" dirty="0"/>
          </a:p>
        </p:txBody>
      </p:sp>
      <p:cxnSp>
        <p:nvCxnSpPr>
          <p:cNvPr id="51" name="Straight Arrow Connector 50" title="βέλος"/>
          <p:cNvCxnSpPr>
            <a:stCxn id="29" idx="2"/>
            <a:endCxn id="54" idx="0"/>
          </p:cNvCxnSpPr>
          <p:nvPr/>
        </p:nvCxnSpPr>
        <p:spPr>
          <a:xfrm>
            <a:off x="2475810" y="3954825"/>
            <a:ext cx="3703136" cy="503528"/>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4" name="Content Placeholder 2"/>
          <p:cNvSpPr txBox="1">
            <a:spLocks/>
          </p:cNvSpPr>
          <p:nvPr/>
        </p:nvSpPr>
        <p:spPr>
          <a:xfrm>
            <a:off x="5282994" y="4458353"/>
            <a:ext cx="1791903" cy="766160"/>
          </a:xfrm>
          <a:prstGeom prst="rect">
            <a:avLst/>
          </a:prstGeom>
          <a:solidFill>
            <a:srgbClr val="CCFFFF"/>
          </a:solidFill>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b="1" dirty="0" smtClean="0"/>
              <a:t>Στερεό σε υγρό</a:t>
            </a:r>
          </a:p>
          <a:p>
            <a:pPr marL="0" indent="0" algn="ctr" fontAlgn="auto">
              <a:spcAft>
                <a:spcPts val="0"/>
              </a:spcAft>
              <a:buFont typeface="Arial" pitchFamily="34" charset="0"/>
              <a:buNone/>
            </a:pPr>
            <a:r>
              <a:rPr lang="el-GR" sz="2000" dirty="0" smtClean="0"/>
              <a:t>(νερομπογιά)</a:t>
            </a:r>
            <a:endParaRPr lang="el-GR" sz="2000" dirty="0"/>
          </a:p>
        </p:txBody>
      </p:sp>
      <p:cxnSp>
        <p:nvCxnSpPr>
          <p:cNvPr id="57" name="Straight Arrow Connector 56" title="βέλος"/>
          <p:cNvCxnSpPr>
            <a:stCxn id="29" idx="2"/>
            <a:endCxn id="60" idx="0"/>
          </p:cNvCxnSpPr>
          <p:nvPr/>
        </p:nvCxnSpPr>
        <p:spPr>
          <a:xfrm>
            <a:off x="2475810" y="3954825"/>
            <a:ext cx="5576056" cy="503528"/>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0" name="Content Placeholder 2"/>
          <p:cNvSpPr txBox="1">
            <a:spLocks/>
          </p:cNvSpPr>
          <p:nvPr/>
        </p:nvSpPr>
        <p:spPr>
          <a:xfrm>
            <a:off x="7155914" y="4458353"/>
            <a:ext cx="1791903" cy="766160"/>
          </a:xfrm>
          <a:prstGeom prst="rect">
            <a:avLst/>
          </a:prstGeom>
          <a:solidFill>
            <a:srgbClr val="CCFFFF"/>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b="1" dirty="0" smtClean="0"/>
              <a:t>Υγρό σε υγρό</a:t>
            </a:r>
          </a:p>
          <a:p>
            <a:pPr marL="0" indent="0" algn="ctr" fontAlgn="auto">
              <a:spcAft>
                <a:spcPts val="0"/>
              </a:spcAft>
              <a:buFont typeface="Arial" pitchFamily="34" charset="0"/>
              <a:buNone/>
            </a:pPr>
            <a:r>
              <a:rPr lang="el-GR" sz="2000" dirty="0" smtClean="0"/>
              <a:t>(γαλάκτωμα)</a:t>
            </a:r>
            <a:endParaRPr lang="el-GR" sz="2000" dirty="0"/>
          </a:p>
        </p:txBody>
      </p:sp>
      <p:cxnSp>
        <p:nvCxnSpPr>
          <p:cNvPr id="61" name="Straight Arrow Connector 60" title="βέλος"/>
          <p:cNvCxnSpPr>
            <a:stCxn id="26" idx="2"/>
          </p:cNvCxnSpPr>
          <p:nvPr/>
        </p:nvCxnSpPr>
        <p:spPr>
          <a:xfrm>
            <a:off x="6697088" y="1777665"/>
            <a:ext cx="528432" cy="366912"/>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Content Placeholder 2"/>
          <p:cNvSpPr txBox="1">
            <a:spLocks/>
          </p:cNvSpPr>
          <p:nvPr/>
        </p:nvSpPr>
        <p:spPr>
          <a:xfrm>
            <a:off x="6145276" y="2144577"/>
            <a:ext cx="2952328" cy="432048"/>
          </a:xfrm>
          <a:prstGeom prst="rect">
            <a:avLst/>
          </a:prstGeom>
          <a:solidFill>
            <a:srgbClr val="7DFFFF"/>
          </a:solidFill>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400" b="1" dirty="0" smtClean="0"/>
              <a:t>Ομογενή Μίγματα </a:t>
            </a:r>
            <a:endParaRPr lang="el-GR" sz="2400" b="1" dirty="0"/>
          </a:p>
        </p:txBody>
      </p:sp>
      <p:cxnSp>
        <p:nvCxnSpPr>
          <p:cNvPr id="64" name="Straight Arrow Connector 63" title="βέλος"/>
          <p:cNvCxnSpPr>
            <a:stCxn id="63" idx="2"/>
            <a:endCxn id="70" idx="0"/>
          </p:cNvCxnSpPr>
          <p:nvPr/>
        </p:nvCxnSpPr>
        <p:spPr>
          <a:xfrm flipH="1">
            <a:off x="4867847" y="2576625"/>
            <a:ext cx="2753593" cy="372307"/>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0" name="Content Placeholder 2"/>
          <p:cNvSpPr txBox="1">
            <a:spLocks/>
          </p:cNvSpPr>
          <p:nvPr/>
        </p:nvSpPr>
        <p:spPr>
          <a:xfrm>
            <a:off x="4052840" y="2948932"/>
            <a:ext cx="1630013" cy="951876"/>
          </a:xfrm>
          <a:prstGeom prst="rect">
            <a:avLst/>
          </a:prstGeom>
          <a:solidFill>
            <a:srgbClr val="CCFFFF"/>
          </a:solidFill>
          <a:ln>
            <a:solidFill>
              <a:schemeClr val="tx1"/>
            </a:solidFill>
          </a:ln>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pPr>
            <a:r>
              <a:rPr lang="el-GR" sz="2200" b="1" dirty="0" smtClean="0"/>
              <a:t>Αέριο σε αέριο</a:t>
            </a:r>
          </a:p>
          <a:p>
            <a:pPr marL="0" indent="0" algn="ctr" fontAlgn="auto">
              <a:spcBef>
                <a:spcPts val="0"/>
              </a:spcBef>
              <a:spcAft>
                <a:spcPts val="0"/>
              </a:spcAft>
              <a:buFont typeface="Arial" pitchFamily="34" charset="0"/>
              <a:buNone/>
            </a:pPr>
            <a:r>
              <a:rPr lang="el-GR" sz="2200" dirty="0" smtClean="0"/>
              <a:t>(αέρας)</a:t>
            </a:r>
            <a:endParaRPr lang="el-GR" sz="2200" dirty="0"/>
          </a:p>
        </p:txBody>
      </p:sp>
      <p:cxnSp>
        <p:nvCxnSpPr>
          <p:cNvPr id="72" name="Straight Arrow Connector 71" title="βέλος"/>
          <p:cNvCxnSpPr>
            <a:endCxn id="75" idx="0"/>
          </p:cNvCxnSpPr>
          <p:nvPr/>
        </p:nvCxnSpPr>
        <p:spPr>
          <a:xfrm flipH="1">
            <a:off x="6454187" y="2601884"/>
            <a:ext cx="1130940" cy="340567"/>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5" name="Content Placeholder 2"/>
          <p:cNvSpPr txBox="1">
            <a:spLocks/>
          </p:cNvSpPr>
          <p:nvPr/>
        </p:nvSpPr>
        <p:spPr>
          <a:xfrm>
            <a:off x="5682853" y="2942451"/>
            <a:ext cx="1542667" cy="958356"/>
          </a:xfrm>
          <a:prstGeom prst="rect">
            <a:avLst/>
          </a:prstGeom>
          <a:solidFill>
            <a:srgbClr val="CCFFFF"/>
          </a:solidFill>
          <a:ln>
            <a:solidFill>
              <a:schemeClr val="tx1"/>
            </a:solidFill>
          </a:ln>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pPr>
            <a:r>
              <a:rPr lang="el-GR" sz="2200" b="1" dirty="0" smtClean="0"/>
              <a:t>Στερεό σε στερεό</a:t>
            </a:r>
          </a:p>
          <a:p>
            <a:pPr marL="0" indent="0" algn="ctr" fontAlgn="auto">
              <a:spcBef>
                <a:spcPts val="0"/>
              </a:spcBef>
              <a:spcAft>
                <a:spcPts val="0"/>
              </a:spcAft>
              <a:buFont typeface="Arial" pitchFamily="34" charset="0"/>
              <a:buNone/>
            </a:pPr>
            <a:r>
              <a:rPr lang="el-GR" sz="2200" dirty="0" smtClean="0"/>
              <a:t>(κράματα)</a:t>
            </a:r>
            <a:endParaRPr lang="el-GR" sz="2200" dirty="0"/>
          </a:p>
        </p:txBody>
      </p:sp>
      <p:sp>
        <p:nvSpPr>
          <p:cNvPr id="79" name="Content Placeholder 2"/>
          <p:cNvSpPr txBox="1">
            <a:spLocks/>
          </p:cNvSpPr>
          <p:nvPr/>
        </p:nvSpPr>
        <p:spPr>
          <a:xfrm>
            <a:off x="7225521" y="2948932"/>
            <a:ext cx="1872084" cy="951875"/>
          </a:xfrm>
          <a:prstGeom prst="rect">
            <a:avLst/>
          </a:prstGeom>
          <a:solidFill>
            <a:srgbClr val="CCFFFF"/>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1700" b="1" dirty="0" smtClean="0"/>
              <a:t>Στερεό, αέριο ή υγρό σε υγρό</a:t>
            </a:r>
          </a:p>
          <a:p>
            <a:pPr marL="0" indent="0" algn="ctr" fontAlgn="auto">
              <a:spcAft>
                <a:spcPts val="0"/>
              </a:spcAft>
              <a:buFont typeface="Arial" pitchFamily="34" charset="0"/>
              <a:buNone/>
            </a:pPr>
            <a:r>
              <a:rPr lang="el-GR" sz="1700" dirty="0" smtClean="0"/>
              <a:t>(αλατόνερο, ούρα)</a:t>
            </a:r>
            <a:endParaRPr lang="el-GR" sz="1700" dirty="0"/>
          </a:p>
        </p:txBody>
      </p:sp>
      <p:cxnSp>
        <p:nvCxnSpPr>
          <p:cNvPr id="80" name="Straight Arrow Connector 79" title="βέλος"/>
          <p:cNvCxnSpPr>
            <a:stCxn id="63" idx="2"/>
            <a:endCxn id="79" idx="0"/>
          </p:cNvCxnSpPr>
          <p:nvPr/>
        </p:nvCxnSpPr>
        <p:spPr>
          <a:xfrm>
            <a:off x="7621440" y="2576625"/>
            <a:ext cx="540123" cy="372307"/>
          </a:xfrm>
          <a:prstGeom prst="straightConnector1">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41" name="Rectangle 40"/>
          <p:cNvSpPr/>
          <p:nvPr/>
        </p:nvSpPr>
        <p:spPr>
          <a:xfrm>
            <a:off x="384917" y="692696"/>
            <a:ext cx="8424936" cy="36000"/>
          </a:xfrm>
          <a:prstGeom prst="rect">
            <a:avLst/>
          </a:prstGeom>
          <a:solidFill>
            <a:srgbClr val="82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158220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682e1bf4987f785a34be0745c1dccbc3e5c22ed"/>
</p:tagLst>
</file>

<file path=ppt/theme/theme1.xml><?xml version="1.0" encoding="utf-8"?>
<a:theme xmlns:a="http://schemas.openxmlformats.org/drawingml/2006/main" name="OC_template_updated">
  <a:themeElements>
    <a:clrScheme name="Custom 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1307</TotalTime>
  <Words>3544</Words>
  <Application>Microsoft Office PowerPoint</Application>
  <PresentationFormat>Προβολή στην οθόνη (4:3)</PresentationFormat>
  <Paragraphs>501</Paragraphs>
  <Slides>50</Slides>
  <Notes>17</Notes>
  <HiddenSlides>0</HiddenSlides>
  <MMClips>0</MMClips>
  <ScaleCrop>false</ScaleCrop>
  <HeadingPairs>
    <vt:vector size="4" baseType="variant">
      <vt:variant>
        <vt:lpstr>Θέμα</vt:lpstr>
      </vt:variant>
      <vt:variant>
        <vt:i4>2</vt:i4>
      </vt:variant>
      <vt:variant>
        <vt:lpstr>Τίτλοι διαφανειών</vt:lpstr>
      </vt:variant>
      <vt:variant>
        <vt:i4>50</vt:i4>
      </vt:variant>
    </vt:vector>
  </HeadingPairs>
  <TitlesOfParts>
    <vt:vector size="52" baseType="lpstr">
      <vt:lpstr>OC_template_updated</vt:lpstr>
      <vt:lpstr>1_OC_template_updated</vt:lpstr>
      <vt:lpstr>Φυσικοχημικές Μέθοδοι Διάγνωσης - Τεκμηρίωσης</vt:lpstr>
      <vt:lpstr>Φυσικοχημικές μέθοδοι διάγνωσης - τεκμηρίωσης</vt:lpstr>
      <vt:lpstr>Η περιοχή της υπέρυθρης ακτινοβολίας στο ηλεκτρομαγνητικό φάσμα</vt:lpstr>
      <vt:lpstr>Υπέρυθρη ακτινοβολία</vt:lpstr>
      <vt:lpstr>Δομικά στοιχεία έργου με στρωματογραφία </vt:lpstr>
      <vt:lpstr>Διεισδυτικότητα ακτινοβολίας (1 από 3)</vt:lpstr>
      <vt:lpstr>Διεισδυτικότητα ακτινοβολίας (2 από 3)</vt:lpstr>
      <vt:lpstr>Διεισδυτικότητα ακτινοβολίας (3 από 3)</vt:lpstr>
      <vt:lpstr>Καθαρές Ουσίες-Μίγματα-Διαλύματα</vt:lpstr>
      <vt:lpstr>Διάλυμα - Γαλάκτωμα </vt:lpstr>
      <vt:lpstr>The Beer-Lambert System ομογενή στρώματα</vt:lpstr>
      <vt:lpstr>Πορεία της ακτινοβολίας στα χρωματικά στρώματα</vt:lpstr>
      <vt:lpstr>Σκέδαση-Διάχυση (1 από 5)</vt:lpstr>
      <vt:lpstr>Σκέδαση-Διάχυση (2 από 5)</vt:lpstr>
      <vt:lpstr>Σκέδαση-Διάχυση (3 από 5)</vt:lpstr>
      <vt:lpstr>Σκέδαση-Διάχυση (4 από 5)</vt:lpstr>
      <vt:lpstr>Σκέδαση-Διάχυση (5 από 5)</vt:lpstr>
      <vt:lpstr>Θεωρία Mie</vt:lpstr>
      <vt:lpstr>Θεωρία Rayleigh I_s ~ 1/λ^4</vt:lpstr>
      <vt:lpstr>Θεωρία Κubelka-Munk μαθηματικό μοντέλο</vt:lpstr>
      <vt:lpstr>Η διαδρομή της ακτινοβολίας στο εσωτερικό ενός στρώματος διασποράς</vt:lpstr>
      <vt:lpstr>Θεωρία Kubelka-Munk</vt:lpstr>
      <vt:lpstr>Επίδραση του πάχους του χρωματικού στρώματος στον συντελεστή ανακλαστικής ικανότητας (1 από 4)</vt:lpstr>
      <vt:lpstr>Επίδραση του πάχους του χρωματικού στρώματος στον συντελεστή ανακλαστικής ικανότητας (2 από 4)</vt:lpstr>
      <vt:lpstr>Επίδραση του πάχους του χρωματικού στρώματος στον συντελεστή ανακλαστικής ικανότητας (3 από 4)</vt:lpstr>
      <vt:lpstr>Επίδραση του πάχους του χρωματικού στρώματος στον συντελεστή ανακλαστικής ικανότητας (4 από 4)</vt:lpstr>
      <vt:lpstr>Ανάκλαση Lambert-Beer </vt:lpstr>
      <vt:lpstr>Αλληλεπίδραση της ΗΜΑ με το χρωματικό στρώμα και το υπόστρωμα</vt:lpstr>
      <vt:lpstr>Διεισδυτικότητα</vt:lpstr>
      <vt:lpstr>Συντελεστής Σκέδασης (S)</vt:lpstr>
      <vt:lpstr>Κοκκομετρία και σκέδαση</vt:lpstr>
      <vt:lpstr>Βέλτιστη διάμετρος κόκκου</vt:lpstr>
      <vt:lpstr>Συγκέντρωση χρωστικής και σκέδαση </vt:lpstr>
      <vt:lpstr>Σχετικός δείκτης διάθλασης και σκέδαση (1 από 2)</vt:lpstr>
      <vt:lpstr>Σχετικός δείκτης διάθλασης και σκέδαση (2 από 2)</vt:lpstr>
      <vt:lpstr>Συντελεστής απορρόφησης</vt:lpstr>
      <vt:lpstr>Ικανότητα επικάλυψης πάχος επικάλυψης </vt:lpstr>
      <vt:lpstr>Πάχος επικάλυψης χρωστικών </vt:lpstr>
      <vt:lpstr>Συνοπτικά (1 από 3)</vt:lpstr>
      <vt:lpstr>Συνοπτικά (2 από 3)</vt:lpstr>
      <vt:lpstr>Συνοπτικά (3 από 3)</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courseslab</dc:creator>
  <cp:lastModifiedBy>natasakar new</cp:lastModifiedBy>
  <cp:revision>292</cp:revision>
  <dcterms:created xsi:type="dcterms:W3CDTF">2013-06-10T11:44:57Z</dcterms:created>
  <dcterms:modified xsi:type="dcterms:W3CDTF">2015-06-10T11:51:31Z</dcterms:modified>
</cp:coreProperties>
</file>