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5"/>
  </p:notesMasterIdLst>
  <p:handoutMasterIdLst>
    <p:handoutMasterId r:id="rId56"/>
  </p:handout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15" r:id="rId48"/>
    <p:sldId id="316" r:id="rId49"/>
    <p:sldId id="317" r:id="rId50"/>
    <p:sldId id="318" r:id="rId51"/>
    <p:sldId id="319" r:id="rId52"/>
    <p:sldId id="320" r:id="rId53"/>
    <p:sldId id="321" r:id="rId54"/>
  </p:sldIdLst>
  <p:sldSz cx="9144000" cy="6858000" type="screen4x3"/>
  <p:notesSz cx="7104063" cy="10234613"/>
  <p:custDataLst>
    <p:tags r:id="rId5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h Xoumh" initials="EX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>
      <p:cViewPr>
        <p:scale>
          <a:sx n="70" d="100"/>
          <a:sy n="70" d="100"/>
        </p:scale>
        <p:origin x="-13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Σύμβολα?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2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1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Μεταγλωττιστές (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Compilers)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Λεκτική Ανάλυση</a:t>
            </a:r>
            <a:endParaRPr lang="en-US" sz="2800" dirty="0" smtClean="0"/>
          </a:p>
          <a:p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4604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352928" cy="1470025"/>
          </a:xfrm>
        </p:spPr>
        <p:txBody>
          <a:bodyPr>
            <a:normAutofit/>
          </a:bodyPr>
          <a:lstStyle/>
          <a:p>
            <a:pPr marL="0" indent="0" algn="l"/>
            <a:r>
              <a:rPr lang="el-GR" sz="2600" b="0" dirty="0" smtClean="0"/>
              <a:t>Για να </a:t>
            </a:r>
            <a:r>
              <a:rPr lang="el-GR" sz="2600" b="0" dirty="0"/>
              <a:t>σχεδιαστεί ένα λεκτικός αναλυτής προηγείται η ανάγκη μιας</a:t>
            </a:r>
            <a:r>
              <a:rPr lang="en-US" sz="2600" b="0" dirty="0"/>
              <a:t>:</a:t>
            </a:r>
            <a:r>
              <a:rPr lang="el-GR" sz="2600" b="0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type="subTitle" idx="1"/>
          </p:nvPr>
        </p:nvSpPr>
        <p:spPr>
          <a:xfrm>
            <a:off x="2123728" y="2250000"/>
            <a:ext cx="6408712" cy="1899080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lnSpc>
                <a:spcPct val="150000"/>
              </a:lnSpc>
              <a:spcBef>
                <a:spcPts val="4200"/>
              </a:spcBef>
              <a:buNone/>
            </a:pPr>
            <a:r>
              <a:rPr lang="el-GR" sz="2800" b="1" dirty="0" smtClean="0">
                <a:solidFill>
                  <a:srgbClr val="004A82"/>
                </a:solidFill>
              </a:rPr>
              <a:t>τυπικής </a:t>
            </a:r>
            <a:r>
              <a:rPr lang="el-GR" sz="2800" b="1" dirty="0">
                <a:solidFill>
                  <a:srgbClr val="004A82"/>
                </a:solidFill>
              </a:rPr>
              <a:t>περιγραφής προτύπων </a:t>
            </a:r>
            <a:r>
              <a:rPr lang="el-GR" sz="2800" b="1" dirty="0" smtClean="0">
                <a:solidFill>
                  <a:srgbClr val="004A82"/>
                </a:solidFill>
              </a:rPr>
              <a:t> αναγνώρισης για </a:t>
            </a:r>
            <a:r>
              <a:rPr lang="el-GR" sz="2800" b="1" dirty="0">
                <a:solidFill>
                  <a:srgbClr val="004A82"/>
                </a:solidFill>
              </a:rPr>
              <a:t>το προσδιορισμό των </a:t>
            </a:r>
            <a:r>
              <a:rPr lang="el-GR" sz="2800" b="1" dirty="0" smtClean="0">
                <a:solidFill>
                  <a:srgbClr val="004A82"/>
                </a:solidFill>
              </a:rPr>
              <a:t>λεκτικών μονάδων της </a:t>
            </a:r>
            <a:r>
              <a:rPr lang="el-GR" sz="2800" b="1" dirty="0">
                <a:solidFill>
                  <a:srgbClr val="004A82"/>
                </a:solidFill>
              </a:rPr>
              <a:t>πηγαίας </a:t>
            </a:r>
            <a:r>
              <a:rPr lang="el-GR" sz="2800" b="1" dirty="0">
                <a:solidFill>
                  <a:srgbClr val="820000"/>
                </a:solidFill>
              </a:rPr>
              <a:t>τυπικής </a:t>
            </a:r>
            <a:r>
              <a:rPr lang="el-GR" sz="2800" b="1" dirty="0" smtClean="0">
                <a:solidFill>
                  <a:srgbClr val="820000"/>
                </a:solidFill>
              </a:rPr>
              <a:t>γλώσσας.</a:t>
            </a:r>
            <a:endParaRPr lang="el-GR" sz="2800" b="1" dirty="0">
              <a:solidFill>
                <a:srgbClr val="820000"/>
              </a:solidFill>
            </a:endParaRPr>
          </a:p>
          <a:p>
            <a:pPr algn="l">
              <a:spcBef>
                <a:spcPts val="4200"/>
              </a:spcBef>
            </a:pPr>
            <a:endParaRPr lang="el-GR" sz="2800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979712" y="4221088"/>
            <a:ext cx="6544816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fontAlgn="auto">
              <a:lnSpc>
                <a:spcPct val="150000"/>
              </a:lnSpc>
              <a:spcBef>
                <a:spcPts val="4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800" b="1" dirty="0" smtClean="0">
                <a:solidFill>
                  <a:srgbClr val="820000"/>
                </a:solidFill>
                <a:latin typeface="Calibri"/>
              </a:rPr>
              <a:t>Μια κανονική γλώσσα, </a:t>
            </a:r>
            <a:r>
              <a:rPr lang="el-GR" sz="2800" b="1" dirty="0" smtClean="0">
                <a:solidFill>
                  <a:srgbClr val="004A82"/>
                </a:solidFill>
                <a:latin typeface="Calibri"/>
              </a:rPr>
              <a:t>είναι μια τυπική γλώσσα που χρησιμοποιεί κανονικές εκφράσεις για την τυπική περιγραφή προτύπων αναγνώρισης</a:t>
            </a:r>
          </a:p>
          <a:p>
            <a:pPr fontAlgn="auto">
              <a:spcBef>
                <a:spcPts val="4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28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004A82"/>
                </a:solidFill>
                <a:latin typeface="Calibri"/>
              </a:rPr>
              <a:t>Τυπικές Γλώσσες</a:t>
            </a:r>
            <a:endParaRPr lang="el-GR" sz="4000" b="1" dirty="0">
              <a:solidFill>
                <a:srgbClr val="004A82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3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Ασάφεια στα πρότυπα περιγραφής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003232" cy="5524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rgbClr val="820000"/>
                </a:solidFill>
              </a:rPr>
              <a:t>Ασάφειες</a:t>
            </a:r>
            <a:r>
              <a:rPr lang="el-GR" sz="2800" dirty="0" smtClean="0"/>
              <a:t>:</a:t>
            </a:r>
            <a:endParaRPr lang="el-GR" sz="2800" dirty="0"/>
          </a:p>
          <a:p>
            <a:pPr>
              <a:spcBef>
                <a:spcPts val="1800"/>
              </a:spcBef>
            </a:pPr>
            <a:r>
              <a:rPr lang="el-GR" sz="2400" dirty="0"/>
              <a:t>Οι συμβολοσειρές </a:t>
            </a:r>
            <a:r>
              <a:rPr lang="el-GR" sz="2400" dirty="0" err="1"/>
              <a:t>if</a:t>
            </a:r>
            <a:r>
              <a:rPr lang="el-GR" sz="2400" dirty="0"/>
              <a:t> και </a:t>
            </a:r>
            <a:r>
              <a:rPr lang="el-GR" sz="2400" dirty="0" err="1"/>
              <a:t>while</a:t>
            </a:r>
            <a:r>
              <a:rPr lang="el-GR" sz="2400" dirty="0"/>
              <a:t> μπορεί σύμφωνα με την περιγραφή, που δίνεται από </a:t>
            </a:r>
            <a:r>
              <a:rPr lang="el-GR" sz="2400" dirty="0" smtClean="0"/>
              <a:t>ένα πρότυπο, </a:t>
            </a:r>
            <a:r>
              <a:rPr lang="el-GR" sz="2400" dirty="0"/>
              <a:t>εκτός από λέξεις-κλειδιά να είναι και ονόματα. Τι </a:t>
            </a:r>
            <a:r>
              <a:rPr lang="el-GR" sz="2400" dirty="0" smtClean="0"/>
              <a:t>προτιμάται κατά την αναγνώριση;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Τι γίνεται με τη συμβολοσειρά &lt;&gt;; Είναι μία λεκτική μονάδα ή δύο</a:t>
            </a:r>
            <a:r>
              <a:rPr lang="el-GR" sz="2400" dirty="0" smtClean="0"/>
              <a:t>;</a:t>
            </a:r>
            <a:endParaRPr lang="el-GR" sz="9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700808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093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Αντιμετώπιση Ασάφειας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800" b="1" dirty="0" smtClean="0">
                <a:solidFill>
                  <a:srgbClr val="820000"/>
                </a:solidFill>
              </a:rPr>
              <a:t>Αντιμετώπιση</a:t>
            </a:r>
            <a:r>
              <a:rPr lang="el-GR" sz="2800" dirty="0" smtClean="0"/>
              <a:t>:</a:t>
            </a:r>
            <a:endParaRPr lang="el-GR" sz="2800" dirty="0"/>
          </a:p>
          <a:p>
            <a:pPr marL="0" indent="0">
              <a:buNone/>
            </a:pPr>
            <a:r>
              <a:rPr lang="el-GR" sz="2400" dirty="0" smtClean="0"/>
              <a:t>Οι </a:t>
            </a:r>
            <a:r>
              <a:rPr lang="el-GR" sz="2400" dirty="0"/>
              <a:t>δύο κανόνες, που συνήθως εφαρμόζονται στις περιπτώσεις ασάφειας, έχουν ως εξής: </a:t>
            </a:r>
          </a:p>
          <a:p>
            <a:pPr marL="355600" lvl="1" indent="-3556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l-GR" sz="2400" dirty="0" smtClean="0"/>
              <a:t>Όταν </a:t>
            </a:r>
            <a:r>
              <a:rPr lang="el-GR" sz="2400" dirty="0"/>
              <a:t>μία συμβολοσειρά μπορεί να ερμηνευθεί είτε ως όνομα, </a:t>
            </a:r>
            <a:r>
              <a:rPr lang="el-GR" sz="2400" dirty="0" smtClean="0"/>
              <a:t>είτε </a:t>
            </a:r>
            <a:r>
              <a:rPr lang="el-GR" sz="2400" dirty="0"/>
              <a:t>ως λέξη κλειδί, προτιμάται η δεύτερη ερμηνεία. </a:t>
            </a:r>
            <a:endParaRPr lang="el-GR" sz="2400" dirty="0" smtClean="0"/>
          </a:p>
          <a:p>
            <a:pPr marL="355600" lvl="1" indent="-3556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l-GR" sz="2400" dirty="0" smtClean="0"/>
              <a:t>Όταν μία συμβολοσειρά μπορεί να ερμηνευθεί, είτε ως μία μόνο λεκτική μονάδα (συμβολοσειρά με το μεγαλύτερο μήκος), είτε ως μία σειρά λεκτικών μονάδων, προτιμάται η πρώτη ερμηνεία.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700808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552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Διαχωριστές 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249532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Διαχωριστές </a:t>
            </a:r>
            <a:r>
              <a:rPr lang="el-GR" sz="2400" dirty="0"/>
              <a:t>είναι οι χαρακτήρες, που δεν υπάρχει περίπτωση να αποτελούν μέρος μιας μεγαλύτερης λεκτικής μονάδας.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Έτσι</a:t>
            </a:r>
            <a:r>
              <a:rPr lang="el-GR" sz="2400" dirty="0"/>
              <a:t>, π.χ. στη συμβολοσειρά x=y, το </a:t>
            </a:r>
            <a:r>
              <a:rPr lang="el-GR" sz="2400" dirty="0" smtClean="0"/>
              <a:t>= </a:t>
            </a:r>
            <a:r>
              <a:rPr lang="el-GR" sz="2400" dirty="0"/>
              <a:t>διαχωρίζει το όνομα x από την υπόλοιπη συμβολοσειρά, καθώς το σύμβολο αυτό δεν μπορεί να αποτελέσει μέρος μιας άλλης λεκτικής μονάδας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Σημείωση: Τα διαχωριστικά περιγράφονται με τις δικές τους κανονικές εκφράσεις και αυτόματα.</a:t>
            </a:r>
          </a:p>
          <a:p>
            <a:pPr marL="0" indent="0">
              <a:spcBef>
                <a:spcPts val="2400"/>
              </a:spcBef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28" name="27 - Ομάδα"/>
          <p:cNvGrpSpPr/>
          <p:nvPr/>
        </p:nvGrpSpPr>
        <p:grpSpPr>
          <a:xfrm>
            <a:off x="2051720" y="4725144"/>
            <a:ext cx="4464496" cy="1512168"/>
            <a:chOff x="2195736" y="4797152"/>
            <a:chExt cx="4299788" cy="1275082"/>
          </a:xfrm>
        </p:grpSpPr>
        <p:sp>
          <p:nvSpPr>
            <p:cNvPr id="26" name="TextBox 25"/>
            <p:cNvSpPr txBox="1"/>
            <p:nvPr/>
          </p:nvSpPr>
          <p:spPr>
            <a:xfrm>
              <a:off x="5796136" y="5517232"/>
              <a:ext cx="638101" cy="555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7" name="26 - Ομάδα"/>
            <p:cNvGrpSpPr/>
            <p:nvPr/>
          </p:nvGrpSpPr>
          <p:grpSpPr>
            <a:xfrm>
              <a:off x="2195736" y="4797152"/>
              <a:ext cx="4299788" cy="1135581"/>
              <a:chOff x="2000404" y="5446284"/>
              <a:chExt cx="4299788" cy="1135581"/>
            </a:xfrm>
          </p:grpSpPr>
          <p:sp>
            <p:nvSpPr>
              <p:cNvPr id="9" name="Έλλειψη 8"/>
              <p:cNvSpPr/>
              <p:nvPr/>
            </p:nvSpPr>
            <p:spPr>
              <a:xfrm>
                <a:off x="2918236" y="6107997"/>
                <a:ext cx="439806" cy="44766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Ευθύγραμμο βέλος σύνδεσης 15"/>
              <p:cNvCxnSpPr>
                <a:stCxn id="47" idx="6"/>
                <a:endCxn id="50" idx="2"/>
              </p:cNvCxnSpPr>
              <p:nvPr/>
            </p:nvCxnSpPr>
            <p:spPr>
              <a:xfrm flipV="1">
                <a:off x="4667814" y="6331830"/>
                <a:ext cx="902347" cy="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120099" y="6026863"/>
                <a:ext cx="1044210" cy="555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start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435442" y="6001286"/>
                <a:ext cx="1044210" cy="555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prstClr val="black"/>
                    </a:solidFill>
                    <a:latin typeface="Calibri"/>
                  </a:rPr>
                  <a:t>delim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165749" y="5446284"/>
                <a:ext cx="1044210" cy="555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prstClr val="black"/>
                    </a:solidFill>
                    <a:latin typeface="Calibri"/>
                  </a:rPr>
                  <a:t>delim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675635" y="6000662"/>
                <a:ext cx="1044210" cy="555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other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36096" y="5733256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ο</a:t>
                </a:r>
                <a:r>
                  <a:rPr lang="en-US" dirty="0" err="1" smtClean="0">
                    <a:solidFill>
                      <a:prstClr val="black"/>
                    </a:solidFill>
                    <a:latin typeface="Calibri"/>
                  </a:rPr>
                  <a:t>ther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15551" y="6147164"/>
                <a:ext cx="439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28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Έλλειψη 8"/>
              <p:cNvSpPr/>
              <p:nvPr/>
            </p:nvSpPr>
            <p:spPr>
              <a:xfrm>
                <a:off x="4228008" y="6107997"/>
                <a:ext cx="439806" cy="44766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48048" y="6147165"/>
                <a:ext cx="439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29</a:t>
                </a:r>
                <a:endParaRPr lang="el-GR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Donut 49"/>
              <p:cNvSpPr/>
              <p:nvPr/>
            </p:nvSpPr>
            <p:spPr>
              <a:xfrm>
                <a:off x="5570161" y="6081795"/>
                <a:ext cx="470122" cy="500070"/>
              </a:xfrm>
              <a:prstGeom prst="donut">
                <a:avLst>
                  <a:gd name="adj" fmla="val 1188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7" name="Ευθύγραμμο βέλος σύνδεσης 15"/>
              <p:cNvCxnSpPr>
                <a:stCxn id="9" idx="6"/>
                <a:endCxn id="48" idx="1"/>
              </p:cNvCxnSpPr>
              <p:nvPr/>
            </p:nvCxnSpPr>
            <p:spPr>
              <a:xfrm>
                <a:off x="3358042" y="6331831"/>
                <a:ext cx="890006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Ευθύγραμμο βέλος σύνδεσης 15"/>
              <p:cNvCxnSpPr/>
              <p:nvPr/>
            </p:nvCxnSpPr>
            <p:spPr>
              <a:xfrm>
                <a:off x="2000404" y="6331831"/>
                <a:ext cx="915505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urved Connector 79"/>
              <p:cNvCxnSpPr>
                <a:stCxn id="47" idx="7"/>
                <a:endCxn id="47" idx="1"/>
              </p:cNvCxnSpPr>
              <p:nvPr/>
            </p:nvCxnSpPr>
            <p:spPr>
              <a:xfrm rot="16200000" flipV="1">
                <a:off x="4447911" y="6018061"/>
                <a:ext cx="12700" cy="310990"/>
              </a:xfrm>
              <a:prstGeom prst="curvedConnector3">
                <a:avLst>
                  <a:gd name="adj1" fmla="val 2638598"/>
                </a:avLst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48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Διαχείριση Διαχωριστών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Στη λεκτική ανάλυση δεν αρκεί η αναγνώριση του ρόλου των διαχωριστών, ως τελείωμα της τρέχουσας λεκτικής μονάδας, αλλά επιβάλλεται και η αντιμετώπισή τους, ως αυτόνομες λεκτικές μονάδες</a:t>
            </a:r>
            <a:r>
              <a:rPr lang="el-GR" sz="2400" dirty="0" smtClean="0"/>
              <a:t>: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όταν ανιχνεύεται η ύπαρξη διαχωριστή, η λεκτική μονάδα του πρέπει να καταστεί </a:t>
            </a:r>
            <a:r>
              <a:rPr lang="el-GR" sz="2400" dirty="0" smtClean="0"/>
              <a:t>αναγνωρίσιμη </a:t>
            </a:r>
            <a:r>
              <a:rPr lang="el-GR" sz="2400" dirty="0"/>
              <a:t>στο πλαίσιο της συμβολοσειράς εισόδου.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ο </a:t>
            </a:r>
            <a:r>
              <a:rPr lang="el-GR" sz="2400" dirty="0" smtClean="0"/>
              <a:t>λεκτικός αναλυτής</a:t>
            </a:r>
            <a:r>
              <a:rPr lang="el-GR" sz="2400" dirty="0"/>
              <a:t>, </a:t>
            </a:r>
            <a:r>
              <a:rPr lang="el-GR" sz="2400" dirty="0" smtClean="0"/>
              <a:t>κατά την αναγνώριση της λεκτικής μονάδας τύπου διαχωριστή, </a:t>
            </a:r>
            <a:r>
              <a:rPr lang="el-GR" sz="2400" dirty="0"/>
              <a:t>ελέγχει πάντα έναν ή αν χρειαστεί και περισσότερους χαρακτήρες, από αυτούς, που </a:t>
            </a:r>
            <a:r>
              <a:rPr lang="el-GR" sz="2400" dirty="0" smtClean="0"/>
              <a:t>ακολουθούν . 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3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08720"/>
          </a:xfrm>
        </p:spPr>
        <p:txBody>
          <a:bodyPr>
            <a:noAutofit/>
          </a:bodyPr>
          <a:lstStyle/>
          <a:p>
            <a:r>
              <a:rPr lang="el-GR" dirty="0"/>
              <a:t>Λεκτική ανάλυση και Πεπερασμένα </a:t>
            </a:r>
            <a:r>
              <a:rPr lang="el-GR" dirty="0" smtClean="0"/>
              <a:t>Αυτόματα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Τα </a:t>
            </a:r>
            <a:r>
              <a:rPr lang="el-GR" sz="2400" b="1" dirty="0" smtClean="0"/>
              <a:t>Πεπερασμένα Αυτόματα (ΠΑ</a:t>
            </a:r>
            <a:r>
              <a:rPr lang="el-GR" sz="2400" b="1" dirty="0"/>
              <a:t>)</a:t>
            </a:r>
            <a:r>
              <a:rPr lang="el-GR" sz="2400" dirty="0"/>
              <a:t> αποτελούν μηχανές </a:t>
            </a:r>
            <a:r>
              <a:rPr lang="el-GR" sz="2400" dirty="0" smtClean="0"/>
              <a:t>αναγνώρισης προτύπων που </a:t>
            </a:r>
            <a:r>
              <a:rPr lang="el-GR" sz="2400" dirty="0"/>
              <a:t>μας παρέχουν ένα θεωρητικό πλαίσιο και πλήθος αλγορίθμων για την ανάπτυξη αλγορίθμων αναγνώρισης </a:t>
            </a:r>
            <a:r>
              <a:rPr lang="el-GR" sz="2400" dirty="0" smtClean="0"/>
              <a:t>των λεκτικών μονάδων μιας κανονικής γλώσσας.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 smtClean="0"/>
              <a:t>Άρα</a:t>
            </a:r>
            <a:endParaRPr lang="el-GR" sz="2400" b="1" dirty="0"/>
          </a:p>
          <a:p>
            <a:pPr marL="0" indent="0">
              <a:buNone/>
            </a:pPr>
            <a:r>
              <a:rPr lang="el-GR" sz="2400" dirty="0"/>
              <a:t>Είναι χρήσιμα εργαλεία για τους λεκτικούς αναλυτές (Λ.Α</a:t>
            </a:r>
            <a:r>
              <a:rPr lang="el-GR" sz="2400" dirty="0" smtClean="0"/>
              <a:t>.)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Κατασκευή ΛΑ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Εναλλακτικοί τρόποι υλοποίησης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820000"/>
                </a:solidFill>
              </a:rPr>
              <a:t>Χειρωνακτικά,</a:t>
            </a:r>
            <a:endParaRPr lang="el-GR" sz="2400" b="1" dirty="0">
              <a:solidFill>
                <a:srgbClr val="820000"/>
              </a:solidFill>
            </a:endParaRP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Με τη βοήθεια </a:t>
            </a:r>
            <a:r>
              <a:rPr lang="el-GR" sz="2400" b="1" dirty="0" smtClean="0">
                <a:solidFill>
                  <a:srgbClr val="820000"/>
                </a:solidFill>
              </a:rPr>
              <a:t>πινάκων μετάβασης, </a:t>
            </a:r>
            <a:endParaRPr lang="el-GR" sz="2400" b="1" dirty="0">
              <a:solidFill>
                <a:srgbClr val="820000"/>
              </a:solidFill>
            </a:endParaRP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Με Γεννήτρια ΛΑ </a:t>
            </a:r>
            <a:r>
              <a:rPr lang="el-GR" sz="2400" b="1" dirty="0">
                <a:solidFill>
                  <a:srgbClr val="820000"/>
                </a:solidFill>
              </a:rPr>
              <a:t>(</a:t>
            </a:r>
            <a:r>
              <a:rPr lang="el-GR" sz="2400" b="1" dirty="0" err="1">
                <a:solidFill>
                  <a:srgbClr val="820000"/>
                </a:solidFill>
              </a:rPr>
              <a:t>flex</a:t>
            </a:r>
            <a:r>
              <a:rPr lang="el-GR" sz="2400" b="1" dirty="0" smtClean="0">
                <a:solidFill>
                  <a:srgbClr val="820000"/>
                </a:solidFill>
              </a:rPr>
              <a:t>).</a:t>
            </a:r>
            <a:endParaRPr lang="el-GR" sz="2400" b="1" dirty="0">
              <a:solidFill>
                <a:srgbClr val="820000"/>
              </a:solidFill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4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Προγραμματισμού Λ.Α</a:t>
            </a:r>
            <a:r>
              <a:rPr lang="el-GR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χειρωνακτικά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400" dirty="0"/>
              <a:t>ΠΑΡΑΔΕΙΓΜΑ: </a:t>
            </a:r>
            <a:r>
              <a:rPr lang="en-US" sz="2400" dirty="0" smtClean="0"/>
              <a:t> </a:t>
            </a:r>
            <a:r>
              <a:rPr lang="el-GR" sz="2400" u="sng" dirty="0" smtClean="0"/>
              <a:t>σχόλιο</a:t>
            </a:r>
            <a:r>
              <a:rPr lang="en-US" sz="2400" u="sng" dirty="0" smtClean="0"/>
              <a:t> </a:t>
            </a:r>
            <a:r>
              <a:rPr lang="el-GR" sz="2400" u="sng" dirty="0" smtClean="0"/>
              <a:t>σε </a:t>
            </a:r>
            <a:r>
              <a:rPr lang="en-GB" sz="2400" u="sng" dirty="0" smtClean="0">
                <a:cs typeface="Times New Roman" panose="02020603050405020304" pitchFamily="18" charset="0"/>
              </a:rPr>
              <a:t>Pascal</a:t>
            </a:r>
            <a:r>
              <a:rPr lang="el-GR" sz="2400" u="sng" dirty="0" smtClean="0">
                <a:cs typeface="Times New Roman" panose="02020603050405020304" pitchFamily="18" charset="0"/>
              </a:rPr>
              <a:t> </a:t>
            </a:r>
            <a:r>
              <a:rPr lang="el-GR" sz="2400" u="sng" dirty="0" smtClean="0"/>
              <a:t>: </a:t>
            </a:r>
            <a:r>
              <a:rPr lang="el-GR" sz="2400" dirty="0" smtClean="0">
                <a:solidFill>
                  <a:srgbClr val="FF0000"/>
                </a:solidFill>
              </a:rPr>
              <a:t>{ </a:t>
            </a:r>
            <a:r>
              <a:rPr lang="en-US" sz="2400" dirty="0" smtClean="0">
                <a:solidFill>
                  <a:srgbClr val="FF0000"/>
                </a:solidFill>
              </a:rPr>
              <a:t>this is a comment }</a:t>
            </a:r>
            <a:endParaRPr lang="el-GR" sz="24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l-GR" sz="2400" dirty="0"/>
              <a:t>Κανονική έκφραση για σ</a:t>
            </a:r>
            <a:r>
              <a:rPr lang="en-GB" sz="2400" dirty="0" err="1">
                <a:cs typeface="Times New Roman" panose="02020603050405020304" pitchFamily="18" charset="0"/>
              </a:rPr>
              <a:t>χόλιο</a:t>
            </a:r>
            <a:r>
              <a:rPr lang="en-GB" sz="2400" dirty="0"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cs typeface="Times New Roman" panose="02020603050405020304" pitchFamily="18" charset="0"/>
              </a:rPr>
              <a:t>: </a:t>
            </a:r>
            <a:r>
              <a:rPr lang="en-GB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{ </a:t>
            </a:r>
            <a:r>
              <a:rPr lang="el-GR" sz="2400" b="1" dirty="0" smtClean="0"/>
              <a:t>[</a:t>
            </a:r>
            <a:r>
              <a:rPr lang="el-GR" sz="2400" b="1" dirty="0" smtClean="0">
                <a:solidFill>
                  <a:srgbClr val="FF0000"/>
                </a:solidFill>
              </a:rPr>
              <a:t>^}</a:t>
            </a:r>
            <a:r>
              <a:rPr lang="el-GR" sz="2400" b="1" dirty="0" smtClean="0"/>
              <a:t>]</a:t>
            </a:r>
            <a:r>
              <a:rPr lang="en-GB" sz="2400" b="1" dirty="0" smtClean="0">
                <a:cs typeface="Times New Roman" panose="02020603050405020304" pitchFamily="18" charset="0"/>
              </a:rPr>
              <a:t>* </a:t>
            </a:r>
            <a:r>
              <a:rPr lang="en-GB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}</a:t>
            </a:r>
            <a:endParaRPr lang="el-GR" sz="24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ts val="1200"/>
              </a:spcBef>
              <a:buNone/>
            </a:pPr>
            <a:r>
              <a:rPr lang="el-GR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endParaRPr lang="el-GR" sz="2200" dirty="0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{  </a:t>
            </a: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	register </a:t>
            </a:r>
            <a:r>
              <a:rPr lang="en-US" sz="22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 c;</a:t>
            </a:r>
            <a:endParaRPr lang="el-GR" sz="22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		for(;;) {</a:t>
            </a:r>
            <a:endParaRPr lang="el-GR" sz="22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             	</a:t>
            </a:r>
            <a:endParaRPr lang="el-GR" sz="2200" dirty="0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while</a:t>
            </a: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( ((c=input()) != </a:t>
            </a: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‘</a:t>
            </a:r>
            <a:r>
              <a:rPr lang="el-GR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') </a:t>
            </a: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&amp;&amp; (c != EOF) );</a:t>
            </a:r>
            <a:endParaRPr lang="el-GR" sz="22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            	</a:t>
            </a:r>
            <a:endParaRPr lang="el-GR" sz="2200" dirty="0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       </a:t>
            </a: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if(c </a:t>
            </a: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== </a:t>
            </a: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‘</a:t>
            </a:r>
            <a:r>
              <a:rPr lang="el-GR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{</a:t>
            </a: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') </a:t>
            </a: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{</a:t>
            </a:r>
            <a:endParaRPr lang="el-GR" sz="22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          </a:t>
            </a: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while</a:t>
            </a: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( (c=input()) </a:t>
            </a: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!= ‘</a:t>
            </a:r>
            <a:r>
              <a:rPr lang="el-GR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}</a:t>
            </a: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');</a:t>
            </a:r>
            <a:endParaRPr lang="el-GR" sz="22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             </a:t>
            </a: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if(c </a:t>
            </a: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== EOF) {</a:t>
            </a:r>
            <a:endParaRPr lang="el-GR" sz="22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4659313" indent="-4659313">
              <a:lnSpc>
                <a:spcPct val="90000"/>
              </a:lnSpc>
              <a:buNone/>
            </a:pP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       </a:t>
            </a:r>
            <a:r>
              <a:rPr lang="el-GR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           </a:t>
            </a:r>
            <a:r>
              <a:rPr lang="en-US" sz="2200" dirty="0" err="1" smtClean="0">
                <a:latin typeface="Courier New" panose="02070309020205020404" pitchFamily="49" charset="0"/>
                <a:cs typeface="Times New Roman" panose="02020603050405020304" pitchFamily="18" charset="0"/>
              </a:rPr>
              <a:t>printf</a:t>
            </a: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("</a:t>
            </a: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End-of-File</a:t>
            </a:r>
            <a:r>
              <a:rPr lang="el-GR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comment\n");</a:t>
            </a:r>
            <a:endParaRPr lang="el-GR" sz="22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               </a:t>
            </a:r>
            <a:r>
              <a:rPr lang="en-GB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Courier New" panose="02070309020205020404" pitchFamily="49" charset="0"/>
                <a:cs typeface="Times New Roman" panose="02020603050405020304" pitchFamily="18" charset="0"/>
              </a:rPr>
              <a:t>break</a:t>
            </a:r>
            <a:r>
              <a:rPr lang="en-GB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r>
              <a:rPr lang="el-GR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GB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}</a:t>
            </a:r>
            <a:endParaRPr lang="el-GR" sz="2200" dirty="0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                       </a:t>
            </a:r>
            <a:r>
              <a:rPr lang="en-GB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}</a:t>
            </a:r>
            <a:endParaRPr lang="el-GR" sz="2200" dirty="0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           </a:t>
            </a:r>
            <a:r>
              <a:rPr lang="en-US" sz="2200" dirty="0" err="1" smtClean="0">
                <a:latin typeface="Courier New" panose="02070309020205020404" pitchFamily="49" charset="0"/>
                <a:cs typeface="Times New Roman" panose="02020603050405020304" pitchFamily="18" charset="0"/>
              </a:rPr>
              <a:t>printf</a:t>
            </a: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(this </a:t>
            </a:r>
            <a:r>
              <a:rPr lang="en-US" sz="2200" smtClean="0">
                <a:latin typeface="Courier New" panose="02070309020205020404" pitchFamily="49" charset="0"/>
                <a:cs typeface="Times New Roman" panose="02020603050405020304" pitchFamily="18" charset="0"/>
              </a:rPr>
              <a:t>is a comment\n</a:t>
            </a: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");</a:t>
            </a:r>
            <a:endParaRPr lang="el-GR" sz="2200" dirty="0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               </a:t>
            </a:r>
            <a:r>
              <a:rPr lang="en-GB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break</a:t>
            </a:r>
            <a:r>
              <a:rPr lang="en-GB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r>
              <a:rPr lang="el-GR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latin typeface="Courier New" panose="02070309020205020404" pitchFamily="49" charset="0"/>
                <a:cs typeface="Times New Roman" panose="02020603050405020304" pitchFamily="18" charset="0"/>
              </a:rPr>
              <a:t>}</a:t>
            </a:r>
            <a:r>
              <a:rPr lang="en-GB" sz="2200" dirty="0" smtClean="0">
                <a:latin typeface="Courier New" panose="02070309020205020404" pitchFamily="49" charset="0"/>
              </a:rPr>
              <a:t> </a:t>
            </a:r>
            <a:endParaRPr lang="el-GR" sz="2200" dirty="0">
              <a:latin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2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2232248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Για τη δημιουργία ενός Λεκτικού Αναλυτή ενός μεταγλωττιστή μιας </a:t>
            </a:r>
            <a:r>
              <a:rPr lang="el-GR" sz="2400" b="1" dirty="0" smtClean="0"/>
              <a:t>γλώσσας με πίνακες μετάβασης</a:t>
            </a:r>
            <a:r>
              <a:rPr lang="en-US" sz="2400" b="1" dirty="0" smtClean="0"/>
              <a:t>:</a:t>
            </a:r>
            <a:endParaRPr lang="el-GR" sz="2400" b="1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Ορίζουμε </a:t>
            </a:r>
            <a:r>
              <a:rPr lang="el-GR" sz="2400" dirty="0"/>
              <a:t>όλα τα  μη προσδιοριστικά πεπερασμένα αυτόματα (ΜΠΑ) που αντιστοιχούν στο σύνολο των </a:t>
            </a:r>
            <a:r>
              <a:rPr lang="el-GR" sz="2400" dirty="0" smtClean="0"/>
              <a:t>αναγνωριστικών μιας γλώσσας.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Right Arrow Callout 4"/>
          <p:cNvSpPr/>
          <p:nvPr/>
        </p:nvSpPr>
        <p:spPr>
          <a:xfrm rot="5400000">
            <a:off x="3707903" y="-1035494"/>
            <a:ext cx="1584178" cy="8064896"/>
          </a:xfrm>
          <a:prstGeom prst="rightArrowCallout">
            <a:avLst>
              <a:gd name="adj1" fmla="val 26404"/>
              <a:gd name="adj2" fmla="val 25050"/>
              <a:gd name="adj3" fmla="val 13610"/>
              <a:gd name="adj4" fmla="val 776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Κατασκευή ΛΑ με Πίνακες Μετάβασης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766" y="3789044"/>
            <a:ext cx="8042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Στη συνέχεια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μετατρέπουμε όλα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τα ΜΠΑ σε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ΠΠΑ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486" y="4869160"/>
            <a:ext cx="8046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Τέλος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βρίσκουμε τρόπο προσομοίωσης του ενιαίου </a:t>
            </a:r>
            <a:r>
              <a:rPr lang="el-GR" sz="2400" b="1" dirty="0" smtClean="0">
                <a:solidFill>
                  <a:srgbClr val="820000"/>
                </a:solidFill>
                <a:latin typeface="Calibri"/>
              </a:rPr>
              <a:t>προσδιοριστικού 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πεπερασμένου αυτόματου </a:t>
            </a:r>
            <a:r>
              <a:rPr lang="el-GR" sz="2400" b="1" dirty="0" smtClean="0">
                <a:solidFill>
                  <a:srgbClr val="820000"/>
                </a:solidFill>
                <a:latin typeface="Calibri"/>
              </a:rPr>
              <a:t>(ΠΠΑ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)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που αναγνωρίζει όλες τις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λεκτικές μονάδες της γλώσσας και το χρησιμοποιούμε μέσα στον κώδικα του ΛΑ.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ight Arrow Callout 10"/>
          <p:cNvSpPr/>
          <p:nvPr/>
        </p:nvSpPr>
        <p:spPr>
          <a:xfrm rot="5400000">
            <a:off x="3959934" y="296654"/>
            <a:ext cx="1080116" cy="8064896"/>
          </a:xfrm>
          <a:prstGeom prst="rightArrowCallout">
            <a:avLst>
              <a:gd name="adj1" fmla="val 21350"/>
              <a:gd name="adj2" fmla="val 36422"/>
              <a:gd name="adj3" fmla="val 16137"/>
              <a:gd name="adj4" fmla="val 725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4869161"/>
            <a:ext cx="8064896" cy="15696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7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Ολοκλήρωση ΠΠΑ σε Διάγραμμα </a:t>
            </a:r>
            <a:r>
              <a:rPr lang="el-GR" dirty="0"/>
              <a:t>Μετάβασης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00808"/>
            <a:ext cx="8352928" cy="10801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el-GR" sz="2600" dirty="0" smtClean="0"/>
              <a:t>Τα </a:t>
            </a:r>
            <a:r>
              <a:rPr lang="el-GR" sz="2600" b="1" dirty="0" smtClean="0">
                <a:solidFill>
                  <a:srgbClr val="004A82"/>
                </a:solidFill>
              </a:rPr>
              <a:t>Διαγράμματα</a:t>
            </a:r>
            <a:r>
              <a:rPr lang="en-US" sz="2600" b="1" dirty="0" smtClean="0">
                <a:solidFill>
                  <a:srgbClr val="004A82"/>
                </a:solidFill>
              </a:rPr>
              <a:t> </a:t>
            </a:r>
            <a:r>
              <a:rPr lang="el-GR" sz="2600" b="1" dirty="0" smtClean="0">
                <a:solidFill>
                  <a:srgbClr val="004A82"/>
                </a:solidFill>
              </a:rPr>
              <a:t>Μ</a:t>
            </a:r>
            <a:r>
              <a:rPr lang="en-US" sz="2600" b="1" dirty="0" err="1" smtClean="0">
                <a:solidFill>
                  <a:srgbClr val="004A82"/>
                </a:solidFill>
              </a:rPr>
              <a:t>ετάβασης</a:t>
            </a:r>
            <a:r>
              <a:rPr lang="en-US" sz="2600" b="1" dirty="0" smtClean="0">
                <a:solidFill>
                  <a:srgbClr val="004A82"/>
                </a:solidFill>
              </a:rPr>
              <a:t> </a:t>
            </a:r>
            <a:r>
              <a:rPr lang="en-US" sz="2600" dirty="0" smtClean="0"/>
              <a:t>(transition diagrams) </a:t>
            </a:r>
            <a:r>
              <a:rPr lang="el-GR" sz="2600" dirty="0" smtClean="0"/>
              <a:t>είναι τροποποιημένα ΠΠΑ που απεικονίζουν εύγλωττα τις λειτουργίες ενός Λεκτικού Αναλυτή.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31" name="Ομάδα 30"/>
          <p:cNvGrpSpPr/>
          <p:nvPr/>
        </p:nvGrpSpPr>
        <p:grpSpPr>
          <a:xfrm>
            <a:off x="1547664" y="4077072"/>
            <a:ext cx="5679633" cy="1624383"/>
            <a:chOff x="1763688" y="2564904"/>
            <a:chExt cx="5679633" cy="1624383"/>
          </a:xfrm>
        </p:grpSpPr>
        <p:grpSp>
          <p:nvGrpSpPr>
            <p:cNvPr id="26" name="Ομάδα 25"/>
            <p:cNvGrpSpPr/>
            <p:nvPr/>
          </p:nvGrpSpPr>
          <p:grpSpPr>
            <a:xfrm>
              <a:off x="1763688" y="2564904"/>
              <a:ext cx="5679633" cy="1624383"/>
              <a:chOff x="1763688" y="2564904"/>
              <a:chExt cx="5679633" cy="1624383"/>
            </a:xfrm>
          </p:grpSpPr>
          <p:sp>
            <p:nvSpPr>
              <p:cNvPr id="7" name="Έλλειψη 6"/>
              <p:cNvSpPr/>
              <p:nvPr/>
            </p:nvSpPr>
            <p:spPr>
              <a:xfrm>
                <a:off x="2411760" y="2789780"/>
                <a:ext cx="504056" cy="50405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Έλλειψη 7"/>
              <p:cNvSpPr/>
              <p:nvPr/>
            </p:nvSpPr>
            <p:spPr>
              <a:xfrm>
                <a:off x="3599892" y="2789780"/>
                <a:ext cx="504056" cy="50405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Έλλειψη 8"/>
              <p:cNvSpPr/>
              <p:nvPr/>
            </p:nvSpPr>
            <p:spPr>
              <a:xfrm>
                <a:off x="4752020" y="2789780"/>
                <a:ext cx="504056" cy="50405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Έλλειψη 9"/>
              <p:cNvSpPr/>
              <p:nvPr/>
            </p:nvSpPr>
            <p:spPr>
              <a:xfrm>
                <a:off x="4752020" y="3685231"/>
                <a:ext cx="504056" cy="50405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Έλλειψη 10"/>
              <p:cNvSpPr/>
              <p:nvPr/>
            </p:nvSpPr>
            <p:spPr>
              <a:xfrm>
                <a:off x="4869894" y="2880903"/>
                <a:ext cx="295799" cy="31278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Έλλειψη 11"/>
              <p:cNvSpPr/>
              <p:nvPr/>
            </p:nvSpPr>
            <p:spPr>
              <a:xfrm>
                <a:off x="4856148" y="3764015"/>
                <a:ext cx="295799" cy="31278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Ευθύγραμμο βέλος σύνδεσης 13"/>
              <p:cNvCxnSpPr/>
              <p:nvPr/>
            </p:nvCxnSpPr>
            <p:spPr>
              <a:xfrm>
                <a:off x="1763688" y="3037295"/>
                <a:ext cx="648072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Ευθύγραμμο βέλος σύνδεσης 14"/>
              <p:cNvCxnSpPr/>
              <p:nvPr/>
            </p:nvCxnSpPr>
            <p:spPr>
              <a:xfrm>
                <a:off x="2915816" y="3037295"/>
                <a:ext cx="648072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Ευθύγραμμο βέλος σύνδεσης 15"/>
              <p:cNvCxnSpPr/>
              <p:nvPr/>
            </p:nvCxnSpPr>
            <p:spPr>
              <a:xfrm>
                <a:off x="4120264" y="3050653"/>
                <a:ext cx="648072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Ελεύθερη σχεδίαση 17"/>
              <p:cNvSpPr/>
              <p:nvPr/>
            </p:nvSpPr>
            <p:spPr>
              <a:xfrm>
                <a:off x="3830855" y="3291840"/>
                <a:ext cx="895149" cy="654518"/>
              </a:xfrm>
              <a:custGeom>
                <a:avLst/>
                <a:gdLst>
                  <a:gd name="connsiteX0" fmla="*/ 0 w 895149"/>
                  <a:gd name="connsiteY0" fmla="*/ 0 h 654518"/>
                  <a:gd name="connsiteX1" fmla="*/ 57751 w 895149"/>
                  <a:gd name="connsiteY1" fmla="*/ 211756 h 654518"/>
                  <a:gd name="connsiteX2" fmla="*/ 269507 w 895149"/>
                  <a:gd name="connsiteY2" fmla="*/ 433137 h 654518"/>
                  <a:gd name="connsiteX3" fmla="*/ 529389 w 895149"/>
                  <a:gd name="connsiteY3" fmla="*/ 567891 h 654518"/>
                  <a:gd name="connsiteX4" fmla="*/ 741145 w 895149"/>
                  <a:gd name="connsiteY4" fmla="*/ 606392 h 654518"/>
                  <a:gd name="connsiteX5" fmla="*/ 895149 w 895149"/>
                  <a:gd name="connsiteY5" fmla="*/ 654518 h 65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5149" h="654518">
                    <a:moveTo>
                      <a:pt x="0" y="0"/>
                    </a:moveTo>
                    <a:cubicBezTo>
                      <a:pt x="6416" y="69783"/>
                      <a:pt x="12833" y="139567"/>
                      <a:pt x="57751" y="211756"/>
                    </a:cubicBezTo>
                    <a:cubicBezTo>
                      <a:pt x="102669" y="283946"/>
                      <a:pt x="190901" y="373781"/>
                      <a:pt x="269507" y="433137"/>
                    </a:cubicBezTo>
                    <a:cubicBezTo>
                      <a:pt x="348113" y="492493"/>
                      <a:pt x="450783" y="539015"/>
                      <a:pt x="529389" y="567891"/>
                    </a:cubicBezTo>
                    <a:cubicBezTo>
                      <a:pt x="607995" y="596767"/>
                      <a:pt x="680185" y="591954"/>
                      <a:pt x="741145" y="606392"/>
                    </a:cubicBezTo>
                    <a:cubicBezTo>
                      <a:pt x="802105" y="620830"/>
                      <a:pt x="848627" y="637674"/>
                      <a:pt x="895149" y="65451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2350361">
                <a:off x="3491880" y="3717032"/>
                <a:ext cx="79208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other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87824" y="2564904"/>
                <a:ext cx="33869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&gt;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211960" y="2564904"/>
                <a:ext cx="33869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=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233325" y="2832969"/>
                <a:ext cx="21842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Return (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Calibri"/>
                  </a:rPr>
                  <a:t>relop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, LE)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59032" y="3720353"/>
                <a:ext cx="21842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Return (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Calibri"/>
                  </a:rPr>
                  <a:t>relop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, GT)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508452" y="2862854"/>
              <a:ext cx="338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86923" y="2836443"/>
              <a:ext cx="338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1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70205" y="2832969"/>
              <a:ext cx="338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D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48444" y="3720353"/>
              <a:ext cx="338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2" name="31 - TextBox"/>
          <p:cNvSpPr txBox="1"/>
          <p:nvPr/>
        </p:nvSpPr>
        <p:spPr>
          <a:xfrm>
            <a:off x="539552" y="2996952"/>
            <a:ext cx="792088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Διάγραμμα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μετάβασης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(transition diagram)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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Λεκτικός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Αναλυτής</a:t>
            </a:r>
            <a:endParaRPr lang="en-US" sz="2000" b="1" dirty="0" smtClean="0">
              <a:solidFill>
                <a:prstClr val="black"/>
              </a:solidFill>
              <a:latin typeface="Calibri"/>
            </a:endParaRPr>
          </a:p>
          <a:p>
            <a:pPr algn="ctr"/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3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Περιεχόμενα Μαθήματος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1268760"/>
            <a:ext cx="7427168" cy="4968552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Εισαγωγή στους Μεταφραστές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Γλώσσες &amp; Γραμματικές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Αυτόματα Αναγνώρισης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Λεκτική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Συντακτική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Σημασιολογική Ανάλυση &amp; Πίνακες Συμβόλων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Βελτιστοποίηση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&amp; Βελτιστοποίηση τελικού κώδικα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5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Διαγράμματα </a:t>
            </a:r>
            <a:r>
              <a:rPr lang="el-GR" dirty="0" smtClean="0"/>
              <a:t>μετάβασης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Διαφορές </a:t>
            </a:r>
            <a:r>
              <a:rPr lang="el-GR" sz="2400" dirty="0"/>
              <a:t>ΔΜ και </a:t>
            </a:r>
            <a:r>
              <a:rPr lang="el-GR" sz="2400" dirty="0" smtClean="0"/>
              <a:t>ΠΠΑ</a:t>
            </a:r>
            <a:endParaRPr lang="el-GR" sz="2400" dirty="0"/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200" dirty="0" smtClean="0"/>
              <a:t>Από </a:t>
            </a:r>
            <a:r>
              <a:rPr lang="el-GR" sz="2200" dirty="0"/>
              <a:t>τις τελικές καταστάσεις δεν υπάρχουν μεταβάσεις.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200" dirty="0" smtClean="0"/>
              <a:t>Σε </a:t>
            </a:r>
            <a:r>
              <a:rPr lang="el-GR" sz="2200" dirty="0"/>
              <a:t>κάθε τελική κατάσταση αντιστοιχεί κωδικός εξόδου, 	μοναδικός για κάθε λεκτική μονάδα.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200" dirty="0" smtClean="0"/>
              <a:t>Στις </a:t>
            </a:r>
            <a:r>
              <a:rPr lang="el-GR" sz="2200" dirty="0"/>
              <a:t>τελικές καταστάσεις σημειώνονται ο αριθμός </a:t>
            </a:r>
            <a:r>
              <a:rPr lang="el-GR" sz="2200" dirty="0" smtClean="0"/>
              <a:t>των συμβόλων </a:t>
            </a:r>
            <a:r>
              <a:rPr lang="el-GR" sz="2200" dirty="0"/>
              <a:t>(n) που πρέπει να οπισθοδρομήσει </a:t>
            </a:r>
            <a:r>
              <a:rPr lang="el-GR" sz="2200" dirty="0" smtClean="0"/>
              <a:t>το αυτόματο</a:t>
            </a:r>
            <a:r>
              <a:rPr lang="el-GR" sz="2200" dirty="0"/>
              <a:t>, με το συμβολισμό *n.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Κατασκευή με εμπειρικό τρόπο (συνήθως)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4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Διαγράμματος </a:t>
            </a:r>
            <a:r>
              <a:rPr lang="el-GR" dirty="0"/>
              <a:t>Μετάβασης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63" name="Ομάδα 62"/>
          <p:cNvGrpSpPr/>
          <p:nvPr/>
        </p:nvGrpSpPr>
        <p:grpSpPr>
          <a:xfrm>
            <a:off x="1547664" y="1700808"/>
            <a:ext cx="6179435" cy="3609005"/>
            <a:chOff x="1704933" y="1350617"/>
            <a:chExt cx="6179435" cy="3609005"/>
          </a:xfrm>
        </p:grpSpPr>
        <p:sp>
          <p:nvSpPr>
            <p:cNvPr id="7" name="Έλλειψη 6"/>
            <p:cNvSpPr/>
            <p:nvPr/>
          </p:nvSpPr>
          <p:spPr>
            <a:xfrm>
              <a:off x="2483768" y="2564904"/>
              <a:ext cx="432048" cy="37849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Έλλειψη 7"/>
            <p:cNvSpPr/>
            <p:nvPr/>
          </p:nvSpPr>
          <p:spPr>
            <a:xfrm>
              <a:off x="3988810" y="2060848"/>
              <a:ext cx="432048" cy="37849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3988810" y="3042183"/>
              <a:ext cx="432048" cy="37849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3988810" y="4054456"/>
              <a:ext cx="432048" cy="37849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Έλλειψη 10"/>
            <p:cNvSpPr/>
            <p:nvPr/>
          </p:nvSpPr>
          <p:spPr>
            <a:xfrm>
              <a:off x="5508104" y="4581128"/>
              <a:ext cx="432048" cy="37849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5508104" y="3573016"/>
              <a:ext cx="432048" cy="37849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5508104" y="2506052"/>
              <a:ext cx="432048" cy="37849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Έλλειψη 13"/>
            <p:cNvSpPr/>
            <p:nvPr/>
          </p:nvSpPr>
          <p:spPr>
            <a:xfrm>
              <a:off x="5533419" y="2020450"/>
              <a:ext cx="432048" cy="37849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5533419" y="1516394"/>
              <a:ext cx="432048" cy="37849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6" name="Ευθύγραμμο βέλος σύνδεσης 15"/>
            <p:cNvCxnSpPr/>
            <p:nvPr/>
          </p:nvCxnSpPr>
          <p:spPr>
            <a:xfrm>
              <a:off x="1763688" y="2695299"/>
              <a:ext cx="6480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/>
            <p:nvPr/>
          </p:nvCxnSpPr>
          <p:spPr>
            <a:xfrm>
              <a:off x="4427984" y="3231430"/>
              <a:ext cx="18722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ύγραμμο βέλος σύνδεσης 18"/>
            <p:cNvCxnSpPr/>
            <p:nvPr/>
          </p:nvCxnSpPr>
          <p:spPr>
            <a:xfrm>
              <a:off x="4427984" y="2209697"/>
              <a:ext cx="1080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ύγραμμο βέλος σύνδεσης 20"/>
            <p:cNvCxnSpPr/>
            <p:nvPr/>
          </p:nvCxnSpPr>
          <p:spPr>
            <a:xfrm>
              <a:off x="6002469" y="2209697"/>
              <a:ext cx="2977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ύγραμμο βέλος σύνδεσης 22"/>
            <p:cNvCxnSpPr/>
            <p:nvPr/>
          </p:nvCxnSpPr>
          <p:spPr>
            <a:xfrm>
              <a:off x="5976156" y="1675386"/>
              <a:ext cx="324036" cy="302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ύγραμμο βέλος σύνδεσης 24"/>
            <p:cNvCxnSpPr/>
            <p:nvPr/>
          </p:nvCxnSpPr>
          <p:spPr>
            <a:xfrm>
              <a:off x="5976156" y="3713643"/>
              <a:ext cx="324036" cy="13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ύγραμμο βέλος σύνδεσης 26"/>
            <p:cNvCxnSpPr/>
            <p:nvPr/>
          </p:nvCxnSpPr>
          <p:spPr>
            <a:xfrm>
              <a:off x="5965467" y="4725144"/>
              <a:ext cx="3347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ύγραμμο βέλος σύνδεσης 28"/>
            <p:cNvCxnSpPr/>
            <p:nvPr/>
          </p:nvCxnSpPr>
          <p:spPr>
            <a:xfrm>
              <a:off x="6002469" y="2695299"/>
              <a:ext cx="2977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Ελεύθερη σχεδίαση 30"/>
            <p:cNvSpPr/>
            <p:nvPr/>
          </p:nvSpPr>
          <p:spPr>
            <a:xfrm>
              <a:off x="2839453" y="2182702"/>
              <a:ext cx="1155031" cy="416119"/>
            </a:xfrm>
            <a:custGeom>
              <a:avLst/>
              <a:gdLst>
                <a:gd name="connsiteX0" fmla="*/ 0 w 1155031"/>
                <a:gd name="connsiteY0" fmla="*/ 416119 h 416119"/>
                <a:gd name="connsiteX1" fmla="*/ 240631 w 1155031"/>
                <a:gd name="connsiteY1" fmla="*/ 396869 h 416119"/>
                <a:gd name="connsiteX2" fmla="*/ 471638 w 1155031"/>
                <a:gd name="connsiteY2" fmla="*/ 387243 h 416119"/>
                <a:gd name="connsiteX3" fmla="*/ 558265 w 1155031"/>
                <a:gd name="connsiteY3" fmla="*/ 242864 h 416119"/>
                <a:gd name="connsiteX4" fmla="*/ 577515 w 1155031"/>
                <a:gd name="connsiteY4" fmla="*/ 127361 h 416119"/>
                <a:gd name="connsiteX5" fmla="*/ 596766 w 1155031"/>
                <a:gd name="connsiteY5" fmla="*/ 59984 h 416119"/>
                <a:gd name="connsiteX6" fmla="*/ 741145 w 1155031"/>
                <a:gd name="connsiteY6" fmla="*/ 2233 h 416119"/>
                <a:gd name="connsiteX7" fmla="*/ 962526 w 1155031"/>
                <a:gd name="connsiteY7" fmla="*/ 11858 h 416119"/>
                <a:gd name="connsiteX8" fmla="*/ 1155031 w 1155031"/>
                <a:gd name="connsiteY8" fmla="*/ 11858 h 41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5031" h="416119">
                  <a:moveTo>
                    <a:pt x="0" y="416119"/>
                  </a:moveTo>
                  <a:lnTo>
                    <a:pt x="240631" y="396869"/>
                  </a:lnTo>
                  <a:cubicBezTo>
                    <a:pt x="319237" y="392056"/>
                    <a:pt x="418699" y="412910"/>
                    <a:pt x="471638" y="387243"/>
                  </a:cubicBezTo>
                  <a:cubicBezTo>
                    <a:pt x="524577" y="361575"/>
                    <a:pt x="540619" y="286178"/>
                    <a:pt x="558265" y="242864"/>
                  </a:cubicBezTo>
                  <a:cubicBezTo>
                    <a:pt x="575911" y="199550"/>
                    <a:pt x="571098" y="157841"/>
                    <a:pt x="577515" y="127361"/>
                  </a:cubicBezTo>
                  <a:cubicBezTo>
                    <a:pt x="583932" y="96881"/>
                    <a:pt x="569494" y="80839"/>
                    <a:pt x="596766" y="59984"/>
                  </a:cubicBezTo>
                  <a:cubicBezTo>
                    <a:pt x="624038" y="39129"/>
                    <a:pt x="680185" y="10254"/>
                    <a:pt x="741145" y="2233"/>
                  </a:cubicBezTo>
                  <a:cubicBezTo>
                    <a:pt x="802105" y="-5788"/>
                    <a:pt x="893545" y="10254"/>
                    <a:pt x="962526" y="11858"/>
                  </a:cubicBezTo>
                  <a:cubicBezTo>
                    <a:pt x="1031507" y="13462"/>
                    <a:pt x="1093269" y="12660"/>
                    <a:pt x="1155031" y="11858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2" name="Ελεύθερη σχεδίαση 31"/>
            <p:cNvSpPr/>
            <p:nvPr/>
          </p:nvSpPr>
          <p:spPr>
            <a:xfrm>
              <a:off x="2926080" y="2695074"/>
              <a:ext cx="1049154" cy="532535"/>
            </a:xfrm>
            <a:custGeom>
              <a:avLst/>
              <a:gdLst>
                <a:gd name="connsiteX0" fmla="*/ 0 w 1049154"/>
                <a:gd name="connsiteY0" fmla="*/ 0 h 532535"/>
                <a:gd name="connsiteX1" fmla="*/ 346509 w 1049154"/>
                <a:gd name="connsiteY1" fmla="*/ 19250 h 532535"/>
                <a:gd name="connsiteX2" fmla="*/ 481263 w 1049154"/>
                <a:gd name="connsiteY2" fmla="*/ 19250 h 532535"/>
                <a:gd name="connsiteX3" fmla="*/ 616017 w 1049154"/>
                <a:gd name="connsiteY3" fmla="*/ 86627 h 532535"/>
                <a:gd name="connsiteX4" fmla="*/ 654518 w 1049154"/>
                <a:gd name="connsiteY4" fmla="*/ 346509 h 532535"/>
                <a:gd name="connsiteX5" fmla="*/ 693019 w 1049154"/>
                <a:gd name="connsiteY5" fmla="*/ 471638 h 532535"/>
                <a:gd name="connsiteX6" fmla="*/ 952901 w 1049154"/>
                <a:gd name="connsiteY6" fmla="*/ 529389 h 532535"/>
                <a:gd name="connsiteX7" fmla="*/ 1049154 w 1049154"/>
                <a:gd name="connsiteY7" fmla="*/ 519764 h 53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9154" h="532535">
                  <a:moveTo>
                    <a:pt x="0" y="0"/>
                  </a:moveTo>
                  <a:lnTo>
                    <a:pt x="346509" y="19250"/>
                  </a:lnTo>
                  <a:cubicBezTo>
                    <a:pt x="426719" y="22458"/>
                    <a:pt x="436345" y="8021"/>
                    <a:pt x="481263" y="19250"/>
                  </a:cubicBezTo>
                  <a:cubicBezTo>
                    <a:pt x="526181" y="30479"/>
                    <a:pt x="587141" y="32084"/>
                    <a:pt x="616017" y="86627"/>
                  </a:cubicBezTo>
                  <a:cubicBezTo>
                    <a:pt x="644893" y="141170"/>
                    <a:pt x="641684" y="282341"/>
                    <a:pt x="654518" y="346509"/>
                  </a:cubicBezTo>
                  <a:cubicBezTo>
                    <a:pt x="667352" y="410677"/>
                    <a:pt x="643289" y="441158"/>
                    <a:pt x="693019" y="471638"/>
                  </a:cubicBezTo>
                  <a:cubicBezTo>
                    <a:pt x="742750" y="502118"/>
                    <a:pt x="893545" y="521368"/>
                    <a:pt x="952901" y="529389"/>
                  </a:cubicBezTo>
                  <a:cubicBezTo>
                    <a:pt x="1012257" y="537410"/>
                    <a:pt x="1030705" y="528587"/>
                    <a:pt x="1049154" y="51976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3" name="Ελεύθερη σχεδίαση 32"/>
            <p:cNvSpPr/>
            <p:nvPr/>
          </p:nvSpPr>
          <p:spPr>
            <a:xfrm>
              <a:off x="2893512" y="2840615"/>
              <a:ext cx="1052187" cy="1407929"/>
            </a:xfrm>
            <a:custGeom>
              <a:avLst/>
              <a:gdLst>
                <a:gd name="connsiteX0" fmla="*/ 0 w 1052187"/>
                <a:gd name="connsiteY0" fmla="*/ 2793 h 1407929"/>
                <a:gd name="connsiteX1" fmla="*/ 187891 w 1052187"/>
                <a:gd name="connsiteY1" fmla="*/ 15319 h 1407929"/>
                <a:gd name="connsiteX2" fmla="*/ 300625 w 1052187"/>
                <a:gd name="connsiteY2" fmla="*/ 15319 h 1407929"/>
                <a:gd name="connsiteX3" fmla="*/ 438411 w 1052187"/>
                <a:gd name="connsiteY3" fmla="*/ 228262 h 1407929"/>
                <a:gd name="connsiteX4" fmla="*/ 513567 w 1052187"/>
                <a:gd name="connsiteY4" fmla="*/ 641621 h 1407929"/>
                <a:gd name="connsiteX5" fmla="*/ 563672 w 1052187"/>
                <a:gd name="connsiteY5" fmla="*/ 1029927 h 1407929"/>
                <a:gd name="connsiteX6" fmla="*/ 688932 w 1052187"/>
                <a:gd name="connsiteY6" fmla="*/ 1330552 h 1407929"/>
                <a:gd name="connsiteX7" fmla="*/ 951978 w 1052187"/>
                <a:gd name="connsiteY7" fmla="*/ 1405708 h 1407929"/>
                <a:gd name="connsiteX8" fmla="*/ 1052187 w 1052187"/>
                <a:gd name="connsiteY8" fmla="*/ 1380656 h 140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2187" h="1407929">
                  <a:moveTo>
                    <a:pt x="0" y="2793"/>
                  </a:moveTo>
                  <a:lnTo>
                    <a:pt x="187891" y="15319"/>
                  </a:lnTo>
                  <a:cubicBezTo>
                    <a:pt x="237995" y="17407"/>
                    <a:pt x="258872" y="-20172"/>
                    <a:pt x="300625" y="15319"/>
                  </a:cubicBezTo>
                  <a:cubicBezTo>
                    <a:pt x="342378" y="50810"/>
                    <a:pt x="402921" y="123878"/>
                    <a:pt x="438411" y="228262"/>
                  </a:cubicBezTo>
                  <a:cubicBezTo>
                    <a:pt x="473901" y="332646"/>
                    <a:pt x="492690" y="508010"/>
                    <a:pt x="513567" y="641621"/>
                  </a:cubicBezTo>
                  <a:cubicBezTo>
                    <a:pt x="534444" y="775232"/>
                    <a:pt x="534445" y="915105"/>
                    <a:pt x="563672" y="1029927"/>
                  </a:cubicBezTo>
                  <a:cubicBezTo>
                    <a:pt x="592899" y="1144749"/>
                    <a:pt x="624214" y="1267922"/>
                    <a:pt x="688932" y="1330552"/>
                  </a:cubicBezTo>
                  <a:cubicBezTo>
                    <a:pt x="753650" y="1393182"/>
                    <a:pt x="891436" y="1397357"/>
                    <a:pt x="951978" y="1405708"/>
                  </a:cubicBezTo>
                  <a:cubicBezTo>
                    <a:pt x="1012521" y="1414059"/>
                    <a:pt x="1032354" y="1397357"/>
                    <a:pt x="1052187" y="138065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4" name="Ελεύθερη σχεδίαση 33"/>
            <p:cNvSpPr/>
            <p:nvPr/>
          </p:nvSpPr>
          <p:spPr>
            <a:xfrm>
              <a:off x="4396636" y="1678488"/>
              <a:ext cx="1064712" cy="443145"/>
            </a:xfrm>
            <a:custGeom>
              <a:avLst/>
              <a:gdLst>
                <a:gd name="connsiteX0" fmla="*/ 0 w 1064712"/>
                <a:gd name="connsiteY0" fmla="*/ 438411 h 443145"/>
                <a:gd name="connsiteX1" fmla="*/ 162838 w 1064712"/>
                <a:gd name="connsiteY1" fmla="*/ 413359 h 443145"/>
                <a:gd name="connsiteX2" fmla="*/ 237994 w 1064712"/>
                <a:gd name="connsiteY2" fmla="*/ 212942 h 443145"/>
                <a:gd name="connsiteX3" fmla="*/ 263046 w 1064712"/>
                <a:gd name="connsiteY3" fmla="*/ 112734 h 443145"/>
                <a:gd name="connsiteX4" fmla="*/ 363254 w 1064712"/>
                <a:gd name="connsiteY4" fmla="*/ 25052 h 443145"/>
                <a:gd name="connsiteX5" fmla="*/ 701457 w 1064712"/>
                <a:gd name="connsiteY5" fmla="*/ 0 h 443145"/>
                <a:gd name="connsiteX6" fmla="*/ 1064712 w 1064712"/>
                <a:gd name="connsiteY6" fmla="*/ 25052 h 44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4712" h="443145">
                  <a:moveTo>
                    <a:pt x="0" y="438411"/>
                  </a:moveTo>
                  <a:cubicBezTo>
                    <a:pt x="61586" y="444674"/>
                    <a:pt x="123172" y="450937"/>
                    <a:pt x="162838" y="413359"/>
                  </a:cubicBezTo>
                  <a:cubicBezTo>
                    <a:pt x="202504" y="375781"/>
                    <a:pt x="221293" y="263046"/>
                    <a:pt x="237994" y="212942"/>
                  </a:cubicBezTo>
                  <a:cubicBezTo>
                    <a:pt x="254695" y="162838"/>
                    <a:pt x="242169" y="144049"/>
                    <a:pt x="263046" y="112734"/>
                  </a:cubicBezTo>
                  <a:cubicBezTo>
                    <a:pt x="283923" y="81419"/>
                    <a:pt x="290186" y="43841"/>
                    <a:pt x="363254" y="25052"/>
                  </a:cubicBezTo>
                  <a:cubicBezTo>
                    <a:pt x="436322" y="6263"/>
                    <a:pt x="584547" y="0"/>
                    <a:pt x="701457" y="0"/>
                  </a:cubicBezTo>
                  <a:cubicBezTo>
                    <a:pt x="818367" y="0"/>
                    <a:pt x="941539" y="12526"/>
                    <a:pt x="1064712" y="25052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5" name="Ελεύθερη σχεδίαση 34"/>
            <p:cNvSpPr/>
            <p:nvPr/>
          </p:nvSpPr>
          <p:spPr>
            <a:xfrm>
              <a:off x="4421688" y="2267211"/>
              <a:ext cx="1052186" cy="464390"/>
            </a:xfrm>
            <a:custGeom>
              <a:avLst/>
              <a:gdLst>
                <a:gd name="connsiteX0" fmla="*/ 0 w 1052186"/>
                <a:gd name="connsiteY0" fmla="*/ 0 h 464390"/>
                <a:gd name="connsiteX1" fmla="*/ 137786 w 1052186"/>
                <a:gd name="connsiteY1" fmla="*/ 37578 h 464390"/>
                <a:gd name="connsiteX2" fmla="*/ 212942 w 1052186"/>
                <a:gd name="connsiteY2" fmla="*/ 137786 h 464390"/>
                <a:gd name="connsiteX3" fmla="*/ 212942 w 1052186"/>
                <a:gd name="connsiteY3" fmla="*/ 263047 h 464390"/>
                <a:gd name="connsiteX4" fmla="*/ 263046 w 1052186"/>
                <a:gd name="connsiteY4" fmla="*/ 438411 h 464390"/>
                <a:gd name="connsiteX5" fmla="*/ 563671 w 1052186"/>
                <a:gd name="connsiteY5" fmla="*/ 463463 h 464390"/>
                <a:gd name="connsiteX6" fmla="*/ 889348 w 1052186"/>
                <a:gd name="connsiteY6" fmla="*/ 438411 h 464390"/>
                <a:gd name="connsiteX7" fmla="*/ 1052186 w 1052186"/>
                <a:gd name="connsiteY7" fmla="*/ 438411 h 46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2186" h="464390">
                  <a:moveTo>
                    <a:pt x="0" y="0"/>
                  </a:moveTo>
                  <a:cubicBezTo>
                    <a:pt x="51148" y="7307"/>
                    <a:pt x="102296" y="14614"/>
                    <a:pt x="137786" y="37578"/>
                  </a:cubicBezTo>
                  <a:cubicBezTo>
                    <a:pt x="173276" y="60542"/>
                    <a:pt x="200416" y="100208"/>
                    <a:pt x="212942" y="137786"/>
                  </a:cubicBezTo>
                  <a:cubicBezTo>
                    <a:pt x="225468" y="175364"/>
                    <a:pt x="204591" y="212943"/>
                    <a:pt x="212942" y="263047"/>
                  </a:cubicBezTo>
                  <a:cubicBezTo>
                    <a:pt x="221293" y="313151"/>
                    <a:pt x="204591" y="405008"/>
                    <a:pt x="263046" y="438411"/>
                  </a:cubicBezTo>
                  <a:cubicBezTo>
                    <a:pt x="321501" y="471814"/>
                    <a:pt x="459287" y="463463"/>
                    <a:pt x="563671" y="463463"/>
                  </a:cubicBezTo>
                  <a:cubicBezTo>
                    <a:pt x="668055" y="463463"/>
                    <a:pt x="807929" y="442586"/>
                    <a:pt x="889348" y="438411"/>
                  </a:cubicBezTo>
                  <a:cubicBezTo>
                    <a:pt x="970767" y="434236"/>
                    <a:pt x="1011476" y="436323"/>
                    <a:pt x="1052186" y="43841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6" name="Ελεύθερη σχεδίαση 35"/>
            <p:cNvSpPr/>
            <p:nvPr/>
          </p:nvSpPr>
          <p:spPr>
            <a:xfrm>
              <a:off x="4421688" y="3743164"/>
              <a:ext cx="1039660" cy="445020"/>
            </a:xfrm>
            <a:custGeom>
              <a:avLst/>
              <a:gdLst>
                <a:gd name="connsiteX0" fmla="*/ 0 w 1039660"/>
                <a:gd name="connsiteY0" fmla="*/ 440529 h 445020"/>
                <a:gd name="connsiteX1" fmla="*/ 100208 w 1039660"/>
                <a:gd name="connsiteY1" fmla="*/ 428003 h 445020"/>
                <a:gd name="connsiteX2" fmla="*/ 175364 w 1039660"/>
                <a:gd name="connsiteY2" fmla="*/ 302743 h 445020"/>
                <a:gd name="connsiteX3" fmla="*/ 175364 w 1039660"/>
                <a:gd name="connsiteY3" fmla="*/ 190009 h 445020"/>
                <a:gd name="connsiteX4" fmla="*/ 237994 w 1039660"/>
                <a:gd name="connsiteY4" fmla="*/ 89800 h 445020"/>
                <a:gd name="connsiteX5" fmla="*/ 438411 w 1039660"/>
                <a:gd name="connsiteY5" fmla="*/ 2118 h 445020"/>
                <a:gd name="connsiteX6" fmla="*/ 651353 w 1039660"/>
                <a:gd name="connsiteY6" fmla="*/ 27170 h 445020"/>
                <a:gd name="connsiteX7" fmla="*/ 939452 w 1039660"/>
                <a:gd name="connsiteY7" fmla="*/ 27170 h 445020"/>
                <a:gd name="connsiteX8" fmla="*/ 1039660 w 1039660"/>
                <a:gd name="connsiteY8" fmla="*/ 14644 h 44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9660" h="445020">
                  <a:moveTo>
                    <a:pt x="0" y="440529"/>
                  </a:moveTo>
                  <a:cubicBezTo>
                    <a:pt x="35490" y="445748"/>
                    <a:pt x="70981" y="450967"/>
                    <a:pt x="100208" y="428003"/>
                  </a:cubicBezTo>
                  <a:cubicBezTo>
                    <a:pt x="129435" y="405039"/>
                    <a:pt x="162838" y="342409"/>
                    <a:pt x="175364" y="302743"/>
                  </a:cubicBezTo>
                  <a:cubicBezTo>
                    <a:pt x="187890" y="263077"/>
                    <a:pt x="164926" y="225499"/>
                    <a:pt x="175364" y="190009"/>
                  </a:cubicBezTo>
                  <a:cubicBezTo>
                    <a:pt x="185802" y="154519"/>
                    <a:pt x="194153" y="121115"/>
                    <a:pt x="237994" y="89800"/>
                  </a:cubicBezTo>
                  <a:cubicBezTo>
                    <a:pt x="281835" y="58485"/>
                    <a:pt x="369518" y="12556"/>
                    <a:pt x="438411" y="2118"/>
                  </a:cubicBezTo>
                  <a:cubicBezTo>
                    <a:pt x="507304" y="-8320"/>
                    <a:pt x="567846" y="22995"/>
                    <a:pt x="651353" y="27170"/>
                  </a:cubicBezTo>
                  <a:cubicBezTo>
                    <a:pt x="734860" y="31345"/>
                    <a:pt x="874734" y="29258"/>
                    <a:pt x="939452" y="27170"/>
                  </a:cubicBezTo>
                  <a:cubicBezTo>
                    <a:pt x="1004170" y="25082"/>
                    <a:pt x="1021915" y="19863"/>
                    <a:pt x="1039660" y="1464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7" name="Ελεύθερη σχεδίαση 36"/>
            <p:cNvSpPr/>
            <p:nvPr/>
          </p:nvSpPr>
          <p:spPr>
            <a:xfrm>
              <a:off x="4434214" y="4308953"/>
              <a:ext cx="1039660" cy="478016"/>
            </a:xfrm>
            <a:custGeom>
              <a:avLst/>
              <a:gdLst>
                <a:gd name="connsiteX0" fmla="*/ 0 w 1039660"/>
                <a:gd name="connsiteY0" fmla="*/ 0 h 478016"/>
                <a:gd name="connsiteX1" fmla="*/ 87682 w 1039660"/>
                <a:gd name="connsiteY1" fmla="*/ 37579 h 478016"/>
                <a:gd name="connsiteX2" fmla="*/ 187890 w 1039660"/>
                <a:gd name="connsiteY2" fmla="*/ 175365 h 478016"/>
                <a:gd name="connsiteX3" fmla="*/ 200416 w 1039660"/>
                <a:gd name="connsiteY3" fmla="*/ 325677 h 478016"/>
                <a:gd name="connsiteX4" fmla="*/ 237994 w 1039660"/>
                <a:gd name="connsiteY4" fmla="*/ 425885 h 478016"/>
                <a:gd name="connsiteX5" fmla="*/ 450937 w 1039660"/>
                <a:gd name="connsiteY5" fmla="*/ 475989 h 478016"/>
                <a:gd name="connsiteX6" fmla="*/ 1039660 w 1039660"/>
                <a:gd name="connsiteY6" fmla="*/ 463463 h 47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9660" h="478016">
                  <a:moveTo>
                    <a:pt x="0" y="0"/>
                  </a:moveTo>
                  <a:cubicBezTo>
                    <a:pt x="28183" y="4176"/>
                    <a:pt x="56367" y="8352"/>
                    <a:pt x="87682" y="37579"/>
                  </a:cubicBezTo>
                  <a:cubicBezTo>
                    <a:pt x="118997" y="66806"/>
                    <a:pt x="169101" y="127349"/>
                    <a:pt x="187890" y="175365"/>
                  </a:cubicBezTo>
                  <a:cubicBezTo>
                    <a:pt x="206679" y="223381"/>
                    <a:pt x="192065" y="283924"/>
                    <a:pt x="200416" y="325677"/>
                  </a:cubicBezTo>
                  <a:cubicBezTo>
                    <a:pt x="208767" y="367430"/>
                    <a:pt x="196241" y="400833"/>
                    <a:pt x="237994" y="425885"/>
                  </a:cubicBezTo>
                  <a:cubicBezTo>
                    <a:pt x="279747" y="450937"/>
                    <a:pt x="317326" y="469726"/>
                    <a:pt x="450937" y="475989"/>
                  </a:cubicBezTo>
                  <a:cubicBezTo>
                    <a:pt x="584548" y="482252"/>
                    <a:pt x="812104" y="472857"/>
                    <a:pt x="1039660" y="463463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00192" y="1462802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&lt;relop,55&gt;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67392" y="2000415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&lt;relop,53&gt;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00192" y="2509561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&lt;relop,57&gt;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96291" y="3018707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&lt;relop,56&gt;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93668" y="3499963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&lt;relop,58&gt;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75485" y="4498328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&lt;relop,54&gt;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37768" y="2356620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other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18832" y="4463243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other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50657" y="3565564"/>
              <a:ext cx="429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&gt;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16467" y="1814944"/>
              <a:ext cx="429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&lt;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68152" y="1350617"/>
              <a:ext cx="429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=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76056" y="1849985"/>
              <a:ext cx="429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&gt;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04933" y="2289455"/>
              <a:ext cx="837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αρχή</a:t>
              </a:r>
              <a:endParaRPr lang="en-US" sz="200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27884" y="2562107"/>
              <a:ext cx="429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=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50118" y="3409013"/>
              <a:ext cx="429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=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36903" y="2553796"/>
              <a:ext cx="389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n-US" sz="200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75945" y="2022557"/>
              <a:ext cx="389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sz="200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59627" y="1512462"/>
              <a:ext cx="389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sz="200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75905" y="2033067"/>
              <a:ext cx="389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n-US" sz="200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66988" y="2502213"/>
              <a:ext cx="389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5</a:t>
              </a:r>
              <a:endParaRPr lang="en-US" sz="200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57305" y="3071493"/>
              <a:ext cx="389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6</a:t>
              </a:r>
              <a:endParaRPr lang="en-US" sz="200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47396" y="4053108"/>
              <a:ext cx="389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7</a:t>
              </a:r>
              <a:endParaRPr lang="en-US" sz="200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59627" y="3544579"/>
              <a:ext cx="389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8</a:t>
              </a:r>
              <a:endParaRPr lang="en-US" sz="200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558558" y="4557165"/>
              <a:ext cx="389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9</a:t>
              </a:r>
              <a:endParaRPr lang="en-US" sz="2000" dirty="0" smtClean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62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 τον Διάγραμμα Μετάβασης σε Πίνακα Μετάβασης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Ομάδα 30"/>
          <p:cNvGrpSpPr/>
          <p:nvPr/>
        </p:nvGrpSpPr>
        <p:grpSpPr>
          <a:xfrm>
            <a:off x="1763688" y="1700808"/>
            <a:ext cx="5679633" cy="1629131"/>
            <a:chOff x="1763688" y="2564904"/>
            <a:chExt cx="5679633" cy="1629131"/>
          </a:xfrm>
        </p:grpSpPr>
        <p:grpSp>
          <p:nvGrpSpPr>
            <p:cNvPr id="6" name="Ομάδα 25"/>
            <p:cNvGrpSpPr/>
            <p:nvPr/>
          </p:nvGrpSpPr>
          <p:grpSpPr>
            <a:xfrm>
              <a:off x="1763688" y="2564904"/>
              <a:ext cx="5679633" cy="1629131"/>
              <a:chOff x="1763688" y="2564904"/>
              <a:chExt cx="5679633" cy="1629131"/>
            </a:xfrm>
          </p:grpSpPr>
          <p:sp>
            <p:nvSpPr>
              <p:cNvPr id="7" name="Έλλειψη 6"/>
              <p:cNvSpPr/>
              <p:nvPr/>
            </p:nvSpPr>
            <p:spPr>
              <a:xfrm>
                <a:off x="2411760" y="2789780"/>
                <a:ext cx="504056" cy="50405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Έλλειψη 7"/>
              <p:cNvSpPr/>
              <p:nvPr/>
            </p:nvSpPr>
            <p:spPr>
              <a:xfrm>
                <a:off x="3599892" y="2789780"/>
                <a:ext cx="504056" cy="50405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Έλλειψη 8"/>
              <p:cNvSpPr/>
              <p:nvPr/>
            </p:nvSpPr>
            <p:spPr>
              <a:xfrm>
                <a:off x="4752020" y="2789780"/>
                <a:ext cx="504056" cy="50405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Έλλειψη 9"/>
              <p:cNvSpPr/>
              <p:nvPr/>
            </p:nvSpPr>
            <p:spPr>
              <a:xfrm>
                <a:off x="4752020" y="3685231"/>
                <a:ext cx="504056" cy="50405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Έλλειψη 10"/>
              <p:cNvSpPr/>
              <p:nvPr/>
            </p:nvSpPr>
            <p:spPr>
              <a:xfrm>
                <a:off x="4869894" y="2880903"/>
                <a:ext cx="295799" cy="31278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Έλλειψη 11"/>
              <p:cNvSpPr/>
              <p:nvPr/>
            </p:nvSpPr>
            <p:spPr>
              <a:xfrm>
                <a:off x="4856148" y="3764015"/>
                <a:ext cx="295799" cy="31278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Ευθύγραμμο βέλος σύνδεσης 13"/>
              <p:cNvCxnSpPr/>
              <p:nvPr/>
            </p:nvCxnSpPr>
            <p:spPr>
              <a:xfrm>
                <a:off x="1763688" y="3037295"/>
                <a:ext cx="648072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Ευθύγραμμο βέλος σύνδεσης 14"/>
              <p:cNvCxnSpPr/>
              <p:nvPr/>
            </p:nvCxnSpPr>
            <p:spPr>
              <a:xfrm>
                <a:off x="2915816" y="3037295"/>
                <a:ext cx="648072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Ευθύγραμμο βέλος σύνδεσης 15"/>
              <p:cNvCxnSpPr/>
              <p:nvPr/>
            </p:nvCxnSpPr>
            <p:spPr>
              <a:xfrm>
                <a:off x="4120264" y="3050653"/>
                <a:ext cx="648072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Ελεύθερη σχεδίαση 17"/>
              <p:cNvSpPr/>
              <p:nvPr/>
            </p:nvSpPr>
            <p:spPr>
              <a:xfrm>
                <a:off x="3830855" y="3291840"/>
                <a:ext cx="895149" cy="654518"/>
              </a:xfrm>
              <a:custGeom>
                <a:avLst/>
                <a:gdLst>
                  <a:gd name="connsiteX0" fmla="*/ 0 w 895149"/>
                  <a:gd name="connsiteY0" fmla="*/ 0 h 654518"/>
                  <a:gd name="connsiteX1" fmla="*/ 57751 w 895149"/>
                  <a:gd name="connsiteY1" fmla="*/ 211756 h 654518"/>
                  <a:gd name="connsiteX2" fmla="*/ 269507 w 895149"/>
                  <a:gd name="connsiteY2" fmla="*/ 433137 h 654518"/>
                  <a:gd name="connsiteX3" fmla="*/ 529389 w 895149"/>
                  <a:gd name="connsiteY3" fmla="*/ 567891 h 654518"/>
                  <a:gd name="connsiteX4" fmla="*/ 741145 w 895149"/>
                  <a:gd name="connsiteY4" fmla="*/ 606392 h 654518"/>
                  <a:gd name="connsiteX5" fmla="*/ 895149 w 895149"/>
                  <a:gd name="connsiteY5" fmla="*/ 654518 h 65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5149" h="654518">
                    <a:moveTo>
                      <a:pt x="0" y="0"/>
                    </a:moveTo>
                    <a:cubicBezTo>
                      <a:pt x="6416" y="69783"/>
                      <a:pt x="12833" y="139567"/>
                      <a:pt x="57751" y="211756"/>
                    </a:cubicBezTo>
                    <a:cubicBezTo>
                      <a:pt x="102669" y="283946"/>
                      <a:pt x="190901" y="373781"/>
                      <a:pt x="269507" y="433137"/>
                    </a:cubicBezTo>
                    <a:cubicBezTo>
                      <a:pt x="348113" y="492493"/>
                      <a:pt x="450783" y="539015"/>
                      <a:pt x="529389" y="567891"/>
                    </a:cubicBezTo>
                    <a:cubicBezTo>
                      <a:pt x="607995" y="596767"/>
                      <a:pt x="680185" y="591954"/>
                      <a:pt x="741145" y="606392"/>
                    </a:cubicBezTo>
                    <a:cubicBezTo>
                      <a:pt x="802105" y="620830"/>
                      <a:pt x="848627" y="637674"/>
                      <a:pt x="895149" y="65451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2350361">
                <a:off x="3549153" y="3793925"/>
                <a:ext cx="86628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other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87824" y="2564904"/>
                <a:ext cx="33869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&gt;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211960" y="2564904"/>
                <a:ext cx="33869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=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233325" y="2832969"/>
                <a:ext cx="21842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Return (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Calibri"/>
                  </a:rPr>
                  <a:t>relop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, LE)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59032" y="3720353"/>
                <a:ext cx="21842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Return (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Calibri"/>
                  </a:rPr>
                  <a:t>relop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, GT)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508452" y="2862854"/>
              <a:ext cx="338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Α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86923" y="2836443"/>
              <a:ext cx="338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Β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70205" y="2832969"/>
              <a:ext cx="338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D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48444" y="3720353"/>
              <a:ext cx="338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33" name="32 - Πίνακας"/>
          <p:cNvGraphicFramePr>
            <a:graphicFrameLocks noGrp="1"/>
          </p:cNvGraphicFramePr>
          <p:nvPr/>
        </p:nvGraphicFramePr>
        <p:xfrm>
          <a:off x="1475656" y="3789040"/>
          <a:ext cx="6552728" cy="21234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38182"/>
                <a:gridCol w="1638182"/>
                <a:gridCol w="1404156"/>
                <a:gridCol w="1872208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&gt;</a:t>
                      </a:r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=</a:t>
                      </a:r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Delimiter</a:t>
                      </a:r>
                      <a:r>
                        <a:rPr lang="el-GR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 other</a:t>
                      </a:r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Α</a:t>
                      </a:r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Β</a:t>
                      </a:r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</a:t>
                      </a:r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Return (</a:t>
                      </a:r>
                      <a:r>
                        <a:rPr lang="en-US" sz="1800" dirty="0" err="1" smtClean="0">
                          <a:latin typeface="+mn-lt"/>
                        </a:rPr>
                        <a:t>relop</a:t>
                      </a:r>
                      <a:r>
                        <a:rPr lang="en-US" sz="1800" dirty="0" smtClean="0">
                          <a:latin typeface="+mn-lt"/>
                        </a:rPr>
                        <a:t>, LE)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</a:t>
                      </a:r>
                      <a:endParaRPr lang="el-G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Return (</a:t>
                      </a:r>
                      <a:r>
                        <a:rPr lang="en-US" sz="1800" dirty="0" err="1" smtClean="0">
                          <a:latin typeface="+mn-lt"/>
                        </a:rPr>
                        <a:t>relop</a:t>
                      </a:r>
                      <a:r>
                        <a:rPr lang="en-US" sz="1800" dirty="0" smtClean="0">
                          <a:latin typeface="+mn-lt"/>
                        </a:rPr>
                        <a:t>, GT)</a:t>
                      </a:r>
                      <a:endParaRPr lang="el-GR" sz="18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102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Προσομοίωση  λειτουργίας ΔΜ με χρήση ΠΜ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Αλγόριθμος </a:t>
            </a:r>
            <a:r>
              <a:rPr lang="el-GR" sz="2400" b="1" dirty="0" smtClean="0"/>
              <a:t>προσομοίωσης</a:t>
            </a:r>
            <a:endParaRPr lang="el-GR" sz="2400" b="1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Είσοδος:</a:t>
            </a:r>
            <a:r>
              <a:rPr lang="el-GR" sz="2400" dirty="0"/>
              <a:t> Μία συμβολοσειρά εισόδου, ένας πίνακας </a:t>
            </a:r>
            <a:r>
              <a:rPr lang="el-GR" sz="2400" dirty="0" smtClean="0"/>
              <a:t>μετάβασης </a:t>
            </a:r>
            <a:r>
              <a:rPr lang="el-GR" sz="2400" dirty="0"/>
              <a:t>Τ και ένας πίνακας </a:t>
            </a:r>
            <a:r>
              <a:rPr lang="el-GR" sz="2400" dirty="0" smtClean="0"/>
              <a:t>ΚΑ λογικών τιμών, </a:t>
            </a:r>
            <a:r>
              <a:rPr lang="el-GR" sz="2400" dirty="0"/>
              <a:t>που δηλώνουν τις καταλήξεις του </a:t>
            </a:r>
            <a:r>
              <a:rPr lang="el-GR" sz="2400" dirty="0" smtClean="0"/>
              <a:t>διαγράμματος μετάβασης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Έξοδος:</a:t>
            </a:r>
            <a:r>
              <a:rPr lang="el-GR" sz="2400" dirty="0"/>
              <a:t> Το αν η συμβολοσειρά εισόδου ανήκει στη γλώσσα </a:t>
            </a:r>
            <a:r>
              <a:rPr lang="el-GR" sz="2400" dirty="0" smtClean="0"/>
              <a:t>ή όχι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7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Αλγόριθμος υλοποίηση ΔΜ με χρήση ΠΜ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196752"/>
            <a:ext cx="8388424" cy="566124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3400" b="1" dirty="0"/>
              <a:t>Περιγραφή: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3400" dirty="0"/>
              <a:t>κατάσταση:= «αρχή»;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3400" dirty="0" err="1"/>
              <a:t>ch</a:t>
            </a:r>
            <a:r>
              <a:rPr lang="el-GR" sz="3400" dirty="0"/>
              <a:t>:= ο επόμενος χαρακτήρας εισόδου;</a:t>
            </a:r>
          </a:p>
          <a:p>
            <a:pPr marL="711200" indent="-711200">
              <a:spcBef>
                <a:spcPts val="1200"/>
              </a:spcBef>
              <a:buNone/>
            </a:pPr>
            <a:r>
              <a:rPr lang="el-GR" sz="3400" dirty="0" smtClean="0"/>
              <a:t>Όσο </a:t>
            </a:r>
            <a:r>
              <a:rPr lang="el-GR" sz="2800" dirty="0"/>
              <a:t>((όχι ΚΑ[κατάσταση]) </a:t>
            </a:r>
            <a:r>
              <a:rPr lang="el-GR" sz="3400" dirty="0" smtClean="0"/>
              <a:t>και</a:t>
            </a:r>
            <a:r>
              <a:rPr lang="el-GR" sz="2800" b="1" dirty="0" smtClean="0"/>
              <a:t> </a:t>
            </a:r>
            <a:r>
              <a:rPr lang="el-GR" sz="2800" dirty="0" smtClean="0"/>
              <a:t>                                                                    (</a:t>
            </a:r>
            <a:r>
              <a:rPr lang="el-GR" sz="2800" dirty="0"/>
              <a:t>όχι Τ[κατάσταση, </a:t>
            </a:r>
            <a:r>
              <a:rPr lang="el-GR" sz="2800" dirty="0" err="1"/>
              <a:t>ch</a:t>
            </a:r>
            <a:r>
              <a:rPr lang="el-GR" sz="2800" dirty="0"/>
              <a:t>] </a:t>
            </a:r>
            <a:r>
              <a:rPr lang="el-GR" sz="2800" dirty="0" smtClean="0"/>
              <a:t>κενό-κελί)) </a:t>
            </a:r>
            <a:r>
              <a:rPr lang="el-GR" sz="2800" dirty="0"/>
              <a:t>επανέλαβε</a:t>
            </a:r>
          </a:p>
          <a:p>
            <a:pPr marL="400050" lvl="1" indent="0">
              <a:buNone/>
            </a:pPr>
            <a:r>
              <a:rPr lang="el-GR" sz="3100" dirty="0" err="1" smtClean="0"/>
              <a:t>νέα_κατάσταση</a:t>
            </a:r>
            <a:r>
              <a:rPr lang="el-GR" sz="3100" dirty="0"/>
              <a:t>:= Τ[κατάσταση, </a:t>
            </a:r>
            <a:r>
              <a:rPr lang="el-GR" sz="3100" dirty="0" err="1"/>
              <a:t>ch</a:t>
            </a:r>
            <a:r>
              <a:rPr lang="el-GR" sz="3100" dirty="0"/>
              <a:t>];</a:t>
            </a:r>
          </a:p>
          <a:p>
            <a:pPr marL="400050" lvl="1" indent="0">
              <a:buNone/>
            </a:pPr>
            <a:r>
              <a:rPr lang="el-GR" sz="3100" dirty="0" err="1" smtClean="0"/>
              <a:t>ch</a:t>
            </a:r>
            <a:r>
              <a:rPr lang="el-GR" sz="3100" dirty="0"/>
              <a:t>:= ο επόμενος χαρακτήρας εισόδου;</a:t>
            </a:r>
          </a:p>
          <a:p>
            <a:pPr marL="400050" lvl="1" indent="0">
              <a:buNone/>
            </a:pPr>
            <a:r>
              <a:rPr lang="el-GR" sz="3100" dirty="0" smtClean="0"/>
              <a:t>κατάσταση</a:t>
            </a:r>
            <a:r>
              <a:rPr lang="el-GR" sz="3100" dirty="0"/>
              <a:t>:= </a:t>
            </a:r>
            <a:r>
              <a:rPr lang="el-GR" sz="3100" dirty="0" err="1"/>
              <a:t>νέα_κατάσταση</a:t>
            </a:r>
            <a:r>
              <a:rPr lang="el-GR" sz="3100" dirty="0"/>
              <a:t>;</a:t>
            </a:r>
          </a:p>
          <a:p>
            <a:pPr marL="0" indent="0">
              <a:buNone/>
            </a:pPr>
            <a:r>
              <a:rPr lang="el-GR" sz="3400" dirty="0"/>
              <a:t>Τέλος επανάληψης</a:t>
            </a:r>
          </a:p>
          <a:p>
            <a:pPr marL="0" indent="0">
              <a:buNone/>
            </a:pPr>
            <a:r>
              <a:rPr lang="el-GR" sz="3400" dirty="0"/>
              <a:t>αν </a:t>
            </a:r>
            <a:r>
              <a:rPr lang="el-GR" sz="2800" dirty="0"/>
              <a:t>(ΚΑ[κατάσταση]) </a:t>
            </a:r>
            <a:r>
              <a:rPr lang="el-GR" sz="3400" dirty="0"/>
              <a:t>τότε</a:t>
            </a:r>
          </a:p>
          <a:p>
            <a:pPr marL="400050" lvl="1" indent="0">
              <a:buNone/>
            </a:pPr>
            <a:r>
              <a:rPr lang="el-GR" sz="3100" dirty="0" smtClean="0"/>
              <a:t>συμβολοσειρά αποδεκτή</a:t>
            </a:r>
            <a:r>
              <a:rPr lang="el-GR" dirty="0" smtClean="0"/>
              <a:t>, αποστολή </a:t>
            </a:r>
            <a:r>
              <a:rPr lang="en-US" dirty="0" smtClean="0"/>
              <a:t>Token </a:t>
            </a:r>
            <a:r>
              <a:rPr lang="el-GR" dirty="0" smtClean="0"/>
              <a:t>σε ΣΑ;</a:t>
            </a:r>
            <a:endParaRPr lang="el-GR" dirty="0"/>
          </a:p>
          <a:p>
            <a:pPr marL="0" indent="0">
              <a:buNone/>
            </a:pPr>
            <a:r>
              <a:rPr lang="el-GR" sz="3400" dirty="0" smtClean="0"/>
              <a:t>αλλιώς</a:t>
            </a:r>
            <a:endParaRPr lang="el-GR" sz="3400" dirty="0"/>
          </a:p>
          <a:p>
            <a:pPr marL="400050" lvl="1" indent="0">
              <a:buNone/>
            </a:pPr>
            <a:r>
              <a:rPr lang="el-GR" sz="3100" dirty="0" smtClean="0"/>
              <a:t>συμβολοσειρά </a:t>
            </a:r>
            <a:r>
              <a:rPr lang="el-GR" sz="3100" dirty="0"/>
              <a:t>μη </a:t>
            </a:r>
            <a:r>
              <a:rPr lang="el-GR" sz="3100" dirty="0" smtClean="0"/>
              <a:t>αποδεκτή</a:t>
            </a:r>
            <a:r>
              <a:rPr lang="el-GR" dirty="0" smtClean="0"/>
              <a:t>, εμφάνιση σφάλματος, ΑΝΑΝΗΨΗ</a:t>
            </a:r>
            <a:r>
              <a:rPr lang="el-GR" sz="3100" dirty="0" smtClean="0"/>
              <a:t>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7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Αλγόριθμος </a:t>
            </a:r>
            <a:r>
              <a:rPr lang="el-GR" dirty="0"/>
              <a:t>υλοποίησης ΔΜ με χρήση </a:t>
            </a:r>
            <a:r>
              <a:rPr lang="el-GR" dirty="0" err="1">
                <a:solidFill>
                  <a:srgbClr val="820000"/>
                </a:solidFill>
              </a:rPr>
              <a:t>while</a:t>
            </a:r>
            <a:r>
              <a:rPr lang="el-GR" dirty="0"/>
              <a:t> εντολής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57200" y="1268413"/>
            <a:ext cx="7924800" cy="5284787"/>
            <a:chOff x="-3" y="-3"/>
            <a:chExt cx="3807" cy="1834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3801" cy="1828"/>
              <a:chOff x="0" y="0"/>
              <a:chExt cx="3801" cy="1828"/>
            </a:xfrm>
          </p:grpSpPr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3715" cy="1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indent="180975" eaLnBrk="0" hangingPunct="0"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procedure FSA1</a:t>
                </a:r>
                <a:endParaRPr lang="el-GR" b="1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l-GR" dirty="0">
                    <a:solidFill>
                      <a:prstClr val="black"/>
                    </a:solidFill>
                  </a:rPr>
                  <a:t>	</a:t>
                </a: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{declaration}</a:t>
                </a:r>
                <a:endParaRPr lang="el-GR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60000"/>
                  </a:lnSpc>
                </a:pP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begin</a:t>
                </a:r>
                <a:endParaRPr lang="el-GR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l-GR" dirty="0">
                    <a:solidFill>
                      <a:prstClr val="black"/>
                    </a:solidFill>
                  </a:rPr>
                  <a:t>	</a:t>
                </a: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{table </a:t>
                </a:r>
                <a:r>
                  <a:rPr lang="en-US" b="1" dirty="0">
                    <a:solidFill>
                      <a:srgbClr val="820000"/>
                    </a:solidFill>
                    <a:cs typeface="Arial" panose="020B0604020202020204" pitchFamily="34" charset="0"/>
                  </a:rPr>
                  <a:t>T</a:t>
                </a: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initialization};</a:t>
                </a:r>
                <a:endParaRPr lang="el-GR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state := start;</a:t>
                </a:r>
                <a:endParaRPr lang="el-GR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GetSymbol</a:t>
                </a: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;</a:t>
                </a:r>
                <a:endParaRPr lang="el-GR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b="1" dirty="0">
                    <a:solidFill>
                      <a:srgbClr val="820000"/>
                    </a:solidFill>
                    <a:cs typeface="Arial" panose="020B0604020202020204" pitchFamily="34" charset="0"/>
                  </a:rPr>
                  <a:t>while</a:t>
                </a: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(TRUE) do begin</a:t>
                </a:r>
                <a:endParaRPr lang="el-GR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	</a:t>
                </a:r>
                <a:r>
                  <a:rPr lang="en-US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next-state = </a:t>
                </a:r>
                <a:r>
                  <a:rPr lang="en-US" b="1" dirty="0">
                    <a:solidFill>
                      <a:prstClr val="black"/>
                    </a:solidFill>
                  </a:rPr>
                  <a:t>T [state, symbol];</a:t>
                </a:r>
                <a:endParaRPr lang="en-US" b="1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	</a:t>
                </a: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if (next-state=(ERROR) break;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		state = next-state;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	if (current-char  == EOF) break;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	</a:t>
                </a:r>
                <a:r>
                  <a:rPr lang="en-US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GetSymbol</a:t>
                </a: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;</a:t>
                </a:r>
                <a:endParaRPr lang="el-GR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b="1" dirty="0">
                    <a:solidFill>
                      <a:srgbClr val="820000"/>
                    </a:solidFill>
                    <a:cs typeface="Arial" panose="020B0604020202020204" pitchFamily="34" charset="0"/>
                  </a:rPr>
                  <a:t>end; (*while*)</a:t>
                </a:r>
                <a:endParaRPr lang="el-GR" b="1" dirty="0">
                  <a:solidFill>
                    <a:srgbClr val="82000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If (is-final-state(state)) 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	</a:t>
                </a:r>
                <a:r>
                  <a:rPr lang="en-US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… a valid token is </a:t>
                </a:r>
                <a:r>
                  <a:rPr lang="en-US" i="1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recognised</a:t>
                </a:r>
                <a:r>
                  <a:rPr lang="en-US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endParaRPr lang="el-GR" i="1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else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	lexical-error (current-char);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end.</a:t>
                </a:r>
                <a:endParaRPr lang="el-GR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01" cy="182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-3" y="-3"/>
              <a:ext cx="3807" cy="183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63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Αλγόριθμος υλοποίησης ΔΜ με χρήση                </a:t>
            </a:r>
            <a:r>
              <a:rPr lang="el-GR" sz="3600" dirty="0" err="1" smtClean="0">
                <a:solidFill>
                  <a:srgbClr val="820000"/>
                </a:solidFill>
              </a:rPr>
              <a:t>case</a:t>
            </a:r>
            <a:r>
              <a:rPr lang="el-GR" sz="3600" dirty="0" smtClean="0">
                <a:solidFill>
                  <a:srgbClr val="820000"/>
                </a:solidFill>
              </a:rPr>
              <a:t> </a:t>
            </a:r>
            <a:r>
              <a:rPr lang="el-GR" sz="3600" dirty="0"/>
              <a:t>εντολής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552" y="908720"/>
            <a:ext cx="7733289" cy="574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80975" eaLnBrk="0" hangingPunct="0"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procedure FSA2</a:t>
            </a:r>
            <a:endParaRPr lang="el-GR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{declaration}</a:t>
            </a:r>
            <a:endParaRPr lang="el-GR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begin</a:t>
            </a:r>
            <a:endParaRPr lang="el-GR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{table </a:t>
            </a:r>
            <a:r>
              <a:rPr lang="en-US" b="1" dirty="0">
                <a:solidFill>
                  <a:srgbClr val="820000"/>
                </a:solidFill>
                <a:latin typeface="Calibri"/>
                <a:cs typeface="Arial" panose="020B0604020202020204" pitchFamily="34" charset="0"/>
              </a:rPr>
              <a:t>T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initialization};</a:t>
            </a:r>
            <a:endParaRPr lang="el-GR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state := start;</a:t>
            </a:r>
            <a:endParaRPr lang="el-GR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GetSymbol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</a:t>
            </a:r>
            <a:endParaRPr lang="el-GR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820000"/>
                </a:solidFill>
                <a:latin typeface="Calibri"/>
                <a:cs typeface="Arial" panose="020B0604020202020204" pitchFamily="34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Symbol in Alphabet do begin</a:t>
            </a:r>
            <a:endParaRPr lang="el-GR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case state of</a:t>
            </a:r>
            <a:endParaRPr lang="el-GR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start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:</a:t>
            </a:r>
            <a:r>
              <a:rPr lang="el-GR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if symbol in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LegalStart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then 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next-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state ::= T [state, symbol]  else State:=”error”</a:t>
            </a:r>
            <a:endParaRPr lang="el-GR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1: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	if  symbol in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LegalOne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then  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next-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state ::= T [state, symbol]  else State:=”error”</a:t>
            </a:r>
            <a:endParaRPr lang="el-GR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2:</a:t>
            </a:r>
            <a:endParaRPr lang="el-GR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….</a:t>
            </a:r>
            <a:endParaRPr lang="el-GR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error: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	</a:t>
            </a:r>
            <a:r>
              <a:rPr lang="en-US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ErrorHandling</a:t>
            </a:r>
            <a:endParaRPr lang="el-GR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l-GR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end (*case*)</a:t>
            </a:r>
            <a:endParaRPr lang="el-GR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state = next-state;</a:t>
            </a:r>
            <a:endParaRPr lang="en-US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GetSymbol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</a:t>
            </a:r>
            <a:endParaRPr lang="el-GR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820000"/>
                </a:solidFill>
                <a:latin typeface="Calibri"/>
                <a:cs typeface="Arial" panose="020B0604020202020204" pitchFamily="34" charset="0"/>
              </a:rPr>
              <a:t>end; (*while*)</a:t>
            </a:r>
            <a:endParaRPr lang="el-GR" b="1" dirty="0">
              <a:solidFill>
                <a:srgbClr val="820000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accept:= state in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AcceptfinalStates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</a:t>
            </a:r>
            <a:endParaRPr lang="el-GR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end</a:t>
            </a:r>
            <a:r>
              <a:rPr lang="el-GR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8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Αλγόριθμος </a:t>
            </a:r>
            <a:r>
              <a:rPr lang="el-GR" sz="3600" dirty="0" smtClean="0"/>
              <a:t>αναγνώρισης </a:t>
            </a:r>
            <a:r>
              <a:rPr lang="el-GR" sz="3600" dirty="0"/>
              <a:t>των σχολίων της </a:t>
            </a:r>
            <a:r>
              <a:rPr lang="el-GR" sz="3600" dirty="0" err="1"/>
              <a:t>Pascal</a:t>
            </a:r>
            <a:r>
              <a:rPr lang="el-GR" sz="3600" dirty="0"/>
              <a:t> </a:t>
            </a:r>
            <a:r>
              <a:rPr lang="el-GR" sz="3600" dirty="0" smtClean="0"/>
              <a:t>με </a:t>
            </a:r>
            <a:r>
              <a:rPr lang="en-US" sz="3600" dirty="0" smtClean="0"/>
              <a:t>case</a:t>
            </a:r>
            <a:r>
              <a:rPr lang="el-GR" sz="3600" dirty="0" smtClean="0"/>
              <a:t> εντολή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96783" y="1412776"/>
            <a:ext cx="8153400" cy="5029200"/>
            <a:chOff x="-3" y="-3"/>
            <a:chExt cx="3807" cy="1988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0" y="0"/>
              <a:ext cx="3801" cy="1982"/>
              <a:chOff x="0" y="0"/>
              <a:chExt cx="3801" cy="1982"/>
            </a:xfrm>
          </p:grpSpPr>
          <p:sp>
            <p:nvSpPr>
              <p:cNvPr id="8" name="Rectangle 10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3715" cy="1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indent="180975" eaLnBrk="0" hangingPunct="0"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90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procedure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FSA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{declaration}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begin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state := start;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GetSymbol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;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while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Symbol in Alphabet or State not ::= exit </a:t>
                </a:r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do begin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	case 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state</a:t>
                </a:r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of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start:	if 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symbol = ‘(‘ or ‘{‘ </a:t>
                </a:r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then 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next-state ::= 1  </a:t>
                </a:r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else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next-state::=”error”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1:	if 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symbol = ‘(‘ </a:t>
                </a:r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then n</a:t>
                </a:r>
                <a:r>
                  <a:rPr lang="en-US" sz="1600" dirty="0">
                    <a:solidFill>
                      <a:prstClr val="black"/>
                    </a:solidFill>
                  </a:rPr>
                  <a:t>ext-state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::= 2  </a:t>
                </a:r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else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n</a:t>
                </a:r>
                <a:r>
                  <a:rPr lang="en-US" sz="1600" dirty="0">
                    <a:solidFill>
                      <a:prstClr val="black"/>
                    </a:solidFill>
                  </a:rPr>
                  <a:t>ext-state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::= 5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2:	if 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symbol = ‘*’</a:t>
                </a:r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then </a:t>
                </a:r>
                <a:r>
                  <a:rPr lang="en-US" sz="1600" dirty="0">
                    <a:solidFill>
                      <a:prstClr val="black"/>
                    </a:solidFill>
                  </a:rPr>
                  <a:t>next-state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::= 3  </a:t>
                </a:r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else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</a:rPr>
                  <a:t>next-state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::=”error”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3:	if 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symbol = ‘*‘ </a:t>
                </a:r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then </a:t>
                </a:r>
                <a:r>
                  <a:rPr lang="en-US" sz="1600" dirty="0">
                    <a:solidFill>
                      <a:prstClr val="black"/>
                    </a:solidFill>
                  </a:rPr>
                  <a:t>next-state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::= 4  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4:	if 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symbol = ‘)’ </a:t>
                </a:r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then </a:t>
                </a:r>
                <a:r>
                  <a:rPr lang="en-US" sz="1600" dirty="0">
                    <a:solidFill>
                      <a:prstClr val="black"/>
                    </a:solidFill>
                  </a:rPr>
                  <a:t>next-state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::= exit</a:t>
                </a:r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else if 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symbol not = ‘*’ </a:t>
                </a:r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then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</a:rPr>
                  <a:t>next-		state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::= 3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5:	if 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symbol = ‘}‘ </a:t>
                </a:r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then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</a:rPr>
                  <a:t>next-state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::= exit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error: 	</a:t>
                </a:r>
                <a:r>
                  <a:rPr lang="en-US" sz="1600" b="1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ErrorHandling</a:t>
                </a:r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	end (*case*)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1600" dirty="0">
                    <a:solidFill>
                      <a:prstClr val="black"/>
                    </a:solidFill>
                  </a:rPr>
                  <a:t>state = next-state;</a:t>
                </a:r>
                <a:endParaRPr lang="en-US" sz="1600" b="1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GetSymbol</a:t>
                </a:r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; </a:t>
                </a:r>
                <a:r>
                  <a:rPr lang="en-US" sz="14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(</a:t>
                </a:r>
                <a:r>
                  <a:rPr lang="el-GR" sz="14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η συνάρτηση επιστρέφει τον επόμενο χαρακτήρα εκτός εάν η κατάσταση που μόλις επισκέφτηκε είναι η </a:t>
                </a:r>
                <a:r>
                  <a:rPr lang="en-GB" sz="14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start</a:t>
                </a:r>
                <a:r>
                  <a:rPr lang="el-GR" sz="14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1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end; (*while*)</a:t>
                </a:r>
                <a:endParaRPr lang="el-GR" sz="1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end</a:t>
                </a:r>
                <a:r>
                  <a:rPr lang="el-GR" sz="1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01" cy="198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-3" y="-3"/>
              <a:ext cx="3807" cy="1988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98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cs typeface="Times New Roman" panose="02020603050405020304" pitchFamily="18" charset="0"/>
              </a:rPr>
              <a:t>Παράδειγμα Υλοποίησης ΛΑ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107" name="Ομάδα 106"/>
          <p:cNvGrpSpPr/>
          <p:nvPr/>
        </p:nvGrpSpPr>
        <p:grpSpPr>
          <a:xfrm>
            <a:off x="2146565" y="1796961"/>
            <a:ext cx="6215709" cy="4635861"/>
            <a:chOff x="2146565" y="1796961"/>
            <a:chExt cx="6215709" cy="4635861"/>
          </a:xfrm>
        </p:grpSpPr>
        <p:sp>
          <p:nvSpPr>
            <p:cNvPr id="65" name="TextBox 64"/>
            <p:cNvSpPr txBox="1"/>
            <p:nvPr/>
          </p:nvSpPr>
          <p:spPr>
            <a:xfrm>
              <a:off x="5221127" y="4652318"/>
              <a:ext cx="31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return (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gettoken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(),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install_id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())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Έλλειψη 5"/>
            <p:cNvSpPr/>
            <p:nvPr/>
          </p:nvSpPr>
          <p:spPr>
            <a:xfrm>
              <a:off x="2843808" y="1988840"/>
              <a:ext cx="288032" cy="2880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" name="Έλλειψη 6"/>
            <p:cNvSpPr/>
            <p:nvPr/>
          </p:nvSpPr>
          <p:spPr>
            <a:xfrm>
              <a:off x="3779912" y="1988840"/>
              <a:ext cx="288032" cy="2880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Κουλούρα 8"/>
            <p:cNvSpPr/>
            <p:nvPr/>
          </p:nvSpPr>
          <p:spPr>
            <a:xfrm>
              <a:off x="4716016" y="1986339"/>
              <a:ext cx="288032" cy="288032"/>
            </a:xfrm>
            <a:prstGeom prst="donut">
              <a:avLst>
                <a:gd name="adj" fmla="val 11262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" name="Κουλούρα 9"/>
            <p:cNvSpPr/>
            <p:nvPr/>
          </p:nvSpPr>
          <p:spPr>
            <a:xfrm>
              <a:off x="4716016" y="2301755"/>
              <a:ext cx="288032" cy="288032"/>
            </a:xfrm>
            <a:prstGeom prst="donut">
              <a:avLst>
                <a:gd name="adj" fmla="val 11262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" name="Κουλούρα 10"/>
            <p:cNvSpPr/>
            <p:nvPr/>
          </p:nvSpPr>
          <p:spPr>
            <a:xfrm>
              <a:off x="4716016" y="2705098"/>
              <a:ext cx="288032" cy="288032"/>
            </a:xfrm>
            <a:prstGeom prst="donut">
              <a:avLst>
                <a:gd name="adj" fmla="val 11262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2" name="Κουλούρα 11"/>
            <p:cNvSpPr/>
            <p:nvPr/>
          </p:nvSpPr>
          <p:spPr>
            <a:xfrm>
              <a:off x="3784934" y="3068960"/>
              <a:ext cx="288032" cy="288032"/>
            </a:xfrm>
            <a:prstGeom prst="donut">
              <a:avLst>
                <a:gd name="adj" fmla="val 11262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3" name="Κουλούρα 12"/>
            <p:cNvSpPr/>
            <p:nvPr/>
          </p:nvSpPr>
          <p:spPr>
            <a:xfrm>
              <a:off x="4716016" y="3455743"/>
              <a:ext cx="288032" cy="288032"/>
            </a:xfrm>
            <a:prstGeom prst="donut">
              <a:avLst>
                <a:gd name="adj" fmla="val 11262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" name="Κουλούρα 13"/>
            <p:cNvSpPr/>
            <p:nvPr/>
          </p:nvSpPr>
          <p:spPr>
            <a:xfrm>
              <a:off x="4721038" y="3817979"/>
              <a:ext cx="288032" cy="288032"/>
            </a:xfrm>
            <a:prstGeom prst="donut">
              <a:avLst>
                <a:gd name="adj" fmla="val 11262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5" name="Κουλούρα 14"/>
            <p:cNvSpPr/>
            <p:nvPr/>
          </p:nvSpPr>
          <p:spPr>
            <a:xfrm>
              <a:off x="4989819" y="4694064"/>
              <a:ext cx="288032" cy="288032"/>
            </a:xfrm>
            <a:prstGeom prst="donut">
              <a:avLst>
                <a:gd name="adj" fmla="val 11262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6" name="Κουλούρα 15"/>
            <p:cNvSpPr/>
            <p:nvPr/>
          </p:nvSpPr>
          <p:spPr>
            <a:xfrm>
              <a:off x="4698245" y="5932386"/>
              <a:ext cx="579606" cy="476326"/>
            </a:xfrm>
            <a:prstGeom prst="donut">
              <a:avLst>
                <a:gd name="adj" fmla="val 11262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7" name="Έλλειψη 16"/>
            <p:cNvSpPr/>
            <p:nvPr/>
          </p:nvSpPr>
          <p:spPr>
            <a:xfrm>
              <a:off x="3779912" y="3455743"/>
              <a:ext cx="288032" cy="2880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8" name="Έλλειψη 17"/>
            <p:cNvSpPr/>
            <p:nvPr/>
          </p:nvSpPr>
          <p:spPr>
            <a:xfrm>
              <a:off x="2987824" y="4719573"/>
              <a:ext cx="288032" cy="2880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9" name="Έλλειψη 18"/>
            <p:cNvSpPr/>
            <p:nvPr/>
          </p:nvSpPr>
          <p:spPr>
            <a:xfrm>
              <a:off x="3988821" y="4729198"/>
              <a:ext cx="288032" cy="2880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0" name="Έλλειψη 19"/>
            <p:cNvSpPr/>
            <p:nvPr/>
          </p:nvSpPr>
          <p:spPr>
            <a:xfrm>
              <a:off x="2703334" y="6021288"/>
              <a:ext cx="572522" cy="41153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2" name="Έλλειψη 21"/>
            <p:cNvSpPr/>
            <p:nvPr/>
          </p:nvSpPr>
          <p:spPr>
            <a:xfrm>
              <a:off x="3696614" y="6021288"/>
              <a:ext cx="572522" cy="41153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26" name="Γωνιακή σύνδεση 25"/>
            <p:cNvCxnSpPr>
              <a:stCxn id="20" idx="2"/>
              <a:endCxn id="6" idx="2"/>
            </p:cNvCxnSpPr>
            <p:nvPr/>
          </p:nvCxnSpPr>
          <p:spPr>
            <a:xfrm rot="10800000" flipH="1">
              <a:off x="2703334" y="2132857"/>
              <a:ext cx="140474" cy="4094199"/>
            </a:xfrm>
            <a:prstGeom prst="bentConnector3">
              <a:avLst>
                <a:gd name="adj1" fmla="val -361443"/>
              </a:avLst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ύγραμμο βέλος σύνδεσης 28"/>
            <p:cNvCxnSpPr/>
            <p:nvPr/>
          </p:nvCxnSpPr>
          <p:spPr>
            <a:xfrm flipV="1">
              <a:off x="3126496" y="2101981"/>
              <a:ext cx="644530" cy="283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/>
            <p:nvPr/>
          </p:nvCxnSpPr>
          <p:spPr>
            <a:xfrm flipV="1">
              <a:off x="4078645" y="2081034"/>
              <a:ext cx="644530" cy="283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ύγραμμο βέλος σύνδεσης 30"/>
            <p:cNvCxnSpPr>
              <a:endCxn id="18" idx="2"/>
            </p:cNvCxnSpPr>
            <p:nvPr/>
          </p:nvCxnSpPr>
          <p:spPr>
            <a:xfrm>
              <a:off x="2177437" y="4863589"/>
              <a:ext cx="81038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32"/>
            <p:cNvCxnSpPr/>
            <p:nvPr/>
          </p:nvCxnSpPr>
          <p:spPr>
            <a:xfrm>
              <a:off x="3275856" y="4825858"/>
              <a:ext cx="712965" cy="96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Ευθύγραμμο βέλος σύνδεσης 35"/>
            <p:cNvCxnSpPr/>
            <p:nvPr/>
          </p:nvCxnSpPr>
          <p:spPr>
            <a:xfrm flipV="1">
              <a:off x="4269136" y="4835483"/>
              <a:ext cx="718912" cy="100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ύγραμμο βέλος σύνδεσης 37"/>
            <p:cNvCxnSpPr/>
            <p:nvPr/>
          </p:nvCxnSpPr>
          <p:spPr>
            <a:xfrm flipV="1">
              <a:off x="3291420" y="6170549"/>
              <a:ext cx="405194" cy="565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ύγραμμο βέλος σύνδεσης 39"/>
            <p:cNvCxnSpPr/>
            <p:nvPr/>
          </p:nvCxnSpPr>
          <p:spPr>
            <a:xfrm>
              <a:off x="4293051" y="6190404"/>
              <a:ext cx="405194" cy="366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Γωνιακή σύνδεση 42"/>
            <p:cNvCxnSpPr>
              <a:stCxn id="7" idx="4"/>
              <a:endCxn id="11" idx="2"/>
            </p:cNvCxnSpPr>
            <p:nvPr/>
          </p:nvCxnSpPr>
          <p:spPr>
            <a:xfrm rot="16200000" flipH="1">
              <a:off x="4033851" y="2166949"/>
              <a:ext cx="572242" cy="792088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Γωνιακή σύνδεση 44"/>
            <p:cNvCxnSpPr>
              <a:stCxn id="7" idx="5"/>
              <a:endCxn id="10" idx="2"/>
            </p:cNvCxnSpPr>
            <p:nvPr/>
          </p:nvCxnSpPr>
          <p:spPr>
            <a:xfrm rot="16200000" flipH="1">
              <a:off x="4265349" y="1995104"/>
              <a:ext cx="211080" cy="690253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Γωνιακή σύνδεση 47"/>
            <p:cNvCxnSpPr>
              <a:endCxn id="17" idx="2"/>
            </p:cNvCxnSpPr>
            <p:nvPr/>
          </p:nvCxnSpPr>
          <p:spPr>
            <a:xfrm rot="16200000" flipH="1">
              <a:off x="2708346" y="2528192"/>
              <a:ext cx="1331289" cy="811843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Γωνιακή σύνδεση 49"/>
            <p:cNvCxnSpPr>
              <a:endCxn id="12" idx="2"/>
            </p:cNvCxnSpPr>
            <p:nvPr/>
          </p:nvCxnSpPr>
          <p:spPr>
            <a:xfrm rot="16200000" flipH="1">
              <a:off x="2896608" y="2324649"/>
              <a:ext cx="954765" cy="821888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ύγραμμο βέλος σύνδεσης 51"/>
            <p:cNvCxnSpPr>
              <a:endCxn id="13" idx="2"/>
            </p:cNvCxnSpPr>
            <p:nvPr/>
          </p:nvCxnSpPr>
          <p:spPr>
            <a:xfrm flipV="1">
              <a:off x="4078645" y="3599759"/>
              <a:ext cx="637371" cy="54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Γωνιακή σύνδεση 53"/>
            <p:cNvCxnSpPr>
              <a:stCxn id="17" idx="4"/>
              <a:endCxn id="14" idx="2"/>
            </p:cNvCxnSpPr>
            <p:nvPr/>
          </p:nvCxnSpPr>
          <p:spPr>
            <a:xfrm rot="16200000" flipH="1">
              <a:off x="4213373" y="3454330"/>
              <a:ext cx="218220" cy="797110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Ελεύθερη σχεδίαση 56"/>
            <p:cNvSpPr/>
            <p:nvPr/>
          </p:nvSpPr>
          <p:spPr>
            <a:xfrm>
              <a:off x="3760362" y="5643922"/>
              <a:ext cx="310760" cy="410369"/>
            </a:xfrm>
            <a:custGeom>
              <a:avLst/>
              <a:gdLst>
                <a:gd name="connsiteX0" fmla="*/ 301499 w 310760"/>
                <a:gd name="connsiteY0" fmla="*/ 362242 h 410369"/>
                <a:gd name="connsiteX1" fmla="*/ 301499 w 310760"/>
                <a:gd name="connsiteY1" fmla="*/ 237114 h 410369"/>
                <a:gd name="connsiteX2" fmla="*/ 205246 w 310760"/>
                <a:gd name="connsiteY2" fmla="*/ 63859 h 410369"/>
                <a:gd name="connsiteX3" fmla="*/ 157120 w 310760"/>
                <a:gd name="connsiteY3" fmla="*/ 15733 h 410369"/>
                <a:gd name="connsiteX4" fmla="*/ 80118 w 310760"/>
                <a:gd name="connsiteY4" fmla="*/ 6107 h 410369"/>
                <a:gd name="connsiteX5" fmla="*/ 3116 w 310760"/>
                <a:gd name="connsiteY5" fmla="*/ 102360 h 410369"/>
                <a:gd name="connsiteX6" fmla="*/ 22366 w 310760"/>
                <a:gd name="connsiteY6" fmla="*/ 246739 h 410369"/>
                <a:gd name="connsiteX7" fmla="*/ 89743 w 310760"/>
                <a:gd name="connsiteY7" fmla="*/ 342992 h 410369"/>
                <a:gd name="connsiteX8" fmla="*/ 128244 w 310760"/>
                <a:gd name="connsiteY8" fmla="*/ 410369 h 41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760" h="410369">
                  <a:moveTo>
                    <a:pt x="301499" y="362242"/>
                  </a:moveTo>
                  <a:cubicBezTo>
                    <a:pt x="309520" y="324543"/>
                    <a:pt x="317541" y="286845"/>
                    <a:pt x="301499" y="237114"/>
                  </a:cubicBezTo>
                  <a:cubicBezTo>
                    <a:pt x="285457" y="187383"/>
                    <a:pt x="229309" y="100756"/>
                    <a:pt x="205246" y="63859"/>
                  </a:cubicBezTo>
                  <a:cubicBezTo>
                    <a:pt x="181183" y="26962"/>
                    <a:pt x="177975" y="25358"/>
                    <a:pt x="157120" y="15733"/>
                  </a:cubicBezTo>
                  <a:cubicBezTo>
                    <a:pt x="136265" y="6108"/>
                    <a:pt x="105785" y="-8331"/>
                    <a:pt x="80118" y="6107"/>
                  </a:cubicBezTo>
                  <a:cubicBezTo>
                    <a:pt x="54451" y="20545"/>
                    <a:pt x="12741" y="62255"/>
                    <a:pt x="3116" y="102360"/>
                  </a:cubicBezTo>
                  <a:cubicBezTo>
                    <a:pt x="-6509" y="142465"/>
                    <a:pt x="7928" y="206634"/>
                    <a:pt x="22366" y="246739"/>
                  </a:cubicBezTo>
                  <a:cubicBezTo>
                    <a:pt x="36804" y="286844"/>
                    <a:pt x="72097" y="315720"/>
                    <a:pt x="89743" y="342992"/>
                  </a:cubicBezTo>
                  <a:cubicBezTo>
                    <a:pt x="107389" y="370264"/>
                    <a:pt x="117816" y="390316"/>
                    <a:pt x="128244" y="410369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59389" y="1796961"/>
              <a:ext cx="676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031253" y="1888878"/>
              <a:ext cx="1778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return (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relop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, LE)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999498" y="2261562"/>
              <a:ext cx="1896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return (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relop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, NE)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009070" y="2617628"/>
              <a:ext cx="1896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return (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relop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, LT)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09070" y="3390347"/>
              <a:ext cx="1896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return (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relop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, GE)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22833" y="3774715"/>
              <a:ext cx="1896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return (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relop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, GT)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83075" y="3031819"/>
              <a:ext cx="1896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return (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relop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, EQ)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96614" y="4196157"/>
              <a:ext cx="1424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letter or digit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52586" y="4518332"/>
              <a:ext cx="759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letter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52699" y="4525303"/>
              <a:ext cx="759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310509" y="4525549"/>
              <a:ext cx="676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146565" y="5867980"/>
              <a:ext cx="676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88086" y="5827641"/>
              <a:ext cx="676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digit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26533" y="5277599"/>
              <a:ext cx="676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digit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34691" y="5772002"/>
              <a:ext cx="759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Ελεύθερη σχεδίαση 74"/>
            <p:cNvSpPr/>
            <p:nvPr/>
          </p:nvSpPr>
          <p:spPr>
            <a:xfrm>
              <a:off x="4128312" y="4494643"/>
              <a:ext cx="213884" cy="260237"/>
            </a:xfrm>
            <a:custGeom>
              <a:avLst/>
              <a:gdLst>
                <a:gd name="connsiteX0" fmla="*/ 116429 w 213884"/>
                <a:gd name="connsiteY0" fmla="*/ 260237 h 260237"/>
                <a:gd name="connsiteX1" fmla="*/ 154930 w 213884"/>
                <a:gd name="connsiteY1" fmla="*/ 212111 h 260237"/>
                <a:gd name="connsiteX2" fmla="*/ 183806 w 213884"/>
                <a:gd name="connsiteY2" fmla="*/ 163984 h 260237"/>
                <a:gd name="connsiteX3" fmla="*/ 212682 w 213884"/>
                <a:gd name="connsiteY3" fmla="*/ 125483 h 260237"/>
                <a:gd name="connsiteX4" fmla="*/ 203056 w 213884"/>
                <a:gd name="connsiteY4" fmla="*/ 48481 h 260237"/>
                <a:gd name="connsiteX5" fmla="*/ 154930 w 213884"/>
                <a:gd name="connsiteY5" fmla="*/ 355 h 260237"/>
                <a:gd name="connsiteX6" fmla="*/ 68303 w 213884"/>
                <a:gd name="connsiteY6" fmla="*/ 29231 h 260237"/>
                <a:gd name="connsiteX7" fmla="*/ 29802 w 213884"/>
                <a:gd name="connsiteY7" fmla="*/ 77357 h 260237"/>
                <a:gd name="connsiteX8" fmla="*/ 10551 w 213884"/>
                <a:gd name="connsiteY8" fmla="*/ 135109 h 260237"/>
                <a:gd name="connsiteX9" fmla="*/ 926 w 213884"/>
                <a:gd name="connsiteY9" fmla="*/ 192860 h 260237"/>
                <a:gd name="connsiteX10" fmla="*/ 926 w 213884"/>
                <a:gd name="connsiteY10" fmla="*/ 231361 h 26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884" h="260237">
                  <a:moveTo>
                    <a:pt x="116429" y="260237"/>
                  </a:moveTo>
                  <a:cubicBezTo>
                    <a:pt x="130065" y="244195"/>
                    <a:pt x="143701" y="228153"/>
                    <a:pt x="154930" y="212111"/>
                  </a:cubicBezTo>
                  <a:cubicBezTo>
                    <a:pt x="166160" y="196069"/>
                    <a:pt x="174181" y="178422"/>
                    <a:pt x="183806" y="163984"/>
                  </a:cubicBezTo>
                  <a:cubicBezTo>
                    <a:pt x="193431" y="149546"/>
                    <a:pt x="209474" y="144733"/>
                    <a:pt x="212682" y="125483"/>
                  </a:cubicBezTo>
                  <a:cubicBezTo>
                    <a:pt x="215890" y="106232"/>
                    <a:pt x="212681" y="69336"/>
                    <a:pt x="203056" y="48481"/>
                  </a:cubicBezTo>
                  <a:cubicBezTo>
                    <a:pt x="193431" y="27626"/>
                    <a:pt x="177389" y="3563"/>
                    <a:pt x="154930" y="355"/>
                  </a:cubicBezTo>
                  <a:cubicBezTo>
                    <a:pt x="132471" y="-2853"/>
                    <a:pt x="89158" y="16397"/>
                    <a:pt x="68303" y="29231"/>
                  </a:cubicBezTo>
                  <a:cubicBezTo>
                    <a:pt x="47448" y="42065"/>
                    <a:pt x="39427" y="59711"/>
                    <a:pt x="29802" y="77357"/>
                  </a:cubicBezTo>
                  <a:cubicBezTo>
                    <a:pt x="20177" y="95003"/>
                    <a:pt x="15364" y="115859"/>
                    <a:pt x="10551" y="135109"/>
                  </a:cubicBezTo>
                  <a:cubicBezTo>
                    <a:pt x="5738" y="154359"/>
                    <a:pt x="2530" y="176818"/>
                    <a:pt x="926" y="192860"/>
                  </a:cubicBezTo>
                  <a:cubicBezTo>
                    <a:pt x="-678" y="208902"/>
                    <a:pt x="124" y="220131"/>
                    <a:pt x="926" y="23136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309546" y="1796961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258420" y="1808140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337549" y="2915652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267125" y="3317714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45203" y="3610241"/>
              <a:ext cx="759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25569" y="3268866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295642" y="2172070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58830" y="2444729"/>
              <a:ext cx="759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108406" y="4522062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44832" y="2548211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87960" y="3672428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823046" y="1951143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765919" y="1949904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699835" y="1930747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24974" y="2271479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724973" y="2662054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787407" y="3041036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5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781272" y="3420330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6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733529" y="3415968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7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37177" y="3770625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8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956529" y="4667593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9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908440" y="4685831"/>
              <a:ext cx="45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925062" y="4655635"/>
              <a:ext cx="493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11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827509" y="6028350"/>
              <a:ext cx="46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25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750919" y="6018343"/>
              <a:ext cx="46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26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751141" y="5968723"/>
              <a:ext cx="46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27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225424" y="5121181"/>
              <a:ext cx="499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……………………………………………………………………………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1" name="110 - TextBox"/>
          <p:cNvSpPr txBox="1"/>
          <p:nvPr/>
        </p:nvSpPr>
        <p:spPr>
          <a:xfrm>
            <a:off x="971600" y="126876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Ολοκληρωμένο ΔΜ μιας γλώσσας προγραμματισμού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2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Λ.Α. </a:t>
            </a:r>
            <a:r>
              <a:rPr lang="el-GR" sz="3200" b="0" dirty="0" smtClean="0"/>
              <a:t>(1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03"/>
          <a:stretch>
            <a:fillRect/>
          </a:stretch>
        </p:blipFill>
        <p:spPr bwMode="auto">
          <a:xfrm>
            <a:off x="467544" y="1196752"/>
            <a:ext cx="6696744" cy="482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1412776"/>
            <a:ext cx="5002521" cy="30044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0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Λεκτική Ανάλυση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324706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O σκοπός της λεκτικής ανάλυσης είναι η αναγνώριση των λεκτικών μονάδων (</a:t>
            </a:r>
            <a:r>
              <a:rPr lang="el-GR" sz="2400" dirty="0" err="1"/>
              <a:t>tokens</a:t>
            </a:r>
            <a:r>
              <a:rPr lang="el-GR" sz="2400" dirty="0"/>
              <a:t>) σε μία ροή συμβόλων (συμβολοσειρά).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 </a:t>
            </a:r>
            <a:r>
              <a:rPr lang="el-GR" sz="2400" dirty="0" smtClean="0"/>
              <a:t>Για την επίτευξη του παραπάνω στόχου, η λεκτική ανάλυση βασίζεται στη γραμματική της πηγαίας γλώσσας και στα πρότυπα αναγνώρισής της.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Κατά τη μεταγλώττιση, η αναγνώριση της επόμενης λεκτικής μονάδας γίνεται μετά από αίτημα του συντακτικού αναλυτή.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328818"/>
            <a:ext cx="1519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2000" i="1" kern="0" dirty="0" smtClean="0">
                <a:solidFill>
                  <a:srgbClr val="000000"/>
                </a:solidFill>
                <a:latin typeface="Calibri"/>
              </a:rPr>
              <a:t>Ροή συμβόλων </a:t>
            </a:r>
            <a:endParaRPr lang="en-US" altLang="en-US" sz="2000" kern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38656" y="1268760"/>
            <a:ext cx="1447800" cy="838200"/>
          </a:xfrm>
          <a:prstGeom prst="rect">
            <a:avLst/>
          </a:prstGeom>
          <a:solidFill>
            <a:schemeClr val="bg2"/>
          </a:solidFill>
          <a:ln w="28575">
            <a:solidFill>
              <a:srgbClr val="82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kern="0" smtClean="0">
              <a:solidFill>
                <a:srgbClr val="00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00543" y="1307169"/>
            <a:ext cx="1124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2000" kern="0" dirty="0" smtClean="0">
                <a:solidFill>
                  <a:srgbClr val="000000"/>
                </a:solidFill>
                <a:latin typeface="Calibri"/>
              </a:rPr>
              <a:t>Λεκτική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2000" kern="0" dirty="0" smtClean="0">
                <a:solidFill>
                  <a:srgbClr val="000000"/>
                </a:solidFill>
                <a:latin typeface="Calibri"/>
              </a:rPr>
              <a:t>ανάλυση</a:t>
            </a:r>
            <a:endParaRPr lang="en-US" altLang="en-US" sz="2000" kern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99143" y="1340541"/>
            <a:ext cx="1802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2000" i="1" kern="0" dirty="0" smtClean="0">
                <a:solidFill>
                  <a:srgbClr val="000000"/>
                </a:solidFill>
                <a:latin typeface="Calibri"/>
              </a:rPr>
              <a:t>Ενδιάμεση αναπαράσταση</a:t>
            </a:r>
            <a:endParaRPr lang="en-US" altLang="en-US" sz="2000" kern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504603" y="1295881"/>
            <a:ext cx="1447800" cy="85228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kern="0" smtClean="0">
              <a:solidFill>
                <a:srgbClr val="00000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545262" y="1375122"/>
            <a:ext cx="14013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Calibri"/>
              </a:rPr>
              <a:t>Σ</a:t>
            </a:r>
            <a:r>
              <a:rPr lang="el-GR" altLang="en-US" sz="2000" kern="0" dirty="0" err="1" smtClean="0">
                <a:solidFill>
                  <a:srgbClr val="000000"/>
                </a:solidFill>
                <a:latin typeface="Calibri"/>
              </a:rPr>
              <a:t>υντακτική</a:t>
            </a:r>
            <a:r>
              <a:rPr lang="el-GR" alt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2000" kern="0" dirty="0" smtClean="0">
                <a:solidFill>
                  <a:srgbClr val="000000"/>
                </a:solidFill>
                <a:latin typeface="Calibri"/>
              </a:rPr>
              <a:t>ανάλυση</a:t>
            </a:r>
            <a:endParaRPr lang="en-US" altLang="en-US" sz="2000" kern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362556" y="2089427"/>
            <a:ext cx="0" cy="4335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339752" y="2564904"/>
            <a:ext cx="4199300" cy="74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582485" y="2411760"/>
            <a:ext cx="811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2000" i="1" kern="0" dirty="0" smtClean="0">
                <a:solidFill>
                  <a:srgbClr val="000000"/>
                </a:solidFill>
                <a:latin typeface="Calibri"/>
              </a:rPr>
              <a:t>Λάθη</a:t>
            </a:r>
            <a:r>
              <a:rPr lang="en-US" altLang="en-US" sz="2000" kern="0" dirty="0" smtClean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5822072" y="2148164"/>
            <a:ext cx="0" cy="41599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059832" y="1406483"/>
            <a:ext cx="2424103" cy="629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275856" y="1052736"/>
            <a:ext cx="1918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2000" i="1" kern="0" dirty="0" smtClean="0">
                <a:solidFill>
                  <a:srgbClr val="000000"/>
                </a:solidFill>
                <a:latin typeface="Calibri"/>
              </a:rPr>
              <a:t>Λεκτική μονάδα</a:t>
            </a:r>
            <a:endParaRPr lang="en-US" altLang="en-US" sz="2000" kern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3131840" y="2048426"/>
            <a:ext cx="2372763" cy="1242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131840" y="1700808"/>
            <a:ext cx="23166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i="1" kern="0" dirty="0" smtClean="0">
                <a:solidFill>
                  <a:srgbClr val="000000"/>
                </a:solidFill>
                <a:latin typeface="Calibri"/>
              </a:rPr>
              <a:t>Αίτημα για επόμενη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i="1" kern="0" dirty="0" smtClean="0">
                <a:solidFill>
                  <a:srgbClr val="000000"/>
                </a:solidFill>
                <a:latin typeface="Calibri"/>
              </a:rPr>
              <a:t>Λεκτική μονάδα</a:t>
            </a:r>
            <a:endParaRPr lang="en-US" sz="2000" i="1" kern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6931735" y="1722023"/>
            <a:ext cx="1769424" cy="3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47762" y="1687858"/>
            <a:ext cx="1190894" cy="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8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TextBox"/>
          <p:cNvSpPr txBox="1"/>
          <p:nvPr/>
        </p:nvSpPr>
        <p:spPr>
          <a:xfrm>
            <a:off x="1259632" y="5301208"/>
            <a:ext cx="705678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Λ.Α.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9)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24" name="23 - Ομάδα"/>
          <p:cNvGrpSpPr/>
          <p:nvPr/>
        </p:nvGrpSpPr>
        <p:grpSpPr>
          <a:xfrm>
            <a:off x="1744334" y="5277095"/>
            <a:ext cx="6184837" cy="859006"/>
            <a:chOff x="1744334" y="5277095"/>
            <a:chExt cx="6184837" cy="859006"/>
          </a:xfrm>
        </p:grpSpPr>
        <p:sp>
          <p:nvSpPr>
            <p:cNvPr id="7" name="Κουλούρα 6"/>
            <p:cNvSpPr/>
            <p:nvPr/>
          </p:nvSpPr>
          <p:spPr>
            <a:xfrm>
              <a:off x="4556716" y="5775002"/>
              <a:ext cx="288032" cy="288032"/>
            </a:xfrm>
            <a:prstGeom prst="donut">
              <a:avLst>
                <a:gd name="adj" fmla="val 11262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" name="Έλλειψη 7"/>
            <p:cNvSpPr/>
            <p:nvPr/>
          </p:nvSpPr>
          <p:spPr>
            <a:xfrm>
              <a:off x="2554721" y="5800511"/>
              <a:ext cx="288032" cy="2880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3555718" y="5810136"/>
              <a:ext cx="288032" cy="2880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0" name="Ευθύγραμμο βέλος σύνδεσης 9"/>
            <p:cNvCxnSpPr>
              <a:endCxn id="8" idx="2"/>
            </p:cNvCxnSpPr>
            <p:nvPr/>
          </p:nvCxnSpPr>
          <p:spPr>
            <a:xfrm>
              <a:off x="1744334" y="5944527"/>
              <a:ext cx="81038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>
              <a:off x="2842753" y="5906796"/>
              <a:ext cx="712965" cy="96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/>
            <p:nvPr/>
          </p:nvCxnSpPr>
          <p:spPr>
            <a:xfrm flipV="1">
              <a:off x="3836033" y="5916421"/>
              <a:ext cx="718912" cy="100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788024" y="5733256"/>
              <a:ext cx="31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return (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gettoken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(),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install_id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())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63511" y="5277095"/>
              <a:ext cx="1424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letter or digit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83" y="5599270"/>
              <a:ext cx="759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letter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9596" y="5606241"/>
              <a:ext cx="759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77406" y="5606487"/>
              <a:ext cx="676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start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Ελεύθερη σχεδίαση 17"/>
            <p:cNvSpPr/>
            <p:nvPr/>
          </p:nvSpPr>
          <p:spPr>
            <a:xfrm>
              <a:off x="3695209" y="5575581"/>
              <a:ext cx="213884" cy="260237"/>
            </a:xfrm>
            <a:custGeom>
              <a:avLst/>
              <a:gdLst>
                <a:gd name="connsiteX0" fmla="*/ 116429 w 213884"/>
                <a:gd name="connsiteY0" fmla="*/ 260237 h 260237"/>
                <a:gd name="connsiteX1" fmla="*/ 154930 w 213884"/>
                <a:gd name="connsiteY1" fmla="*/ 212111 h 260237"/>
                <a:gd name="connsiteX2" fmla="*/ 183806 w 213884"/>
                <a:gd name="connsiteY2" fmla="*/ 163984 h 260237"/>
                <a:gd name="connsiteX3" fmla="*/ 212682 w 213884"/>
                <a:gd name="connsiteY3" fmla="*/ 125483 h 260237"/>
                <a:gd name="connsiteX4" fmla="*/ 203056 w 213884"/>
                <a:gd name="connsiteY4" fmla="*/ 48481 h 260237"/>
                <a:gd name="connsiteX5" fmla="*/ 154930 w 213884"/>
                <a:gd name="connsiteY5" fmla="*/ 355 h 260237"/>
                <a:gd name="connsiteX6" fmla="*/ 68303 w 213884"/>
                <a:gd name="connsiteY6" fmla="*/ 29231 h 260237"/>
                <a:gd name="connsiteX7" fmla="*/ 29802 w 213884"/>
                <a:gd name="connsiteY7" fmla="*/ 77357 h 260237"/>
                <a:gd name="connsiteX8" fmla="*/ 10551 w 213884"/>
                <a:gd name="connsiteY8" fmla="*/ 135109 h 260237"/>
                <a:gd name="connsiteX9" fmla="*/ 926 w 213884"/>
                <a:gd name="connsiteY9" fmla="*/ 192860 h 260237"/>
                <a:gd name="connsiteX10" fmla="*/ 926 w 213884"/>
                <a:gd name="connsiteY10" fmla="*/ 231361 h 26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884" h="260237">
                  <a:moveTo>
                    <a:pt x="116429" y="260237"/>
                  </a:moveTo>
                  <a:cubicBezTo>
                    <a:pt x="130065" y="244195"/>
                    <a:pt x="143701" y="228153"/>
                    <a:pt x="154930" y="212111"/>
                  </a:cubicBezTo>
                  <a:cubicBezTo>
                    <a:pt x="166160" y="196069"/>
                    <a:pt x="174181" y="178422"/>
                    <a:pt x="183806" y="163984"/>
                  </a:cubicBezTo>
                  <a:cubicBezTo>
                    <a:pt x="193431" y="149546"/>
                    <a:pt x="209474" y="144733"/>
                    <a:pt x="212682" y="125483"/>
                  </a:cubicBezTo>
                  <a:cubicBezTo>
                    <a:pt x="215890" y="106232"/>
                    <a:pt x="212681" y="69336"/>
                    <a:pt x="203056" y="48481"/>
                  </a:cubicBezTo>
                  <a:cubicBezTo>
                    <a:pt x="193431" y="27626"/>
                    <a:pt x="177389" y="3563"/>
                    <a:pt x="154930" y="355"/>
                  </a:cubicBezTo>
                  <a:cubicBezTo>
                    <a:pt x="132471" y="-2853"/>
                    <a:pt x="89158" y="16397"/>
                    <a:pt x="68303" y="29231"/>
                  </a:cubicBezTo>
                  <a:cubicBezTo>
                    <a:pt x="47448" y="42065"/>
                    <a:pt x="39427" y="59711"/>
                    <a:pt x="29802" y="77357"/>
                  </a:cubicBezTo>
                  <a:cubicBezTo>
                    <a:pt x="20177" y="95003"/>
                    <a:pt x="15364" y="115859"/>
                    <a:pt x="10551" y="135109"/>
                  </a:cubicBezTo>
                  <a:cubicBezTo>
                    <a:pt x="5738" y="154359"/>
                    <a:pt x="2530" y="176818"/>
                    <a:pt x="926" y="192860"/>
                  </a:cubicBezTo>
                  <a:cubicBezTo>
                    <a:pt x="-678" y="208902"/>
                    <a:pt x="124" y="220131"/>
                    <a:pt x="926" y="23136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303" y="5603000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23426" y="5748531"/>
              <a:ext cx="31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9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75337" y="5766769"/>
              <a:ext cx="454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1959" y="5736573"/>
              <a:ext cx="493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11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164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ase 9: c=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nextchar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();</a:t>
            </a:r>
          </a:p>
          <a:p>
            <a:pPr marL="0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if (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isletter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(c)) state = 10;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else state = fail ();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break;</a:t>
            </a:r>
          </a:p>
          <a:p>
            <a:pPr marL="0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case 10: c =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nextchar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if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isletter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(c)) state = 10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else if (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isdigit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(c)) state = 10;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else state =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break;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ase 11: retract (1);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instal_id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return ( 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gettoken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() );</a:t>
            </a:r>
          </a:p>
          <a:p>
            <a:pPr marL="0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…/* cases 12-24 here*/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endParaRPr lang="el-GR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33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TextBox"/>
          <p:cNvSpPr txBox="1"/>
          <p:nvPr/>
        </p:nvSpPr>
        <p:spPr>
          <a:xfrm>
            <a:off x="2411760" y="5013176"/>
            <a:ext cx="396044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Λ.Α.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2687976" y="5085184"/>
            <a:ext cx="3131286" cy="1155223"/>
            <a:chOff x="2687976" y="5085184"/>
            <a:chExt cx="3131286" cy="1155223"/>
          </a:xfrm>
        </p:grpSpPr>
        <p:sp>
          <p:nvSpPr>
            <p:cNvPr id="26" name="Κουλούρα 25"/>
            <p:cNvSpPr/>
            <p:nvPr/>
          </p:nvSpPr>
          <p:spPr>
            <a:xfrm>
              <a:off x="5239656" y="5739971"/>
              <a:ext cx="579606" cy="476326"/>
            </a:xfrm>
            <a:prstGeom prst="donut">
              <a:avLst>
                <a:gd name="adj" fmla="val 11262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7" name="Έλλειψη 26"/>
            <p:cNvSpPr/>
            <p:nvPr/>
          </p:nvSpPr>
          <p:spPr>
            <a:xfrm>
              <a:off x="3244745" y="5828873"/>
              <a:ext cx="572522" cy="41153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8" name="Έλλειψη 27"/>
            <p:cNvSpPr/>
            <p:nvPr/>
          </p:nvSpPr>
          <p:spPr>
            <a:xfrm>
              <a:off x="4238025" y="5828873"/>
              <a:ext cx="572522" cy="41153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29" name="Ευθύγραμμο βέλος σύνδεσης 28"/>
            <p:cNvCxnSpPr/>
            <p:nvPr/>
          </p:nvCxnSpPr>
          <p:spPr>
            <a:xfrm flipV="1">
              <a:off x="3832831" y="5978134"/>
              <a:ext cx="405194" cy="565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/>
            <p:nvPr/>
          </p:nvCxnSpPr>
          <p:spPr>
            <a:xfrm>
              <a:off x="4834462" y="5997989"/>
              <a:ext cx="405194" cy="366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Ελεύθερη σχεδίαση 30"/>
            <p:cNvSpPr/>
            <p:nvPr/>
          </p:nvSpPr>
          <p:spPr>
            <a:xfrm>
              <a:off x="4301773" y="5451507"/>
              <a:ext cx="310760" cy="410369"/>
            </a:xfrm>
            <a:custGeom>
              <a:avLst/>
              <a:gdLst>
                <a:gd name="connsiteX0" fmla="*/ 301499 w 310760"/>
                <a:gd name="connsiteY0" fmla="*/ 362242 h 410369"/>
                <a:gd name="connsiteX1" fmla="*/ 301499 w 310760"/>
                <a:gd name="connsiteY1" fmla="*/ 237114 h 410369"/>
                <a:gd name="connsiteX2" fmla="*/ 205246 w 310760"/>
                <a:gd name="connsiteY2" fmla="*/ 63859 h 410369"/>
                <a:gd name="connsiteX3" fmla="*/ 157120 w 310760"/>
                <a:gd name="connsiteY3" fmla="*/ 15733 h 410369"/>
                <a:gd name="connsiteX4" fmla="*/ 80118 w 310760"/>
                <a:gd name="connsiteY4" fmla="*/ 6107 h 410369"/>
                <a:gd name="connsiteX5" fmla="*/ 3116 w 310760"/>
                <a:gd name="connsiteY5" fmla="*/ 102360 h 410369"/>
                <a:gd name="connsiteX6" fmla="*/ 22366 w 310760"/>
                <a:gd name="connsiteY6" fmla="*/ 246739 h 410369"/>
                <a:gd name="connsiteX7" fmla="*/ 89743 w 310760"/>
                <a:gd name="connsiteY7" fmla="*/ 342992 h 410369"/>
                <a:gd name="connsiteX8" fmla="*/ 128244 w 310760"/>
                <a:gd name="connsiteY8" fmla="*/ 410369 h 41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760" h="410369">
                  <a:moveTo>
                    <a:pt x="301499" y="362242"/>
                  </a:moveTo>
                  <a:cubicBezTo>
                    <a:pt x="309520" y="324543"/>
                    <a:pt x="317541" y="286845"/>
                    <a:pt x="301499" y="237114"/>
                  </a:cubicBezTo>
                  <a:cubicBezTo>
                    <a:pt x="285457" y="187383"/>
                    <a:pt x="229309" y="100756"/>
                    <a:pt x="205246" y="63859"/>
                  </a:cubicBezTo>
                  <a:cubicBezTo>
                    <a:pt x="181183" y="26962"/>
                    <a:pt x="177975" y="25358"/>
                    <a:pt x="157120" y="15733"/>
                  </a:cubicBezTo>
                  <a:cubicBezTo>
                    <a:pt x="136265" y="6108"/>
                    <a:pt x="105785" y="-8331"/>
                    <a:pt x="80118" y="6107"/>
                  </a:cubicBezTo>
                  <a:cubicBezTo>
                    <a:pt x="54451" y="20545"/>
                    <a:pt x="12741" y="62255"/>
                    <a:pt x="3116" y="102360"/>
                  </a:cubicBezTo>
                  <a:cubicBezTo>
                    <a:pt x="-6509" y="142465"/>
                    <a:pt x="7928" y="206634"/>
                    <a:pt x="22366" y="246739"/>
                  </a:cubicBezTo>
                  <a:cubicBezTo>
                    <a:pt x="36804" y="286844"/>
                    <a:pt x="72097" y="315720"/>
                    <a:pt x="89743" y="342992"/>
                  </a:cubicBezTo>
                  <a:cubicBezTo>
                    <a:pt x="107389" y="370264"/>
                    <a:pt x="117816" y="390316"/>
                    <a:pt x="128244" y="410369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87976" y="5675565"/>
              <a:ext cx="676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start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29497" y="5635226"/>
              <a:ext cx="676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digit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67944" y="5085184"/>
              <a:ext cx="676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digit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76102" y="5579587"/>
              <a:ext cx="759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68920" y="5835935"/>
              <a:ext cx="46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25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92330" y="5825928"/>
              <a:ext cx="46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26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92552" y="5776308"/>
              <a:ext cx="46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27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164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ase </a:t>
            </a:r>
            <a:r>
              <a:rPr lang="el-G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c=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nextchar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();</a:t>
            </a:r>
          </a:p>
          <a:p>
            <a:pPr marL="0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if (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isdigit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(c)) state = 26;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else state = fail ();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break;</a:t>
            </a:r>
          </a:p>
          <a:p>
            <a:pPr marL="0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case 26: c =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nextchar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if (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isdigit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(c)) state =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26;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else if (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isdigit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(c)) state = 10;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else state =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27;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break;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ase 27: retract (1);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instal_num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return (  NUM  );</a:t>
            </a:r>
          </a:p>
          <a:p>
            <a:pPr marL="0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endParaRPr lang="el-GR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0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 Λ.Α. - Προβλήματα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 smtClean="0"/>
              <a:t>Το λέξημα που αναγνωρίζεται ως μια ανεξάρτητη λεκτική μονάδα θα μπορούσε να είναι </a:t>
            </a:r>
            <a:r>
              <a:rPr lang="el-GR" sz="2400" dirty="0"/>
              <a:t>μέρος μιας </a:t>
            </a:r>
            <a:r>
              <a:rPr lang="el-GR" sz="2400" dirty="0" smtClean="0"/>
              <a:t>μεγαλύτερης </a:t>
            </a:r>
            <a:r>
              <a:rPr lang="el-GR" sz="2400" dirty="0"/>
              <a:t>συμβολοσειράς εισόδου.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200" dirty="0" smtClean="0"/>
              <a:t>Παράδειγμα</a:t>
            </a:r>
            <a:r>
              <a:rPr lang="el-GR" sz="2200" dirty="0"/>
              <a:t>: Αναγνώριση των </a:t>
            </a:r>
            <a:r>
              <a:rPr lang="el-GR" sz="2200" dirty="0" smtClean="0"/>
              <a:t>λεξημάτων </a:t>
            </a:r>
            <a:r>
              <a:rPr lang="el-GR" sz="2200" dirty="0"/>
              <a:t>"&gt;" </a:t>
            </a:r>
            <a:r>
              <a:rPr lang="el-GR" sz="2200" dirty="0" smtClean="0"/>
              <a:t>"=</a:t>
            </a:r>
            <a:r>
              <a:rPr lang="en-US" sz="2200" dirty="0" smtClean="0"/>
              <a:t>&lt;</a:t>
            </a:r>
            <a:r>
              <a:rPr lang="el-GR" sz="2200" dirty="0" smtClean="0"/>
              <a:t> “</a:t>
            </a:r>
            <a:r>
              <a:rPr lang="en-US" sz="2200" dirty="0" smtClean="0"/>
              <a:t> “</a:t>
            </a:r>
            <a:r>
              <a:rPr lang="el-GR" sz="2200" dirty="0" smtClean="0"/>
              <a:t>&gt;="</a:t>
            </a:r>
            <a:endParaRPr lang="el-GR" sz="2200" dirty="0"/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l-GR" sz="2400" dirty="0" smtClean="0"/>
              <a:t>Επισκόπηση </a:t>
            </a:r>
            <a:r>
              <a:rPr lang="el-GR" sz="2400" dirty="0"/>
              <a:t>επιπλέον χαρακτήρων και </a:t>
            </a:r>
            <a:r>
              <a:rPr lang="el-GR" sz="2400" dirty="0" smtClean="0"/>
              <a:t>αναγκαστική οπισθοδρόμηση</a:t>
            </a:r>
            <a:r>
              <a:rPr lang="el-GR" sz="2400" dirty="0"/>
              <a:t>.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200" dirty="0" smtClean="0"/>
              <a:t>Ορισμένοι </a:t>
            </a:r>
            <a:r>
              <a:rPr lang="el-GR" sz="2200" dirty="0"/>
              <a:t>χαρακτήρες "διαβάζονται" περισσότερες από μια φορές. 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l-GR" sz="2400" dirty="0" smtClean="0"/>
              <a:t>Αναγνώριση </a:t>
            </a:r>
            <a:r>
              <a:rPr lang="el-GR" sz="2400" dirty="0"/>
              <a:t>της συμβολοσειράς με το μεγαλύτερο μήκος.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7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Ανάνηψη από σφάλματα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Στρατηγικές</a:t>
            </a:r>
            <a:r>
              <a:rPr lang="el-GR" sz="2400" b="1" dirty="0" smtClean="0"/>
              <a:t>:</a:t>
            </a:r>
            <a:endParaRPr lang="el-GR" sz="2400" b="1" dirty="0"/>
          </a:p>
          <a:p>
            <a:pPr>
              <a:spcBef>
                <a:spcPts val="2400"/>
              </a:spcBef>
            </a:pPr>
            <a:r>
              <a:rPr lang="el-GR" sz="2400" dirty="0"/>
              <a:t>Μέθοδος </a:t>
            </a:r>
            <a:r>
              <a:rPr lang="el-GR" sz="2400" dirty="0" smtClean="0"/>
              <a:t>πανικού,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Διαγραφή ενδιάμεσου χαρακτήρα </a:t>
            </a:r>
            <a:r>
              <a:rPr lang="el-GR" sz="2400" dirty="0" smtClean="0"/>
              <a:t>συμβολοσειράς,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Εισαγωγή χαρακτήρα που λείπει από </a:t>
            </a:r>
            <a:r>
              <a:rPr lang="el-GR" sz="2400" dirty="0" smtClean="0"/>
              <a:t>συμβολοσειρά,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Αντικατάσταση </a:t>
            </a:r>
            <a:r>
              <a:rPr lang="el-GR" sz="2400" dirty="0" smtClean="0"/>
              <a:t>χαρακτήρα,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Αντιμετάθεση διαδοχικών </a:t>
            </a:r>
            <a:r>
              <a:rPr lang="el-GR" sz="2400" dirty="0" smtClean="0"/>
              <a:t>χαρακτήρων.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2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908720"/>
          </a:xfrm>
        </p:spPr>
        <p:txBody>
          <a:bodyPr/>
          <a:lstStyle/>
          <a:p>
            <a:r>
              <a:rPr lang="el-GR" dirty="0">
                <a:solidFill>
                  <a:srgbClr val="820000"/>
                </a:solidFill>
              </a:rPr>
              <a:t>Γεννήτριες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3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Γεννήτριες Λεκτικών αναλυτών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259228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Είσοδος: ορισμοί κανονικών </a:t>
            </a:r>
            <a:r>
              <a:rPr lang="el-GR" sz="2400" dirty="0" err="1" smtClean="0"/>
              <a:t>εκφράσειωνγια</a:t>
            </a:r>
            <a:r>
              <a:rPr lang="el-GR" sz="2400" dirty="0" smtClean="0"/>
              <a:t> την περιγραφή της γραμματικής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Εσωτερική μετάφραση των κανονικών εκφράσεων  </a:t>
            </a:r>
            <a:r>
              <a:rPr lang="el-GR" sz="2400" dirty="0"/>
              <a:t>σε πεπερασμένα αυτόματα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Προσομοίωση </a:t>
            </a:r>
            <a:r>
              <a:rPr lang="el-GR" sz="2400" dirty="0"/>
              <a:t>πεπερασμένων αυτόματων </a:t>
            </a:r>
            <a:r>
              <a:rPr lang="el-GR" sz="2400" dirty="0" smtClean="0"/>
              <a:t>σε πίνακες μετάβασης για </a:t>
            </a:r>
            <a:r>
              <a:rPr lang="el-GR" sz="2400" dirty="0"/>
              <a:t>τη δημιουργία κώδικα λεκτικής ανάλυσης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15 - Ομάδα"/>
          <p:cNvGrpSpPr>
            <a:grpSpLocks/>
          </p:cNvGrpSpPr>
          <p:nvPr/>
        </p:nvGrpSpPr>
        <p:grpSpPr bwMode="auto">
          <a:xfrm>
            <a:off x="971600" y="4149080"/>
            <a:ext cx="6648450" cy="2252286"/>
            <a:chOff x="920750" y="3771900"/>
            <a:chExt cx="6648450" cy="225228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920750" y="3771900"/>
              <a:ext cx="6648450" cy="2209800"/>
            </a:xfrm>
            <a:prstGeom prst="rect">
              <a:avLst/>
            </a:prstGeom>
            <a:noFill/>
            <a:ln w="9525" cap="rnd">
              <a:solidFill>
                <a:srgbClr val="0000CC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851275" y="5229225"/>
              <a:ext cx="1066800" cy="45720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l-GR" altLang="en-US" dirty="0">
                  <a:solidFill>
                    <a:prstClr val="black"/>
                  </a:solidFill>
                  <a:latin typeface="Calibri"/>
                </a:rPr>
                <a:t>Λ. Α.</a:t>
              </a:r>
              <a:endParaRPr lang="en-US" alt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779838" y="4149725"/>
              <a:ext cx="1219200" cy="609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l-GR" altLang="en-US" dirty="0">
                  <a:solidFill>
                    <a:prstClr val="black"/>
                  </a:solidFill>
                  <a:latin typeface="Calibri"/>
                </a:rPr>
                <a:t>Γεννήτρια </a:t>
              </a:r>
            </a:p>
            <a:p>
              <a:pPr algn="ctr"/>
              <a:r>
                <a:rPr lang="el-GR" altLang="en-US" dirty="0">
                  <a:solidFill>
                    <a:prstClr val="black"/>
                  </a:solidFill>
                  <a:latin typeface="Calibri"/>
                </a:rPr>
                <a:t>Λ.Α.</a:t>
              </a:r>
              <a:endParaRPr lang="en-US" alt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581038" y="3857976"/>
              <a:ext cx="21319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dirty="0">
                  <a:solidFill>
                    <a:prstClr val="black"/>
                  </a:solidFill>
                  <a:latin typeface="Calibri"/>
                </a:rPr>
                <a:t>Ορισμοί (κανονικών εκφράσεων)</a:t>
              </a:r>
              <a:endParaRPr lang="en-US" alt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722438" y="4454525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793875" y="5457825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923255" y="5100856"/>
              <a:ext cx="219392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dirty="0">
                  <a:solidFill>
                    <a:prstClr val="black"/>
                  </a:solidFill>
                  <a:latin typeface="Calibri"/>
                </a:rPr>
                <a:t>Πηγαίος κώδικας προς λεκτική ανάλυση</a:t>
              </a:r>
              <a:endParaRPr lang="en-US" alt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918075" y="5457825"/>
              <a:ext cx="20574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5063080" y="5157006"/>
              <a:ext cx="1600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i="1" dirty="0">
                  <a:solidFill>
                    <a:prstClr val="black"/>
                  </a:solidFill>
                  <a:latin typeface="Calibri"/>
                </a:rPr>
                <a:t>αναγνωριστικά</a:t>
              </a:r>
              <a:endParaRPr lang="en-US" altLang="en-US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6300788" y="4061633"/>
              <a:ext cx="1151532" cy="646331"/>
            </a:xfrm>
            <a:prstGeom prst="borderCallout1">
              <a:avLst>
                <a:gd name="adj1" fmla="val 49036"/>
                <a:gd name="adj2" fmla="val 1148"/>
                <a:gd name="adj3" fmla="val 63364"/>
                <a:gd name="adj4" fmla="val -111079"/>
              </a:avLst>
            </a:prstGeom>
            <a:noFill/>
            <a:ln w="28575">
              <a:solidFill>
                <a:schemeClr val="accent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i="1" dirty="0">
                  <a:solidFill>
                    <a:prstClr val="black"/>
                  </a:solidFill>
                  <a:latin typeface="Calibri"/>
                </a:rPr>
                <a:t>κ</a:t>
              </a:r>
              <a:r>
                <a:rPr lang="el-GR" altLang="en-US" i="1" dirty="0" err="1">
                  <a:solidFill>
                    <a:prstClr val="black"/>
                  </a:solidFill>
                  <a:latin typeface="Calibri"/>
                </a:rPr>
                <a:t>ώδικας</a:t>
              </a:r>
              <a:r>
                <a:rPr lang="el-GR" altLang="en-US" i="1" dirty="0">
                  <a:solidFill>
                    <a:prstClr val="black"/>
                  </a:solidFill>
                  <a:latin typeface="Calibri"/>
                </a:rPr>
                <a:t> Λ.Α.</a:t>
              </a:r>
              <a:endParaRPr lang="en-US" alt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4386263" y="4792663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72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Βήματα Δημιουργίας Λ.Α. με </a:t>
            </a:r>
            <a:r>
              <a:rPr lang="el-GR" dirty="0" err="1"/>
              <a:t>flex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22 - Ομάδα"/>
          <p:cNvGrpSpPr>
            <a:grpSpLocks/>
          </p:cNvGrpSpPr>
          <p:nvPr/>
        </p:nvGrpSpPr>
        <p:grpSpPr bwMode="auto">
          <a:xfrm>
            <a:off x="251520" y="1730288"/>
            <a:ext cx="8640960" cy="3921125"/>
            <a:chOff x="920750" y="2060575"/>
            <a:chExt cx="6648450" cy="3921125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920750" y="2060575"/>
              <a:ext cx="6648450" cy="3921125"/>
            </a:xfrm>
            <a:prstGeom prst="rect">
              <a:avLst/>
            </a:prstGeom>
            <a:noFill/>
            <a:ln w="9525" cap="rnd">
              <a:solidFill>
                <a:srgbClr val="0000CC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492500" y="2349500"/>
              <a:ext cx="1871663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en-US" sz="2000" dirty="0" err="1">
                  <a:solidFill>
                    <a:prstClr val="black"/>
                  </a:solidFill>
                  <a:latin typeface="Calibri"/>
                </a:rPr>
                <a:t>Lex</a:t>
              </a:r>
              <a:r>
                <a:rPr lang="el-GR" altLang="en-US" sz="20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altLang="en-US" sz="2000" dirty="0" smtClean="0">
                  <a:solidFill>
                    <a:prstClr val="black"/>
                  </a:solidFill>
                  <a:latin typeface="Calibri"/>
                </a:rPr>
                <a:t>γεννήτρια</a:t>
              </a:r>
              <a:endParaRPr lang="en-US" alt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97769" y="2391135"/>
              <a:ext cx="12747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altLang="en-US" sz="2000" dirty="0" smtClean="0">
                  <a:solidFill>
                    <a:prstClr val="black"/>
                  </a:solidFill>
                  <a:latin typeface="Calibri"/>
                </a:rPr>
                <a:t>Είσοδος 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Calibri"/>
                </a:rPr>
                <a:t>lex.l</a:t>
              </a:r>
              <a:endParaRPr lang="en-US" alt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484438" y="2636838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V="1">
              <a:off x="4457700" y="299243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5435600" y="2708275"/>
              <a:ext cx="612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6027739" y="2474884"/>
              <a:ext cx="12747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 err="1">
                  <a:solidFill>
                    <a:prstClr val="black"/>
                  </a:solidFill>
                  <a:latin typeface="Calibri"/>
                </a:rPr>
                <a:t>lex.yy.c</a:t>
              </a:r>
              <a:endParaRPr lang="en-US" alt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492500" y="3429000"/>
              <a:ext cx="1871663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en-US" sz="20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l-GR" altLang="en-US" sz="2000" dirty="0">
                  <a:solidFill>
                    <a:prstClr val="black"/>
                  </a:solidFill>
                  <a:latin typeface="Calibri"/>
                </a:rPr>
                <a:t> μεταγλωττιστής</a:t>
              </a:r>
              <a:endParaRPr lang="en-US" alt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331913" y="3468291"/>
              <a:ext cx="12747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 err="1">
                  <a:solidFill>
                    <a:prstClr val="black"/>
                  </a:solidFill>
                  <a:latin typeface="Calibri"/>
                </a:rPr>
                <a:t>lex.yy.c</a:t>
              </a:r>
              <a:endParaRPr lang="en-US" alt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484438" y="3716338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4457700" y="407193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5435600" y="3787775"/>
              <a:ext cx="61277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6027739" y="3555867"/>
              <a:ext cx="12747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 err="1">
                  <a:solidFill>
                    <a:prstClr val="black"/>
                  </a:solidFill>
                  <a:latin typeface="Calibri"/>
                </a:rPr>
                <a:t>a.out</a:t>
              </a:r>
              <a:endParaRPr lang="en-US" alt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492500" y="4508500"/>
              <a:ext cx="1871663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en-US" sz="2000" dirty="0" err="1">
                  <a:solidFill>
                    <a:prstClr val="black"/>
                  </a:solidFill>
                  <a:latin typeface="Calibri"/>
                </a:rPr>
                <a:t>a.out</a:t>
              </a:r>
              <a:endParaRPr lang="en-US" alt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187450" y="4437063"/>
              <a:ext cx="12747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altLang="en-US" sz="2000" dirty="0">
                  <a:solidFill>
                    <a:prstClr val="black"/>
                  </a:solidFill>
                  <a:latin typeface="Calibri"/>
                </a:rPr>
                <a:t>Ροή  συμβόλων εισόδου</a:t>
              </a:r>
              <a:endParaRPr lang="en-US" alt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2484438" y="4797425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4457700" y="515143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V="1">
              <a:off x="5435600" y="4868863"/>
              <a:ext cx="612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6011862" y="4508500"/>
              <a:ext cx="151246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altLang="en-US" sz="2000" dirty="0">
                  <a:solidFill>
                    <a:prstClr val="black"/>
                  </a:solidFill>
                  <a:latin typeface="Calibri"/>
                </a:rPr>
                <a:t>Σειρά αναγνωριστικών</a:t>
              </a:r>
              <a:endParaRPr lang="en-US" alt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71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Γεννήτριες Λεκτικών αναλυτών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Το αρχείο περιγραφής διοχετεύεται ως είσοδος στη γεννήτρια κώδικα λεκτικής ανάλυσης.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Ο κώδικας που προκύπτει ως αποτέλεσμα περιλαμβάνεται στο αρχείο </a:t>
            </a:r>
            <a:r>
              <a:rPr lang="el-GR" sz="2400" dirty="0" err="1"/>
              <a:t>lexyy.c</a:t>
            </a:r>
            <a:r>
              <a:rPr lang="el-GR" sz="2400" dirty="0"/>
              <a:t> ή </a:t>
            </a:r>
            <a:r>
              <a:rPr lang="el-GR" sz="2400" dirty="0" err="1"/>
              <a:t>lex.yy.c</a:t>
            </a:r>
            <a:r>
              <a:rPr lang="el-GR" sz="2400" dirty="0"/>
              <a:t> και περιλαμβάνει σίγουρα τη συνάρτηση λεκτικής ανάλυσης </a:t>
            </a:r>
            <a:r>
              <a:rPr lang="el-GR" sz="2400" dirty="0" err="1"/>
              <a:t>yylex</a:t>
            </a:r>
            <a:r>
              <a:rPr lang="el-GR" sz="2400" dirty="0"/>
              <a:t>().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Αν το αρχείο περιγραφής περιλαμβάνει συνάρτηση </a:t>
            </a:r>
            <a:r>
              <a:rPr lang="el-GR" sz="2400" dirty="0" err="1"/>
              <a:t>main</a:t>
            </a:r>
            <a:r>
              <a:rPr lang="el-GR" sz="2400" dirty="0"/>
              <a:t>(), τότε το πρόγραμμα που παράχθηκε μπορεί να λειτουργήσει αυτόνομα και για να γίνει αυτό πρέπει να περάσει από ένα μεταγλωττιστή της C.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Αν όχι, τότε για να χρησιμοποιηθεί ο παραγόμενος κώδικας στο πλαίσιο </a:t>
            </a:r>
            <a:r>
              <a:rPr lang="el-GR" sz="2400" dirty="0" smtClean="0"/>
              <a:t>μιας άλλης συνάρτησης (συντακτικός αναλυτής) </a:t>
            </a:r>
            <a:r>
              <a:rPr lang="el-GR" sz="2400" dirty="0"/>
              <a:t>χρειάζεται να συμπεριληφθεί με την οδηγία  </a:t>
            </a:r>
            <a:r>
              <a:rPr lang="el-GR" sz="2400" dirty="0" err="1"/>
              <a:t>include</a:t>
            </a:r>
            <a:r>
              <a:rPr lang="el-GR" sz="2400" dirty="0"/>
              <a:t> “</a:t>
            </a:r>
            <a:r>
              <a:rPr lang="el-GR" sz="2400" dirty="0" err="1"/>
              <a:t>lexyy.c</a:t>
            </a:r>
            <a:r>
              <a:rPr lang="el-GR" sz="2400" dirty="0"/>
              <a:t>”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5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ενός προγράμματος (</a:t>
            </a:r>
            <a:r>
              <a:rPr lang="en-US" dirty="0"/>
              <a:t>f)</a:t>
            </a:r>
            <a:r>
              <a:rPr lang="en-US" dirty="0" err="1"/>
              <a:t>lex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340768"/>
            <a:ext cx="7808913" cy="461664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3600"/>
              </a:spcBef>
              <a:spcAft>
                <a:spcPts val="0"/>
              </a:spcAft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2400" i="1" dirty="0" smtClean="0">
                <a:solidFill>
                  <a:srgbClr val="C00000"/>
                </a:solidFill>
              </a:rPr>
              <a:t>Ορισμοί</a:t>
            </a:r>
          </a:p>
          <a:p>
            <a:pPr fontAlgn="auto">
              <a:spcBef>
                <a:spcPts val="3600"/>
              </a:spcBef>
              <a:spcAft>
                <a:spcPts val="0"/>
              </a:spcAft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2400" dirty="0" smtClean="0">
                <a:solidFill>
                  <a:prstClr val="black"/>
                </a:solidFill>
              </a:rPr>
              <a:t>%%</a:t>
            </a:r>
          </a:p>
          <a:p>
            <a:pPr fontAlgn="auto">
              <a:spcBef>
                <a:spcPts val="3600"/>
              </a:spcBef>
              <a:spcAft>
                <a:spcPts val="0"/>
              </a:spcAft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2400" i="1" dirty="0" smtClean="0">
                <a:solidFill>
                  <a:srgbClr val="C00000"/>
                </a:solidFill>
              </a:rPr>
              <a:t>Κα</a:t>
            </a:r>
            <a:r>
              <a:rPr lang="en-GB" sz="2400" i="1" dirty="0" err="1" smtClean="0">
                <a:solidFill>
                  <a:srgbClr val="C00000"/>
                </a:solidFill>
              </a:rPr>
              <a:t>νόνες</a:t>
            </a:r>
            <a:endParaRPr lang="en-GB" sz="2400" i="1" dirty="0" smtClean="0">
              <a:solidFill>
                <a:srgbClr val="C00000"/>
              </a:solidFill>
            </a:endParaRPr>
          </a:p>
          <a:p>
            <a:pPr fontAlgn="auto">
              <a:spcBef>
                <a:spcPts val="3600"/>
              </a:spcBef>
              <a:spcAft>
                <a:spcPts val="0"/>
              </a:spcAft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2400" dirty="0" smtClean="0">
                <a:solidFill>
                  <a:prstClr val="black"/>
                </a:solidFill>
              </a:rPr>
              <a:t>%%</a:t>
            </a:r>
          </a:p>
          <a:p>
            <a:pPr fontAlgn="auto">
              <a:spcBef>
                <a:spcPts val="3600"/>
              </a:spcBef>
              <a:spcAft>
                <a:spcPts val="0"/>
              </a:spcAft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el-GR" sz="2400" i="1" dirty="0" smtClean="0">
              <a:solidFill>
                <a:srgbClr val="C00000"/>
              </a:solidFill>
            </a:endParaRPr>
          </a:p>
          <a:p>
            <a:pPr fontAlgn="auto">
              <a:spcBef>
                <a:spcPts val="3600"/>
              </a:spcBef>
              <a:spcAft>
                <a:spcPts val="0"/>
              </a:spcAft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2400" i="1" dirty="0" err="1" smtClean="0">
                <a:solidFill>
                  <a:srgbClr val="C00000"/>
                </a:solidFill>
              </a:rPr>
              <a:t>Κώδικας</a:t>
            </a:r>
            <a:r>
              <a:rPr lang="en-GB" sz="2400" i="1" dirty="0" smtClean="0">
                <a:solidFill>
                  <a:srgbClr val="C00000"/>
                </a:solidFill>
              </a:rPr>
              <a:t> χρήστη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4572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45720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50101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- Ορθογώνιο"/>
          <p:cNvSpPr/>
          <p:nvPr/>
        </p:nvSpPr>
        <p:spPr>
          <a:xfrm>
            <a:off x="6084168" y="2132856"/>
            <a:ext cx="142539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 .*\n</a:t>
            </a:r>
            <a:endParaRPr lang="el-GR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627784" y="3501008"/>
            <a:ext cx="622818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{line}	{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(“%5d %s”, 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lineno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++, 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yytext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);}</a:t>
            </a:r>
            <a:endParaRPr lang="el-GR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699792" y="4725144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main()</a:t>
            </a:r>
            <a:endParaRPr lang="el-GR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	</a:t>
            </a:r>
            <a:r>
              <a:rPr lang="en-US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yylex</a:t>
            </a:r>
            <a:r>
              <a:rPr lang="en-US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();}</a:t>
            </a:r>
            <a:endParaRPr lang="en-GB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2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Σύνταξη </a:t>
            </a:r>
            <a:r>
              <a:rPr lang="en-US" dirty="0" smtClean="0"/>
              <a:t>flex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el-GR" sz="2600" dirty="0" smtClean="0"/>
              <a:t>Στους </a:t>
            </a:r>
            <a:r>
              <a:rPr lang="el-GR" sz="2600" dirty="0"/>
              <a:t>ορισμούς </a:t>
            </a:r>
            <a:r>
              <a:rPr lang="el-GR" sz="2600" dirty="0" smtClean="0"/>
              <a:t>περιλαμβάνεται πιθανός Κώδικας</a:t>
            </a:r>
            <a:r>
              <a:rPr lang="el-GR" sz="2600" dirty="0"/>
              <a:t>, ο οποίος δεν ανήκει σε συγκεκριμένες συναρτήσεις και είναι επιθυμητή η συμπερίληψή του στον παραγόμενο λεκτικό αναλυτή. </a:t>
            </a:r>
            <a:endParaRPr lang="el-GR" sz="2600" dirty="0" smtClean="0"/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el-GR" sz="2600" dirty="0" smtClean="0"/>
              <a:t>Ο </a:t>
            </a:r>
            <a:r>
              <a:rPr lang="el-GR" sz="2600" dirty="0"/>
              <a:t>κώδικας αυτός εμφανίζεται ανάμεσα στους ειδικούς χαρακτήρες </a:t>
            </a:r>
            <a:r>
              <a:rPr lang="en-US" sz="2600" dirty="0"/>
              <a:t>{%</a:t>
            </a:r>
            <a:r>
              <a:rPr lang="el-GR" sz="2600" dirty="0"/>
              <a:t> και </a:t>
            </a:r>
            <a:r>
              <a:rPr lang="en-US" sz="2600" dirty="0"/>
              <a:t>%}</a:t>
            </a:r>
            <a:r>
              <a:rPr lang="el-GR" sz="2600" dirty="0"/>
              <a:t> και προηγείται του χαρακτήρα </a:t>
            </a:r>
            <a:r>
              <a:rPr lang="en-US" sz="2600" dirty="0"/>
              <a:t>%%</a:t>
            </a:r>
            <a:r>
              <a:rPr lang="el-GR" sz="2600" dirty="0"/>
              <a:t>, που διαχωρίζει το πρώτο από το δεύτερο μέρος της περιγραφής</a:t>
            </a:r>
            <a:r>
              <a:rPr lang="el-GR" sz="2600" dirty="0" smtClean="0"/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endParaRPr lang="el-GR" sz="2600" dirty="0" smtClean="0"/>
          </a:p>
          <a:p>
            <a:pPr algn="just">
              <a:lnSpc>
                <a:spcPct val="90000"/>
              </a:lnSpc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%{</a:t>
            </a:r>
            <a:endParaRPr lang="el-GR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/*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πρόγραμμα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αρίθμησης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των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γραμμών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ενός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κειμένου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l-GR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el-GR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#include &lt;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l-GR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lineno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  <a:endParaRPr lang="el-GR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%}</a:t>
            </a:r>
            <a:endParaRPr lang="el-GR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endParaRPr lang="el-GR" sz="26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5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Πρότυπα Αναγνώρισης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Τα πρότυπα αναγνώρισης (</a:t>
            </a:r>
            <a:r>
              <a:rPr lang="el-GR" sz="2400" b="1" dirty="0" smtClean="0">
                <a:solidFill>
                  <a:srgbClr val="820000"/>
                </a:solidFill>
              </a:rPr>
              <a:t>αναγνωριστικά</a:t>
            </a:r>
            <a:r>
              <a:rPr lang="el-GR" sz="2400" dirty="0" smtClean="0"/>
              <a:t>– </a:t>
            </a:r>
            <a:r>
              <a:rPr lang="el-GR" sz="2400" dirty="0" err="1" smtClean="0"/>
              <a:t>pattern</a:t>
            </a:r>
            <a:r>
              <a:rPr lang="en-US" sz="2400" dirty="0" smtClean="0"/>
              <a:t>s</a:t>
            </a:r>
            <a:r>
              <a:rPr lang="el-GR" sz="2400" dirty="0" smtClean="0"/>
              <a:t>)  χρησιμοποιούνται από τη γραμματική για να περιγράψουν το λεξικό μιας γλώσσας.</a:t>
            </a:r>
          </a:p>
          <a:p>
            <a:pPr marL="0" indent="0">
              <a:buNone/>
            </a:pPr>
            <a:endParaRPr lang="el-GR" sz="2400" u="sng" dirty="0" smtClean="0"/>
          </a:p>
          <a:p>
            <a:pPr marL="0" indent="0">
              <a:buNone/>
            </a:pPr>
            <a:r>
              <a:rPr lang="el-GR" sz="2400" u="sng" dirty="0" smtClean="0"/>
              <a:t>Παραδείγματα:</a:t>
            </a:r>
          </a:p>
          <a:p>
            <a:pPr>
              <a:spcBef>
                <a:spcPts val="600"/>
              </a:spcBef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200" dirty="0" smtClean="0"/>
              <a:t>Ονόματα</a:t>
            </a:r>
          </a:p>
          <a:p>
            <a:pPr marL="804863" lvl="1" indent="-347663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200" dirty="0" smtClean="0"/>
              <a:t>ένας χαρακτήρας που ακολουθείται από 0 ή περισσότερους χαρακτήρες ή/και ψηφία</a:t>
            </a:r>
          </a:p>
          <a:p>
            <a:pPr>
              <a:spcBef>
                <a:spcPts val="600"/>
              </a:spcBef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2200" dirty="0" smtClean="0"/>
              <a:t>Αριθμοί</a:t>
            </a:r>
          </a:p>
          <a:p>
            <a:pPr marL="804863" lvl="1" indent="-347663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200" dirty="0" smtClean="0"/>
              <a:t>Ακολουθία ψηφίων μεταξύ 0 και 9</a:t>
            </a:r>
          </a:p>
          <a:p>
            <a:pPr marL="0" indent="0">
              <a:buNone/>
            </a:pPr>
            <a:r>
              <a:rPr lang="el-GR" sz="2400" dirty="0" smtClean="0"/>
              <a:t> </a:t>
            </a:r>
          </a:p>
          <a:p>
            <a:pPr marL="0" indent="0">
              <a:buNone/>
            </a:pPr>
            <a:r>
              <a:rPr lang="el-GR" sz="2400" dirty="0" smtClean="0"/>
              <a:t>Οι </a:t>
            </a:r>
            <a:r>
              <a:rPr lang="el-GR" sz="2400" b="1" dirty="0" smtClean="0">
                <a:solidFill>
                  <a:srgbClr val="004A82"/>
                </a:solidFill>
              </a:rPr>
              <a:t>κανονικές εκφράσεις  </a:t>
            </a:r>
            <a:r>
              <a:rPr lang="el-GR" sz="2400" dirty="0" smtClean="0"/>
              <a:t>αποτελούν πρότυπα αναγνώρισης.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34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σύνταξης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%{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/* π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ρόγρ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αμμα αρίθμησης των γραμμών ενός κειμένου 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%}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line .*\n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</a:t>
            </a:r>
            <a:endParaRPr lang="el-GR" b="1" dirty="0">
              <a:solidFill>
                <a:srgbClr val="8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{line}	{</a:t>
            </a:r>
            <a:r>
              <a:rPr lang="en-US" b="1" dirty="0" err="1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(“%5d %s”, </a:t>
            </a:r>
            <a:r>
              <a:rPr lang="en-US" b="1" dirty="0" err="1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lineno</a:t>
            </a:r>
            <a:r>
              <a:rPr lang="en-US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++, </a:t>
            </a:r>
            <a:r>
              <a:rPr lang="en-US" b="1" dirty="0" err="1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yytext</a:t>
            </a:r>
            <a:r>
              <a:rPr lang="en-US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);}</a:t>
            </a:r>
            <a:endParaRPr lang="el-GR" b="1" dirty="0">
              <a:solidFill>
                <a:srgbClr val="8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</a:t>
            </a:r>
            <a:endParaRPr lang="el-GR" b="1" dirty="0">
              <a:solidFill>
                <a:srgbClr val="8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yylex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8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29"/>
            <a:ext cx="8229600" cy="908720"/>
          </a:xfrm>
        </p:spPr>
        <p:txBody>
          <a:bodyPr/>
          <a:lstStyle/>
          <a:p>
            <a:r>
              <a:rPr lang="en-US" dirty="0" smtClean="0"/>
              <a:t>Flex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135438"/>
              </p:ext>
            </p:extLst>
          </p:nvPr>
        </p:nvGraphicFramePr>
        <p:xfrm>
          <a:off x="323528" y="890614"/>
          <a:ext cx="8229600" cy="549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512"/>
                <a:gridCol w="670708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YYTYPE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yylval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Η μεταβλητή μέσω της οποίας επικοινωνεί ο λεκτικός αναλυτής με το συντακτικό αναλυτή. Ο προκαθορισμένος τύπος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YYTYPE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είναι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αλλά ο χρήστης μπορεί να τον ορίσει σύμφωνα με τις ανάγκες του στο πρώτο μέρος της περιγραφής του λεκτικού ή του συντακτικού αναλυτή. Η τιμή της μεταβλητής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yylval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πρέπει να ενημερώνεται, όποτε αυτή χρειάζεται, στα τμήματα κώδικα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action</a:t>
                      </a:r>
                      <a:r>
                        <a:rPr kumimoji="0" lang="en-US" sz="18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του δευτέρου μέρους της περιγραφής.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char *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yytext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Η μεταβλητή αυτή παρέχει έναν προσωρινό χώρο αποθήκευσης της συμβολοσειράς, που αντιστοιχεί στη λεκτική μονάδα που αναγνωρίσθηκε. Είναι ιδιαίτερα χρήσιμη κατά την αναγνώριση ονομάτων και σταθερών.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yyleng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Η τιμή της εκφράζει το μήκος της συμβολοσειράς που διαβάστηκε.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FILE *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yyin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Η τιμή της παρέχει ένα δείκτη στο αρχείου εισόδου του λεκτικού αναλυτή (προκαθορισμένη τιμή: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stdin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).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FILE *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yyout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Η τιμή της παρέχει ένα δείκτη στο αρχείου εξόδου του λεκτικού αναλυτή (προκαθορισμένη τιμή: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stdout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).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yylex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()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Η παραγόμενη συνάρτηση λεκτικής ανάλυσης. Επιστρέφει τη λεκτική μονάδα που αναγνωρίστηκε.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10400" y="6468772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3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sz="320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813024"/>
              </p:ext>
            </p:extLst>
          </p:nvPr>
        </p:nvGraphicFramePr>
        <p:xfrm>
          <a:off x="457200" y="1484784"/>
          <a:ext cx="8229600" cy="2839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576"/>
                <a:gridCol w="613102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register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input()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</a:endParaRPr>
                    </a:p>
                  </a:txBody>
                  <a:tcPr marT="45691" marB="456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Επιστρέφει τον επόμενο χαρακτήρα της συμβολοσειράς εισόδου.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691" marB="45691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void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yymore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() 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Επιτρέπει στο λεκτικό αναλυτή να προχωρήσει στην αναγνώριση της επόμενης λεκτικής μονάδας, διατηρώντας στην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yytext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τη συμβολοσειρά της λεκτικής μονάδας, που αναγνωρίσθηκε τελευταία.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91" marB="45691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void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yyless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n)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Οπισθοδρόμηση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χαρακτήρων στη συμβολοσειρά εισόδου της λεκτικής ανάλυσης.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91" marB="45691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ECHO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Εκτυπώνει την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yytext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στο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yyout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91" marB="45691"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Γεννήτριες λεκτικών αναλυτών </a:t>
            </a:r>
            <a:r>
              <a:rPr lang="en-US" sz="4400" dirty="0" smtClean="0"/>
              <a:t>X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/>
              <a:t>ΠΑΡΑΔΕΙΓΜΑ:</a:t>
            </a:r>
          </a:p>
          <a:p>
            <a:pPr algn="just">
              <a:lnSpc>
                <a:spcPct val="80000"/>
              </a:lnSpc>
              <a:buNone/>
            </a:pPr>
            <a:r>
              <a:rPr lang="el-GR" sz="2400" dirty="0">
                <a:latin typeface="Courier" pitchFamily="49" charset="0"/>
                <a:cs typeface="Times New Roman" panose="02020603050405020304" pitchFamily="18" charset="0"/>
              </a:rPr>
              <a:t>%{</a:t>
            </a:r>
            <a:endParaRPr lang="el-GR" sz="2400" dirty="0"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l-GR" sz="2400" dirty="0">
                <a:cs typeface="Times New Roman" panose="02020603050405020304" pitchFamily="18" charset="0"/>
              </a:rPr>
              <a:t>/* πρόγραμμα αναπαραγωγής γραμμών που αρχίζουν ή καταλήγουν στο χαρακτήρα </a:t>
            </a:r>
            <a:r>
              <a:rPr lang="en-US" sz="2400" dirty="0">
                <a:cs typeface="Times New Roman" panose="02020603050405020304" pitchFamily="18" charset="0"/>
              </a:rPr>
              <a:t>a</a:t>
            </a:r>
            <a:r>
              <a:rPr lang="el-GR" sz="2400" dirty="0">
                <a:cs typeface="Times New Roman" panose="02020603050405020304" pitchFamily="18" charset="0"/>
              </a:rPr>
              <a:t> */</a:t>
            </a:r>
          </a:p>
          <a:p>
            <a:pPr algn="just">
              <a:lnSpc>
                <a:spcPct val="8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stdio.h</a:t>
            </a: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&gt;</a:t>
            </a:r>
            <a:endParaRPr lang="el-GR" sz="24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%}</a:t>
            </a:r>
            <a:endParaRPr lang="el-GR" sz="24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sz="24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ends_with_a</a:t>
            </a: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		.*a\n</a:t>
            </a:r>
            <a:endParaRPr lang="el-GR" sz="24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sz="24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begins_with_a</a:t>
            </a: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	a.*\n</a:t>
            </a:r>
            <a:endParaRPr lang="el-GR" sz="24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%%</a:t>
            </a:r>
            <a:endParaRPr lang="el-GR" sz="24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{</a:t>
            </a:r>
            <a:r>
              <a:rPr lang="en-US" sz="24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ends_with_a</a:t>
            </a: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}	ECHO;</a:t>
            </a:r>
            <a:endParaRPr lang="el-GR" sz="24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{</a:t>
            </a:r>
            <a:r>
              <a:rPr lang="en-US" sz="24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begins_with_a</a:t>
            </a: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}	ECHO;</a:t>
            </a:r>
            <a:endParaRPr lang="el-GR" sz="24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.*\n;		</a:t>
            </a:r>
            <a:endParaRPr lang="el-GR" sz="24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%%</a:t>
            </a:r>
            <a:endParaRPr lang="el-GR" sz="24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void main()</a:t>
            </a:r>
            <a:endParaRPr lang="el-GR" sz="24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GB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{ 	</a:t>
            </a:r>
            <a:r>
              <a:rPr lang="en-US" sz="24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yylex</a:t>
            </a:r>
            <a:r>
              <a:rPr lang="en-GB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();}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2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Γεννήτριες λεκτικών αναλυτών </a:t>
            </a:r>
            <a:r>
              <a:rPr lang="en-US" sz="4400" dirty="0"/>
              <a:t>X</a:t>
            </a:r>
            <a:r>
              <a:rPr lang="el-GR" sz="4400" dirty="0"/>
              <a:t> 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2" y="1089594"/>
            <a:ext cx="7744363" cy="54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Ένας ολοκληρωμένος λεκτικός αναλυτής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60" y="1201130"/>
            <a:ext cx="7560840" cy="533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4290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84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Διαδικασία για την παραγωγή του τελικού προγράμματος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88950" y="2122488"/>
            <a:ext cx="1471613" cy="490537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000" dirty="0" err="1">
                <a:solidFill>
                  <a:srgbClr val="000000"/>
                </a:solidFill>
                <a:latin typeface="Calibri"/>
              </a:rPr>
              <a:t>scanner.l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101975" y="1960563"/>
            <a:ext cx="2611438" cy="1143000"/>
          </a:xfrm>
          <a:prstGeom prst="roundRect">
            <a:avLst>
              <a:gd name="adj" fmla="val 12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2000" dirty="0">
                <a:solidFill>
                  <a:srgbClr val="000000"/>
                </a:solidFill>
                <a:latin typeface="Calibri"/>
              </a:rPr>
              <a:t>Meta compiler</a:t>
            </a:r>
          </a:p>
          <a:p>
            <a:pPr algn="ctr" eaLnBrk="1" hangingPunct="1"/>
            <a:r>
              <a:rPr lang="en-GB" sz="2000" dirty="0" err="1">
                <a:solidFill>
                  <a:srgbClr val="000000"/>
                </a:solidFill>
                <a:latin typeface="Calibri"/>
              </a:rPr>
              <a:t>γι</a:t>
            </a:r>
            <a:r>
              <a:rPr lang="en-GB" sz="2000" dirty="0">
                <a:solidFill>
                  <a:srgbClr val="000000"/>
                </a:solidFill>
                <a:latin typeface="Calibri"/>
              </a:rPr>
              <a:t>α λεξικογραφικούς</a:t>
            </a:r>
          </a:p>
          <a:p>
            <a:pPr algn="ctr" eaLnBrk="1" hangingPunct="1"/>
            <a:r>
              <a:rPr lang="en-GB" sz="2000" dirty="0">
                <a:solidFill>
                  <a:srgbClr val="000000"/>
                </a:solidFill>
                <a:latin typeface="Calibri"/>
              </a:rPr>
              <a:t>ανα</a:t>
            </a:r>
            <a:r>
              <a:rPr lang="en-GB" sz="2000" dirty="0" err="1">
                <a:solidFill>
                  <a:srgbClr val="000000"/>
                </a:solidFill>
                <a:latin typeface="Calibri"/>
              </a:rPr>
              <a:t>λυτές</a:t>
            </a:r>
            <a:r>
              <a:rPr lang="en-GB" sz="2000" dirty="0">
                <a:solidFill>
                  <a:srgbClr val="000000"/>
                </a:solidFill>
                <a:latin typeface="Calibri"/>
              </a:rPr>
              <a:t> (flex/</a:t>
            </a:r>
            <a:r>
              <a:rPr lang="en-GB" sz="2000" dirty="0" err="1">
                <a:solidFill>
                  <a:srgbClr val="000000"/>
                </a:solidFill>
                <a:latin typeface="Calibri"/>
              </a:rPr>
              <a:t>lex</a:t>
            </a:r>
            <a:r>
              <a:rPr lang="en-GB" sz="200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960563" y="2449513"/>
            <a:ext cx="1143000" cy="163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5715000" y="2449513"/>
            <a:ext cx="9794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694488" y="2122488"/>
            <a:ext cx="1795462" cy="654050"/>
          </a:xfrm>
          <a:prstGeom prst="roundRect">
            <a:avLst>
              <a:gd name="adj" fmla="val 21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000" dirty="0" err="1">
                <a:solidFill>
                  <a:srgbClr val="000000"/>
                </a:solidFill>
                <a:latin typeface="Calibri"/>
              </a:rPr>
              <a:t>scanner.c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673975" y="2776538"/>
            <a:ext cx="1588" cy="2776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694488" y="5551488"/>
            <a:ext cx="1960562" cy="654050"/>
          </a:xfrm>
          <a:prstGeom prst="roundRect">
            <a:avLst>
              <a:gd name="adj" fmla="val 218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>
            <a:lvl1pPr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000000"/>
                </a:solidFill>
                <a:latin typeface="Calibri"/>
              </a:rPr>
              <a:t>C/C++ Compiler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1958975" y="5878513"/>
            <a:ext cx="4737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88950" y="5551488"/>
            <a:ext cx="1471613" cy="654050"/>
          </a:xfrm>
          <a:prstGeom prst="roundRect">
            <a:avLst>
              <a:gd name="adj" fmla="val 21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000" dirty="0" err="1">
                <a:solidFill>
                  <a:srgbClr val="000000"/>
                </a:solidFill>
                <a:latin typeface="Calibri"/>
              </a:rPr>
              <a:t>εκτελέσιμο</a:t>
            </a:r>
            <a:r>
              <a:rPr lang="en-GB" sz="2000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algn="ctr" eaLnBrk="1" hangingPunct="1"/>
            <a:r>
              <a:rPr lang="en-GB" sz="2000" b="1" dirty="0">
                <a:solidFill>
                  <a:srgbClr val="000000"/>
                </a:solidFill>
                <a:latin typeface="Calibri"/>
              </a:rPr>
              <a:t>scanner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5878513" y="4244975"/>
            <a:ext cx="1470025" cy="490538"/>
          </a:xfrm>
          <a:prstGeom prst="roundRect">
            <a:avLst>
              <a:gd name="adj" fmla="val 33231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>
            <a:lvl1pPr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2000" dirty="0">
                <a:solidFill>
                  <a:srgbClr val="000000"/>
                </a:solidFill>
                <a:latin typeface="Calibri"/>
              </a:rPr>
              <a:t>βιβ</a:t>
            </a:r>
            <a:r>
              <a:rPr lang="en-GB" sz="2000" dirty="0" err="1">
                <a:solidFill>
                  <a:srgbClr val="000000"/>
                </a:solidFill>
                <a:latin typeface="Calibri"/>
              </a:rPr>
              <a:t>λιοθήκες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6530975" y="4735513"/>
            <a:ext cx="1143000" cy="815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l-GR">
              <a:solidFill>
                <a:prstClr val="black"/>
              </a:solidFill>
            </a:endParaRP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3756025"/>
            <a:ext cx="405606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4465638"/>
            <a:ext cx="3859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3265488" y="3100388"/>
            <a:ext cx="979487" cy="657225"/>
          </a:xfrm>
          <a:prstGeom prst="line">
            <a:avLst/>
          </a:prstGeom>
          <a:noFill/>
          <a:ln w="9525">
            <a:solidFill>
              <a:srgbClr val="280099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387975" y="4899025"/>
            <a:ext cx="1306513" cy="654050"/>
          </a:xfrm>
          <a:prstGeom prst="line">
            <a:avLst/>
          </a:prstGeom>
          <a:noFill/>
          <a:ln w="9525">
            <a:solidFill>
              <a:srgbClr val="280099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4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18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Γεωργούλη 2014. Κατερίνα Γεωργούλη. «Μεταγλωττιστές. Ενότητα 4: Λεκτική </a:t>
            </a:r>
            <a:r>
              <a:rPr lang="el-GR" sz="2000" dirty="0" smtClean="0"/>
              <a:t>Ανάλυση».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89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Λεξήματα-Λεκτικές Μονάδες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31683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Οι </a:t>
            </a:r>
            <a:r>
              <a:rPr lang="el-GR" sz="2400" b="1" dirty="0">
                <a:solidFill>
                  <a:srgbClr val="820000"/>
                </a:solidFill>
              </a:rPr>
              <a:t>λέξεις</a:t>
            </a:r>
            <a:r>
              <a:rPr lang="el-GR" sz="2400" dirty="0"/>
              <a:t> </a:t>
            </a:r>
            <a:r>
              <a:rPr lang="el-GR" sz="2400" dirty="0" smtClean="0"/>
              <a:t>(</a:t>
            </a:r>
            <a:r>
              <a:rPr lang="el-GR" sz="2400" b="1" dirty="0" smtClean="0">
                <a:solidFill>
                  <a:srgbClr val="820000"/>
                </a:solidFill>
              </a:rPr>
              <a:t>λεξήματα</a:t>
            </a:r>
            <a:r>
              <a:rPr lang="el-GR" sz="2400" dirty="0" smtClean="0"/>
              <a:t> – </a:t>
            </a:r>
            <a:r>
              <a:rPr lang="el-GR" sz="2400" dirty="0" err="1" smtClean="0"/>
              <a:t>lexemes</a:t>
            </a:r>
            <a:r>
              <a:rPr lang="el-GR" sz="2400" dirty="0" smtClean="0"/>
              <a:t>) είναι συμβολοσειρές, που </a:t>
            </a:r>
            <a:r>
              <a:rPr lang="el-GR" sz="2400" dirty="0"/>
              <a:t>ικανοποιώντας ένα πρότυπο αναγνώρισης </a:t>
            </a:r>
            <a:r>
              <a:rPr lang="el-GR" sz="2400" dirty="0" smtClean="0"/>
              <a:t>προσδιορίζουν μια λεκτική μονάδα (</a:t>
            </a:r>
            <a:r>
              <a:rPr lang="en-US" sz="2400" dirty="0" smtClean="0"/>
              <a:t>token</a:t>
            </a:r>
            <a:r>
              <a:rPr lang="el-GR" sz="2400" dirty="0" smtClean="0"/>
              <a:t>).</a:t>
            </a:r>
            <a:endParaRPr lang="en-US" sz="2400" dirty="0" smtClean="0"/>
          </a:p>
          <a:p>
            <a:pPr indent="12700">
              <a:spcBef>
                <a:spcPts val="1200"/>
              </a:spcBef>
              <a:buNone/>
            </a:pPr>
            <a:r>
              <a:rPr lang="el-GR" sz="2000" dirty="0" smtClean="0"/>
              <a:t>Π.χ. 	Π</a:t>
            </a:r>
            <a:r>
              <a:rPr lang="el-GR" sz="2000" i="1" dirty="0" smtClean="0"/>
              <a:t>ρότυπο αναγνώρισης για αριθμούς: </a:t>
            </a:r>
            <a:r>
              <a:rPr lang="el-GR" sz="2000" b="1" i="1" dirty="0" smtClean="0">
                <a:solidFill>
                  <a:schemeClr val="tx2"/>
                </a:solidFill>
              </a:rPr>
              <a:t>συμβολοσειρά με ψηφία 0</a:t>
            </a:r>
            <a:r>
              <a:rPr lang="en-US" sz="2000" b="1" i="1" dirty="0" smtClean="0">
                <a:solidFill>
                  <a:schemeClr val="tx2"/>
                </a:solidFill>
              </a:rPr>
              <a:t> </a:t>
            </a:r>
            <a:r>
              <a:rPr lang="el-GR" sz="2000" b="1" i="1" dirty="0" smtClean="0">
                <a:solidFill>
                  <a:schemeClr val="tx2"/>
                </a:solidFill>
              </a:rPr>
              <a:t>- 9</a:t>
            </a:r>
            <a:endParaRPr lang="el-GR" sz="2400" b="1" i="1" baseline="30000" dirty="0" smtClean="0">
              <a:solidFill>
                <a:schemeClr val="tx2"/>
              </a:solidFill>
            </a:endParaRPr>
          </a:p>
          <a:p>
            <a:pPr indent="12700">
              <a:spcBef>
                <a:spcPts val="1200"/>
              </a:spcBef>
              <a:buNone/>
            </a:pPr>
            <a:r>
              <a:rPr lang="el-GR" sz="2000" i="1" dirty="0" smtClean="0"/>
              <a:t>	Κανονική έκφραση για αριθμούς </a:t>
            </a:r>
            <a:r>
              <a:rPr lang="en-US" sz="2000" b="1" i="1" dirty="0" smtClean="0"/>
              <a:t>NUM: </a:t>
            </a:r>
            <a:r>
              <a:rPr lang="en-US" sz="2000" b="1" i="1" dirty="0" smtClean="0">
                <a:solidFill>
                  <a:schemeClr val="tx2"/>
                </a:solidFill>
              </a:rPr>
              <a:t>[0-9]+</a:t>
            </a:r>
          </a:p>
          <a:p>
            <a:pPr indent="12700">
              <a:spcBef>
                <a:spcPts val="1200"/>
              </a:spcBef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	</a:t>
            </a:r>
            <a:r>
              <a:rPr lang="el-GR" sz="2000" i="1" dirty="0" smtClean="0"/>
              <a:t>Λέξημα: </a:t>
            </a:r>
            <a:r>
              <a:rPr lang="el-GR" sz="2000" b="1" i="1" dirty="0" smtClean="0">
                <a:solidFill>
                  <a:schemeClr val="tx2"/>
                </a:solidFill>
              </a:rPr>
              <a:t>1023          </a:t>
            </a:r>
            <a:r>
              <a:rPr lang="el-GR" sz="2000" i="1" dirty="0" smtClean="0"/>
              <a:t> αντίστοιχη λεκτική μονάδα</a:t>
            </a:r>
            <a:r>
              <a:rPr lang="en-US" sz="2000" i="1" dirty="0" smtClean="0"/>
              <a:t>: &lt;</a:t>
            </a:r>
            <a:r>
              <a:rPr lang="en-US" sz="2000" b="1" i="1" dirty="0" smtClean="0"/>
              <a:t>NUM </a:t>
            </a:r>
            <a:r>
              <a:rPr lang="en-US" sz="2000" b="1" i="1" dirty="0" smtClean="0">
                <a:solidFill>
                  <a:schemeClr val="tx2"/>
                </a:solidFill>
              </a:rPr>
              <a:t>1023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>
              <a:spcBef>
                <a:spcPts val="2400"/>
              </a:spcBef>
            </a:pPr>
            <a:r>
              <a:rPr lang="el-GR" sz="2400" dirty="0" smtClean="0"/>
              <a:t>Ένας πηγαίος κώδικας </a:t>
            </a:r>
            <a:r>
              <a:rPr lang="el-GR" sz="2400" dirty="0" smtClean="0">
                <a:solidFill>
                  <a:srgbClr val="820000"/>
                </a:solidFill>
              </a:rPr>
              <a:t>αποτελείται από λεξήματα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Ένας πηγαίος κώδικας </a:t>
            </a:r>
            <a:r>
              <a:rPr lang="el-GR" sz="2400" dirty="0" smtClean="0">
                <a:solidFill>
                  <a:srgbClr val="820000"/>
                </a:solidFill>
              </a:rPr>
              <a:t>ΔΕΝ περιέχει λεκτικές μονάδες-</a:t>
            </a:r>
            <a:r>
              <a:rPr lang="en-US" sz="2400" dirty="0" smtClean="0">
                <a:solidFill>
                  <a:srgbClr val="820000"/>
                </a:solidFill>
              </a:rPr>
              <a:t>tokens</a:t>
            </a:r>
            <a:endParaRPr lang="el-GR" sz="2400" dirty="0" smtClean="0">
              <a:solidFill>
                <a:srgbClr val="820000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400" dirty="0" smtClean="0"/>
              <a:t>Ένα πρότυπο αναγνώρισης </a:t>
            </a:r>
            <a:r>
              <a:rPr lang="el-GR" sz="2400" dirty="0" smtClean="0">
                <a:solidFill>
                  <a:srgbClr val="820000"/>
                </a:solidFill>
              </a:rPr>
              <a:t>περιγράφει λεκτικές μονάδες    </a:t>
            </a:r>
            <a:r>
              <a:rPr lang="el-GR" sz="2400" dirty="0" smtClean="0"/>
              <a:t>ΌΧΙ λεξήματα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Ένα αυτόματο </a:t>
            </a:r>
            <a:r>
              <a:rPr lang="el-GR" sz="2400" dirty="0" smtClean="0">
                <a:solidFill>
                  <a:srgbClr val="820000"/>
                </a:solidFill>
              </a:rPr>
              <a:t>‘δέχεται’  ή απορρίπτει λεξήματα </a:t>
            </a:r>
          </a:p>
          <a:p>
            <a:pPr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0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2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762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Λεκτικές Μονάδες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12776"/>
            <a:ext cx="8064896" cy="432048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el-GR" sz="2400" dirty="0" smtClean="0"/>
              <a:t>Οι λεκτικές μονάδες μπορεί να αντιστοιχούν σε: </a:t>
            </a:r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δεσμευμένες </a:t>
            </a:r>
            <a:r>
              <a:rPr lang="el-GR" sz="2400" b="1" dirty="0">
                <a:solidFill>
                  <a:srgbClr val="820000"/>
                </a:solidFill>
              </a:rPr>
              <a:t>λέξεις</a:t>
            </a:r>
            <a:r>
              <a:rPr lang="el-GR" sz="2400" dirty="0"/>
              <a:t> ή λέξεις-κλειδιά, 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ειδικά </a:t>
            </a:r>
            <a:r>
              <a:rPr lang="el-GR" sz="2400" b="1" dirty="0">
                <a:solidFill>
                  <a:srgbClr val="820000"/>
                </a:solidFill>
              </a:rPr>
              <a:t>σύμβολα, </a:t>
            </a:r>
            <a:r>
              <a:rPr lang="el-GR" sz="2400" dirty="0"/>
              <a:t>στα οποία περιλαμβάνονται οι τελεστές και οι διαχωριστές (‘;’, σχόλιο κ.α.), 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ονόματα</a:t>
            </a:r>
            <a:r>
              <a:rPr lang="el-GR" sz="2400" b="1" dirty="0">
                <a:solidFill>
                  <a:srgbClr val="820000"/>
                </a:solidFill>
              </a:rPr>
              <a:t>,</a:t>
            </a:r>
            <a:r>
              <a:rPr lang="el-GR" sz="2400" dirty="0"/>
              <a:t> 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αριθμούς</a:t>
            </a:r>
            <a:r>
              <a:rPr lang="el-GR" sz="2400" dirty="0" smtClean="0"/>
              <a:t> </a:t>
            </a:r>
            <a:r>
              <a:rPr lang="el-GR" sz="2400" dirty="0"/>
              <a:t>κ.α.</a:t>
            </a:r>
          </a:p>
          <a:p>
            <a:pPr>
              <a:spcBef>
                <a:spcPts val="1800"/>
              </a:spcBef>
              <a:buNone/>
            </a:pPr>
            <a:r>
              <a:rPr lang="el-GR" sz="2400" dirty="0"/>
              <a:t>Η αναγνώριση λεκτικών μονάδων είναι ουσιαστικά </a:t>
            </a:r>
            <a:r>
              <a:rPr lang="el-GR" sz="2400" b="1" dirty="0">
                <a:solidFill>
                  <a:srgbClr val="820000"/>
                </a:solidFill>
              </a:rPr>
              <a:t>αναγνώριση προτύπων.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Αναγνώριση </a:t>
            </a:r>
            <a:r>
              <a:rPr lang="el-GR" dirty="0" smtClean="0"/>
              <a:t>προτύπων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483636"/>
              </p:ext>
            </p:extLst>
          </p:nvPr>
        </p:nvGraphicFramePr>
        <p:xfrm>
          <a:off x="755112" y="1171037"/>
          <a:ext cx="8137367" cy="4968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08576"/>
                <a:gridCol w="4248472"/>
                <a:gridCol w="2880319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Λέξημα</a:t>
                      </a:r>
                      <a:endParaRPr lang="el-GR" sz="20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Πρότυπο αναγνώρισης</a:t>
                      </a:r>
                      <a:endParaRPr lang="el-GR" sz="20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Αναγνωριστικό</a:t>
                      </a:r>
                      <a:endParaRPr lang="el-GR" sz="20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if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Οι</a:t>
                      </a:r>
                      <a:r>
                        <a:rPr lang="el-GR" sz="2000" baseline="0" dirty="0" smtClean="0"/>
                        <a:t> χ</a:t>
                      </a:r>
                      <a:r>
                        <a:rPr lang="el-GR" sz="2000" dirty="0" smtClean="0"/>
                        <a:t>αρακτήρες</a:t>
                      </a:r>
                      <a:r>
                        <a:rPr lang="el-GR" sz="2000" baseline="0" dirty="0" smtClean="0"/>
                        <a:t> ‘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l-GR" sz="2000" dirty="0" smtClean="0"/>
                        <a:t>’ και ‘</a:t>
                      </a:r>
                      <a:r>
                        <a:rPr lang="en-US" sz="2000" dirty="0" smtClean="0"/>
                        <a:t>f</a:t>
                      </a:r>
                      <a:r>
                        <a:rPr lang="el-GR" sz="2000" dirty="0" smtClean="0"/>
                        <a:t>’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IF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+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l-GR" sz="2000" dirty="0" smtClean="0">
                          <a:latin typeface="+mn-lt"/>
                        </a:rPr>
                        <a:t>Ο χαρακτήρας  ‘+’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2000" dirty="0" smtClean="0">
                          <a:latin typeface="+mn-lt"/>
                        </a:rPr>
                        <a:t>PLUS_OP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</a:t>
                      </a:r>
                      <a:r>
                        <a:rPr lang="el-GR" sz="2000" dirty="0" smtClean="0"/>
                        <a:t>1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Συμβολοσειρά που αρχίζει από λατινικό χαρακτήρα και ακολουθούν κανένα</a:t>
                      </a:r>
                      <a:r>
                        <a:rPr lang="el-GR" sz="2000" baseline="0" dirty="0" smtClean="0"/>
                        <a:t> ή περισσότερα </a:t>
                      </a:r>
                      <a:r>
                        <a:rPr lang="el-GR" sz="2000" dirty="0" smtClean="0"/>
                        <a:t>ψηφία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ID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123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l-GR" sz="2000" dirty="0" smtClean="0">
                          <a:latin typeface="+mn-lt"/>
                        </a:rPr>
                        <a:t>συμβολοσειρά με ψηφία μεταξύ 0-9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NUM</a:t>
                      </a:r>
                      <a:endParaRPr lang="el-GR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l-GR" sz="2000" dirty="0" smtClean="0">
                          <a:latin typeface="+mn-lt"/>
                        </a:rPr>
                        <a:t>Ο χαρακτήρας  ‘&lt;’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LT</a:t>
                      </a:r>
                      <a:r>
                        <a:rPr lang="en-US" sz="2000" dirty="0" smtClean="0">
                          <a:latin typeface="+mn-lt"/>
                        </a:rPr>
                        <a:t>_OP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-25000" dirty="0" smtClean="0"/>
                        <a:t>&lt;=</a:t>
                      </a:r>
                      <a:endParaRPr lang="el-GR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Οι</a:t>
                      </a:r>
                      <a:r>
                        <a:rPr lang="el-GR" sz="2000" baseline="0" dirty="0" smtClean="0"/>
                        <a:t> χ</a:t>
                      </a:r>
                      <a:r>
                        <a:rPr lang="el-GR" sz="2000" dirty="0" smtClean="0"/>
                        <a:t>αρακτήρες</a:t>
                      </a:r>
                      <a:r>
                        <a:rPr lang="el-GR" sz="2000" baseline="0" dirty="0" smtClean="0"/>
                        <a:t> ‘</a:t>
                      </a:r>
                      <a:r>
                        <a:rPr lang="el-GR" sz="2000" dirty="0" smtClean="0"/>
                        <a:t>&lt;’ και ‘=’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</a:t>
                      </a:r>
                      <a:r>
                        <a:rPr lang="en-US" sz="2000" dirty="0" smtClean="0">
                          <a:latin typeface="+mn-lt"/>
                        </a:rPr>
                        <a:t>_OP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l-GR" sz="2000" dirty="0" smtClean="0">
                          <a:latin typeface="+mn-lt"/>
                        </a:rPr>
                        <a:t>Ο χαρακτήρας  ‘=’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EQ_OP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&lt;&gt;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Οι</a:t>
                      </a:r>
                      <a:r>
                        <a:rPr lang="el-GR" sz="2000" baseline="0" dirty="0" smtClean="0"/>
                        <a:t> χ</a:t>
                      </a:r>
                      <a:r>
                        <a:rPr lang="el-GR" sz="2000" dirty="0" smtClean="0"/>
                        <a:t>αρακτήρες</a:t>
                      </a:r>
                      <a:r>
                        <a:rPr lang="el-GR" sz="2000" baseline="0" dirty="0" smtClean="0"/>
                        <a:t> ‘</a:t>
                      </a:r>
                      <a:r>
                        <a:rPr lang="el-GR" sz="2000" dirty="0" smtClean="0"/>
                        <a:t>&lt;’ και ‘&gt;’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</a:t>
                      </a:r>
                      <a:r>
                        <a:rPr lang="en-US" sz="2000" dirty="0" smtClean="0">
                          <a:latin typeface="+mn-lt"/>
                        </a:rPr>
                        <a:t>_OP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&gt;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l-GR" sz="2000" dirty="0" smtClean="0">
                          <a:latin typeface="+mn-lt"/>
                        </a:rPr>
                        <a:t>Ο χαρακτήρας  ‘&gt;’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GT</a:t>
                      </a:r>
                      <a:r>
                        <a:rPr lang="en-US" sz="2000" dirty="0" smtClean="0">
                          <a:latin typeface="+mn-lt"/>
                        </a:rPr>
                        <a:t>_OP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&gt;=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Οι</a:t>
                      </a:r>
                      <a:r>
                        <a:rPr lang="el-GR" sz="2000" baseline="0" dirty="0" smtClean="0"/>
                        <a:t> χ</a:t>
                      </a:r>
                      <a:r>
                        <a:rPr lang="el-GR" sz="2000" dirty="0" smtClean="0"/>
                        <a:t>αρακτήρες</a:t>
                      </a:r>
                      <a:r>
                        <a:rPr lang="el-GR" sz="2000" baseline="0" dirty="0" smtClean="0"/>
                        <a:t> ‘</a:t>
                      </a:r>
                      <a:r>
                        <a:rPr lang="el-GR" sz="2000" dirty="0" smtClean="0"/>
                        <a:t>&gt;’ και ‘=’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</a:t>
                      </a:r>
                      <a:r>
                        <a:rPr lang="en-US" sz="2000" dirty="0" smtClean="0">
                          <a:latin typeface="+mn-lt"/>
                        </a:rPr>
                        <a:t>_OP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6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1o </a:t>
            </a:r>
            <a:r>
              <a:rPr lang="el-GR" dirty="0" smtClean="0"/>
              <a:t>Παράδειγμα </a:t>
            </a:r>
            <a:r>
              <a:rPr lang="el-GR" dirty="0"/>
              <a:t>προσδιορισμού </a:t>
            </a:r>
            <a:r>
              <a:rPr lang="el-GR" dirty="0" smtClean="0"/>
              <a:t>αναγνωριστικών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7878" y="1204317"/>
            <a:ext cx="18774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  <a:latin typeface="Courier New" panose="02070309020205020404" pitchFamily="49" charset="0"/>
              </a:rPr>
              <a:t>if (</a:t>
            </a:r>
            <a:r>
              <a:rPr lang="en-US" sz="2000" dirty="0" err="1">
                <a:solidFill>
                  <a:prstClr val="black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urier New" panose="02070309020205020404" pitchFamily="49" charset="0"/>
              </a:rPr>
              <a:t> == j)</a:t>
            </a:r>
          </a:p>
          <a:p>
            <a:pPr eaLnBrk="1" hangingPunct="1"/>
            <a:r>
              <a:rPr lang="en-US" sz="2000" dirty="0">
                <a:solidFill>
                  <a:prstClr val="black"/>
                </a:solidFill>
                <a:latin typeface="Courier New" panose="02070309020205020404" pitchFamily="49" charset="0"/>
              </a:rPr>
              <a:t>  z = 0;</a:t>
            </a:r>
          </a:p>
          <a:p>
            <a:pPr eaLnBrk="1" hangingPunct="1"/>
            <a:r>
              <a:rPr lang="en-US" sz="2000" dirty="0">
                <a:solidFill>
                  <a:prstClr val="black"/>
                </a:solidFill>
                <a:latin typeface="Courier New" panose="02070309020205020404" pitchFamily="49" charset="0"/>
              </a:rPr>
              <a:t>else </a:t>
            </a:r>
          </a:p>
          <a:p>
            <a:pPr eaLnBrk="1" hangingPunct="1"/>
            <a:r>
              <a:rPr lang="en-US" sz="2000" dirty="0">
                <a:solidFill>
                  <a:prstClr val="black"/>
                </a:solidFill>
                <a:latin typeface="Courier New" panose="02070309020205020404" pitchFamily="49" charset="0"/>
              </a:rPr>
              <a:t>  z = 1;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67744" y="1327225"/>
            <a:ext cx="20882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prstClr val="black"/>
                </a:solidFill>
                <a:latin typeface="Calibri"/>
              </a:rPr>
              <a:t>δίνει τα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αναγνωριστικά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476310" y="118872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Calibri"/>
              </a:rPr>
              <a:t>IF, LPAREN,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ID,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EQEQ_OP, ID, RPAREN,</a:t>
            </a:r>
          </a:p>
          <a:p>
            <a:r>
              <a:rPr lang="en-US" sz="2200" dirty="0">
                <a:solidFill>
                  <a:prstClr val="black"/>
                </a:solidFill>
                <a:latin typeface="Calibri"/>
              </a:rPr>
              <a:t>ID, EQ_OP, NUM, SEMICOLON, ELSE,</a:t>
            </a:r>
          </a:p>
          <a:p>
            <a:r>
              <a:rPr lang="en-US" sz="2200" dirty="0">
                <a:solidFill>
                  <a:prstClr val="black"/>
                </a:solidFill>
                <a:latin typeface="Calibri"/>
              </a:rPr>
              <a:t>ID, EQ_OP, NUM, SEMICOLON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34309" y="2567794"/>
            <a:ext cx="8601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u="sng" dirty="0" smtClean="0">
                <a:solidFill>
                  <a:srgbClr val="820000"/>
                </a:solidFill>
                <a:latin typeface="Calibri"/>
              </a:rPr>
              <a:t>Ερώτημα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: Είναι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η ροή των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αναγνωριστικών αρκετή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ως πληροφορία που διαβιβάζεται στη συντακτική ανάλυση; Πώς ξεχωρίζουν π.χ. τα ονόματα των μεταβλητών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;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585646" y="4894213"/>
            <a:ext cx="59727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IF, LPAREN, </a:t>
            </a:r>
            <a:r>
              <a:rPr lang="en-US" sz="2400" b="1" dirty="0">
                <a:solidFill>
                  <a:srgbClr val="820000"/>
                </a:solidFill>
                <a:latin typeface="Calibri"/>
              </a:rPr>
              <a:t>&lt;ID, </a:t>
            </a:r>
            <a:r>
              <a:rPr lang="en-US" sz="2400" b="1" dirty="0" err="1">
                <a:solidFill>
                  <a:srgbClr val="820000"/>
                </a:solidFill>
                <a:latin typeface="Calibri"/>
              </a:rPr>
              <a:t>i</a:t>
            </a:r>
            <a:r>
              <a:rPr lang="en-US" sz="2400" b="1" dirty="0">
                <a:solidFill>
                  <a:srgbClr val="820000"/>
                </a:solidFill>
                <a:latin typeface="Calibri"/>
              </a:rPr>
              <a:t>&gt;,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EQEQ_OP, </a:t>
            </a:r>
            <a:r>
              <a:rPr lang="en-US" sz="2400" b="1" dirty="0">
                <a:solidFill>
                  <a:srgbClr val="820000"/>
                </a:solidFill>
                <a:latin typeface="Calibri"/>
              </a:rPr>
              <a:t>&lt;ID, j&gt;,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RPAREN,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820000"/>
                </a:solidFill>
                <a:latin typeface="Calibri"/>
              </a:rPr>
              <a:t>&lt;ID, z&gt;,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EQ, </a:t>
            </a:r>
            <a:r>
              <a:rPr lang="en-US" sz="2400" b="1" dirty="0">
                <a:solidFill>
                  <a:srgbClr val="820000"/>
                </a:solidFill>
                <a:latin typeface="Calibri"/>
              </a:rPr>
              <a:t>&lt;NUM,0&gt;,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SEMICOLON, ELSE,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820000"/>
                </a:solidFill>
                <a:latin typeface="Calibri"/>
              </a:rPr>
              <a:t>&lt;</a:t>
            </a:r>
            <a:r>
              <a:rPr lang="en-US" sz="2400" b="1" dirty="0" err="1">
                <a:solidFill>
                  <a:srgbClr val="820000"/>
                </a:solidFill>
                <a:latin typeface="Calibri"/>
              </a:rPr>
              <a:t>ID,z</a:t>
            </a:r>
            <a:r>
              <a:rPr lang="en-US" sz="2400" b="1" dirty="0">
                <a:solidFill>
                  <a:srgbClr val="820000"/>
                </a:solidFill>
                <a:latin typeface="Calibri"/>
              </a:rPr>
              <a:t>&gt;,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EQ, </a:t>
            </a:r>
            <a:r>
              <a:rPr lang="en-US" sz="2400" b="1" dirty="0">
                <a:solidFill>
                  <a:srgbClr val="820000"/>
                </a:solidFill>
                <a:latin typeface="Calibri"/>
              </a:rPr>
              <a:t>&lt;NUM,1&gt;,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SEMICOLON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34309" y="3693884"/>
            <a:ext cx="8440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u="sng" dirty="0" smtClean="0">
                <a:solidFill>
                  <a:srgbClr val="820000"/>
                </a:solidFill>
                <a:latin typeface="Calibri"/>
              </a:rPr>
              <a:t>Απάντηση: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Απαιτείται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επιπλέον: πληροφορία για τις </a:t>
            </a:r>
            <a:r>
              <a:rPr lang="el-GR" sz="2400" u="sng" dirty="0" smtClean="0">
                <a:solidFill>
                  <a:srgbClr val="820000"/>
                </a:solidFill>
                <a:latin typeface="Calibri"/>
              </a:rPr>
              <a:t>ιδιότητες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των λεξημάτων, δηλαδή η ολοκληρωμένη περιγραφή της 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λεκτικής </a:t>
            </a:r>
            <a:r>
              <a:rPr lang="el-GR" sz="2400" b="1" dirty="0" smtClean="0">
                <a:solidFill>
                  <a:srgbClr val="820000"/>
                </a:solidFill>
                <a:latin typeface="Calibri"/>
              </a:rPr>
              <a:t>μονάδας (</a:t>
            </a: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token</a:t>
            </a:r>
            <a:r>
              <a:rPr lang="el-GR" sz="2400" b="1" dirty="0" smtClean="0">
                <a:solidFill>
                  <a:srgbClr val="820000"/>
                </a:solidFill>
                <a:latin typeface="Calibri"/>
              </a:rPr>
              <a:t>). </a:t>
            </a:r>
            <a:endParaRPr lang="el-GR" sz="24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5796136" y="1268760"/>
            <a:ext cx="360040" cy="288032"/>
          </a:xfrm>
          <a:prstGeom prst="ellipse">
            <a:avLst/>
          </a:prstGeom>
          <a:solidFill>
            <a:srgbClr val="82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7380312" y="1268760"/>
            <a:ext cx="360040" cy="288032"/>
          </a:xfrm>
          <a:prstGeom prst="ellipse">
            <a:avLst/>
          </a:prstGeom>
          <a:solidFill>
            <a:srgbClr val="82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4499992" y="1628800"/>
            <a:ext cx="360040" cy="288032"/>
          </a:xfrm>
          <a:prstGeom prst="ellipse">
            <a:avLst/>
          </a:prstGeom>
          <a:solidFill>
            <a:srgbClr val="82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4499992" y="1916832"/>
            <a:ext cx="360040" cy="288032"/>
          </a:xfrm>
          <a:prstGeom prst="ellipse">
            <a:avLst/>
          </a:prstGeom>
          <a:solidFill>
            <a:srgbClr val="82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0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2o </a:t>
            </a:r>
            <a:r>
              <a:rPr lang="el-GR" dirty="0" smtClean="0"/>
              <a:t>Παράδειγμα </a:t>
            </a:r>
            <a:r>
              <a:rPr lang="el-GR" dirty="0"/>
              <a:t>προσδιορισμού </a:t>
            </a:r>
            <a:r>
              <a:rPr lang="en-US" dirty="0"/>
              <a:t>tokens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Αν γράψουμε τον πηγαίο κώδικα:  </a:t>
            </a:r>
            <a:r>
              <a:rPr lang="el-GR" sz="2400" b="1" dirty="0" smtClean="0">
                <a:solidFill>
                  <a:srgbClr val="820000"/>
                </a:solidFill>
              </a:rPr>
              <a:t>a =</a:t>
            </a:r>
            <a:r>
              <a:rPr lang="en-US" sz="2400" b="1" dirty="0" smtClean="0">
                <a:solidFill>
                  <a:srgbClr val="820000"/>
                </a:solidFill>
              </a:rPr>
              <a:t>=</a:t>
            </a:r>
            <a:r>
              <a:rPr lang="el-GR" sz="2400" b="1" dirty="0" smtClean="0">
                <a:solidFill>
                  <a:srgbClr val="820000"/>
                </a:solidFill>
              </a:rPr>
              <a:t> x * y + 10</a:t>
            </a:r>
            <a:r>
              <a:rPr lang="en-US" sz="2400" b="1" dirty="0" smtClean="0">
                <a:solidFill>
                  <a:srgbClr val="820000"/>
                </a:solidFill>
              </a:rPr>
              <a:t> </a:t>
            </a:r>
            <a:r>
              <a:rPr lang="el-GR" sz="2400" dirty="0" smtClean="0"/>
              <a:t>τα </a:t>
            </a:r>
            <a:r>
              <a:rPr lang="el-GR" sz="2400" dirty="0" err="1" smtClean="0"/>
              <a:t>tokens</a:t>
            </a:r>
            <a:r>
              <a:rPr lang="el-GR" sz="2400" dirty="0" smtClean="0"/>
              <a:t> που θα προσδιορίσει ο λεκτικός αναλυτής θα είναι τα εξής:</a:t>
            </a:r>
          </a:p>
          <a:p>
            <a:pPr marL="900113" indent="0">
              <a:spcBef>
                <a:spcPts val="1800"/>
              </a:spcBef>
              <a:buNone/>
            </a:pPr>
            <a:r>
              <a:rPr lang="el-GR" sz="2400" i="1" dirty="0" smtClean="0"/>
              <a:t>&lt; </a:t>
            </a:r>
            <a:r>
              <a:rPr lang="en-US" sz="2400" b="1" i="1" dirty="0" smtClean="0"/>
              <a:t>ID</a:t>
            </a:r>
            <a:r>
              <a:rPr lang="el-GR" sz="2400" b="1" i="1" dirty="0" smtClean="0"/>
              <a:t>,</a:t>
            </a:r>
            <a:r>
              <a:rPr lang="el-GR" sz="2400" i="1" dirty="0" smtClean="0"/>
              <a:t> </a:t>
            </a:r>
            <a:r>
              <a:rPr lang="el-GR" sz="2400" i="1" dirty="0" err="1" smtClean="0">
                <a:solidFill>
                  <a:srgbClr val="820000"/>
                </a:solidFill>
              </a:rPr>
              <a:t>pointer</a:t>
            </a:r>
            <a:r>
              <a:rPr lang="el-GR" sz="2400" i="1" dirty="0" smtClean="0">
                <a:solidFill>
                  <a:srgbClr val="820000"/>
                </a:solidFill>
              </a:rPr>
              <a:t> στο </a:t>
            </a:r>
            <a:r>
              <a:rPr lang="el-GR" sz="2400" i="1" dirty="0" err="1" smtClean="0">
                <a:solidFill>
                  <a:srgbClr val="820000"/>
                </a:solidFill>
              </a:rPr>
              <a:t>symbol</a:t>
            </a:r>
            <a:r>
              <a:rPr lang="el-GR" sz="2400" i="1" dirty="0" smtClean="0">
                <a:solidFill>
                  <a:srgbClr val="820000"/>
                </a:solidFill>
              </a:rPr>
              <a:t> </a:t>
            </a:r>
            <a:r>
              <a:rPr lang="el-GR" sz="2400" i="1" dirty="0" err="1" smtClean="0">
                <a:solidFill>
                  <a:srgbClr val="820000"/>
                </a:solidFill>
              </a:rPr>
              <a:t>table</a:t>
            </a:r>
            <a:r>
              <a:rPr lang="el-GR" sz="2400" i="1" dirty="0" smtClean="0">
                <a:solidFill>
                  <a:srgbClr val="820000"/>
                </a:solidFill>
              </a:rPr>
              <a:t> </a:t>
            </a:r>
            <a:r>
              <a:rPr lang="el-GR" sz="2400" i="1" dirty="0" smtClean="0"/>
              <a:t>στη θέση του a&gt;</a:t>
            </a:r>
          </a:p>
          <a:p>
            <a:pPr marL="900113" indent="0">
              <a:spcBef>
                <a:spcPts val="600"/>
              </a:spcBef>
              <a:buNone/>
            </a:pPr>
            <a:r>
              <a:rPr lang="en-US" sz="2400" i="1" dirty="0" smtClean="0"/>
              <a:t>EQEQ_OP</a:t>
            </a:r>
            <a:endParaRPr lang="el-GR" sz="2400" i="1" dirty="0" smtClean="0"/>
          </a:p>
          <a:p>
            <a:pPr marL="900113" indent="0">
              <a:spcBef>
                <a:spcPts val="600"/>
              </a:spcBef>
              <a:buNone/>
            </a:pPr>
            <a:r>
              <a:rPr lang="el-GR" sz="2400" i="1" dirty="0" smtClean="0"/>
              <a:t>&lt;</a:t>
            </a:r>
            <a:r>
              <a:rPr lang="en-US" sz="2400" b="1" i="1" dirty="0" smtClean="0"/>
              <a:t>ID</a:t>
            </a:r>
            <a:r>
              <a:rPr lang="el-GR" sz="2400" b="1" i="1" dirty="0" smtClean="0"/>
              <a:t>,</a:t>
            </a:r>
            <a:r>
              <a:rPr lang="el-GR" sz="2400" i="1" dirty="0" smtClean="0"/>
              <a:t> </a:t>
            </a:r>
            <a:r>
              <a:rPr lang="el-GR" sz="2400" i="1" dirty="0" err="1" smtClean="0">
                <a:solidFill>
                  <a:srgbClr val="820000"/>
                </a:solidFill>
              </a:rPr>
              <a:t>pointer</a:t>
            </a:r>
            <a:r>
              <a:rPr lang="el-GR" sz="2400" i="1" dirty="0" smtClean="0">
                <a:solidFill>
                  <a:srgbClr val="820000"/>
                </a:solidFill>
              </a:rPr>
              <a:t> στο </a:t>
            </a:r>
            <a:r>
              <a:rPr lang="el-GR" sz="2400" i="1" dirty="0" err="1" smtClean="0">
                <a:solidFill>
                  <a:srgbClr val="820000"/>
                </a:solidFill>
              </a:rPr>
              <a:t>symbol</a:t>
            </a:r>
            <a:r>
              <a:rPr lang="el-GR" sz="2400" i="1" dirty="0" smtClean="0">
                <a:solidFill>
                  <a:srgbClr val="820000"/>
                </a:solidFill>
              </a:rPr>
              <a:t> </a:t>
            </a:r>
            <a:r>
              <a:rPr lang="el-GR" sz="2400" i="1" dirty="0" err="1" smtClean="0">
                <a:solidFill>
                  <a:srgbClr val="820000"/>
                </a:solidFill>
              </a:rPr>
              <a:t>table</a:t>
            </a:r>
            <a:r>
              <a:rPr lang="el-GR" sz="2400" i="1" dirty="0" smtClean="0">
                <a:solidFill>
                  <a:srgbClr val="820000"/>
                </a:solidFill>
              </a:rPr>
              <a:t> </a:t>
            </a:r>
            <a:r>
              <a:rPr lang="el-GR" sz="2400" i="1" dirty="0" smtClean="0"/>
              <a:t>στη θέση του x&gt;</a:t>
            </a:r>
          </a:p>
          <a:p>
            <a:pPr marL="900113" indent="0">
              <a:spcBef>
                <a:spcPts val="600"/>
              </a:spcBef>
              <a:buNone/>
            </a:pPr>
            <a:r>
              <a:rPr lang="en-US" sz="2400" i="1" dirty="0" smtClean="0"/>
              <a:t>MULT_OP</a:t>
            </a:r>
            <a:endParaRPr lang="el-GR" sz="2400" i="1" dirty="0" smtClean="0"/>
          </a:p>
          <a:p>
            <a:pPr marL="900113" indent="0">
              <a:spcBef>
                <a:spcPts val="600"/>
              </a:spcBef>
              <a:buNone/>
            </a:pPr>
            <a:r>
              <a:rPr lang="el-GR" sz="2400" i="1" dirty="0" smtClean="0"/>
              <a:t>&lt;</a:t>
            </a:r>
            <a:r>
              <a:rPr lang="en-US" sz="2400" b="1" i="1" dirty="0" smtClean="0"/>
              <a:t>ID</a:t>
            </a:r>
            <a:r>
              <a:rPr lang="el-GR" sz="2400" b="1" i="1" dirty="0" smtClean="0"/>
              <a:t>, </a:t>
            </a:r>
            <a:r>
              <a:rPr lang="el-GR" sz="2400" i="1" dirty="0" err="1" smtClean="0">
                <a:solidFill>
                  <a:srgbClr val="820000"/>
                </a:solidFill>
              </a:rPr>
              <a:t>pointer</a:t>
            </a:r>
            <a:r>
              <a:rPr lang="el-GR" sz="2400" i="1" dirty="0" smtClean="0">
                <a:solidFill>
                  <a:srgbClr val="820000"/>
                </a:solidFill>
              </a:rPr>
              <a:t> στο </a:t>
            </a:r>
            <a:r>
              <a:rPr lang="el-GR" sz="2400" i="1" dirty="0" err="1" smtClean="0">
                <a:solidFill>
                  <a:srgbClr val="820000"/>
                </a:solidFill>
              </a:rPr>
              <a:t>symbol</a:t>
            </a:r>
            <a:r>
              <a:rPr lang="el-GR" sz="2400" i="1" dirty="0" smtClean="0">
                <a:solidFill>
                  <a:srgbClr val="820000"/>
                </a:solidFill>
              </a:rPr>
              <a:t> </a:t>
            </a:r>
            <a:r>
              <a:rPr lang="el-GR" sz="2400" i="1" dirty="0" err="1" smtClean="0">
                <a:solidFill>
                  <a:srgbClr val="820000"/>
                </a:solidFill>
              </a:rPr>
              <a:t>table</a:t>
            </a:r>
            <a:r>
              <a:rPr lang="el-GR" sz="2400" i="1" dirty="0" smtClean="0">
                <a:solidFill>
                  <a:srgbClr val="820000"/>
                </a:solidFill>
              </a:rPr>
              <a:t> </a:t>
            </a:r>
            <a:r>
              <a:rPr lang="el-GR" sz="2400" i="1" dirty="0" smtClean="0"/>
              <a:t>στη θέση του y&gt;</a:t>
            </a:r>
          </a:p>
          <a:p>
            <a:pPr marL="900113" indent="0">
              <a:spcBef>
                <a:spcPts val="600"/>
              </a:spcBef>
              <a:buNone/>
            </a:pPr>
            <a:r>
              <a:rPr lang="en-US" sz="2400" i="1" dirty="0" smtClean="0"/>
              <a:t>PLUS_OP</a:t>
            </a:r>
            <a:endParaRPr lang="el-GR" sz="2400" i="1" dirty="0" smtClean="0"/>
          </a:p>
          <a:p>
            <a:pPr marL="900113" indent="0">
              <a:spcBef>
                <a:spcPts val="600"/>
              </a:spcBef>
              <a:buNone/>
            </a:pPr>
            <a:r>
              <a:rPr lang="el-GR" sz="2400" i="1" dirty="0" smtClean="0"/>
              <a:t>&lt;</a:t>
            </a:r>
            <a:r>
              <a:rPr lang="en-US" sz="2400" b="1" i="1" dirty="0" smtClean="0"/>
              <a:t>NUM</a:t>
            </a:r>
            <a:r>
              <a:rPr lang="el-GR" sz="2400" b="1" i="1" dirty="0" smtClean="0"/>
              <a:t>, </a:t>
            </a:r>
            <a:r>
              <a:rPr lang="el-GR" sz="2400" i="1" dirty="0" smtClean="0"/>
              <a:t>αριθμητική τιμή 10&gt;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3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2"/>
  <p:tag name="ISPRING_RESOURCE_PATHS_HASH_2" val="a78cdf886fd027815399e17ca56abc9e5fbdc5"/>
  <p:tag name="ARTICULATE_PROJECT_OPEN" val="0"/>
  <p:tag name="ISPRING_RESOURCE_PATHS_HASH_PRESENTER" val="eef4cc71f6164634955469dce0451c5682f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1923</TotalTime>
  <Words>2961</Words>
  <Application>Microsoft Office PowerPoint</Application>
  <PresentationFormat>On-screen Show (4:3)</PresentationFormat>
  <Paragraphs>647</Paragraphs>
  <Slides>53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OC_template_updated</vt:lpstr>
      <vt:lpstr>Μεταγλωττιστές (Compilers) (Θ)</vt:lpstr>
      <vt:lpstr>Περιεχόμενα Μαθήματος</vt:lpstr>
      <vt:lpstr>Λεκτική Ανάλυση (1 από 3)</vt:lpstr>
      <vt:lpstr>Πρότυπα Αναγνώρισης</vt:lpstr>
      <vt:lpstr>Λεξήματα-Λεκτικές Μονάδες</vt:lpstr>
      <vt:lpstr>Λεκτικές Μονάδες</vt:lpstr>
      <vt:lpstr>Αναγνώριση προτύπων</vt:lpstr>
      <vt:lpstr>1o Παράδειγμα προσδιορισμού αναγνωριστικών</vt:lpstr>
      <vt:lpstr>2o Παράδειγμα προσδιορισμού tokens</vt:lpstr>
      <vt:lpstr>Για να σχεδιαστεί ένα λεκτικός αναλυτής προηγείται η ανάγκη μιας: </vt:lpstr>
      <vt:lpstr>Ασάφεια στα πρότυπα περιγραφής</vt:lpstr>
      <vt:lpstr>Αντιμετώπιση Ασάφειας</vt:lpstr>
      <vt:lpstr>Διαχωριστές </vt:lpstr>
      <vt:lpstr>Διαχείριση Διαχωριστών</vt:lpstr>
      <vt:lpstr>Λεκτική ανάλυση και Πεπερασμένα Αυτόματα </vt:lpstr>
      <vt:lpstr>Κατασκευή ΛΑ</vt:lpstr>
      <vt:lpstr>Παράδειγμα Προγραμματισμού Λ.Α. χειρωνακτικά</vt:lpstr>
      <vt:lpstr>Κατασκευή ΛΑ με Πίνακες Μετάβασης</vt:lpstr>
      <vt:lpstr>Ολοκλήρωση ΠΠΑ σε Διάγραμμα Μετάβασης</vt:lpstr>
      <vt:lpstr>Διαγράμματα μετάβασης</vt:lpstr>
      <vt:lpstr>Παράδειγμα Διαγράμματος Μετάβασης</vt:lpstr>
      <vt:lpstr>Από τον Διάγραμμα Μετάβασης σε Πίνακα Μετάβασης</vt:lpstr>
      <vt:lpstr>Προσομοίωση  λειτουργίας ΔΜ με χρήση ΠΜ</vt:lpstr>
      <vt:lpstr>Αλγόριθμος υλοποίηση ΔΜ με χρήση ΠΜ</vt:lpstr>
      <vt:lpstr>Αλγόριθμος υλοποίησης ΔΜ με χρήση while εντολής</vt:lpstr>
      <vt:lpstr>Αλγόριθμος υλοποίησης ΔΜ με χρήση                case εντολής</vt:lpstr>
      <vt:lpstr>Αλγόριθμος αναγνώρισης των σχολίων της Pascal με case εντολή</vt:lpstr>
      <vt:lpstr>Παράδειγμα Υλοποίησης ΛΑ</vt:lpstr>
      <vt:lpstr>Προγραμματισμός Λ.Α. (1 από 3)</vt:lpstr>
      <vt:lpstr>Προγραμματισμός Λ.Α. (2 από 9)</vt:lpstr>
      <vt:lpstr>Προγραμματισμός Λ.Α. (4 από 4)</vt:lpstr>
      <vt:lpstr>Υλοποίηση Λ.Α. - Προβλήματα</vt:lpstr>
      <vt:lpstr>Ανάνηψη από σφάλματα </vt:lpstr>
      <vt:lpstr>Γεννήτριες</vt:lpstr>
      <vt:lpstr>Γεννήτριες Λεκτικών αναλυτών (1 από 2)</vt:lpstr>
      <vt:lpstr>Βήματα Δημιουργίας Λ.Α. με flex</vt:lpstr>
      <vt:lpstr>Γεννήτριες Λεκτικών αναλυτών (2 από 2)</vt:lpstr>
      <vt:lpstr>Δομή ενός προγράμματος (f)lex</vt:lpstr>
      <vt:lpstr>Σύνταξη flex</vt:lpstr>
      <vt:lpstr>Παράδειγμα σύνταξης</vt:lpstr>
      <vt:lpstr>Flex (1 από 2)</vt:lpstr>
      <vt:lpstr>Flex (2 από 2)</vt:lpstr>
      <vt:lpstr>Γεννήτριες λεκτικών αναλυτών X  (1 από 2)</vt:lpstr>
      <vt:lpstr>Γεννήτριες λεκτικών αναλυτών X  (2 από 2)</vt:lpstr>
      <vt:lpstr>Ένας ολοκληρωμένος λεκτικός αναλυτής</vt:lpstr>
      <vt:lpstr>Διαδικασία για την παραγωγή του τελικού προγράμματος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93</cp:revision>
  <dcterms:created xsi:type="dcterms:W3CDTF">2014-01-22T07:18:58Z</dcterms:created>
  <dcterms:modified xsi:type="dcterms:W3CDTF">2015-12-14T08:00:33Z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1C940F76-DDD8-42AA-9D7D-14337563363A</vt:lpwstr>
  </property>
  <property fmtid="{D5CDD505-2E9C-101B-9397-08002B2CF9AE}" pid="3" name="ArticulatePath">
    <vt:lpwstr>_Όύω___ύύ_ίύ__ 4 23.1.14 e</vt:lpwstr>
  </property>
</Properties>
</file>