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82"/>
  </p:notesMasterIdLst>
  <p:handoutMasterIdLst>
    <p:handoutMasterId r:id="rId83"/>
  </p:handoutMasterIdLst>
  <p:sldIdLst>
    <p:sldId id="324" r:id="rId2"/>
    <p:sldId id="325" r:id="rId3"/>
    <p:sldId id="326" r:id="rId4"/>
    <p:sldId id="327" r:id="rId5"/>
    <p:sldId id="328" r:id="rId6"/>
    <p:sldId id="329" r:id="rId7"/>
    <p:sldId id="343" r:id="rId8"/>
    <p:sldId id="354" r:id="rId9"/>
    <p:sldId id="330" r:id="rId10"/>
    <p:sldId id="35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31" r:id="rId32"/>
    <p:sldId id="332" r:id="rId33"/>
    <p:sldId id="286" r:id="rId34"/>
    <p:sldId id="287" r:id="rId35"/>
    <p:sldId id="288" r:id="rId36"/>
    <p:sldId id="334" r:id="rId37"/>
    <p:sldId id="289" r:id="rId38"/>
    <p:sldId id="335" r:id="rId39"/>
    <p:sldId id="350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51" r:id="rId50"/>
    <p:sldId id="346" r:id="rId51"/>
    <p:sldId id="348" r:id="rId52"/>
    <p:sldId id="347" r:id="rId53"/>
    <p:sldId id="302" r:id="rId54"/>
    <p:sldId id="352" r:id="rId55"/>
    <p:sldId id="345" r:id="rId56"/>
    <p:sldId id="303" r:id="rId57"/>
    <p:sldId id="306" r:id="rId58"/>
    <p:sldId id="307" r:id="rId59"/>
    <p:sldId id="304" r:id="rId60"/>
    <p:sldId id="305" r:id="rId61"/>
    <p:sldId id="336" r:id="rId62"/>
    <p:sldId id="308" r:id="rId63"/>
    <p:sldId id="309" r:id="rId64"/>
    <p:sldId id="310" r:id="rId65"/>
    <p:sldId id="338" r:id="rId66"/>
    <p:sldId id="339" r:id="rId67"/>
    <p:sldId id="340" r:id="rId68"/>
    <p:sldId id="314" r:id="rId69"/>
    <p:sldId id="315" r:id="rId70"/>
    <p:sldId id="316" r:id="rId71"/>
    <p:sldId id="320" r:id="rId72"/>
    <p:sldId id="321" r:id="rId73"/>
    <p:sldId id="323" r:id="rId74"/>
    <p:sldId id="355" r:id="rId75"/>
    <p:sldId id="356" r:id="rId76"/>
    <p:sldId id="357" r:id="rId77"/>
    <p:sldId id="359" r:id="rId78"/>
    <p:sldId id="362" r:id="rId79"/>
    <p:sldId id="363" r:id="rId80"/>
    <p:sldId id="361" r:id="rId81"/>
  </p:sldIdLst>
  <p:sldSz cx="9144000" cy="6858000" type="screen4x3"/>
  <p:notesSz cx="7104063" cy="10234613"/>
  <p:custDataLst>
    <p:tags r:id="rId8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B0000"/>
    <a:srgbClr val="FFFD10"/>
    <a:srgbClr val="F61E87"/>
    <a:srgbClr val="099BEC"/>
    <a:srgbClr val="A20000"/>
    <a:srgbClr val="8B1E2C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0" d="100"/>
          <a:sy n="110" d="100"/>
        </p:scale>
        <p:origin x="-18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gs" Target="tags/tag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dirty="0" smtClean="0"/>
              <a:t>Ημερήσια πρόσληψη νερού</a:t>
            </a:r>
          </a:p>
          <a:p>
            <a:pPr>
              <a:defRPr/>
            </a:pPr>
            <a:r>
              <a:rPr lang="el-GR" dirty="0" smtClean="0"/>
              <a:t>(2.500</a:t>
            </a:r>
            <a:r>
              <a:rPr lang="el-GR" baseline="0" dirty="0" smtClean="0"/>
              <a:t> </a:t>
            </a:r>
            <a:r>
              <a:rPr lang="en-US" baseline="0" dirty="0" smtClean="0"/>
              <a:t>ml)</a:t>
            </a:r>
            <a:endParaRPr lang="el-GR" dirty="0"/>
          </a:p>
        </c:rich>
      </c:tx>
      <c:layout>
        <c:manualLayout>
          <c:xMode val="edge"/>
          <c:yMode val="edge"/>
          <c:x val="4.8305841712181857E-2"/>
          <c:y val="3.671732115050693E-3"/>
        </c:manualLayout>
      </c:layout>
      <c:overlay val="0"/>
      <c:spPr>
        <a:ln>
          <a:solidFill>
            <a:schemeClr val="tx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206679948205026"/>
          <c:y val="0.20695732522121471"/>
          <c:w val="0.51627101901771077"/>
          <c:h val="0.78937094266373464"/>
        </c:manualLayout>
      </c:layout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1ο Τρ.</c:v>
                </c:pt>
                <c:pt idx="1">
                  <c:v>2ο Τρ.</c:v>
                </c:pt>
                <c:pt idx="2">
                  <c:v>3ο Τρ.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l-GR" dirty="0" smtClean="0"/>
              <a:t>Ημερήσια αποβολή νερού</a:t>
            </a:r>
            <a:endParaRPr lang="el-GR" dirty="0"/>
          </a:p>
        </c:rich>
      </c:tx>
      <c:layout>
        <c:manualLayout>
          <c:xMode val="edge"/>
          <c:yMode val="edge"/>
          <c:x val="9.2930640654745503E-2"/>
          <c:y val="0"/>
        </c:manualLayout>
      </c:layout>
      <c:overlay val="0"/>
      <c:spPr>
        <a:ln>
          <a:solidFill>
            <a:schemeClr val="tx1"/>
          </a:solidFill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1ο Τρ.</c:v>
                </c:pt>
                <c:pt idx="1">
                  <c:v>2ο Τρ.</c:v>
                </c:pt>
                <c:pt idx="2">
                  <c:v>3ο Τρ.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035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788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636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982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07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81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15B37-9185-4ABA-8730-1BAB6C957EF6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11196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E3ABE-7816-4F4B-BEBB-D1E20C36A02D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03892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02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FEB10-915B-4055-9619-B9CB6CF4246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20118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807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12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186E4-C58C-477A-9301-412C56CAAC4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2356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4057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5021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22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DF21A-4B4F-4E7C-9A9A-D0813902368C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6179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72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07F40-D28B-419E-AE63-F07D53C0F06F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69521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AE5C5-02A9-4297-BC39-4B032365A6C9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414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2410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340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3724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437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046E9-391B-4588-9760-F5F2F6569FC9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157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607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0111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6341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70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45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A39CD-88FC-4F4C-9359-3707B807BD7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12963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35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B513F1-84BA-4F4E-AC6B-ED098CEA44CE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68544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1458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05678-D251-411C-8AE6-1CD6A85C55B5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4951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6EEFD-26D7-4BFD-BEBD-0382CE0041F0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44884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56C9E-6B4E-4475-A1F7-CA64F3DA7EB3}" type="slidenum">
              <a:rPr lang="el-GR" smtClean="0"/>
              <a:pPr>
                <a:defRPr/>
              </a:pPr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1058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56C9E-6B4E-4475-A1F7-CA64F3DA7EB3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047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625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5021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924285-9738-4D7E-B652-5C5FB5F9B932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97415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8196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2363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60404-2BEE-4357-AA03-228667A74AD8}" type="slidenum">
              <a:rPr lang="el-GR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86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075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39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15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484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/>
              <a:pPr/>
              <a:t>19/3/2015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246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676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255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6" r:id="rId5"/>
    <p:sldLayoutId id="2147483697" r:id="rId6"/>
    <p:sldLayoutId id="2147483689" r:id="rId7"/>
    <p:sldLayoutId id="2147483690" r:id="rId8"/>
    <p:sldLayoutId id="2147483692" r:id="rId9"/>
    <p:sldLayoutId id="2147483693" r:id="rId10"/>
    <p:sldLayoutId id="2147483694" r:id="rId11"/>
    <p:sldLayoutId id="2147483695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teiath.gr/petef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en" TargetMode="External"/><Relationship Id="rId2" Type="http://schemas.openxmlformats.org/officeDocument/2006/relationships/hyperlink" Target="http://ksh.wikipedia.org/wiki/Datei:Manneken_Pi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abay.com/en/users/Nemo/" TargetMode="External"/><Relationship Id="rId4" Type="http://schemas.openxmlformats.org/officeDocument/2006/relationships/hyperlink" Target="http://pixabay.com/en/fish-type-scales-fishing-pike-4658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File:Flank_pain_is_a_common_presentation_in_renal_colic-_2013-05-22_18-4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Users.teiath.gr/pete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Ketonuri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bFsVU1EIi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onlabs.com/sub/international/urinalysis.html" TargetMode="External"/><Relationship Id="rId4" Type="http://schemas.openxmlformats.org/officeDocument/2006/relationships/image" Target="../media/image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onlabs.com/sub/international/urinalysis.html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onlabs.com/sub/international/urinalysis.html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9532" y="1170865"/>
            <a:ext cx="8424936" cy="147002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Ανάλυση </a:t>
            </a:r>
            <a:r>
              <a:rPr lang="el-GR" sz="3200" dirty="0"/>
              <a:t>Βιολογικών Υγρών &amp; </a:t>
            </a:r>
            <a:r>
              <a:rPr lang="el-GR" sz="3200" dirty="0" smtClean="0"/>
              <a:t>Εκκριμάτων</a:t>
            </a:r>
            <a:r>
              <a:rPr lang="en-US" sz="3200" dirty="0" smtClean="0"/>
              <a:t> (</a:t>
            </a:r>
            <a:r>
              <a:rPr lang="el-GR" sz="3200" dirty="0" smtClean="0"/>
              <a:t>Θ)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3" cy="2520280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/>
              <a:t>Ενότητα</a:t>
            </a:r>
            <a:r>
              <a:rPr lang="en-US" sz="2800" b="1" dirty="0" smtClean="0"/>
              <a:t> 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στο </a:t>
            </a:r>
            <a:r>
              <a:rPr lang="el-GR" sz="2800" dirty="0" smtClean="0"/>
              <a:t>μάθημα. </a:t>
            </a:r>
          </a:p>
          <a:p>
            <a:r>
              <a:rPr lang="el-GR" sz="2800" dirty="0" smtClean="0"/>
              <a:t>Οι ταινίες των ούρων</a:t>
            </a:r>
            <a:endParaRPr lang="el-GR" sz="2000" dirty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l-GR" sz="2600" dirty="0" smtClean="0"/>
              <a:t>Πέτρος </a:t>
            </a:r>
            <a:r>
              <a:rPr lang="el-GR" sz="2600" dirty="0"/>
              <a:t>Καρκαλούσος</a:t>
            </a:r>
          </a:p>
          <a:p>
            <a:r>
              <a:rPr lang="el-GR" sz="2600" dirty="0"/>
              <a:t>Καθηγητής εφαρμογών κλινικής χημείας – ΤΕΙ </a:t>
            </a:r>
            <a:r>
              <a:rPr lang="el-GR" sz="2600" dirty="0" smtClean="0"/>
              <a:t>Αθηνών</a:t>
            </a:r>
          </a:p>
          <a:p>
            <a:r>
              <a:rPr lang="el-GR" sz="2600" dirty="0" smtClean="0"/>
              <a:t>Τμήμα Ιατρικών Εργαστήριων</a:t>
            </a:r>
            <a:endParaRPr lang="el-GR" sz="2600" dirty="0"/>
          </a:p>
          <a:p>
            <a:endParaRPr lang="en-US" sz="2800" dirty="0" smtClean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3273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1026" name="Picture 2" descr="Αιματοουρί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56" y="868087"/>
            <a:ext cx="2856317" cy="42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9592" y="5013176"/>
            <a:ext cx="468217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72 σελίδες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Ενδεικτική </a:t>
            </a:r>
            <a:r>
              <a:rPr lang="el-GR" sz="2000" dirty="0">
                <a:latin typeface="+mn-lt"/>
              </a:rPr>
              <a:t>τιμή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9,18 €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Εκδόσεις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Τεχνόγραμμα</a:t>
            </a:r>
            <a:br>
              <a:rPr lang="el-GR" sz="2000" dirty="0" smtClean="0">
                <a:latin typeface="+mn-lt"/>
              </a:rPr>
            </a:b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K</a:t>
            </a:r>
            <a:r>
              <a:rPr lang="el-GR" sz="2000" dirty="0" smtClean="0">
                <a:solidFill>
                  <a:srgbClr val="333399"/>
                </a:solidFill>
                <a:latin typeface="+mn-lt"/>
              </a:rPr>
              <a:t>ωσταντίνα Τζανέτου</a:t>
            </a:r>
          </a:p>
          <a:p>
            <a:pPr>
              <a:lnSpc>
                <a:spcPct val="150000"/>
              </a:lnSpc>
            </a:pPr>
            <a:endParaRPr lang="el-GR" sz="2000" dirty="0">
              <a:latin typeface="+mn-lt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Βιβλιογραφία </a:t>
            </a:r>
            <a:r>
              <a:rPr lang="en-US" sz="4000" b="1" dirty="0" smtClean="0">
                <a:solidFill>
                  <a:srgbClr val="9B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88024" y="4941168"/>
            <a:ext cx="468217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110 σελίδες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Ενδεικτική </a:t>
            </a:r>
            <a:r>
              <a:rPr lang="el-GR" sz="2000" dirty="0">
                <a:latin typeface="+mn-lt"/>
              </a:rPr>
              <a:t>τιμή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35 €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Εκδόσεις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Τεχνόγραμμα</a:t>
            </a:r>
            <a:br>
              <a:rPr lang="el-GR" sz="2000" dirty="0" smtClean="0">
                <a:latin typeface="+mn-lt"/>
              </a:rPr>
            </a:b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K</a:t>
            </a:r>
            <a:r>
              <a:rPr lang="el-GR" sz="2000" dirty="0" smtClean="0">
                <a:solidFill>
                  <a:srgbClr val="333399"/>
                </a:solidFill>
                <a:latin typeface="+mn-lt"/>
              </a:rPr>
              <a:t>ωσταντίνα Τζανέτου</a:t>
            </a:r>
          </a:p>
          <a:p>
            <a:pPr>
              <a:lnSpc>
                <a:spcPct val="150000"/>
              </a:lnSpc>
            </a:pPr>
            <a:endParaRPr lang="el-GR" sz="2000" dirty="0">
              <a:latin typeface="+mn-lt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7"/>
            <a:ext cx="2880320" cy="404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6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n-US" dirty="0" smtClean="0">
                <a:solidFill>
                  <a:srgbClr val="9B0000"/>
                </a:solidFill>
              </a:rPr>
              <a:t>7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2663825" cy="3744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67308" y="4843318"/>
            <a:ext cx="3960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dirty="0">
                <a:latin typeface="+mn-lt"/>
              </a:rPr>
              <a:t>Τίτλος : Εξετάσεις Ούρων στην Εργαστηριακή Διαγνωστική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Συγγραφέας : </a:t>
            </a:r>
            <a:r>
              <a:rPr lang="el-GR" dirty="0">
                <a:solidFill>
                  <a:srgbClr val="333399"/>
                </a:solidFill>
                <a:latin typeface="+mn-lt"/>
              </a:rPr>
              <a:t>Αρσένη-Εμμανουηλίδη, Α.</a:t>
            </a: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Εκδόσεις : Ζήτα Ιατρικές Εκδόσεις</a:t>
            </a:r>
          </a:p>
          <a:p>
            <a:r>
              <a:rPr lang="el-GR" dirty="0">
                <a:latin typeface="+mn-lt"/>
              </a:rPr>
              <a:t>Ενδεικτική </a:t>
            </a:r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latin typeface="+mn-lt"/>
              </a:rPr>
              <a:t>55 €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085" y="980728"/>
            <a:ext cx="2664296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4008" y="4843318"/>
            <a:ext cx="42484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dirty="0">
                <a:latin typeface="+mn-lt"/>
              </a:rPr>
              <a:t>Τίτλος : Εξετάσεις των </a:t>
            </a:r>
            <a:r>
              <a:rPr lang="el-GR" dirty="0" smtClean="0">
                <a:latin typeface="+mn-lt"/>
              </a:rPr>
              <a:t>υγρών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του </a:t>
            </a:r>
            <a:r>
              <a:rPr lang="el-GR" dirty="0">
                <a:latin typeface="+mn-lt"/>
              </a:rPr>
              <a:t>σώματος - Γενικές εξετάσεις και καλλιέργειες </a:t>
            </a:r>
          </a:p>
          <a:p>
            <a:r>
              <a:rPr lang="el-GR" dirty="0">
                <a:latin typeface="+mn-lt"/>
              </a:rPr>
              <a:t>Συγγραφέας : </a:t>
            </a:r>
            <a:r>
              <a:rPr lang="el-GR" dirty="0">
                <a:solidFill>
                  <a:srgbClr val="333399"/>
                </a:solidFill>
                <a:latin typeface="+mn-lt"/>
              </a:rPr>
              <a:t>Αρσένη-Εμμανουηλίδη, Α.</a:t>
            </a:r>
            <a:br>
              <a:rPr lang="el-GR" dirty="0">
                <a:solidFill>
                  <a:srgbClr val="333399"/>
                </a:solidFill>
                <a:latin typeface="+mn-lt"/>
              </a:rPr>
            </a:br>
            <a:endParaRPr lang="en-US" dirty="0">
              <a:solidFill>
                <a:srgbClr val="333399"/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Εκδόσεις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:</a:t>
            </a:r>
            <a:r>
              <a:rPr lang="el-GR" dirty="0">
                <a:latin typeface="+mn-lt"/>
              </a:rPr>
              <a:t> Ζήτα Ιατρικές Εκδόσεις</a:t>
            </a:r>
          </a:p>
          <a:p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:</a:t>
            </a:r>
            <a:r>
              <a:rPr lang="el-GR" dirty="0">
                <a:latin typeface="+mn-lt"/>
              </a:rPr>
              <a:t> 85 €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3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n-US" dirty="0" smtClean="0">
                <a:solidFill>
                  <a:srgbClr val="9B0000"/>
                </a:solidFill>
              </a:rPr>
              <a:t>8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9227" name="Text Box 66"/>
          <p:cNvSpPr txBox="1">
            <a:spLocks noChangeArrowheads="1"/>
          </p:cNvSpPr>
          <p:nvPr/>
        </p:nvSpPr>
        <p:spPr bwMode="auto">
          <a:xfrm>
            <a:off x="4211960" y="2564904"/>
            <a:ext cx="44640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 smtClean="0">
                <a:latin typeface="+mn-lt"/>
              </a:rPr>
              <a:t>Συγγραφείς</a:t>
            </a:r>
            <a:r>
              <a:rPr lang="en-US" sz="2000" dirty="0" smtClean="0">
                <a:latin typeface="+mn-lt"/>
              </a:rPr>
              <a:t> :</a:t>
            </a:r>
            <a:r>
              <a:rPr lang="en-US" sz="2000" dirty="0" smtClean="0">
                <a:solidFill>
                  <a:srgbClr val="1056D1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333399"/>
                </a:solidFill>
                <a:latin typeface="+mn-lt"/>
              </a:rPr>
              <a:t>B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irch, Fairley, Becker</a:t>
            </a:r>
            <a:r>
              <a:rPr lang="el-GR" sz="2000" dirty="0" smtClean="0">
                <a:solidFill>
                  <a:srgbClr val="333399"/>
                </a:solidFill>
                <a:latin typeface="+mn-lt"/>
              </a:rPr>
              <a:t> </a:t>
            </a:r>
            <a:endParaRPr lang="el-GR" sz="2000" dirty="0">
              <a:solidFill>
                <a:srgbClr val="333399"/>
              </a:solidFill>
              <a:latin typeface="+mn-lt"/>
            </a:endParaRPr>
          </a:p>
          <a:p>
            <a:pPr algn="ctr"/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Εκδότης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:</a:t>
            </a:r>
            <a:r>
              <a:rPr lang="el-GR" sz="2000" dirty="0">
                <a:solidFill>
                  <a:srgbClr val="000000"/>
                </a:solidFill>
                <a:latin typeface="+mn-lt"/>
              </a:rPr>
              <a:t> Επιστημονικές Εκδόσεις Παρισιάνου Α.Ε./1997</a:t>
            </a:r>
            <a:br>
              <a:rPr lang="el-GR" sz="2000" dirty="0">
                <a:solidFill>
                  <a:srgbClr val="000000"/>
                </a:solidFill>
                <a:latin typeface="+mn-lt"/>
              </a:rPr>
            </a:br>
            <a:endParaRPr lang="el-GR" sz="2000" dirty="0">
              <a:solidFill>
                <a:srgbClr val="000000"/>
              </a:solidFill>
              <a:latin typeface="+mn-lt"/>
            </a:endParaRPr>
          </a:p>
          <a:p>
            <a:r>
              <a:rPr lang="el-GR" sz="2000" dirty="0">
                <a:solidFill>
                  <a:srgbClr val="000000"/>
                </a:solidFill>
                <a:latin typeface="+mn-lt"/>
              </a:rPr>
              <a:t>Ενδεικτική Τιμή: </a:t>
            </a:r>
            <a:r>
              <a:rPr lang="el-GR" sz="2000" dirty="0">
                <a:latin typeface="+mn-lt"/>
              </a:rPr>
              <a:t>86 €  </a:t>
            </a:r>
          </a:p>
        </p:txBody>
      </p:sp>
      <p:pic>
        <p:nvPicPr>
          <p:cNvPr id="922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2857500" cy="380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22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n-US" dirty="0" smtClean="0">
                <a:solidFill>
                  <a:srgbClr val="9B0000"/>
                </a:solidFill>
              </a:rPr>
              <a:t>9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0360" r="10088"/>
          <a:stretch/>
        </p:blipFill>
        <p:spPr bwMode="auto">
          <a:xfrm>
            <a:off x="1187624" y="1628800"/>
            <a:ext cx="3226867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4008" y="2033990"/>
            <a:ext cx="4002087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+mn-lt"/>
              </a:rPr>
              <a:t>Συγγραφείς</a:t>
            </a:r>
            <a:r>
              <a:rPr lang="en-US" dirty="0" smtClean="0">
                <a:latin typeface="+mn-lt"/>
              </a:rPr>
              <a:t>:  </a:t>
            </a:r>
            <a:r>
              <a:rPr lang="el-GR" dirty="0">
                <a:solidFill>
                  <a:srgbClr val="333399"/>
                </a:solidFill>
                <a:latin typeface="+mn-lt"/>
              </a:rPr>
              <a:t>Nancy A. Brunzel </a:t>
            </a:r>
            <a:endParaRPr lang="en-US" dirty="0" smtClean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+mn-lt"/>
              </a:rPr>
              <a:t>Ενδεικτική </a:t>
            </a:r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: </a:t>
            </a:r>
            <a:r>
              <a:rPr lang="en-US" dirty="0">
                <a:latin typeface="+mn-lt"/>
              </a:rPr>
              <a:t>56 </a:t>
            </a:r>
            <a:r>
              <a:rPr lang="el-GR" dirty="0">
                <a:latin typeface="+mn-lt"/>
              </a:rPr>
              <a:t>$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+mn-lt"/>
              </a:rPr>
              <a:t>Πάροχος</a:t>
            </a:r>
            <a:r>
              <a:rPr lang="en-US" dirty="0" smtClean="0">
                <a:latin typeface="+mn-lt"/>
              </a:rPr>
              <a:t> : Amazon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+mn-lt"/>
              </a:rPr>
              <a:t>Κυκλοφορεί στην Ελλάδα από τις εκδόσεις </a:t>
            </a:r>
            <a:r>
              <a:rPr lang="el-GR" sz="1600" dirty="0" smtClean="0">
                <a:solidFill>
                  <a:srgbClr val="000000"/>
                </a:solidFill>
              </a:rPr>
              <a:t>Επιστημονικές Εκδόσεις Παρισιάνου Α.Ε.</a:t>
            </a:r>
            <a:endParaRPr lang="el-GR" dirty="0">
              <a:latin typeface="+mn-lt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7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n-US" dirty="0" smtClean="0">
                <a:solidFill>
                  <a:srgbClr val="9B0000"/>
                </a:solidFill>
              </a:rPr>
              <a:t>10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971600" y="5229200"/>
            <a:ext cx="32406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dirty="0" smtClean="0">
                <a:latin typeface="+mn-lt"/>
              </a:rPr>
              <a:t>Συγγραφείς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solidFill>
                  <a:srgbClr val="333399"/>
                </a:solidFill>
                <a:latin typeface="+mn-lt"/>
              </a:rPr>
              <a:t>Sister Laurine </a:t>
            </a:r>
            <a:r>
              <a:rPr lang="el-GR" dirty="0" smtClean="0">
                <a:solidFill>
                  <a:srgbClr val="333399"/>
                </a:solidFill>
                <a:latin typeface="+mn-lt"/>
              </a:rPr>
              <a:t>Graff</a:t>
            </a:r>
            <a:endParaRPr lang="en-US" dirty="0" smtClean="0">
              <a:solidFill>
                <a:srgbClr val="333399"/>
              </a:solidFill>
              <a:latin typeface="+mn-lt"/>
            </a:endParaRPr>
          </a:p>
          <a:p>
            <a:endParaRPr lang="en-US" dirty="0" smtClean="0">
              <a:solidFill>
                <a:srgbClr val="333399"/>
              </a:solidFill>
              <a:latin typeface="+mn-lt"/>
            </a:endParaRPr>
          </a:p>
          <a:p>
            <a:r>
              <a:rPr lang="el-GR" dirty="0">
                <a:latin typeface="+mn-lt"/>
              </a:rPr>
              <a:t>Ενδεικτική </a:t>
            </a:r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latin typeface="+mn-lt"/>
              </a:rPr>
              <a:t>51 $ </a:t>
            </a:r>
            <a:endParaRPr lang="en-US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Πάροχος</a:t>
            </a:r>
            <a:r>
              <a:rPr lang="en-US" dirty="0" smtClean="0">
                <a:latin typeface="+mn-lt"/>
              </a:rPr>
              <a:t> : Amazon</a:t>
            </a:r>
            <a:endParaRPr lang="el-GR" dirty="0">
              <a:latin typeface="+mn-lt"/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l="16554" t="2370" r="16599" b="2761"/>
          <a:stretch/>
        </p:blipFill>
        <p:spPr bwMode="auto">
          <a:xfrm>
            <a:off x="1259632" y="1196752"/>
            <a:ext cx="2743200" cy="3893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11496" r="11544"/>
          <a:stretch/>
        </p:blipFill>
        <p:spPr bwMode="auto">
          <a:xfrm>
            <a:off x="5004048" y="1196752"/>
            <a:ext cx="2770909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4932040" y="5229200"/>
            <a:ext cx="38968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dirty="0" smtClean="0">
                <a:latin typeface="+mn-lt"/>
              </a:rPr>
              <a:t>Συγγραφείς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solidFill>
                  <a:srgbClr val="333399"/>
                </a:solidFill>
                <a:latin typeface="+mn-lt"/>
              </a:rPr>
              <a:t>Susan King Strasinger, </a:t>
            </a:r>
            <a:endParaRPr lang="en-US" dirty="0">
              <a:solidFill>
                <a:srgbClr val="333399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l-GR" dirty="0">
                <a:solidFill>
                  <a:srgbClr val="333399"/>
                </a:solidFill>
                <a:latin typeface="+mn-lt"/>
              </a:rPr>
              <a:t>Marjorie Schaub Di Lorenzo </a:t>
            </a:r>
            <a:endParaRPr lang="en-US" dirty="0" smtClean="0">
              <a:solidFill>
                <a:srgbClr val="333399"/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Ενδεικτική </a:t>
            </a:r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latin typeface="+mn-lt"/>
              </a:rPr>
              <a:t>47 $ </a:t>
            </a:r>
            <a:endParaRPr lang="en-US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Πάροχος</a:t>
            </a:r>
            <a:r>
              <a:rPr lang="en-US" dirty="0" smtClean="0">
                <a:latin typeface="+mn-lt"/>
              </a:rPr>
              <a:t> : Amazon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0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n-US" dirty="0" smtClean="0">
                <a:solidFill>
                  <a:srgbClr val="9B0000"/>
                </a:solidFill>
              </a:rPr>
              <a:t>11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2664296" cy="3990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971600" y="4797152"/>
            <a:ext cx="34203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519238" algn="l"/>
              </a:tabLst>
            </a:pPr>
            <a:r>
              <a:rPr lang="el-GR" dirty="0">
                <a:solidFill>
                  <a:srgbClr val="000000"/>
                </a:solidFill>
                <a:latin typeface="+mn-lt"/>
              </a:rPr>
              <a:t/>
            </a:r>
            <a:br>
              <a:rPr lang="el-GR" dirty="0">
                <a:solidFill>
                  <a:srgbClr val="000000"/>
                </a:solidFill>
                <a:latin typeface="+mn-lt"/>
              </a:rPr>
            </a:br>
            <a:r>
              <a:rPr lang="el-GR" sz="1600" dirty="0" smtClean="0"/>
              <a:t>Συγγραφείς</a:t>
            </a:r>
            <a:r>
              <a:rPr lang="en-US" sz="1600" dirty="0" smtClean="0"/>
              <a:t> 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3399"/>
                </a:solidFill>
                <a:latin typeface="+mn-lt"/>
              </a:rPr>
              <a:t>Lillian Mundt, Kristy Shanahan</a:t>
            </a:r>
            <a:endParaRPr lang="el-GR" dirty="0">
              <a:solidFill>
                <a:srgbClr val="333399"/>
              </a:solidFill>
              <a:latin typeface="+mn-lt"/>
            </a:endParaRPr>
          </a:p>
          <a:p>
            <a:pPr algn="ctr">
              <a:tabLst>
                <a:tab pos="1519238" algn="l"/>
              </a:tabLst>
            </a:pPr>
            <a:endParaRPr lang="el-GR" b="1" dirty="0">
              <a:solidFill>
                <a:srgbClr val="1056D1"/>
              </a:solidFill>
              <a:latin typeface="+mn-lt"/>
            </a:endParaRPr>
          </a:p>
          <a:p>
            <a:pPr>
              <a:tabLst>
                <a:tab pos="1519238" algn="l"/>
              </a:tabLst>
            </a:pPr>
            <a:r>
              <a:rPr lang="el-GR" dirty="0" smtClean="0">
                <a:solidFill>
                  <a:srgbClr val="000000"/>
                </a:solidFill>
                <a:latin typeface="+mn-lt"/>
              </a:rPr>
              <a:t>Τιμή</a:t>
            </a:r>
            <a:r>
              <a:rPr lang="el-GR" dirty="0">
                <a:solidFill>
                  <a:srgbClr val="000000"/>
                </a:solidFill>
                <a:latin typeface="+mn-lt"/>
              </a:rPr>
              <a:t>: </a:t>
            </a:r>
            <a:r>
              <a:rPr lang="el-GR" dirty="0" smtClean="0">
                <a:latin typeface="+mn-lt"/>
              </a:rPr>
              <a:t>5</a:t>
            </a:r>
            <a:r>
              <a:rPr lang="en-US" dirty="0" smtClean="0">
                <a:latin typeface="+mn-lt"/>
              </a:rPr>
              <a:t>4,4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$</a:t>
            </a:r>
            <a:endParaRPr lang="el-GR" dirty="0" smtClean="0">
              <a:latin typeface="+mn-lt"/>
            </a:endParaRPr>
          </a:p>
          <a:p>
            <a:pPr>
              <a:tabLst>
                <a:tab pos="1519238" algn="l"/>
              </a:tabLst>
            </a:pPr>
            <a:endParaRPr lang="el-GR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3532" t="2648" r="13498" b="2734"/>
          <a:stretch/>
        </p:blipFill>
        <p:spPr bwMode="auto">
          <a:xfrm>
            <a:off x="5004048" y="1069200"/>
            <a:ext cx="2762638" cy="3974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4009" y="5129693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dirty="0" smtClean="0">
                <a:latin typeface="+mn-lt"/>
              </a:rPr>
              <a:t>Συγγραφείς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solidFill>
                  <a:srgbClr val="333399"/>
                </a:solidFill>
                <a:latin typeface="+mn-lt"/>
              </a:rPr>
              <a:t>Landy James </a:t>
            </a:r>
            <a:r>
              <a:rPr lang="el-GR" dirty="0" smtClean="0">
                <a:solidFill>
                  <a:srgbClr val="333399"/>
                </a:solidFill>
                <a:latin typeface="+mn-lt"/>
              </a:rPr>
              <a:t>McBride</a:t>
            </a:r>
            <a:endParaRPr lang="en-US" dirty="0" smtClean="0">
              <a:solidFill>
                <a:srgbClr val="333399"/>
              </a:solidFill>
              <a:latin typeface="+mn-lt"/>
            </a:endParaRPr>
          </a:p>
          <a:p>
            <a:endParaRPr lang="en-US" u="sng" dirty="0" smtClean="0">
              <a:latin typeface="+mn-lt"/>
            </a:endParaRPr>
          </a:p>
          <a:p>
            <a:r>
              <a:rPr lang="el-GR" dirty="0">
                <a:latin typeface="+mn-lt"/>
              </a:rPr>
              <a:t>Ενδεικτική </a:t>
            </a:r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1</a:t>
            </a:r>
            <a:r>
              <a:rPr lang="el-GR" dirty="0" smtClean="0">
                <a:latin typeface="+mn-lt"/>
              </a:rPr>
              <a:t>.6 </a:t>
            </a:r>
            <a:r>
              <a:rPr lang="en-US" sz="1600" dirty="0" smtClean="0"/>
              <a:t>$</a:t>
            </a:r>
            <a:endParaRPr lang="en-US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Πάροχος</a:t>
            </a:r>
            <a:r>
              <a:rPr lang="en-US" dirty="0" smtClean="0">
                <a:latin typeface="+mn-lt"/>
              </a:rPr>
              <a:t> : Amazon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971600" y="6237312"/>
            <a:ext cx="2182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Πάροχος</a:t>
            </a:r>
            <a:r>
              <a:rPr lang="en-US" dirty="0" smtClean="0"/>
              <a:t> : Amazon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7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l-GR" dirty="0" smtClean="0">
                <a:solidFill>
                  <a:srgbClr val="9B0000"/>
                </a:solidFill>
              </a:rPr>
              <a:t>1</a:t>
            </a:r>
            <a:r>
              <a:rPr lang="en-US" dirty="0" smtClean="0">
                <a:solidFill>
                  <a:srgbClr val="9B0000"/>
                </a:solidFill>
              </a:rPr>
              <a:t>2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2971853" cy="4179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4860032" y="2636912"/>
            <a:ext cx="33404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dirty="0" smtClean="0">
                <a:latin typeface="+mn-lt"/>
              </a:rPr>
              <a:t>Συγγραφείς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solidFill>
                  <a:srgbClr val="333399"/>
                </a:solidFill>
                <a:latin typeface="+mn-lt"/>
              </a:rPr>
              <a:t>Καραναστάσης Δ.Κ. </a:t>
            </a:r>
            <a:endParaRPr lang="en-US" dirty="0" smtClean="0">
              <a:solidFill>
                <a:srgbClr val="333399"/>
              </a:solidFill>
              <a:latin typeface="+mn-lt"/>
            </a:endParaRPr>
          </a:p>
          <a:p>
            <a:r>
              <a:rPr lang="el-GR" dirty="0">
                <a:latin typeface="+mn-lt"/>
              </a:rPr>
              <a:t>Ενδεικτική </a:t>
            </a:r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: </a:t>
            </a:r>
            <a:r>
              <a:rPr lang="el-GR" dirty="0">
                <a:latin typeface="+mn-lt"/>
              </a:rPr>
              <a:t>55 € </a:t>
            </a:r>
            <a:endParaRPr lang="en-US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Πάροχος</a:t>
            </a:r>
            <a:r>
              <a:rPr lang="en-US" dirty="0" smtClean="0">
                <a:latin typeface="+mn-lt"/>
              </a:rPr>
              <a:t> : </a:t>
            </a:r>
            <a:r>
              <a:rPr lang="el-GR" dirty="0" smtClean="0">
                <a:latin typeface="+mn-lt"/>
              </a:rPr>
              <a:t>Ζήτα</a:t>
            </a:r>
            <a:endParaRPr lang="el-GR" dirty="0"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5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l-GR" dirty="0" smtClean="0">
                <a:solidFill>
                  <a:srgbClr val="9B0000"/>
                </a:solidFill>
              </a:rPr>
              <a:t>1</a:t>
            </a:r>
            <a:r>
              <a:rPr lang="en-US" dirty="0" smtClean="0">
                <a:solidFill>
                  <a:srgbClr val="9B0000"/>
                </a:solidFill>
              </a:rPr>
              <a:t>3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88024" y="2924944"/>
            <a:ext cx="4002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dirty="0" smtClean="0">
                <a:latin typeface="+mn-lt"/>
              </a:rPr>
              <a:t>Συγγραφείς</a:t>
            </a:r>
            <a:r>
              <a:rPr lang="en-US" dirty="0" smtClean="0">
                <a:latin typeface="+mn-lt"/>
              </a:rPr>
              <a:t> : </a:t>
            </a:r>
            <a:r>
              <a:rPr lang="en-US" dirty="0" smtClean="0">
                <a:solidFill>
                  <a:srgbClr val="333399"/>
                </a:solidFill>
                <a:latin typeface="+mn-lt"/>
              </a:rPr>
              <a:t>WHO</a:t>
            </a:r>
            <a:endParaRPr lang="en-US" dirty="0">
              <a:solidFill>
                <a:srgbClr val="333399"/>
              </a:solidFill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l-GR" dirty="0">
                <a:latin typeface="+mn-lt"/>
              </a:rPr>
              <a:t>Ενδεικτική </a:t>
            </a:r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: </a:t>
            </a:r>
            <a:r>
              <a:rPr lang="en-US" dirty="0">
                <a:latin typeface="+mn-lt"/>
              </a:rPr>
              <a:t>50 </a:t>
            </a:r>
            <a:r>
              <a:rPr lang="el-GR" dirty="0">
                <a:latin typeface="+mn-lt"/>
              </a:rPr>
              <a:t>$</a:t>
            </a:r>
            <a:endParaRPr lang="en-US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Πάροχος</a:t>
            </a:r>
            <a:r>
              <a:rPr lang="en-US" dirty="0" smtClean="0">
                <a:latin typeface="+mn-lt"/>
              </a:rPr>
              <a:t> : </a:t>
            </a:r>
            <a:r>
              <a:rPr lang="en-US" dirty="0">
                <a:latin typeface="+mn-lt"/>
              </a:rPr>
              <a:t>Amazon, </a:t>
            </a:r>
            <a:r>
              <a:rPr lang="en-US" dirty="0" smtClean="0">
                <a:latin typeface="+mn-lt"/>
              </a:rPr>
              <a:t>WHO</a:t>
            </a:r>
            <a:endParaRPr lang="el-GR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3096344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5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n-US" dirty="0" smtClean="0">
                <a:solidFill>
                  <a:srgbClr val="9B0000"/>
                </a:solidFill>
              </a:rPr>
              <a:t>14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2812662" cy="3887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2907890" cy="3960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5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l-GR" dirty="0" smtClean="0">
                <a:solidFill>
                  <a:srgbClr val="9B0000"/>
                </a:solidFill>
              </a:rPr>
              <a:t>1</a:t>
            </a:r>
            <a:r>
              <a:rPr lang="en-US" dirty="0" smtClean="0">
                <a:solidFill>
                  <a:srgbClr val="9B0000"/>
                </a:solidFill>
              </a:rPr>
              <a:t>5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43438" y="2285034"/>
            <a:ext cx="40020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dirty="0" smtClean="0">
                <a:latin typeface="+mn-lt"/>
              </a:rPr>
              <a:t>Τίτλος</a:t>
            </a:r>
            <a:r>
              <a:rPr lang="en-US" dirty="0" smtClean="0">
                <a:latin typeface="+mn-lt"/>
              </a:rPr>
              <a:t> : Human sperm morphology evaluation</a:t>
            </a:r>
          </a:p>
          <a:p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Συγγραφείς</a:t>
            </a:r>
            <a:r>
              <a:rPr lang="en-US" dirty="0" smtClean="0">
                <a:latin typeface="+mn-lt"/>
              </a:rPr>
              <a:t> : </a:t>
            </a:r>
            <a:r>
              <a:rPr lang="en-US" dirty="0">
                <a:latin typeface="+mn-lt"/>
              </a:rPr>
              <a:t>Thinus Kruger, Daniel </a:t>
            </a:r>
            <a:r>
              <a:rPr lang="en-US" dirty="0" smtClean="0">
                <a:latin typeface="+mn-lt"/>
              </a:rPr>
              <a:t>Franken</a:t>
            </a:r>
          </a:p>
          <a:p>
            <a:endParaRPr lang="en-US" u="sng" dirty="0" smtClean="0">
              <a:latin typeface="+mn-lt"/>
            </a:endParaRPr>
          </a:p>
          <a:p>
            <a:r>
              <a:rPr lang="el-GR" dirty="0">
                <a:latin typeface="+mn-lt"/>
              </a:rPr>
              <a:t>Ενδεικτική τιμή</a:t>
            </a:r>
            <a:r>
              <a:rPr lang="en-US" dirty="0">
                <a:latin typeface="+mn-lt"/>
              </a:rPr>
              <a:t>: 140,00 $</a:t>
            </a:r>
          </a:p>
          <a:p>
            <a:r>
              <a:rPr lang="el-GR" dirty="0">
                <a:latin typeface="+mn-lt"/>
              </a:rPr>
              <a:t>Πάροχος</a:t>
            </a:r>
            <a:r>
              <a:rPr lang="en-US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Amazon</a:t>
            </a:r>
            <a:endParaRPr lang="el-GR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1043608" y="1628800"/>
            <a:ext cx="3225800" cy="4484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4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Πέτρος </a:t>
            </a:r>
            <a:r>
              <a:rPr lang="el-GR" dirty="0" smtClean="0">
                <a:solidFill>
                  <a:srgbClr val="9B0000"/>
                </a:solidFill>
              </a:rPr>
              <a:t>Καρκαλούσος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39552" y="1628800"/>
            <a:ext cx="77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Καθηγητής εφαρμογών κλινικής χημείας – ΤΕΙ Αθηνών</a:t>
            </a:r>
            <a:endParaRPr lang="el-GR" sz="2400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560" y="2276872"/>
            <a:ext cx="77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Emails: petef@hotmail.gr, petef@teiath.gr</a:t>
            </a:r>
            <a:endParaRPr lang="el-GR" sz="2400" dirty="0"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1560" y="3068960"/>
            <a:ext cx="77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Professional Web site: </a:t>
            </a:r>
            <a:r>
              <a:rPr lang="en-US" sz="2400" dirty="0" smtClean="0">
                <a:solidFill>
                  <a:srgbClr val="9B0000"/>
                </a:solidFill>
                <a:latin typeface="+mn-lt"/>
                <a:hlinkClick r:id="rId2"/>
              </a:rPr>
              <a:t>users.teiath.gr/petef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1560" y="3789040"/>
            <a:ext cx="8064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Βιολόγος </a:t>
            </a:r>
            <a:r>
              <a:rPr lang="en-US" sz="2400" dirty="0">
                <a:latin typeface="+mn-lt"/>
              </a:rPr>
              <a:t>PhD, EurClinChem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Στατιστικολόγος </a:t>
            </a:r>
            <a:r>
              <a:rPr lang="en-US" sz="2400" dirty="0">
                <a:latin typeface="+mn-lt"/>
              </a:rPr>
              <a:t>Msc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Τεχνολόγος Ιατρικών Εργαστηρίων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Προγραμματιστής - αναλυτής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l-GR" sz="2400" dirty="0">
              <a:latin typeface="+mn-lt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58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l-GR" dirty="0" smtClean="0">
                <a:solidFill>
                  <a:srgbClr val="9B0000"/>
                </a:solidFill>
              </a:rPr>
              <a:t>1</a:t>
            </a:r>
            <a:r>
              <a:rPr lang="en-US" dirty="0" smtClean="0">
                <a:solidFill>
                  <a:srgbClr val="9B0000"/>
                </a:solidFill>
              </a:rPr>
              <a:t>6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788024" y="2688139"/>
            <a:ext cx="40020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dirty="0" smtClean="0">
                <a:latin typeface="+mn-lt"/>
              </a:rPr>
              <a:t>Συγγραφείς</a:t>
            </a:r>
            <a:r>
              <a:rPr lang="en-US" dirty="0" smtClean="0">
                <a:latin typeface="+mn-lt"/>
              </a:rPr>
              <a:t> : </a:t>
            </a:r>
            <a:r>
              <a:rPr lang="en-US" dirty="0">
                <a:solidFill>
                  <a:srgbClr val="333399"/>
                </a:solidFill>
                <a:latin typeface="+mn-lt"/>
              </a:rPr>
              <a:t>Patric Rowe, Frank Comhaire, Timothy Hangreave, Ahmed </a:t>
            </a:r>
            <a:r>
              <a:rPr lang="en-US" dirty="0" smtClean="0">
                <a:solidFill>
                  <a:srgbClr val="333399"/>
                </a:solidFill>
                <a:latin typeface="+mn-lt"/>
              </a:rPr>
              <a:t>Mahmoud</a:t>
            </a:r>
          </a:p>
          <a:p>
            <a:endParaRPr lang="en-US" dirty="0" smtClean="0">
              <a:latin typeface="+mn-lt"/>
            </a:endParaRPr>
          </a:p>
          <a:p>
            <a:r>
              <a:rPr lang="el-GR" dirty="0">
                <a:latin typeface="+mn-lt"/>
              </a:rPr>
              <a:t>Ενδεικτική </a:t>
            </a:r>
            <a:r>
              <a:rPr lang="el-GR" dirty="0" smtClean="0">
                <a:latin typeface="+mn-lt"/>
              </a:rPr>
              <a:t>τιμή</a:t>
            </a:r>
            <a:r>
              <a:rPr lang="en-US" dirty="0" smtClean="0">
                <a:latin typeface="+mn-lt"/>
              </a:rPr>
              <a:t> : </a:t>
            </a:r>
            <a:r>
              <a:rPr lang="en-US" dirty="0">
                <a:latin typeface="+mn-lt"/>
              </a:rPr>
              <a:t>70,00 $</a:t>
            </a:r>
          </a:p>
          <a:p>
            <a:r>
              <a:rPr lang="el-GR" dirty="0">
                <a:latin typeface="+mn-lt"/>
              </a:rPr>
              <a:t>Πάροχος</a:t>
            </a:r>
            <a:r>
              <a:rPr lang="en-US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Amazon</a:t>
            </a:r>
            <a:endParaRPr lang="el-GR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619500" cy="473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8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52128"/>
          </a:xfrm>
          <a:ln w="38100">
            <a:solidFill>
              <a:srgbClr val="9B000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solidFill>
                  <a:srgbClr val="9B0000"/>
                </a:solidFill>
                <a:cs typeface="Arial" charset="0"/>
              </a:rPr>
              <a:t>Ο </a:t>
            </a:r>
            <a:r>
              <a:rPr lang="el-GR" dirty="0">
                <a:solidFill>
                  <a:srgbClr val="9B0000"/>
                </a:solidFill>
                <a:cs typeface="Arial" charset="0"/>
              </a:rPr>
              <a:t>ρόλος των νεφρών</a:t>
            </a:r>
            <a:br>
              <a:rPr lang="el-GR" dirty="0">
                <a:solidFill>
                  <a:srgbClr val="9B0000"/>
                </a:solidFill>
                <a:cs typeface="Arial" charset="0"/>
              </a:rPr>
            </a:br>
            <a:r>
              <a:rPr lang="el-GR" dirty="0">
                <a:solidFill>
                  <a:srgbClr val="9B0000"/>
                </a:solidFill>
                <a:cs typeface="Arial" charset="0"/>
              </a:rPr>
              <a:t>τα </a:t>
            </a:r>
            <a:r>
              <a:rPr lang="el-GR" dirty="0" smtClean="0">
                <a:solidFill>
                  <a:srgbClr val="9B0000"/>
                </a:solidFill>
                <a:cs typeface="Arial" charset="0"/>
              </a:rPr>
              <a:t>ούρα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10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B0000"/>
                </a:solidFill>
              </a:rPr>
              <a:t>T</a:t>
            </a:r>
            <a:r>
              <a:rPr lang="el-GR" dirty="0">
                <a:solidFill>
                  <a:srgbClr val="9B0000"/>
                </a:solidFill>
              </a:rPr>
              <a:t>α ούρα και η ούρηση στη </a:t>
            </a:r>
            <a:r>
              <a:rPr lang="el-GR" dirty="0">
                <a:solidFill>
                  <a:srgbClr val="9B0000"/>
                </a:solidFill>
              </a:rPr>
              <a:t>λ</a:t>
            </a:r>
            <a:r>
              <a:rPr lang="el-GR" dirty="0" smtClean="0">
                <a:solidFill>
                  <a:srgbClr val="9B0000"/>
                </a:solidFill>
              </a:rPr>
              <a:t>αϊκή </a:t>
            </a:r>
            <a:r>
              <a:rPr lang="el-GR" dirty="0">
                <a:solidFill>
                  <a:srgbClr val="9B0000"/>
                </a:solidFill>
              </a:rPr>
              <a:t>ε</a:t>
            </a:r>
            <a:r>
              <a:rPr lang="el-GR" dirty="0" smtClean="0">
                <a:solidFill>
                  <a:srgbClr val="9B0000"/>
                </a:solidFill>
              </a:rPr>
              <a:t>υρωπαϊκή </a:t>
            </a:r>
            <a:r>
              <a:rPr lang="el-GR" dirty="0" smtClean="0">
                <a:solidFill>
                  <a:srgbClr val="9B0000"/>
                </a:solidFill>
              </a:rPr>
              <a:t>παράδοση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99075" y="6225311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</a:t>
            </a:r>
            <a:r>
              <a:rPr lang="el-GR" sz="2000" dirty="0" smtClean="0">
                <a:latin typeface="+mn-lt"/>
              </a:rPr>
              <a:t>ο άγαλμα </a:t>
            </a:r>
            <a:r>
              <a:rPr lang="en-US" sz="2000" dirty="0" smtClean="0">
                <a:latin typeface="+mn-lt"/>
              </a:rPr>
              <a:t>Manneken Piss – </a:t>
            </a:r>
            <a:r>
              <a:rPr lang="el-GR" sz="2000" dirty="0" smtClean="0">
                <a:latin typeface="+mn-lt"/>
              </a:rPr>
              <a:t>Μασκότ των </a:t>
            </a:r>
            <a:r>
              <a:rPr lang="en-US" sz="2000" dirty="0" smtClean="0">
                <a:latin typeface="+mn-lt"/>
              </a:rPr>
              <a:t>B</a:t>
            </a:r>
            <a:r>
              <a:rPr lang="el-GR" sz="2000" dirty="0" smtClean="0">
                <a:latin typeface="+mn-lt"/>
              </a:rPr>
              <a:t>ρυξελλών</a:t>
            </a:r>
            <a:endParaRPr lang="el-GR" sz="2000" dirty="0"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2627784" y="5797586"/>
            <a:ext cx="3808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Manneken Pis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Dilaudid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8" y="1191223"/>
            <a:ext cx="3047624" cy="450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2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Ο </a:t>
            </a:r>
            <a:r>
              <a:rPr lang="en-US" dirty="0" smtClean="0">
                <a:solidFill>
                  <a:srgbClr val="9B0000"/>
                </a:solidFill>
              </a:rPr>
              <a:t>Maneken Piss </a:t>
            </a:r>
            <a:r>
              <a:rPr lang="el-GR" dirty="0" smtClean="0">
                <a:solidFill>
                  <a:srgbClr val="9B0000"/>
                </a:solidFill>
              </a:rPr>
              <a:t>τσολιάς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47936"/>
            <a:ext cx="5857875" cy="469483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1164233" y="584591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H </a:t>
            </a:r>
            <a:r>
              <a:rPr lang="el-GR" sz="2000" dirty="0" smtClean="0">
                <a:latin typeface="+mn-lt"/>
              </a:rPr>
              <a:t>συμπαράσταση των Βέλγων στην Ελληνική κρίση χρέους (2011)</a:t>
            </a:r>
            <a:endParaRPr lang="el-GR" sz="20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0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Οι βέλγικες σοκολάτες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4098" name="Picture 4" descr="Σοκολάτ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200799" cy="540059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99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3610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Περιληπτικά η λειτουργία των </a:t>
            </a:r>
            <a:r>
              <a:rPr lang="el-GR" dirty="0" smtClean="0">
                <a:solidFill>
                  <a:srgbClr val="9B0000"/>
                </a:solidFill>
              </a:rPr>
              <a:t>νεφρών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514756" y="1628800"/>
            <a:ext cx="8207375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5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απέκκριση άχρηστων και τοξικών υδατοδιαλυτών προϊόντων</a:t>
            </a:r>
            <a:r>
              <a:rPr lang="el-GR" sz="2400" dirty="0">
                <a:latin typeface="+mn-lt"/>
              </a:rPr>
              <a:t> του </a:t>
            </a:r>
            <a:r>
              <a:rPr lang="el-GR" sz="2400" dirty="0" smtClean="0">
                <a:latin typeface="+mn-lt"/>
              </a:rPr>
              <a:t>μεταβολισμού,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55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Η </a:t>
            </a:r>
            <a:r>
              <a:rPr lang="el-GR" sz="2400" dirty="0" smtClean="0">
                <a:latin typeface="+mn-lt"/>
              </a:rPr>
              <a:t>ρύθμιση </a:t>
            </a:r>
            <a:r>
              <a:rPr lang="el-GR" sz="2400" dirty="0">
                <a:latin typeface="+mn-lt"/>
              </a:rPr>
              <a:t>του όγκου, της σύστασης, της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ωσµωτικής πίεσης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του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pH </a:t>
            </a:r>
            <a:r>
              <a:rPr lang="el-GR" sz="2400" dirty="0">
                <a:latin typeface="+mn-lt"/>
              </a:rPr>
              <a:t>του </a:t>
            </a:r>
            <a:r>
              <a:rPr lang="el-GR" sz="2400" dirty="0" smtClean="0">
                <a:latin typeface="+mn-lt"/>
              </a:rPr>
              <a:t>αίματος και έμμεσα </a:t>
            </a:r>
            <a:r>
              <a:rPr lang="el-GR" sz="2400" dirty="0">
                <a:latin typeface="+mn-lt"/>
              </a:rPr>
              <a:t>και του εξωκυττάριου </a:t>
            </a:r>
            <a:r>
              <a:rPr lang="el-GR" sz="2400" dirty="0" smtClean="0">
                <a:latin typeface="+mn-lt"/>
              </a:rPr>
              <a:t>υγρού,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55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Η παραγωγή </a:t>
            </a:r>
            <a:r>
              <a:rPr lang="el-GR" sz="2400" dirty="0" smtClean="0">
                <a:latin typeface="+mn-lt"/>
              </a:rPr>
              <a:t>ορμονών </a:t>
            </a:r>
            <a:r>
              <a:rPr lang="el-GR" sz="2400" dirty="0">
                <a:latin typeface="+mn-lt"/>
              </a:rPr>
              <a:t>(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ενδοκρινής δράση</a:t>
            </a:r>
            <a:r>
              <a:rPr lang="el-GR" sz="2400" dirty="0">
                <a:latin typeface="+mn-lt"/>
              </a:rPr>
              <a:t>) που δρουν είτε τοπικά είτε σε άλλα </a:t>
            </a:r>
            <a:r>
              <a:rPr lang="el-GR" sz="2400" dirty="0" smtClean="0">
                <a:latin typeface="+mn-lt"/>
              </a:rPr>
              <a:t>σημεία </a:t>
            </a:r>
            <a:r>
              <a:rPr lang="el-GR" sz="2400" dirty="0">
                <a:latin typeface="+mn-lt"/>
              </a:rPr>
              <a:t>του </a:t>
            </a:r>
            <a:r>
              <a:rPr lang="el-GR" sz="2400" dirty="0" smtClean="0">
                <a:latin typeface="+mn-lt"/>
              </a:rPr>
              <a:t>σώματος.</a:t>
            </a:r>
            <a:endParaRPr lang="el-GR" sz="24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0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7915" y="116632"/>
            <a:ext cx="8496943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ενδοκρινική λειτουργία του </a:t>
            </a:r>
            <a:r>
              <a:rPr lang="el-GR" dirty="0" smtClean="0">
                <a:solidFill>
                  <a:srgbClr val="9B0000"/>
                </a:solidFill>
              </a:rPr>
              <a:t>νεφρού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7915" y="1268760"/>
            <a:ext cx="8496944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4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Παραγωγή </a:t>
            </a:r>
            <a:r>
              <a:rPr lang="el-GR" sz="2400" dirty="0">
                <a:latin typeface="+mn-lt"/>
              </a:rPr>
              <a:t>της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ερυθροποιητίνης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(EPO)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el-GR" sz="2400" dirty="0" smtClean="0">
                <a:latin typeface="+mn-lt"/>
              </a:rPr>
              <a:t>Λειτουργία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Διεγείρει την </a:t>
            </a:r>
            <a:r>
              <a:rPr lang="el-GR" sz="2400" dirty="0" smtClean="0">
                <a:latin typeface="+mn-lt"/>
              </a:rPr>
              <a:t>ερυθροποίηση</a:t>
            </a:r>
            <a:r>
              <a:rPr lang="el-GR" sz="2400" dirty="0">
                <a:latin typeface="+mn-lt"/>
              </a:rPr>
              <a:t>,</a:t>
            </a:r>
          </a:p>
          <a:p>
            <a:pPr marL="457200" indent="-457200">
              <a:lnSpc>
                <a:spcPct val="14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Παραγωγή </a:t>
            </a:r>
            <a:r>
              <a:rPr lang="el-GR" sz="2400" dirty="0">
                <a:latin typeface="+mn-lt"/>
              </a:rPr>
              <a:t>της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ρενίνης.</a:t>
            </a:r>
          </a:p>
          <a:p>
            <a:pPr marL="457200" lvl="2">
              <a:lnSpc>
                <a:spcPct val="145000"/>
              </a:lnSpc>
              <a:spcBef>
                <a:spcPts val="0"/>
              </a:spcBef>
            </a:pPr>
            <a:r>
              <a:rPr lang="el-GR" sz="2400" dirty="0" smtClean="0">
                <a:latin typeface="+mn-lt"/>
              </a:rPr>
              <a:t>Λειτουργία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Ως σύμπλεγμα ρενίνης – αγγειοτονίνης </a:t>
            </a:r>
            <a:r>
              <a:rPr lang="el-GR" sz="2400" dirty="0" smtClean="0">
                <a:latin typeface="+mn-lt"/>
              </a:rPr>
              <a:t>συντηρεί την 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αρτηριακή πίεση και προκαλεί την έκκριση </a:t>
            </a:r>
            <a:r>
              <a:rPr lang="el-GR" sz="2400" dirty="0" smtClean="0">
                <a:latin typeface="+mn-lt"/>
              </a:rPr>
              <a:t>αλδοστερόνης</a:t>
            </a:r>
            <a:r>
              <a:rPr lang="el-GR" sz="2400" dirty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lvl="1" indent="-457200">
              <a:lnSpc>
                <a:spcPct val="145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l-GR" sz="2400" dirty="0" smtClean="0">
                <a:latin typeface="+mn-lt"/>
              </a:rPr>
              <a:t>Μετατροπή </a:t>
            </a:r>
            <a:r>
              <a:rPr lang="el-GR" sz="2400" dirty="0">
                <a:latin typeface="+mn-lt"/>
              </a:rPr>
              <a:t>της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25-υδροξυχοληκαλσιφερόλης, </a:t>
            </a:r>
            <a:r>
              <a:rPr lang="el-GR" sz="2400" dirty="0" smtClean="0">
                <a:latin typeface="+mn-lt"/>
              </a:rPr>
              <a:t>σε δραστική 1,25-διυδροξυχοληκαλσιφερόλη.</a:t>
            </a:r>
            <a:endParaRPr lang="en-US" sz="2400" dirty="0">
              <a:latin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l-GR" sz="2400" dirty="0" smtClean="0">
                <a:latin typeface="+mn-lt"/>
              </a:rPr>
              <a:t>Λειτουργία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Προκαλεί την παραγωγή δραστικής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βιταμίνης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D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.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   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12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H </a:t>
            </a:r>
            <a:r>
              <a:rPr lang="el-GR" dirty="0">
                <a:solidFill>
                  <a:srgbClr val="9B0000"/>
                </a:solidFill>
              </a:rPr>
              <a:t>απομάκρυνση τοξικών προϊόντων του </a:t>
            </a:r>
            <a:r>
              <a:rPr lang="el-GR" dirty="0" smtClean="0">
                <a:solidFill>
                  <a:srgbClr val="9B0000"/>
                </a:solidFill>
              </a:rPr>
              <a:t>οργανισμού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86086" y="1556792"/>
            <a:ext cx="860639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spcAft>
                <a:spcPts val="600"/>
              </a:spcAft>
            </a:pPr>
            <a:r>
              <a:rPr lang="el-GR" sz="2400" dirty="0">
                <a:latin typeface="+mn-lt"/>
              </a:rPr>
              <a:t>Ο οργανισμός χρησιμοποιεί για την λήψη ενέργειας και βασικών ουσιών τριών ειδών </a:t>
            </a:r>
            <a:r>
              <a:rPr lang="el-GR" sz="2400" dirty="0" smtClean="0">
                <a:latin typeface="+mn-lt"/>
              </a:rPr>
              <a:t>βιομόρια</a:t>
            </a:r>
            <a:r>
              <a:rPr lang="en-US" sz="2400" dirty="0" smtClean="0">
                <a:latin typeface="+mn-lt"/>
              </a:rPr>
              <a:t> – </a:t>
            </a:r>
            <a:r>
              <a:rPr lang="el-GR" sz="2400" dirty="0" smtClean="0">
                <a:latin typeface="+mn-lt"/>
              </a:rPr>
              <a:t>υδατάνθρακες, λίπη και πρωτεΐνες.</a:t>
            </a:r>
            <a:endParaRPr lang="el-GR" sz="2400" dirty="0">
              <a:latin typeface="+mn-lt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403648" y="2699837"/>
            <a:ext cx="6696399" cy="1297340"/>
            <a:chOff x="1403648" y="2116931"/>
            <a:chExt cx="6696399" cy="1297340"/>
          </a:xfrm>
        </p:grpSpPr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>
              <a:off x="3746714" y="2300287"/>
              <a:ext cx="1296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400" dirty="0">
                <a:latin typeface="+mn-lt"/>
              </a:endParaRPr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>
              <a:off x="3748302" y="2720399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400" dirty="0">
                <a:latin typeface="+mn-lt"/>
              </a:endParaRPr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3703205" y="3124994"/>
              <a:ext cx="136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400" dirty="0">
                <a:latin typeface="+mn-lt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5652122" y="2116931"/>
              <a:ext cx="15841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+mn-lt"/>
                </a:rPr>
                <a:t>CO</a:t>
              </a:r>
              <a:r>
                <a:rPr lang="en-US" sz="2400" baseline="-25000" dirty="0">
                  <a:latin typeface="+mn-lt"/>
                </a:rPr>
                <a:t>2</a:t>
              </a:r>
              <a:r>
                <a:rPr lang="en-US" sz="2400" dirty="0">
                  <a:latin typeface="+mn-lt"/>
                </a:rPr>
                <a:t>, H</a:t>
              </a:r>
              <a:r>
                <a:rPr lang="en-US" sz="2400" baseline="-25000" dirty="0">
                  <a:latin typeface="+mn-lt"/>
                </a:rPr>
                <a:t>2</a:t>
              </a:r>
              <a:r>
                <a:rPr lang="en-US" sz="2400" dirty="0">
                  <a:latin typeface="+mn-lt"/>
                </a:rPr>
                <a:t>O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5652120" y="2941638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+mn-lt"/>
                </a:rPr>
                <a:t>CO</a:t>
              </a:r>
              <a:r>
                <a:rPr lang="en-US" sz="2400" baseline="-25000" dirty="0">
                  <a:latin typeface="+mn-lt"/>
                </a:rPr>
                <a:t>2</a:t>
              </a:r>
              <a:r>
                <a:rPr lang="en-US" sz="2400" dirty="0">
                  <a:latin typeface="+mn-lt"/>
                </a:rPr>
                <a:t>, H</a:t>
              </a:r>
              <a:r>
                <a:rPr lang="en-US" sz="2400" baseline="-25000" dirty="0">
                  <a:latin typeface="+mn-lt"/>
                </a:rPr>
                <a:t>2</a:t>
              </a:r>
              <a:r>
                <a:rPr lang="en-US" sz="2400" dirty="0">
                  <a:latin typeface="+mn-lt"/>
                </a:rPr>
                <a:t>O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5652122" y="2562298"/>
              <a:ext cx="2447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+mn-lt"/>
                </a:rPr>
                <a:t>CO</a:t>
              </a:r>
              <a:r>
                <a:rPr lang="en-US" sz="2400" baseline="-25000" dirty="0">
                  <a:latin typeface="+mn-lt"/>
                </a:rPr>
                <a:t>2</a:t>
              </a:r>
              <a:r>
                <a:rPr lang="en-US" sz="2400" dirty="0">
                  <a:latin typeface="+mn-lt"/>
                </a:rPr>
                <a:t>, H</a:t>
              </a:r>
              <a:r>
                <a:rPr lang="en-US" sz="2400" baseline="-25000" dirty="0">
                  <a:latin typeface="+mn-lt"/>
                </a:rPr>
                <a:t>2</a:t>
              </a:r>
              <a:r>
                <a:rPr lang="en-US" sz="2400" dirty="0">
                  <a:latin typeface="+mn-lt"/>
                </a:rPr>
                <a:t>O, NH</a:t>
              </a:r>
              <a:r>
                <a:rPr lang="en-US" sz="2400" baseline="-25000" dirty="0">
                  <a:latin typeface="+mn-lt"/>
                </a:rPr>
                <a:t>3</a:t>
              </a:r>
              <a:endParaRPr lang="el-GR" sz="2400" baseline="-25000" dirty="0">
                <a:latin typeface="+mn-lt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403648" y="2127899"/>
              <a:ext cx="2036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 smtClean="0">
                  <a:latin typeface="+mn-lt"/>
                </a:rPr>
                <a:t>Υδατάνθρακες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403648" y="2952606"/>
              <a:ext cx="1381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 smtClean="0">
                  <a:latin typeface="+mn-lt"/>
                </a:rPr>
                <a:t>Λίπη</a:t>
              </a:r>
              <a:endParaRPr lang="el-GR" sz="2400" dirty="0">
                <a:latin typeface="+mn-lt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403648" y="2573266"/>
              <a:ext cx="26639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 smtClean="0">
                  <a:latin typeface="+mn-lt"/>
                </a:rPr>
                <a:t>Πρωτεΐνες</a:t>
              </a:r>
              <a:endParaRPr lang="el-GR" sz="2400" baseline="-25000" dirty="0">
                <a:latin typeface="+mn-lt"/>
              </a:endParaRPr>
            </a:p>
          </p:txBody>
        </p:sp>
      </p:grp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55576" y="4223033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Οι ουσίες αυτές καίγονται και παράγονται</a:t>
            </a:r>
            <a:r>
              <a:rPr lang="en-US" sz="2400" dirty="0">
                <a:latin typeface="+mn-lt"/>
              </a:rPr>
              <a:t> CO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 </a:t>
            </a:r>
            <a:r>
              <a:rPr lang="el-GR" sz="2400" dirty="0">
                <a:latin typeface="+mn-lt"/>
              </a:rPr>
              <a:t>και </a:t>
            </a:r>
            <a:r>
              <a:rPr lang="en-US" sz="2400" dirty="0" smtClean="0">
                <a:latin typeface="+mn-lt"/>
              </a:rPr>
              <a:t>NH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86085" y="5067155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Επιπλέον από το μεταβολισμό των νουκλεϊνικών οξέων παράγονται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O, NH</a:t>
            </a:r>
            <a:r>
              <a:rPr lang="en-US" sz="2400" baseline="-25000" dirty="0">
                <a:latin typeface="+mn-lt"/>
              </a:rPr>
              <a:t>3.</a:t>
            </a:r>
            <a:endParaRPr lang="el-GR" sz="2400" dirty="0">
              <a:latin typeface="+mn-lt"/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9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B0000"/>
                </a:solidFill>
              </a:rPr>
              <a:t>H </a:t>
            </a:r>
            <a:r>
              <a:rPr lang="el-GR" dirty="0" smtClean="0">
                <a:solidFill>
                  <a:srgbClr val="9B0000"/>
                </a:solidFill>
              </a:rPr>
              <a:t>απομάκρυνση του αζώτου</a:t>
            </a:r>
            <a:r>
              <a:rPr lang="en-US" dirty="0" smtClean="0">
                <a:solidFill>
                  <a:srgbClr val="9B0000"/>
                </a:solidFill>
              </a:rPr>
              <a:t> </a:t>
            </a:r>
            <a:r>
              <a:rPr lang="en-US" sz="3600" b="0" dirty="0" smtClean="0">
                <a:solidFill>
                  <a:srgbClr val="9B0000"/>
                </a:solidFill>
              </a:rPr>
              <a:t>(1 </a:t>
            </a:r>
            <a:r>
              <a:rPr lang="el-GR" sz="3600" b="0" dirty="0" smtClean="0">
                <a:solidFill>
                  <a:srgbClr val="9B0000"/>
                </a:solidFill>
              </a:rPr>
              <a:t>από</a:t>
            </a:r>
            <a:r>
              <a:rPr lang="en-US" sz="3600" b="0" dirty="0" smtClean="0">
                <a:solidFill>
                  <a:srgbClr val="9B0000"/>
                </a:solidFill>
              </a:rPr>
              <a:t> 2)</a:t>
            </a:r>
            <a:endParaRPr lang="el-GR" sz="3600" b="0" dirty="0">
              <a:solidFill>
                <a:srgbClr val="9B0000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91952" y="1133128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Από τα προϊόντα της καύσης και γενικά του μεταβολισμού η ουσία η οποία πρέπει οπωσδήποτε να απομακρυνθεί είναι το </a:t>
            </a:r>
            <a:r>
              <a:rPr lang="el-GR" sz="2400" b="1" dirty="0" smtClean="0">
                <a:latin typeface="+mn-lt"/>
              </a:rPr>
              <a:t>άζωτο </a:t>
            </a:r>
            <a:r>
              <a:rPr lang="el-GR" sz="2400" dirty="0" smtClean="0">
                <a:latin typeface="+mn-lt"/>
              </a:rPr>
              <a:t>το οποίο παράγεται με την μορφή της αμμωνίας </a:t>
            </a:r>
            <a:r>
              <a:rPr lang="el-GR" sz="2400" b="1" dirty="0" smtClean="0">
                <a:latin typeface="+mn-lt"/>
              </a:rPr>
              <a:t>ΝΗ</a:t>
            </a:r>
            <a:r>
              <a:rPr lang="el-GR" sz="2400" b="1" baseline="-25000" dirty="0" smtClean="0">
                <a:latin typeface="+mn-lt"/>
              </a:rPr>
              <a:t>3.</a:t>
            </a:r>
            <a:endParaRPr lang="el-GR" sz="2400" dirty="0">
              <a:latin typeface="+mn-lt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83568" y="2924944"/>
            <a:ext cx="799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b="1" dirty="0" smtClean="0">
                <a:latin typeface="+mn-lt"/>
              </a:rPr>
              <a:t>ΝΗ</a:t>
            </a:r>
            <a:r>
              <a:rPr lang="el-GR" sz="2400" b="1" baseline="-25000" dirty="0" smtClean="0">
                <a:latin typeface="+mn-lt"/>
              </a:rPr>
              <a:t>3 </a:t>
            </a:r>
            <a:r>
              <a:rPr lang="el-GR" sz="2400" dirty="0" smtClean="0">
                <a:latin typeface="+mn-lt"/>
              </a:rPr>
              <a:t> είναι εξαιρετικά τοξική. Για την απομάκρυνσή της εξελίχθηκε το ουροποιητικό σύστημα.</a:t>
            </a:r>
            <a:endParaRPr lang="el-GR" sz="2400" dirty="0">
              <a:latin typeface="+mn-lt"/>
            </a:endParaRPr>
          </a:p>
        </p:txBody>
      </p:sp>
      <p:pic>
        <p:nvPicPr>
          <p:cNvPr id="32770" name="Picture 2" descr="File:Ammonia-dimensions-from-Greenwood&amp;Earnshaw-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694" y="4653136"/>
            <a:ext cx="3388612" cy="1872208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26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απομάκρυνση του </a:t>
            </a:r>
            <a:r>
              <a:rPr lang="el-GR" dirty="0" smtClean="0">
                <a:solidFill>
                  <a:srgbClr val="9B0000"/>
                </a:solidFill>
              </a:rPr>
              <a:t>αζώτου </a:t>
            </a:r>
            <a:r>
              <a:rPr lang="el-GR" sz="3600" b="0" dirty="0" smtClean="0">
                <a:solidFill>
                  <a:srgbClr val="9B0000"/>
                </a:solidFill>
              </a:rPr>
              <a:t>(2 από 2)</a:t>
            </a:r>
            <a:endParaRPr lang="el-GR" sz="3600" b="0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2400" dirty="0"/>
              <a:t>Οι διάφορες ομάδων ζώων απομακρύνουν το άζωτο με διαφορετικό τρόπο.</a:t>
            </a:r>
          </a:p>
          <a:p>
            <a:pPr marL="0" indent="0">
              <a:buNone/>
            </a:pPr>
            <a:r>
              <a:rPr lang="el-GR" sz="2400" dirty="0"/>
              <a:t>Απομακρύνεται με την μορφή </a:t>
            </a:r>
            <a:r>
              <a:rPr lang="el-GR" sz="2400" b="1" dirty="0"/>
              <a:t>ουρίας</a:t>
            </a:r>
            <a:r>
              <a:rPr lang="el-GR" sz="2400" dirty="0"/>
              <a:t> ή </a:t>
            </a:r>
            <a:r>
              <a:rPr lang="el-GR" sz="2400" b="1" dirty="0"/>
              <a:t>ουρικού οξέος ή αμμωνίας</a:t>
            </a:r>
            <a:r>
              <a:rPr lang="el-GR" sz="2400" dirty="0" smtClean="0"/>
              <a:t>.</a:t>
            </a:r>
          </a:p>
          <a:p>
            <a:pPr>
              <a:spcBef>
                <a:spcPct val="70000"/>
              </a:spcBef>
              <a:buFontTx/>
              <a:buChar char="•"/>
            </a:pPr>
            <a:r>
              <a:rPr lang="el-GR" sz="2400" dirty="0"/>
              <a:t> Θαλάσσιοι οργανισμοί</a:t>
            </a:r>
            <a:r>
              <a:rPr lang="en-US" sz="2400" dirty="0"/>
              <a:t>: </a:t>
            </a:r>
            <a:r>
              <a:rPr lang="el-GR" sz="2400" b="1" dirty="0">
                <a:solidFill>
                  <a:srgbClr val="9B0000"/>
                </a:solidFill>
              </a:rPr>
              <a:t>ΝΗ</a:t>
            </a:r>
            <a:r>
              <a:rPr lang="el-GR" sz="2400" b="1" baseline="-25000" dirty="0">
                <a:solidFill>
                  <a:srgbClr val="9B0000"/>
                </a:solidFill>
              </a:rPr>
              <a:t>3</a:t>
            </a:r>
            <a:r>
              <a:rPr lang="el-GR" sz="2400" baseline="-25000" dirty="0">
                <a:solidFill>
                  <a:srgbClr val="C00000"/>
                </a:solidFill>
              </a:rPr>
              <a:t>  </a:t>
            </a:r>
            <a:r>
              <a:rPr lang="el-GR" sz="2400" dirty="0" smtClean="0"/>
              <a:t>(</a:t>
            </a:r>
            <a:r>
              <a:rPr lang="el-GR" sz="2400" dirty="0"/>
              <a:t>αμμωνιοτελικά ζώα)</a:t>
            </a:r>
            <a:endParaRPr lang="el-GR" sz="2400" baseline="-25000" dirty="0"/>
          </a:p>
          <a:p>
            <a:pPr>
              <a:spcBef>
                <a:spcPct val="70000"/>
              </a:spcBef>
              <a:buFontTx/>
              <a:buChar char="•"/>
            </a:pPr>
            <a:r>
              <a:rPr lang="el-GR" sz="2400" dirty="0"/>
              <a:t>  Ερπετά, μαλάκια, πουλιά</a:t>
            </a:r>
            <a:r>
              <a:rPr lang="en-US" sz="2400" dirty="0"/>
              <a:t>: </a:t>
            </a:r>
            <a:r>
              <a:rPr lang="el-GR" sz="2400" b="1" dirty="0">
                <a:solidFill>
                  <a:srgbClr val="9B0000"/>
                </a:solidFill>
              </a:rPr>
              <a:t>Ουρικό οξύ  </a:t>
            </a:r>
            <a:r>
              <a:rPr lang="el-GR" sz="2400" dirty="0"/>
              <a:t>(ουρικοτελικά ζώα)</a:t>
            </a:r>
          </a:p>
          <a:p>
            <a:pPr>
              <a:spcBef>
                <a:spcPct val="70000"/>
              </a:spcBef>
              <a:buFontTx/>
              <a:buChar char="•"/>
            </a:pPr>
            <a:r>
              <a:rPr lang="el-GR" sz="2400" dirty="0"/>
              <a:t>  Υδρόβια πουλιά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9B0000"/>
                </a:solidFill>
              </a:rPr>
              <a:t>50% </a:t>
            </a:r>
            <a:r>
              <a:rPr lang="el-GR" sz="2400" b="1" dirty="0">
                <a:solidFill>
                  <a:srgbClr val="9B0000"/>
                </a:solidFill>
              </a:rPr>
              <a:t>ουρικό οξύ, 30% ΝΗ</a:t>
            </a:r>
            <a:r>
              <a:rPr lang="el-GR" sz="2400" b="1" baseline="-25000" dirty="0">
                <a:solidFill>
                  <a:srgbClr val="9B0000"/>
                </a:solidFill>
              </a:rPr>
              <a:t>3</a:t>
            </a:r>
            <a:r>
              <a:rPr lang="el-GR" sz="2400" b="1" dirty="0">
                <a:solidFill>
                  <a:srgbClr val="9B0000"/>
                </a:solidFill>
              </a:rPr>
              <a:t>, 20% ουρία</a:t>
            </a:r>
          </a:p>
          <a:p>
            <a:pPr>
              <a:spcBef>
                <a:spcPct val="70000"/>
              </a:spcBef>
              <a:buFontTx/>
              <a:buChar char="•"/>
            </a:pPr>
            <a:r>
              <a:rPr lang="el-GR" sz="2400" dirty="0"/>
              <a:t>  Θηλαστικά, ορισμένα ψάρια</a:t>
            </a:r>
            <a:r>
              <a:rPr lang="en-US" sz="2400" dirty="0"/>
              <a:t>: </a:t>
            </a:r>
            <a:r>
              <a:rPr lang="el-GR" sz="2400" b="1" dirty="0">
                <a:solidFill>
                  <a:srgbClr val="9B0000"/>
                </a:solidFill>
              </a:rPr>
              <a:t>Ουρία </a:t>
            </a:r>
            <a:r>
              <a:rPr lang="el-GR" sz="2400" dirty="0"/>
              <a:t> (ουροτελικά ζώα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29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Περιεχόμενα </a:t>
            </a:r>
            <a:r>
              <a:rPr lang="el-GR" dirty="0" smtClean="0">
                <a:solidFill>
                  <a:srgbClr val="9B0000"/>
                </a:solidFill>
              </a:rPr>
              <a:t>μαθήματος</a:t>
            </a:r>
            <a:r>
              <a:rPr lang="en-US" dirty="0" smtClean="0">
                <a:solidFill>
                  <a:srgbClr val="9B0000"/>
                </a:solidFill>
              </a:rPr>
              <a:t> 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Γενική εξέταση </a:t>
            </a:r>
            <a:r>
              <a:rPr lang="el-GR" sz="2400" dirty="0" smtClean="0"/>
              <a:t>ούρων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Γενική εξέταση </a:t>
            </a:r>
            <a:r>
              <a:rPr lang="el-GR" sz="2400" dirty="0" smtClean="0"/>
              <a:t>σπέρματος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Γενική εξέταση εγκεφαλονωτιαίου </a:t>
            </a:r>
            <a:r>
              <a:rPr lang="el-GR" sz="2400" dirty="0" smtClean="0"/>
              <a:t>υγρού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Γενική εξέταση αρθρικού </a:t>
            </a:r>
            <a:r>
              <a:rPr lang="el-GR" sz="2400" dirty="0" smtClean="0"/>
              <a:t>υγρού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Ιδρώματα και Εξιδρώματα (Πλευρικό υγρό, Περιτοναϊκό υγρό, Περικαρδιακό υγρό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Εξετάσεις </a:t>
            </a:r>
            <a:r>
              <a:rPr lang="el-GR" sz="2400" dirty="0" smtClean="0"/>
              <a:t>πτυέλων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Αμνιακό </a:t>
            </a:r>
            <a:r>
              <a:rPr lang="el-GR" sz="2400" dirty="0" smtClean="0"/>
              <a:t>Υγρό</a:t>
            </a:r>
            <a:r>
              <a:rPr lang="en-US" sz="2400" dirty="0" smtClean="0"/>
              <a:t>,</a:t>
            </a:r>
            <a:endParaRPr lang="en-US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Γενική εξέταση </a:t>
            </a:r>
            <a:r>
              <a:rPr lang="el-GR" sz="2400" dirty="0" smtClean="0"/>
              <a:t>κοπράνων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Μητρικό </a:t>
            </a:r>
            <a:r>
              <a:rPr lang="el-GR" sz="2400" dirty="0" smtClean="0"/>
              <a:t>γάλα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Ανάλυση </a:t>
            </a:r>
            <a:r>
              <a:rPr lang="el-GR" sz="2400" dirty="0" smtClean="0"/>
              <a:t>ιδρώτα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21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B0000"/>
                </a:solidFill>
              </a:rPr>
              <a:t>H </a:t>
            </a:r>
            <a:r>
              <a:rPr lang="el-GR" dirty="0" smtClean="0">
                <a:solidFill>
                  <a:srgbClr val="9B0000"/>
                </a:solidFill>
              </a:rPr>
              <a:t>διαφορετική καταγωγή ουρίας και ουρικού οξέος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55650" y="1433223"/>
            <a:ext cx="7704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ουρία</a:t>
            </a:r>
            <a:r>
              <a:rPr lang="el-G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προέρχεται από τον μεταβολισμό των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πρωτεϊνών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33600"/>
            <a:ext cx="23764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51520" y="3429000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Το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ουρικό οξύ </a:t>
            </a:r>
            <a:r>
              <a:rPr lang="el-GR" sz="2400" dirty="0">
                <a:latin typeface="+mn-lt"/>
              </a:rPr>
              <a:t>προέρχεται από τον μεταβολισμό των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νουκλεϊνικών οξέων</a:t>
            </a:r>
            <a:r>
              <a:rPr lang="el-GR" sz="2400" dirty="0">
                <a:latin typeface="+mn-lt"/>
              </a:rPr>
              <a:t>.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745" y="3829110"/>
            <a:ext cx="3312517" cy="236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παραγωγή</a:t>
            </a:r>
            <a:r>
              <a:rPr lang="en-US" dirty="0">
                <a:solidFill>
                  <a:srgbClr val="9B0000"/>
                </a:solidFill>
              </a:rPr>
              <a:t> NH</a:t>
            </a:r>
            <a:r>
              <a:rPr lang="en-US" baseline="-25000" dirty="0">
                <a:solidFill>
                  <a:srgbClr val="9B0000"/>
                </a:solidFill>
              </a:rPr>
              <a:t>3 </a:t>
            </a:r>
            <a:r>
              <a:rPr lang="en-US" dirty="0" smtClean="0">
                <a:solidFill>
                  <a:srgbClr val="9B0000"/>
                </a:solidFill>
              </a:rPr>
              <a:t>–</a:t>
            </a:r>
            <a:br>
              <a:rPr lang="en-US" dirty="0" smtClean="0">
                <a:solidFill>
                  <a:srgbClr val="9B0000"/>
                </a:solidFill>
              </a:rPr>
            </a:br>
            <a:r>
              <a:rPr lang="el-GR" dirty="0" smtClean="0">
                <a:solidFill>
                  <a:srgbClr val="9B0000"/>
                </a:solidFill>
              </a:rPr>
              <a:t>Απαμίνωση </a:t>
            </a:r>
            <a:r>
              <a:rPr lang="el-GR" dirty="0">
                <a:solidFill>
                  <a:srgbClr val="9B0000"/>
                </a:solidFill>
              </a:rPr>
              <a:t>και </a:t>
            </a:r>
            <a:r>
              <a:rPr lang="el-GR" dirty="0" smtClean="0">
                <a:solidFill>
                  <a:srgbClr val="9B0000"/>
                </a:solidFill>
              </a:rPr>
              <a:t>τρανσαμίνωση </a:t>
            </a:r>
            <a:r>
              <a:rPr lang="en-US" sz="3200" b="0" dirty="0" smtClean="0">
                <a:solidFill>
                  <a:srgbClr val="9B0000"/>
                </a:solidFill>
              </a:rPr>
              <a:t>(1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αμμωνία που προέρχεται από τον μεταβολισμό των πρωτεϊνών παράγεται με τις διαδικασίες </a:t>
            </a:r>
            <a:r>
              <a:rPr lang="el-GR" sz="2400" dirty="0" smtClean="0"/>
              <a:t>απαμίνωσης </a:t>
            </a:r>
            <a:r>
              <a:rPr lang="el-GR" sz="2400" dirty="0"/>
              <a:t>και τρανσαμίνωσης 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1</a:t>
            </a:r>
            <a:r>
              <a:rPr lang="en-US" sz="2400" b="1" baseline="30000" dirty="0"/>
              <a:t>o </a:t>
            </a:r>
            <a:r>
              <a:rPr lang="el-GR" sz="2400" b="1" dirty="0"/>
              <a:t>στάδιο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l-GR" sz="2400" b="1" dirty="0"/>
              <a:t>Απαμίνωση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l-GR" sz="2400" b="1" dirty="0"/>
              <a:t>Α</a:t>
            </a:r>
            <a:r>
              <a:rPr lang="el-GR" sz="2400" dirty="0"/>
              <a:t>. γίνεται με </a:t>
            </a:r>
            <a:r>
              <a:rPr lang="el-GR" sz="2400" b="1" dirty="0"/>
              <a:t>οξειδωτικά </a:t>
            </a:r>
            <a:r>
              <a:rPr lang="el-GR" sz="2400" b="1" dirty="0" smtClean="0"/>
              <a:t>ένζυμα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b="1" baseline="-250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373" y="3564518"/>
            <a:ext cx="30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R-CHNH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-COOH + ½ O</a:t>
            </a:r>
            <a:r>
              <a:rPr lang="en-US" sz="2400" baseline="-25000" dirty="0">
                <a:latin typeface="+mn-lt"/>
              </a:rPr>
              <a:t>2</a:t>
            </a:r>
            <a:endParaRPr lang="el-GR" sz="2400" dirty="0">
              <a:latin typeface="+mn-lt"/>
            </a:endParaRPr>
          </a:p>
        </p:txBody>
      </p:sp>
      <p:sp>
        <p:nvSpPr>
          <p:cNvPr id="21" name="Δεξιό βέλος 20" descr="εικόνα βέλους με δεξιά φορά"/>
          <p:cNvSpPr/>
          <p:nvPr/>
        </p:nvSpPr>
        <p:spPr>
          <a:xfrm>
            <a:off x="3829325" y="3749184"/>
            <a:ext cx="687194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29797" y="356451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RC=O-COOH  + </a:t>
            </a:r>
            <a:r>
              <a:rPr lang="en-US" sz="2400" dirty="0" smtClean="0">
                <a:latin typeface="+mn-lt"/>
              </a:rPr>
              <a:t>NH</a:t>
            </a:r>
            <a:r>
              <a:rPr lang="en-US" sz="2400" baseline="-25000" dirty="0" smtClean="0">
                <a:latin typeface="+mn-lt"/>
              </a:rPr>
              <a:t>3</a:t>
            </a:r>
            <a:endParaRPr lang="el-GR" sz="2400" baseline="-25000" dirty="0">
              <a:latin typeface="+mn-lt"/>
            </a:endParaRPr>
          </a:p>
        </p:txBody>
      </p:sp>
      <p:sp>
        <p:nvSpPr>
          <p:cNvPr id="17" name="Θέση περιεχομένου 2"/>
          <p:cNvSpPr txBox="1">
            <a:spLocks/>
          </p:cNvSpPr>
          <p:nvPr/>
        </p:nvSpPr>
        <p:spPr>
          <a:xfrm>
            <a:off x="251520" y="4284712"/>
            <a:ext cx="8373616" cy="94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r>
              <a:rPr lang="el-GR" sz="2400" b="1" dirty="0" smtClean="0"/>
              <a:t>Β.</a:t>
            </a:r>
            <a:r>
              <a:rPr lang="el-GR" sz="2400" dirty="0" smtClean="0"/>
              <a:t> ή </a:t>
            </a:r>
            <a:r>
              <a:rPr lang="el-GR" sz="2400" b="1" dirty="0" smtClean="0"/>
              <a:t>υδρολυτικά ένζυμα</a:t>
            </a:r>
            <a:r>
              <a:rPr lang="el-GR" sz="2400" dirty="0" smtClean="0"/>
              <a:t> (για αμινοξέα που περιέχουν θείο ή ασπαρτικό και γλουταμινικό οξύ.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COOH-CH(NH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)-CH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-CH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-COOH +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 + NAD</a:t>
            </a:r>
            <a:r>
              <a:rPr lang="en-US" sz="2400" baseline="30000" dirty="0">
                <a:latin typeface="+mn-lt"/>
              </a:rPr>
              <a:t>+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24" name="Δεξιό βέλος 23" descr="εικόνα βέλους με δεξιά φορά"/>
          <p:cNvSpPr/>
          <p:nvPr/>
        </p:nvSpPr>
        <p:spPr>
          <a:xfrm>
            <a:off x="6600716" y="5437172"/>
            <a:ext cx="687194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23" name="Δεξιό βέλος 22" descr="εικόνα βέλους με δεξιά φορά"/>
          <p:cNvSpPr/>
          <p:nvPr/>
        </p:nvSpPr>
        <p:spPr>
          <a:xfrm>
            <a:off x="807190" y="6095879"/>
            <a:ext cx="687194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05461" y="588790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COOH-C=O-CH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-CH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-COOH + NH</a:t>
            </a:r>
            <a:r>
              <a:rPr lang="en-US" sz="2400" baseline="-25000" dirty="0">
                <a:latin typeface="+mn-lt"/>
              </a:rPr>
              <a:t>3 </a:t>
            </a:r>
            <a:r>
              <a:rPr lang="en-US" sz="2400" dirty="0">
                <a:latin typeface="+mn-lt"/>
              </a:rPr>
              <a:t>+ </a:t>
            </a:r>
            <a:r>
              <a:rPr lang="en-US" sz="2400" dirty="0" smtClean="0">
                <a:latin typeface="+mn-lt"/>
              </a:rPr>
              <a:t>NADH</a:t>
            </a:r>
            <a:r>
              <a:rPr lang="en-US" sz="2400" baseline="-25000" dirty="0" smtClean="0">
                <a:latin typeface="+mn-lt"/>
              </a:rPr>
              <a:t>2</a:t>
            </a:r>
            <a:endParaRPr lang="el-GR" sz="2400" baseline="-25000" dirty="0">
              <a:latin typeface="+mn-lt"/>
            </a:endParaRP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99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παραγωγή</a:t>
            </a:r>
            <a:r>
              <a:rPr lang="en-US" dirty="0">
                <a:solidFill>
                  <a:srgbClr val="9B0000"/>
                </a:solidFill>
              </a:rPr>
              <a:t> NH</a:t>
            </a:r>
            <a:r>
              <a:rPr lang="en-US" baseline="-25000" dirty="0">
                <a:solidFill>
                  <a:srgbClr val="9B0000"/>
                </a:solidFill>
              </a:rPr>
              <a:t>3 </a:t>
            </a:r>
            <a:r>
              <a:rPr lang="en-US" dirty="0" smtClean="0">
                <a:solidFill>
                  <a:srgbClr val="9B0000"/>
                </a:solidFill>
              </a:rPr>
              <a:t>–</a:t>
            </a:r>
            <a:br>
              <a:rPr lang="en-US" dirty="0" smtClean="0">
                <a:solidFill>
                  <a:srgbClr val="9B0000"/>
                </a:solidFill>
              </a:rPr>
            </a:br>
            <a:r>
              <a:rPr lang="el-GR" dirty="0" smtClean="0">
                <a:solidFill>
                  <a:srgbClr val="9B0000"/>
                </a:solidFill>
              </a:rPr>
              <a:t>Απαμίνωση </a:t>
            </a:r>
            <a:r>
              <a:rPr lang="el-GR" dirty="0">
                <a:solidFill>
                  <a:srgbClr val="9B0000"/>
                </a:solidFill>
              </a:rPr>
              <a:t>και </a:t>
            </a:r>
            <a:r>
              <a:rPr lang="el-GR" dirty="0" smtClean="0">
                <a:solidFill>
                  <a:srgbClr val="9B0000"/>
                </a:solidFill>
              </a:rPr>
              <a:t>τρανσαμίνωση </a:t>
            </a:r>
            <a:r>
              <a:rPr lang="en-US" sz="3200" b="0" dirty="0" smtClean="0">
                <a:solidFill>
                  <a:srgbClr val="9B0000"/>
                </a:solidFill>
              </a:rPr>
              <a:t>(2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23224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/>
              <a:t>2</a:t>
            </a:r>
            <a:r>
              <a:rPr lang="en-US" sz="2400" b="1" baseline="30000" dirty="0"/>
              <a:t>o</a:t>
            </a:r>
            <a:r>
              <a:rPr lang="en-US" sz="2400" b="1" dirty="0"/>
              <a:t> </a:t>
            </a:r>
            <a:r>
              <a:rPr lang="el-GR" sz="2400" b="1" dirty="0"/>
              <a:t>στάδιο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l-GR" sz="2400" b="1" dirty="0" smtClean="0"/>
              <a:t>Τρανσαμίνωση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l-GR" sz="2400" dirty="0" smtClean="0"/>
              <a:t>Γίνεται </a:t>
            </a:r>
            <a:r>
              <a:rPr lang="el-GR" sz="2400" dirty="0"/>
              <a:t>με την βοήθεια των τρανσαμινασών και καταλήγει στο σχηματισμό των γλουταμινικού ή ασπαρτικού οξέος.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b="1" baseline="-25000" dirty="0">
              <a:cs typeface="Arial" charset="0"/>
            </a:endParaRP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57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1119237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Ακολουθεί ο κύκλος της ουρίας ή κύκλος της </a:t>
            </a:r>
            <a:r>
              <a:rPr lang="el-GR" dirty="0" smtClean="0">
                <a:solidFill>
                  <a:srgbClr val="9B0000"/>
                </a:solidFill>
              </a:rPr>
              <a:t>ορνιθίνης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1268" name="Text Box 24"/>
          <p:cNvSpPr txBox="1">
            <a:spLocks noChangeArrowheads="1"/>
          </p:cNvSpPr>
          <p:nvPr/>
        </p:nvSpPr>
        <p:spPr bwMode="auto">
          <a:xfrm>
            <a:off x="3548937" y="1378982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 dirty="0"/>
              <a:t>ηπατοκύτταρο</a:t>
            </a:r>
          </a:p>
        </p:txBody>
      </p:sp>
      <p:pic>
        <p:nvPicPr>
          <p:cNvPr id="1126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41" y="1295977"/>
            <a:ext cx="741680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4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H </a:t>
            </a:r>
            <a:r>
              <a:rPr lang="el-GR" dirty="0">
                <a:solidFill>
                  <a:srgbClr val="9B0000"/>
                </a:solidFill>
              </a:rPr>
              <a:t>παραγωγή ουρικού οξέος από τις </a:t>
            </a:r>
            <a:r>
              <a:rPr lang="el-GR" dirty="0" smtClean="0">
                <a:solidFill>
                  <a:srgbClr val="9B0000"/>
                </a:solidFill>
              </a:rPr>
              <a:t>πουρίνες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12290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4579"/>
          <a:stretch/>
        </p:blipFill>
        <p:spPr bwMode="auto">
          <a:xfrm>
            <a:off x="2123728" y="1246909"/>
            <a:ext cx="2160935" cy="20384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t="4914"/>
          <a:stretch/>
        </p:blipFill>
        <p:spPr bwMode="auto">
          <a:xfrm>
            <a:off x="5219700" y="1246908"/>
            <a:ext cx="2520652" cy="20353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6588125" y="3285331"/>
            <a:ext cx="0" cy="5017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sz="2400" dirty="0">
              <a:latin typeface="+mn-lt"/>
            </a:endParaRPr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>
            <a:off x="3152920" y="3282302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sz="2400" dirty="0">
              <a:latin typeface="+mn-lt"/>
            </a:endParaRP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5651500" y="3789363"/>
            <a:ext cx="18716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Ξανθίνη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2266950" y="3789363"/>
            <a:ext cx="18716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Υποξανθίνη</a:t>
            </a:r>
          </a:p>
        </p:txBody>
      </p:sp>
      <p:sp>
        <p:nvSpPr>
          <p:cNvPr id="12300" name="Line 16"/>
          <p:cNvSpPr>
            <a:spLocks noChangeShapeType="1"/>
          </p:cNvSpPr>
          <p:nvPr/>
        </p:nvSpPr>
        <p:spPr bwMode="auto">
          <a:xfrm>
            <a:off x="3132138" y="43656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sz="2400" dirty="0">
              <a:latin typeface="+mn-lt"/>
            </a:endParaRPr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 flipH="1">
            <a:off x="4427538" y="40052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sz="2400" dirty="0">
              <a:latin typeface="+mn-lt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3295925" y="4527549"/>
            <a:ext cx="237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Ξανθινοξειδάση</a:t>
            </a:r>
          </a:p>
        </p:txBody>
      </p:sp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298" y="5066251"/>
            <a:ext cx="2396965" cy="17121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4654025" y="5691477"/>
            <a:ext cx="1780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Ουρικό οξύ</a:t>
            </a: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97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Τα συστατικά των ούρων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Arial" charset="0"/>
              <a:buAutoNum type="arabicPeriod"/>
            </a:pPr>
            <a:r>
              <a:rPr lang="el-GR" sz="2400" dirty="0" smtClean="0"/>
              <a:t>Νερό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609600" indent="-609600">
              <a:buFont typeface="Arial" charset="0"/>
              <a:buAutoNum type="arabicPeriod"/>
            </a:pPr>
            <a:r>
              <a:rPr lang="el-GR" sz="2400" dirty="0" smtClean="0"/>
              <a:t>Ουρία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609600" indent="-609600">
              <a:buFont typeface="Arial" charset="0"/>
              <a:buAutoNum type="arabicPeriod"/>
            </a:pPr>
            <a:r>
              <a:rPr lang="el-GR" sz="2400" dirty="0" smtClean="0"/>
              <a:t>Ουρικό οξύ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609600" indent="-609600">
              <a:buFont typeface="Arial" charset="0"/>
              <a:buAutoNum type="arabicPeriod"/>
            </a:pPr>
            <a:r>
              <a:rPr lang="el-GR" sz="2400" dirty="0" smtClean="0"/>
              <a:t>Κρεατινίνη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609600" indent="-609600">
              <a:buFont typeface="Arial" charset="0"/>
              <a:buAutoNum type="arabicPeriod"/>
            </a:pPr>
            <a:r>
              <a:rPr lang="el-GR" sz="2400" dirty="0" smtClean="0"/>
              <a:t>Γαλακτικό οξύ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609600" indent="-609600">
              <a:buFont typeface="Arial" charset="0"/>
              <a:buAutoNum type="arabicPeriod"/>
            </a:pPr>
            <a:r>
              <a:rPr lang="el-GR" sz="2400" dirty="0" smtClean="0"/>
              <a:t>Διάφορα άλατα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Η ουρία, το ουρικό οξύ και η κρεατινίνη ταυτοποιούν ένα υγρό ως ούρα.</a:t>
            </a:r>
          </a:p>
          <a:p>
            <a:pPr marL="0" indent="0">
              <a:buNone/>
            </a:pPr>
            <a:endParaRPr lang="el-GR" sz="24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60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756" y="116632"/>
            <a:ext cx="8964488" cy="151216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σχέση του νερού των ούρων με τη </a:t>
            </a:r>
            <a:br>
              <a:rPr lang="el-GR" dirty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συνολική πρόσληψη και αποβολή </a:t>
            </a:r>
            <a:r>
              <a:rPr lang="el-GR" dirty="0" smtClean="0">
                <a:solidFill>
                  <a:srgbClr val="9B0000"/>
                </a:solidFill>
              </a:rPr>
              <a:t>νερού </a:t>
            </a:r>
            <a:r>
              <a:rPr lang="en-US" sz="3200" b="0" dirty="0" smtClean="0">
                <a:solidFill>
                  <a:srgbClr val="9B0000"/>
                </a:solidFill>
              </a:rPr>
              <a:t>(1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grpSp>
        <p:nvGrpSpPr>
          <p:cNvPr id="19" name="Ομάδα 3"/>
          <p:cNvGrpSpPr/>
          <p:nvPr/>
        </p:nvGrpSpPr>
        <p:grpSpPr>
          <a:xfrm>
            <a:off x="1043608" y="2130382"/>
            <a:ext cx="6624736" cy="3937593"/>
            <a:chOff x="1043608" y="2130382"/>
            <a:chExt cx="6624736" cy="3937593"/>
          </a:xfrm>
        </p:grpSpPr>
        <p:sp>
          <p:nvSpPr>
            <p:cNvPr id="9" name="TextBox 5"/>
            <p:cNvSpPr txBox="1"/>
            <p:nvPr/>
          </p:nvSpPr>
          <p:spPr>
            <a:xfrm>
              <a:off x="5292080" y="2924944"/>
              <a:ext cx="2082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Πρόσληψη με την</a:t>
              </a:r>
            </a:p>
            <a:p>
              <a:r>
                <a:rPr lang="el-GR" sz="2000" b="1" dirty="0" smtClean="0">
                  <a:latin typeface="+mn-lt"/>
                </a:rPr>
                <a:t>Τροφή (750</a:t>
              </a:r>
              <a:r>
                <a:rPr lang="en-US" sz="2000" b="1" dirty="0" smtClean="0">
                  <a:latin typeface="+mn-lt"/>
                </a:rPr>
                <a:t> ml)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1043608" y="3465003"/>
              <a:ext cx="20232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Πρόσληψη με τα υγρά</a:t>
              </a:r>
              <a:r>
                <a:rPr lang="en-US" sz="2000" b="1" dirty="0" smtClean="0">
                  <a:latin typeface="+mn-lt"/>
                </a:rPr>
                <a:t> (1.500 ml)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5004048" y="5360089"/>
              <a:ext cx="26642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Παραγωγή από τον μεταβολισμό (250 </a:t>
              </a:r>
              <a:r>
                <a:rPr lang="en-US" sz="2000" b="1" dirty="0" smtClean="0">
                  <a:latin typeface="+mn-lt"/>
                </a:rPr>
                <a:t>ml</a:t>
              </a:r>
              <a:r>
                <a:rPr lang="el-GR" sz="2000" b="1" dirty="0" smtClean="0">
                  <a:latin typeface="+mn-lt"/>
                </a:rPr>
                <a:t>)</a:t>
              </a:r>
              <a:endParaRPr lang="el-GR" sz="2000" b="1" dirty="0">
                <a:latin typeface="+mn-lt"/>
              </a:endParaRPr>
            </a:p>
          </p:txBody>
        </p:sp>
        <p:graphicFrame>
          <p:nvGraphicFramePr>
            <p:cNvPr id="3" name="Γράφημα 11"/>
            <p:cNvGraphicFramePr/>
            <p:nvPr>
              <p:extLst>
                <p:ext uri="{D42A27DB-BD31-4B8C-83A1-F6EECF244321}">
                  <p14:modId xmlns:p14="http://schemas.microsoft.com/office/powerpoint/2010/main" val="2145199422"/>
                </p:ext>
              </p:extLst>
            </p:nvPr>
          </p:nvGraphicFramePr>
          <p:xfrm>
            <a:off x="2555776" y="2130382"/>
            <a:ext cx="4712163" cy="3458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" name="Ευθεία γραμμή σύνδεσης 13"/>
            <p:cNvCxnSpPr/>
            <p:nvPr/>
          </p:nvCxnSpPr>
          <p:spPr>
            <a:xfrm>
              <a:off x="5292080" y="4653136"/>
              <a:ext cx="648072" cy="7069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4"/>
            <p:cNvCxnSpPr/>
            <p:nvPr/>
          </p:nvCxnSpPr>
          <p:spPr>
            <a:xfrm flipH="1">
              <a:off x="5292080" y="3571275"/>
              <a:ext cx="1063752" cy="4337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6"/>
            <p:cNvCxnSpPr/>
            <p:nvPr/>
          </p:nvCxnSpPr>
          <p:spPr>
            <a:xfrm>
              <a:off x="2195736" y="4111334"/>
              <a:ext cx="1296144" cy="325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600" cy="365125"/>
          </a:xfrm>
        </p:spPr>
        <p:txBody>
          <a:bodyPr/>
          <a:lstStyle/>
          <a:p>
            <a:fld id="{050FB159-851B-4BB3-ACED-5AFFAF929CBD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4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Τίτλος 1"/>
          <p:cNvSpPr>
            <a:spLocks noGrp="1"/>
          </p:cNvSpPr>
          <p:nvPr>
            <p:ph type="title"/>
          </p:nvPr>
        </p:nvSpPr>
        <p:spPr>
          <a:xfrm>
            <a:off x="89756" y="116632"/>
            <a:ext cx="8964488" cy="151216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σχέση του νερού των ούρων με τη </a:t>
            </a:r>
            <a:br>
              <a:rPr lang="el-GR" dirty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συνολική πρόσληψη και αποβολή </a:t>
            </a:r>
            <a:r>
              <a:rPr lang="el-GR" dirty="0" smtClean="0">
                <a:solidFill>
                  <a:srgbClr val="9B0000"/>
                </a:solidFill>
              </a:rPr>
              <a:t>νερού </a:t>
            </a:r>
            <a:r>
              <a:rPr lang="en-US" sz="3200" b="0" dirty="0" smtClean="0">
                <a:solidFill>
                  <a:srgbClr val="9B0000"/>
                </a:solidFill>
              </a:rPr>
              <a:t>(2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grpSp>
        <p:nvGrpSpPr>
          <p:cNvPr id="40" name="Ομάδα 1"/>
          <p:cNvGrpSpPr/>
          <p:nvPr/>
        </p:nvGrpSpPr>
        <p:grpSpPr>
          <a:xfrm>
            <a:off x="1975923" y="2060848"/>
            <a:ext cx="5620413" cy="3341921"/>
            <a:chOff x="1975923" y="2060848"/>
            <a:chExt cx="5620413" cy="3341921"/>
          </a:xfrm>
        </p:grpSpPr>
        <p:sp>
          <p:nvSpPr>
            <p:cNvPr id="11" name="TextBox 2"/>
            <p:cNvSpPr txBox="1"/>
            <p:nvPr/>
          </p:nvSpPr>
          <p:spPr>
            <a:xfrm>
              <a:off x="6156176" y="3321858"/>
              <a:ext cx="144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Εξάτμιση</a:t>
              </a:r>
            </a:p>
            <a:p>
              <a:r>
                <a:rPr lang="el-GR" sz="2000" b="1" dirty="0" smtClean="0">
                  <a:latin typeface="+mn-lt"/>
                </a:rPr>
                <a:t>(900</a:t>
              </a:r>
              <a:r>
                <a:rPr lang="en-US" sz="2000" b="1" dirty="0" smtClean="0">
                  <a:latin typeface="+mn-lt"/>
                </a:rPr>
                <a:t> ml</a:t>
              </a:r>
              <a:r>
                <a:rPr lang="el-GR" sz="2000" b="1" dirty="0" smtClean="0">
                  <a:latin typeface="+mn-lt"/>
                </a:rPr>
                <a:t>)</a:t>
              </a:r>
              <a:endParaRPr lang="el-GR" sz="2000" b="1" dirty="0">
                <a:latin typeface="+mn-lt"/>
              </a:endParaRPr>
            </a:p>
          </p:txBody>
        </p:sp>
        <p:graphicFrame>
          <p:nvGraphicFramePr>
            <p:cNvPr id="32" name="Γράφημα 3"/>
            <p:cNvGraphicFramePr/>
            <p:nvPr>
              <p:extLst>
                <p:ext uri="{D42A27DB-BD31-4B8C-83A1-F6EECF244321}">
                  <p14:modId xmlns:p14="http://schemas.microsoft.com/office/powerpoint/2010/main" val="102546351"/>
                </p:ext>
              </p:extLst>
            </p:nvPr>
          </p:nvGraphicFramePr>
          <p:xfrm>
            <a:off x="2771799" y="2060848"/>
            <a:ext cx="3942295" cy="33419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5"/>
            <p:cNvSpPr txBox="1"/>
            <p:nvPr/>
          </p:nvSpPr>
          <p:spPr>
            <a:xfrm>
              <a:off x="2221429" y="2494637"/>
              <a:ext cx="11668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Κόπρανα</a:t>
              </a:r>
            </a:p>
            <a:p>
              <a:r>
                <a:rPr lang="el-GR" sz="2000" b="1" dirty="0" smtClean="0">
                  <a:latin typeface="+mn-lt"/>
                </a:rPr>
                <a:t>(100</a:t>
              </a:r>
              <a:r>
                <a:rPr lang="en-US" sz="2000" b="1" dirty="0" smtClean="0">
                  <a:latin typeface="+mn-lt"/>
                </a:rPr>
                <a:t> ml)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34" name="TextBox 6"/>
            <p:cNvSpPr txBox="1"/>
            <p:nvPr/>
          </p:nvSpPr>
          <p:spPr>
            <a:xfrm>
              <a:off x="1975923" y="3645024"/>
              <a:ext cx="13643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Ούρα</a:t>
              </a:r>
              <a:endParaRPr lang="en-US" sz="2000" b="1" dirty="0" smtClean="0">
                <a:latin typeface="+mn-lt"/>
              </a:endParaRPr>
            </a:p>
            <a:p>
              <a:r>
                <a:rPr lang="en-US" sz="2000" b="1" dirty="0" smtClean="0">
                  <a:latin typeface="+mn-lt"/>
                </a:rPr>
                <a:t>(1.500 ml)</a:t>
              </a:r>
              <a:endParaRPr lang="el-GR" sz="2000" b="1" dirty="0">
                <a:latin typeface="+mn-lt"/>
              </a:endParaRPr>
            </a:p>
          </p:txBody>
        </p:sp>
        <p:cxnSp>
          <p:nvCxnSpPr>
            <p:cNvPr id="35" name="Ευθεία γραμμή σύνδεσης 7"/>
            <p:cNvCxnSpPr/>
            <p:nvPr/>
          </p:nvCxnSpPr>
          <p:spPr>
            <a:xfrm>
              <a:off x="2748898" y="4291355"/>
              <a:ext cx="1016834" cy="161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εία γραμμή σύνδεσης 8"/>
            <p:cNvCxnSpPr>
              <a:stCxn id="33" idx="3"/>
            </p:cNvCxnSpPr>
            <p:nvPr/>
          </p:nvCxnSpPr>
          <p:spPr>
            <a:xfrm flipV="1">
              <a:off x="3388287" y="2834186"/>
              <a:ext cx="1191734" cy="143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9"/>
            <p:cNvCxnSpPr/>
            <p:nvPr/>
          </p:nvCxnSpPr>
          <p:spPr>
            <a:xfrm flipV="1">
              <a:off x="5796136" y="3968189"/>
              <a:ext cx="900100" cy="1636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3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9B0000"/>
                </a:solidFill>
              </a:rPr>
              <a:t>Η ανταλλαγή του νερού σε διάφορα ζώα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37</a:t>
            </a:fld>
            <a:endParaRPr lang="el-GR" dirty="0"/>
          </a:p>
        </p:txBody>
      </p:sp>
      <p:grpSp>
        <p:nvGrpSpPr>
          <p:cNvPr id="40" name="Ομάδα 39"/>
          <p:cNvGrpSpPr/>
          <p:nvPr/>
        </p:nvGrpSpPr>
        <p:grpSpPr>
          <a:xfrm>
            <a:off x="467544" y="2492896"/>
            <a:ext cx="8676456" cy="4120551"/>
            <a:chOff x="467544" y="2495803"/>
            <a:chExt cx="8676456" cy="4120551"/>
          </a:xfrm>
        </p:grpSpPr>
        <p:sp>
          <p:nvSpPr>
            <p:cNvPr id="3" name="TextBox 2"/>
            <p:cNvSpPr txBox="1"/>
            <p:nvPr/>
          </p:nvSpPr>
          <p:spPr>
            <a:xfrm>
              <a:off x="467544" y="2803580"/>
              <a:ext cx="2520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Είσοδος νερού και αλάτων από τροφή και πόση θαλασσινού νερού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55668" y="2495803"/>
              <a:ext cx="266429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Ωσμωτική απώλεια νερού από τα βράγχια και άλλα τμήματα της επιφάνειας του σώματος 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25752" y="5600691"/>
              <a:ext cx="19082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Αποβολή ιόντων αλάτων από τα βράγχια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31632" y="5199256"/>
              <a:ext cx="33123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Αποβολή ιόντων αλάτων και μικρών ποσοτήτων νερού από μικρή ποσότητα ούρων από τα νεφρά </a:t>
              </a:r>
              <a:endParaRPr lang="el-GR" sz="2000" dirty="0">
                <a:latin typeface="+mn-l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979" y="3549279"/>
              <a:ext cx="5647154" cy="20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Καμπύλη γραμμή σύνδεσης 8"/>
            <p:cNvCxnSpPr>
              <a:stCxn id="3" idx="1"/>
            </p:cNvCxnSpPr>
            <p:nvPr/>
          </p:nvCxnSpPr>
          <p:spPr>
            <a:xfrm rot="10800000" flipH="1" flipV="1">
              <a:off x="467544" y="3465300"/>
              <a:ext cx="648072" cy="1259844"/>
            </a:xfrm>
            <a:prstGeom prst="curvedConnector4">
              <a:avLst>
                <a:gd name="adj1" fmla="val -35274"/>
                <a:gd name="adj2" fmla="val 100846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Καμπύλη γραμμή σύνδεσης 22"/>
            <p:cNvCxnSpPr>
              <a:endCxn id="4" idx="1"/>
            </p:cNvCxnSpPr>
            <p:nvPr/>
          </p:nvCxnSpPr>
          <p:spPr>
            <a:xfrm flipV="1">
              <a:off x="2771800" y="3311411"/>
              <a:ext cx="3383868" cy="124350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Καμπύλη γραμμή σύνδεσης 29"/>
            <p:cNvCxnSpPr/>
            <p:nvPr/>
          </p:nvCxnSpPr>
          <p:spPr>
            <a:xfrm rot="5400000">
              <a:off x="1971773" y="5077245"/>
              <a:ext cx="792088" cy="37591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Καμπύλη γραμμή σύνδεσης 34"/>
            <p:cNvCxnSpPr/>
            <p:nvPr/>
          </p:nvCxnSpPr>
          <p:spPr>
            <a:xfrm>
              <a:off x="4041556" y="5099962"/>
              <a:ext cx="1600440" cy="775792"/>
            </a:xfrm>
            <a:prstGeom prst="curvedConnector3">
              <a:avLst>
                <a:gd name="adj1" fmla="val -2527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/>
              <a:t>Υδρόβια</a:t>
            </a:r>
            <a:r>
              <a:rPr lang="en-US" sz="2400" dirty="0"/>
              <a:t>: </a:t>
            </a:r>
            <a:r>
              <a:rPr lang="el-GR" sz="2400" dirty="0"/>
              <a:t>νεφρά, βράγχια, δέρμα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u="sng" dirty="0"/>
              <a:t>Αμφίβια</a:t>
            </a:r>
            <a:r>
              <a:rPr lang="en-US" sz="2400" dirty="0"/>
              <a:t>: </a:t>
            </a:r>
            <a:r>
              <a:rPr lang="el-GR" sz="2400" dirty="0"/>
              <a:t>νεφρά, δέρμα.</a:t>
            </a:r>
          </a:p>
          <a:p>
            <a:pPr marL="0" indent="0">
              <a:buNone/>
            </a:pPr>
            <a:r>
              <a:rPr lang="el-GR" sz="2400" u="sng" dirty="0"/>
              <a:t>Ζώα ξηράς</a:t>
            </a:r>
            <a:r>
              <a:rPr lang="en-US" sz="2400" dirty="0"/>
              <a:t>: </a:t>
            </a:r>
            <a:r>
              <a:rPr lang="el-GR" sz="2400" dirty="0"/>
              <a:t>πνεύμονες, στομάχι, νεφρά και δέρμα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15" name="Rectangle 6"/>
          <p:cNvSpPr/>
          <p:nvPr/>
        </p:nvSpPr>
        <p:spPr>
          <a:xfrm>
            <a:off x="2630606" y="6493731"/>
            <a:ext cx="3106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Fish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Nemo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4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Ο κωλικός νεφρού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33872" y="4972019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1,5 </a:t>
            </a:r>
            <a:r>
              <a:rPr lang="el-GR" sz="2400" dirty="0" smtClean="0">
                <a:latin typeface="+mn-lt"/>
              </a:rPr>
              <a:t>λίτρα πρέπει να είναι η ημερήσια πρόσληψη και αποβολή ούρων την ημέρα!</a:t>
            </a:r>
          </a:p>
          <a:p>
            <a:pPr algn="ctr"/>
            <a:r>
              <a:rPr lang="el-GR" sz="2400" dirty="0" smtClean="0">
                <a:latin typeface="+mn-lt"/>
              </a:rPr>
              <a:t>…. αλλιώς οι παθήσεις των νεφρών και ειδικά ο κολικός νεφρού παραμονεύει!</a:t>
            </a:r>
            <a:endParaRPr lang="el-GR" sz="24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38</a:t>
            </a:fld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42" y="1238228"/>
            <a:ext cx="219840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34072" y="451035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Flank pain is a common presentation in renal colic- 2013-05-22 18-44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Kaekae99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3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Ιστοσελίδα Πέτρου Καρκαλούσου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419872" y="6144010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hlinkClick r:id="rId3" action="ppaction://hlinkfile"/>
              </a:rPr>
              <a:t>Users.teiath.gr/petef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8686933" cy="48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2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368152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9B0000"/>
                </a:solidFill>
              </a:rPr>
              <a:t>Εισαγωγή στη γενική</a:t>
            </a:r>
            <a:br>
              <a:rPr lang="el-GR" dirty="0" smtClean="0">
                <a:solidFill>
                  <a:srgbClr val="9B0000"/>
                </a:solidFill>
              </a:rPr>
            </a:br>
            <a:r>
              <a:rPr lang="el-GR" dirty="0" smtClean="0">
                <a:solidFill>
                  <a:srgbClr val="9B0000"/>
                </a:solidFill>
              </a:rPr>
              <a:t>εξέταση ούρων</a:t>
            </a:r>
          </a:p>
        </p:txBody>
      </p:sp>
    </p:spTree>
    <p:extLst>
      <p:ext uri="{BB962C8B-B14F-4D97-AF65-F5344CB8AC3E}">
        <p14:creationId xmlns:p14="http://schemas.microsoft.com/office/powerpoint/2010/main" val="37068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rgbClr val="9B0000"/>
                </a:solidFill>
              </a:rPr>
              <a:t>Η γενική εξέταση ούρων προσδιορίζει</a:t>
            </a:r>
            <a:r>
              <a:rPr lang="en-US" dirty="0" smtClean="0">
                <a:solidFill>
                  <a:srgbClr val="9B0000"/>
                </a:solidFill>
              </a:rPr>
              <a:t>:</a:t>
            </a:r>
            <a:endParaRPr lang="el-GR" dirty="0" smtClean="0">
              <a:solidFill>
                <a:srgbClr val="9B0000"/>
              </a:solidFill>
            </a:endParaRP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l-GR" sz="2800" dirty="0"/>
              <a:t>Φυσικούς χαρακτήρες</a:t>
            </a:r>
            <a:r>
              <a:rPr lang="en-US" sz="2800" dirty="0"/>
              <a:t>,</a:t>
            </a:r>
            <a:endParaRPr lang="el-GR" sz="2800" dirty="0"/>
          </a:p>
          <a:p>
            <a:pPr>
              <a:spcAft>
                <a:spcPts val="1200"/>
              </a:spcAft>
            </a:pPr>
            <a:r>
              <a:rPr lang="el-GR" sz="2800" dirty="0"/>
              <a:t>Χημικούς χαρακτήρες</a:t>
            </a:r>
            <a:r>
              <a:rPr lang="en-US" sz="2800" dirty="0"/>
              <a:t>,</a:t>
            </a:r>
            <a:endParaRPr lang="el-GR" sz="2800" dirty="0"/>
          </a:p>
          <a:p>
            <a:pPr>
              <a:spcAft>
                <a:spcPts val="1200"/>
              </a:spcAft>
            </a:pPr>
            <a:r>
              <a:rPr lang="el-GR" sz="2800" dirty="0"/>
              <a:t>Μικροσκοπικούς χαρακτήρες</a:t>
            </a:r>
            <a:r>
              <a:rPr lang="en-US" sz="2800" dirty="0"/>
              <a:t>. 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26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rgbClr val="9B0000"/>
                </a:solidFill>
              </a:rPr>
              <a:t>Οι φυσικοί χαρακτήρες των ούρων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41</a:t>
            </a:fld>
            <a:endParaRPr lang="el-GR" dirty="0"/>
          </a:p>
        </p:txBody>
      </p:sp>
      <p:sp>
        <p:nvSpPr>
          <p:cNvPr id="4099" name="3 - TextBox"/>
          <p:cNvSpPr txBox="1">
            <a:spLocks noChangeArrowheads="1"/>
          </p:cNvSpPr>
          <p:nvPr/>
        </p:nvSpPr>
        <p:spPr bwMode="auto">
          <a:xfrm>
            <a:off x="827584" y="1772816"/>
            <a:ext cx="69317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>
              <a:spcAft>
                <a:spcPts val="1800"/>
              </a:spcAft>
              <a:buFontTx/>
              <a:buAutoNum type="arabicPeriod"/>
              <a:defRPr/>
            </a:pPr>
            <a:r>
              <a:rPr lang="el-GR" sz="2400" dirty="0">
                <a:latin typeface="+mn-lt"/>
                <a:cs typeface="Arial" charset="0"/>
              </a:rPr>
              <a:t>Χροιά ούρων (κίτρινη, ωχροκίτρινη</a:t>
            </a:r>
            <a:r>
              <a:rPr lang="el-GR" sz="2400" dirty="0" smtClean="0">
                <a:latin typeface="+mn-lt"/>
                <a:cs typeface="Arial" charset="0"/>
              </a:rPr>
              <a:t>)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  <a:p>
            <a:pPr indent="-342900">
              <a:spcAft>
                <a:spcPts val="1800"/>
              </a:spcAft>
              <a:buFontTx/>
              <a:buAutoNum type="arabicPeriod"/>
              <a:defRPr/>
            </a:pPr>
            <a:r>
              <a:rPr lang="el-GR" sz="2400" dirty="0">
                <a:latin typeface="+mn-lt"/>
                <a:cs typeface="Arial" charset="0"/>
              </a:rPr>
              <a:t>Όψη ούρων (διαυγής</a:t>
            </a:r>
            <a:r>
              <a:rPr lang="el-GR" sz="2400" dirty="0" smtClean="0">
                <a:latin typeface="+mn-lt"/>
                <a:cs typeface="Arial" charset="0"/>
              </a:rPr>
              <a:t>)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  <a:p>
            <a:pPr indent="-342900">
              <a:spcAft>
                <a:spcPts val="1800"/>
              </a:spcAft>
              <a:buFontTx/>
              <a:buAutoNum type="arabicPeriod"/>
              <a:defRPr/>
            </a:pPr>
            <a:r>
              <a:rPr lang="el-GR" sz="2400" dirty="0">
                <a:latin typeface="+mn-lt"/>
                <a:cs typeface="Arial" charset="0"/>
              </a:rPr>
              <a:t>Ίζημα (ουδέν</a:t>
            </a:r>
            <a:r>
              <a:rPr lang="el-GR" sz="2400" dirty="0" smtClean="0">
                <a:latin typeface="+mn-lt"/>
                <a:cs typeface="Arial" charset="0"/>
              </a:rPr>
              <a:t>)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 smtClean="0">
              <a:latin typeface="+mn-lt"/>
              <a:cs typeface="Arial" charset="0"/>
            </a:endParaRPr>
          </a:p>
          <a:p>
            <a:pPr indent="-342900">
              <a:spcAft>
                <a:spcPts val="1800"/>
              </a:spcAft>
              <a:buFontTx/>
              <a:buAutoNum type="arabicPeriod"/>
              <a:defRPr/>
            </a:pPr>
            <a:r>
              <a:rPr lang="el-GR" sz="2400" dirty="0" smtClean="0">
                <a:latin typeface="+mn-lt"/>
                <a:cs typeface="Arial" charset="0"/>
              </a:rPr>
              <a:t>Ειδικό </a:t>
            </a:r>
            <a:r>
              <a:rPr lang="el-GR" sz="2400" dirty="0">
                <a:latin typeface="+mn-lt"/>
                <a:cs typeface="Arial" charset="0"/>
              </a:rPr>
              <a:t>βάρος (1015 – 1025</a:t>
            </a:r>
            <a:r>
              <a:rPr lang="el-GR" sz="2400" dirty="0" smtClean="0">
                <a:latin typeface="+mn-lt"/>
                <a:cs typeface="Arial" charset="0"/>
              </a:rPr>
              <a:t>)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  <a:p>
            <a:pPr indent="-342900">
              <a:spcAft>
                <a:spcPts val="1800"/>
              </a:spcAft>
              <a:buFontTx/>
              <a:buAutoNum type="arabicPeriod"/>
              <a:defRPr/>
            </a:pPr>
            <a:r>
              <a:rPr lang="el-GR" sz="2400" dirty="0">
                <a:latin typeface="+mn-lt"/>
                <a:cs typeface="Arial" charset="0"/>
              </a:rPr>
              <a:t>Αντίδραση (όξινη</a:t>
            </a:r>
            <a:r>
              <a:rPr lang="el-GR" sz="2400" dirty="0" smtClean="0">
                <a:latin typeface="+mn-lt"/>
                <a:cs typeface="Arial" charset="0"/>
              </a:rPr>
              <a:t>)</a:t>
            </a:r>
            <a:r>
              <a:rPr lang="en-US" sz="2400" dirty="0" smtClean="0">
                <a:latin typeface="+mn-lt"/>
                <a:cs typeface="Arial" charset="0"/>
              </a:rPr>
              <a:t>,</a:t>
            </a:r>
            <a:endParaRPr lang="el-GR" sz="24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1628800"/>
            <a:ext cx="7416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600"/>
              </a:spcAft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Από τους φυσικούς χαρακτήρες ούρων αναφέρονται μόνο αν είναι παθολογικοί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400" b="1" dirty="0">
                <a:solidFill>
                  <a:srgbClr val="9B0000"/>
                </a:solidFill>
                <a:latin typeface="+mn-lt"/>
              </a:rPr>
              <a:t>O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αφρός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ελάχιστος, λευκός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endParaRPr lang="el-GR" sz="2400" dirty="0">
              <a:latin typeface="+mn-lt"/>
            </a:endParaRPr>
          </a:p>
          <a:p>
            <a:r>
              <a:rPr lang="el-GR" sz="2400" b="1" dirty="0">
                <a:solidFill>
                  <a:srgbClr val="9B0000"/>
                </a:solidFill>
                <a:latin typeface="+mn-lt"/>
              </a:rPr>
              <a:t>Η οσμή </a:t>
            </a:r>
            <a:r>
              <a:rPr lang="el-GR" sz="2400" dirty="0">
                <a:latin typeface="+mn-lt"/>
              </a:rPr>
              <a:t>(ιδιάζουσα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Φυσικοί χαρακτήρες που αναφέρονται σπάνια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26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rgbClr val="9B0000"/>
                </a:solidFill>
              </a:rPr>
              <a:t>Οι χημικοί χαρακτήρες των ούρων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>
                <a:cs typeface="Arial" charset="0"/>
              </a:rPr>
              <a:t>Γλυκόζη (αρνητικό)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>
                <a:cs typeface="Arial" charset="0"/>
              </a:rPr>
              <a:t>Λεύκωμα (αρνητικό, ίχνη)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>
                <a:cs typeface="Arial" charset="0"/>
              </a:rPr>
              <a:t>Κετόνες (αρνητικό)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>
                <a:cs typeface="Arial" charset="0"/>
              </a:rPr>
              <a:t>Χολερυθρίνη (αρνητικό)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>
                <a:cs typeface="Arial" charset="0"/>
              </a:rPr>
              <a:t>Ουροχολινογόνο (αρνητικό)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>
                <a:cs typeface="Arial" charset="0"/>
              </a:rPr>
              <a:t>Αίμα (αρνητικό, ίχνη)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>
                <a:cs typeface="Arial" charset="0"/>
              </a:rPr>
              <a:t>Νιτρικά (αρνητικό)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>
                <a:cs typeface="Arial" charset="0"/>
              </a:rPr>
              <a:t>Εστεράση λευκοκυττάρων (αρνητικό)</a:t>
            </a:r>
            <a:r>
              <a:rPr lang="en-US" sz="2400" dirty="0" smtClean="0">
                <a:cs typeface="Arial" charset="0"/>
              </a:rPr>
              <a:t>.</a:t>
            </a:r>
            <a:endParaRPr lang="el-GR" sz="2400" dirty="0" smtClean="0">
              <a:cs typeface="Arial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56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Το ασκορβικό οξύ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827584" y="1340768"/>
            <a:ext cx="741682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Από τους χημικούς χαρακτήρες ούρων αναφέρεται μόνο αν είναι παθολογικός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  <a:cs typeface="Arial" charset="0"/>
              </a:rPr>
              <a:t>Ασκορβικό (αρνητικό)</a:t>
            </a:r>
          </a:p>
          <a:p>
            <a:pPr algn="ctr"/>
            <a:endParaRPr lang="el-GR" sz="24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877175" y="3212976"/>
            <a:ext cx="770485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Το ασκορβικό οξύ (βιταμίνη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C)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σπάνια προσδιορίζεται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ι ασθενείς όμως που λαμβάνουν βιταμίνη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οφείλουν να ειδοποιήσουν το εργαστήριο γιατί το ασκορβικό οξύ επηρεάζει τις υπόλοιπες εξετάσεις.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rgbClr val="9B0000"/>
                </a:solidFill>
              </a:rPr>
              <a:t>Οι μικροσκοπικοί χαρακτήρες ούρων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cs typeface="Arial" charset="0"/>
              </a:rPr>
              <a:t>Επιθηλιακά κύτταρα (ουδέν ή 0 – 1 κ.ο.π. πλακώδη)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cs typeface="Arial" charset="0"/>
              </a:rPr>
              <a:t>Ερυθρά αιμοσφαίρια (0 – 1 κ.ο.π.)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cs typeface="Arial" charset="0"/>
              </a:rPr>
              <a:t>Λευκά αιμοσφαίρια (0 – 1 κ.ο.π.)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cs typeface="Arial" charset="0"/>
              </a:rPr>
              <a:t>Κρύσταλλοι (εκτός τους κρυστάλλους αμινοξέων όλοι οι υπόλοιποι είναι φυσιολογικοί)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cs typeface="Arial" charset="0"/>
              </a:rPr>
              <a:t>Κύλινδροι (ελάχιστοι υαλώδεις)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cs typeface="Arial" charset="0"/>
              </a:rPr>
              <a:t>Άλατα (λίγα ουρικά)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cs typeface="Arial" charset="0"/>
              </a:rPr>
              <a:t>Μικροοργανισμοί (ουδέν)</a:t>
            </a:r>
            <a:r>
              <a:rPr lang="en-US" sz="2400" dirty="0" smtClean="0">
                <a:cs typeface="Arial" charset="0"/>
              </a:rPr>
              <a:t>,</a:t>
            </a:r>
            <a:endParaRPr lang="el-GR" sz="2400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tabLst>
                <a:tab pos="2962275" algn="l"/>
              </a:tabLst>
              <a:defRPr/>
            </a:pPr>
            <a:r>
              <a:rPr lang="el-GR" sz="2400" dirty="0" smtClean="0">
                <a:cs typeface="Arial" charset="0"/>
              </a:rPr>
              <a:t>Βλέννη (ελάχιστη)</a:t>
            </a:r>
            <a:r>
              <a:rPr lang="en-US" sz="2400" dirty="0" smtClean="0">
                <a:cs typeface="Arial" charset="0"/>
              </a:rPr>
              <a:t>.</a:t>
            </a:r>
            <a:endParaRPr lang="el-GR" sz="2400" dirty="0" smtClean="0">
              <a:cs typeface="Arial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7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Το ουροχημείο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899592" y="1412776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Τρία είναι τα βασικά εργαλεία του «ουροχημείου»</a:t>
            </a:r>
          </a:p>
          <a:p>
            <a:endParaRPr lang="el-GR" sz="2400" dirty="0" smtClean="0">
              <a:latin typeface="+mn-lt"/>
            </a:endParaRPr>
          </a:p>
          <a:p>
            <a:r>
              <a:rPr lang="el-GR" sz="2400" b="1" dirty="0">
                <a:solidFill>
                  <a:srgbClr val="9B0000"/>
                </a:solidFill>
                <a:latin typeface="+mn-lt"/>
              </a:rPr>
              <a:t>Οι ταινίες των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ούρων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r>
              <a:rPr lang="el-GR" sz="2400" b="1" dirty="0">
                <a:solidFill>
                  <a:srgbClr val="9B0000"/>
                </a:solidFill>
                <a:latin typeface="+mn-lt"/>
              </a:rPr>
              <a:t>Η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φυγόκεντρος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r>
              <a:rPr lang="el-GR" sz="2400" b="1" dirty="0">
                <a:solidFill>
                  <a:srgbClr val="9B0000"/>
                </a:solidFill>
                <a:latin typeface="+mn-lt"/>
              </a:rPr>
              <a:t>Το μικροσκόπιο</a:t>
            </a:r>
            <a:r>
              <a:rPr lang="el-GR" sz="2400" dirty="0">
                <a:latin typeface="+mn-lt"/>
              </a:rPr>
              <a:t> (φωτεινό ή καλύτερα αντίθετης φάσης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endParaRPr lang="el-GR" sz="24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9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9087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  <a:cs typeface="Arial" charset="0"/>
              </a:rPr>
              <a:t>Οι ταινίες των </a:t>
            </a:r>
            <a:r>
              <a:rPr lang="el-GR" dirty="0" smtClean="0">
                <a:solidFill>
                  <a:srgbClr val="9B0000"/>
                </a:solidFill>
                <a:cs typeface="Arial" charset="0"/>
              </a:rPr>
              <a:t>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25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Ταινίες ούρων</a:t>
            </a:r>
            <a:r>
              <a:rPr lang="en-US" dirty="0" smtClean="0">
                <a:solidFill>
                  <a:srgbClr val="9B0000"/>
                </a:solidFill>
              </a:rPr>
              <a:t>: </a:t>
            </a:r>
            <a:r>
              <a:rPr lang="el-GR" dirty="0" smtClean="0">
                <a:solidFill>
                  <a:srgbClr val="9B0000"/>
                </a:solidFill>
              </a:rPr>
              <a:t>Το βασικό εργαλείο του ουροχημείου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48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88" y="1524695"/>
            <a:ext cx="4332312" cy="4332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6"/>
          <p:cNvSpPr/>
          <p:nvPr/>
        </p:nvSpPr>
        <p:spPr>
          <a:xfrm>
            <a:off x="3203848" y="597070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Ketonuria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Colin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2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Βιβλιογραφία 1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92080" y="2492896"/>
            <a:ext cx="30965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325 σελίδες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Ενδεικτική </a:t>
            </a:r>
            <a:r>
              <a:rPr lang="el-GR" sz="2000" dirty="0">
                <a:latin typeface="+mn-lt"/>
              </a:rPr>
              <a:t>τιμή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70 €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Ιατρικές Εκδόσεις Λίτσας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Πέτρος Καρκαλούσος </a:t>
            </a:r>
            <a:endParaRPr lang="el-GR" sz="2000" dirty="0"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842803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8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«Ξηρά χημεία» </a:t>
            </a:r>
            <a:br>
              <a:rPr lang="el-GR" dirty="0" smtClean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 πρόγονος των ταινιών 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772816"/>
            <a:ext cx="8435280" cy="4248472"/>
          </a:xfrm>
        </p:spPr>
        <p:txBody>
          <a:bodyPr>
            <a:norm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el-GR" sz="2400" dirty="0"/>
              <a:t>Σήμερα οι ταινίες δηλαδή η λεγόμενη </a:t>
            </a:r>
            <a:r>
              <a:rPr lang="el-GR" sz="2400" b="1" dirty="0"/>
              <a:t>«</a:t>
            </a:r>
            <a:r>
              <a:rPr lang="el-GR" sz="2400" b="1" dirty="0">
                <a:solidFill>
                  <a:srgbClr val="9B0000"/>
                </a:solidFill>
              </a:rPr>
              <a:t>ξηρά χημεία</a:t>
            </a:r>
            <a:r>
              <a:rPr lang="el-GR" sz="2400" b="1" dirty="0"/>
              <a:t>» </a:t>
            </a:r>
            <a:r>
              <a:rPr lang="el-GR" sz="2400" dirty="0"/>
              <a:t>χρησιμοποιείται</a:t>
            </a:r>
            <a:r>
              <a:rPr lang="en-US" sz="2400" dirty="0" smtClean="0"/>
              <a:t>:</a:t>
            </a:r>
            <a:endParaRPr lang="en-US" sz="2400" dirty="0"/>
          </a:p>
          <a:p>
            <a:pPr marL="457200" indent="-457200">
              <a:spcBef>
                <a:spcPts val="4200"/>
              </a:spcBef>
              <a:buFont typeface="+mj-lt"/>
              <a:buAutoNum type="alphaUcPeriod"/>
            </a:pPr>
            <a:r>
              <a:rPr lang="el-GR" sz="2400" dirty="0" smtClean="0"/>
              <a:t>και </a:t>
            </a:r>
            <a:r>
              <a:rPr lang="el-GR" sz="2400" dirty="0"/>
              <a:t>για άλλα βιολογικά υγρά π.χ. αίμα, </a:t>
            </a:r>
            <a:r>
              <a:rPr lang="el-GR" sz="2400" dirty="0" smtClean="0"/>
              <a:t>κόπρανα,</a:t>
            </a:r>
            <a:endParaRPr lang="el-GR" sz="2400" dirty="0"/>
          </a:p>
          <a:p>
            <a:pPr marL="457200" indent="-457200">
              <a:spcBef>
                <a:spcPts val="4200"/>
              </a:spcBef>
              <a:buFont typeface="+mj-lt"/>
              <a:buAutoNum type="alphaUcPeriod"/>
            </a:pPr>
            <a:r>
              <a:rPr lang="el-GR" sz="2400" dirty="0" smtClean="0"/>
              <a:t>για </a:t>
            </a:r>
            <a:r>
              <a:rPr lang="el-GR" sz="2400" dirty="0"/>
              <a:t>άλλους οργανισμούς π.χ. κατοικίδια ζώα ή ζώα </a:t>
            </a:r>
            <a:r>
              <a:rPr lang="el-GR" sz="2400" dirty="0" smtClean="0"/>
              <a:t>παραγωγής,</a:t>
            </a:r>
            <a:endParaRPr lang="el-GR" sz="2400" dirty="0"/>
          </a:p>
          <a:p>
            <a:pPr marL="457200" indent="-457200">
              <a:spcBef>
                <a:spcPts val="4200"/>
              </a:spcBef>
              <a:buFont typeface="+mj-lt"/>
              <a:buAutoNum type="alphaUcPeriod"/>
            </a:pPr>
            <a:r>
              <a:rPr lang="el-GR" sz="2400" dirty="0" smtClean="0"/>
              <a:t>από </a:t>
            </a:r>
            <a:r>
              <a:rPr lang="el-GR" sz="2400" dirty="0"/>
              <a:t>τους ίδιους τους ασθενείς στο σπίτι </a:t>
            </a:r>
            <a:r>
              <a:rPr lang="el-GR" sz="2400" dirty="0" smtClean="0"/>
              <a:t>τους.</a:t>
            </a:r>
            <a:endParaRPr lang="el-GR" sz="2400" dirty="0"/>
          </a:p>
          <a:p>
            <a:pPr marL="0" indent="0">
              <a:spcBef>
                <a:spcPts val="4200"/>
              </a:spcBef>
              <a:buNone/>
            </a:pPr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7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Τα πρώτα δισκία ξηράς χημείας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503548" y="450912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l-GR" sz="2400" dirty="0" smtClean="0">
                <a:latin typeface="+mn-lt"/>
              </a:rPr>
              <a:t>Τα δισκία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Clinitest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ήταν τα πρώτα αντιδραστήρια ξηράς χημείας που κυκλοφόρησαν. Δημιουργήθηκαν το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 1941 </a:t>
            </a:r>
            <a:r>
              <a:rPr lang="el-GR" sz="2400" dirty="0" smtClean="0">
                <a:latin typeface="+mn-lt"/>
              </a:rPr>
              <a:t>από τον </a:t>
            </a:r>
            <a:r>
              <a:rPr lang="en-US" sz="2400" dirty="0" smtClean="0">
                <a:latin typeface="+mn-lt"/>
              </a:rPr>
              <a:t>Dr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Walter Ames</a:t>
            </a:r>
            <a:r>
              <a:rPr lang="en-US" sz="2400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Crompton</a:t>
            </a:r>
            <a:r>
              <a:rPr lang="en-US" sz="2400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στα εργαστήρια της </a:t>
            </a:r>
            <a:r>
              <a:rPr lang="en-US" sz="2400" dirty="0" smtClean="0">
                <a:latin typeface="+mn-lt"/>
              </a:rPr>
              <a:t>Miles Laboratories.</a:t>
            </a:r>
            <a:r>
              <a:rPr lang="el-GR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143500" cy="26289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26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Η ξηρά χημεία χρησιμοποιείται ακόμα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51</a:t>
            </a:fld>
            <a:endParaRPr lang="el-GR" dirty="0"/>
          </a:p>
        </p:txBody>
      </p:sp>
      <p:pic>
        <p:nvPicPr>
          <p:cNvPr id="32770" name="Picture 2" descr="ξηρά χημεί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1412776"/>
            <a:ext cx="6555447" cy="437650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- TextBox"/>
          <p:cNvSpPr txBox="1"/>
          <p:nvPr/>
        </p:nvSpPr>
        <p:spPr>
          <a:xfrm>
            <a:off x="1475654" y="5843271"/>
            <a:ext cx="655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Προϊόντα ξηράς χημείας της εταιρείας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Ames </a:t>
            </a:r>
          </a:p>
          <a:p>
            <a:pPr algn="ctr"/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(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μετέπειτα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Bayer,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σημερινή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Siemens)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 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339752" y="6589758"/>
            <a:ext cx="516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1679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3953153" cy="29419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- Ορθογώνιο"/>
          <p:cNvSpPr/>
          <p:nvPr/>
        </p:nvSpPr>
        <p:spPr>
          <a:xfrm>
            <a:off x="1115616" y="5661248"/>
            <a:ext cx="72959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l-GR" sz="2000" dirty="0" smtClean="0">
                <a:latin typeface="+mn-lt"/>
              </a:rPr>
              <a:t>Οι </a:t>
            </a:r>
            <a:r>
              <a:rPr lang="en-US" sz="2000" dirty="0" smtClean="0">
                <a:latin typeface="+mn-lt"/>
              </a:rPr>
              <a:t>Helen Murray </a:t>
            </a:r>
            <a:r>
              <a:rPr lang="el-GR" sz="2000" dirty="0" smtClean="0">
                <a:latin typeface="+mn-lt"/>
              </a:rPr>
              <a:t>και </a:t>
            </a:r>
            <a:r>
              <a:rPr lang="en-US" sz="2000" dirty="0" smtClean="0">
                <a:latin typeface="+mn-lt"/>
              </a:rPr>
              <a:t>Alfred Free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οι εφευρέτες των ταινιών ούρων</a:t>
            </a:r>
            <a:endParaRPr lang="el-GR" sz="2000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93975" y="119675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Οι ταινίες ούρων επινοήθηκαν το 1956 και κυκλοφόρησαν στο εμπόριο από την εταιρεία </a:t>
            </a:r>
            <a:r>
              <a:rPr lang="en-US" sz="2400" dirty="0" smtClean="0">
                <a:latin typeface="+mn-lt"/>
              </a:rPr>
              <a:t>Miles Laboratories.</a:t>
            </a:r>
            <a:endParaRPr lang="el-GR" sz="2400" dirty="0"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Η ανακάλυψη των ταινιών 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7" name="Ορθογώνιο 12"/>
          <p:cNvSpPr/>
          <p:nvPr/>
        </p:nvSpPr>
        <p:spPr>
          <a:xfrm>
            <a:off x="2195736" y="5373216"/>
            <a:ext cx="516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Chemical Heritage Foundation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4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Urine Strips for professional use </a:t>
            </a:r>
            <a:r>
              <a:rPr lang="en-US" dirty="0" smtClean="0">
                <a:solidFill>
                  <a:srgbClr val="9B0000"/>
                </a:solidFill>
              </a:rPr>
              <a:t>only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53</a:t>
            </a:fld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67544" y="1196752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Οι «</a:t>
            </a:r>
            <a:r>
              <a:rPr lang="el-GR" sz="2400" dirty="0" smtClean="0">
                <a:latin typeface="+mn-lt"/>
                <a:hlinkClick r:id="rId3"/>
              </a:rPr>
              <a:t>επαγγελματικές</a:t>
            </a:r>
            <a:r>
              <a:rPr lang="el-GR" sz="2400" dirty="0" smtClean="0">
                <a:latin typeface="+mn-lt"/>
              </a:rPr>
              <a:t>» ταινίες ούρων έχουν 10 – 11 παραμέτρους.</a:t>
            </a:r>
            <a:endParaRPr lang="el-GR" sz="2400" dirty="0">
              <a:latin typeface="+mn-lt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2267744" y="5949280"/>
            <a:ext cx="516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Reagent strips </a:t>
            </a:r>
            <a:r>
              <a:rPr lang="el-GR" sz="1200" dirty="0" smtClean="0">
                <a:latin typeface="+mn-lt"/>
              </a:rPr>
              <a:t>της </a:t>
            </a:r>
            <a:r>
              <a:rPr lang="en-US" sz="1200" dirty="0" smtClean="0">
                <a:latin typeface="+mn-lt"/>
              </a:rPr>
              <a:t>Mission Expert</a:t>
            </a:r>
            <a:endParaRPr lang="el-GR" sz="1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3223642" cy="3803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Ταινίες ούρων για το «σπίτι»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558924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 smtClean="0">
                <a:latin typeface="+mn-lt"/>
              </a:rPr>
              <a:t>Μετρούν</a:t>
            </a:r>
            <a:r>
              <a:rPr lang="en-US" sz="2300" dirty="0" smtClean="0">
                <a:latin typeface="+mn-lt"/>
              </a:rPr>
              <a:t>: </a:t>
            </a:r>
            <a:r>
              <a:rPr lang="el-GR" sz="2300" dirty="0" smtClean="0">
                <a:latin typeface="+mn-lt"/>
              </a:rPr>
              <a:t>Γλυκόζη, Γλυκόζη/Κετόνες, Πρωτεΐνη, Μικροαλβουμίνη, Αίμα</a:t>
            </a:r>
            <a:endParaRPr lang="el-GR" sz="2300" dirty="0"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403648" y="98072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B0000"/>
                </a:solidFill>
                <a:latin typeface="+mn-lt"/>
              </a:rPr>
              <a:t>POC urine strips – for Patient of Care</a:t>
            </a:r>
            <a:endParaRPr lang="el-GR" sz="3200" b="1" dirty="0">
              <a:solidFill>
                <a:srgbClr val="9B0000"/>
              </a:solidFill>
              <a:latin typeface="+mn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1987554" cy="31683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2016224" cy="33146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5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Ενδεικτική ετικέτα ταινίας ούρων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39382"/>
            <a:ext cx="7200800" cy="541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0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84176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Ταξινόμηση των παραμέτρων της ταινίας των ούρων με βάση τη χημική μέθοδο ανίχνευσής </a:t>
            </a:r>
            <a:r>
              <a:rPr lang="el-GR" dirty="0" smtClean="0">
                <a:solidFill>
                  <a:srgbClr val="9B0000"/>
                </a:solidFill>
              </a:rPr>
              <a:t>τους</a:t>
            </a:r>
            <a:endParaRPr lang="el-GR" dirty="0">
              <a:solidFill>
                <a:srgbClr val="9B0000"/>
              </a:solidFill>
            </a:endParaRPr>
          </a:p>
        </p:txBody>
      </p:sp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86969"/>
              </p:ext>
            </p:extLst>
          </p:nvPr>
        </p:nvGraphicFramePr>
        <p:xfrm>
          <a:off x="611560" y="2132856"/>
          <a:ext cx="7920880" cy="4128345"/>
        </p:xfrm>
        <a:graphic>
          <a:graphicData uri="http://schemas.openxmlformats.org/drawingml/2006/table">
            <a:tbl>
              <a:tblPr/>
              <a:tblGrid>
                <a:gridCol w="3593517"/>
                <a:gridCol w="4327363"/>
              </a:tblGrid>
              <a:tr h="313212"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Παράμετρος</a:t>
                      </a:r>
                      <a:endParaRPr lang="el-GR" sz="2400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87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Μέθοδος</a:t>
                      </a:r>
                      <a:endParaRPr lang="el-GR" sz="2400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1680" algn="l"/>
                        </a:tabLs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Λευκοκυτταρική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εστεράση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Αντίδραση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εστεράσης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Ιοντική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ισχύς (Δείκτης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pH)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Ειδικό βάρος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Ιοντική ισχύς (Δείκτης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pH)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Πρωτεΐνη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Ιοντική ισχύς (Δείκτης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pH)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Γλυκόζη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νζυμική μέθοδος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Αίμα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Ενζυμική μέθοδος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Χολερυθρίνη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Διαζώτωση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7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Ουροχολινογόνο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Διαζώτωση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Κετόνες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Legal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Νιτρικά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Griess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Ασκορβικό οξύ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Tillmans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72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19284"/>
              </p:ext>
            </p:extLst>
          </p:nvPr>
        </p:nvGraphicFramePr>
        <p:xfrm>
          <a:off x="215516" y="1700808"/>
          <a:ext cx="8712968" cy="4080024"/>
        </p:xfrm>
        <a:graphic>
          <a:graphicData uri="http://schemas.openxmlformats.org/drawingml/2006/table">
            <a:tbl>
              <a:tblPr/>
              <a:tblGrid>
                <a:gridCol w="2408989"/>
                <a:gridCol w="2343539"/>
                <a:gridCol w="2308481"/>
                <a:gridCol w="1651959"/>
              </a:tblGrid>
              <a:tr h="31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Παράμετρος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Χημική μέθοδος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Μονάδες μέτρησης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Είδος μεθόδου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Λευκοκυτταρική εστεράση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Αντίδραση εστεράσης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WBC/μl ή σταυροί (+)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Ημιποσοτική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Νιτρώδη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Griess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Ποιοτική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6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Ουροχολινογόνο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Διαζώτωση και Erlich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mg/dL ή μmol/L ή EU/dl ή σταυροί (+)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Ημιποσοτική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Χολερυθρίνη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Διαζώτωση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mg/dl ή μmol/L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Ημιποσοτική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Πρωτεΐνη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Κυανό τετραβρωμοφαινόλης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mg/dL ή g/L ή σταυροί (+)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Ημιποσοτική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Οι παράμετροι της γενικής εξέτασης </a:t>
            </a:r>
            <a:r>
              <a:rPr lang="el-GR" dirty="0" smtClean="0">
                <a:solidFill>
                  <a:srgbClr val="9B0000"/>
                </a:solidFill>
              </a:rPr>
              <a:t>ούρων </a:t>
            </a:r>
            <a:r>
              <a:rPr lang="en-US" sz="3200" b="0" dirty="0" smtClean="0">
                <a:solidFill>
                  <a:srgbClr val="9B0000"/>
                </a:solidFill>
              </a:rPr>
              <a:t>(1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3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  <a:cs typeface="Arial" charset="0"/>
              </a:rPr>
              <a:t>Ενδεικτικοί χρόνοι παρατήρησης παραμέτρων ταινίας </a:t>
            </a:r>
            <a:r>
              <a:rPr lang="el-GR" dirty="0" smtClean="0">
                <a:solidFill>
                  <a:srgbClr val="9B0000"/>
                </a:solidFill>
                <a:cs typeface="Arial" charset="0"/>
              </a:rPr>
              <a:t>ούρων</a:t>
            </a:r>
            <a:endParaRPr lang="el-GR" dirty="0">
              <a:solidFill>
                <a:srgbClr val="9B0000"/>
              </a:solidFill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43520"/>
              </p:ext>
            </p:extLst>
          </p:nvPr>
        </p:nvGraphicFramePr>
        <p:xfrm>
          <a:off x="2051720" y="1988840"/>
          <a:ext cx="4896544" cy="3718560"/>
        </p:xfrm>
        <a:graphic>
          <a:graphicData uri="http://schemas.openxmlformats.org/drawingml/2006/table">
            <a:tbl>
              <a:tblPr/>
              <a:tblGrid>
                <a:gridCol w="2448272"/>
                <a:gridCol w="244827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Παράμετρος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8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Χρόνος επώασης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Λευκοκύτταρα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8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 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Νιτρικά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υροχολινογόνο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Πρωτεΐνη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Αίμα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Ειδικό βάρος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Κετόνες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Χολερυθρίνη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Γλυκόζη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sec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17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l-GR" dirty="0" smtClean="0">
                <a:solidFill>
                  <a:srgbClr val="9B0000"/>
                </a:solidFill>
              </a:rPr>
              <a:t>2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194207" y="206084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Παρέχεται δωρεάν σε ηλεκτρονική μορφή μέσω </a:t>
            </a:r>
            <a:r>
              <a:rPr lang="en-US" sz="2000" dirty="0" smtClean="0">
                <a:latin typeface="+mn-lt"/>
              </a:rPr>
              <a:t>Wikipedia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ή σε έντυπη μορφή με μικρό κόστος</a:t>
            </a:r>
            <a:endParaRPr lang="el-GR" sz="2000" dirty="0">
              <a:latin typeface="+mn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3527301" cy="5439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59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B0000"/>
                </a:solidFill>
              </a:rPr>
              <a:t>Ταξινόμηση των παραμέτρων της ταινίας των ούρων </a:t>
            </a:r>
            <a:r>
              <a:rPr lang="el-GR" dirty="0" smtClean="0">
                <a:solidFill>
                  <a:srgbClr val="9B0000"/>
                </a:solidFill>
              </a:rPr>
              <a:t>με </a:t>
            </a:r>
            <a:r>
              <a:rPr lang="el-GR" dirty="0">
                <a:solidFill>
                  <a:srgbClr val="9B0000"/>
                </a:solidFill>
              </a:rPr>
              <a:t>βάση το χαρακτήρα </a:t>
            </a:r>
            <a:r>
              <a:rPr lang="el-GR" dirty="0" smtClean="0">
                <a:solidFill>
                  <a:srgbClr val="9B0000"/>
                </a:solidFill>
              </a:rPr>
              <a:t>τους</a:t>
            </a:r>
            <a:endParaRPr lang="el-GR" dirty="0">
              <a:solidFill>
                <a:srgbClr val="9B0000"/>
              </a:solidFill>
            </a:endParaRPr>
          </a:p>
        </p:txBody>
      </p:sp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45504"/>
              </p:ext>
            </p:extLst>
          </p:nvPr>
        </p:nvGraphicFramePr>
        <p:xfrm>
          <a:off x="575556" y="1700808"/>
          <a:ext cx="7992888" cy="4105383"/>
        </p:xfrm>
        <a:graphic>
          <a:graphicData uri="http://schemas.openxmlformats.org/drawingml/2006/table">
            <a:tbl>
              <a:tblPr/>
              <a:tblGrid>
                <a:gridCol w="3899038"/>
                <a:gridCol w="4093850"/>
              </a:tblGrid>
              <a:tr h="295661"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4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Παράμετρος</a:t>
                      </a:r>
                      <a:endParaRPr lang="el-GR" sz="2400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873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4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Χαρακτήρας</a:t>
                      </a:r>
                      <a:endParaRPr lang="el-GR" sz="2400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41680" algn="l"/>
                        </a:tabLs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Λευκοκυτταρική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εστεράση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Μικροσκοπικός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Νιτρικά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Μικροσκοπικός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Αίμα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Μικροσκοπικός 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Φυσικός 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Ειδικό βάρος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Φυσικός 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Πρωτεΐνη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Χημικός 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Γλυκόζη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Χημικός 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Κετόνες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Χημικός 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Χολερυθρίνη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Χημικός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Ουροχολινογόνο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Χημικός χαρακτήρας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Ασκορβικό οξύ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Έλεγχος ποιότητας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2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2601"/>
              </p:ext>
            </p:extLst>
          </p:nvPr>
        </p:nvGraphicFramePr>
        <p:xfrm>
          <a:off x="143508" y="1700808"/>
          <a:ext cx="8856984" cy="4456244"/>
        </p:xfrm>
        <a:graphic>
          <a:graphicData uri="http://schemas.openxmlformats.org/drawingml/2006/table">
            <a:tbl>
              <a:tblPr/>
              <a:tblGrid>
                <a:gridCol w="2016224"/>
                <a:gridCol w="2992160"/>
                <a:gridCol w="2192416"/>
                <a:gridCol w="1656184"/>
              </a:tblGrid>
              <a:tr h="31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Παράμετρος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Χημική μέθοδος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Μονάδες μέτρησης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Είδος μεθόδου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Γλυκόζη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Οξειδάση/υπεροξειδάση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mg/dL ή g/L ή σταυροί (+)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Ποιοτική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Κετόνες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Legal (νιτροπρωσσικό νάτριο)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mg/dL ή mmol/L ή σταυροί (+)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Ποιοτική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Αίμα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Ψευδοϋπεροξειδάση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RBC/μl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Ημιποσοτική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Δύο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Τρεις δείκτες pH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Ημιποσοτική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strike="noStrik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Ειδικό βάρος</a:t>
                      </a:r>
                      <a:endParaRPr lang="el-GR" sz="2200" b="1" u="none" dirty="0">
                        <a:solidFill>
                          <a:srgbClr val="9B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Πολυηλεκτρολύτης</a:t>
                      </a:r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 δείκτης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Ημιποσοτική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200" b="1" u="none" dirty="0">
                          <a:solidFill>
                            <a:srgbClr val="9B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Ασκορβικό οξύ</a:t>
                      </a: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Tillmans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Ποιοτική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376" marR="30376" marT="30376" marB="3037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Οι παράμετροι της γενικής εξέτασης </a:t>
            </a:r>
            <a:r>
              <a:rPr lang="el-GR" dirty="0" smtClean="0">
                <a:solidFill>
                  <a:srgbClr val="9B0000"/>
                </a:solidFill>
              </a:rPr>
              <a:t>ούρων </a:t>
            </a:r>
            <a:r>
              <a:rPr lang="en-US" sz="3200" b="0" dirty="0" smtClean="0">
                <a:solidFill>
                  <a:srgbClr val="9B0000"/>
                </a:solidFill>
              </a:rPr>
              <a:t>(2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20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  <a:cs typeface="Arial" charset="0"/>
              </a:rPr>
              <a:t>Οι τρεις διαφορετικοί τρόποι ανάγνωσης της ταινίας των </a:t>
            </a:r>
            <a:r>
              <a:rPr lang="el-GR" dirty="0" smtClean="0">
                <a:solidFill>
                  <a:srgbClr val="9B0000"/>
                </a:solidFill>
                <a:cs typeface="Arial" charset="0"/>
              </a:rPr>
              <a:t>ούρων </a:t>
            </a:r>
            <a:br>
              <a:rPr lang="el-GR" dirty="0" smtClean="0">
                <a:solidFill>
                  <a:srgbClr val="9B0000"/>
                </a:solidFill>
                <a:cs typeface="Arial" charset="0"/>
              </a:rPr>
            </a:br>
            <a:r>
              <a:rPr lang="el-GR" sz="3600" b="0" dirty="0" smtClean="0">
                <a:solidFill>
                  <a:srgbClr val="9B0000"/>
                </a:solidFill>
                <a:cs typeface="Arial" charset="0"/>
              </a:rPr>
              <a:t>(1 από 3)</a:t>
            </a:r>
            <a:endParaRPr lang="el-GR" b="0" dirty="0">
              <a:solidFill>
                <a:srgbClr val="9B0000"/>
              </a:solidFill>
            </a:endParaRPr>
          </a:p>
        </p:txBody>
      </p:sp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2675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2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Διαφορετικές ταινίες ούρων και τρόποι ανάγνωσης </a:t>
            </a:r>
            <a:r>
              <a:rPr lang="el-GR" sz="3600" b="0" dirty="0" smtClean="0">
                <a:solidFill>
                  <a:srgbClr val="9B0000"/>
                </a:solidFill>
              </a:rPr>
              <a:t>(2 από 3)</a:t>
            </a:r>
            <a:endParaRPr lang="el-GR" b="0" dirty="0">
              <a:solidFill>
                <a:srgbClr val="9B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89816"/>
            <a:ext cx="3024336" cy="49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- TextBox"/>
          <p:cNvSpPr txBox="1"/>
          <p:nvPr/>
        </p:nvSpPr>
        <p:spPr>
          <a:xfrm>
            <a:off x="1259632" y="630804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Dirui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79000"/>
            <a:ext cx="3168352" cy="475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5220072" y="624655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Urit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10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75780"/>
            <a:ext cx="3168352" cy="527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95536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Dirui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29951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- TextBox"/>
          <p:cNvSpPr txBox="1"/>
          <p:nvPr/>
        </p:nvSpPr>
        <p:spPr>
          <a:xfrm>
            <a:off x="5276381" y="641377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Compur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63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Διαφορετικές ταινίες ούρων και τρόποι ανάγνωσης </a:t>
            </a:r>
            <a:r>
              <a:rPr lang="el-GR" sz="3600" b="0" dirty="0" smtClean="0">
                <a:solidFill>
                  <a:srgbClr val="9B0000"/>
                </a:solidFill>
              </a:rPr>
              <a:t>(3 από 3)</a:t>
            </a:r>
            <a:endParaRPr lang="el-GR" b="0" dirty="0">
              <a:solidFill>
                <a:srgbClr val="9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31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73182"/>
              </p:ext>
            </p:extLst>
          </p:nvPr>
        </p:nvGraphicFramePr>
        <p:xfrm>
          <a:off x="107504" y="834222"/>
          <a:ext cx="8928992" cy="5760403"/>
        </p:xfrm>
        <a:graphic>
          <a:graphicData uri="http://schemas.openxmlformats.org/drawingml/2006/table">
            <a:tbl>
              <a:tblPr/>
              <a:tblGrid>
                <a:gridCol w="1590918"/>
                <a:gridCol w="910955"/>
                <a:gridCol w="1154961"/>
                <a:gridCol w="1167702"/>
                <a:gridCol w="1152159"/>
                <a:gridCol w="604957"/>
                <a:gridCol w="745032"/>
                <a:gridCol w="803594"/>
                <a:gridCol w="798714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Λευκοκύτταρα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  Αρνητικό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WBC/μl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Ίχνη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  Αρνητικό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Νιτρικά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Θετικό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Oυροχολινογόνο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Αρνητικό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42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Erlich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nits/dl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mg/dl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Πρωτεΐνη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20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gr/lt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Αρνητικό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Ίχνη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Ασκορβικό οξύ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mg/dl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Αρνητικό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Αίμα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Μη αιμολυμένα ίχνη (10)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Αιμολυμένα ίχνη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RBC/μL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Αρνητικό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Ειδικό βάρος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1005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1015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1025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1030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Κετόνες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gr/lt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Αρνητικό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Ίχνη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Χολερυθρίνη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mg/lt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Αρνητικό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Γλυκόζη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 sec</a:t>
                      </a:r>
                    </a:p>
                  </a:txBody>
                  <a:tcPr marL="61761" marR="61761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1761" marR="6176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20000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mg/dl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Αρνητικό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Ίχνη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++++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761" marR="6176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50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Οι κλίμακες μέτρησης των ταινιών </a:t>
            </a:r>
            <a:r>
              <a:rPr lang="el-GR" dirty="0" smtClean="0">
                <a:solidFill>
                  <a:srgbClr val="9B0000"/>
                </a:solidFill>
              </a:rPr>
              <a:t>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4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βασική κατασκευή της ταινίας ούρων </a:t>
            </a:r>
          </a:p>
        </p:txBody>
      </p:sp>
      <p:grpSp>
        <p:nvGrpSpPr>
          <p:cNvPr id="33" name="Ομάδα 32"/>
          <p:cNvGrpSpPr/>
          <p:nvPr/>
        </p:nvGrpSpPr>
        <p:grpSpPr>
          <a:xfrm>
            <a:off x="251520" y="2276872"/>
            <a:ext cx="8736338" cy="3093008"/>
            <a:chOff x="251520" y="2276872"/>
            <a:chExt cx="8736338" cy="3093008"/>
          </a:xfrm>
        </p:grpSpPr>
        <p:sp>
          <p:nvSpPr>
            <p:cNvPr id="3" name="Ορθογώνιο 2"/>
            <p:cNvSpPr/>
            <p:nvPr/>
          </p:nvSpPr>
          <p:spPr>
            <a:xfrm>
              <a:off x="3275856" y="3045443"/>
              <a:ext cx="2664296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200" dirty="0"/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3275856" y="3261467"/>
              <a:ext cx="2664296" cy="8640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200" dirty="0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2771800" y="4125563"/>
              <a:ext cx="36724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2276872"/>
              <a:ext cx="4824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latin typeface="+mn-lt"/>
                </a:rPr>
                <a:t>Χαρτί εμποτισμένο με αντιδραστήριο</a:t>
              </a:r>
              <a:endParaRPr lang="el-GR" sz="2200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3482" y="2276872"/>
              <a:ext cx="338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latin typeface="+mn-lt"/>
                </a:rPr>
                <a:t>Αντιδραστήρια επιφάνεια</a:t>
              </a:r>
              <a:endParaRPr lang="el-GR" sz="2200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4208" y="3447295"/>
              <a:ext cx="21602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latin typeface="+mn-lt"/>
                </a:rPr>
                <a:t>Διηθητικό χαρτί</a:t>
              </a:r>
              <a:endParaRPr lang="el-GR" sz="2200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5856" y="4938993"/>
              <a:ext cx="28263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latin typeface="+mn-lt"/>
                </a:rPr>
                <a:t>Πλαστική επιφάνεια</a:t>
              </a:r>
              <a:endParaRPr lang="el-GR" sz="2200" b="1" dirty="0">
                <a:latin typeface="+mn-lt"/>
              </a:endParaRPr>
            </a:p>
          </p:txBody>
        </p:sp>
        <p:cxnSp>
          <p:nvCxnSpPr>
            <p:cNvPr id="12" name="Ευθεία γραμμή σύνδεσης 11"/>
            <p:cNvCxnSpPr>
              <a:stCxn id="7" idx="2"/>
              <a:endCxn id="3" idx="1"/>
            </p:cNvCxnSpPr>
            <p:nvPr/>
          </p:nvCxnSpPr>
          <p:spPr>
            <a:xfrm>
              <a:off x="2663788" y="2707759"/>
              <a:ext cx="612068" cy="4456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>
              <a:stCxn id="8" idx="2"/>
            </p:cNvCxnSpPr>
            <p:nvPr/>
          </p:nvCxnSpPr>
          <p:spPr>
            <a:xfrm flipH="1">
              <a:off x="5315450" y="2707759"/>
              <a:ext cx="1980220" cy="3376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>
              <a:stCxn id="9" idx="1"/>
            </p:cNvCxnSpPr>
            <p:nvPr/>
          </p:nvCxnSpPr>
          <p:spPr>
            <a:xfrm flipH="1" flipV="1">
              <a:off x="5603482" y="3662738"/>
              <a:ext cx="84072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>
              <a:stCxn id="10" idx="0"/>
            </p:cNvCxnSpPr>
            <p:nvPr/>
          </p:nvCxnSpPr>
          <p:spPr>
            <a:xfrm flipV="1">
              <a:off x="4689013" y="4269579"/>
              <a:ext cx="387043" cy="6694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5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8954" y="116632"/>
            <a:ext cx="8229600" cy="10081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B0000"/>
                </a:solidFill>
                <a:cs typeface="Arial" charset="0"/>
              </a:rPr>
              <a:t>O</a:t>
            </a:r>
            <a:r>
              <a:rPr lang="el-GR" dirty="0">
                <a:solidFill>
                  <a:srgbClr val="9B0000"/>
                </a:solidFill>
                <a:cs typeface="Arial" charset="0"/>
              </a:rPr>
              <a:t>ι δύο διαφορετικές ποιότητες στις ταινίες </a:t>
            </a:r>
            <a:r>
              <a:rPr lang="el-GR" dirty="0" smtClean="0">
                <a:solidFill>
                  <a:srgbClr val="9B0000"/>
                </a:solidFill>
                <a:cs typeface="Arial" charset="0"/>
              </a:rPr>
              <a:t>ούρων </a:t>
            </a:r>
            <a:r>
              <a:rPr lang="en-US" sz="3200" b="0" dirty="0" smtClean="0">
                <a:solidFill>
                  <a:srgbClr val="9B0000"/>
                </a:solidFill>
                <a:cs typeface="Arial" charset="0"/>
              </a:rPr>
              <a:t>(1</a:t>
            </a:r>
            <a:r>
              <a:rPr lang="el-GR" sz="3200" b="0" dirty="0" smtClean="0">
                <a:solidFill>
                  <a:srgbClr val="9B0000"/>
                </a:solidFill>
                <a:cs typeface="Arial" charset="0"/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  <a:cs typeface="Arial" charset="0"/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7607" y="1298935"/>
            <a:ext cx="482878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Αντιδραστήρια περιοχή ανά προσδιορισμό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: 5 </a:t>
            </a:r>
            <a:r>
              <a:rPr lang="en-US" sz="2000" dirty="0" smtClean="0">
                <a:latin typeface="+mn-lt"/>
              </a:rPr>
              <a:t>x </a:t>
            </a:r>
            <a:r>
              <a:rPr lang="el-GR" sz="2000" dirty="0" smtClean="0">
                <a:latin typeface="+mn-lt"/>
              </a:rPr>
              <a:t>5</a:t>
            </a:r>
            <a:r>
              <a:rPr lang="en-US" sz="2000" dirty="0" smtClean="0">
                <a:latin typeface="+mn-lt"/>
              </a:rPr>
              <a:t> mm (</a:t>
            </a:r>
            <a:r>
              <a:rPr lang="el-GR" sz="2000" dirty="0" smtClean="0">
                <a:latin typeface="+mn-lt"/>
              </a:rPr>
              <a:t>επιφάνεια : 25 </a:t>
            </a:r>
            <a:r>
              <a:rPr lang="en-US" sz="2000" dirty="0" smtClean="0">
                <a:latin typeface="+mn-lt"/>
              </a:rPr>
              <a:t>mm</a:t>
            </a:r>
            <a:r>
              <a:rPr lang="en-US" sz="2000" baseline="30000" dirty="0" smtClean="0">
                <a:latin typeface="+mn-lt"/>
              </a:rPr>
              <a:t>2)</a:t>
            </a:r>
            <a:endParaRPr lang="el-GR" sz="2000" baseline="30000" dirty="0">
              <a:latin typeface="+mn-lt"/>
            </a:endParaRPr>
          </a:p>
        </p:txBody>
      </p:sp>
      <p:grpSp>
        <p:nvGrpSpPr>
          <p:cNvPr id="53" name="Ομάδα 52"/>
          <p:cNvGrpSpPr/>
          <p:nvPr/>
        </p:nvGrpSpPr>
        <p:grpSpPr>
          <a:xfrm>
            <a:off x="323528" y="2407693"/>
            <a:ext cx="7509823" cy="2400319"/>
            <a:chOff x="323528" y="2407693"/>
            <a:chExt cx="7509823" cy="2400319"/>
          </a:xfrm>
        </p:grpSpPr>
        <p:sp>
          <p:nvSpPr>
            <p:cNvPr id="5" name="Ορθογώνιο 4"/>
            <p:cNvSpPr/>
            <p:nvPr/>
          </p:nvSpPr>
          <p:spPr>
            <a:xfrm>
              <a:off x="1352631" y="4519980"/>
              <a:ext cx="6480720" cy="288032"/>
            </a:xfrm>
            <a:prstGeom prst="rect">
              <a:avLst/>
            </a:prstGeom>
            <a:solidFill>
              <a:srgbClr val="099B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2792791" y="4231948"/>
              <a:ext cx="3600400" cy="288032"/>
            </a:xfrm>
            <a:prstGeom prst="rect">
              <a:avLst/>
            </a:prstGeom>
            <a:solidFill>
              <a:srgbClr val="FFFD1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2792791" y="3871908"/>
              <a:ext cx="3600400" cy="360040"/>
            </a:xfrm>
            <a:prstGeom prst="rect">
              <a:avLst/>
            </a:prstGeom>
            <a:solidFill>
              <a:srgbClr val="F61E8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207" y="2407693"/>
              <a:ext cx="4092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Χαρτί εμποτισμένο με αντιδραστήριο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824" y="2797683"/>
              <a:ext cx="864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κόλλα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528" y="3189938"/>
              <a:ext cx="2824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Αδρανής πλαστική ταινία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9" name="Ευθεία γραμμή σύνδεσης 18"/>
            <p:cNvCxnSpPr>
              <a:stCxn id="17" idx="3"/>
            </p:cNvCxnSpPr>
            <p:nvPr/>
          </p:nvCxnSpPr>
          <p:spPr>
            <a:xfrm>
              <a:off x="3148404" y="3389993"/>
              <a:ext cx="847532" cy="12740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>
              <a:stCxn id="16" idx="3"/>
            </p:cNvCxnSpPr>
            <p:nvPr/>
          </p:nvCxnSpPr>
          <p:spPr>
            <a:xfrm>
              <a:off x="3851919" y="2997738"/>
              <a:ext cx="919630" cy="13782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>
              <a:stCxn id="15" idx="3"/>
            </p:cNvCxnSpPr>
            <p:nvPr/>
          </p:nvCxnSpPr>
          <p:spPr>
            <a:xfrm>
              <a:off x="4604289" y="2607748"/>
              <a:ext cx="903815" cy="14441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5797" y="4816962"/>
            <a:ext cx="8856984" cy="2132856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‒"/>
            </a:pPr>
            <a:r>
              <a:rPr lang="el-GR" sz="2000" dirty="0" smtClean="0"/>
              <a:t>Μικρότερη περιοχή αντίδρασης,</a:t>
            </a:r>
          </a:p>
          <a:p>
            <a:pPr>
              <a:buFont typeface="Calibri" pitchFamily="34" charset="0"/>
              <a:buChar char="‒"/>
            </a:pPr>
            <a:r>
              <a:rPr lang="el-GR" sz="2000" dirty="0" smtClean="0"/>
              <a:t>Το χαρτί με τα αντιδραστήρια ευκολότερα αλλοιώνεται,</a:t>
            </a:r>
          </a:p>
          <a:p>
            <a:pPr>
              <a:buFont typeface="Calibri" pitchFamily="34" charset="0"/>
              <a:buChar char="‒"/>
            </a:pPr>
            <a:r>
              <a:rPr lang="el-GR" sz="2000" dirty="0" smtClean="0"/>
              <a:t>Ανομοιογενής διαβροχή της ταινίας από τα ούρα,</a:t>
            </a:r>
          </a:p>
          <a:p>
            <a:pPr>
              <a:buFont typeface="Calibri" pitchFamily="34" charset="0"/>
              <a:buChar char="‒"/>
            </a:pPr>
            <a:r>
              <a:rPr lang="el-GR" sz="2000" dirty="0" smtClean="0"/>
              <a:t>Κίνδυνος μετακίνησης αντιδραστηρίου από διαφορετική περιοχή,</a:t>
            </a:r>
          </a:p>
          <a:p>
            <a:pPr>
              <a:buFont typeface="Calibri" pitchFamily="34" charset="0"/>
              <a:buChar char="‒"/>
            </a:pPr>
            <a:r>
              <a:rPr lang="el-GR" sz="2000" dirty="0" smtClean="0"/>
              <a:t>Ούρα και αντιδραστήριο έρχονται σε επαφή με την κόλλα.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3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8954" y="116632"/>
            <a:ext cx="8229600" cy="10081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B0000"/>
                </a:solidFill>
                <a:cs typeface="Arial" charset="0"/>
              </a:rPr>
              <a:t>O</a:t>
            </a:r>
            <a:r>
              <a:rPr lang="el-GR" dirty="0">
                <a:solidFill>
                  <a:srgbClr val="9B0000"/>
                </a:solidFill>
                <a:cs typeface="Arial" charset="0"/>
              </a:rPr>
              <a:t>ι δύο διαφορετικές ποιότητες στις ταινίες </a:t>
            </a:r>
            <a:r>
              <a:rPr lang="el-GR" dirty="0" smtClean="0">
                <a:solidFill>
                  <a:srgbClr val="9B0000"/>
                </a:solidFill>
                <a:cs typeface="Arial" charset="0"/>
              </a:rPr>
              <a:t>ούρων </a:t>
            </a:r>
            <a:r>
              <a:rPr lang="en-US" sz="3200" b="0" dirty="0" smtClean="0">
                <a:solidFill>
                  <a:srgbClr val="9B0000"/>
                </a:solidFill>
                <a:cs typeface="Arial" charset="0"/>
              </a:rPr>
              <a:t>(2</a:t>
            </a:r>
            <a:r>
              <a:rPr lang="el-GR" sz="3200" b="0" dirty="0" smtClean="0">
                <a:solidFill>
                  <a:srgbClr val="9B0000"/>
                </a:solidFill>
                <a:cs typeface="Arial" charset="0"/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  <a:cs typeface="Arial" charset="0"/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7607" y="1298935"/>
            <a:ext cx="482878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Αντιδραστήρια περιοχή ανά προσδιορισμό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: 6 </a:t>
            </a:r>
            <a:r>
              <a:rPr lang="en-US" sz="2000" dirty="0" smtClean="0">
                <a:latin typeface="+mn-lt"/>
              </a:rPr>
              <a:t>x 6 mm (</a:t>
            </a:r>
            <a:r>
              <a:rPr lang="el-GR" sz="2000" dirty="0" smtClean="0">
                <a:latin typeface="+mn-lt"/>
              </a:rPr>
              <a:t>επιφάνεια : 36 </a:t>
            </a:r>
            <a:r>
              <a:rPr lang="en-US" sz="2000" dirty="0" smtClean="0">
                <a:latin typeface="+mn-lt"/>
              </a:rPr>
              <a:t>mm</a:t>
            </a:r>
            <a:r>
              <a:rPr lang="en-US" sz="2000" baseline="30000" dirty="0" smtClean="0">
                <a:latin typeface="+mn-lt"/>
              </a:rPr>
              <a:t>2)</a:t>
            </a:r>
            <a:endParaRPr lang="el-GR" sz="2000" baseline="30000" dirty="0">
              <a:latin typeface="+mn-lt"/>
            </a:endParaRPr>
          </a:p>
        </p:txBody>
      </p:sp>
      <p:grpSp>
        <p:nvGrpSpPr>
          <p:cNvPr id="53" name="Ομάδα 52"/>
          <p:cNvGrpSpPr/>
          <p:nvPr/>
        </p:nvGrpSpPr>
        <p:grpSpPr>
          <a:xfrm>
            <a:off x="323528" y="1989136"/>
            <a:ext cx="7509823" cy="2818876"/>
            <a:chOff x="323528" y="1989136"/>
            <a:chExt cx="7509823" cy="2818876"/>
          </a:xfrm>
        </p:grpSpPr>
        <p:sp>
          <p:nvSpPr>
            <p:cNvPr id="5" name="Ορθογώνιο 4"/>
            <p:cNvSpPr/>
            <p:nvPr/>
          </p:nvSpPr>
          <p:spPr>
            <a:xfrm>
              <a:off x="1352631" y="4519980"/>
              <a:ext cx="6480720" cy="288032"/>
            </a:xfrm>
            <a:prstGeom prst="rect">
              <a:avLst/>
            </a:prstGeom>
            <a:solidFill>
              <a:srgbClr val="099B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2792791" y="4231948"/>
              <a:ext cx="36004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2792791" y="3871908"/>
              <a:ext cx="3600400" cy="360040"/>
            </a:xfrm>
            <a:prstGeom prst="rect">
              <a:avLst/>
            </a:prstGeom>
            <a:solidFill>
              <a:srgbClr val="F61E8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1352631" y="4447154"/>
              <a:ext cx="1368152" cy="728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6465199" y="4447154"/>
              <a:ext cx="1368152" cy="7119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2792791" y="3756151"/>
              <a:ext cx="3600400" cy="10026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2720783" y="3756151"/>
              <a:ext cx="72008" cy="76219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6393191" y="3756151"/>
              <a:ext cx="72008" cy="76219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95424" y="1989136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Νάιλον πλέγμα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207" y="2407693"/>
              <a:ext cx="4092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Χαρτί εμποτισμένο με αντιδραστήριο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430" y="2797683"/>
              <a:ext cx="3383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Αδρανές απορροφητικό χαρτί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528" y="3189938"/>
              <a:ext cx="2824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Αδρανής πλαστική ταινία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9" name="Ευθεία γραμμή σύνδεσης 18"/>
            <p:cNvCxnSpPr>
              <a:stCxn id="17" idx="3"/>
            </p:cNvCxnSpPr>
            <p:nvPr/>
          </p:nvCxnSpPr>
          <p:spPr>
            <a:xfrm>
              <a:off x="3148404" y="3389993"/>
              <a:ext cx="847532" cy="12740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>
              <a:stCxn id="16" idx="3"/>
            </p:cNvCxnSpPr>
            <p:nvPr/>
          </p:nvCxnSpPr>
          <p:spPr>
            <a:xfrm>
              <a:off x="3851920" y="2997738"/>
              <a:ext cx="919629" cy="13782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>
              <a:stCxn id="15" idx="3"/>
            </p:cNvCxnSpPr>
            <p:nvPr/>
          </p:nvCxnSpPr>
          <p:spPr>
            <a:xfrm>
              <a:off x="4604289" y="2607748"/>
              <a:ext cx="903815" cy="14441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>
              <a:off x="5220072" y="2189191"/>
              <a:ext cx="936104" cy="15669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5262" y="4869160"/>
            <a:ext cx="8856984" cy="2132856"/>
          </a:xfrm>
        </p:spPr>
        <p:txBody>
          <a:bodyPr>
            <a:normAutofit lnSpcReduction="10000"/>
          </a:bodyPr>
          <a:lstStyle/>
          <a:p>
            <a:pPr>
              <a:buFont typeface="Calibri" pitchFamily="34" charset="0"/>
              <a:buChar char="‒"/>
            </a:pPr>
            <a:r>
              <a:rPr lang="el-GR" sz="2000" dirty="0" smtClean="0"/>
              <a:t>Μεγαλύτερη περιοχή αντίδρασης,</a:t>
            </a:r>
          </a:p>
          <a:p>
            <a:pPr>
              <a:buFont typeface="Calibri" pitchFamily="34" charset="0"/>
              <a:buChar char="‒"/>
            </a:pPr>
            <a:r>
              <a:rPr lang="el-GR" sz="2000" dirty="0" smtClean="0"/>
              <a:t>Ευκολότερη ανάγνωση του αποτελέσματος,</a:t>
            </a:r>
          </a:p>
          <a:p>
            <a:pPr>
              <a:buFont typeface="Calibri" pitchFamily="34" charset="0"/>
              <a:buChar char="‒"/>
            </a:pPr>
            <a:r>
              <a:rPr lang="el-GR" sz="2000" dirty="0" smtClean="0"/>
              <a:t>Νάιλον πλέγμα προφυλάσσει από καταστροφή και επιμόλυνση,</a:t>
            </a:r>
          </a:p>
          <a:p>
            <a:pPr>
              <a:buFont typeface="Calibri" pitchFamily="34" charset="0"/>
              <a:buChar char="‒"/>
            </a:pPr>
            <a:r>
              <a:rPr lang="el-GR" sz="2000" dirty="0" smtClean="0"/>
              <a:t>Τα ούρα διαχέονται πιο εύκολα μέσα από το πλέγμα,</a:t>
            </a:r>
          </a:p>
          <a:p>
            <a:pPr>
              <a:buFont typeface="Calibri" pitchFamily="34" charset="0"/>
              <a:buChar char="‒"/>
            </a:pPr>
            <a:r>
              <a:rPr lang="el-GR" sz="2000" dirty="0" smtClean="0"/>
              <a:t>Το αδρανές απορροφητικό χαρτί βελτιώνει την επαφή μεταξύ ούρων και αντιδραστηρίου.</a:t>
            </a: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11560" y="980728"/>
            <a:ext cx="79928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Προσοχή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:</a:t>
            </a:r>
          </a:p>
          <a:p>
            <a:endParaRPr lang="en-US" sz="24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Προσέχουμε την ημερομηνία λήξης.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Διατηρούμε μέσα στο δοχείο την υγροσκοπική ουσία για την αποφυγή υγρασίας.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Διενεργούμε έλεγχο ποιότητας με κατάλληλα δείγματα ελέγχου (</a:t>
            </a:r>
            <a:r>
              <a:rPr lang="en-US" sz="2400" dirty="0" smtClean="0">
                <a:latin typeface="+mn-lt"/>
              </a:rPr>
              <a:t>controls) </a:t>
            </a:r>
            <a:r>
              <a:rPr lang="el-GR" sz="2400" dirty="0" smtClean="0">
                <a:latin typeface="+mn-lt"/>
              </a:rPr>
              <a:t>σε φυσιολογικές και παθολογικές τιμές.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Είναι προτιμότερη η ανάγνωση των ταινιών σε αυτόματο «αναγνώστη» ταινιών ούρων.</a:t>
            </a:r>
          </a:p>
          <a:p>
            <a:endParaRPr lang="el-GR" sz="2400" dirty="0" smtClean="0">
              <a:latin typeface="+mn-lt"/>
            </a:endParaRPr>
          </a:p>
          <a:p>
            <a:endParaRPr lang="el-GR" sz="2400" dirty="0"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Βασικές οδηγίες χρήσεως ταινιών 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05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3057289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4048" y="2564904"/>
            <a:ext cx="345638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200 σελίδες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Ενδεικτική </a:t>
            </a:r>
            <a:r>
              <a:rPr lang="el-GR" sz="2000" dirty="0">
                <a:latin typeface="+mn-lt"/>
              </a:rPr>
              <a:t>τιμή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24 €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Εκδόσεις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Αθανάσιος Αλτιντζής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rgbClr val="333399"/>
                </a:solidFill>
                <a:latin typeface="+mn-lt"/>
              </a:rPr>
              <a:t>Ευγενία Λυμπεράκη</a:t>
            </a:r>
          </a:p>
          <a:p>
            <a:pPr>
              <a:lnSpc>
                <a:spcPct val="150000"/>
              </a:lnSpc>
            </a:pPr>
            <a:endParaRPr lang="el-GR" sz="2000" dirty="0">
              <a:latin typeface="+mn-lt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Βιβλιογραφία </a:t>
            </a:r>
            <a:r>
              <a:rPr lang="en-US" sz="4000" b="1" dirty="0">
                <a:solidFill>
                  <a:srgbClr val="9B0000"/>
                </a:solidFill>
                <a:latin typeface="+mj-lt"/>
                <a:ea typeface="+mj-ea"/>
                <a:cs typeface="+mj-cs"/>
              </a:rPr>
              <a:t>3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Readers</a:t>
            </a:r>
            <a:r>
              <a:rPr lang="el-GR" dirty="0">
                <a:solidFill>
                  <a:srgbClr val="9B0000"/>
                </a:solidFill>
              </a:rPr>
              <a:t> (αναγνώστες) ταινιών </a:t>
            </a:r>
            <a:r>
              <a:rPr lang="el-GR" dirty="0" smtClean="0">
                <a:solidFill>
                  <a:srgbClr val="9B0000"/>
                </a:solidFill>
              </a:rPr>
              <a:t>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134076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Σήμερα η ανάγνωση των ταινιών ούρων γίνεται συνήθως με αυτόματες συσκευές.</a:t>
            </a:r>
            <a:endParaRPr lang="el-GR" sz="2400" dirty="0">
              <a:latin typeface="+mn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793" y="2854077"/>
            <a:ext cx="3028950" cy="31432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784" y="2996952"/>
            <a:ext cx="3571875" cy="28575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69</a:t>
            </a:fld>
            <a:endParaRPr lang="el-GR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38338" y="6216101"/>
            <a:ext cx="5688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Readers</a:t>
            </a:r>
            <a:r>
              <a:rPr lang="el-GR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(αναγνώστες) ταινιών ούρων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889142" y="6039652"/>
            <a:ext cx="1042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5"/>
              </a:rPr>
              <a:t>aconlabs.com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5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16952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Ξηρά χημεία για άλλα βιολογικά υγρά 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59560" y="141277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Οι ταινίες ούρων (ξηρά χημεία) χρησιμεύουν και για τη μέτρηση ουσιών σε άλλα βιολογικά υγρά  </a:t>
            </a:r>
            <a:endParaRPr lang="el-GR" sz="2400" dirty="0"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583667" y="5632024"/>
            <a:ext cx="639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Π.χ. ταινίες για μέτρηση αίματος στα κόπρανα</a:t>
            </a:r>
            <a:endParaRPr lang="el-GR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5312511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70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258909" y="5385770"/>
            <a:ext cx="1042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4"/>
              </a:rPr>
              <a:t>aconlabs.com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7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4320480" cy="3627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1619671" y="5526501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Ταινίες για μέτρηση γλυκόζης στο αίμα</a:t>
            </a:r>
            <a:endParaRPr lang="el-GR" sz="24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Ξηρά χημεία για το σπίτι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71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762895" y="5368492"/>
            <a:ext cx="1042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4"/>
              </a:rPr>
              <a:t>aconlabs.com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2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B0000"/>
                </a:solidFill>
              </a:rPr>
              <a:t>T</a:t>
            </a:r>
            <a:r>
              <a:rPr lang="el-GR" dirty="0">
                <a:solidFill>
                  <a:srgbClr val="9B0000"/>
                </a:solidFill>
              </a:rPr>
              <a:t>αινίες ούρων για κτηνιατρικά </a:t>
            </a:r>
            <a:r>
              <a:rPr lang="el-GR" dirty="0" smtClean="0">
                <a:solidFill>
                  <a:srgbClr val="9B0000"/>
                </a:solidFill>
              </a:rPr>
              <a:t>δείγματα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295636" y="100295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Urine strips Vet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696058"/>
              </p:ext>
            </p:extLst>
          </p:nvPr>
        </p:nvGraphicFramePr>
        <p:xfrm>
          <a:off x="107505" y="1628800"/>
          <a:ext cx="8928991" cy="4809730"/>
        </p:xfrm>
        <a:graphic>
          <a:graphicData uri="http://schemas.openxmlformats.org/drawingml/2006/table">
            <a:tbl>
              <a:tblPr/>
              <a:tblGrid>
                <a:gridCol w="1152128"/>
                <a:gridCol w="792088"/>
                <a:gridCol w="936104"/>
                <a:gridCol w="864096"/>
                <a:gridCol w="864096"/>
                <a:gridCol w="864096"/>
                <a:gridCol w="864096"/>
                <a:gridCol w="864096"/>
                <a:gridCol w="895597"/>
                <a:gridCol w="832594"/>
              </a:tblGrid>
              <a:tr h="716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Παράμετρος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Άλογο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Αγελάδα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Χοίρος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Πρόβατο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Κατσίκα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Σκύλος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Γάτα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Λαγός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Ινδικό χοιρίδιο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55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Χολερυθρίνη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 – Ασθενές θετικό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Αίμα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Γλυκόζη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Κετόνες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Νιτρικά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</a:rPr>
                        <a:t>pH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7,6 – 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7,0 – 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5,5 – 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7,5 – 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7,5 – 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5,5 – 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5,0 – 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8,0 – 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Λεύκωμα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Αρνητικό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+mn-lt"/>
                          <a:ea typeface="Times New Roman"/>
                        </a:rPr>
                        <a:t>Ειδικό βάρος</a:t>
                      </a:r>
                      <a:endParaRPr lang="el-G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1020 – 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1020 – 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1020 – 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1020 – 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1020 – 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1001 – 1065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1001 – 1080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1003 – 1036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+mn-lt"/>
                          <a:ea typeface="Times New Roman"/>
                        </a:rPr>
                        <a:t>1000 - 1040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88224" y="6669360"/>
            <a:ext cx="2133600" cy="188640"/>
          </a:xfrm>
        </p:spPr>
        <p:txBody>
          <a:bodyPr/>
          <a:lstStyle/>
          <a:p>
            <a:fld id="{050FB159-851B-4BB3-ACED-5AFFAF929CBD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3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99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83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Πέτρος Καρκαλούσος 2014. Πέτρος Καρκαλούσος</a:t>
            </a:r>
            <a:r>
              <a:rPr lang="el-GR" sz="2000" dirty="0"/>
              <a:t>. </a:t>
            </a:r>
            <a:r>
              <a:rPr lang="el-GR" sz="2000" dirty="0" smtClean="0"/>
              <a:t>«Ανάλυση </a:t>
            </a:r>
            <a:r>
              <a:rPr lang="el-GR" sz="2000" dirty="0"/>
              <a:t>Βιολογικών Υγρών &amp; </a:t>
            </a:r>
            <a:r>
              <a:rPr lang="el-GR" sz="2000" dirty="0" smtClean="0"/>
              <a:t>Εκκριμάτων </a:t>
            </a:r>
            <a:r>
              <a:rPr lang="en-US" sz="2000" dirty="0"/>
              <a:t>(</a:t>
            </a:r>
            <a:r>
              <a:rPr lang="el-GR" sz="2000" dirty="0"/>
              <a:t>Θ). Ενότητα 1 : Εισαγωγή στο μάθημα. </a:t>
            </a:r>
            <a:r>
              <a:rPr lang="el-GR" sz="2000" dirty="0" smtClean="0"/>
              <a:t>Οι </a:t>
            </a:r>
            <a:r>
              <a:rPr lang="el-GR" sz="2000" dirty="0"/>
              <a:t>ταινίες των </a:t>
            </a:r>
            <a:r>
              <a:rPr lang="el-GR" sz="2000" dirty="0" smtClean="0"/>
              <a:t>ούρων».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974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629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2952328" cy="4158565"/>
          </a:xfrm>
          <a:prstGeom prst="rect">
            <a:avLst/>
          </a:prstGeom>
          <a:noFill/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Βιβλιογραφία </a:t>
            </a:r>
            <a:r>
              <a:rPr lang="en-US" sz="4000" b="1" dirty="0" smtClean="0">
                <a:solidFill>
                  <a:srgbClr val="9B0000"/>
                </a:solidFill>
                <a:latin typeface="+mj-lt"/>
                <a:ea typeface="+mj-ea"/>
                <a:cs typeface="+mj-cs"/>
              </a:rPr>
              <a:t>4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4048" y="2564904"/>
            <a:ext cx="345638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325 σελίδες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Ενδεικτική </a:t>
            </a:r>
            <a:r>
              <a:rPr lang="el-GR" sz="2000" dirty="0">
                <a:latin typeface="+mn-lt"/>
              </a:rPr>
              <a:t>τιμή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35 €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Εκδόσεις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Βήτα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rgbClr val="333399"/>
                </a:solidFill>
                <a:latin typeface="+mn-lt"/>
              </a:rPr>
              <a:t>Λίνα Ευγενή, Γεώργιος Λυμπερόπουλος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Βιβλιογραφία </a:t>
            </a:r>
            <a:r>
              <a:rPr lang="en-US" dirty="0" smtClean="0">
                <a:solidFill>
                  <a:srgbClr val="9B0000"/>
                </a:solidFill>
              </a:rPr>
              <a:t>5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2805126" cy="3962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Ορθογώνιο"/>
          <p:cNvSpPr/>
          <p:nvPr/>
        </p:nvSpPr>
        <p:spPr>
          <a:xfrm>
            <a:off x="827584" y="522920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Συγγραφέας</a:t>
            </a:r>
            <a:r>
              <a:rPr lang="en-US" dirty="0" smtClean="0">
                <a:solidFill>
                  <a:srgbClr val="333399"/>
                </a:solidFill>
                <a:latin typeface="+mn-lt"/>
              </a:rPr>
              <a:t>: </a:t>
            </a:r>
            <a:r>
              <a:rPr lang="el-GR" dirty="0" smtClean="0">
                <a:solidFill>
                  <a:srgbClr val="333399"/>
                </a:solidFill>
                <a:latin typeface="+mn-lt"/>
              </a:rPr>
              <a:t>Ιωάννης Ιωαννίδης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Εκδόσεις Γιαχούδη, 2004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58 σελ.</a:t>
            </a:r>
            <a:br>
              <a:rPr lang="el-GR" dirty="0" smtClean="0">
                <a:latin typeface="+mn-lt"/>
              </a:rPr>
            </a:br>
            <a:r>
              <a:rPr lang="el-GR" dirty="0" smtClean="0">
                <a:latin typeface="+mn-lt"/>
              </a:rPr>
              <a:t>Τιμή 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16,36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/>
              <a:t>€</a:t>
            </a:r>
            <a:endParaRPr lang="el-GR" dirty="0">
              <a:latin typeface="+mn-lt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2808312" cy="3962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572000" y="5229200"/>
            <a:ext cx="34545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+mn-lt"/>
              </a:rPr>
              <a:t>Συγγραφέας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solidFill>
                  <a:srgbClr val="333399"/>
                </a:solidFill>
                <a:latin typeface="+mn-lt"/>
              </a:rPr>
              <a:t>Ιωάννης Ιωαννίδης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lvl="0" eaLnBrk="0" hangingPunct="0"/>
            <a:r>
              <a:rPr kumimoji="0" lang="el-GR" i="0" strike="noStrike" cap="none" normalizeH="0" baseline="0" dirty="0" smtClean="0">
                <a:ln>
                  <a:noFill/>
                </a:ln>
                <a:effectLst/>
                <a:latin typeface="+mn-lt"/>
              </a:rPr>
              <a:t>Εκδόσεις Γιαχούδη</a:t>
            </a:r>
            <a:r>
              <a:rPr kumimoji="0" lang="el-GR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ahoma" pitchFamily="34" charset="0"/>
              </a:rPr>
              <a:t>, 2002</a:t>
            </a:r>
            <a:r>
              <a:rPr lang="en-US" dirty="0" smtClean="0">
                <a:latin typeface="+mn-lt"/>
                <a:cs typeface="Tahoma" pitchFamily="34" charset="0"/>
              </a:rPr>
              <a:t>, </a:t>
            </a:r>
            <a:r>
              <a:rPr kumimoji="0" lang="el-GR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ahoma" pitchFamily="34" charset="0"/>
              </a:rPr>
              <a:t>155 σελ.</a:t>
            </a:r>
            <a:br>
              <a:rPr kumimoji="0" lang="el-GR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ahoma" pitchFamily="34" charset="0"/>
              </a:rPr>
            </a:br>
            <a:r>
              <a:rPr kumimoji="0" lang="el-GR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ahoma" pitchFamily="34" charset="0"/>
              </a:rPr>
              <a:t>Τιμή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ahoma" pitchFamily="34" charset="0"/>
              </a:rPr>
              <a:t>:</a:t>
            </a:r>
            <a:r>
              <a:rPr kumimoji="0" lang="el-GR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ahoma" pitchFamily="34" charset="0"/>
              </a:rPr>
              <a:t>20,30</a:t>
            </a:r>
            <a:r>
              <a:rPr kumimoji="0" lang="el-GR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lang="el-GR" dirty="0" smtClean="0">
                <a:cs typeface="Tahoma" pitchFamily="34" charset="0"/>
              </a:rPr>
              <a:t>€ </a:t>
            </a:r>
            <a:endParaRPr kumimoji="0" lang="el-GR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18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0bb419a9ee786c23ccfdd5c1fdcc59b6a463a"/>
  <p:tag name="ISPRING_RESOURCE_PATHS_HASH_PRESENTER" val="6ee3ef7f3a2821dce37d6d683f41811823865e"/>
</p:tagLst>
</file>

<file path=ppt/theme/theme1.xml><?xml version="1.0" encoding="utf-8"?>
<a:theme xmlns:a="http://schemas.openxmlformats.org/drawingml/2006/main" name="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1386</TotalTime>
  <Words>3202</Words>
  <Application>Microsoft Office PowerPoint</Application>
  <PresentationFormat>Προβολή στην οθόνη (4:3)</PresentationFormat>
  <Paragraphs>914</Paragraphs>
  <Slides>80</Slides>
  <Notes>49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80</vt:i4>
      </vt:variant>
    </vt:vector>
  </HeadingPairs>
  <TitlesOfParts>
    <vt:vector size="81" baseType="lpstr">
      <vt:lpstr>OC_template_updated</vt:lpstr>
      <vt:lpstr>Ανάλυση Βιολογικών Υγρών &amp; Εκκριμάτων (Θ)</vt:lpstr>
      <vt:lpstr>Πέτρος Καρκαλούσος</vt:lpstr>
      <vt:lpstr>Περιεχόμενα μαθήματος </vt:lpstr>
      <vt:lpstr>Ιστοσελίδα Πέτρου Καρκαλούσου</vt:lpstr>
      <vt:lpstr>Βιβλιογραφία 1</vt:lpstr>
      <vt:lpstr>Βιβλιογραφία 2</vt:lpstr>
      <vt:lpstr>Παρουσίαση του PowerPoint</vt:lpstr>
      <vt:lpstr>Παρουσίαση του PowerPoint</vt:lpstr>
      <vt:lpstr>Βιβλιογραφία 5</vt:lpstr>
      <vt:lpstr>Παρουσίαση του PowerPoint</vt:lpstr>
      <vt:lpstr>Βιβλιογραφία 7</vt:lpstr>
      <vt:lpstr>Βιβλιογραφία 8</vt:lpstr>
      <vt:lpstr>Βιβλιογραφία 9</vt:lpstr>
      <vt:lpstr>Βιβλιογραφία 10</vt:lpstr>
      <vt:lpstr>Βιβλιογραφία 11</vt:lpstr>
      <vt:lpstr>Βιβλιογραφία 12</vt:lpstr>
      <vt:lpstr>Βιβλιογραφία 13</vt:lpstr>
      <vt:lpstr>Βιβλιογραφία 14</vt:lpstr>
      <vt:lpstr>Βιβλιογραφία 15</vt:lpstr>
      <vt:lpstr>Βιβλιογραφία 16</vt:lpstr>
      <vt:lpstr>Ο ρόλος των νεφρών τα ούρα</vt:lpstr>
      <vt:lpstr>Tα ούρα και η ούρηση στη λαϊκή ευρωπαϊκή παράδοση</vt:lpstr>
      <vt:lpstr>Ο Maneken Piss τσολιάς</vt:lpstr>
      <vt:lpstr>Οι βέλγικες σοκολάτες</vt:lpstr>
      <vt:lpstr>Περιληπτικά η λειτουργία των νεφρών</vt:lpstr>
      <vt:lpstr>Η ενδοκρινική λειτουργία του νεφρού</vt:lpstr>
      <vt:lpstr>H απομάκρυνση τοξικών προϊόντων του οργανισμού</vt:lpstr>
      <vt:lpstr>H απομάκρυνση του αζώτου (1 από 2)</vt:lpstr>
      <vt:lpstr>Η απομάκρυνση του αζώτου (2 από 2)</vt:lpstr>
      <vt:lpstr>H διαφορετική καταγωγή ουρίας και ουρικού οξέος</vt:lpstr>
      <vt:lpstr>Η παραγωγή NH3 – Απαμίνωση και τρανσαμίνωση (1 από 2)</vt:lpstr>
      <vt:lpstr>Η παραγωγή NH3 – Απαμίνωση και τρανσαμίνωση (2 από 2)</vt:lpstr>
      <vt:lpstr>Ακολουθεί ο κύκλος της ουρίας ή κύκλος της ορνιθίνης</vt:lpstr>
      <vt:lpstr>H παραγωγή ουρικού οξέος από τις πουρίνες</vt:lpstr>
      <vt:lpstr>Τα συστατικά των ούρων</vt:lpstr>
      <vt:lpstr>Η σχέση του νερού των ούρων με τη  συνολική πρόσληψη και αποβολή νερού (1 από 2)</vt:lpstr>
      <vt:lpstr>Η σχέση του νερού των ούρων με τη  συνολική πρόσληψη και αποβολή νερού (2 από 2)</vt:lpstr>
      <vt:lpstr>Η ανταλλαγή του νερού σε διάφορα ζώα</vt:lpstr>
      <vt:lpstr>Ο κωλικός νεφρού</vt:lpstr>
      <vt:lpstr>Εισαγωγή στη γενική εξέταση ούρων</vt:lpstr>
      <vt:lpstr>Η γενική εξέταση ούρων προσδιορίζει:</vt:lpstr>
      <vt:lpstr>Οι φυσικοί χαρακτήρες των ούρων</vt:lpstr>
      <vt:lpstr>Φυσικοί χαρακτήρες που αναφέρονται σπάνια</vt:lpstr>
      <vt:lpstr>Οι χημικοί χαρακτήρες των ούρων</vt:lpstr>
      <vt:lpstr>Το ασκορβικό οξύ</vt:lpstr>
      <vt:lpstr>Οι μικροσκοπικοί χαρακτήρες ούρων</vt:lpstr>
      <vt:lpstr>Το ουροχημείο</vt:lpstr>
      <vt:lpstr>Οι ταινίες των ούρων</vt:lpstr>
      <vt:lpstr>Ταινίες ούρων: Το βασικό εργαλείο του ουροχημείου</vt:lpstr>
      <vt:lpstr>«Ξηρά χημεία»  Ο πρόγονος των ταινιών ούρων</vt:lpstr>
      <vt:lpstr>Τα πρώτα δισκία ξηράς χημείας</vt:lpstr>
      <vt:lpstr>Η ξηρά χημεία χρησιμοποιείται ακόμα</vt:lpstr>
      <vt:lpstr>Η ανακάλυψη των ταινιών ούρων</vt:lpstr>
      <vt:lpstr>Urine Strips for professional use only</vt:lpstr>
      <vt:lpstr>Ταινίες ούρων για το «σπίτι»</vt:lpstr>
      <vt:lpstr>Ενδεικτική ετικέτα ταινίας ούρων</vt:lpstr>
      <vt:lpstr>Ταξινόμηση των παραμέτρων της ταινίας των ούρων με βάση τη χημική μέθοδο ανίχνευσής τους</vt:lpstr>
      <vt:lpstr>Οι παράμετροι της γενικής εξέτασης ούρων (1 από 2)</vt:lpstr>
      <vt:lpstr>Ενδεικτικοί χρόνοι παρατήρησης παραμέτρων ταινίας ούρων</vt:lpstr>
      <vt:lpstr>Ταξινόμηση των παραμέτρων της ταινίας των ούρων με βάση το χαρακτήρα τους</vt:lpstr>
      <vt:lpstr>Οι παράμετροι της γενικής εξέτασης ούρων (2 από 2)</vt:lpstr>
      <vt:lpstr>Οι τρεις διαφορετικοί τρόποι ανάγνωσης της ταινίας των ούρων  (1 από 3)</vt:lpstr>
      <vt:lpstr>Διαφορετικές ταινίες ούρων και τρόποι ανάγνωσης (2 από 3)</vt:lpstr>
      <vt:lpstr>Διαφορετικές ταινίες ούρων και τρόποι ανάγνωσης (3 από 3)</vt:lpstr>
      <vt:lpstr>Οι κλίμακες μέτρησης των ταινιών ούρων</vt:lpstr>
      <vt:lpstr>Η βασική κατασκευή της ταινίας ούρων </vt:lpstr>
      <vt:lpstr>Oι δύο διαφορετικές ποιότητες στις ταινίες ούρων (1 από 2)</vt:lpstr>
      <vt:lpstr>Oι δύο διαφορετικές ποιότητες στις ταινίες ούρων (2 από 2)</vt:lpstr>
      <vt:lpstr>Βασικές οδηγίες χρήσεως ταινιών ούρων</vt:lpstr>
      <vt:lpstr>Readers (αναγνώστες) ταινιών ούρων</vt:lpstr>
      <vt:lpstr>Ξηρά χημεία για άλλα βιολογικά υγρά </vt:lpstr>
      <vt:lpstr>Ξηρά χημεία για το σπίτι</vt:lpstr>
      <vt:lpstr>Tαινίες ούρων για κτηνιατρικά δείγματα</vt:lpstr>
      <vt:lpstr>Τέλος Ενότητας</vt:lpstr>
      <vt:lpstr>Σημειώματα</vt:lpstr>
      <vt:lpstr>Σημείωμα Αναφοράς</vt:lpstr>
      <vt:lpstr>Διατήρηση Σημειωμάτων</vt:lpstr>
      <vt:lpstr>Σημείωμα Αδειοδότησης</vt:lpstr>
      <vt:lpstr>Επεξήγηση όρων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Ανάλυσης Βιολογικών Υγρών &amp; Εκκριμάτων</dc:title>
  <dc:creator>opencourses@teiath.gr</dc:creator>
  <cp:lastModifiedBy>natasakar new</cp:lastModifiedBy>
  <cp:revision>130</cp:revision>
  <dcterms:created xsi:type="dcterms:W3CDTF">2013-05-14T05:21:55Z</dcterms:created>
  <dcterms:modified xsi:type="dcterms:W3CDTF">2015-03-19T09:22:35Z</dcterms:modified>
</cp:coreProperties>
</file>