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22"/>
  </p:notesMasterIdLst>
  <p:handoutMasterIdLst>
    <p:handoutMasterId r:id="rId23"/>
  </p:handoutMasterIdLst>
  <p:sldIdLst>
    <p:sldId id="293" r:id="rId3"/>
    <p:sldId id="332" r:id="rId4"/>
    <p:sldId id="333" r:id="rId5"/>
    <p:sldId id="334" r:id="rId6"/>
    <p:sldId id="335" r:id="rId7"/>
    <p:sldId id="336" r:id="rId8"/>
    <p:sldId id="337" r:id="rId9"/>
    <p:sldId id="338" r:id="rId10"/>
    <p:sldId id="342" r:id="rId11"/>
    <p:sldId id="339" r:id="rId12"/>
    <p:sldId id="340" r:id="rId13"/>
    <p:sldId id="341" r:id="rId14"/>
    <p:sldId id="331" r:id="rId15"/>
    <p:sldId id="295" r:id="rId16"/>
    <p:sldId id="296" r:id="rId17"/>
    <p:sldId id="297" r:id="rId18"/>
    <p:sldId id="298" r:id="rId19"/>
    <p:sldId id="299" r:id="rId20"/>
    <p:sldId id="300" r:id="rId21"/>
  </p:sldIdLst>
  <p:sldSz cx="9144000" cy="6858000" type="screen4x3"/>
  <p:notesSz cx="7104063" cy="10234613"/>
  <p:custDataLst>
    <p:tags r:id="rId24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BC82"/>
    <a:srgbClr val="F3A14F"/>
    <a:srgbClr val="E8C0B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5" autoAdjust="0"/>
    <p:restoredTop sz="94660"/>
  </p:normalViewPr>
  <p:slideViewPr>
    <p:cSldViewPr>
      <p:cViewPr varScale="1">
        <p:scale>
          <a:sx n="107" d="100"/>
          <a:sy n="107" d="100"/>
        </p:scale>
        <p:origin x="-18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8/12/2015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8/12/2015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17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18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/>
              <a:pPr>
                <a:defRPr/>
              </a:pPr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34312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/>
              <a:pPr>
                <a:defRPr/>
              </a:pPr>
              <a:t>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834414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/>
              <a:pPr>
                <a:defRPr/>
              </a:pPr>
              <a:t>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822020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/>
              <a:pPr>
                <a:defRPr/>
              </a:pPr>
              <a:t>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71208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12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13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14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15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756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006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8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1201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075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1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2186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147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4960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24536"/>
          </a:xfrm>
        </p:spPr>
        <p:txBody>
          <a:bodyPr/>
          <a:lstStyle/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1114044"/>
            <a:ext cx="9144000" cy="228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927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44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 fontScale="90000"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Eιδικά θέματα βάσεων χωρικών δεδομένων και θεωρία συστημάτων - Θ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79512" y="3096542"/>
            <a:ext cx="8712968" cy="2132657"/>
          </a:xfrm>
        </p:spPr>
        <p:txBody>
          <a:bodyPr>
            <a:noAutofit/>
          </a:bodyPr>
          <a:lstStyle/>
          <a:p>
            <a:r>
              <a:rPr lang="el-GR" sz="2000" b="1" dirty="0" smtClean="0"/>
              <a:t>Ενότητα </a:t>
            </a:r>
            <a:r>
              <a:rPr lang="en-US" sz="2000" b="1" dirty="0"/>
              <a:t> </a:t>
            </a:r>
            <a:r>
              <a:rPr lang="en-US" sz="2000" b="1" dirty="0" smtClean="0"/>
              <a:t>1</a:t>
            </a:r>
            <a:r>
              <a:rPr lang="el-GR" sz="2000" b="1" dirty="0" smtClean="0"/>
              <a:t>1</a:t>
            </a:r>
            <a:r>
              <a:rPr lang="el-GR" sz="2000" dirty="0" smtClean="0"/>
              <a:t>:</a:t>
            </a:r>
            <a:r>
              <a:rPr lang="en-US" sz="2000" dirty="0" smtClean="0"/>
              <a:t> </a:t>
            </a:r>
            <a:r>
              <a:rPr lang="el-GR" sz="2000" dirty="0" smtClean="0"/>
              <a:t>Βάσεις χωρικών δεδομένων πολλαπλών </a:t>
            </a:r>
            <a:r>
              <a:rPr lang="el-GR" sz="2000" dirty="0"/>
              <a:t>Κλιμάκων και πολλαπλών αναπαραστάσεων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l-GR" sz="2000"/>
              <a:t>Δήμος Πανταζής </a:t>
            </a:r>
            <a:r>
              <a:rPr lang="el-GR" sz="2000" dirty="0"/>
              <a:t>Dr, MSc, Αγρ.Τοπ.Μηχ. ΑΠΘ - Καθηγητής ΤΕΙ Αθήνας</a:t>
            </a:r>
            <a:endParaRPr lang="en-US" sz="2000" dirty="0"/>
          </a:p>
          <a:p>
            <a:pPr>
              <a:spcBef>
                <a:spcPts val="0"/>
              </a:spcBef>
            </a:pPr>
            <a:r>
              <a:rPr lang="el-GR" sz="2000" dirty="0"/>
              <a:t>Τμήμα </a:t>
            </a:r>
            <a:r>
              <a:rPr lang="el-GR" sz="2000" dirty="0" smtClean="0"/>
              <a:t>πολιτικών Μηχανικών ΤΕ και Μηχανικών Τοπογραφίας &amp; Γεωπληροφορικής ΤΕ</a:t>
            </a:r>
          </a:p>
          <a:p>
            <a:pPr>
              <a:spcBef>
                <a:spcPts val="0"/>
              </a:spcBef>
            </a:pPr>
            <a:r>
              <a:rPr lang="el-GR" sz="2000" dirty="0" smtClean="0"/>
              <a:t>Κατεύθυνση Μηχανικών Τοπογραφίας και Γεωπληροφορικής ΤΕ</a:t>
            </a:r>
            <a:endParaRPr lang="en-US" sz="2000" dirty="0"/>
          </a:p>
        </p:txBody>
      </p:sp>
      <p:pic>
        <p:nvPicPr>
          <p:cNvPr id="6" name="Picture 5" descr="Λογότυπο έργου Ανοικτών Ακαδημαϊκών Μαθημάτων" title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 title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solidFill>
                  <a:prstClr val="black"/>
                </a:solidFill>
                <a:latin typeface="Calibri"/>
              </a:rPr>
              <a:t>Ανοικτά Ακαδημαϊκά </a:t>
            </a:r>
            <a:r>
              <a:rPr lang="el-GR" sz="1600" dirty="0" smtClean="0">
                <a:solidFill>
                  <a:prstClr val="black"/>
                </a:solidFill>
                <a:latin typeface="Calibri"/>
              </a:rPr>
              <a:t>Μαθήματα στο ΤΕΙ Αθήνας</a:t>
            </a:r>
            <a:endParaRPr lang="el-GR" sz="16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875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571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026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25"/>
          <a:stretch/>
        </p:blipFill>
        <p:spPr bwMode="auto">
          <a:xfrm>
            <a:off x="4044034" y="5367126"/>
            <a:ext cx="3346093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376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ΒΧΔ ΠΚ </a:t>
            </a:r>
            <a:r>
              <a:rPr lang="el-GR" sz="3600" b="0" dirty="0" smtClean="0"/>
              <a:t>1/3</a:t>
            </a:r>
            <a:endParaRPr lang="en-US" sz="3600" b="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2348880"/>
            <a:ext cx="46767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331640" y="2822159"/>
            <a:ext cx="56521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444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1:25.000               1:50.000              1:100.000                  1:250.000            1:500.000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1444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Figure 3. Electric railway line (double) / (line symbol).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540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ΒΧΔ </a:t>
            </a:r>
            <a:r>
              <a:rPr lang="el-GR" dirty="0" smtClean="0"/>
              <a:t>ΠΚ </a:t>
            </a:r>
            <a:r>
              <a:rPr lang="el-GR" sz="3600" b="0" dirty="0" smtClean="0">
                <a:solidFill>
                  <a:prstClr val="black"/>
                </a:solidFill>
              </a:rPr>
              <a:t>2/3</a:t>
            </a:r>
            <a:endParaRPr lang="el-GR" dirty="0"/>
          </a:p>
        </p:txBody>
      </p:sp>
      <p:pic>
        <p:nvPicPr>
          <p:cNvPr id="317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667000" y="3539331"/>
            <a:ext cx="3810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Ορθογώνιο 2"/>
          <p:cNvSpPr/>
          <p:nvPr/>
        </p:nvSpPr>
        <p:spPr>
          <a:xfrm>
            <a:off x="2195736" y="4220308"/>
            <a:ext cx="48965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>
                <a:latin typeface="+mn-lt"/>
              </a:rPr>
              <a:t>1:25.000        1:50.000        1:100.000          1:250.000       1:500.000</a:t>
            </a:r>
            <a:r>
              <a:rPr lang="en-US" sz="1200" dirty="0">
                <a:latin typeface="+mn-lt"/>
              </a:rPr>
              <a:t/>
            </a:r>
            <a:br>
              <a:rPr lang="en-US" sz="1200" dirty="0">
                <a:latin typeface="+mn-lt"/>
              </a:rPr>
            </a:br>
            <a:r>
              <a:rPr lang="en-GB" sz="1200" dirty="0">
                <a:latin typeface="+mn-lt"/>
              </a:rPr>
              <a:t>Figure 4. Densely populated place (polygonal symbol</a:t>
            </a:r>
            <a:r>
              <a:rPr lang="en-GB" sz="1200" dirty="0" smtClean="0">
                <a:latin typeface="+mn-lt"/>
              </a:rPr>
              <a:t>).</a:t>
            </a:r>
            <a:endParaRPr lang="el-GR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57565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ΒΧΔ ΠΚ </a:t>
            </a:r>
            <a:r>
              <a:rPr lang="el-GR" sz="3600" b="0" dirty="0" smtClean="0">
                <a:solidFill>
                  <a:prstClr val="black"/>
                </a:solidFill>
              </a:rPr>
              <a:t>3/3</a:t>
            </a:r>
            <a:endParaRPr lang="en-US" dirty="0"/>
          </a:p>
        </p:txBody>
      </p:sp>
      <p:pic>
        <p:nvPicPr>
          <p:cNvPr id="327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4050" y="3048794"/>
            <a:ext cx="52959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2339752" y="4941168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200" dirty="0" smtClean="0">
                <a:latin typeface="+mn-lt"/>
              </a:rPr>
              <a:t>Urban areas and road networks at 1:25.000, 1:50.000, 1:100.000, 1:250.000. 1:500.000 scales.</a:t>
            </a:r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30284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641" y="5931169"/>
            <a:ext cx="1971675" cy="702000"/>
          </a:xfrm>
          <a:prstGeom prst="rect">
            <a:avLst/>
          </a:prstGeom>
          <a:noFill/>
        </p:spPr>
      </p:pic>
      <p:pic>
        <p:nvPicPr>
          <p:cNvPr id="10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25"/>
          <a:stretch/>
        </p:blipFill>
        <p:spPr bwMode="auto">
          <a:xfrm>
            <a:off x="3995936" y="5931169"/>
            <a:ext cx="3346093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556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8485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Δήμος Πανταζής 2014</a:t>
            </a:r>
            <a:r>
              <a:rPr lang="el-GR" sz="2000" dirty="0"/>
              <a:t>. </a:t>
            </a:r>
            <a:r>
              <a:rPr lang="el-GR" sz="2000" dirty="0" smtClean="0"/>
              <a:t>Δήμος Πανταζής</a:t>
            </a:r>
            <a:r>
              <a:rPr lang="el-GR" sz="2000" dirty="0"/>
              <a:t>. «Eιδικά θέματα βάσεων χωρικών δεδομένων και θεωρία </a:t>
            </a:r>
            <a:r>
              <a:rPr lang="el-GR" sz="2000" dirty="0" smtClean="0"/>
              <a:t>συστημάτων - Θ. </a:t>
            </a:r>
            <a:r>
              <a:rPr lang="el-GR" sz="2000" dirty="0"/>
              <a:t>Ενότητα </a:t>
            </a:r>
            <a:r>
              <a:rPr lang="en-US" sz="2000" dirty="0" smtClean="0"/>
              <a:t>1</a:t>
            </a:r>
            <a:r>
              <a:rPr lang="el-GR" sz="2000" dirty="0" smtClean="0"/>
              <a:t>1: Βάσεις </a:t>
            </a:r>
            <a:r>
              <a:rPr lang="el-GR" sz="2000" smtClean="0"/>
              <a:t>χωρικών δεδομένων πολλαπλών </a:t>
            </a:r>
            <a:r>
              <a:rPr lang="el-GR" sz="2000" dirty="0"/>
              <a:t>κ</a:t>
            </a:r>
            <a:r>
              <a:rPr lang="el-GR" sz="2000" smtClean="0"/>
              <a:t>λιμάκων </a:t>
            </a:r>
            <a:r>
              <a:rPr lang="el-GR" sz="2000" dirty="0"/>
              <a:t>και πολλαπλών </a:t>
            </a:r>
            <a:r>
              <a:rPr lang="el-GR" sz="2000" dirty="0" smtClean="0"/>
              <a:t>αναπαραστάσεων». Έκδοση: 1.0. Αθήνα 2014. Διαθέσιμο από τη δικτυακή 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58539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0215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639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85092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Αθήνας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84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ΒΧΔ Πολλαπλών κλιμάκων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ΒΧΔ που περιέχουν δεδομένα πολλαπλών κλιμάκων και/ή πολλαπλών αναπαραστάσεων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41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Τι περιέχουν;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524328" y="6356350"/>
            <a:ext cx="1162472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;;;;;;;;;;;;;ς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48890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Γιατί χρειάζονται; Τι προσφέρουν;</a:t>
            </a:r>
            <a:endParaRPr lang="en-US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Β</a:t>
            </a:r>
            <a:r>
              <a:rPr lang="en-US" dirty="0"/>
              <a:t>X</a:t>
            </a:r>
            <a:r>
              <a:rPr lang="el-GR" dirty="0"/>
              <a:t>Δ </a:t>
            </a:r>
            <a:r>
              <a:rPr lang="en-US" dirty="0"/>
              <a:t>Vs </a:t>
            </a:r>
            <a:r>
              <a:rPr lang="el-GR" dirty="0"/>
              <a:t>ΒΧΔ πολλαπλών κλιμάκων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447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Πως σχεδιάζονται;</a:t>
            </a:r>
            <a:endParaRPr lang="en-US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Δύο είδη…</a:t>
            </a:r>
          </a:p>
          <a:p>
            <a:pPr lvl="1"/>
            <a:r>
              <a:rPr lang="el-GR" dirty="0"/>
              <a:t>Αναπαράσταση…. Χάρτες πολλαπλών κλιμάκων</a:t>
            </a:r>
          </a:p>
          <a:p>
            <a:pPr lvl="1"/>
            <a:r>
              <a:rPr lang="el-GR" dirty="0"/>
              <a:t>ΒΧΔ πολλαπλών κλιμάκων</a:t>
            </a:r>
          </a:p>
          <a:p>
            <a:pPr lvl="1"/>
            <a:r>
              <a:rPr lang="el-GR" dirty="0"/>
              <a:t>Ενδιάμεσες καταστάσεις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482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ΕΜ ΒΧΔ ΠΚ</a:t>
            </a:r>
            <a:endParaRPr lang="en-US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;;;;;;;</a:t>
            </a:r>
            <a:endParaRPr lang="el-GR" dirty="0"/>
          </a:p>
          <a:p>
            <a:r>
              <a:rPr lang="el-GR" dirty="0" smtClean="0"/>
              <a:t>Δυσκολίες</a:t>
            </a:r>
            <a:endParaRPr lang="el-GR" dirty="0"/>
          </a:p>
          <a:p>
            <a:r>
              <a:rPr lang="el-GR" dirty="0" smtClean="0"/>
              <a:t>Λεξικά </a:t>
            </a:r>
            <a:r>
              <a:rPr lang="el-GR" dirty="0"/>
              <a:t>Δεδομένων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494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ΒΧΔ ΠΚ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628800"/>
            <a:ext cx="6574482" cy="477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0918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Ένας ορισμός</a:t>
            </a:r>
            <a:r>
              <a:rPr lang="en-US" dirty="0" smtClean="0"/>
              <a:t>…</a:t>
            </a:r>
            <a:r>
              <a:rPr lang="el-GR" sz="3600" b="0" dirty="0" smtClean="0"/>
              <a:t> 1/2</a:t>
            </a:r>
            <a:endParaRPr lang="en-US" sz="36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hangingPunct="0"/>
            <a:r>
              <a:rPr lang="en-GB" sz="2200" dirty="0" smtClean="0"/>
              <a:t>A multi-resolution, multiscale, multi-representation spatial/cartographic database of 2D and/or 3D can be defined:</a:t>
            </a:r>
            <a:endParaRPr lang="en-US" sz="2200" dirty="0" smtClean="0"/>
          </a:p>
          <a:p>
            <a:pPr hangingPunct="0"/>
            <a:r>
              <a:rPr lang="en-GB" sz="2200" dirty="0" smtClean="0"/>
              <a:t>As a database with </a:t>
            </a:r>
          </a:p>
          <a:p>
            <a:pPr lvl="1" hangingPunct="0"/>
            <a:r>
              <a:rPr lang="en-GB" sz="2200" dirty="0" smtClean="0"/>
              <a:t>raster and/or vector entities and / or other data set of multiple scales; </a:t>
            </a:r>
          </a:p>
          <a:p>
            <a:pPr lvl="1" hangingPunct="0"/>
            <a:r>
              <a:rPr lang="en-GB" sz="2200" dirty="0" smtClean="0"/>
              <a:t>of which their entities are inter-connected between them (with gen-spec, composed by and other relations); </a:t>
            </a:r>
          </a:p>
          <a:p>
            <a:pPr lvl="1" hangingPunct="0"/>
            <a:r>
              <a:rPr lang="en-GB" sz="2200" dirty="0" smtClean="0"/>
              <a:t>and of which their entities are georeferenced at the same geodetic system (coordinates, projection, datum).</a:t>
            </a:r>
            <a:endParaRPr lang="en-US" sz="2200" dirty="0" smtClean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077787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Ένας ορισμός</a:t>
            </a:r>
            <a:r>
              <a:rPr lang="en-US" dirty="0" smtClean="0"/>
              <a:t>…</a:t>
            </a:r>
            <a:r>
              <a:rPr lang="el-GR" dirty="0" smtClean="0"/>
              <a:t> </a:t>
            </a:r>
            <a:r>
              <a:rPr lang="el-GR" sz="3600" b="0" dirty="0">
                <a:solidFill>
                  <a:prstClr val="black"/>
                </a:solidFill>
              </a:rPr>
              <a:t> </a:t>
            </a:r>
            <a:r>
              <a:rPr lang="el-GR" sz="3600" b="0" dirty="0" smtClean="0">
                <a:solidFill>
                  <a:prstClr val="black"/>
                </a:solidFill>
              </a:rPr>
              <a:t>2/2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hangingPunct="0"/>
            <a:r>
              <a:rPr lang="en-GB" sz="2200" dirty="0" smtClean="0"/>
              <a:t>Also, as a database that </a:t>
            </a:r>
          </a:p>
          <a:p>
            <a:pPr lvl="1" hangingPunct="0"/>
            <a:r>
              <a:rPr lang="en-GB" sz="2200" dirty="0" smtClean="0"/>
              <a:t>can be used to store the same geographic reality, (e.g. real-world-representations, phenomena, events etc.), </a:t>
            </a:r>
          </a:p>
          <a:p>
            <a:pPr lvl="1" hangingPunct="0"/>
            <a:r>
              <a:rPr lang="en-GB" sz="2200" dirty="0" smtClean="0"/>
              <a:t>at different levels of precision, accuracy, scale and resolution with multiple representations of the same entity in different scale if necessary, </a:t>
            </a:r>
          </a:p>
          <a:p>
            <a:pPr lvl="1" hangingPunct="0"/>
            <a:r>
              <a:rPr lang="en-GB" sz="2200" dirty="0" smtClean="0"/>
              <a:t>and with all the necessary integrity controls allowing or not the simultaneous appearance of entities and /or data sets (including toponymy) in different scales. </a:t>
            </a:r>
            <a:r>
              <a:rPr lang="en-GB" sz="2200" b="1" dirty="0" smtClean="0"/>
              <a:t>(D.N. Pantazis)</a:t>
            </a:r>
            <a:endParaRPr lang="en-US" sz="2200" b="1" dirty="0" smtClean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8692795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C_template_updat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OC_template_updated</Template>
  <TotalTime>891</TotalTime>
  <Words>914</Words>
  <Application>Microsoft Office PowerPoint</Application>
  <PresentationFormat>Προβολή στην οθόνη (4:3)</PresentationFormat>
  <Paragraphs>110</Paragraphs>
  <Slides>19</Slides>
  <Notes>11</Notes>
  <HiddenSlides>0</HiddenSlides>
  <MMClips>0</MMClips>
  <ScaleCrop>false</ScaleCrop>
  <HeadingPairs>
    <vt:vector size="4" baseType="variant">
      <vt:variant>
        <vt:lpstr>Θέμα</vt:lpstr>
      </vt:variant>
      <vt:variant>
        <vt:i4>2</vt:i4>
      </vt:variant>
      <vt:variant>
        <vt:lpstr>Τίτλοι διαφανειών</vt:lpstr>
      </vt:variant>
      <vt:variant>
        <vt:i4>19</vt:i4>
      </vt:variant>
    </vt:vector>
  </HeadingPairs>
  <TitlesOfParts>
    <vt:vector size="21" baseType="lpstr">
      <vt:lpstr>OC_template_updated</vt:lpstr>
      <vt:lpstr>1_OC_template_updated</vt:lpstr>
      <vt:lpstr>Eιδικά θέματα βάσεων χωρικών δεδομένων και θεωρία συστημάτων - Θ</vt:lpstr>
      <vt:lpstr>ΒΧΔ Πολλαπλών κλιμάκων</vt:lpstr>
      <vt:lpstr>Τι περιέχουν;</vt:lpstr>
      <vt:lpstr>Γιατί χρειάζονται; Τι προσφέρουν;</vt:lpstr>
      <vt:lpstr>Πως σχεδιάζονται;</vt:lpstr>
      <vt:lpstr>ΕΜ ΒΧΔ ΠΚ</vt:lpstr>
      <vt:lpstr>ΒΧΔ ΠΚ</vt:lpstr>
      <vt:lpstr>Ένας ορισμός… 1/2</vt:lpstr>
      <vt:lpstr>Ένας ορισμός…  2/2</vt:lpstr>
      <vt:lpstr>ΒΧΔ ΠΚ 1/3</vt:lpstr>
      <vt:lpstr>ΒΧΔ ΠΚ 2/3</vt:lpstr>
      <vt:lpstr>ΒΧΔ ΠΚ 3/3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Τίτλος Μαθήματος</dc:title>
  <dc:creator>opencourses@teiath.gr</dc:creator>
  <cp:lastModifiedBy>natasakar new</cp:lastModifiedBy>
  <cp:revision>73</cp:revision>
  <dcterms:created xsi:type="dcterms:W3CDTF">2013-05-20T07:14:41Z</dcterms:created>
  <dcterms:modified xsi:type="dcterms:W3CDTF">2015-12-08T11:15:20Z</dcterms:modified>
</cp:coreProperties>
</file>